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6" r:id="rId2"/>
    <p:sldId id="277" r:id="rId3"/>
    <p:sldId id="257" r:id="rId4"/>
    <p:sldId id="262" r:id="rId5"/>
    <p:sldId id="258" r:id="rId6"/>
    <p:sldId id="259" r:id="rId7"/>
    <p:sldId id="260" r:id="rId8"/>
    <p:sldId id="261" r:id="rId9"/>
    <p:sldId id="263" r:id="rId10"/>
    <p:sldId id="264" r:id="rId11"/>
    <p:sldId id="265" r:id="rId12"/>
    <p:sldId id="278" r:id="rId13"/>
    <p:sldId id="266" r:id="rId14"/>
    <p:sldId id="279" r:id="rId15"/>
    <p:sldId id="281" r:id="rId16"/>
    <p:sldId id="283" r:id="rId17"/>
    <p:sldId id="282" r:id="rId18"/>
    <p:sldId id="272" r:id="rId19"/>
    <p:sldId id="273" r:id="rId20"/>
    <p:sldId id="284" r:id="rId21"/>
    <p:sldId id="274" r:id="rId22"/>
    <p:sldId id="275" r:id="rId23"/>
    <p:sldId id="287" r:id="rId24"/>
    <p:sldId id="288" r:id="rId25"/>
    <p:sldId id="276" r:id="rId2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5663" y="2362834"/>
            <a:ext cx="9509760" cy="118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7257" y="417766"/>
            <a:ext cx="9502775" cy="890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7257" y="1765300"/>
            <a:ext cx="10362565" cy="4253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ijmr.org.in/perception-towards-electronic-health-records-uptake-of-digital-health-ids-among-the-urban-residents-in-northern-india-a-mixed-methods-study/?utm_source=chatgpt.co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6F57A-8A2C-B64F-E590-91DC62C9B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4612" y="2057400"/>
            <a:ext cx="9502775" cy="1846659"/>
          </a:xfrm>
        </p:spPr>
        <p:txBody>
          <a:bodyPr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Patient and caregiver experience in the EHR enabled hospitals in urban India – a narrative review </a:t>
            </a:r>
          </a:p>
        </p:txBody>
      </p:sp>
      <p:pic>
        <p:nvPicPr>
          <p:cNvPr id="3" name="object 4">
            <a:extLst>
              <a:ext uri="{FF2B5EF4-FFF2-40B4-BE49-F238E27FC236}">
                <a16:creationId xmlns:a16="http://schemas.microsoft.com/office/drawing/2014/main" id="{33A3EF47-AC0B-F4BD-4928-AA519AEB135B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9EAB68BA-CA63-89EF-33D5-B64FB82CBFE9}"/>
              </a:ext>
            </a:extLst>
          </p:cNvPr>
          <p:cNvSpPr txBox="1"/>
          <p:nvPr/>
        </p:nvSpPr>
        <p:spPr>
          <a:xfrm>
            <a:off x="4267200" y="4419600"/>
            <a:ext cx="342328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Presented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by-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0" dirty="0">
                <a:latin typeface="Calibri"/>
                <a:cs typeface="Calibri"/>
              </a:rPr>
              <a:t>Dr.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Aditi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Nasa(PT) </a:t>
            </a:r>
            <a:r>
              <a:rPr sz="1800" dirty="0">
                <a:latin typeface="Calibri"/>
                <a:cs typeface="Calibri"/>
              </a:rPr>
              <a:t>Faculty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Mentor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–</a:t>
            </a:r>
            <a:r>
              <a:rPr sz="1800" spc="-75" dirty="0">
                <a:latin typeface="Calibri"/>
                <a:cs typeface="Calibri"/>
              </a:rPr>
              <a:t> </a:t>
            </a:r>
            <a:r>
              <a:rPr sz="1800" spc="-45" dirty="0">
                <a:latin typeface="Calibri"/>
                <a:cs typeface="Calibri"/>
              </a:rPr>
              <a:t>Dr.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Archana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Thakur </a:t>
            </a:r>
            <a:r>
              <a:rPr sz="1800" dirty="0">
                <a:latin typeface="Calibri"/>
                <a:cs typeface="Calibri"/>
              </a:rPr>
              <a:t>IIHMR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Delhi</a:t>
            </a:r>
            <a:endParaRPr sz="18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87359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6" y="611822"/>
            <a:ext cx="487394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257" y="1724405"/>
            <a:ext cx="10259060" cy="2905924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6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20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20" dirty="0">
                <a:latin typeface="Arial" panose="020B0604020202020204" pitchFamily="34" charset="0"/>
                <a:cs typeface="Arial" panose="020B0604020202020204" pitchFamily="34" charset="0"/>
              </a:rPr>
              <a:t>Type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45085">
              <a:lnSpc>
                <a:spcPts val="2160"/>
              </a:lnSpc>
              <a:spcBef>
                <a:spcPts val="1035"/>
              </a:spcBef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secondary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desk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review using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systematic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studies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50" dirty="0">
                <a:latin typeface="Arial" panose="020B0604020202020204" pitchFamily="34" charset="0"/>
                <a:cs typeface="Arial" panose="020B0604020202020204" pitchFamily="34" charset="0"/>
              </a:rPr>
              <a:t>2020–2025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India.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625"/>
              </a:spcBef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buFont typeface="Microsoft Sans Serif"/>
              <a:buChar char="•"/>
              <a:tabLst>
                <a:tab pos="240665" algn="l"/>
              </a:tabLst>
            </a:pP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sz="200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2160"/>
              </a:lnSpc>
              <a:spcBef>
                <a:spcPts val="1035"/>
              </a:spcBef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appropriate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strategy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like(Patien</a:t>
            </a:r>
            <a:r>
              <a:rPr lang="en-US" sz="2000" spc="-25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caregiver)</a:t>
            </a:r>
            <a:r>
              <a:rPr sz="20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(experience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satisfaction)</a:t>
            </a:r>
            <a:r>
              <a:rPr sz="2000" spc="-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(electronic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EHR)</a:t>
            </a:r>
            <a:r>
              <a:rPr sz="20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India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iterative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process.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Database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search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articles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pubmed.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6" y="611822"/>
            <a:ext cx="441674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7257" y="1724405"/>
            <a:ext cx="9647555" cy="2336537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6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Inclusion</a:t>
            </a:r>
            <a:r>
              <a:rPr lang="en-US" sz="20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0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Exclusion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2225" algn="just">
              <a:lnSpc>
                <a:spcPct val="90100"/>
              </a:lnSpc>
              <a:spcBef>
                <a:spcPts val="100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Inclusion: 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review will focus on studies conducted in last five years (2020-2025)— observational and experimental — which have evaluated patient and caregiver experience in primary, secondary and tertiary care hospitals located in urban part of India.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2225" algn="just">
              <a:lnSpc>
                <a:spcPct val="90100"/>
              </a:lnSpc>
              <a:spcBef>
                <a:spcPts val="1000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Exclusion: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ase studies, case series, editorials, viewpoint, commentaries, non-English language, reviews, studies with abstract only will be excluded</a:t>
            </a:r>
            <a:r>
              <a:rPr lang="en-US" sz="2000" spc="-1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  <p:pic>
        <p:nvPicPr>
          <p:cNvPr id="5" name="object 39">
            <a:extLst>
              <a:ext uri="{FF2B5EF4-FFF2-40B4-BE49-F238E27FC236}">
                <a16:creationId xmlns:a16="http://schemas.microsoft.com/office/drawing/2014/main" id="{3B5B399E-9000-1EED-CFA6-D02E0E7CE1E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25906"/>
            <a:ext cx="1405769" cy="740792"/>
          </a:xfrm>
          <a:prstGeom prst="rect">
            <a:avLst/>
          </a:prstGeom>
        </p:spPr>
      </p:pic>
      <p:pic>
        <p:nvPicPr>
          <p:cNvPr id="6" name="object 39">
            <a:extLst>
              <a:ext uri="{FF2B5EF4-FFF2-40B4-BE49-F238E27FC236}">
                <a16:creationId xmlns:a16="http://schemas.microsoft.com/office/drawing/2014/main" id="{43E9A71B-CF9E-C8C8-3C7E-07D24D35847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6138" y="178306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4090DB-F50D-08BC-B211-833252842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3100" y="72072"/>
            <a:ext cx="8305800" cy="6713855"/>
          </a:xfrm>
          <a:prstGeom prst="rect">
            <a:avLst/>
          </a:prstGeom>
        </p:spPr>
      </p:pic>
      <p:pic>
        <p:nvPicPr>
          <p:cNvPr id="4" name="object 39">
            <a:extLst>
              <a:ext uri="{FF2B5EF4-FFF2-40B4-BE49-F238E27FC236}">
                <a16:creationId xmlns:a16="http://schemas.microsoft.com/office/drawing/2014/main" id="{E971A2CF-B4D1-0626-5C5A-39BBBCE4D67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3738" y="25906"/>
            <a:ext cx="1405769" cy="7407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ED57B8-DC2C-D29C-5C58-951CC6D0CB4F}"/>
              </a:ext>
            </a:extLst>
          </p:cNvPr>
          <p:cNvSpPr txBox="1"/>
          <p:nvPr/>
        </p:nvSpPr>
        <p:spPr>
          <a:xfrm>
            <a:off x="2971800" y="21458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B5FD9B-D485-CFEC-4E60-C8A2E47C5FE2}"/>
              </a:ext>
            </a:extLst>
          </p:cNvPr>
          <p:cNvSpPr/>
          <p:nvPr/>
        </p:nvSpPr>
        <p:spPr>
          <a:xfrm>
            <a:off x="5562600" y="4038600"/>
            <a:ext cx="1447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36A729-73B5-E8B0-F69D-2AB3C013DFDA}"/>
              </a:ext>
            </a:extLst>
          </p:cNvPr>
          <p:cNvSpPr txBox="1"/>
          <p:nvPr/>
        </p:nvSpPr>
        <p:spPr>
          <a:xfrm>
            <a:off x="5562600" y="4038600"/>
            <a:ext cx="144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Secondary studies were excluded.</a:t>
            </a:r>
            <a:br>
              <a:rPr lang="en-US" sz="800" dirty="0"/>
            </a:br>
            <a:r>
              <a:rPr lang="en-US" sz="800" dirty="0"/>
              <a:t>Studies not in English language were also excluded (n=15)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300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417766"/>
            <a:ext cx="4394201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6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b="1" spc="-6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430946"/>
            <a:ext cx="12192000" cy="5561965"/>
            <a:chOff x="0" y="1296035"/>
            <a:chExt cx="12192000" cy="5561965"/>
          </a:xfrm>
        </p:grpSpPr>
        <p:sp>
          <p:nvSpPr>
            <p:cNvPr id="4" name="object 4"/>
            <p:cNvSpPr/>
            <p:nvPr/>
          </p:nvSpPr>
          <p:spPr>
            <a:xfrm>
              <a:off x="0" y="1302333"/>
              <a:ext cx="12192000" cy="2341880"/>
            </a:xfrm>
            <a:custGeom>
              <a:avLst/>
              <a:gdLst/>
              <a:ahLst/>
              <a:cxnLst/>
              <a:rect l="l" t="t" r="r" b="b"/>
              <a:pathLst>
                <a:path w="12192000" h="2341879">
                  <a:moveTo>
                    <a:pt x="2032000" y="608380"/>
                  </a:moveTo>
                  <a:lnTo>
                    <a:pt x="0" y="608380"/>
                  </a:lnTo>
                  <a:lnTo>
                    <a:pt x="0" y="2341676"/>
                  </a:lnTo>
                  <a:lnTo>
                    <a:pt x="2032000" y="2341676"/>
                  </a:lnTo>
                  <a:lnTo>
                    <a:pt x="2032000" y="608380"/>
                  </a:lnTo>
                  <a:close/>
                </a:path>
                <a:path w="12192000" h="2341879">
                  <a:moveTo>
                    <a:pt x="12192000" y="0"/>
                  </a:moveTo>
                  <a:lnTo>
                    <a:pt x="12192000" y="0"/>
                  </a:lnTo>
                  <a:lnTo>
                    <a:pt x="0" y="0"/>
                  </a:lnTo>
                  <a:lnTo>
                    <a:pt x="0" y="570280"/>
                  </a:lnTo>
                  <a:lnTo>
                    <a:pt x="12192000" y="57028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032000" y="1910714"/>
              <a:ext cx="10160000" cy="1733550"/>
            </a:xfrm>
            <a:custGeom>
              <a:avLst/>
              <a:gdLst/>
              <a:ahLst/>
              <a:cxnLst/>
              <a:rect l="l" t="t" r="r" b="b"/>
              <a:pathLst>
                <a:path w="10160000" h="1733550">
                  <a:moveTo>
                    <a:pt x="10160000" y="0"/>
                  </a:moveTo>
                  <a:lnTo>
                    <a:pt x="10160000" y="0"/>
                  </a:lnTo>
                  <a:lnTo>
                    <a:pt x="0" y="0"/>
                  </a:lnTo>
                  <a:lnTo>
                    <a:pt x="0" y="1733296"/>
                  </a:lnTo>
                  <a:lnTo>
                    <a:pt x="10160000" y="1733296"/>
                  </a:lnTo>
                  <a:lnTo>
                    <a:pt x="10160000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3644011"/>
              <a:ext cx="2032000" cy="1752600"/>
            </a:xfrm>
            <a:custGeom>
              <a:avLst/>
              <a:gdLst/>
              <a:ahLst/>
              <a:cxnLst/>
              <a:rect l="l" t="t" r="r" b="b"/>
              <a:pathLst>
                <a:path w="2032000" h="1752600">
                  <a:moveTo>
                    <a:pt x="2032000" y="0"/>
                  </a:moveTo>
                  <a:lnTo>
                    <a:pt x="0" y="0"/>
                  </a:lnTo>
                  <a:lnTo>
                    <a:pt x="0" y="1752345"/>
                  </a:lnTo>
                  <a:lnTo>
                    <a:pt x="2032000" y="1752345"/>
                  </a:lnTo>
                  <a:lnTo>
                    <a:pt x="203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32000" y="3644010"/>
              <a:ext cx="10160000" cy="1752600"/>
            </a:xfrm>
            <a:custGeom>
              <a:avLst/>
              <a:gdLst/>
              <a:ahLst/>
              <a:cxnLst/>
              <a:rect l="l" t="t" r="r" b="b"/>
              <a:pathLst>
                <a:path w="10160000" h="1752600">
                  <a:moveTo>
                    <a:pt x="10160000" y="0"/>
                  </a:moveTo>
                  <a:lnTo>
                    <a:pt x="10160000" y="0"/>
                  </a:lnTo>
                  <a:lnTo>
                    <a:pt x="0" y="0"/>
                  </a:lnTo>
                  <a:lnTo>
                    <a:pt x="0" y="1752346"/>
                  </a:lnTo>
                  <a:lnTo>
                    <a:pt x="10160000" y="1752346"/>
                  </a:lnTo>
                  <a:lnTo>
                    <a:pt x="10160000" y="0"/>
                  </a:lnTo>
                  <a:close/>
                </a:path>
              </a:pathLst>
            </a:custGeom>
            <a:solidFill>
              <a:srgbClr val="E9EBF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5396357"/>
              <a:ext cx="2032000" cy="1461770"/>
            </a:xfrm>
            <a:custGeom>
              <a:avLst/>
              <a:gdLst/>
              <a:ahLst/>
              <a:cxnLst/>
              <a:rect l="l" t="t" r="r" b="b"/>
              <a:pathLst>
                <a:path w="2032000" h="1461770">
                  <a:moveTo>
                    <a:pt x="2032000" y="0"/>
                  </a:moveTo>
                  <a:lnTo>
                    <a:pt x="0" y="0"/>
                  </a:lnTo>
                  <a:lnTo>
                    <a:pt x="0" y="1461643"/>
                  </a:lnTo>
                  <a:lnTo>
                    <a:pt x="2032000" y="1461643"/>
                  </a:lnTo>
                  <a:lnTo>
                    <a:pt x="2032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32000" y="5396369"/>
              <a:ext cx="10160000" cy="1461770"/>
            </a:xfrm>
            <a:custGeom>
              <a:avLst/>
              <a:gdLst/>
              <a:ahLst/>
              <a:cxnLst/>
              <a:rect l="l" t="t" r="r" b="b"/>
              <a:pathLst>
                <a:path w="10160000" h="1461770">
                  <a:moveTo>
                    <a:pt x="10160000" y="0"/>
                  </a:moveTo>
                  <a:lnTo>
                    <a:pt x="10160000" y="0"/>
                  </a:lnTo>
                  <a:lnTo>
                    <a:pt x="0" y="0"/>
                  </a:lnTo>
                  <a:lnTo>
                    <a:pt x="0" y="1461630"/>
                  </a:lnTo>
                  <a:lnTo>
                    <a:pt x="10160000" y="1461630"/>
                  </a:lnTo>
                  <a:lnTo>
                    <a:pt x="10160000" y="0"/>
                  </a:lnTo>
                  <a:close/>
                </a:path>
              </a:pathLst>
            </a:custGeom>
            <a:solidFill>
              <a:srgbClr val="CFD4E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1296034"/>
              <a:ext cx="12192000" cy="5561965"/>
            </a:xfrm>
            <a:custGeom>
              <a:avLst/>
              <a:gdLst/>
              <a:ahLst/>
              <a:cxnLst/>
              <a:rect l="l" t="t" r="r" b="b"/>
              <a:pathLst>
                <a:path w="12192000" h="5561965">
                  <a:moveTo>
                    <a:pt x="12192000" y="0"/>
                  </a:moveTo>
                  <a:lnTo>
                    <a:pt x="12185650" y="0"/>
                  </a:lnTo>
                  <a:lnTo>
                    <a:pt x="12185650" y="12700"/>
                  </a:lnTo>
                  <a:lnTo>
                    <a:pt x="12185650" y="576580"/>
                  </a:lnTo>
                  <a:lnTo>
                    <a:pt x="12185650" y="5555627"/>
                  </a:lnTo>
                  <a:lnTo>
                    <a:pt x="10166350" y="5555627"/>
                  </a:lnTo>
                  <a:lnTo>
                    <a:pt x="10166350" y="4106672"/>
                  </a:lnTo>
                  <a:lnTo>
                    <a:pt x="12185650" y="4106672"/>
                  </a:lnTo>
                  <a:lnTo>
                    <a:pt x="12185650" y="4093972"/>
                  </a:lnTo>
                  <a:lnTo>
                    <a:pt x="10166350" y="4093972"/>
                  </a:lnTo>
                  <a:lnTo>
                    <a:pt x="10166350" y="2354326"/>
                  </a:lnTo>
                  <a:lnTo>
                    <a:pt x="12185650" y="2354326"/>
                  </a:lnTo>
                  <a:lnTo>
                    <a:pt x="12185650" y="2341626"/>
                  </a:lnTo>
                  <a:lnTo>
                    <a:pt x="10166350" y="2341626"/>
                  </a:lnTo>
                  <a:lnTo>
                    <a:pt x="10166350" y="614680"/>
                  </a:lnTo>
                  <a:lnTo>
                    <a:pt x="12185650" y="614680"/>
                  </a:lnTo>
                  <a:lnTo>
                    <a:pt x="12185650" y="576580"/>
                  </a:lnTo>
                  <a:lnTo>
                    <a:pt x="10166350" y="576580"/>
                  </a:lnTo>
                  <a:lnTo>
                    <a:pt x="10166350" y="12700"/>
                  </a:lnTo>
                  <a:lnTo>
                    <a:pt x="12185650" y="12700"/>
                  </a:lnTo>
                  <a:lnTo>
                    <a:pt x="12185650" y="0"/>
                  </a:lnTo>
                  <a:lnTo>
                    <a:pt x="10166350" y="0"/>
                  </a:lnTo>
                  <a:lnTo>
                    <a:pt x="10153650" y="0"/>
                  </a:lnTo>
                  <a:lnTo>
                    <a:pt x="10153650" y="12700"/>
                  </a:lnTo>
                  <a:lnTo>
                    <a:pt x="10153650" y="5555627"/>
                  </a:lnTo>
                  <a:lnTo>
                    <a:pt x="8134350" y="5555627"/>
                  </a:lnTo>
                  <a:lnTo>
                    <a:pt x="8134350" y="4106672"/>
                  </a:lnTo>
                  <a:lnTo>
                    <a:pt x="10153650" y="4106672"/>
                  </a:lnTo>
                  <a:lnTo>
                    <a:pt x="10153650" y="4093972"/>
                  </a:lnTo>
                  <a:lnTo>
                    <a:pt x="8134350" y="4093972"/>
                  </a:lnTo>
                  <a:lnTo>
                    <a:pt x="8134350" y="2354326"/>
                  </a:lnTo>
                  <a:lnTo>
                    <a:pt x="10153650" y="2354326"/>
                  </a:lnTo>
                  <a:lnTo>
                    <a:pt x="10153650" y="2341626"/>
                  </a:lnTo>
                  <a:lnTo>
                    <a:pt x="8134350" y="2341626"/>
                  </a:lnTo>
                  <a:lnTo>
                    <a:pt x="8134350" y="614680"/>
                  </a:lnTo>
                  <a:lnTo>
                    <a:pt x="10153650" y="614680"/>
                  </a:lnTo>
                  <a:lnTo>
                    <a:pt x="10153650" y="576580"/>
                  </a:lnTo>
                  <a:lnTo>
                    <a:pt x="8134350" y="576580"/>
                  </a:lnTo>
                  <a:lnTo>
                    <a:pt x="8134350" y="12700"/>
                  </a:lnTo>
                  <a:lnTo>
                    <a:pt x="10153650" y="12700"/>
                  </a:lnTo>
                  <a:lnTo>
                    <a:pt x="10153650" y="0"/>
                  </a:lnTo>
                  <a:lnTo>
                    <a:pt x="8134350" y="0"/>
                  </a:lnTo>
                  <a:lnTo>
                    <a:pt x="8121650" y="0"/>
                  </a:lnTo>
                  <a:lnTo>
                    <a:pt x="8121650" y="12700"/>
                  </a:lnTo>
                  <a:lnTo>
                    <a:pt x="8121650" y="5555627"/>
                  </a:lnTo>
                  <a:lnTo>
                    <a:pt x="6102350" y="5555627"/>
                  </a:lnTo>
                  <a:lnTo>
                    <a:pt x="6102350" y="4106672"/>
                  </a:lnTo>
                  <a:lnTo>
                    <a:pt x="8121650" y="4106672"/>
                  </a:lnTo>
                  <a:lnTo>
                    <a:pt x="8121650" y="4093972"/>
                  </a:lnTo>
                  <a:lnTo>
                    <a:pt x="6102350" y="4093972"/>
                  </a:lnTo>
                  <a:lnTo>
                    <a:pt x="6102350" y="2354326"/>
                  </a:lnTo>
                  <a:lnTo>
                    <a:pt x="8121650" y="2354326"/>
                  </a:lnTo>
                  <a:lnTo>
                    <a:pt x="8121650" y="2341626"/>
                  </a:lnTo>
                  <a:lnTo>
                    <a:pt x="6102350" y="2341626"/>
                  </a:lnTo>
                  <a:lnTo>
                    <a:pt x="6102350" y="614680"/>
                  </a:lnTo>
                  <a:lnTo>
                    <a:pt x="8121650" y="614680"/>
                  </a:lnTo>
                  <a:lnTo>
                    <a:pt x="8121650" y="576580"/>
                  </a:lnTo>
                  <a:lnTo>
                    <a:pt x="6102350" y="576580"/>
                  </a:lnTo>
                  <a:lnTo>
                    <a:pt x="6102350" y="12700"/>
                  </a:lnTo>
                  <a:lnTo>
                    <a:pt x="8121650" y="12700"/>
                  </a:lnTo>
                  <a:lnTo>
                    <a:pt x="8121650" y="0"/>
                  </a:lnTo>
                  <a:lnTo>
                    <a:pt x="6102350" y="0"/>
                  </a:lnTo>
                  <a:lnTo>
                    <a:pt x="6089650" y="0"/>
                  </a:lnTo>
                  <a:lnTo>
                    <a:pt x="6089650" y="12700"/>
                  </a:lnTo>
                  <a:lnTo>
                    <a:pt x="6089650" y="5555627"/>
                  </a:lnTo>
                  <a:lnTo>
                    <a:pt x="4070350" y="5555627"/>
                  </a:lnTo>
                  <a:lnTo>
                    <a:pt x="4070350" y="4106672"/>
                  </a:lnTo>
                  <a:lnTo>
                    <a:pt x="6089650" y="4106672"/>
                  </a:lnTo>
                  <a:lnTo>
                    <a:pt x="6089650" y="4093972"/>
                  </a:lnTo>
                  <a:lnTo>
                    <a:pt x="4070350" y="4093972"/>
                  </a:lnTo>
                  <a:lnTo>
                    <a:pt x="4070350" y="2354326"/>
                  </a:lnTo>
                  <a:lnTo>
                    <a:pt x="6089650" y="2354326"/>
                  </a:lnTo>
                  <a:lnTo>
                    <a:pt x="6089650" y="2341626"/>
                  </a:lnTo>
                  <a:lnTo>
                    <a:pt x="4070350" y="2341626"/>
                  </a:lnTo>
                  <a:lnTo>
                    <a:pt x="4070350" y="614680"/>
                  </a:lnTo>
                  <a:lnTo>
                    <a:pt x="6089650" y="614680"/>
                  </a:lnTo>
                  <a:lnTo>
                    <a:pt x="6089650" y="576580"/>
                  </a:lnTo>
                  <a:lnTo>
                    <a:pt x="4070350" y="576580"/>
                  </a:lnTo>
                  <a:lnTo>
                    <a:pt x="4070350" y="12700"/>
                  </a:lnTo>
                  <a:lnTo>
                    <a:pt x="6089650" y="12700"/>
                  </a:lnTo>
                  <a:lnTo>
                    <a:pt x="6089650" y="0"/>
                  </a:lnTo>
                  <a:lnTo>
                    <a:pt x="4070350" y="0"/>
                  </a:lnTo>
                  <a:lnTo>
                    <a:pt x="4057650" y="0"/>
                  </a:lnTo>
                  <a:lnTo>
                    <a:pt x="4057650" y="12700"/>
                  </a:lnTo>
                  <a:lnTo>
                    <a:pt x="4057650" y="5555627"/>
                  </a:lnTo>
                  <a:lnTo>
                    <a:pt x="2038350" y="5555627"/>
                  </a:lnTo>
                  <a:lnTo>
                    <a:pt x="2038350" y="4106672"/>
                  </a:lnTo>
                  <a:lnTo>
                    <a:pt x="4057650" y="4106672"/>
                  </a:lnTo>
                  <a:lnTo>
                    <a:pt x="4057650" y="4093972"/>
                  </a:lnTo>
                  <a:lnTo>
                    <a:pt x="2038350" y="4093972"/>
                  </a:lnTo>
                  <a:lnTo>
                    <a:pt x="2038350" y="2354326"/>
                  </a:lnTo>
                  <a:lnTo>
                    <a:pt x="4057650" y="2354326"/>
                  </a:lnTo>
                  <a:lnTo>
                    <a:pt x="4057650" y="2341626"/>
                  </a:lnTo>
                  <a:lnTo>
                    <a:pt x="2038350" y="2341626"/>
                  </a:lnTo>
                  <a:lnTo>
                    <a:pt x="2038350" y="614680"/>
                  </a:lnTo>
                  <a:lnTo>
                    <a:pt x="4057650" y="614680"/>
                  </a:lnTo>
                  <a:lnTo>
                    <a:pt x="4057650" y="576580"/>
                  </a:lnTo>
                  <a:lnTo>
                    <a:pt x="2038350" y="576580"/>
                  </a:lnTo>
                  <a:lnTo>
                    <a:pt x="2038350" y="12700"/>
                  </a:lnTo>
                  <a:lnTo>
                    <a:pt x="4057650" y="12700"/>
                  </a:lnTo>
                  <a:lnTo>
                    <a:pt x="4057650" y="0"/>
                  </a:lnTo>
                  <a:lnTo>
                    <a:pt x="2038350" y="0"/>
                  </a:lnTo>
                  <a:lnTo>
                    <a:pt x="2025650" y="0"/>
                  </a:lnTo>
                  <a:lnTo>
                    <a:pt x="2025650" y="12700"/>
                  </a:lnTo>
                  <a:lnTo>
                    <a:pt x="2025650" y="5555627"/>
                  </a:lnTo>
                  <a:lnTo>
                    <a:pt x="6350" y="5555627"/>
                  </a:lnTo>
                  <a:lnTo>
                    <a:pt x="6350" y="4106672"/>
                  </a:lnTo>
                  <a:lnTo>
                    <a:pt x="2025650" y="4106672"/>
                  </a:lnTo>
                  <a:lnTo>
                    <a:pt x="2025650" y="4093972"/>
                  </a:lnTo>
                  <a:lnTo>
                    <a:pt x="6350" y="4093972"/>
                  </a:lnTo>
                  <a:lnTo>
                    <a:pt x="6350" y="2354326"/>
                  </a:lnTo>
                  <a:lnTo>
                    <a:pt x="2025650" y="2354326"/>
                  </a:lnTo>
                  <a:lnTo>
                    <a:pt x="2025650" y="2341626"/>
                  </a:lnTo>
                  <a:lnTo>
                    <a:pt x="6350" y="2341626"/>
                  </a:lnTo>
                  <a:lnTo>
                    <a:pt x="6350" y="614680"/>
                  </a:lnTo>
                  <a:lnTo>
                    <a:pt x="2025650" y="614680"/>
                  </a:lnTo>
                  <a:lnTo>
                    <a:pt x="2025650" y="576580"/>
                  </a:lnTo>
                  <a:lnTo>
                    <a:pt x="6350" y="576580"/>
                  </a:lnTo>
                  <a:lnTo>
                    <a:pt x="6350" y="12700"/>
                  </a:lnTo>
                  <a:lnTo>
                    <a:pt x="2025650" y="12700"/>
                  </a:lnTo>
                  <a:lnTo>
                    <a:pt x="2025650" y="0"/>
                  </a:lnTo>
                  <a:lnTo>
                    <a:pt x="6350" y="0"/>
                  </a:lnTo>
                  <a:lnTo>
                    <a:pt x="0" y="0"/>
                  </a:lnTo>
                  <a:lnTo>
                    <a:pt x="0" y="12700"/>
                  </a:lnTo>
                  <a:lnTo>
                    <a:pt x="0" y="5561965"/>
                  </a:lnTo>
                  <a:lnTo>
                    <a:pt x="6350" y="5561965"/>
                  </a:lnTo>
                  <a:lnTo>
                    <a:pt x="12192000" y="5561965"/>
                  </a:lnTo>
                  <a:lnTo>
                    <a:pt x="12192000" y="5555627"/>
                  </a:lnTo>
                  <a:lnTo>
                    <a:pt x="12192000" y="1270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82904" y="1484566"/>
            <a:ext cx="126746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Study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Title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(Year)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25700" y="1484566"/>
            <a:ext cx="124650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Setting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Design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33340" y="1484566"/>
            <a:ext cx="89725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Participants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19215" y="1351528"/>
            <a:ext cx="138747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Experience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2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Highlights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355330" y="1351528"/>
            <a:ext cx="158051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Caregiver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Experience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  <a:spcBef>
                <a:spcPts val="2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Highlights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712831" y="1484566"/>
            <a:ext cx="9328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Key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Insights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-6032" y="2842640"/>
            <a:ext cx="1396365" cy="441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(2022,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Chandigarh) (</a:t>
            </a:r>
            <a:r>
              <a:rPr sz="1200" b="1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Arial"/>
                <a:cs typeface="Arial"/>
                <a:hlinkClick r:id="rId2"/>
              </a:rPr>
              <a:t>ijmr.org.in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-6032" y="2207005"/>
            <a:ext cx="366204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  <a:tabLst>
                <a:tab pos="2045335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Perception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towards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200" spc="-20" dirty="0">
                <a:latin typeface="Microsoft Sans Serif"/>
                <a:cs typeface="Microsoft Sans Serif"/>
              </a:rPr>
              <a:t>Mixed-</a:t>
            </a:r>
            <a:r>
              <a:rPr sz="1200" dirty="0">
                <a:latin typeface="Microsoft Sans Serif"/>
                <a:cs typeface="Microsoft Sans Serif"/>
              </a:rPr>
              <a:t>methods: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419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electronic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records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&amp;</a:t>
            </a:r>
            <a:r>
              <a:rPr sz="1200" b="1" spc="1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participants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surveyed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at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026666" y="2842640"/>
            <a:ext cx="1908810" cy="4419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9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camps;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followed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by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in-</a:t>
            </a:r>
            <a:r>
              <a:rPr sz="1200" spc="-20" dirty="0">
                <a:latin typeface="Microsoft Sans Serif"/>
                <a:cs typeface="Microsoft Sans Serif"/>
              </a:rPr>
              <a:t>depth </a:t>
            </a:r>
            <a:r>
              <a:rPr sz="1200" spc="-10" dirty="0">
                <a:latin typeface="Microsoft Sans Serif"/>
                <a:cs typeface="Microsoft Sans Serif"/>
              </a:rPr>
              <a:t>interviews.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-6032" y="2657221"/>
            <a:ext cx="53174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uptake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Digital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Health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IDs</a:t>
            </a:r>
            <a:r>
              <a:rPr sz="1200" b="1" spc="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Chandigarh </a:t>
            </a:r>
            <a:r>
              <a:rPr lang="en-US" sz="1200" dirty="0">
                <a:latin typeface="Microsoft Sans Serif"/>
                <a:cs typeface="Microsoft Sans Serif"/>
              </a:rPr>
              <a:t>C</a:t>
            </a:r>
            <a:r>
              <a:rPr sz="1200" dirty="0">
                <a:latin typeface="Microsoft Sans Serif"/>
                <a:cs typeface="Microsoft Sans Serif"/>
              </a:rPr>
              <a:t>HC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+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screening</a:t>
            </a:r>
            <a:r>
              <a:rPr sz="1200" spc="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419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adults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≥18</a:t>
            </a:r>
            <a:r>
              <a:rPr sz="1200" spc="-8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yrs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91301" y="2312669"/>
            <a:ext cx="1750695" cy="12681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>
              <a:lnSpc>
                <a:spcPct val="1153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lang="en-US" sz="1200" dirty="0">
                <a:latin typeface="Microsoft Sans Serif"/>
                <a:cs typeface="Microsoft Sans Serif"/>
              </a:rPr>
              <a:t>Family members guided elders in the use of EHRs D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Uptake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tied</a:t>
            </a:r>
            <a:r>
              <a:rPr sz="1200" spc="-25" dirty="0">
                <a:latin typeface="Microsoft Sans Serif"/>
                <a:cs typeface="Microsoft Sans Serif"/>
              </a:rPr>
              <a:t> to </a:t>
            </a:r>
            <a:r>
              <a:rPr sz="1200" dirty="0">
                <a:latin typeface="Microsoft Sans Serif"/>
                <a:cs typeface="Microsoft Sans Serif"/>
              </a:rPr>
              <a:t>awareness,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security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trust, usefulness</a:t>
            </a:r>
            <a:r>
              <a:rPr lang="en-US" sz="1200" spc="-10" dirty="0">
                <a:latin typeface="Microsoft Sans Serif"/>
                <a:cs typeface="Microsoft Sans Serif"/>
              </a:rPr>
              <a:t> and family support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23808" y="2417952"/>
            <a:ext cx="1788160" cy="105586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4615">
              <a:lnSpc>
                <a:spcPct val="115300"/>
              </a:lnSpc>
              <a:spcBef>
                <a:spcPts val="95"/>
              </a:spcBef>
              <a:buChar char="•"/>
              <a:tabLst>
                <a:tab pos="107314" algn="l"/>
              </a:tabLst>
            </a:pPr>
            <a:r>
              <a:rPr lang="en-US" sz="1200" dirty="0"/>
              <a:t>It heled them  a lot because the exact type and stage of the disease and the medications are recorded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156190" y="2417952"/>
            <a:ext cx="1608455" cy="41806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95"/>
              </a:spcBef>
            </a:pPr>
            <a:r>
              <a:rPr sz="1200" spc="-10" dirty="0">
                <a:latin typeface="Microsoft Sans Serif"/>
                <a:cs typeface="Microsoft Sans Serif"/>
              </a:rPr>
              <a:t>Highlights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that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trust, </a:t>
            </a:r>
            <a:r>
              <a:rPr sz="1200" dirty="0">
                <a:latin typeface="Microsoft Sans Serif"/>
                <a:cs typeface="Microsoft Sans Serif"/>
              </a:rPr>
              <a:t>awareness</a:t>
            </a:r>
            <a:r>
              <a:rPr lang="en-US" sz="120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are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crucial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-6032" y="4381568"/>
            <a:ext cx="154749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urban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PHCs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(2020,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Kerala)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-31432" y="4093591"/>
            <a:ext cx="39846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b="1" spc="-15" baseline="-39351" dirty="0">
                <a:solidFill>
                  <a:srgbClr val="FFFFFF"/>
                </a:solidFill>
                <a:latin typeface="Arial"/>
                <a:cs typeface="Arial"/>
              </a:rPr>
              <a:t>Patient-</a:t>
            </a:r>
            <a:r>
              <a:rPr b="1" baseline="-39351" dirty="0">
                <a:solidFill>
                  <a:srgbClr val="FFFFFF"/>
                </a:solidFill>
                <a:latin typeface="Arial"/>
                <a:cs typeface="Arial"/>
              </a:rPr>
              <a:t>held</a:t>
            </a:r>
            <a:r>
              <a:rPr b="1" spc="-30" baseline="-3935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baseline="-39351" dirty="0">
                <a:solidFill>
                  <a:srgbClr val="FFFFFF"/>
                </a:solidFill>
                <a:latin typeface="Arial"/>
                <a:cs typeface="Arial"/>
              </a:rPr>
              <a:t>hybrid</a:t>
            </a:r>
            <a:r>
              <a:rPr b="1" spc="-30" baseline="-3935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b="1" baseline="-39351" dirty="0">
                <a:solidFill>
                  <a:srgbClr val="FFFFFF"/>
                </a:solidFill>
                <a:latin typeface="Arial"/>
                <a:cs typeface="Arial"/>
              </a:rPr>
              <a:t>records</a:t>
            </a:r>
            <a:r>
              <a:rPr b="1" spc="67" baseline="-3935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Qualitative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interviews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45" dirty="0">
                <a:latin typeface="Microsoft Sans Serif"/>
                <a:cs typeface="Microsoft Sans Serif"/>
              </a:rPr>
              <a:t>(Feb–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26666" y="4276338"/>
            <a:ext cx="1882139" cy="658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5399"/>
              </a:lnSpc>
              <a:spcBef>
                <a:spcPts val="95"/>
              </a:spcBef>
            </a:pPr>
            <a:r>
              <a:rPr sz="1200" dirty="0">
                <a:latin typeface="Microsoft Sans Serif"/>
                <a:cs typeface="Microsoft Sans Serif"/>
              </a:rPr>
              <a:t>Nov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2020)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with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patients, </a:t>
            </a:r>
            <a:r>
              <a:rPr sz="1200" dirty="0">
                <a:latin typeface="Microsoft Sans Serif"/>
                <a:cs typeface="Microsoft Sans Serif"/>
              </a:rPr>
              <a:t>caregivers,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staff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across </a:t>
            </a:r>
            <a:r>
              <a:rPr sz="1200" dirty="0">
                <a:latin typeface="Microsoft Sans Serif"/>
                <a:cs typeface="Microsoft Sans Serif"/>
              </a:rPr>
              <a:t>urban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PHCs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Kerala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58920" y="4276089"/>
            <a:ext cx="1419860" cy="44704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20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NCD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patients,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15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latin typeface="Microsoft Sans Serif"/>
                <a:cs typeface="Microsoft Sans Serif"/>
              </a:rPr>
              <a:t>caregivers,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17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HCPs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091301" y="4065778"/>
            <a:ext cx="1960880" cy="8693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6520">
              <a:lnSpc>
                <a:spcPct val="115300"/>
              </a:lnSpc>
              <a:spcBef>
                <a:spcPts val="95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Patients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used</a:t>
            </a:r>
            <a:r>
              <a:rPr sz="1200" spc="-10" dirty="0">
                <a:latin typeface="Microsoft Sans Serif"/>
                <a:cs typeface="Microsoft Sans Serif"/>
              </a:rPr>
              <a:t> hybrid </a:t>
            </a:r>
            <a:r>
              <a:rPr sz="1200" dirty="0">
                <a:latin typeface="Microsoft Sans Serif"/>
                <a:cs typeface="Microsoft Sans Serif"/>
              </a:rPr>
              <a:t>records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to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monitor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meds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and </a:t>
            </a:r>
            <a:r>
              <a:rPr sz="1200" dirty="0">
                <a:latin typeface="Microsoft Sans Serif"/>
                <a:cs typeface="Microsoft Sans Serif"/>
              </a:rPr>
              <a:t>lab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results•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Felt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more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35" dirty="0">
                <a:latin typeface="Microsoft Sans Serif"/>
                <a:cs typeface="Microsoft Sans Serif"/>
              </a:rPr>
              <a:t>in </a:t>
            </a:r>
            <a:r>
              <a:rPr sz="1200" dirty="0">
                <a:latin typeface="Microsoft Sans Serif"/>
                <a:cs typeface="Microsoft Sans Serif"/>
              </a:rPr>
              <a:t>control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of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their</a:t>
            </a:r>
            <a:r>
              <a:rPr sz="1200" spc="-20" dirty="0">
                <a:latin typeface="Microsoft Sans Serif"/>
                <a:cs typeface="Microsoft Sans Serif"/>
              </a:rPr>
              <a:t> care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123808" y="4093591"/>
            <a:ext cx="185356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220" indent="-96520">
              <a:lnSpc>
                <a:spcPct val="1000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Carers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carried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records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for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123808" y="4487233"/>
            <a:ext cx="193865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visits•</a:t>
            </a:r>
            <a:r>
              <a:rPr sz="1200" spc="-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Increased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caregiver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dirty="0">
                <a:latin typeface="Microsoft Sans Serif"/>
                <a:cs typeface="Microsoft Sans Serif"/>
              </a:rPr>
              <a:t>engagement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confidence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156190" y="4198620"/>
            <a:ext cx="1696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Hybrid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records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facilitated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8098408" y="4303966"/>
            <a:ext cx="36925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appointments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emergency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baseline="-39351" dirty="0">
                <a:latin typeface="Microsoft Sans Serif"/>
                <a:cs typeface="Microsoft Sans Serif"/>
              </a:rPr>
              <a:t>shared</a:t>
            </a:r>
            <a:r>
              <a:rPr spc="-67" baseline="-39351" dirty="0">
                <a:latin typeface="Microsoft Sans Serif"/>
                <a:cs typeface="Microsoft Sans Serif"/>
              </a:rPr>
              <a:t> </a:t>
            </a:r>
            <a:r>
              <a:rPr baseline="-39351" dirty="0">
                <a:latin typeface="Microsoft Sans Serif"/>
                <a:cs typeface="Microsoft Sans Serif"/>
              </a:rPr>
              <a:t>coordination</a:t>
            </a:r>
            <a:r>
              <a:rPr spc="-44" baseline="-39351" dirty="0">
                <a:latin typeface="Microsoft Sans Serif"/>
                <a:cs typeface="Microsoft Sans Serif"/>
              </a:rPr>
              <a:t> </a:t>
            </a:r>
            <a:r>
              <a:rPr spc="-37" baseline="-39351" dirty="0">
                <a:latin typeface="Microsoft Sans Serif"/>
                <a:cs typeface="Microsoft Sans Serif"/>
              </a:rPr>
              <a:t>but</a:t>
            </a:r>
            <a:endParaRPr baseline="-39351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0156190" y="4620641"/>
            <a:ext cx="16338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literacy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was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challenge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26666" y="6333807"/>
            <a:ext cx="1997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interviewed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frontline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staff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-6032" y="5673148"/>
            <a:ext cx="5942965" cy="65849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2045335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Sequential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mixed-</a:t>
            </a:r>
            <a:r>
              <a:rPr sz="1200" dirty="0">
                <a:latin typeface="Microsoft Sans Serif"/>
                <a:cs typeface="Microsoft Sans Serif"/>
              </a:rPr>
              <a:t>methods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at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  <a:tabLst>
                <a:tab pos="4077335" algn="l"/>
              </a:tabLst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CPHM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App consistency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200" b="1" spc="2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Gumballi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PHC: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compared</a:t>
            </a:r>
            <a:r>
              <a:rPr sz="1200" dirty="0">
                <a:latin typeface="Microsoft Sans Serif"/>
                <a:cs typeface="Microsoft Sans Serif"/>
              </a:rPr>
              <a:t>	PHC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MCH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records;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~10–15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MCH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data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(2020,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Karnataka)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digital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vs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paper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MCH records</a:t>
            </a:r>
            <a:r>
              <a:rPr sz="1200" spc="229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workers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091301" y="5883592"/>
            <a:ext cx="1862455" cy="206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(focus on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data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accuracy</a:t>
            </a:r>
            <a:r>
              <a:rPr sz="1200" spc="-10" dirty="0">
                <a:latin typeface="Microsoft Sans Serif"/>
                <a:cs typeface="Microsoft Sans Serif"/>
              </a:rPr>
              <a:t>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8123808" y="6016625"/>
            <a:ext cx="1778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445" dirty="0">
                <a:latin typeface="Microsoft Sans Serif"/>
                <a:cs typeface="Microsoft Sans Serif"/>
              </a:rPr>
              <a:t>—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0156190" y="5778188"/>
            <a:ext cx="1932305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Found</a:t>
            </a:r>
            <a:r>
              <a:rPr sz="1200" spc="-10" dirty="0">
                <a:latin typeface="Microsoft Sans Serif"/>
                <a:cs typeface="Microsoft Sans Serif"/>
              </a:rPr>
              <a:t> discrepancies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data </a:t>
            </a:r>
            <a:r>
              <a:rPr sz="1200" dirty="0">
                <a:latin typeface="Microsoft Sans Serif"/>
                <a:cs typeface="Microsoft Sans Serif"/>
              </a:rPr>
              <a:t>entry;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implementation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needs </a:t>
            </a:r>
            <a:r>
              <a:rPr sz="1200" dirty="0">
                <a:latin typeface="Microsoft Sans Serif"/>
                <a:cs typeface="Microsoft Sans Serif"/>
              </a:rPr>
              <a:t>better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infrastructure</a:t>
            </a:r>
            <a:endParaRPr sz="1200">
              <a:latin typeface="Microsoft Sans Serif"/>
              <a:cs typeface="Microsoft Sans Serif"/>
            </a:endParaRPr>
          </a:p>
        </p:txBody>
      </p:sp>
      <p:pic>
        <p:nvPicPr>
          <p:cNvPr id="39" name="object 3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3738" y="25906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B28E50-9952-EF81-09CA-64AA3D149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6400"/>
            <a:ext cx="12192000" cy="40737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1E995F8-2DFA-C6EE-2B0D-D1BD03600A8B}"/>
              </a:ext>
            </a:extLst>
          </p:cNvPr>
          <p:cNvSpPr txBox="1"/>
          <p:nvPr/>
        </p:nvSpPr>
        <p:spPr>
          <a:xfrm>
            <a:off x="685800" y="533400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60" dirty="0"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endParaRPr lang="en-US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1D4E82-57DE-A7A1-A938-59868F8014F3}"/>
              </a:ext>
            </a:extLst>
          </p:cNvPr>
          <p:cNvSpPr/>
          <p:nvPr/>
        </p:nvSpPr>
        <p:spPr>
          <a:xfrm>
            <a:off x="2057400" y="4038600"/>
            <a:ext cx="990600" cy="152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71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B877-222C-32B0-FABC-A1D676535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57" y="417766"/>
            <a:ext cx="9502775" cy="1231106"/>
          </a:xfrm>
        </p:spPr>
        <p:txBody>
          <a:bodyPr/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Categorization of patients’/caregivers’ experience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4BE106-9F45-6C17-C38B-801F6D3C2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974120"/>
              </p:ext>
            </p:extLst>
          </p:nvPr>
        </p:nvGraphicFramePr>
        <p:xfrm>
          <a:off x="917257" y="2514600"/>
          <a:ext cx="9906000" cy="277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2284815134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1044175282"/>
                    </a:ext>
                  </a:extLst>
                </a:gridCol>
              </a:tblGrid>
              <a:tr h="301881">
                <a:tc>
                  <a:txBody>
                    <a:bodyPr/>
                    <a:lstStyle/>
                    <a:p>
                      <a:r>
                        <a:rPr lang="en-US" dirty="0"/>
                        <a:t>Categories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Explanation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76254"/>
                  </a:ext>
                </a:extLst>
              </a:tr>
              <a:tr h="225320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2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Trust</a:t>
                      </a:r>
                      <a:r>
                        <a:rPr lang="en-US" sz="1800" b="1" spc="-55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en-US" sz="1800" b="1" spc="-6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spc="-1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privacy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25"/>
                        </a:spcBef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Privacy</a:t>
                      </a:r>
                      <a:r>
                        <a:rPr lang="en-US" sz="1800" b="1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</a:t>
                      </a:r>
                      <a:r>
                        <a:rPr lang="en-US" sz="1800" b="1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sz="180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Shared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reviews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highlight</a:t>
                      </a:r>
                      <a:r>
                        <a:rPr lang="en-US" sz="1800" spc="-10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consistent</a:t>
                      </a:r>
                      <a:r>
                        <a:rPr lang="en-US" sz="1800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fears</a:t>
                      </a:r>
                      <a:r>
                        <a:rPr lang="en-US" sz="1800" spc="-114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misuse,</a:t>
                      </a:r>
                      <a:r>
                        <a:rPr lang="en-US" sz="18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caregiver</a:t>
                      </a:r>
                      <a:r>
                        <a:rPr lang="en-US" sz="1800" spc="-9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  <a:r>
                        <a:rPr lang="en-US" sz="1800" spc="-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without</a:t>
                      </a:r>
                      <a:r>
                        <a:rPr lang="en-US" sz="18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consent,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sz="1800" spc="-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insecure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storage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00" marR="90805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</a:t>
                      </a:r>
                      <a:r>
                        <a:rPr lang="en-US" sz="1800" b="1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worries</a:t>
                      </a:r>
                      <a:r>
                        <a:rPr lang="en-US" sz="1800" b="1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among</a:t>
                      </a:r>
                      <a:r>
                        <a:rPr lang="en-US" sz="1800" b="1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professionals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sz="18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Indian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clinicians</a:t>
                      </a:r>
                      <a:r>
                        <a:rPr lang="en-US" sz="1800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expressed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worry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about</a:t>
                      </a:r>
                      <a:r>
                        <a:rPr lang="en-US" sz="1800" spc="-7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</a:t>
                      </a:r>
                      <a:r>
                        <a:rPr lang="en-US" sz="180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crashes,</a:t>
                      </a:r>
                      <a:r>
                        <a:rPr lang="en-US" sz="1800" spc="-7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viruses,</a:t>
                      </a:r>
                      <a:r>
                        <a:rPr lang="en-US" sz="18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sz="180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breaches</a:t>
                      </a:r>
                      <a:r>
                        <a:rPr lang="en-US" sz="1800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28413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3224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B877-222C-32B0-FABC-A1D676535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57" y="417766"/>
            <a:ext cx="9502775" cy="1231106"/>
          </a:xfrm>
        </p:spPr>
        <p:txBody>
          <a:bodyPr/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Categorization of patients’/caregivers’ experience </a:t>
            </a:r>
            <a:endParaRPr 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4BE106-9F45-6C17-C38B-801F6D3C2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580598"/>
              </p:ext>
            </p:extLst>
          </p:nvPr>
        </p:nvGraphicFramePr>
        <p:xfrm>
          <a:off x="917257" y="2590800"/>
          <a:ext cx="99060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:a16="http://schemas.microsoft.com/office/drawing/2014/main" val="2284815134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1044175282"/>
                    </a:ext>
                  </a:extLst>
                </a:gridCol>
              </a:tblGrid>
              <a:tr h="301881"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Explanation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76254"/>
                  </a:ext>
                </a:extLst>
              </a:tr>
              <a:tr h="2113166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User-friendliness &amp; workload</a:t>
                      </a: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Mixed reviews on ease of use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In hospitals, doctors felt EMR saved time, but many reported system complexity and slow interfaces.</a:t>
                      </a:r>
                    </a:p>
                    <a:p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Prior experience helps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Clinicians familiar with EMRs adapted more easily and found them more usable, while some reported navigation struggles, lost data, and power issues.</a:t>
                      </a:r>
                    </a:p>
                    <a:p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03584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2299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2B877-222C-32B0-FABC-A1D676535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57" y="417766"/>
            <a:ext cx="9502775" cy="1231106"/>
          </a:xfrm>
        </p:spPr>
        <p:txBody>
          <a:bodyPr/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Categorization of patients’/caregivers’ experience </a:t>
            </a:r>
            <a:endParaRPr lang="en-US" sz="40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D4BE106-9F45-6C17-C38B-801F6D3C2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251541"/>
              </p:ext>
            </p:extLst>
          </p:nvPr>
        </p:nvGraphicFramePr>
        <p:xfrm>
          <a:off x="1126488" y="1905000"/>
          <a:ext cx="9293544" cy="386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6772">
                  <a:extLst>
                    <a:ext uri="{9D8B030D-6E8A-4147-A177-3AD203B41FA5}">
                      <a16:colId xmlns:a16="http://schemas.microsoft.com/office/drawing/2014/main" val="2284815134"/>
                    </a:ext>
                  </a:extLst>
                </a:gridCol>
                <a:gridCol w="4646772">
                  <a:extLst>
                    <a:ext uri="{9D8B030D-6E8A-4147-A177-3AD203B41FA5}">
                      <a16:colId xmlns:a16="http://schemas.microsoft.com/office/drawing/2014/main" val="1044175282"/>
                    </a:ext>
                  </a:extLst>
                </a:gridCol>
              </a:tblGrid>
              <a:tr h="310415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6976254"/>
                  </a:ext>
                </a:extLst>
              </a:tr>
              <a:tr h="2966185"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  <a:r>
                        <a:rPr lang="en-US" sz="1800" b="1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en-US" sz="1800" b="1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equity</a:t>
                      </a: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algn="just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Literacy</a:t>
                      </a:r>
                      <a:r>
                        <a:rPr lang="en-US" sz="1800" b="1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&amp;</a:t>
                      </a:r>
                      <a:r>
                        <a:rPr lang="en-US" sz="1800" b="1" spc="-9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</a:t>
                      </a:r>
                      <a:r>
                        <a:rPr lang="en-US" sz="1800" b="1" spc="-7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matter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Elderly</a:t>
                      </a:r>
                      <a:r>
                        <a:rPr lang="en-US" sz="1800" spc="-1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patients</a:t>
                      </a:r>
                      <a:r>
                        <a:rPr lang="en-US" sz="1800" spc="-1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(&gt;65</a:t>
                      </a:r>
                      <a:r>
                        <a:rPr lang="en-US" sz="1800" spc="-1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years), </a:t>
                      </a:r>
                      <a:r>
                        <a:rPr lang="en-US" sz="180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low-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income,</a:t>
                      </a:r>
                      <a:r>
                        <a:rPr lang="en-US" sz="1800" spc="-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educated,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sz="1800" spc="-4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computer-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unfamiliar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individuals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are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likely</a:t>
                      </a:r>
                      <a:r>
                        <a:rPr lang="en-US" sz="180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</a:t>
                      </a:r>
                      <a:r>
                        <a:rPr lang="en-US" sz="1800" spc="-3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r>
                        <a:rPr lang="en-US" sz="180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EHRs.</a:t>
                      </a:r>
                    </a:p>
                    <a:p>
                      <a:pPr marL="12700" marR="327660" algn="just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12700" marR="586105" algn="just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Socioeconomic</a:t>
                      </a:r>
                      <a:r>
                        <a:rPr lang="en-US" sz="1800" b="1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divides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r>
                        <a:rPr lang="en-US" sz="1800" spc="-4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Urban</a:t>
                      </a:r>
                      <a:r>
                        <a:rPr lang="en-US" sz="180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India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still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faces</a:t>
                      </a:r>
                      <a:r>
                        <a:rPr lang="en-US" sz="180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inequality—gender,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language,</a:t>
                      </a:r>
                      <a:r>
                        <a:rPr lang="en-US" sz="1800" spc="-1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income,</a:t>
                      </a:r>
                      <a:r>
                        <a:rPr lang="en-US" sz="180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</a:t>
                      </a:r>
                      <a:r>
                        <a:rPr lang="en-US" sz="1800" spc="-7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digital</a:t>
                      </a:r>
                      <a:r>
                        <a:rPr lang="en-US" sz="1800" spc="-8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literacy</a:t>
                      </a:r>
                      <a:r>
                        <a:rPr lang="en-US" sz="180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affect</a:t>
                      </a:r>
                      <a:r>
                        <a:rPr lang="en-US" sz="1800" spc="-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</a:t>
                      </a:r>
                      <a:r>
                        <a:rPr lang="en-US" sz="180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</a:t>
                      </a:r>
                      <a:r>
                        <a:rPr lang="en-US" sz="180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12700" marR="586105" algn="just">
                        <a:lnSpc>
                          <a:spcPts val="3020"/>
                        </a:lnSpc>
                        <a:spcBef>
                          <a:spcPts val="1005"/>
                        </a:spcBef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245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371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40" dirty="0">
                <a:latin typeface="Arial" panose="020B0604020202020204" pitchFamily="34" charset="0"/>
                <a:cs typeface="Arial" panose="020B0604020202020204" pitchFamily="34" charset="0"/>
              </a:rPr>
              <a:t>Discussion</a:t>
            </a:r>
            <a:endParaRPr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7257" y="1765300"/>
            <a:ext cx="10362565" cy="42390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0665" indent="-227965">
              <a:lnSpc>
                <a:spcPts val="2039"/>
              </a:lnSpc>
              <a:spcBef>
                <a:spcPts val="100"/>
              </a:spcBef>
              <a:buChar char="•"/>
              <a:tabLst>
                <a:tab pos="240665" algn="l"/>
                <a:tab pos="855980" algn="l"/>
                <a:tab pos="1592580" algn="l"/>
                <a:tab pos="2684780" algn="l"/>
                <a:tab pos="3281679" algn="l"/>
                <a:tab pos="4531995" algn="l"/>
                <a:tab pos="5400675" algn="l"/>
                <a:tab pos="6480810" algn="l"/>
                <a:tab pos="7443470" algn="l"/>
                <a:tab pos="7943850" algn="l"/>
                <a:tab pos="9030970" algn="l"/>
                <a:tab pos="9925685" algn="l"/>
              </a:tabLst>
            </a:pP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explores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Electronic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(EHRs)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affecting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</a:p>
          <a:p>
            <a:pPr marL="241300">
              <a:lnSpc>
                <a:spcPts val="1680"/>
              </a:lnSpc>
              <a:tabLst>
                <a:tab pos="1440180" algn="l"/>
                <a:tab pos="2964180" algn="l"/>
                <a:tab pos="3317875" algn="l"/>
                <a:tab pos="4123054" algn="l"/>
                <a:tab pos="4897755" algn="l"/>
                <a:tab pos="5601335" algn="l"/>
                <a:tab pos="6643370" algn="l"/>
                <a:tab pos="7435215" algn="l"/>
                <a:tab pos="8253730" algn="l"/>
                <a:tab pos="9229090" algn="l"/>
              </a:tabLst>
            </a:pP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caregiver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India.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helpful,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especially</a:t>
            </a:r>
          </a:p>
          <a:p>
            <a:pPr marL="241300" marR="7620">
              <a:lnSpc>
                <a:spcPct val="70000"/>
              </a:lnSpc>
              <a:spcBef>
                <a:spcPts val="359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because</a:t>
            </a:r>
            <a:r>
              <a:rPr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  <a:r>
              <a:rPr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visit.</a:t>
            </a:r>
            <a:r>
              <a:rPr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Doctors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could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past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reports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quickly,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which saved</a:t>
            </a:r>
            <a:r>
              <a:rPr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improved</a:t>
            </a:r>
            <a:r>
              <a:rPr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decision-making.</a:t>
            </a:r>
          </a:p>
          <a:p>
            <a:pPr marL="240665" indent="-227965">
              <a:lnSpc>
                <a:spcPts val="2039"/>
              </a:lnSpc>
              <a:spcBef>
                <a:spcPts val="280"/>
              </a:spcBef>
              <a:buChar char="•"/>
              <a:tabLst>
                <a:tab pos="240665" algn="l"/>
                <a:tab pos="1595120" algn="l"/>
                <a:tab pos="3813175" algn="l"/>
                <a:tab pos="7336155" algn="l"/>
                <a:tab pos="8086090" algn="l"/>
                <a:tab pos="9288145" algn="l"/>
              </a:tabLst>
            </a:pPr>
            <a:endParaRPr lang="en-US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ts val="2039"/>
              </a:lnSpc>
              <a:spcBef>
                <a:spcPts val="280"/>
              </a:spcBef>
              <a:buChar char="•"/>
              <a:tabLst>
                <a:tab pos="240665" algn="l"/>
                <a:tab pos="1595120" algn="l"/>
                <a:tab pos="3813175" algn="l"/>
                <a:tab pos="7336155" algn="l"/>
                <a:tab pos="8086090" algn="l"/>
                <a:tab pos="9288145" algn="l"/>
              </a:tabLst>
            </a:pP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Caregivers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appreciated</a:t>
            </a:r>
            <a:r>
              <a:rPr spc="3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faster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registration</a:t>
            </a:r>
            <a:r>
              <a:rPr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4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follow-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ups</a:t>
            </a:r>
            <a:r>
              <a:rPr spc="43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some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hospitals.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However,</a:t>
            </a:r>
          </a:p>
          <a:p>
            <a:pPr marL="241300">
              <a:lnSpc>
                <a:spcPts val="1680"/>
              </a:lnSpc>
              <a:tabLst>
                <a:tab pos="1203325" algn="l"/>
                <a:tab pos="2098040" algn="l"/>
                <a:tab pos="2679700" algn="l"/>
                <a:tab pos="3218180" algn="l"/>
                <a:tab pos="4227195" algn="l"/>
                <a:tab pos="5708015" algn="l"/>
                <a:tab pos="7098030" algn="l"/>
                <a:tab pos="8073390" algn="l"/>
                <a:tab pos="9430385" algn="l"/>
              </a:tabLst>
            </a:pP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delays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internet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connectivity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sometimes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caused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frustration.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</a:p>
          <a:p>
            <a:pPr marL="241300" marR="7620">
              <a:lnSpc>
                <a:spcPct val="70000"/>
              </a:lnSpc>
              <a:spcBef>
                <a:spcPts val="36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trusted</a:t>
            </a:r>
            <a:r>
              <a:rPr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pc="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pc="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being</a:t>
            </a:r>
            <a:r>
              <a:rPr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accurate,</a:t>
            </a:r>
            <a:r>
              <a:rPr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concerned</a:t>
            </a:r>
            <a:r>
              <a:rPr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privacy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misuse.</a:t>
            </a:r>
          </a:p>
          <a:p>
            <a:pPr marL="240665" indent="-227965">
              <a:lnSpc>
                <a:spcPts val="2039"/>
              </a:lnSpc>
              <a:spcBef>
                <a:spcPts val="285"/>
              </a:spcBef>
              <a:buChar char="•"/>
              <a:tabLst>
                <a:tab pos="240665" algn="l"/>
              </a:tabLs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ts val="2039"/>
              </a:lnSpc>
              <a:spcBef>
                <a:spcPts val="285"/>
              </a:spcBef>
              <a:buChar char="•"/>
              <a:tabLst>
                <a:tab pos="240665" algn="l"/>
              </a:tabLst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older</a:t>
            </a:r>
            <a:r>
              <a:rPr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adults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limited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hard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</a:p>
          <a:p>
            <a:pPr marL="241300" marR="6985">
              <a:lnSpc>
                <a:spcPct val="70000"/>
              </a:lnSpc>
              <a:spcBef>
                <a:spcPts val="360"/>
              </a:spcBef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understand</a:t>
            </a:r>
            <a:r>
              <a:rPr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EHR-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apps.</a:t>
            </a:r>
            <a:r>
              <a:rPr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Also,</a:t>
            </a:r>
            <a:r>
              <a:rPr spc="2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doctors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mentioned</a:t>
            </a:r>
            <a:r>
              <a:rPr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spending</a:t>
            </a:r>
            <a:r>
              <a:rPr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computers,</a:t>
            </a:r>
            <a:r>
              <a:rPr spc="-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patients.</a:t>
            </a:r>
          </a:p>
          <a:p>
            <a:pPr marL="241300" marR="8255" indent="-228600">
              <a:lnSpc>
                <a:spcPct val="70000"/>
              </a:lnSpc>
              <a:spcBef>
                <a:spcPts val="1000"/>
              </a:spcBef>
              <a:buChar char="•"/>
              <a:tabLst>
                <a:tab pos="241300" algn="l"/>
              </a:tabLs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8255" indent="-228600">
              <a:lnSpc>
                <a:spcPct val="70000"/>
              </a:lnSpc>
              <a:spcBef>
                <a:spcPts val="1000"/>
              </a:spcBef>
              <a:buChar char="•"/>
              <a:tabLst>
                <a:tab pos="241300" algn="l"/>
              </a:tabLst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Private</a:t>
            </a:r>
            <a:r>
              <a:rPr spc="3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  <a:r>
              <a:rPr spc="3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spc="3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spc="3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3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place,</a:t>
            </a:r>
            <a:r>
              <a:rPr spc="3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spc="3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r>
              <a:rPr spc="3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  <a:r>
              <a:rPr spc="3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faced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due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lack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training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poor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infrastructure.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40" dirty="0">
                <a:latin typeface="Arial" panose="020B0604020202020204" pitchFamily="34" charset="0"/>
                <a:cs typeface="Arial" panose="020B0604020202020204" pitchFamily="34" charset="0"/>
              </a:rPr>
              <a:t>Limitations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57" y="1754822"/>
            <a:ext cx="10354945" cy="28982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250"/>
              </a:lnSpc>
              <a:spcBef>
                <a:spcPts val="100"/>
              </a:spcBef>
              <a:tabLst>
                <a:tab pos="240665" algn="l"/>
              </a:tabLst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ts val="2240"/>
              </a:lnSpc>
              <a:spcBef>
                <a:spcPts val="20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Variation</a:t>
            </a:r>
            <a:r>
              <a:rPr sz="20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r>
              <a:rPr sz="200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Implementation:</a:t>
            </a:r>
            <a:r>
              <a:rPr sz="20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types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1850"/>
              </a:lnSpc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systems.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variation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hard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compare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clearly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250"/>
              </a:lnSpc>
            </a:pP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hospitals.</a:t>
            </a: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250"/>
              </a:lnSpc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ts val="2250"/>
              </a:lnSpc>
              <a:spcBef>
                <a:spcPts val="20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sz="20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Bias</a:t>
            </a:r>
            <a:r>
              <a:rPr sz="2000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sz="200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b="1" dirty="0">
                <a:latin typeface="Arial" panose="020B0604020202020204" pitchFamily="34" charset="0"/>
                <a:cs typeface="Arial" panose="020B0604020202020204" pitchFamily="34" charset="0"/>
              </a:rPr>
              <a:t>Literature:</a:t>
            </a:r>
            <a:r>
              <a:rPr sz="2000" b="1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may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focus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1850"/>
              </a:lnSpc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successful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outcomes.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Negative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experiences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might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240"/>
              </a:lnSpc>
            </a:pP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underreported.</a:t>
            </a: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>
              <a:lnSpc>
                <a:spcPts val="2240"/>
              </a:lnSpc>
            </a:pPr>
            <a:endParaRPr lang="en-US" sz="2000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ts val="2250"/>
              </a:lnSpc>
              <a:spcBef>
                <a:spcPts val="200"/>
              </a:spcBef>
              <a:buFont typeface="Microsoft Sans Serif"/>
              <a:buChar char="•"/>
              <a:tabLst>
                <a:tab pos="240665" algn="l"/>
              </a:tabLst>
            </a:pPr>
            <a:r>
              <a:rPr lang="en-US" sz="2000" b="1" spc="-10" dirty="0">
                <a:latin typeface="Arial" panose="020B0604020202020204" pitchFamily="34" charset="0"/>
                <a:cs typeface="Arial" panose="020B0604020202020204" pitchFamily="34" charset="0"/>
              </a:rPr>
              <a:t>Single database used for the study selection. </a:t>
            </a:r>
            <a:endParaRPr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468BB1-12F0-0C24-09B3-CAE2F1EDE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354699"/>
            <a:ext cx="9258300" cy="620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0674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FE36A-F2AF-BDA0-8FCD-8863B57A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257" y="417766"/>
            <a:ext cx="9502775" cy="677108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ADDAAB-9DD3-C656-D8A6-766E510164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7257" y="1765300"/>
            <a:ext cx="10362565" cy="1264449"/>
          </a:xfrm>
        </p:spPr>
        <p:txBody>
          <a:bodyPr/>
          <a:lstStyle/>
          <a:p>
            <a:pPr marL="240665" indent="-227965" algn="just">
              <a:lnSpc>
                <a:spcPts val="2039"/>
              </a:lnSpc>
              <a:spcBef>
                <a:spcPts val="280"/>
              </a:spcBef>
              <a:buChar char="•"/>
              <a:tabLst>
                <a:tab pos="240665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  <a:r>
              <a:rPr lang="en-US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improving</a:t>
            </a:r>
            <a:r>
              <a:rPr lang="en-US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lang="en-US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care,</a:t>
            </a:r>
            <a:r>
              <a:rPr lang="en-US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en-US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lang="en-US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gaps</a:t>
            </a:r>
            <a:r>
              <a:rPr lang="en-US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US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lang="en-US" spc="2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attention are :-</a:t>
            </a:r>
          </a:p>
          <a:p>
            <a:pPr marL="241300" algn="just">
              <a:lnSpc>
                <a:spcPts val="168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en-US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training,</a:t>
            </a:r>
            <a:r>
              <a:rPr lang="en-US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stronger</a:t>
            </a:r>
            <a:r>
              <a:rPr lang="en-US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en-US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security,</a:t>
            </a:r>
            <a:r>
              <a:rPr lang="en-US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lang="en-US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lang="en-US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lang="en-US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en-US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needed.</a:t>
            </a:r>
            <a:r>
              <a:rPr lang="en-US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lang="en-US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</a:p>
          <a:p>
            <a:pPr marL="241300" marR="5715" algn="just">
              <a:lnSpc>
                <a:spcPct val="70000"/>
              </a:lnSpc>
              <a:spcBef>
                <a:spcPts val="360"/>
              </a:spcBef>
              <a:tabLst>
                <a:tab pos="955040" algn="l"/>
                <a:tab pos="2484120" algn="l"/>
                <a:tab pos="2971800" algn="l"/>
                <a:tab pos="3881754" algn="l"/>
                <a:tab pos="4437380" algn="l"/>
                <a:tab pos="5459095" algn="l"/>
                <a:tab pos="6018530" algn="l"/>
                <a:tab pos="7319009" algn="l"/>
                <a:tab pos="7961630" algn="l"/>
                <a:tab pos="8350250" algn="l"/>
                <a:tab pos="9938385" algn="l"/>
              </a:tabLst>
            </a:pP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user-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friendly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ensure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caregivers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backgrounds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benefit</a:t>
            </a:r>
            <a:r>
              <a:rPr lang="en-US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equally</a:t>
            </a:r>
            <a:r>
              <a:rPr lang="en-US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en-US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digital shift</a:t>
            </a:r>
            <a:r>
              <a:rPr lang="en-US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pc="-10" dirty="0">
                <a:latin typeface="Arial" panose="020B0604020202020204" pitchFamily="34" charset="0"/>
                <a:cs typeface="Arial" panose="020B0604020202020204" pitchFamily="34" charset="0"/>
              </a:rPr>
              <a:t> healthcare.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250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417766"/>
            <a:ext cx="9502775" cy="1439880"/>
          </a:xfrm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40" dirty="0"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sz="4000" b="1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45" dirty="0">
                <a:latin typeface="Arial" panose="020B0604020202020204" pitchFamily="34" charset="0"/>
                <a:cs typeface="Arial" panose="020B0604020202020204" pitchFamily="34" charset="0"/>
              </a:rPr>
              <a:t>Outreach</a:t>
            </a:r>
            <a:r>
              <a:rPr sz="4000" b="1" spc="-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65" dirty="0">
                <a:latin typeface="Arial" panose="020B0604020202020204" pitchFamily="34" charset="0"/>
                <a:cs typeface="Arial" panose="020B0604020202020204" pitchFamily="34" charset="0"/>
              </a:rPr>
              <a:t>Program-</a:t>
            </a:r>
            <a:r>
              <a:rPr sz="4000" b="1" spc="-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BHRC</a:t>
            </a:r>
            <a:r>
              <a:rPr sz="4000" b="1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20" dirty="0">
                <a:latin typeface="Arial" panose="020B0604020202020204" pitchFamily="34" charset="0"/>
                <a:cs typeface="Arial" panose="020B0604020202020204" pitchFamily="34" charset="0"/>
              </a:rPr>
              <a:t>Pune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51041" y="2057400"/>
            <a:ext cx="4534281" cy="40970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89352" y="2057400"/>
            <a:ext cx="5076372" cy="386387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60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50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378460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78460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serves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economically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weaker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sections</a:t>
            </a:r>
            <a:r>
              <a:rPr lang="en-US" sz="18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low-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healthcare.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8460" marR="203200" indent="-287655">
              <a:lnSpc>
                <a:spcPct val="100000"/>
              </a:lnSpc>
              <a:buFont typeface="Microsoft Sans Serif"/>
              <a:buChar char="•"/>
              <a:tabLst>
                <a:tab pos="378460" algn="l"/>
              </a:tabLst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includes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OPD,</a:t>
            </a:r>
            <a:r>
              <a:rPr sz="18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IPD,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ER,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pharmacy,</a:t>
            </a:r>
            <a:r>
              <a:rPr sz="1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labs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basic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diagnostic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facilities.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8460" indent="-28702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378460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sz="18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sz="18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comprise</a:t>
            </a:r>
            <a:r>
              <a:rPr sz="18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doctors,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nursing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 err="1">
                <a:latin typeface="Arial" panose="020B0604020202020204" pitchFamily="34" charset="0"/>
                <a:cs typeface="Arial" panose="020B0604020202020204" pitchFamily="34" charset="0"/>
              </a:rPr>
              <a:t>staff,technicians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support</a:t>
            </a:r>
            <a:r>
              <a:rPr sz="18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staff.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8460" indent="-287020">
              <a:lnSpc>
                <a:spcPct val="100000"/>
              </a:lnSpc>
              <a:buFont typeface="Microsoft Sans Serif"/>
              <a:buChar char="•"/>
              <a:tabLst>
                <a:tab pos="378460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manages</a:t>
            </a:r>
            <a:r>
              <a:rPr sz="18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18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average</a:t>
            </a:r>
            <a:r>
              <a:rPr sz="18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sz="18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8460">
              <a:lnSpc>
                <a:spcPct val="100000"/>
              </a:lnSpc>
            </a:pP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attendance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150–200.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78460" marR="262255" indent="-287655">
              <a:lnSpc>
                <a:spcPct val="100000"/>
              </a:lnSpc>
              <a:buFont typeface="Microsoft Sans Serif"/>
              <a:buChar char="•"/>
              <a:tabLst>
                <a:tab pos="378460" algn="l"/>
              </a:tabLst>
            </a:pP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visit</a:t>
            </a:r>
            <a:r>
              <a:rPr sz="18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highlighted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the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hospital's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commitment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18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accessible</a:t>
            </a:r>
            <a:r>
              <a:rPr sz="18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18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10" dirty="0">
                <a:latin typeface="Arial" panose="020B0604020202020204" pitchFamily="34" charset="0"/>
                <a:cs typeface="Arial" panose="020B0604020202020204" pitchFamily="34" charset="0"/>
              </a:rPr>
              <a:t>compassionate</a:t>
            </a:r>
            <a:r>
              <a:rPr sz="18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800" spc="-20" dirty="0"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20" dirty="0"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b="1" spc="-229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5" dirty="0">
                <a:latin typeface="Arial" panose="020B0604020202020204" pitchFamily="34" charset="0"/>
                <a:cs typeface="Arial" panose="020B0604020202020204" pitchFamily="34" charset="0"/>
              </a:rPr>
              <a:t>learnings</a:t>
            </a:r>
            <a:r>
              <a:rPr b="1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5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b="1" spc="-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5" dirty="0">
                <a:latin typeface="Arial" panose="020B0604020202020204" pitchFamily="34" charset="0"/>
                <a:cs typeface="Arial" panose="020B0604020202020204" pitchFamily="34" charset="0"/>
              </a:rPr>
              <a:t>COP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8685" y="1833626"/>
            <a:ext cx="10339070" cy="314958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40665" indent="-227965">
              <a:lnSpc>
                <a:spcPct val="100000"/>
              </a:lnSpc>
              <a:spcBef>
                <a:spcPts val="86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Gained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exposure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delivery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charitable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setting.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994410" indent="-228600">
              <a:lnSpc>
                <a:spcPts val="2160"/>
              </a:lnSpc>
              <a:spcBef>
                <a:spcPts val="1035"/>
              </a:spcBef>
              <a:buChar char="•"/>
              <a:tabLst>
                <a:tab pos="24130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Understood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empathy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patient-centered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underserved communities.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spcBef>
                <a:spcPts val="73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limited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infrastructure</a:t>
            </a:r>
            <a:r>
              <a:rPr sz="20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managed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effectively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serve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volumes.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Learned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teamwork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among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providers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smooth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functioning.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Noted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importance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improving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outcomes.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Identified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staff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shortages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lack of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equipment.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0665" indent="-227965">
              <a:lnSpc>
                <a:spcPct val="100000"/>
              </a:lnSpc>
              <a:spcBef>
                <a:spcPts val="760"/>
              </a:spcBef>
              <a:buChar char="•"/>
              <a:tabLst>
                <a:tab pos="240665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Recognized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sustaining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services.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417766"/>
            <a:ext cx="9502775" cy="1439880"/>
          </a:xfrm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40" dirty="0">
                <a:latin typeface="Arial" panose="020B0604020202020204" pitchFamily="34" charset="0"/>
                <a:cs typeface="Arial" panose="020B0604020202020204" pitchFamily="34" charset="0"/>
              </a:rPr>
              <a:t>Community</a:t>
            </a:r>
            <a:r>
              <a:rPr sz="4000" b="1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45" dirty="0">
                <a:latin typeface="Arial" panose="020B0604020202020204" pitchFamily="34" charset="0"/>
                <a:cs typeface="Arial" panose="020B0604020202020204" pitchFamily="34" charset="0"/>
              </a:rPr>
              <a:t>Outreach</a:t>
            </a:r>
            <a:r>
              <a:rPr sz="4000" b="1" spc="-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65" dirty="0">
                <a:latin typeface="Arial" panose="020B0604020202020204" pitchFamily="34" charset="0"/>
                <a:cs typeface="Arial" panose="020B0604020202020204" pitchFamily="34" charset="0"/>
              </a:rPr>
              <a:t>Program-</a:t>
            </a:r>
            <a:r>
              <a:rPr sz="4000" b="1" spc="-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dirty="0">
                <a:latin typeface="Arial" panose="020B0604020202020204" pitchFamily="34" charset="0"/>
                <a:cs typeface="Arial" panose="020B0604020202020204" pitchFamily="34" charset="0"/>
              </a:rPr>
              <a:t>BHRC</a:t>
            </a:r>
            <a:r>
              <a:rPr sz="4000" b="1" spc="-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000" b="1" spc="-20" dirty="0">
                <a:latin typeface="Arial" panose="020B0604020202020204" pitchFamily="34" charset="0"/>
                <a:cs typeface="Arial" panose="020B0604020202020204" pitchFamily="34" charset="0"/>
              </a:rPr>
              <a:t>Pune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89352" y="2057400"/>
            <a:ext cx="5076372" cy="447173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260350" rIns="0" bIns="0" rtlCol="0">
            <a:spAutoFit/>
          </a:bodyPr>
          <a:lstStyle/>
          <a:p>
            <a:pPr algn="l">
              <a:buFont typeface="+mj-lt"/>
              <a:buAutoNum type="arabicPeriod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Practical Understanding of Public Health Work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Gained hands-on experience of working at the ground level in a real community setting.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Understood how public health activities are implemented at a micro-scale.</a:t>
            </a:r>
          </a:p>
          <a:p>
            <a:pPr algn="l">
              <a:buFont typeface="+mj-lt"/>
              <a:buAutoNum type="arabicPeriod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Community Interaction and Communication Skills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Learned how to effectively communicate with local residents about their health problems.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Developed confidence in approaching people and gathering health-related information.</a:t>
            </a:r>
          </a:p>
          <a:p>
            <a:pPr algn="l">
              <a:buFont typeface="+mj-lt"/>
              <a:buAutoNum type="arabicPeriod"/>
            </a:pP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Basics of Primary Research in Public Health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Understood the importance of data collection through field surveys and questionnaires.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Learned how to design, fill, and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analyze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questionnaires to assess disease burden.</a:t>
            </a:r>
          </a:p>
          <a:p>
            <a:pPr algn="l">
              <a:lnSpc>
                <a:spcPct val="100000"/>
              </a:lnSpc>
              <a:spcBef>
                <a:spcPts val="2050"/>
              </a:spcBef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  <p:pic>
        <p:nvPicPr>
          <p:cNvPr id="7" name="Picture 6" descr="A group of women in a room&#10;&#10;Description automatically generated">
            <a:extLst>
              <a:ext uri="{FF2B5EF4-FFF2-40B4-BE49-F238E27FC236}">
                <a16:creationId xmlns:a16="http://schemas.microsoft.com/office/drawing/2014/main" id="{A7B56EED-AA39-0960-1028-D17F30254D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14"/>
          <a:stretch/>
        </p:blipFill>
        <p:spPr>
          <a:xfrm>
            <a:off x="8001000" y="1298047"/>
            <a:ext cx="3659386" cy="538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535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E73E1-FC53-63B5-4FA5-CC06541EB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120" y="625912"/>
            <a:ext cx="9509760" cy="677108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FF1810-05C6-3020-D7F9-2FFCF630A3E5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0" y="1828800"/>
            <a:ext cx="12192000" cy="5262979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Gandhi AP,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Soundappan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K. Perception towards electronic health records &amp; uptake of Digital Health IDs among the urban residents in northern India: a mixed‐methods study.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Indian J Med Res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2024;159(1):51‑60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Joseph G, Kissinger P, Johnston R, et al. Patients’, carers’ and healthcare providers’ views of patient‑held hybrid records in urban primary health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in Kerala, India: a qualitative exploratory study.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BMJ Open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2022;12(11):e064189.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Shilpa R, Binu A, Mahmood N, et al. Assessing the implementation of a mobile app‑based electronic health record: a mixed‑method study from South India.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J Educ Health </a:t>
            </a:r>
            <a:r>
              <a:rPr lang="en-US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Promot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2020;9:102.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Barigela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R, Kodali PB,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Hense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S. What is stopping primary health centers to go digital? Findings of a mixed‑method study at a district‑level health system in Southern India.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Indian J Community Med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2021 Jan–Mar;46(1):97–101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Saleh H,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Stålsby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Lundborg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C. Perceived benefits and barriers of medical doctors regarding electronic medical record systems in an Indian private‑sector healthcare facility. </a:t>
            </a:r>
            <a:r>
              <a:rPr lang="en-US" sz="1800" i="1" dirty="0">
                <a:latin typeface="Arial" panose="020B0604020202020204" pitchFamily="34" charset="0"/>
                <a:cs typeface="Arial" panose="020B0604020202020204" pitchFamily="34" charset="0"/>
              </a:rPr>
              <a:t>Ann Glob Health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 2025;? (</a:t>
            </a:r>
            <a:r>
              <a:rPr lang="en-US" sz="1800" dirty="0" err="1">
                <a:latin typeface="Arial" panose="020B0604020202020204" pitchFamily="34" charset="0"/>
                <a:cs typeface="Arial" panose="020B0604020202020204" pitchFamily="34" charset="0"/>
              </a:rPr>
              <a:t>epub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ahead of print).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223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302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40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57" y="1821179"/>
            <a:ext cx="10361930" cy="330835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41300" marR="6350" indent="-228600" algn="just">
              <a:lnSpc>
                <a:spcPts val="2160"/>
              </a:lnSpc>
              <a:spcBef>
                <a:spcPts val="370"/>
              </a:spcBef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In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India,</a:t>
            </a:r>
            <a:r>
              <a:rPr sz="20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2000" spc="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electronic</a:t>
            </a:r>
            <a:r>
              <a:rPr sz="2000" spc="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(EHRs)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instead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paper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files,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changed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caregivers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feel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sz="2000"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care.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2570" indent="-229870" algn="just">
              <a:lnSpc>
                <a:spcPts val="2280"/>
              </a:lnSpc>
              <a:spcBef>
                <a:spcPts val="730"/>
              </a:spcBef>
              <a:buChar char="•"/>
              <a:tabLst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  <a:r>
              <a:rPr sz="20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000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20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versions</a:t>
            </a:r>
            <a:r>
              <a:rPr sz="2000" spc="2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medical</a:t>
            </a:r>
            <a:r>
              <a:rPr sz="2000" spc="2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000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0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000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sz="20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sz="2000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hospitals,</a:t>
            </a:r>
            <a:r>
              <a:rPr sz="2000" spc="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labs,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algn="just">
              <a:lnSpc>
                <a:spcPts val="2280"/>
              </a:lnSpc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pharmacies,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doctors.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5080" indent="-228600" algn="just">
              <a:lnSpc>
                <a:spcPts val="2160"/>
              </a:lnSpc>
              <a:spcBef>
                <a:spcPts val="1035"/>
              </a:spcBef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Under</a:t>
            </a:r>
            <a:r>
              <a:rPr sz="20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programs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20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Ayushman</a:t>
            </a:r>
            <a:r>
              <a:rPr sz="20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Bharat</a:t>
            </a:r>
            <a:r>
              <a:rPr sz="20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r>
              <a:rPr sz="2000"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(ABDM),</a:t>
            </a:r>
            <a:r>
              <a:rPr sz="2000" spc="3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India</a:t>
            </a:r>
            <a:r>
              <a:rPr sz="20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0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building</a:t>
            </a:r>
            <a:r>
              <a:rPr sz="20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national,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standards-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unique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IDs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person.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2570" indent="-229870" algn="just">
              <a:lnSpc>
                <a:spcPct val="100000"/>
              </a:lnSpc>
              <a:spcBef>
                <a:spcPts val="730"/>
              </a:spcBef>
              <a:buChar char="•"/>
              <a:tabLst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believe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can save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time,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reduce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errors,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smoother.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41300" marR="6350" indent="-228600" algn="just">
              <a:lnSpc>
                <a:spcPct val="90100"/>
              </a:lnSpc>
              <a:spcBef>
                <a:spcPts val="994"/>
              </a:spcBef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This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looks</a:t>
            </a:r>
            <a:r>
              <a:rPr sz="20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closely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studies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cities and towns</a:t>
            </a:r>
            <a:r>
              <a:rPr sz="200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 India to find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out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how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EHRs</a:t>
            </a:r>
            <a:r>
              <a:rPr sz="2000" spc="43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affect</a:t>
            </a:r>
            <a:r>
              <a:rPr sz="2000" spc="43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2000" spc="43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44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caregiver</a:t>
            </a:r>
            <a:r>
              <a:rPr sz="2000" spc="44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spc="70" dirty="0">
                <a:latin typeface="Arial" panose="020B0604020202020204" pitchFamily="34" charset="0"/>
                <a:cs typeface="Arial" panose="020B0604020202020204" pitchFamily="34" charset="0"/>
              </a:rPr>
              <a:t>experience—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2000" spc="44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ease</a:t>
            </a:r>
            <a:r>
              <a:rPr sz="2000" spc="43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44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use,</a:t>
            </a:r>
            <a:r>
              <a:rPr sz="2000" spc="43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trust,</a:t>
            </a:r>
            <a:r>
              <a:rPr sz="2000" spc="43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communication.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611822"/>
            <a:ext cx="2587943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25" dirty="0"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7257" y="1765300"/>
            <a:ext cx="10362565" cy="2040301"/>
          </a:xfrm>
          <a:prstGeom prst="rect">
            <a:avLst/>
          </a:prstGeom>
        </p:spPr>
        <p:txBody>
          <a:bodyPr vert="horz" wrap="square" lIns="0" tIns="102869" rIns="0" bIns="0" rtlCol="0">
            <a:spAutoFit/>
          </a:bodyPr>
          <a:lstStyle/>
          <a:p>
            <a:pPr marL="241300" marR="8890" indent="-228600">
              <a:lnSpc>
                <a:spcPts val="2160"/>
              </a:lnSpc>
              <a:spcBef>
                <a:spcPts val="370"/>
              </a:spcBef>
              <a:buChar char="•"/>
              <a:tabLst>
                <a:tab pos="2413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study compiles all the primary studies focused on patient and caregiver experience in urban India from 2020 - 2025.</a:t>
            </a:r>
          </a:p>
          <a:p>
            <a:pPr marL="240665" indent="-227965">
              <a:lnSpc>
                <a:spcPts val="2280"/>
              </a:lnSpc>
              <a:spcBef>
                <a:spcPts val="730"/>
              </a:spcBef>
              <a:buChar char="•"/>
              <a:tabLst>
                <a:tab pos="240665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Through this study we will know how p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atients</a:t>
            </a:r>
            <a:r>
              <a:rPr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2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caregivers</a:t>
            </a:r>
            <a:r>
              <a:rPr spc="2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directly</a:t>
            </a:r>
            <a:r>
              <a:rPr spc="2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affected</a:t>
            </a:r>
            <a:r>
              <a:rPr spc="2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 use of EHRs </a:t>
            </a:r>
            <a:r>
              <a:rPr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-5" dirty="0">
                <a:latin typeface="Arial" panose="020B0604020202020204" pitchFamily="34" charset="0"/>
                <a:cs typeface="Arial" panose="020B0604020202020204" pitchFamily="34" charset="0"/>
              </a:rPr>
              <a:t>- c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pc="5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improve or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worsen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experience.</a:t>
            </a:r>
          </a:p>
          <a:p>
            <a:pPr marL="241300" marR="8255" indent="-228600">
              <a:lnSpc>
                <a:spcPts val="2160"/>
              </a:lnSpc>
              <a:spcBef>
                <a:spcPts val="1035"/>
              </a:spcBef>
              <a:buChar char="•"/>
              <a:tabLst>
                <a:tab pos="241300" algn="l"/>
              </a:tabLst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spc="3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pc="3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help</a:t>
            </a:r>
            <a:r>
              <a:rPr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improve</a:t>
            </a:r>
            <a:r>
              <a:rPr spc="3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EHR</a:t>
            </a:r>
            <a:r>
              <a:rPr spc="3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spc="3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make</a:t>
            </a:r>
            <a:r>
              <a:rPr spc="3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spc="3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pc="3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patient-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friendly,</a:t>
            </a:r>
            <a:r>
              <a:rPr spc="3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guide</a:t>
            </a:r>
            <a:r>
              <a:rPr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hospitals</a:t>
            </a:r>
            <a:r>
              <a:rPr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-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policymakers</a:t>
            </a:r>
            <a:r>
              <a:rPr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decisions.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45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b="1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40" dirty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57" y="1821179"/>
            <a:ext cx="10363200" cy="22517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340"/>
              </a:spcBef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In</a:t>
            </a:r>
            <a:r>
              <a:rPr sz="2000" spc="4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Kerala</a:t>
            </a:r>
            <a:r>
              <a:rPr sz="2000" spc="4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(2020),</a:t>
            </a:r>
            <a:r>
              <a:rPr sz="2000" spc="4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4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qualitative</a:t>
            </a:r>
            <a:r>
              <a:rPr sz="2000" spc="4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2000" spc="4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4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hybrid</a:t>
            </a:r>
            <a:r>
              <a:rPr sz="20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patient-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held</a:t>
            </a:r>
            <a:r>
              <a:rPr sz="2000" spc="48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4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4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sz="2000" spc="4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Centres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(PHCs)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communicable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(NCD)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caregivers.</a:t>
            </a:r>
            <a:r>
              <a:rPr sz="2000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sz="2000" spc="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reported</a:t>
            </a:r>
            <a:r>
              <a:rPr sz="20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0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having</a:t>
            </a:r>
            <a:r>
              <a:rPr sz="20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sz="2000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2000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helped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sz="2000" spc="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keep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better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track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000"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results,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feel</a:t>
            </a:r>
            <a:r>
              <a:rPr sz="2000" spc="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2000" spc="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control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z="2000" spc="2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health.</a:t>
            </a:r>
            <a:r>
              <a:rPr sz="20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Caregivers,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  <a:r>
              <a:rPr sz="2000" spc="2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hand,</a:t>
            </a:r>
            <a:r>
              <a:rPr sz="20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sz="20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how</a:t>
            </a:r>
            <a:r>
              <a:rPr sz="20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sz="2000" spc="2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brought</a:t>
            </a:r>
            <a:r>
              <a:rPr sz="2000" spc="2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2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2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appointments</a:t>
            </a:r>
            <a:r>
              <a:rPr sz="2000" spc="11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sz="2000" spc="11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emergencies,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helped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sz="2000" spc="12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stay</a:t>
            </a:r>
            <a:r>
              <a:rPr sz="2000" spc="1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2000" spc="10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engaged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confident  in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managing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care.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However,</a:t>
            </a:r>
            <a:r>
              <a:rPr sz="2000"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literacy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levels  still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posed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  challenge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consistent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usage.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5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n-US" b="1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endParaRPr spc="-4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7257" y="1765300"/>
            <a:ext cx="10362565" cy="2039019"/>
          </a:xfrm>
          <a:prstGeom prst="rect">
            <a:avLst/>
          </a:prstGeom>
        </p:spPr>
        <p:txBody>
          <a:bodyPr vert="horz" wrap="square" lIns="0" tIns="99059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340"/>
              </a:spcBef>
              <a:buChar char="•"/>
              <a:tabLst>
                <a:tab pos="241300" algn="l"/>
                <a:tab pos="242570" algn="l"/>
              </a:tabLst>
            </a:pP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	A</a:t>
            </a:r>
            <a:r>
              <a:rPr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conducted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Chandigarh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(2022)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explored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uptake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IDs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among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419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adult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participants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mixed-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approach.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showed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78%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spc="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enrolled,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their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willingness</a:t>
            </a:r>
            <a:r>
              <a:rPr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engage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closely</a:t>
            </a:r>
            <a:r>
              <a:rPr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tied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awareness,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security,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perceived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usefulness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platform.</a:t>
            </a:r>
            <a:r>
              <a:rPr spc="1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pc="-25" dirty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interesting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aspect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younger family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  <a:r>
              <a:rPr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helped</a:t>
            </a:r>
            <a:r>
              <a:rPr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elderly</a:t>
            </a:r>
            <a:r>
              <a:rPr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tools,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showing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family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involvement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plays</a:t>
            </a:r>
            <a:r>
              <a:rPr spc="55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key</a:t>
            </a:r>
            <a:r>
              <a:rPr spc="4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spc="6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pc="5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pc="6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spc="-10" dirty="0">
                <a:latin typeface="Arial" panose="020B0604020202020204" pitchFamily="34" charset="0"/>
                <a:cs typeface="Arial" panose="020B0604020202020204" pitchFamily="34" charset="0"/>
              </a:rPr>
              <a:t>health adoption.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b="1" spc="-45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lang="en-US" b="1" spc="-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b="1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endParaRPr spc="-40" dirty="0"/>
          </a:p>
        </p:txBody>
      </p:sp>
      <p:sp>
        <p:nvSpPr>
          <p:cNvPr id="3" name="object 3"/>
          <p:cNvSpPr txBox="1"/>
          <p:nvPr/>
        </p:nvSpPr>
        <p:spPr>
          <a:xfrm>
            <a:off x="917257" y="1813559"/>
            <a:ext cx="10361295" cy="115159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340"/>
              </a:spcBef>
              <a:buFont typeface="Microsoft Sans Serif"/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A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Karnataka-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based</a:t>
            </a:r>
            <a:r>
              <a:rPr sz="2000" spc="3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(2020)</a:t>
            </a:r>
            <a:r>
              <a:rPr sz="2000" spc="2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reviewed</a:t>
            </a:r>
            <a:r>
              <a:rPr sz="2000"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CPHM</a:t>
            </a:r>
            <a:r>
              <a:rPr sz="2000"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app</a:t>
            </a:r>
            <a:r>
              <a:rPr sz="20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000" spc="3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3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Maternal</a:t>
            </a:r>
            <a:r>
              <a:rPr sz="2000" spc="3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3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Child</a:t>
            </a:r>
            <a:r>
              <a:rPr sz="2000" spc="3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Health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(MCH)</a:t>
            </a:r>
            <a:r>
              <a:rPr sz="20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2000" spc="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sz="20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mixed-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methods</a:t>
            </a:r>
            <a:r>
              <a:rPr sz="20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design.</a:t>
            </a:r>
            <a:r>
              <a:rPr sz="2000"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Although</a:t>
            </a:r>
            <a:r>
              <a:rPr sz="2000" spc="1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z="2000" spc="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focused</a:t>
            </a:r>
            <a:r>
              <a:rPr sz="2000" spc="2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sz="2000" spc="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000" spc="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sz="2000" spc="1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accuracy,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revealed</a:t>
            </a:r>
            <a:r>
              <a:rPr sz="2000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inconsistencies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 in data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entry</a:t>
            </a:r>
            <a:r>
              <a:rPr sz="200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 emphasized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need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25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stronger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digital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infrastructure,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affects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200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trust</a:t>
            </a:r>
            <a:r>
              <a:rPr sz="2000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caregiver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confidence.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7257" y="3841178"/>
            <a:ext cx="10360660" cy="170559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41300" marR="5080" indent="-228600" algn="just">
              <a:lnSpc>
                <a:spcPct val="90000"/>
              </a:lnSpc>
              <a:spcBef>
                <a:spcPts val="340"/>
              </a:spcBef>
              <a:buFont typeface="Microsoft Sans Serif"/>
              <a:buChar char="•"/>
              <a:tabLst>
                <a:tab pos="241300" algn="l"/>
                <a:tab pos="242570" algn="l"/>
              </a:tabLst>
            </a:pP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	In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Telangana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(2021),</a:t>
            </a:r>
            <a:r>
              <a:rPr sz="2000" spc="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0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study</a:t>
            </a:r>
            <a:r>
              <a:rPr sz="20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000" spc="1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75</a:t>
            </a:r>
            <a:r>
              <a:rPr sz="20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urban</a:t>
            </a:r>
            <a:r>
              <a:rPr sz="20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PHCs</a:t>
            </a:r>
            <a:r>
              <a:rPr sz="2000" spc="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found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000" spc="1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while</a:t>
            </a:r>
            <a:r>
              <a:rPr sz="2000"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83%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digitized</a:t>
            </a:r>
            <a:r>
              <a:rPr sz="2000" spc="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immunization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records,</a:t>
            </a:r>
            <a:r>
              <a:rPr sz="20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20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facilities</a:t>
            </a:r>
            <a:r>
              <a:rPr sz="2000" spc="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sz="2000" spc="1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000"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2000" spc="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EMRs</a:t>
            </a:r>
            <a:r>
              <a:rPr sz="20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prescriptions</a:t>
            </a:r>
            <a:r>
              <a:rPr sz="2000" spc="1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sz="2000" spc="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broader</a:t>
            </a:r>
            <a:r>
              <a:rPr sz="2000" spc="1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patient</a:t>
            </a:r>
            <a:r>
              <a:rPr sz="2000" spc="1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management.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meant</a:t>
            </a:r>
            <a:r>
              <a:rPr sz="200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caregivers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had</a:t>
            </a:r>
            <a:r>
              <a:rPr sz="2000" spc="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carry</a:t>
            </a:r>
            <a:r>
              <a:rPr sz="200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paper</a:t>
            </a:r>
            <a:r>
              <a:rPr sz="20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</a:t>
            </a:r>
            <a:r>
              <a:rPr sz="200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00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medications</a:t>
            </a:r>
            <a:r>
              <a:rPr sz="200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000" spc="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referrals.</a:t>
            </a:r>
            <a:r>
              <a:rPr sz="200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Patients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sz="20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appreciate</a:t>
            </a:r>
            <a:r>
              <a:rPr sz="20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faster</a:t>
            </a:r>
            <a:r>
              <a:rPr sz="2000" spc="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access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immunization</a:t>
            </a:r>
            <a:r>
              <a:rPr sz="2000" spc="9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records,</a:t>
            </a:r>
            <a:r>
              <a:rPr sz="2000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sz="20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there</a:t>
            </a:r>
            <a:r>
              <a:rPr sz="2000" spc="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00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2000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significant</a:t>
            </a:r>
            <a:r>
              <a:rPr sz="2000" spc="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improvement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000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care</a:t>
            </a:r>
            <a:r>
              <a:rPr sz="200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coordination,</a:t>
            </a:r>
            <a:r>
              <a:rPr sz="20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especially</a:t>
            </a:r>
            <a:r>
              <a:rPr sz="200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00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000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caregiver’s</a:t>
            </a:r>
            <a:r>
              <a:rPr sz="200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00" spc="-10" dirty="0">
                <a:latin typeface="Arial" panose="020B0604020202020204" pitchFamily="34" charset="0"/>
                <a:cs typeface="Arial" panose="020B0604020202020204" pitchFamily="34" charset="0"/>
              </a:rPr>
              <a:t>perspective.</a:t>
            </a: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4494" y="327464"/>
            <a:ext cx="9502775" cy="705385"/>
          </a:xfrm>
          <a:prstGeom prst="rect">
            <a:avLst/>
          </a:prstGeom>
        </p:spPr>
        <p:txBody>
          <a:bodyPr vert="horz" wrap="square" lIns="0" tIns="149923" rIns="0" bIns="0" rtlCol="0">
            <a:spAutoFit/>
          </a:bodyPr>
          <a:lstStyle/>
          <a:p>
            <a:pPr marL="3343275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latin typeface="Arial" panose="020B0604020202020204" pitchFamily="34" charset="0"/>
                <a:cs typeface="Arial" panose="020B0604020202020204" pitchFamily="34" charset="0"/>
              </a:rPr>
              <a:t>Review</a:t>
            </a:r>
            <a:r>
              <a:rPr sz="3600" b="1" spc="-1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600" b="1" spc="-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600" b="1" spc="-35" dirty="0">
                <a:latin typeface="Arial" panose="020B0604020202020204" pitchFamily="34" charset="0"/>
                <a:cs typeface="Arial" panose="020B0604020202020204" pitchFamily="34" charset="0"/>
              </a:rPr>
              <a:t>Literature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31772" y="1179906"/>
            <a:ext cx="8868746" cy="5638928"/>
            <a:chOff x="1731772" y="1260728"/>
            <a:chExt cx="8744585" cy="5597653"/>
          </a:xfrm>
        </p:grpSpPr>
        <p:sp>
          <p:nvSpPr>
            <p:cNvPr id="4" name="object 4"/>
            <p:cNvSpPr/>
            <p:nvPr/>
          </p:nvSpPr>
          <p:spPr>
            <a:xfrm>
              <a:off x="1731772" y="1260728"/>
              <a:ext cx="8744585" cy="5597525"/>
            </a:xfrm>
            <a:custGeom>
              <a:avLst/>
              <a:gdLst/>
              <a:ahLst/>
              <a:cxnLst/>
              <a:rect l="l" t="t" r="r" b="b"/>
              <a:pathLst>
                <a:path w="8744585" h="5597525">
                  <a:moveTo>
                    <a:pt x="8744204" y="0"/>
                  </a:moveTo>
                  <a:lnTo>
                    <a:pt x="0" y="0"/>
                  </a:lnTo>
                  <a:lnTo>
                    <a:pt x="0" y="5597271"/>
                  </a:lnTo>
                  <a:lnTo>
                    <a:pt x="8744204" y="5597271"/>
                  </a:lnTo>
                  <a:lnTo>
                    <a:pt x="8744204" y="0"/>
                  </a:lnTo>
                  <a:close/>
                </a:path>
              </a:pathLst>
            </a:custGeom>
            <a:solidFill>
              <a:srgbClr val="F1F1F1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1772" y="1260817"/>
              <a:ext cx="8744585" cy="329565"/>
            </a:xfrm>
            <a:custGeom>
              <a:avLst/>
              <a:gdLst/>
              <a:ahLst/>
              <a:cxnLst/>
              <a:rect l="l" t="t" r="r" b="b"/>
              <a:pathLst>
                <a:path w="8744585" h="329565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328968"/>
                  </a:lnTo>
                  <a:lnTo>
                    <a:pt x="2358263" y="328968"/>
                  </a:lnTo>
                  <a:lnTo>
                    <a:pt x="4732655" y="328968"/>
                  </a:lnTo>
                  <a:lnTo>
                    <a:pt x="8744331" y="328968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731772" y="1589747"/>
              <a:ext cx="8744585" cy="1053465"/>
            </a:xfrm>
            <a:custGeom>
              <a:avLst/>
              <a:gdLst/>
              <a:ahLst/>
              <a:cxnLst/>
              <a:rect l="l" t="t" r="r" b="b"/>
              <a:pathLst>
                <a:path w="8744585" h="1053464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1053376"/>
                  </a:lnTo>
                  <a:lnTo>
                    <a:pt x="2358263" y="1053376"/>
                  </a:lnTo>
                  <a:lnTo>
                    <a:pt x="4732655" y="1053376"/>
                  </a:lnTo>
                  <a:lnTo>
                    <a:pt x="8744331" y="1053376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F1F1F1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31772" y="2643085"/>
              <a:ext cx="8744585" cy="1053465"/>
            </a:xfrm>
            <a:custGeom>
              <a:avLst/>
              <a:gdLst/>
              <a:ahLst/>
              <a:cxnLst/>
              <a:rect l="l" t="t" r="r" b="b"/>
              <a:pathLst>
                <a:path w="8744585" h="1053464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1053376"/>
                  </a:lnTo>
                  <a:lnTo>
                    <a:pt x="2358263" y="1053376"/>
                  </a:lnTo>
                  <a:lnTo>
                    <a:pt x="4732655" y="1053376"/>
                  </a:lnTo>
                  <a:lnTo>
                    <a:pt x="8744331" y="1053376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31772" y="3696461"/>
              <a:ext cx="8744585" cy="835660"/>
            </a:xfrm>
            <a:custGeom>
              <a:avLst/>
              <a:gdLst/>
              <a:ahLst/>
              <a:cxnLst/>
              <a:rect l="l" t="t" r="r" b="b"/>
              <a:pathLst>
                <a:path w="8744585" h="835660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835279"/>
                  </a:lnTo>
                  <a:lnTo>
                    <a:pt x="2358263" y="835279"/>
                  </a:lnTo>
                  <a:lnTo>
                    <a:pt x="4732655" y="835279"/>
                  </a:lnTo>
                  <a:lnTo>
                    <a:pt x="8744331" y="835279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F1F1F1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31772" y="4531829"/>
              <a:ext cx="8744585" cy="1053465"/>
            </a:xfrm>
            <a:custGeom>
              <a:avLst/>
              <a:gdLst/>
              <a:ahLst/>
              <a:cxnLst/>
              <a:rect l="l" t="t" r="r" b="b"/>
              <a:pathLst>
                <a:path w="8744585" h="1053464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1053376"/>
                  </a:lnTo>
                  <a:lnTo>
                    <a:pt x="2358263" y="1053376"/>
                  </a:lnTo>
                  <a:lnTo>
                    <a:pt x="4732655" y="1053376"/>
                  </a:lnTo>
                  <a:lnTo>
                    <a:pt x="8744331" y="1053376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31772" y="5585206"/>
              <a:ext cx="8744585" cy="1273175"/>
            </a:xfrm>
            <a:custGeom>
              <a:avLst/>
              <a:gdLst/>
              <a:ahLst/>
              <a:cxnLst/>
              <a:rect l="l" t="t" r="r" b="b"/>
              <a:pathLst>
                <a:path w="8744585" h="1273175">
                  <a:moveTo>
                    <a:pt x="8744331" y="0"/>
                  </a:moveTo>
                  <a:lnTo>
                    <a:pt x="4732655" y="0"/>
                  </a:lnTo>
                  <a:lnTo>
                    <a:pt x="2358263" y="0"/>
                  </a:lnTo>
                  <a:lnTo>
                    <a:pt x="0" y="0"/>
                  </a:lnTo>
                  <a:lnTo>
                    <a:pt x="0" y="1272794"/>
                  </a:lnTo>
                  <a:lnTo>
                    <a:pt x="2358263" y="1272794"/>
                  </a:lnTo>
                  <a:lnTo>
                    <a:pt x="4732655" y="1272794"/>
                  </a:lnTo>
                  <a:lnTo>
                    <a:pt x="8744331" y="1272794"/>
                  </a:lnTo>
                  <a:lnTo>
                    <a:pt x="8744331" y="0"/>
                  </a:lnTo>
                  <a:close/>
                </a:path>
              </a:pathLst>
            </a:custGeom>
            <a:solidFill>
              <a:srgbClr val="F1F1F1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090035" y="1589786"/>
              <a:ext cx="6386195" cy="5268595"/>
            </a:xfrm>
            <a:custGeom>
              <a:avLst/>
              <a:gdLst/>
              <a:ahLst/>
              <a:cxnLst/>
              <a:rect l="l" t="t" r="r" b="b"/>
              <a:pathLst>
                <a:path w="6386195" h="5268595">
                  <a:moveTo>
                    <a:pt x="0" y="0"/>
                  </a:moveTo>
                  <a:lnTo>
                    <a:pt x="0" y="1053338"/>
                  </a:lnTo>
                </a:path>
                <a:path w="6386195" h="5268595">
                  <a:moveTo>
                    <a:pt x="0" y="2106676"/>
                  </a:moveTo>
                  <a:lnTo>
                    <a:pt x="0" y="2941955"/>
                  </a:lnTo>
                </a:path>
                <a:path w="6386195" h="5268595">
                  <a:moveTo>
                    <a:pt x="0" y="3995420"/>
                  </a:moveTo>
                  <a:lnTo>
                    <a:pt x="0" y="5268213"/>
                  </a:lnTo>
                </a:path>
                <a:path w="6386195" h="5268595">
                  <a:moveTo>
                    <a:pt x="2374391" y="0"/>
                  </a:moveTo>
                  <a:lnTo>
                    <a:pt x="2374391" y="1053338"/>
                  </a:lnTo>
                </a:path>
                <a:path w="6386195" h="5268595">
                  <a:moveTo>
                    <a:pt x="2374391" y="2106676"/>
                  </a:moveTo>
                  <a:lnTo>
                    <a:pt x="2374391" y="2941955"/>
                  </a:lnTo>
                </a:path>
                <a:path w="6386195" h="5268595">
                  <a:moveTo>
                    <a:pt x="2374391" y="3995420"/>
                  </a:moveTo>
                  <a:lnTo>
                    <a:pt x="2374391" y="5268213"/>
                  </a:lnTo>
                </a:path>
                <a:path w="6386195" h="5268595">
                  <a:moveTo>
                    <a:pt x="6386068" y="0"/>
                  </a:moveTo>
                  <a:lnTo>
                    <a:pt x="6386068" y="1053338"/>
                  </a:lnTo>
                </a:path>
                <a:path w="6386195" h="5268595">
                  <a:moveTo>
                    <a:pt x="6386068" y="2106676"/>
                  </a:moveTo>
                  <a:lnTo>
                    <a:pt x="6386068" y="2941955"/>
                  </a:lnTo>
                </a:path>
                <a:path w="6386195" h="5268595">
                  <a:moveTo>
                    <a:pt x="6386068" y="3995420"/>
                  </a:moveTo>
                  <a:lnTo>
                    <a:pt x="6386068" y="5268213"/>
                  </a:lnTo>
                </a:path>
              </a:pathLst>
            </a:custGeom>
            <a:ln w="635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696210" y="1312798"/>
            <a:ext cx="49910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Theme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894326" y="1312798"/>
            <a:ext cx="8356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Key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Studies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45119" y="1312798"/>
            <a:ext cx="11233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Microsoft Sans Serif"/>
                <a:cs typeface="Microsoft Sans Serif"/>
              </a:rPr>
              <a:t>Evidence</a:t>
            </a:r>
            <a:r>
              <a:rPr sz="12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Found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793620" y="1871344"/>
            <a:ext cx="188087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1.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Adoption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&amp;</a:t>
            </a:r>
            <a:r>
              <a:rPr sz="1200" spc="-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Awareness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of </a:t>
            </a:r>
            <a:r>
              <a:rPr sz="1200" dirty="0">
                <a:latin typeface="Microsoft Sans Serif"/>
                <a:cs typeface="Microsoft Sans Serif"/>
              </a:rPr>
              <a:t>Digital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Health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IDs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152265" y="1765876"/>
            <a:ext cx="229616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Perception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towards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EHR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&amp;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Digital </a:t>
            </a:r>
            <a:r>
              <a:rPr sz="1200" dirty="0">
                <a:latin typeface="Microsoft Sans Serif"/>
                <a:cs typeface="Microsoft Sans Serif"/>
              </a:rPr>
              <a:t>Health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IDs,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Chandigarh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(2022– 2021)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527165" y="1660906"/>
            <a:ext cx="3813175" cy="86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>
              <a:lnSpc>
                <a:spcPct val="1153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78%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uptake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among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adult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participants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Uptake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strongly </a:t>
            </a:r>
            <a:r>
              <a:rPr sz="1200" dirty="0">
                <a:latin typeface="Microsoft Sans Serif"/>
                <a:cs typeface="Microsoft Sans Serif"/>
              </a:rPr>
              <a:t>linked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with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EHR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awareness,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trust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data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security,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and </a:t>
            </a:r>
            <a:r>
              <a:rPr sz="1200" dirty="0">
                <a:latin typeface="Microsoft Sans Serif"/>
                <a:cs typeface="Microsoft Sans Serif"/>
              </a:rPr>
              <a:t>perceived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utility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Elderly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were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supported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technically</a:t>
            </a:r>
            <a:r>
              <a:rPr sz="1200" spc="-25" dirty="0">
                <a:latin typeface="Microsoft Sans Serif"/>
                <a:cs typeface="Microsoft Sans Serif"/>
              </a:rPr>
              <a:t> by </a:t>
            </a:r>
            <a:r>
              <a:rPr sz="1200" dirty="0">
                <a:latin typeface="Microsoft Sans Serif"/>
                <a:cs typeface="Microsoft Sans Serif"/>
              </a:rPr>
              <a:t>younger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relatives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793620" y="2925063"/>
            <a:ext cx="188976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2.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Empowerment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via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Hybrid Patient-</a:t>
            </a:r>
            <a:r>
              <a:rPr sz="1200" dirty="0">
                <a:latin typeface="Microsoft Sans Serif"/>
                <a:cs typeface="Microsoft Sans Serif"/>
              </a:rPr>
              <a:t>Held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Records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52265" y="2925063"/>
            <a:ext cx="1980564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Kerala</a:t>
            </a:r>
            <a:r>
              <a:rPr sz="1200" spc="-10" dirty="0">
                <a:latin typeface="Microsoft Sans Serif"/>
                <a:cs typeface="Microsoft Sans Serif"/>
              </a:rPr>
              <a:t> qualitative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exploratory (2020)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527165" y="2819527"/>
            <a:ext cx="392557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>
              <a:lnSpc>
                <a:spcPct val="115399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Patients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tracking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meds/lab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results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felt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easy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Caregivers </a:t>
            </a:r>
            <a:r>
              <a:rPr sz="1200" dirty="0">
                <a:latin typeface="Microsoft Sans Serif"/>
                <a:cs typeface="Microsoft Sans Serif"/>
              </a:rPr>
              <a:t>coordinated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care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using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records,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especially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emergencies</a:t>
            </a:r>
            <a:endParaRPr sz="1200">
              <a:latin typeface="Microsoft Sans Serif"/>
              <a:cs typeface="Microsoft Sans Serif"/>
            </a:endParaRPr>
          </a:p>
          <a:p>
            <a:pPr marL="109220" indent="-96520">
              <a:lnSpc>
                <a:spcPct val="100000"/>
              </a:lnSpc>
              <a:spcBef>
                <a:spcPts val="220"/>
              </a:spcBef>
              <a:buChar char="•"/>
              <a:tabLst>
                <a:tab pos="10922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Highlighted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literacy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confusion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across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hybrid </a:t>
            </a:r>
            <a:r>
              <a:rPr sz="1200" spc="-10" dirty="0">
                <a:latin typeface="Microsoft Sans Serif"/>
                <a:cs typeface="Microsoft Sans Serif"/>
              </a:rPr>
              <a:t>formats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93620" y="3869689"/>
            <a:ext cx="1993900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3.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Process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Efficiency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Data </a:t>
            </a:r>
            <a:r>
              <a:rPr sz="1200" spc="-10" dirty="0">
                <a:latin typeface="Microsoft Sans Serif"/>
                <a:cs typeface="Microsoft Sans Serif"/>
              </a:rPr>
              <a:t>Accuracy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52265" y="3869689"/>
            <a:ext cx="1765935" cy="447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3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CPHM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app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consistency </a:t>
            </a:r>
            <a:r>
              <a:rPr sz="1200" spc="-25" dirty="0">
                <a:latin typeface="Microsoft Sans Serif"/>
                <a:cs typeface="Microsoft Sans Serif"/>
              </a:rPr>
              <a:t>in </a:t>
            </a:r>
            <a:r>
              <a:rPr sz="1200" dirty="0">
                <a:latin typeface="Microsoft Sans Serif"/>
                <a:cs typeface="Microsoft Sans Serif"/>
              </a:rPr>
              <a:t>Karnataka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(2020)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527165" y="3764407"/>
            <a:ext cx="3623310" cy="658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 algn="just">
              <a:lnSpc>
                <a:spcPct val="115300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Only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3/12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MCH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indicators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showed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≥80%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agreement </a:t>
            </a:r>
            <a:r>
              <a:rPr sz="1200" dirty="0">
                <a:latin typeface="Microsoft Sans Serif"/>
                <a:cs typeface="Microsoft Sans Serif"/>
              </a:rPr>
              <a:t>between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paper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app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data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Frontline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staff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reported connectivity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issues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dual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data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entry </a:t>
            </a:r>
            <a:r>
              <a:rPr sz="1200" spc="-20" dirty="0">
                <a:latin typeface="Microsoft Sans Serif"/>
                <a:cs typeface="Microsoft Sans Serif"/>
              </a:rPr>
              <a:t>load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793620" y="4814258"/>
            <a:ext cx="4559300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4.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Benefits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&amp;</a:t>
            </a:r>
            <a:r>
              <a:rPr sz="1200" spc="-10" dirty="0">
                <a:latin typeface="Microsoft Sans Serif"/>
                <a:cs typeface="Microsoft Sans Serif"/>
              </a:rPr>
              <a:t> Limitations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of Partial</a:t>
            </a:r>
            <a:r>
              <a:rPr sz="1200" spc="3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PHC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EMR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Barriers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in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Telangana</a:t>
            </a:r>
            <a:endParaRPr sz="12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  <a:tabLst>
                <a:tab pos="2371090" algn="l"/>
              </a:tabLst>
            </a:pPr>
            <a:r>
              <a:rPr sz="1200" spc="-10" dirty="0">
                <a:latin typeface="Microsoft Sans Serif"/>
                <a:cs typeface="Microsoft Sans Serif"/>
              </a:rPr>
              <a:t>Digitization</a:t>
            </a:r>
            <a:r>
              <a:rPr sz="1200" dirty="0">
                <a:latin typeface="Microsoft Sans Serif"/>
                <a:cs typeface="Microsoft Sans Serif"/>
              </a:rPr>
              <a:t>	(2019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survey/2018–19)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27165" y="4709281"/>
            <a:ext cx="3852545" cy="658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6520">
              <a:lnSpc>
                <a:spcPct val="115399"/>
              </a:lnSpc>
              <a:spcBef>
                <a:spcPts val="95"/>
              </a:spcBef>
              <a:buChar char="•"/>
              <a:tabLst>
                <a:tab pos="109220" algn="l"/>
              </a:tabLst>
            </a:pPr>
            <a:r>
              <a:rPr sz="1200" dirty="0">
                <a:latin typeface="Microsoft Sans Serif"/>
                <a:cs typeface="Microsoft Sans Serif"/>
              </a:rPr>
              <a:t>83%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digitized </a:t>
            </a:r>
            <a:r>
              <a:rPr sz="1200" spc="-10" dirty="0">
                <a:latin typeface="Microsoft Sans Serif"/>
                <a:cs typeface="Microsoft Sans Serif"/>
              </a:rPr>
              <a:t>immunization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spc="55" dirty="0">
                <a:latin typeface="Microsoft Sans Serif"/>
                <a:cs typeface="Microsoft Sans Serif"/>
              </a:rPr>
              <a:t>records—</a:t>
            </a:r>
            <a:r>
              <a:rPr sz="1200" dirty="0">
                <a:latin typeface="Microsoft Sans Serif"/>
                <a:cs typeface="Microsoft Sans Serif"/>
              </a:rPr>
              <a:t>leading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to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quicker </a:t>
            </a:r>
            <a:r>
              <a:rPr sz="1200" dirty="0">
                <a:latin typeface="Microsoft Sans Serif"/>
                <a:cs typeface="Microsoft Sans Serif"/>
              </a:rPr>
              <a:t>retrieval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for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patient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visits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No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EMR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for</a:t>
            </a:r>
            <a:r>
              <a:rPr sz="1200" spc="-10" dirty="0">
                <a:latin typeface="Microsoft Sans Serif"/>
                <a:cs typeface="Microsoft Sans Serif"/>
              </a:rPr>
              <a:t> prescriptions </a:t>
            </a:r>
            <a:r>
              <a:rPr sz="1200" spc="-25" dirty="0">
                <a:latin typeface="Microsoft Sans Serif"/>
                <a:cs typeface="Microsoft Sans Serif"/>
              </a:rPr>
              <a:t>or </a:t>
            </a:r>
            <a:r>
              <a:rPr sz="1200" dirty="0">
                <a:latin typeface="Microsoft Sans Serif"/>
                <a:cs typeface="Microsoft Sans Serif"/>
              </a:rPr>
              <a:t>referrals—caregivers</a:t>
            </a:r>
            <a:r>
              <a:rPr sz="1200" spc="1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remained</a:t>
            </a:r>
            <a:r>
              <a:rPr sz="1200" spc="19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paper-dependent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93620" y="5977948"/>
            <a:ext cx="224726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5.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Urban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lang="en-US" sz="1200" dirty="0">
                <a:latin typeface="Microsoft Sans Serif"/>
                <a:cs typeface="Microsoft Sans Serif"/>
              </a:rPr>
              <a:t>PHC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EMR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Uptake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&amp;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spc="-10" dirty="0">
                <a:latin typeface="Microsoft Sans Serif"/>
                <a:cs typeface="Microsoft Sans Serif"/>
              </a:rPr>
              <a:t>Efficiency</a:t>
            </a:r>
            <a:r>
              <a:rPr lang="en-US" sz="1200" spc="-10" dirty="0">
                <a:latin typeface="Microsoft Sans Serif"/>
                <a:cs typeface="Microsoft Sans Serif"/>
              </a:rPr>
              <a:t> 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52265" y="5977948"/>
            <a:ext cx="2007235" cy="44767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200" dirty="0">
                <a:latin typeface="Microsoft Sans Serif"/>
                <a:cs typeface="Microsoft Sans Serif"/>
              </a:rPr>
              <a:t>Urban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lang="en-US" sz="1200" dirty="0">
                <a:latin typeface="Microsoft Sans Serif"/>
                <a:cs typeface="Microsoft Sans Serif"/>
              </a:rPr>
              <a:t>PHC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EMR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adoption</a:t>
            </a:r>
            <a:endParaRPr sz="12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1200" spc="-10" dirty="0">
                <a:latin typeface="Microsoft Sans Serif"/>
                <a:cs typeface="Microsoft Sans Serif"/>
              </a:rPr>
              <a:t>(</a:t>
            </a:r>
            <a:r>
              <a:rPr lang="en-US" sz="1200" spc="-10" dirty="0" err="1">
                <a:latin typeface="Microsoft Sans Serif"/>
                <a:cs typeface="Microsoft Sans Serif"/>
              </a:rPr>
              <a:t>Bhubneshwar</a:t>
            </a:r>
            <a:r>
              <a:rPr lang="en-US" sz="1200" spc="-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2020)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27165" y="5662353"/>
            <a:ext cx="3768725" cy="1077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6520">
              <a:lnSpc>
                <a:spcPct val="114999"/>
              </a:lnSpc>
              <a:spcBef>
                <a:spcPts val="100"/>
              </a:spcBef>
              <a:buChar char="•"/>
              <a:tabLst>
                <a:tab pos="109220" algn="l"/>
              </a:tabLst>
            </a:pPr>
            <a:r>
              <a:rPr lang="en-US" sz="1200" dirty="0">
                <a:latin typeface="Microsoft Sans Serif"/>
                <a:cs typeface="Microsoft Sans Serif"/>
              </a:rPr>
              <a:t>Public</a:t>
            </a:r>
            <a:r>
              <a:rPr sz="1200" spc="-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hospitals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showed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improved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history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access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and </a:t>
            </a:r>
            <a:r>
              <a:rPr sz="1200" dirty="0">
                <a:latin typeface="Microsoft Sans Serif"/>
                <a:cs typeface="Microsoft Sans Serif"/>
              </a:rPr>
              <a:t>faster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services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Patients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benefited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from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clearer </a:t>
            </a:r>
            <a:r>
              <a:rPr sz="1200" dirty="0">
                <a:latin typeface="Microsoft Sans Serif"/>
                <a:cs typeface="Microsoft Sans Serif"/>
              </a:rPr>
              <a:t>documentation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and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less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lost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data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•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Caregivers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&amp;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HWs </a:t>
            </a:r>
            <a:r>
              <a:rPr sz="1200" dirty="0">
                <a:latin typeface="Microsoft Sans Serif"/>
                <a:cs typeface="Microsoft Sans Serif"/>
              </a:rPr>
              <a:t>reported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smoother </a:t>
            </a:r>
            <a:r>
              <a:rPr sz="1200" spc="-10" dirty="0">
                <a:latin typeface="Microsoft Sans Serif"/>
                <a:cs typeface="Microsoft Sans Serif"/>
              </a:rPr>
              <a:t>information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sharing,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though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they </a:t>
            </a:r>
            <a:r>
              <a:rPr sz="1200" dirty="0">
                <a:latin typeface="Microsoft Sans Serif"/>
                <a:cs typeface="Microsoft Sans Serif"/>
              </a:rPr>
              <a:t>stressed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need for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training</a:t>
            </a:r>
            <a:endParaRPr sz="1200" dirty="0">
              <a:latin typeface="Microsoft Sans Serif"/>
              <a:cs typeface="Microsoft Sans Serif"/>
            </a:endParaRPr>
          </a:p>
        </p:txBody>
      </p:sp>
      <p:pic>
        <p:nvPicPr>
          <p:cNvPr id="29" name="object 2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6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35" dirty="0"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57" y="1724405"/>
            <a:ext cx="10360660" cy="1033616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summarize patient and caregiver experience in the </a:t>
            </a: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EHR enabled hospitals  in</a:t>
            </a: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urban India.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03738" y="17524"/>
            <a:ext cx="1405769" cy="740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443</TotalTime>
  <Words>2221</Words>
  <Application>Microsoft Office PowerPoint</Application>
  <PresentationFormat>Widescreen</PresentationFormat>
  <Paragraphs>179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Microsoft Sans Serif</vt:lpstr>
      <vt:lpstr>Times New Roman</vt:lpstr>
      <vt:lpstr>Office Theme</vt:lpstr>
      <vt:lpstr>Patient and caregiver experience in the EHR enabled hospitals in urban India – a narrative review </vt:lpstr>
      <vt:lpstr>PowerPoint Presentation</vt:lpstr>
      <vt:lpstr>Introduction</vt:lpstr>
      <vt:lpstr>Rationale</vt:lpstr>
      <vt:lpstr>Review Of Literature</vt:lpstr>
      <vt:lpstr>Review Of Literature</vt:lpstr>
      <vt:lpstr>Review Of Literature</vt:lpstr>
      <vt:lpstr>Review Of Literature</vt:lpstr>
      <vt:lpstr>OBJECTIVES</vt:lpstr>
      <vt:lpstr>METHODOLOGY</vt:lpstr>
      <vt:lpstr>METHODOLOGY</vt:lpstr>
      <vt:lpstr>PowerPoint Presentation</vt:lpstr>
      <vt:lpstr>RESULTS</vt:lpstr>
      <vt:lpstr>PowerPoint Presentation</vt:lpstr>
      <vt:lpstr>Categorization of patients’/caregivers’ experience </vt:lpstr>
      <vt:lpstr>Categorization of patients’/caregivers’ experience </vt:lpstr>
      <vt:lpstr>Categorization of patients’/caregivers’ experience </vt:lpstr>
      <vt:lpstr>Discussion</vt:lpstr>
      <vt:lpstr>Limitations</vt:lpstr>
      <vt:lpstr>Conclusion</vt:lpstr>
      <vt:lpstr>Community Outreach Program- BHRC Pune</vt:lpstr>
      <vt:lpstr>Key learnings from COP</vt:lpstr>
      <vt:lpstr>Community Outreach Program- BHRC Pune</vt:lpstr>
      <vt:lpstr>References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of EHR on patient and caregiver experience in urban India</dc:title>
  <dc:creator>Dell</dc:creator>
  <cp:lastModifiedBy>Aditi Nasa</cp:lastModifiedBy>
  <cp:revision>55</cp:revision>
  <dcterms:created xsi:type="dcterms:W3CDTF">2025-06-25T16:35:16Z</dcterms:created>
  <dcterms:modified xsi:type="dcterms:W3CDTF">2025-06-26T07:26:07Z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2025-06-25T00:00:00Z</vt:filetime>
  </property>
  <property fmtid="{D5CDD505-2E9C-101B-9397-08002B2CF9AE}" pid="3" name="Creator">
    <vt:lpwstr>PDFium</vt:lpwstr>
  </property>
  <property fmtid="{D5CDD505-2E9C-101B-9397-08002B2CF9AE}" pid="4" name="Producer">
    <vt:lpwstr>PDFium</vt:lpwstr>
  </property>
  <property fmtid="{D5CDD505-2E9C-101B-9397-08002B2CF9AE}" pid="5" name="LastSaved">
    <vt:filetime>2025-06-25T00:00:00Z</vt:filetime>
  </property>
</Properties>
</file>