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74" r:id="rId4"/>
    <p:sldId id="260" r:id="rId5"/>
    <p:sldId id="259" r:id="rId6"/>
    <p:sldId id="262" r:id="rId7"/>
    <p:sldId id="263" r:id="rId8"/>
    <p:sldId id="264" r:id="rId9"/>
    <p:sldId id="265" r:id="rId10"/>
    <p:sldId id="266" r:id="rId11"/>
    <p:sldId id="267" r:id="rId12"/>
    <p:sldId id="273" r:id="rId13"/>
    <p:sldId id="279" r:id="rId14"/>
    <p:sldId id="280" r:id="rId15"/>
    <p:sldId id="281" r:id="rId16"/>
    <p:sldId id="270" r:id="rId17"/>
    <p:sldId id="26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672"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ysadm\Documents\DATA%20ANALYSI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sysadm\Documents\DATA%20ANALYSI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a:t>Awareness</a:t>
            </a:r>
            <a:r>
              <a:rPr lang="en-IN" baseline="0" dirty="0"/>
              <a:t> of Government Scheme</a:t>
            </a:r>
          </a:p>
        </c:rich>
      </c:tx>
      <c:layout>
        <c:manualLayout>
          <c:xMode val="edge"/>
          <c:yMode val="edge"/>
          <c:x val="0.26796227743595497"/>
          <c:y val="0.84421749442633098"/>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3564940337984805E-2"/>
          <c:y val="1.8153900206249959E-2"/>
          <c:w val="0.92529676611870104"/>
          <c:h val="0.74512425788186054"/>
        </c:manualLayout>
      </c:layout>
      <c:barChart>
        <c:barDir val="col"/>
        <c:grouping val="stacked"/>
        <c:varyColors val="0"/>
        <c:ser>
          <c:idx val="0"/>
          <c:order val="0"/>
          <c:tx>
            <c:strRef>
              <c:f>Sheet2!$B$1</c:f>
              <c:strCache>
                <c:ptCount val="1"/>
                <c:pt idx="0">
                  <c:v>Frequency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Sheet2!$A$2:$A$5</c:f>
              <c:strCache>
                <c:ptCount val="4"/>
                <c:pt idx="0">
                  <c:v>POSHAN Abhiyan</c:v>
                </c:pt>
                <c:pt idx="1">
                  <c:v>PMMVY</c:v>
                </c:pt>
                <c:pt idx="2">
                  <c:v>ICDS</c:v>
                </c:pt>
                <c:pt idx="3">
                  <c:v>JSY</c:v>
                </c:pt>
              </c:strCache>
            </c:strRef>
          </c:cat>
          <c:val>
            <c:numRef>
              <c:f>Sheet2!$B$2:$B$5</c:f>
              <c:numCache>
                <c:formatCode>General</c:formatCode>
                <c:ptCount val="4"/>
                <c:pt idx="0">
                  <c:v>200</c:v>
                </c:pt>
                <c:pt idx="1">
                  <c:v>140</c:v>
                </c:pt>
                <c:pt idx="2">
                  <c:v>257</c:v>
                </c:pt>
                <c:pt idx="3">
                  <c:v>100</c:v>
                </c:pt>
              </c:numCache>
            </c:numRef>
          </c:val>
        </c:ser>
        <c:ser>
          <c:idx val="1"/>
          <c:order val="1"/>
          <c:tx>
            <c:strRef>
              <c:f>Sheet2!$C$1</c:f>
              <c:strCache>
                <c:ptCount val="1"/>
                <c:pt idx="0">
                  <c:v>Percentage of Total Respondents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Sheet2!$A$2:$A$5</c:f>
              <c:strCache>
                <c:ptCount val="4"/>
                <c:pt idx="0">
                  <c:v>POSHAN Abhiyan</c:v>
                </c:pt>
                <c:pt idx="1">
                  <c:v>PMMVY</c:v>
                </c:pt>
                <c:pt idx="2">
                  <c:v>ICDS</c:v>
                </c:pt>
                <c:pt idx="3">
                  <c:v>JSY</c:v>
                </c:pt>
              </c:strCache>
            </c:strRef>
          </c:cat>
          <c:val>
            <c:numRef>
              <c:f>Sheet2!$C$2:$C$5</c:f>
              <c:numCache>
                <c:formatCode>0.00%</c:formatCode>
                <c:ptCount val="4"/>
                <c:pt idx="0">
                  <c:v>0.5</c:v>
                </c:pt>
                <c:pt idx="1">
                  <c:v>0.35</c:v>
                </c:pt>
                <c:pt idx="2">
                  <c:v>0.64249999999999996</c:v>
                </c:pt>
                <c:pt idx="3">
                  <c:v>0.25</c:v>
                </c:pt>
              </c:numCache>
            </c:numRef>
          </c:val>
        </c:ser>
        <c:dLbls>
          <c:dLblPos val="inBase"/>
          <c:showLegendKey val="0"/>
          <c:showVal val="1"/>
          <c:showCatName val="0"/>
          <c:showSerName val="0"/>
          <c:showPercent val="0"/>
          <c:showBubbleSize val="0"/>
        </c:dLbls>
        <c:gapWidth val="150"/>
        <c:overlap val="100"/>
        <c:axId val="465592392"/>
        <c:axId val="465593960"/>
        <c:extLst>
          <c:ext xmlns:c15="http://schemas.microsoft.com/office/drawing/2012/chart" uri="{02D57815-91ED-43cb-92C2-25804820EDAC}">
            <c15:filteredBarSeries>
              <c15:ser>
                <c:idx val="2"/>
                <c:order val="2"/>
                <c:tx>
                  <c:strRef>
                    <c:extLst>
                      <c:ext uri="{02D57815-91ED-43cb-92C2-25804820EDAC}">
                        <c15:formulaRef>
                          <c15:sqref>Sheet2!$D$1</c15:sqref>
                        </c15:formulaRef>
                      </c:ext>
                    </c:extLst>
                    <c:strCache>
                      <c:ptCount val="1"/>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Sheet2!$A$2:$A$5</c15:sqref>
                        </c15:formulaRef>
                      </c:ext>
                    </c:extLst>
                    <c:strCache>
                      <c:ptCount val="4"/>
                      <c:pt idx="0">
                        <c:v>POSHAN Abhiyan</c:v>
                      </c:pt>
                      <c:pt idx="1">
                        <c:v>PMMVY</c:v>
                      </c:pt>
                      <c:pt idx="2">
                        <c:v>ICDS</c:v>
                      </c:pt>
                      <c:pt idx="3">
                        <c:v>JSY</c:v>
                      </c:pt>
                    </c:strCache>
                  </c:strRef>
                </c:cat>
                <c:val>
                  <c:numRef>
                    <c:extLst>
                      <c:ext uri="{02D57815-91ED-43cb-92C2-25804820EDAC}">
                        <c15:formulaRef>
                          <c15:sqref>Sheet2!$D$2:$D$5</c15:sqref>
                        </c15:formulaRef>
                      </c:ext>
                    </c:extLst>
                    <c:numCache>
                      <c:formatCode>General</c:formatCode>
                      <c:ptCount val="4"/>
                    </c:numCache>
                  </c:numRef>
                </c:val>
              </c15:ser>
            </c15:filteredBarSeries>
            <c15:filteredBarSeries>
              <c15:ser>
                <c:idx val="3"/>
                <c:order val="3"/>
                <c:tx>
                  <c:strRef>
                    <c:extLst xmlns:c15="http://schemas.microsoft.com/office/drawing/2012/chart">
                      <c:ext xmlns:c15="http://schemas.microsoft.com/office/drawing/2012/chart" uri="{02D57815-91ED-43cb-92C2-25804820EDAC}">
                        <c15:formulaRef>
                          <c15:sqref>Sheet2!$E$1</c15:sqref>
                        </c15:formulaRef>
                      </c:ext>
                    </c:extLst>
                    <c:strCache>
                      <c:ptCount val="1"/>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Sheet2!$A$2:$A$5</c15:sqref>
                        </c15:formulaRef>
                      </c:ext>
                    </c:extLst>
                    <c:strCache>
                      <c:ptCount val="4"/>
                      <c:pt idx="0">
                        <c:v>POSHAN Abhiyan</c:v>
                      </c:pt>
                      <c:pt idx="1">
                        <c:v>PMMVY</c:v>
                      </c:pt>
                      <c:pt idx="2">
                        <c:v>ICDS</c:v>
                      </c:pt>
                      <c:pt idx="3">
                        <c:v>JSY</c:v>
                      </c:pt>
                    </c:strCache>
                  </c:strRef>
                </c:cat>
                <c:val>
                  <c:numRef>
                    <c:extLst xmlns:c15="http://schemas.microsoft.com/office/drawing/2012/chart">
                      <c:ext xmlns:c15="http://schemas.microsoft.com/office/drawing/2012/chart" uri="{02D57815-91ED-43cb-92C2-25804820EDAC}">
                        <c15:formulaRef>
                          <c15:sqref>Sheet2!$E$2:$E$5</c15:sqref>
                        </c15:formulaRef>
                      </c:ext>
                    </c:extLst>
                    <c:numCache>
                      <c:formatCode>General</c:formatCode>
                      <c:ptCount val="4"/>
                    </c:numCache>
                  </c:numRef>
                </c:val>
              </c15:ser>
            </c15:filteredBarSeries>
            <c15:filteredBarSeries>
              <c15:ser>
                <c:idx val="4"/>
                <c:order val="4"/>
                <c:tx>
                  <c:strRef>
                    <c:extLst xmlns:c15="http://schemas.microsoft.com/office/drawing/2012/chart">
                      <c:ext xmlns:c15="http://schemas.microsoft.com/office/drawing/2012/chart" uri="{02D57815-91ED-43cb-92C2-25804820EDAC}">
                        <c15:formulaRef>
                          <c15:sqref>Sheet2!$F$1</c15:sqref>
                        </c15:formulaRef>
                      </c:ext>
                    </c:extLst>
                    <c:strCache>
                      <c:ptCount val="1"/>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Sheet2!$A$2:$A$5</c15:sqref>
                        </c15:formulaRef>
                      </c:ext>
                    </c:extLst>
                    <c:strCache>
                      <c:ptCount val="4"/>
                      <c:pt idx="0">
                        <c:v>POSHAN Abhiyan</c:v>
                      </c:pt>
                      <c:pt idx="1">
                        <c:v>PMMVY</c:v>
                      </c:pt>
                      <c:pt idx="2">
                        <c:v>ICDS</c:v>
                      </c:pt>
                      <c:pt idx="3">
                        <c:v>JSY</c:v>
                      </c:pt>
                    </c:strCache>
                  </c:strRef>
                </c:cat>
                <c:val>
                  <c:numRef>
                    <c:extLst xmlns:c15="http://schemas.microsoft.com/office/drawing/2012/chart">
                      <c:ext xmlns:c15="http://schemas.microsoft.com/office/drawing/2012/chart" uri="{02D57815-91ED-43cb-92C2-25804820EDAC}">
                        <c15:formulaRef>
                          <c15:sqref>Sheet2!$F$2:$F$5</c15:sqref>
                        </c15:formulaRef>
                      </c:ext>
                    </c:extLst>
                    <c:numCache>
                      <c:formatCode>General</c:formatCode>
                      <c:ptCount val="4"/>
                    </c:numCache>
                  </c:numRef>
                </c:val>
              </c15:ser>
            </c15:filteredBarSeries>
          </c:ext>
        </c:extLst>
      </c:barChart>
      <c:catAx>
        <c:axId val="465592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5593960"/>
        <c:crosses val="autoZero"/>
        <c:auto val="1"/>
        <c:lblAlgn val="ctr"/>
        <c:lblOffset val="100"/>
        <c:noMultiLvlLbl val="0"/>
      </c:catAx>
      <c:valAx>
        <c:axId val="465593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5592392"/>
        <c:crosses val="autoZero"/>
        <c:crossBetween val="between"/>
      </c:valAx>
      <c:spPr>
        <a:noFill/>
        <a:ln>
          <a:noFill/>
        </a:ln>
        <a:effectLst/>
      </c:spPr>
    </c:plotArea>
    <c:legend>
      <c:legendPos val="b"/>
      <c:legendEntry>
        <c:idx val="1"/>
        <c:delete val="1"/>
      </c:legendEntry>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a:t>Receiving</a:t>
            </a:r>
            <a:r>
              <a:rPr lang="en-IN" baseline="0" dirty="0"/>
              <a:t> </a:t>
            </a:r>
            <a:r>
              <a:rPr lang="en-IN" baseline="0" dirty="0" smtClean="0"/>
              <a:t>Government </a:t>
            </a:r>
            <a:r>
              <a:rPr lang="en-IN" baseline="0" dirty="0"/>
              <a:t>schemes service</a:t>
            </a:r>
          </a:p>
        </c:rich>
      </c:tx>
      <c:layout>
        <c:manualLayout>
          <c:xMode val="edge"/>
          <c:yMode val="edge"/>
          <c:x val="0.2491570809004717"/>
          <c:y val="0.86110261303879509"/>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980314960629919"/>
          <c:y val="7.86995800567801E-2"/>
          <c:w val="0.89019685039370078"/>
          <c:h val="0.69410897963788265"/>
        </c:manualLayout>
      </c:layout>
      <c:barChart>
        <c:barDir val="col"/>
        <c:grouping val="stacked"/>
        <c:varyColors val="0"/>
        <c:ser>
          <c:idx val="0"/>
          <c:order val="0"/>
          <c:tx>
            <c:strRef>
              <c:f>Sheet2!$B$14</c:f>
              <c:strCache>
                <c:ptCount val="1"/>
                <c:pt idx="0">
                  <c:v>Number of Respondents Receiving Services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Sheet2!$A$15:$A$18</c:f>
              <c:strCache>
                <c:ptCount val="4"/>
                <c:pt idx="0">
                  <c:v>POSHAN Abhiyan</c:v>
                </c:pt>
                <c:pt idx="1">
                  <c:v>PMMVY</c:v>
                </c:pt>
                <c:pt idx="2">
                  <c:v>ICDS</c:v>
                </c:pt>
                <c:pt idx="3">
                  <c:v>JSY</c:v>
                </c:pt>
              </c:strCache>
            </c:strRef>
          </c:cat>
          <c:val>
            <c:numRef>
              <c:f>Sheet2!$B$15:$B$18</c:f>
              <c:numCache>
                <c:formatCode>General</c:formatCode>
                <c:ptCount val="4"/>
                <c:pt idx="0">
                  <c:v>350</c:v>
                </c:pt>
                <c:pt idx="1">
                  <c:v>300</c:v>
                </c:pt>
                <c:pt idx="2">
                  <c:v>370</c:v>
                </c:pt>
                <c:pt idx="3">
                  <c:v>280</c:v>
                </c:pt>
              </c:numCache>
            </c:numRef>
          </c:val>
        </c:ser>
        <c:ser>
          <c:idx val="1"/>
          <c:order val="1"/>
          <c:tx>
            <c:strRef>
              <c:f>Sheet2!$C$14</c:f>
              <c:strCache>
                <c:ptCount val="1"/>
                <c:pt idx="0">
                  <c:v>Percentage of Total Respondents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Sheet2!$A$15:$A$18</c:f>
              <c:strCache>
                <c:ptCount val="4"/>
                <c:pt idx="0">
                  <c:v>POSHAN Abhiyan</c:v>
                </c:pt>
                <c:pt idx="1">
                  <c:v>PMMVY</c:v>
                </c:pt>
                <c:pt idx="2">
                  <c:v>ICDS</c:v>
                </c:pt>
                <c:pt idx="3">
                  <c:v>JSY</c:v>
                </c:pt>
              </c:strCache>
            </c:strRef>
          </c:cat>
          <c:val>
            <c:numRef>
              <c:f>Sheet2!$C$15:$C$18</c:f>
              <c:numCache>
                <c:formatCode>0.00%</c:formatCode>
                <c:ptCount val="4"/>
                <c:pt idx="0">
                  <c:v>0.875</c:v>
                </c:pt>
                <c:pt idx="1">
                  <c:v>0.75</c:v>
                </c:pt>
                <c:pt idx="2">
                  <c:v>0.92500000000000004</c:v>
                </c:pt>
                <c:pt idx="3">
                  <c:v>0.7</c:v>
                </c:pt>
              </c:numCache>
            </c:numRef>
          </c:val>
        </c:ser>
        <c:dLbls>
          <c:dLblPos val="inBase"/>
          <c:showLegendKey val="0"/>
          <c:showVal val="1"/>
          <c:showCatName val="0"/>
          <c:showSerName val="0"/>
          <c:showPercent val="0"/>
          <c:showBubbleSize val="0"/>
        </c:dLbls>
        <c:gapWidth val="150"/>
        <c:overlap val="100"/>
        <c:axId val="465593568"/>
        <c:axId val="465595136"/>
        <c:extLst>
          <c:ext xmlns:c15="http://schemas.microsoft.com/office/drawing/2012/chart" uri="{02D57815-91ED-43cb-92C2-25804820EDAC}">
            <c15:filteredBarSeries>
              <c15:ser>
                <c:idx val="2"/>
                <c:order val="2"/>
                <c:tx>
                  <c:strRef>
                    <c:extLst>
                      <c:ext uri="{02D57815-91ED-43cb-92C2-25804820EDAC}">
                        <c15:formulaRef>
                          <c15:sqref>Sheet2!$D$14</c15:sqref>
                        </c15:formulaRef>
                      </c:ext>
                    </c:extLst>
                    <c:strCache>
                      <c:ptCount val="1"/>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Sheet2!$A$15:$A$18</c15:sqref>
                        </c15:formulaRef>
                      </c:ext>
                    </c:extLst>
                    <c:strCache>
                      <c:ptCount val="4"/>
                      <c:pt idx="0">
                        <c:v>POSHAN Abhiyan</c:v>
                      </c:pt>
                      <c:pt idx="1">
                        <c:v>PMMVY</c:v>
                      </c:pt>
                      <c:pt idx="2">
                        <c:v>ICDS</c:v>
                      </c:pt>
                      <c:pt idx="3">
                        <c:v>JSY</c:v>
                      </c:pt>
                    </c:strCache>
                  </c:strRef>
                </c:cat>
                <c:val>
                  <c:numRef>
                    <c:extLst>
                      <c:ext uri="{02D57815-91ED-43cb-92C2-25804820EDAC}">
                        <c15:formulaRef>
                          <c15:sqref>Sheet2!$D$15:$D$18</c15:sqref>
                        </c15:formulaRef>
                      </c:ext>
                    </c:extLst>
                    <c:numCache>
                      <c:formatCode>General</c:formatCode>
                      <c:ptCount val="4"/>
                    </c:numCache>
                  </c:numRef>
                </c:val>
              </c15:ser>
            </c15:filteredBarSeries>
            <c15:filteredBarSeries>
              <c15:ser>
                <c:idx val="3"/>
                <c:order val="3"/>
                <c:tx>
                  <c:strRef>
                    <c:extLst xmlns:c15="http://schemas.microsoft.com/office/drawing/2012/chart">
                      <c:ext xmlns:c15="http://schemas.microsoft.com/office/drawing/2012/chart" uri="{02D57815-91ED-43cb-92C2-25804820EDAC}">
                        <c15:formulaRef>
                          <c15:sqref>Sheet2!$E$14</c15:sqref>
                        </c15:formulaRef>
                      </c:ext>
                    </c:extLst>
                    <c:strCache>
                      <c:ptCount val="1"/>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Sheet2!$A$15:$A$18</c15:sqref>
                        </c15:formulaRef>
                      </c:ext>
                    </c:extLst>
                    <c:strCache>
                      <c:ptCount val="4"/>
                      <c:pt idx="0">
                        <c:v>POSHAN Abhiyan</c:v>
                      </c:pt>
                      <c:pt idx="1">
                        <c:v>PMMVY</c:v>
                      </c:pt>
                      <c:pt idx="2">
                        <c:v>ICDS</c:v>
                      </c:pt>
                      <c:pt idx="3">
                        <c:v>JSY</c:v>
                      </c:pt>
                    </c:strCache>
                  </c:strRef>
                </c:cat>
                <c:val>
                  <c:numRef>
                    <c:extLst xmlns:c15="http://schemas.microsoft.com/office/drawing/2012/chart">
                      <c:ext xmlns:c15="http://schemas.microsoft.com/office/drawing/2012/chart" uri="{02D57815-91ED-43cb-92C2-25804820EDAC}">
                        <c15:formulaRef>
                          <c15:sqref>Sheet2!$E$15:$E$18</c15:sqref>
                        </c15:formulaRef>
                      </c:ext>
                    </c:extLst>
                    <c:numCache>
                      <c:formatCode>General</c:formatCode>
                      <c:ptCount val="4"/>
                    </c:numCache>
                  </c:numRef>
                </c:val>
              </c15:ser>
            </c15:filteredBarSeries>
            <c15:filteredBarSeries>
              <c15:ser>
                <c:idx val="4"/>
                <c:order val="4"/>
                <c:tx>
                  <c:strRef>
                    <c:extLst xmlns:c15="http://schemas.microsoft.com/office/drawing/2012/chart">
                      <c:ext xmlns:c15="http://schemas.microsoft.com/office/drawing/2012/chart" uri="{02D57815-91ED-43cb-92C2-25804820EDAC}">
                        <c15:formulaRef>
                          <c15:sqref>Sheet2!$F$14</c15:sqref>
                        </c15:formulaRef>
                      </c:ext>
                    </c:extLst>
                    <c:strCache>
                      <c:ptCount val="1"/>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Sheet2!$A$15:$A$18</c15:sqref>
                        </c15:formulaRef>
                      </c:ext>
                    </c:extLst>
                    <c:strCache>
                      <c:ptCount val="4"/>
                      <c:pt idx="0">
                        <c:v>POSHAN Abhiyan</c:v>
                      </c:pt>
                      <c:pt idx="1">
                        <c:v>PMMVY</c:v>
                      </c:pt>
                      <c:pt idx="2">
                        <c:v>ICDS</c:v>
                      </c:pt>
                      <c:pt idx="3">
                        <c:v>JSY</c:v>
                      </c:pt>
                    </c:strCache>
                  </c:strRef>
                </c:cat>
                <c:val>
                  <c:numRef>
                    <c:extLst xmlns:c15="http://schemas.microsoft.com/office/drawing/2012/chart">
                      <c:ext xmlns:c15="http://schemas.microsoft.com/office/drawing/2012/chart" uri="{02D57815-91ED-43cb-92C2-25804820EDAC}">
                        <c15:formulaRef>
                          <c15:sqref>Sheet2!$F$15:$F$18</c15:sqref>
                        </c15:formulaRef>
                      </c:ext>
                    </c:extLst>
                    <c:numCache>
                      <c:formatCode>General</c:formatCode>
                      <c:ptCount val="4"/>
                    </c:numCache>
                  </c:numRef>
                </c:val>
              </c15:ser>
            </c15:filteredBarSeries>
          </c:ext>
        </c:extLst>
      </c:barChart>
      <c:catAx>
        <c:axId val="465593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5595136"/>
        <c:crosses val="autoZero"/>
        <c:auto val="1"/>
        <c:lblAlgn val="ctr"/>
        <c:lblOffset val="100"/>
        <c:noMultiLvlLbl val="0"/>
      </c:catAx>
      <c:valAx>
        <c:axId val="4655951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5593568"/>
        <c:crosses val="autoZero"/>
        <c:crossBetween val="between"/>
      </c:valAx>
      <c:spPr>
        <a:noFill/>
        <a:ln>
          <a:noFill/>
        </a:ln>
        <a:effectLst/>
      </c:spPr>
    </c:plotArea>
    <c:legend>
      <c:legendPos val="b"/>
      <c:legendEntry>
        <c:idx val="1"/>
        <c:delete val="1"/>
      </c:legendEntry>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a:t>Awareness</a:t>
            </a:r>
            <a:r>
              <a:rPr lang="en-IN" baseline="0" dirty="0"/>
              <a:t> about UHND sessions</a:t>
            </a:r>
            <a:endParaRPr lang="en-IN" dirty="0"/>
          </a:p>
        </c:rich>
      </c:tx>
      <c:layout>
        <c:manualLayout>
          <c:xMode val="edge"/>
          <c:yMode val="edge"/>
          <c:x val="0.19012673137032482"/>
          <c:y val="2.616987108304801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Sheet4!$B$1</c:f>
              <c:strCache>
                <c:ptCount val="1"/>
                <c:pt idx="0">
                  <c:v>Frequency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Sheet4!$A$2:$A$3</c:f>
              <c:strCache>
                <c:ptCount val="2"/>
                <c:pt idx="0">
                  <c:v>Yes</c:v>
                </c:pt>
                <c:pt idx="1">
                  <c:v>No</c:v>
                </c:pt>
              </c:strCache>
            </c:strRef>
          </c:cat>
          <c:val>
            <c:numRef>
              <c:f>Sheet4!$B$2:$B$3</c:f>
              <c:numCache>
                <c:formatCode>General</c:formatCode>
                <c:ptCount val="2"/>
                <c:pt idx="0">
                  <c:v>211</c:v>
                </c:pt>
                <c:pt idx="1">
                  <c:v>189</c:v>
                </c:pt>
              </c:numCache>
            </c:numRef>
          </c:val>
        </c:ser>
        <c:ser>
          <c:idx val="1"/>
          <c:order val="1"/>
          <c:tx>
            <c:strRef>
              <c:f>Sheet4!$C$1</c:f>
              <c:strCache>
                <c:ptCount val="1"/>
                <c:pt idx="0">
                  <c:v>Percentage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Sheet4!$A$2:$A$3</c:f>
              <c:strCache>
                <c:ptCount val="2"/>
                <c:pt idx="0">
                  <c:v>Yes</c:v>
                </c:pt>
                <c:pt idx="1">
                  <c:v>No</c:v>
                </c:pt>
              </c:strCache>
            </c:strRef>
          </c:cat>
          <c:val>
            <c:numRef>
              <c:f>Sheet4!$C$2:$C$3</c:f>
              <c:numCache>
                <c:formatCode>0.00%</c:formatCode>
                <c:ptCount val="2"/>
                <c:pt idx="0">
                  <c:v>0.52749999999999997</c:v>
                </c:pt>
                <c:pt idx="1">
                  <c:v>0.47249999999999998</c:v>
                </c:pt>
              </c:numCache>
            </c:numRef>
          </c:val>
        </c:ser>
        <c:dLbls>
          <c:dLblPos val="inBase"/>
          <c:showLegendKey val="0"/>
          <c:showVal val="1"/>
          <c:showCatName val="0"/>
          <c:showSerName val="0"/>
          <c:showPercent val="0"/>
          <c:showBubbleSize val="0"/>
        </c:dLbls>
        <c:gapWidth val="219"/>
        <c:overlap val="-27"/>
        <c:axId val="465592784"/>
        <c:axId val="465593176"/>
      </c:barChart>
      <c:catAx>
        <c:axId val="465592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5593176"/>
        <c:crosses val="autoZero"/>
        <c:auto val="1"/>
        <c:lblAlgn val="ctr"/>
        <c:lblOffset val="100"/>
        <c:noMultiLvlLbl val="0"/>
      </c:catAx>
      <c:valAx>
        <c:axId val="4655931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5592784"/>
        <c:crosses val="autoZero"/>
        <c:crossBetween val="between"/>
      </c:valAx>
      <c:spPr>
        <a:noFill/>
        <a:ln>
          <a:noFill/>
        </a:ln>
        <a:effectLst/>
      </c:spPr>
    </c:plotArea>
    <c:legend>
      <c:legendPos val="b"/>
      <c:legendEntry>
        <c:idx val="1"/>
        <c:delete val="1"/>
      </c:legendEntry>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baseline="0"/>
              <a:t>UHND services received</a:t>
            </a:r>
            <a:endParaRPr lang="en-IN"/>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Sheet4!$C$17</c:f>
              <c:strCache>
                <c:ptCount val="1"/>
                <c:pt idx="0">
                  <c:v>Frequency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Sheet4!$B$18:$B$21</c:f>
              <c:strCache>
                <c:ptCount val="4"/>
                <c:pt idx="0">
                  <c:v>Immunisation</c:v>
                </c:pt>
                <c:pt idx="1">
                  <c:v>Weight and height measurement</c:v>
                </c:pt>
                <c:pt idx="2">
                  <c:v>IFA tablets</c:v>
                </c:pt>
                <c:pt idx="3">
                  <c:v>Nutrition counselling</c:v>
                </c:pt>
              </c:strCache>
            </c:strRef>
          </c:cat>
          <c:val>
            <c:numRef>
              <c:f>Sheet4!$C$18:$C$21</c:f>
              <c:numCache>
                <c:formatCode>General</c:formatCode>
                <c:ptCount val="4"/>
                <c:pt idx="0">
                  <c:v>360</c:v>
                </c:pt>
                <c:pt idx="1">
                  <c:v>320</c:v>
                </c:pt>
                <c:pt idx="2">
                  <c:v>330</c:v>
                </c:pt>
                <c:pt idx="3">
                  <c:v>123</c:v>
                </c:pt>
              </c:numCache>
            </c:numRef>
          </c:val>
        </c:ser>
        <c:ser>
          <c:idx val="1"/>
          <c:order val="1"/>
          <c:tx>
            <c:strRef>
              <c:f>Sheet4!$D$17</c:f>
              <c:strCache>
                <c:ptCount val="1"/>
                <c:pt idx="0">
                  <c:v>Percentage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Sheet4!$B$18:$B$21</c:f>
              <c:strCache>
                <c:ptCount val="4"/>
                <c:pt idx="0">
                  <c:v>Immunisation</c:v>
                </c:pt>
                <c:pt idx="1">
                  <c:v>Weight and height measurement</c:v>
                </c:pt>
                <c:pt idx="2">
                  <c:v>IFA tablets</c:v>
                </c:pt>
                <c:pt idx="3">
                  <c:v>Nutrition counselling</c:v>
                </c:pt>
              </c:strCache>
            </c:strRef>
          </c:cat>
          <c:val>
            <c:numRef>
              <c:f>Sheet4!$D$18:$D$21</c:f>
              <c:numCache>
                <c:formatCode>0.00%</c:formatCode>
                <c:ptCount val="4"/>
                <c:pt idx="0">
                  <c:v>0.9</c:v>
                </c:pt>
                <c:pt idx="1">
                  <c:v>0.8</c:v>
                </c:pt>
                <c:pt idx="2">
                  <c:v>0.82499999999999996</c:v>
                </c:pt>
                <c:pt idx="3">
                  <c:v>0.3075</c:v>
                </c:pt>
              </c:numCache>
            </c:numRef>
          </c:val>
        </c:ser>
        <c:dLbls>
          <c:dLblPos val="outEnd"/>
          <c:showLegendKey val="0"/>
          <c:showVal val="1"/>
          <c:showCatName val="0"/>
          <c:showSerName val="0"/>
          <c:showPercent val="0"/>
          <c:showBubbleSize val="0"/>
        </c:dLbls>
        <c:gapWidth val="219"/>
        <c:overlap val="-27"/>
        <c:axId val="275700056"/>
        <c:axId val="275698488"/>
      </c:barChart>
      <c:catAx>
        <c:axId val="275700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5698488"/>
        <c:crosses val="autoZero"/>
        <c:auto val="1"/>
        <c:lblAlgn val="ctr"/>
        <c:lblOffset val="100"/>
        <c:noMultiLvlLbl val="0"/>
      </c:catAx>
      <c:valAx>
        <c:axId val="2756984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5700056"/>
        <c:crosses val="autoZero"/>
        <c:crossBetween val="between"/>
      </c:valAx>
      <c:spPr>
        <a:noFill/>
        <a:ln>
          <a:noFill/>
        </a:ln>
        <a:effectLst/>
      </c:spPr>
    </c:plotArea>
    <c:legend>
      <c:legendPos val="b"/>
      <c:legendEntry>
        <c:idx val="1"/>
        <c:delete val="1"/>
      </c:legendEntry>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smtClean="0"/>
              <a:t>Services</a:t>
            </a:r>
            <a:r>
              <a:rPr lang="en-IN" baseline="0" dirty="0" smtClean="0"/>
              <a:t> received from AWC</a:t>
            </a:r>
            <a:endParaRPr lang="en-IN"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Sheet5!$O$19</c:f>
              <c:strCache>
                <c:ptCount val="1"/>
                <c:pt idx="0">
                  <c:v>Frequency (n)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Sheet5!$N$20:$N$26</c:f>
              <c:strCache>
                <c:ptCount val="7"/>
                <c:pt idx="0">
                  <c:v>Supplementary Nutrition &amp; THR</c:v>
                </c:pt>
                <c:pt idx="1">
                  <c:v>Pre-School Education</c:v>
                </c:pt>
                <c:pt idx="2">
                  <c:v>Health Checkups</c:v>
                </c:pt>
                <c:pt idx="3">
                  <c:v>Immunization Support</c:v>
                </c:pt>
                <c:pt idx="4">
                  <c:v>Nutrition and Health Education</c:v>
                </c:pt>
                <c:pt idx="5">
                  <c:v>Referral Services</c:v>
                </c:pt>
                <c:pt idx="6">
                  <c:v>Support during UHND</c:v>
                </c:pt>
              </c:strCache>
            </c:strRef>
          </c:cat>
          <c:val>
            <c:numRef>
              <c:f>Sheet5!$O$20:$O$26</c:f>
              <c:numCache>
                <c:formatCode>General</c:formatCode>
                <c:ptCount val="7"/>
                <c:pt idx="0">
                  <c:v>350</c:v>
                </c:pt>
                <c:pt idx="1">
                  <c:v>360</c:v>
                </c:pt>
                <c:pt idx="2">
                  <c:v>340</c:v>
                </c:pt>
                <c:pt idx="3">
                  <c:v>340</c:v>
                </c:pt>
                <c:pt idx="4">
                  <c:v>340</c:v>
                </c:pt>
                <c:pt idx="5">
                  <c:v>340</c:v>
                </c:pt>
                <c:pt idx="6">
                  <c:v>211</c:v>
                </c:pt>
              </c:numCache>
            </c:numRef>
          </c:val>
        </c:ser>
        <c:ser>
          <c:idx val="1"/>
          <c:order val="1"/>
          <c:tx>
            <c:strRef>
              <c:f>Sheet5!$P$19</c:f>
              <c:strCache>
                <c:ptCount val="1"/>
                <c:pt idx="0">
                  <c:v>Percentage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Sheet5!$N$20:$N$26</c:f>
              <c:strCache>
                <c:ptCount val="7"/>
                <c:pt idx="0">
                  <c:v>Supplementary Nutrition &amp; THR</c:v>
                </c:pt>
                <c:pt idx="1">
                  <c:v>Pre-School Education</c:v>
                </c:pt>
                <c:pt idx="2">
                  <c:v>Health Checkups</c:v>
                </c:pt>
                <c:pt idx="3">
                  <c:v>Immunization Support</c:v>
                </c:pt>
                <c:pt idx="4">
                  <c:v>Nutrition and Health Education</c:v>
                </c:pt>
                <c:pt idx="5">
                  <c:v>Referral Services</c:v>
                </c:pt>
                <c:pt idx="6">
                  <c:v>Support during UHND</c:v>
                </c:pt>
              </c:strCache>
            </c:strRef>
          </c:cat>
          <c:val>
            <c:numRef>
              <c:f>Sheet5!$P$20:$P$26</c:f>
              <c:numCache>
                <c:formatCode>0.00%</c:formatCode>
                <c:ptCount val="7"/>
                <c:pt idx="0">
                  <c:v>0.875</c:v>
                </c:pt>
                <c:pt idx="1">
                  <c:v>0.9</c:v>
                </c:pt>
                <c:pt idx="2">
                  <c:v>0.85</c:v>
                </c:pt>
                <c:pt idx="3">
                  <c:v>0.85</c:v>
                </c:pt>
                <c:pt idx="4">
                  <c:v>0.85</c:v>
                </c:pt>
                <c:pt idx="5">
                  <c:v>0.85</c:v>
                </c:pt>
                <c:pt idx="6">
                  <c:v>0.52800000000000002</c:v>
                </c:pt>
              </c:numCache>
            </c:numRef>
          </c:val>
        </c:ser>
        <c:dLbls>
          <c:dLblPos val="inEnd"/>
          <c:showLegendKey val="0"/>
          <c:showVal val="1"/>
          <c:showCatName val="0"/>
          <c:showSerName val="0"/>
          <c:showPercent val="0"/>
          <c:showBubbleSize val="0"/>
        </c:dLbls>
        <c:gapWidth val="182"/>
        <c:axId val="275696528"/>
        <c:axId val="275699272"/>
      </c:barChart>
      <c:catAx>
        <c:axId val="2756965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5699272"/>
        <c:crosses val="autoZero"/>
        <c:auto val="1"/>
        <c:lblAlgn val="ctr"/>
        <c:lblOffset val="100"/>
        <c:noMultiLvlLbl val="0"/>
      </c:catAx>
      <c:valAx>
        <c:axId val="2756992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5696528"/>
        <c:crosses val="autoZero"/>
        <c:crossBetween val="between"/>
      </c:valAx>
      <c:spPr>
        <a:noFill/>
        <a:ln>
          <a:noFill/>
        </a:ln>
        <a:effectLst/>
      </c:spPr>
    </c:plotArea>
    <c:legend>
      <c:legendPos val="b"/>
      <c:legendEntry>
        <c:idx val="0"/>
        <c:delete val="1"/>
      </c:legendEntry>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smtClean="0"/>
              <a:t>Participated</a:t>
            </a:r>
            <a:r>
              <a:rPr lang="en-IN" baseline="0" dirty="0" smtClean="0"/>
              <a:t> in the group meetings conducted by ASHA/ANM</a:t>
            </a:r>
            <a:endParaRPr lang="en-IN" dirty="0"/>
          </a:p>
        </c:rich>
      </c:tx>
      <c:layout>
        <c:manualLayout>
          <c:xMode val="edge"/>
          <c:yMode val="edge"/>
          <c:x val="0.4011596675415573"/>
          <c:y val="2.01371067417289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5358705161854769E-2"/>
          <c:y val="0.17171296296296298"/>
          <c:w val="0.89019685039370078"/>
          <c:h val="0.61498432487605714"/>
        </c:manualLayout>
      </c:layout>
      <c:barChart>
        <c:barDir val="col"/>
        <c:grouping val="clustered"/>
        <c:varyColors val="0"/>
        <c:ser>
          <c:idx val="0"/>
          <c:order val="0"/>
          <c:tx>
            <c:strRef>
              <c:f>Sheet5!$D$423</c:f>
              <c:strCache>
                <c:ptCount val="1"/>
                <c:pt idx="0">
                  <c:v>Frequency (n)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Sheet5!$C$424:$C$425</c:f>
              <c:strCache>
                <c:ptCount val="2"/>
                <c:pt idx="0">
                  <c:v>Yes</c:v>
                </c:pt>
                <c:pt idx="1">
                  <c:v>No</c:v>
                </c:pt>
              </c:strCache>
            </c:strRef>
          </c:cat>
          <c:val>
            <c:numRef>
              <c:f>Sheet5!$D$424:$D$425</c:f>
              <c:numCache>
                <c:formatCode>General</c:formatCode>
                <c:ptCount val="2"/>
                <c:pt idx="0">
                  <c:v>211</c:v>
                </c:pt>
                <c:pt idx="1">
                  <c:v>189</c:v>
                </c:pt>
              </c:numCache>
            </c:numRef>
          </c:val>
        </c:ser>
        <c:ser>
          <c:idx val="1"/>
          <c:order val="1"/>
          <c:tx>
            <c:strRef>
              <c:f>Sheet5!$E$423</c:f>
              <c:strCache>
                <c:ptCount val="1"/>
                <c:pt idx="0">
                  <c:v>Percentage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Sheet5!$C$424:$C$425</c:f>
              <c:strCache>
                <c:ptCount val="2"/>
                <c:pt idx="0">
                  <c:v>Yes</c:v>
                </c:pt>
                <c:pt idx="1">
                  <c:v>No</c:v>
                </c:pt>
              </c:strCache>
            </c:strRef>
          </c:cat>
          <c:val>
            <c:numRef>
              <c:f>Sheet5!$E$424:$E$425</c:f>
              <c:numCache>
                <c:formatCode>0.00%</c:formatCode>
                <c:ptCount val="2"/>
                <c:pt idx="0">
                  <c:v>0.52749999999999997</c:v>
                </c:pt>
                <c:pt idx="1">
                  <c:v>0.47249999999999998</c:v>
                </c:pt>
              </c:numCache>
            </c:numRef>
          </c:val>
        </c:ser>
        <c:dLbls>
          <c:dLblPos val="outEnd"/>
          <c:showLegendKey val="0"/>
          <c:showVal val="1"/>
          <c:showCatName val="0"/>
          <c:showSerName val="0"/>
          <c:showPercent val="0"/>
          <c:showBubbleSize val="0"/>
        </c:dLbls>
        <c:gapWidth val="219"/>
        <c:overlap val="-27"/>
        <c:axId val="275697312"/>
        <c:axId val="275697704"/>
      </c:barChart>
      <c:catAx>
        <c:axId val="275697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5697704"/>
        <c:crosses val="autoZero"/>
        <c:auto val="1"/>
        <c:lblAlgn val="ctr"/>
        <c:lblOffset val="100"/>
        <c:noMultiLvlLbl val="0"/>
      </c:catAx>
      <c:valAx>
        <c:axId val="2756977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5697312"/>
        <c:crosses val="autoZero"/>
        <c:crossBetween val="between"/>
      </c:valAx>
      <c:spPr>
        <a:noFill/>
        <a:ln>
          <a:noFill/>
        </a:ln>
        <a:effectLst/>
      </c:spPr>
    </c:plotArea>
    <c:legend>
      <c:legendPos val="b"/>
      <c:legendEntry>
        <c:idx val="1"/>
        <c:delete val="1"/>
      </c:legendEntry>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15-06-2025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15-06-2025</a:t>
            </a:fld>
            <a:endParaRPr lang="en-IN"/>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15-06-2025</a:t>
            </a:fld>
            <a:endParaRPr lang="en-IN"/>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15-06-2025</a:t>
            </a:fld>
            <a:endParaRPr lang="en-IN"/>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15-06-2025</a:t>
            </a:fld>
            <a:endParaRPr lang="en-IN"/>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15-06-2025</a:t>
            </a:fld>
            <a:endParaRPr lang="en-IN"/>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15-06-2025</a:t>
            </a:fld>
            <a:endParaRPr lang="en-IN"/>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15-06-2025</a:t>
            </a:fld>
            <a:endParaRPr lang="en-IN"/>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15-06-2025</a:t>
            </a:fld>
            <a:endParaRPr lang="en-IN"/>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15-06-2025</a:t>
            </a:fld>
            <a:endParaRPr lang="en-IN"/>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15-06-2025</a:t>
            </a:fld>
            <a:endParaRPr lang="en-IN"/>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15-06-2025</a:t>
            </a:fld>
            <a:endParaRPr lang="en-IN"/>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15-06-2025</a:t>
            </a:fld>
            <a:endParaRPr lang="en-IN"/>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89BD04-9EFD-5298-48E0-BBFFD10429A7}"/>
              </a:ext>
            </a:extLst>
          </p:cNvPr>
          <p:cNvSpPr>
            <a:spLocks noGrp="1"/>
          </p:cNvSpPr>
          <p:nvPr>
            <p:ph type="ctrTitle"/>
          </p:nvPr>
        </p:nvSpPr>
        <p:spPr/>
        <p:txBody>
          <a:bodyPr>
            <a:normAutofit/>
          </a:bodyPr>
          <a:lstStyle/>
          <a:p>
            <a:r>
              <a:rPr lang="en-US" sz="3200" b="1" dirty="0">
                <a:solidFill>
                  <a:srgbClr val="000000"/>
                </a:solidFill>
                <a:ea typeface="Petrona Bold" pitchFamily="34" charset="-122"/>
                <a:cs typeface="Times New Roman" panose="02020603050405020304" pitchFamily="18" charset="0"/>
              </a:rPr>
              <a:t>A Study on the Impact of Health and Nutrition Initiatives in Addressing Child Malnutrition in Delhi</a:t>
            </a:r>
            <a:r>
              <a:rPr lang="en-US" sz="3600" dirty="0">
                <a:cs typeface="Times New Roman" panose="02020603050405020304" pitchFamily="18" charset="0"/>
              </a:rPr>
              <a:t/>
            </a:r>
            <a:br>
              <a:rPr lang="en-US" sz="3600" dirty="0">
                <a:cs typeface="Times New Roman" panose="02020603050405020304" pitchFamily="18" charset="0"/>
              </a:rPr>
            </a:br>
            <a:endParaRPr lang="en-IN" sz="3600" dirty="0"/>
          </a:p>
        </p:txBody>
      </p:sp>
      <p:sp>
        <p:nvSpPr>
          <p:cNvPr id="3" name="Subtitle 2">
            <a:extLst>
              <a:ext uri="{FF2B5EF4-FFF2-40B4-BE49-F238E27FC236}">
                <a16:creationId xmlns="" xmlns:a16="http://schemas.microsoft.com/office/drawing/2014/main" id="{7673AE62-677A-E7A9-D759-F10B648DEED4}"/>
              </a:ext>
            </a:extLst>
          </p:cNvPr>
          <p:cNvSpPr>
            <a:spLocks noGrp="1"/>
          </p:cNvSpPr>
          <p:nvPr>
            <p:ph type="subTitle" idx="1"/>
          </p:nvPr>
        </p:nvSpPr>
        <p:spPr>
          <a:xfrm>
            <a:off x="1524000" y="4105275"/>
            <a:ext cx="9144000" cy="1655762"/>
          </a:xfrm>
        </p:spPr>
        <p:txBody>
          <a:bodyPr/>
          <a:lstStyle/>
          <a:p>
            <a:r>
              <a:rPr lang="en-US" dirty="0">
                <a:solidFill>
                  <a:srgbClr val="272525"/>
                </a:solidFill>
                <a:ea typeface="Inter" pitchFamily="34" charset="-122"/>
                <a:cs typeface="Times New Roman" panose="02020603050405020304" pitchFamily="18" charset="0"/>
              </a:rPr>
              <a:t>Presented by </a:t>
            </a:r>
            <a:r>
              <a:rPr lang="en-US" b="1" dirty="0">
                <a:solidFill>
                  <a:srgbClr val="272525"/>
                </a:solidFill>
                <a:ea typeface="Inter" pitchFamily="34" charset="-122"/>
                <a:cs typeface="Times New Roman" panose="02020603050405020304" pitchFamily="18" charset="0"/>
              </a:rPr>
              <a:t>Jai Singh </a:t>
            </a:r>
            <a:r>
              <a:rPr lang="en-US" dirty="0">
                <a:solidFill>
                  <a:srgbClr val="272525"/>
                </a:solidFill>
                <a:ea typeface="Inter" pitchFamily="34" charset="-122"/>
                <a:cs typeface="Times New Roman" panose="02020603050405020304" pitchFamily="18" charset="0"/>
              </a:rPr>
              <a:t>(Roll No: PG\23\040) under the supervision </a:t>
            </a:r>
            <a:r>
              <a:rPr lang="en-US" dirty="0" smtClean="0">
                <a:solidFill>
                  <a:srgbClr val="272525"/>
                </a:solidFill>
                <a:ea typeface="Inter" pitchFamily="34" charset="-122"/>
                <a:cs typeface="Times New Roman" panose="02020603050405020304" pitchFamily="18" charset="0"/>
              </a:rPr>
              <a:t>of  </a:t>
            </a:r>
            <a:r>
              <a:rPr lang="en-US" b="1" dirty="0">
                <a:solidFill>
                  <a:srgbClr val="272525"/>
                </a:solidFill>
                <a:ea typeface="Inter" pitchFamily="34" charset="-122"/>
                <a:cs typeface="Times New Roman" panose="02020603050405020304" pitchFamily="18" charset="0"/>
              </a:rPr>
              <a:t>Dr. Sumant </a:t>
            </a:r>
            <a:r>
              <a:rPr lang="en-US" b="1" dirty="0" smtClean="0">
                <a:solidFill>
                  <a:srgbClr val="272525"/>
                </a:solidFill>
                <a:ea typeface="Inter" pitchFamily="34" charset="-122"/>
                <a:cs typeface="Times New Roman" panose="02020603050405020304" pitchFamily="18" charset="0"/>
              </a:rPr>
              <a:t>Swain</a:t>
            </a:r>
            <a:endParaRPr lang="en-US" b="1" dirty="0">
              <a:cs typeface="Times New Roman" panose="02020603050405020304" pitchFamily="18" charset="0"/>
            </a:endParaRPr>
          </a:p>
          <a:p>
            <a:endParaRPr lang="en-IN" dirty="0"/>
          </a:p>
        </p:txBody>
      </p:sp>
      <p:sp>
        <p:nvSpPr>
          <p:cNvPr id="4" name="Slide Number Placeholder 3">
            <a:extLst>
              <a:ext uri="{FF2B5EF4-FFF2-40B4-BE49-F238E27FC236}">
                <a16:creationId xmlns=""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4" name="Slide Number Placeholder 3">
            <a:extLst>
              <a:ext uri="{FF2B5EF4-FFF2-40B4-BE49-F238E27FC236}">
                <a16:creationId xmlns=""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9" name="Rectangle 8"/>
          <p:cNvSpPr/>
          <p:nvPr/>
        </p:nvSpPr>
        <p:spPr>
          <a:xfrm>
            <a:off x="653143" y="2059912"/>
            <a:ext cx="3386294" cy="18689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Low Nutrition Counselling Uptake (30.75%): A significant gap in nutrition education, despite its importance in improving maternal and child health outcomes.</a:t>
            </a:r>
            <a:endParaRPr lang="en-IN"/>
          </a:p>
        </p:txBody>
      </p:sp>
      <p:sp>
        <p:nvSpPr>
          <p:cNvPr id="11" name="Rectangle 10"/>
          <p:cNvSpPr/>
          <p:nvPr/>
        </p:nvSpPr>
        <p:spPr>
          <a:xfrm>
            <a:off x="4351774" y="2059911"/>
            <a:ext cx="3386294" cy="18689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Strong Performance in Nutrition Delivery: 87.5% receiving supplementary nutrition and THR reflects the success of key ICDS objectives focused on early childhood nutrition.</a:t>
            </a:r>
            <a:endParaRPr lang="en-IN"/>
          </a:p>
        </p:txBody>
      </p:sp>
      <p:sp>
        <p:nvSpPr>
          <p:cNvPr id="12" name="Rectangle 11"/>
          <p:cNvSpPr/>
          <p:nvPr/>
        </p:nvSpPr>
        <p:spPr>
          <a:xfrm>
            <a:off x="8050405" y="2059911"/>
            <a:ext cx="3386294" cy="18689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Education and Awareness Components Active: High provision of nutrition &amp; health education (85%) highlights the effort to integrate knowledge along with services.</a:t>
            </a:r>
            <a:endParaRPr lang="en-IN"/>
          </a:p>
        </p:txBody>
      </p:sp>
      <p:sp>
        <p:nvSpPr>
          <p:cNvPr id="15" name="Rectangle 14"/>
          <p:cNvSpPr/>
          <p:nvPr/>
        </p:nvSpPr>
        <p:spPr>
          <a:xfrm>
            <a:off x="712163" y="4298126"/>
            <a:ext cx="3386294" cy="18689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Moderate Community Participation in Group Meetings (52.75%): Nearly half of the respondents are not participating in ASHA/ANM-led group sessions, signaling a gap in community engagement and peer learning.</a:t>
            </a:r>
            <a:endParaRPr lang="en-IN"/>
          </a:p>
        </p:txBody>
      </p:sp>
    </p:spTree>
    <p:extLst>
      <p:ext uri="{BB962C8B-B14F-4D97-AF65-F5344CB8AC3E}">
        <p14:creationId xmlns:p14="http://schemas.microsoft.com/office/powerpoint/2010/main" val="23883681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 xmlns:a16="http://schemas.microsoft.com/office/drawing/2014/main" id="{C37621F9-57FC-03A7-2EE3-925A45765D10}"/>
              </a:ext>
            </a:extLst>
          </p:cNvPr>
          <p:cNvSpPr>
            <a:spLocks noGrp="1"/>
          </p:cNvSpPr>
          <p:nvPr>
            <p:ph idx="1"/>
          </p:nvPr>
        </p:nvSpPr>
        <p:spPr/>
        <p:txBody>
          <a:bodyPr>
            <a:noAutofit/>
          </a:bodyPr>
          <a:lstStyle/>
          <a:p>
            <a:pPr marL="0" indent="0">
              <a:buNone/>
            </a:pPr>
            <a:r>
              <a:rPr lang="en-US" sz="1800" dirty="0"/>
              <a:t>The findings indicate a strong performance in service delivery under government initiatives like ICDS and POSHAN Abhiyaan, with high coverage in supplementary nutrition (87.5%), immunization, and health checkups. However, a significant awareness–utilization gap exists, especially in PMMVY (35% awareness vs. 75% uptake) and JSY (25% vs. 70%), reflecting passive participation without full understanding of schemes. The low uptake of nutrition counselling (30.75%) signals a missed opportunity in addressing malnutrition through behavior change</a:t>
            </a:r>
            <a:r>
              <a:rPr lang="en-US" sz="1800" dirty="0" smtClean="0"/>
              <a:t>.</a:t>
            </a:r>
          </a:p>
          <a:p>
            <a:pPr marL="0" indent="0">
              <a:buNone/>
            </a:pPr>
            <a:r>
              <a:rPr lang="en-US" sz="1800" dirty="0" smtClean="0"/>
              <a:t> </a:t>
            </a:r>
            <a:r>
              <a:rPr lang="en-US" sz="1800" dirty="0"/>
              <a:t>Despite 85% receiving health education, nearly 47.25% are unaware of UHND sessions and community participation in ASHA/ANM meetings is only 52.75%, highlighting the need for stronger community engagement. These findings emphasize the urgent need to enhance IEC (Information, Education, and Communication) strategies to bridge knowledge gaps and promote informed, meaningful participation in health and nutrition services.</a:t>
            </a:r>
            <a:endParaRPr lang="en-IN" sz="1800" dirty="0"/>
          </a:p>
        </p:txBody>
      </p:sp>
      <p:sp>
        <p:nvSpPr>
          <p:cNvPr id="4" name="Slide Number Placeholder 3">
            <a:extLst>
              <a:ext uri="{FF2B5EF4-FFF2-40B4-BE49-F238E27FC236}">
                <a16:creationId xmlns=""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840CEC-B205-D614-ACFB-9620DEF0A59E}"/>
              </a:ext>
            </a:extLst>
          </p:cNvPr>
          <p:cNvSpPr>
            <a:spLocks noGrp="1"/>
          </p:cNvSpPr>
          <p:nvPr>
            <p:ph type="title"/>
          </p:nvPr>
        </p:nvSpPr>
        <p:spPr>
          <a:xfrm>
            <a:off x="838200" y="1181099"/>
            <a:ext cx="10515600" cy="1325563"/>
          </a:xfrm>
        </p:spPr>
        <p:txBody>
          <a:bodyPr/>
          <a:lstStyle/>
          <a:p>
            <a:pPr algn="ctr"/>
            <a:r>
              <a:rPr lang="en-IN" sz="2400" b="1" dirty="0"/>
              <a:t>References </a:t>
            </a:r>
            <a:endParaRPr lang="en-IN" b="1" dirty="0"/>
          </a:p>
        </p:txBody>
      </p:sp>
      <p:sp>
        <p:nvSpPr>
          <p:cNvPr id="3" name="Content Placeholder 2">
            <a:extLst>
              <a:ext uri="{FF2B5EF4-FFF2-40B4-BE49-F238E27FC236}">
                <a16:creationId xmlns="" xmlns:a16="http://schemas.microsoft.com/office/drawing/2014/main" id="{3E6CD5A5-350C-07B1-88E3-70F677EEF1DB}"/>
              </a:ext>
            </a:extLst>
          </p:cNvPr>
          <p:cNvSpPr>
            <a:spLocks noGrp="1"/>
          </p:cNvSpPr>
          <p:nvPr>
            <p:ph idx="1"/>
          </p:nvPr>
        </p:nvSpPr>
        <p:spPr>
          <a:xfrm>
            <a:off x="838200" y="2029767"/>
            <a:ext cx="10515600" cy="4828233"/>
          </a:xfrm>
        </p:spPr>
        <p:txBody>
          <a:bodyPr>
            <a:normAutofit fontScale="62500" lnSpcReduction="20000"/>
          </a:bodyPr>
          <a:lstStyle/>
          <a:p>
            <a:r>
              <a:rPr lang="en-IN" dirty="0"/>
              <a:t>Pahwaet al. (2010). The impact of health &amp;amp; nutrition education focused on the community. DOI: 10.3329/jhpn.v28i6.6603</a:t>
            </a:r>
          </a:p>
          <a:p>
            <a:r>
              <a:rPr lang="en-IN" dirty="0"/>
              <a:t>Chhabra et al. (2021). Impact of supplementary feeding &amp; maternal consciousness. DOI: 10.4103/ijcm.IJCM_1046_20</a:t>
            </a:r>
          </a:p>
          <a:p>
            <a:r>
              <a:rPr lang="en-IN" dirty="0"/>
              <a:t>Bhandari et al. (2004). A long-term study on additional nutrition. DOI: </a:t>
            </a:r>
            <a:r>
              <a:rPr lang="en-IN" dirty="0" smtClean="0"/>
              <a:t>10.1093/</a:t>
            </a:r>
            <a:r>
              <a:rPr lang="en-IN" dirty="0" err="1" smtClean="0"/>
              <a:t>jn</a:t>
            </a:r>
            <a:r>
              <a:rPr lang="en-IN" dirty="0" smtClean="0"/>
              <a:t>/134.9.2342</a:t>
            </a:r>
            <a:endParaRPr lang="en-IN" dirty="0"/>
          </a:p>
          <a:p>
            <a:r>
              <a:rPr lang="en-IN" dirty="0"/>
              <a:t>Toteja et al. (2006). Prevalence of anemia &amp; nutrition programs. DOI: 10.1177/156482650602700405</a:t>
            </a:r>
          </a:p>
          <a:p>
            <a:r>
              <a:rPr lang="en-IN" dirty="0"/>
              <a:t>Kapuret et al. (2003). Impacts of dietary education &amp;amp;amp; iron supplementationmentation. DOI: 10.1007/s13312-018-1352-y</a:t>
            </a:r>
          </a:p>
          <a:p>
            <a:r>
              <a:rPr lang="en-IN" dirty="0"/>
              <a:t>Verma et al. (2020). Nutritional guidance during prenatal care and practices concerning feeding. DOI: 10.1016/j.clnu.2019.03.008</a:t>
            </a:r>
          </a:p>
          <a:p>
            <a:r>
              <a:rPr lang="en-IN" dirty="0"/>
              <a:t>Bassiet al. (2022). Maternal hygiene and sanitation practices. </a:t>
            </a:r>
            <a:r>
              <a:rPr lang="nl-NL" dirty="0"/>
              <a:t>DOI: 10.1097/FCH.0000000000000347</a:t>
            </a:r>
            <a:endParaRPr lang="en-IN" dirty="0"/>
          </a:p>
          <a:p>
            <a:r>
              <a:rPr lang="nl-NL" dirty="0"/>
              <a:t>Mehra et al. </a:t>
            </a:r>
            <a:r>
              <a:rPr lang="en-IN" dirty="0"/>
              <a:t>(2021). Contribution of Anganwadi Workers in the delivery of food services. DOI: 10.1111/mcn.13245</a:t>
            </a:r>
          </a:p>
          <a:p>
            <a:r>
              <a:rPr lang="en-IN" dirty="0"/>
              <a:t>Singh and colleagues (2022). Challenges in the implementation of Poshan Abhiyaan. DOI: 10.4103/ijcm.IJCM_187_21</a:t>
            </a:r>
          </a:p>
          <a:p>
            <a:r>
              <a:rPr lang="en-IN" dirty="0"/>
              <a:t>Jain et al. (2023). Integrated interventionsStrategies for alleviating malnutrition. DOI: 10.1016/j.foodpol.2022.102340</a:t>
            </a:r>
          </a:p>
          <a:p>
            <a:pPr marL="0" indent="0">
              <a:buNone/>
            </a:pPr>
            <a:endParaRPr lang="en-IN" dirty="0"/>
          </a:p>
        </p:txBody>
      </p:sp>
      <p:sp>
        <p:nvSpPr>
          <p:cNvPr id="5" name="Slide Number Placeholder 4">
            <a:extLst>
              <a:ext uri="{FF2B5EF4-FFF2-40B4-BE49-F238E27FC236}">
                <a16:creationId xmlns=""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 xmlns:a16="http://schemas.microsoft.com/office/drawing/2014/main" id="{B2C9DC11-A675-736C-F377-44884716F5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034E78B5-4D0F-48A5-AF6C-6BF41009C5F1}"/>
            </a:ext>
          </a:extLst>
        </p:cNvPr>
        <p:cNvGrpSpPr/>
        <p:nvPr/>
      </p:nvGrpSpPr>
      <p:grpSpPr>
        <a:xfrm>
          <a:off x="0" y="0"/>
          <a:ext cx="0" cy="0"/>
          <a:chOff x="0" y="0"/>
          <a:chExt cx="0" cy="0"/>
        </a:xfrm>
      </p:grpSpPr>
      <p:sp>
        <p:nvSpPr>
          <p:cNvPr id="5" name="Slide Number Placeholder 4">
            <a:extLst>
              <a:ext uri="{FF2B5EF4-FFF2-40B4-BE49-F238E27FC236}">
                <a16:creationId xmlns="" xmlns:a16="http://schemas.microsoft.com/office/drawing/2014/main" id="{F8281ED4-CC2A-460F-534D-8B8BBAED0666}"/>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 xmlns:a16="http://schemas.microsoft.com/office/drawing/2014/main" id="{E6A040EF-4D63-9541-138F-EC153F22A4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2" name="Content Placeholder 2">
            <a:extLst>
              <a:ext uri="{FF2B5EF4-FFF2-40B4-BE49-F238E27FC236}">
                <a16:creationId xmlns="" xmlns:a16="http://schemas.microsoft.com/office/drawing/2014/main" id="{CB6A8A6A-C31E-4168-95CC-86F43D82D8D1}"/>
              </a:ext>
            </a:extLst>
          </p:cNvPr>
          <p:cNvSpPr>
            <a:spLocks noGrp="1"/>
          </p:cNvSpPr>
          <p:nvPr>
            <p:ph idx="1"/>
          </p:nvPr>
        </p:nvSpPr>
        <p:spPr>
          <a:xfrm>
            <a:off x="665980" y="2638001"/>
            <a:ext cx="10840583" cy="3718349"/>
          </a:xfrm>
        </p:spPr>
        <p:txBody>
          <a:bodyPr/>
          <a:lstStyle/>
          <a:p>
            <a:pPr marL="0" indent="0">
              <a:buNone/>
            </a:pPr>
            <a:endParaRPr lang="en-US" sz="3200" dirty="0" smtClean="0">
              <a:solidFill>
                <a:schemeClr val="tx1"/>
              </a:solidFill>
              <a:cs typeface="Times New Roman" panose="02020603050405020304" pitchFamily="18" charset="0"/>
            </a:endParaRPr>
          </a:p>
          <a:p>
            <a:pPr marL="0" indent="0">
              <a:buNone/>
            </a:pPr>
            <a:r>
              <a:rPr lang="en-US" sz="3200" dirty="0" smtClean="0">
                <a:solidFill>
                  <a:schemeClr val="tx1"/>
                </a:solidFill>
                <a:cs typeface="Times New Roman" panose="02020603050405020304" pitchFamily="18" charset="0"/>
              </a:rPr>
              <a:t>Total </a:t>
            </a:r>
            <a:r>
              <a:rPr lang="en-US" sz="3200" dirty="0">
                <a:solidFill>
                  <a:schemeClr val="tx1"/>
                </a:solidFill>
                <a:cs typeface="Times New Roman" panose="02020603050405020304" pitchFamily="18" charset="0"/>
              </a:rPr>
              <a:t>no. of visits done by the Student: </a:t>
            </a:r>
            <a:r>
              <a:rPr lang="en-US" sz="3200" dirty="0" smtClean="0">
                <a:solidFill>
                  <a:schemeClr val="tx1"/>
                </a:solidFill>
                <a:cs typeface="Times New Roman" panose="02020603050405020304" pitchFamily="18" charset="0"/>
              </a:rPr>
              <a:t>10</a:t>
            </a:r>
            <a:endParaRPr lang="en-US" sz="3200" dirty="0">
              <a:cs typeface="Times New Roman" panose="02020603050405020304" pitchFamily="18" charset="0"/>
            </a:endParaRPr>
          </a:p>
          <a:p>
            <a:pPr marL="0" indent="0">
              <a:buNone/>
            </a:pPr>
            <a:r>
              <a:rPr lang="en-US" sz="3200" dirty="0" smtClean="0">
                <a:cs typeface="Times New Roman" panose="02020603050405020304" pitchFamily="18" charset="0"/>
              </a:rPr>
              <a:t>A</a:t>
            </a:r>
            <a:r>
              <a:rPr lang="en-US" sz="3200" dirty="0" smtClean="0">
                <a:solidFill>
                  <a:schemeClr val="tx1"/>
                </a:solidFill>
                <a:cs typeface="Times New Roman" panose="02020603050405020304" pitchFamily="18" charset="0"/>
              </a:rPr>
              <a:t>ctivities </a:t>
            </a:r>
            <a:r>
              <a:rPr lang="en-US" sz="3200" dirty="0">
                <a:solidFill>
                  <a:schemeClr val="tx1"/>
                </a:solidFill>
                <a:cs typeface="Times New Roman" panose="02020603050405020304" pitchFamily="18" charset="0"/>
              </a:rPr>
              <a:t>done by the student: </a:t>
            </a:r>
            <a:endParaRPr lang="en-US" sz="2400" dirty="0" smtClean="0">
              <a:solidFill>
                <a:schemeClr val="tx1"/>
              </a:solidFill>
              <a:cs typeface="Times New Roman" panose="02020603050405020304" pitchFamily="18" charset="0"/>
            </a:endParaRPr>
          </a:p>
          <a:p>
            <a:pPr marL="514350" indent="-514350">
              <a:buAutoNum type="arabicPeriod"/>
            </a:pPr>
            <a:r>
              <a:rPr lang="en-US" sz="1800" b="1" dirty="0" smtClean="0">
                <a:cs typeface="Times New Roman" panose="02020603050405020304" pitchFamily="18" charset="0"/>
              </a:rPr>
              <a:t>Mapping and listing of the area.</a:t>
            </a:r>
          </a:p>
          <a:p>
            <a:pPr marL="514350" indent="-514350">
              <a:buAutoNum type="arabicPeriod"/>
            </a:pPr>
            <a:r>
              <a:rPr lang="en-US" sz="1800" b="1" dirty="0" smtClean="0">
                <a:cs typeface="Times New Roman" panose="02020603050405020304" pitchFamily="18" charset="0"/>
              </a:rPr>
              <a:t>Interaction with the community and frontline healthcare workers. </a:t>
            </a:r>
          </a:p>
          <a:p>
            <a:pPr marL="514350" indent="-514350">
              <a:buAutoNum type="arabicPeriod"/>
            </a:pPr>
            <a:r>
              <a:rPr lang="en-US" sz="1800" b="1" dirty="0" smtClean="0">
                <a:cs typeface="Times New Roman" panose="02020603050405020304" pitchFamily="18" charset="0"/>
              </a:rPr>
              <a:t>Conducted IDI with the ASHA on High risk pregnant women (Group project).</a:t>
            </a:r>
          </a:p>
          <a:p>
            <a:pPr marL="514350" indent="-514350">
              <a:buAutoNum type="arabicPeriod"/>
            </a:pP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13" name="Title 1">
            <a:extLst>
              <a:ext uri="{FF2B5EF4-FFF2-40B4-BE49-F238E27FC236}">
                <a16:creationId xmlns="" xmlns:a16="http://schemas.microsoft.com/office/drawing/2014/main" id="{6F98C7EF-ECB1-2AE6-B838-EA4532057D45}"/>
              </a:ext>
            </a:extLst>
          </p:cNvPr>
          <p:cNvSpPr txBox="1">
            <a:spLocks/>
          </p:cNvSpPr>
          <p:nvPr/>
        </p:nvSpPr>
        <p:spPr>
          <a:xfrm>
            <a:off x="551538" y="130260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latin typeface="+mn-lt"/>
              </a:rPr>
              <a:t>INVOLVEMENT IN COMMUNITY </a:t>
            </a:r>
            <a:r>
              <a:rPr lang="en-US" sz="2400" b="1" dirty="0">
                <a:latin typeface="+mn-lt"/>
              </a:rPr>
              <a:t>OUTREACH</a:t>
            </a:r>
            <a:r>
              <a:rPr lang="en-US" sz="2800" b="1" dirty="0">
                <a:latin typeface="+mn-lt"/>
              </a:rPr>
              <a:t> PROGRAMME (COP) ACTIVITIES</a:t>
            </a:r>
            <a:endParaRPr lang="en-IN" sz="2800" b="1" dirty="0">
              <a:latin typeface="+mn-lt"/>
            </a:endParaRPr>
          </a:p>
        </p:txBody>
      </p:sp>
    </p:spTree>
    <p:extLst>
      <p:ext uri="{BB962C8B-B14F-4D97-AF65-F5344CB8AC3E}">
        <p14:creationId xmlns:p14="http://schemas.microsoft.com/office/powerpoint/2010/main" val="30100196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42AD7915-6F46-E25B-9412-095A7D582F80}"/>
            </a:ext>
          </a:extLst>
        </p:cNvPr>
        <p:cNvGrpSpPr/>
        <p:nvPr/>
      </p:nvGrpSpPr>
      <p:grpSpPr>
        <a:xfrm>
          <a:off x="0" y="0"/>
          <a:ext cx="0" cy="0"/>
          <a:chOff x="0" y="0"/>
          <a:chExt cx="0" cy="0"/>
        </a:xfrm>
      </p:grpSpPr>
      <p:sp>
        <p:nvSpPr>
          <p:cNvPr id="5" name="Slide Number Placeholder 4">
            <a:extLst>
              <a:ext uri="{FF2B5EF4-FFF2-40B4-BE49-F238E27FC236}">
                <a16:creationId xmlns="" xmlns:a16="http://schemas.microsoft.com/office/drawing/2014/main" id="{33581228-4599-E355-92F6-07613C02F27E}"/>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 xmlns:a16="http://schemas.microsoft.com/office/drawing/2014/main" id="{79F9CE3A-0204-CDEC-8F76-906E9FEFCC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 xmlns:a16="http://schemas.microsoft.com/office/drawing/2014/main" id="{D32198FB-C418-AC90-022A-271729B5CA02}"/>
              </a:ext>
            </a:extLst>
          </p:cNvPr>
          <p:cNvSpPr txBox="1">
            <a:spLocks/>
          </p:cNvSpPr>
          <p:nvPr/>
        </p:nvSpPr>
        <p:spPr>
          <a:xfrm>
            <a:off x="838200" y="129277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t>KEY LEARNING FROM COP ACTIVITIES</a:t>
            </a:r>
            <a:endParaRPr lang="en-IN" sz="4000" b="1" dirty="0"/>
          </a:p>
        </p:txBody>
      </p:sp>
      <p:sp>
        <p:nvSpPr>
          <p:cNvPr id="3" name="Content Placeholder 2">
            <a:extLst>
              <a:ext uri="{FF2B5EF4-FFF2-40B4-BE49-F238E27FC236}">
                <a16:creationId xmlns="" xmlns:a16="http://schemas.microsoft.com/office/drawing/2014/main" id="{B123FD81-CA0B-D73E-01E0-E5B8CB0126E0}"/>
              </a:ext>
            </a:extLst>
          </p:cNvPr>
          <p:cNvSpPr>
            <a:spLocks noGrp="1"/>
          </p:cNvSpPr>
          <p:nvPr>
            <p:ph idx="1"/>
          </p:nvPr>
        </p:nvSpPr>
        <p:spPr>
          <a:xfrm>
            <a:off x="838200" y="2383277"/>
            <a:ext cx="10515600" cy="3793685"/>
          </a:xfrm>
        </p:spPr>
        <p:txBody>
          <a:bodyPr>
            <a:normAutofit fontScale="77500" lnSpcReduction="20000"/>
          </a:bodyPr>
          <a:lstStyle/>
          <a:p>
            <a:pPr marL="0" indent="0">
              <a:buNone/>
            </a:pPr>
            <a:r>
              <a:rPr lang="en-US" sz="3400" b="1" dirty="0"/>
              <a:t>1. Mapping and Listing of the Area</a:t>
            </a:r>
          </a:p>
          <a:p>
            <a:r>
              <a:rPr lang="en-US" sz="2300" b="1" dirty="0"/>
              <a:t>Understanding Community Layout</a:t>
            </a:r>
            <a:r>
              <a:rPr lang="en-US" sz="2600" dirty="0"/>
              <a:t>: </a:t>
            </a:r>
            <a:r>
              <a:rPr lang="en-US" sz="2300" dirty="0"/>
              <a:t>Developed a detailed understanding of the geographical distribution of households, health facilities, and key resources</a:t>
            </a:r>
            <a:r>
              <a:rPr lang="en-US" sz="2300" dirty="0" smtClean="0"/>
              <a:t>.</a:t>
            </a:r>
          </a:p>
          <a:p>
            <a:pPr marL="0" indent="0">
              <a:buNone/>
            </a:pPr>
            <a:r>
              <a:rPr lang="en-US" b="1" dirty="0" smtClean="0"/>
              <a:t>2</a:t>
            </a:r>
            <a:r>
              <a:rPr lang="en-US" b="1" dirty="0"/>
              <a:t>. </a:t>
            </a:r>
            <a:r>
              <a:rPr lang="en-US" sz="3100" b="1" dirty="0"/>
              <a:t>Interaction with Community &amp; FLHWs</a:t>
            </a:r>
          </a:p>
          <a:p>
            <a:r>
              <a:rPr lang="en-US" sz="2300" dirty="0"/>
              <a:t>Observed field-level challenges (resource gaps, cultural barriers).</a:t>
            </a:r>
          </a:p>
          <a:p>
            <a:r>
              <a:rPr lang="en-US" sz="2300" dirty="0"/>
              <a:t>Gained clarity on roles of ASHA, ANM, and AWW.</a:t>
            </a:r>
          </a:p>
          <a:p>
            <a:r>
              <a:rPr lang="en-US" sz="2300" dirty="0"/>
              <a:t>Learned community engagement and trust-building skills.</a:t>
            </a:r>
          </a:p>
          <a:p>
            <a:pPr marL="0" indent="0">
              <a:buNone/>
            </a:pPr>
            <a:r>
              <a:rPr lang="en-US" b="1" dirty="0"/>
              <a:t>3. </a:t>
            </a:r>
            <a:r>
              <a:rPr lang="en-US" sz="3100" b="1" dirty="0"/>
              <a:t>IDI with ASHA on High-Risk Pregnancies</a:t>
            </a:r>
          </a:p>
          <a:p>
            <a:r>
              <a:rPr lang="en-US" sz="2300" dirty="0"/>
              <a:t>Understood criteria for identifying high-risk pregnancies.</a:t>
            </a:r>
          </a:p>
          <a:p>
            <a:r>
              <a:rPr lang="en-US" sz="2300" dirty="0"/>
              <a:t>Learned about referral and coordination systems.</a:t>
            </a:r>
          </a:p>
          <a:p>
            <a:r>
              <a:rPr lang="en-US" sz="2300" dirty="0"/>
              <a:t>Noted ASHA's challenges and coping mechanisms.</a:t>
            </a:r>
          </a:p>
          <a:p>
            <a:endParaRPr lang="en-US" dirty="0"/>
          </a:p>
        </p:txBody>
      </p:sp>
    </p:spTree>
    <p:extLst>
      <p:ext uri="{BB962C8B-B14F-4D97-AF65-F5344CB8AC3E}">
        <p14:creationId xmlns:p14="http://schemas.microsoft.com/office/powerpoint/2010/main" val="36409046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72130EB-4D58-4BE5-09AE-741BDEBE0187}"/>
            </a:ext>
          </a:extLst>
        </p:cNvPr>
        <p:cNvGrpSpPr/>
        <p:nvPr/>
      </p:nvGrpSpPr>
      <p:grpSpPr>
        <a:xfrm>
          <a:off x="0" y="0"/>
          <a:ext cx="0" cy="0"/>
          <a:chOff x="0" y="0"/>
          <a:chExt cx="0" cy="0"/>
        </a:xfrm>
      </p:grpSpPr>
      <p:sp>
        <p:nvSpPr>
          <p:cNvPr id="5" name="Slide Number Placeholder 4">
            <a:extLst>
              <a:ext uri="{FF2B5EF4-FFF2-40B4-BE49-F238E27FC236}">
                <a16:creationId xmlns="" xmlns:a16="http://schemas.microsoft.com/office/drawing/2014/main" id="{369D3474-04E0-CC6B-A707-9B70211534E5}"/>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 xmlns:a16="http://schemas.microsoft.com/office/drawing/2014/main" id="{14CDB4FA-6056-CF0B-DA03-AED70ADF01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 xmlns:a16="http://schemas.microsoft.com/office/drawing/2014/main" id="{0C3D07A2-CE40-DDD5-F6D3-8D7C11AFBAF1}"/>
              </a:ext>
            </a:extLst>
          </p:cNvPr>
          <p:cNvSpPr txBox="1">
            <a:spLocks/>
          </p:cNvSpPr>
          <p:nvPr/>
        </p:nvSpPr>
        <p:spPr>
          <a:xfrm>
            <a:off x="838200" y="129277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COP FIELD ACTIVITIES PHOTOGRAPHS</a:t>
            </a:r>
            <a:endParaRPr lang="en-IN" sz="4000" b="1" dirty="0"/>
          </a:p>
        </p:txBody>
      </p:sp>
      <p:pic>
        <p:nvPicPr>
          <p:cNvPr id="2" name="Content Placeholder 1"/>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406960" y="2725096"/>
            <a:ext cx="4459817" cy="3344863"/>
          </a:xfr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459" y="2725097"/>
            <a:ext cx="3647873" cy="3344862"/>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79182" y="2725097"/>
            <a:ext cx="4022928" cy="3344862"/>
          </a:xfrm>
          <a:prstGeom prst="rect">
            <a:avLst/>
          </a:prstGeom>
        </p:spPr>
      </p:pic>
    </p:spTree>
    <p:extLst>
      <p:ext uri="{BB962C8B-B14F-4D97-AF65-F5344CB8AC3E}">
        <p14:creationId xmlns:p14="http://schemas.microsoft.com/office/powerpoint/2010/main" val="28277235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01393A-C23C-A11B-B552-8F3AB06E5AFD}"/>
              </a:ext>
            </a:extLst>
          </p:cNvPr>
          <p:cNvSpPr>
            <a:spLocks noGrp="1"/>
          </p:cNvSpPr>
          <p:nvPr>
            <p:ph type="title"/>
          </p:nvPr>
        </p:nvSpPr>
        <p:spPr/>
        <p:txBody>
          <a:bodyPr/>
          <a:lstStyle/>
          <a:p>
            <a:pPr algn="ctr"/>
            <a:r>
              <a:rPr lang="en-IN" b="1" dirty="0"/>
              <a:t>Pictorial Journey </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91055" y="1690688"/>
            <a:ext cx="4007796" cy="4351338"/>
          </a:xfrm>
        </p:spPr>
      </p:pic>
      <p:sp>
        <p:nvSpPr>
          <p:cNvPr id="4" name="Slide Number Placeholder 3">
            <a:extLst>
              <a:ext uri="{FF2B5EF4-FFF2-40B4-BE49-F238E27FC236}">
                <a16:creationId xmlns=""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595" y="1690688"/>
            <a:ext cx="4191001" cy="4346172"/>
          </a:xfrm>
          <a:prstGeom prst="rect">
            <a:avLst/>
          </a:prstGeom>
        </p:spPr>
      </p:pic>
    </p:spTree>
    <p:extLst>
      <p:ext uri="{BB962C8B-B14F-4D97-AF65-F5344CB8AC3E}">
        <p14:creationId xmlns:p14="http://schemas.microsoft.com/office/powerpoint/2010/main" val="23339345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17</a:t>
            </a:fld>
            <a:endParaRPr lang="en-IN" dirty="0"/>
          </a:p>
        </p:txBody>
      </p:sp>
      <p:pic>
        <p:nvPicPr>
          <p:cNvPr id="25" name="Picture 24"/>
          <p:cNvPicPr>
            <a:picLocks noChangeAspect="1"/>
          </p:cNvPicPr>
          <p:nvPr/>
        </p:nvPicPr>
        <p:blipFill>
          <a:blip r:embed="rId2"/>
          <a:stretch>
            <a:fillRect/>
          </a:stretch>
        </p:blipFill>
        <p:spPr>
          <a:xfrm>
            <a:off x="-529" y="-297"/>
            <a:ext cx="12193057" cy="6858594"/>
          </a:xfrm>
          <a:prstGeom prst="rect">
            <a:avLst/>
          </a:prstGeom>
        </p:spPr>
      </p:pic>
    </p:spTree>
    <p:extLst>
      <p:ext uri="{BB962C8B-B14F-4D97-AF65-F5344CB8AC3E}">
        <p14:creationId xmlns:p14="http://schemas.microsoft.com/office/powerpoint/2010/main" val="7483682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3" name="Content Placeholder 2">
            <a:extLst>
              <a:ext uri="{FF2B5EF4-FFF2-40B4-BE49-F238E27FC236}">
                <a16:creationId xmlns="" xmlns:a16="http://schemas.microsoft.com/office/drawing/2014/main" id="{2DB44169-B653-8FCC-211C-27ABE8FE014A}"/>
              </a:ext>
            </a:extLst>
          </p:cNvPr>
          <p:cNvSpPr>
            <a:spLocks noGrp="1"/>
          </p:cNvSpPr>
          <p:nvPr>
            <p:ph idx="1"/>
          </p:nvPr>
        </p:nvSpPr>
        <p:spPr/>
        <p:txBody>
          <a:bodyPr/>
          <a:lstStyle/>
          <a:p>
            <a:pPr marL="0" indent="0">
              <a:buNone/>
            </a:pPr>
            <a:endParaRPr lang="en-IN" dirty="0"/>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 xmlns:a16="http://schemas.microsoft.com/office/drawing/2014/main" id="{2DB44169-B653-8FCC-211C-27ABE8FE014A}"/>
              </a:ext>
            </a:extLst>
          </p:cNvPr>
          <p:cNvSpPr>
            <a:spLocks noGrp="1"/>
          </p:cNvSpPr>
          <p:nvPr>
            <p:ph idx="1"/>
          </p:nvPr>
        </p:nvSpPr>
        <p:spPr>
          <a:xfrm>
            <a:off x="838200" y="1634084"/>
            <a:ext cx="10515600" cy="4542879"/>
          </a:xfrm>
        </p:spPr>
        <p:txBody>
          <a:bodyPr>
            <a:normAutofit/>
          </a:bodyPr>
          <a:lstStyle/>
          <a:p>
            <a:pPr marL="0" indent="0">
              <a:buNone/>
            </a:pPr>
            <a:r>
              <a:rPr lang="en-US" sz="2400" b="1" dirty="0">
                <a:solidFill>
                  <a:srgbClr val="272525"/>
                </a:solidFill>
                <a:ea typeface="Petrona Bold" pitchFamily="34" charset="-122"/>
                <a:cs typeface="Petrona Bold" pitchFamily="34" charset="-120"/>
              </a:rPr>
              <a:t>Prevalence</a:t>
            </a:r>
            <a:endParaRPr lang="en-US" sz="2400" dirty="0"/>
          </a:p>
          <a:p>
            <a:pPr marL="0" indent="0">
              <a:buNone/>
            </a:pPr>
            <a:r>
              <a:rPr lang="en-US" sz="2000" dirty="0">
                <a:solidFill>
                  <a:srgbClr val="272525"/>
                </a:solidFill>
                <a:ea typeface="Inter" pitchFamily="34" charset="-122"/>
                <a:cs typeface="Inter" pitchFamily="34" charset="-120"/>
              </a:rPr>
              <a:t>NFHS-5 reports stunting at 30.3%, wasting at 17.1%, and underweight at 27.2% among children under five in Delhi, highlighting a persistent health challenge.</a:t>
            </a:r>
            <a:endParaRPr lang="en-US" sz="2000" dirty="0"/>
          </a:p>
          <a:p>
            <a:pPr marL="0" indent="0">
              <a:buNone/>
            </a:pPr>
            <a:r>
              <a:rPr lang="en-US" sz="2400" b="1" dirty="0">
                <a:solidFill>
                  <a:srgbClr val="272525"/>
                </a:solidFill>
                <a:ea typeface="Petrona Bold" pitchFamily="34" charset="-122"/>
                <a:cs typeface="Petrona Bold" pitchFamily="34" charset="-120"/>
              </a:rPr>
              <a:t>Urban Challenges</a:t>
            </a:r>
            <a:endParaRPr lang="en-US" sz="2400" dirty="0"/>
          </a:p>
          <a:p>
            <a:pPr marL="0" indent="0">
              <a:buNone/>
            </a:pPr>
            <a:r>
              <a:rPr lang="en-US" sz="2000" dirty="0">
                <a:solidFill>
                  <a:srgbClr val="272525"/>
                </a:solidFill>
                <a:ea typeface="Inter" pitchFamily="34" charset="-122"/>
                <a:cs typeface="Inter" pitchFamily="34" charset="-120"/>
              </a:rPr>
              <a:t>Poverty, lack of proper sanitation, limited healthcare access, and inadequate feeding knowledge contribute to malnutrition amidst Delhi’s dense urban landscape</a:t>
            </a:r>
            <a:r>
              <a:rPr lang="en-US" sz="2000" dirty="0" smtClean="0">
                <a:solidFill>
                  <a:srgbClr val="272525"/>
                </a:solidFill>
                <a:ea typeface="Inter" pitchFamily="34" charset="-122"/>
                <a:cs typeface="Inter" pitchFamily="34" charset="-120"/>
              </a:rPr>
              <a:t>.</a:t>
            </a:r>
          </a:p>
          <a:p>
            <a:pPr marL="0" indent="0">
              <a:buNone/>
            </a:pPr>
            <a:r>
              <a:rPr lang="en-US" sz="2400" b="1" dirty="0">
                <a:solidFill>
                  <a:srgbClr val="272525"/>
                </a:solidFill>
                <a:ea typeface="Petrona Bold" pitchFamily="34" charset="-122"/>
                <a:cs typeface="Petrona Bold" pitchFamily="34" charset="-120"/>
              </a:rPr>
              <a:t>Interventions</a:t>
            </a:r>
            <a:endParaRPr lang="en-US" sz="2400" dirty="0"/>
          </a:p>
          <a:p>
            <a:pPr marL="0" indent="0">
              <a:buNone/>
            </a:pPr>
            <a:r>
              <a:rPr lang="en-US" sz="2000" dirty="0">
                <a:solidFill>
                  <a:srgbClr val="272525"/>
                </a:solidFill>
                <a:ea typeface="Inter" pitchFamily="34" charset="-122"/>
                <a:cs typeface="Inter" pitchFamily="34" charset="-120"/>
              </a:rPr>
              <a:t>Initiatives like Mid-Day Meal, Poshan Abhiyaan, ICDS, and supplementation programs play a vital role, supported by frontline workers including ANMs and ASHAs</a:t>
            </a:r>
            <a:r>
              <a:rPr lang="en-US" sz="2000" dirty="0" smtClean="0">
                <a:solidFill>
                  <a:srgbClr val="272525"/>
                </a:solidFill>
                <a:ea typeface="Inter" pitchFamily="34" charset="-122"/>
                <a:cs typeface="Inter" pitchFamily="34" charset="-120"/>
              </a:rPr>
              <a:t>.</a:t>
            </a:r>
          </a:p>
          <a:p>
            <a:pPr marL="0" indent="0">
              <a:buNone/>
            </a:pPr>
            <a:r>
              <a:rPr lang="en-US" sz="2000" b="1" dirty="0">
                <a:solidFill>
                  <a:srgbClr val="272525"/>
                </a:solidFill>
                <a:ea typeface="Petrona Bold" pitchFamily="34" charset="-122"/>
                <a:cs typeface="Petrona Bold" pitchFamily="34" charset="-120"/>
              </a:rPr>
              <a:t>Systemic Issues</a:t>
            </a:r>
            <a:endParaRPr lang="en-US" sz="2000" dirty="0"/>
          </a:p>
          <a:p>
            <a:pPr marL="0" indent="0">
              <a:buNone/>
            </a:pPr>
            <a:r>
              <a:rPr lang="en-US" sz="2000" dirty="0">
                <a:solidFill>
                  <a:srgbClr val="272525"/>
                </a:solidFill>
                <a:ea typeface="Inter" pitchFamily="34" charset="-122"/>
                <a:cs typeface="Inter" pitchFamily="34" charset="-120"/>
              </a:rPr>
              <a:t>However, gaps in monitoring, inter-departmental coordination, and training hinder full program effectiveness.</a:t>
            </a:r>
            <a:endParaRPr lang="en-US" sz="2000" dirty="0"/>
          </a:p>
          <a:p>
            <a:pPr marL="0" indent="0">
              <a:buNone/>
            </a:pPr>
            <a:endParaRPr lang="en-US" sz="2000" dirty="0" smtClean="0"/>
          </a:p>
          <a:p>
            <a:pPr marL="0" indent="0">
              <a:buNone/>
            </a:pPr>
            <a:endParaRPr lang="en-US" sz="2400" dirty="0"/>
          </a:p>
          <a:p>
            <a:pPr marL="0" indent="0">
              <a:buNone/>
            </a:pPr>
            <a:endParaRPr lang="en-US" dirty="0" smtClean="0"/>
          </a:p>
          <a:p>
            <a:endParaRPr lang="en-IN" dirty="0"/>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 xmlns:a16="http://schemas.microsoft.com/office/drawing/2014/main" id="{8C6D7DE2-7518-3B77-F975-509EE81FC92A}"/>
              </a:ext>
            </a:extLst>
          </p:cNvPr>
          <p:cNvSpPr>
            <a:spLocks noGrp="1"/>
          </p:cNvSpPr>
          <p:nvPr>
            <p:ph idx="1"/>
          </p:nvPr>
        </p:nvSpPr>
        <p:spPr/>
        <p:txBody>
          <a:bodyPr>
            <a:normAutofit fontScale="92500" lnSpcReduction="10000"/>
          </a:bodyPr>
          <a:lstStyle/>
          <a:p>
            <a:pPr marL="0" indent="0">
              <a:buNone/>
            </a:pPr>
            <a:r>
              <a:rPr lang="en-IN" b="1" dirty="0" smtClean="0"/>
              <a:t>    General </a:t>
            </a:r>
            <a:r>
              <a:rPr lang="en-IN" b="1" dirty="0"/>
              <a:t>Objective:</a:t>
            </a:r>
            <a:endParaRPr lang="en-IN" dirty="0"/>
          </a:p>
          <a:p>
            <a:r>
              <a:rPr lang="en-IN" sz="1900" dirty="0"/>
              <a:t>To assess the effectiveness and impact of health and nutrition initiatives in reducing and managing child malnutrition in Delhi.</a:t>
            </a:r>
          </a:p>
          <a:p>
            <a:pPr marL="0" indent="0">
              <a:buNone/>
            </a:pPr>
            <a:r>
              <a:rPr lang="en-IN" b="1" dirty="0" smtClean="0"/>
              <a:t>   </a:t>
            </a:r>
          </a:p>
          <a:p>
            <a:pPr marL="0" indent="0">
              <a:buNone/>
            </a:pPr>
            <a:r>
              <a:rPr lang="en-IN" b="1" dirty="0" smtClean="0"/>
              <a:t>    Specific </a:t>
            </a:r>
            <a:r>
              <a:rPr lang="en-IN" b="1" dirty="0"/>
              <a:t>Objectives:</a:t>
            </a:r>
            <a:endParaRPr lang="en-IN" dirty="0"/>
          </a:p>
          <a:p>
            <a:pPr lvl="0"/>
            <a:r>
              <a:rPr lang="en-IN" sz="2200" dirty="0"/>
              <a:t>To identify the key health and nutrition programs implemented in Delhi targeting child malnutrition.</a:t>
            </a:r>
          </a:p>
          <a:p>
            <a:pPr lvl="0"/>
            <a:r>
              <a:rPr lang="en-IN" sz="2200" dirty="0"/>
              <a:t>To evaluate the coverage and reach of these initiatives among the target child population (0–5 years</a:t>
            </a:r>
            <a:r>
              <a:rPr lang="en-IN" sz="2200" dirty="0" smtClean="0"/>
              <a:t>).</a:t>
            </a:r>
            <a:endParaRPr lang="en-IN" sz="2200" dirty="0"/>
          </a:p>
          <a:p>
            <a:pPr lvl="0"/>
            <a:r>
              <a:rPr lang="en-IN" sz="2200" dirty="0"/>
              <a:t>To examine the perceptions of caregivers and healthcare providers regarding the effectiveness of these programs.</a:t>
            </a:r>
          </a:p>
          <a:p>
            <a:pPr lvl="0"/>
            <a:r>
              <a:rPr lang="en-IN" sz="2200" dirty="0"/>
              <a:t>To identify challenges and barriers in the implementation and uptake of health and nutrition initiatives.</a:t>
            </a:r>
          </a:p>
          <a:p>
            <a:pPr marL="0" indent="0">
              <a:buNone/>
            </a:pPr>
            <a:endParaRPr lang="en-IN" dirty="0"/>
          </a:p>
        </p:txBody>
      </p:sp>
      <p:sp>
        <p:nvSpPr>
          <p:cNvPr id="4" name="Slide Number Placeholder 3">
            <a:extLst>
              <a:ext uri="{FF2B5EF4-FFF2-40B4-BE49-F238E27FC236}">
                <a16:creationId xmlns=""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 xmlns:a16="http://schemas.microsoft.com/office/drawing/2014/main" id="{70665C76-273B-9A86-DBC1-54F437B85A44}"/>
              </a:ext>
            </a:extLst>
          </p:cNvPr>
          <p:cNvSpPr>
            <a:spLocks noGrp="1"/>
          </p:cNvSpPr>
          <p:nvPr>
            <p:ph idx="1"/>
          </p:nvPr>
        </p:nvSpPr>
        <p:spPr>
          <a:xfrm>
            <a:off x="838200" y="1634084"/>
            <a:ext cx="10515600" cy="4722266"/>
          </a:xfrm>
        </p:spPr>
        <p:txBody>
          <a:bodyPr>
            <a:normAutofit fontScale="77500" lnSpcReduction="20000"/>
          </a:bodyPr>
          <a:lstStyle/>
          <a:p>
            <a:pPr marL="0" indent="0">
              <a:buNone/>
            </a:pPr>
            <a:r>
              <a:rPr lang="en-US" sz="3100" b="1" dirty="0" smtClean="0"/>
              <a:t>Study design</a:t>
            </a:r>
          </a:p>
          <a:p>
            <a:pPr marL="0" indent="0">
              <a:buNone/>
            </a:pPr>
            <a:r>
              <a:rPr lang="en-US" sz="2300" dirty="0" smtClean="0"/>
              <a:t>This </a:t>
            </a:r>
            <a:r>
              <a:rPr lang="en-US" sz="2300" dirty="0"/>
              <a:t>is a cross-sectional, community-based observational study conducted in </a:t>
            </a:r>
            <a:r>
              <a:rPr lang="en-US" sz="2300" dirty="0" smtClean="0"/>
              <a:t>Delhi </a:t>
            </a:r>
            <a:r>
              <a:rPr lang="en-US" sz="2300" dirty="0"/>
              <a:t>from March to June 2025</a:t>
            </a:r>
            <a:r>
              <a:rPr lang="en-US" sz="2300" dirty="0" smtClean="0"/>
              <a:t>.</a:t>
            </a:r>
          </a:p>
          <a:p>
            <a:pPr marL="0" indent="0">
              <a:buNone/>
            </a:pPr>
            <a:r>
              <a:rPr lang="en-US" sz="3100" b="1" dirty="0" smtClean="0"/>
              <a:t>Target </a:t>
            </a:r>
            <a:r>
              <a:rPr lang="en-US" sz="3100" b="1" dirty="0"/>
              <a:t>Population: </a:t>
            </a:r>
            <a:r>
              <a:rPr lang="en-US" sz="2300" dirty="0"/>
              <a:t>Children aged 6–59 months and their primary caregivers in low-income urban </a:t>
            </a:r>
            <a:r>
              <a:rPr lang="en-US" sz="2300" dirty="0" smtClean="0"/>
              <a:t>  communities</a:t>
            </a:r>
            <a:r>
              <a:rPr lang="en-US" sz="2300" dirty="0"/>
              <a:t>.</a:t>
            </a:r>
          </a:p>
          <a:p>
            <a:pPr marL="0" indent="0">
              <a:buNone/>
            </a:pPr>
            <a:r>
              <a:rPr lang="en-US" sz="3100" b="1" dirty="0"/>
              <a:t>Sample Size</a:t>
            </a:r>
            <a:r>
              <a:rPr lang="en-US" sz="3600" dirty="0"/>
              <a:t>:</a:t>
            </a:r>
            <a:r>
              <a:rPr lang="en-US" sz="3100" dirty="0"/>
              <a:t> </a:t>
            </a:r>
            <a:r>
              <a:rPr lang="en-US" sz="2600" dirty="0"/>
              <a:t>400 </a:t>
            </a:r>
            <a:r>
              <a:rPr lang="en-US" sz="2600" dirty="0" smtClean="0"/>
              <a:t>households</a:t>
            </a:r>
            <a:endParaRPr lang="en-US" sz="2300" dirty="0"/>
          </a:p>
          <a:p>
            <a:pPr marL="0" indent="0">
              <a:buNone/>
            </a:pPr>
            <a:r>
              <a:rPr lang="en-US" sz="3100" b="1" dirty="0" smtClean="0"/>
              <a:t>Sampling </a:t>
            </a:r>
            <a:r>
              <a:rPr lang="en-US" sz="3100" b="1" dirty="0"/>
              <a:t>Method</a:t>
            </a:r>
            <a:r>
              <a:rPr lang="en-US" sz="3100" dirty="0"/>
              <a:t>:</a:t>
            </a:r>
            <a:r>
              <a:rPr lang="en-US" sz="3400" dirty="0"/>
              <a:t> </a:t>
            </a:r>
            <a:r>
              <a:rPr lang="en-US" sz="2600" dirty="0"/>
              <a:t>Purposive (non-probability) sampling.</a:t>
            </a:r>
            <a:endParaRPr lang="en-US" sz="3300" dirty="0"/>
          </a:p>
          <a:p>
            <a:pPr marL="0" indent="0">
              <a:buNone/>
            </a:pPr>
            <a:r>
              <a:rPr lang="en-US" sz="3100" b="1" dirty="0"/>
              <a:t>Inclusion Criteria:</a:t>
            </a:r>
          </a:p>
          <a:p>
            <a:r>
              <a:rPr lang="en-US" sz="2600" dirty="0"/>
              <a:t>Children aged 6–59 months</a:t>
            </a:r>
          </a:p>
          <a:p>
            <a:r>
              <a:rPr lang="en-US" sz="2600" dirty="0"/>
              <a:t>Caregivers willing to give informed consent</a:t>
            </a:r>
          </a:p>
          <a:p>
            <a:pPr marL="0" indent="0">
              <a:buNone/>
            </a:pPr>
            <a:r>
              <a:rPr lang="en-US" sz="3100" b="1" dirty="0"/>
              <a:t>Exclusion Criteria:</a:t>
            </a:r>
          </a:p>
          <a:p>
            <a:r>
              <a:rPr lang="en-US" sz="2600" dirty="0"/>
              <a:t>Children below 6 months or above 59 months</a:t>
            </a:r>
          </a:p>
          <a:p>
            <a:r>
              <a:rPr lang="en-US" sz="2600" dirty="0"/>
              <a:t>Children with chronic illnesses or birth defects (to avoid confounding nutritional outcomes)</a:t>
            </a:r>
          </a:p>
          <a:p>
            <a:endParaRPr lang="en-IN" dirty="0"/>
          </a:p>
        </p:txBody>
      </p:sp>
      <p:sp>
        <p:nvSpPr>
          <p:cNvPr id="4" name="Slide Number Placeholder 3">
            <a:extLst>
              <a:ext uri="{FF2B5EF4-FFF2-40B4-BE49-F238E27FC236}">
                <a16:creationId xmlns=""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4" name="Slide Number Placeholder 3">
            <a:extLst>
              <a:ext uri="{FF2B5EF4-FFF2-40B4-BE49-F238E27FC236}">
                <a16:creationId xmlns=""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p:cNvGraphicFramePr>
            <a:graphicFrameLocks noGrp="1"/>
          </p:cNvGraphicFramePr>
          <p:nvPr>
            <p:ph idx="1"/>
            <p:extLst>
              <p:ext uri="{D42A27DB-BD31-4B8C-83A1-F6EECF244321}">
                <p14:modId xmlns:p14="http://schemas.microsoft.com/office/powerpoint/2010/main" val="95018916"/>
              </p:ext>
            </p:extLst>
          </p:nvPr>
        </p:nvGraphicFramePr>
        <p:xfrm>
          <a:off x="702014" y="1828801"/>
          <a:ext cx="5669604" cy="40467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val="1510582741"/>
              </p:ext>
            </p:extLst>
          </p:nvPr>
        </p:nvGraphicFramePr>
        <p:xfrm>
          <a:off x="6459166" y="1488332"/>
          <a:ext cx="5262664" cy="449417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733061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4" name="Slide Number Placeholder 3">
            <a:extLst>
              <a:ext uri="{FF2B5EF4-FFF2-40B4-BE49-F238E27FC236}">
                <a16:creationId xmlns=""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p:cNvGraphicFramePr>
            <a:graphicFrameLocks noGrp="1"/>
          </p:cNvGraphicFramePr>
          <p:nvPr>
            <p:ph idx="1"/>
            <p:extLst>
              <p:ext uri="{D42A27DB-BD31-4B8C-83A1-F6EECF244321}">
                <p14:modId xmlns:p14="http://schemas.microsoft.com/office/powerpoint/2010/main" val="4016370507"/>
              </p:ext>
            </p:extLst>
          </p:nvPr>
        </p:nvGraphicFramePr>
        <p:xfrm>
          <a:off x="838200" y="1809345"/>
          <a:ext cx="3908898" cy="43676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val="1109366115"/>
              </p:ext>
            </p:extLst>
          </p:nvPr>
        </p:nvGraphicFramePr>
        <p:xfrm>
          <a:off x="5950085" y="2125493"/>
          <a:ext cx="5635558" cy="373055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112767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4" name="Slide Number Placeholder 3">
            <a:extLst>
              <a:ext uri="{FF2B5EF4-FFF2-40B4-BE49-F238E27FC236}">
                <a16:creationId xmlns=""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p:cNvGraphicFramePr>
            <a:graphicFrameLocks noGrp="1"/>
          </p:cNvGraphicFramePr>
          <p:nvPr>
            <p:ph idx="1"/>
            <p:extLst>
              <p:ext uri="{D42A27DB-BD31-4B8C-83A1-F6EECF244321}">
                <p14:modId xmlns:p14="http://schemas.microsoft.com/office/powerpoint/2010/main" val="4022928848"/>
              </p:ext>
            </p:extLst>
          </p:nvPr>
        </p:nvGraphicFramePr>
        <p:xfrm>
          <a:off x="458821" y="1903446"/>
          <a:ext cx="6000345" cy="43513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val="1062253723"/>
              </p:ext>
            </p:extLst>
          </p:nvPr>
        </p:nvGraphicFramePr>
        <p:xfrm>
          <a:off x="6781800" y="2033081"/>
          <a:ext cx="4572000" cy="37840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986132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4" name="Slide Number Placeholder 3">
            <a:extLst>
              <a:ext uri="{FF2B5EF4-FFF2-40B4-BE49-F238E27FC236}">
                <a16:creationId xmlns=""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32" name="Rectangle 31"/>
          <p:cNvSpPr/>
          <p:nvPr/>
        </p:nvSpPr>
        <p:spPr>
          <a:xfrm>
            <a:off x="573594" y="1825625"/>
            <a:ext cx="3667648" cy="1862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Awareness–Access Gap: Notable disparity between awareness and service uptake, especially in PMMVY (35% </a:t>
            </a:r>
            <a:r>
              <a:rPr lang="en-US" dirty="0" err="1"/>
              <a:t>vs</a:t>
            </a:r>
            <a:r>
              <a:rPr lang="en-US" dirty="0"/>
              <a:t> 75%) and JSY (25% </a:t>
            </a:r>
            <a:r>
              <a:rPr lang="en-US" dirty="0" err="1"/>
              <a:t>vs</a:t>
            </a:r>
            <a:r>
              <a:rPr lang="en-US" dirty="0"/>
              <a:t> 70%).</a:t>
            </a:r>
            <a:r>
              <a:rPr lang="en-IN" dirty="0" smtClean="0"/>
              <a:t>f</a:t>
            </a:r>
            <a:endParaRPr lang="en-IN" dirty="0"/>
          </a:p>
        </p:txBody>
      </p:sp>
      <p:sp>
        <p:nvSpPr>
          <p:cNvPr id="33" name="Rectangle 32"/>
          <p:cNvSpPr/>
          <p:nvPr/>
        </p:nvSpPr>
        <p:spPr>
          <a:xfrm>
            <a:off x="4505848" y="1825625"/>
            <a:ext cx="3667648" cy="1862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Strong Performance: ICDS (92.5%) and POSHAN Abhiyaan (87.5%) show high service coverage, supported by frontline workers like AWWs and ASHAs.</a:t>
            </a:r>
            <a:endParaRPr lang="en-IN" dirty="0"/>
          </a:p>
        </p:txBody>
      </p:sp>
      <p:sp>
        <p:nvSpPr>
          <p:cNvPr id="34" name="Rectangle 33"/>
          <p:cNvSpPr/>
          <p:nvPr/>
        </p:nvSpPr>
        <p:spPr>
          <a:xfrm>
            <a:off x="8438102" y="1825625"/>
            <a:ext cx="3667648" cy="1862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5" name="Rectangle 34"/>
          <p:cNvSpPr/>
          <p:nvPr/>
        </p:nvSpPr>
        <p:spPr>
          <a:xfrm>
            <a:off x="496556" y="4090987"/>
            <a:ext cx="3667648" cy="1862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6" name="Rectangle 35"/>
          <p:cNvSpPr/>
          <p:nvPr/>
        </p:nvSpPr>
        <p:spPr>
          <a:xfrm>
            <a:off x="4468166" y="4090987"/>
            <a:ext cx="3667648" cy="1862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8" name="Rectangle 37"/>
          <p:cNvSpPr/>
          <p:nvPr/>
        </p:nvSpPr>
        <p:spPr>
          <a:xfrm>
            <a:off x="8438102" y="4090987"/>
            <a:ext cx="3667648" cy="1862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9" name="TextBox 38"/>
          <p:cNvSpPr txBox="1"/>
          <p:nvPr/>
        </p:nvSpPr>
        <p:spPr>
          <a:xfrm>
            <a:off x="573594" y="1825625"/>
            <a:ext cx="3667648" cy="369332"/>
          </a:xfrm>
          <a:prstGeom prst="rect">
            <a:avLst/>
          </a:prstGeom>
          <a:noFill/>
        </p:spPr>
        <p:txBody>
          <a:bodyPr wrap="square" rtlCol="0">
            <a:spAutoFit/>
          </a:bodyPr>
          <a:lstStyle/>
          <a:p>
            <a:endParaRPr lang="en-IN" dirty="0"/>
          </a:p>
        </p:txBody>
      </p:sp>
      <p:sp>
        <p:nvSpPr>
          <p:cNvPr id="40" name="TextBox 39"/>
          <p:cNvSpPr txBox="1"/>
          <p:nvPr/>
        </p:nvSpPr>
        <p:spPr>
          <a:xfrm>
            <a:off x="4505848" y="1825625"/>
            <a:ext cx="3629966" cy="369332"/>
          </a:xfrm>
          <a:prstGeom prst="rect">
            <a:avLst/>
          </a:prstGeom>
          <a:noFill/>
        </p:spPr>
        <p:txBody>
          <a:bodyPr wrap="square" rtlCol="0">
            <a:spAutoFit/>
          </a:bodyPr>
          <a:lstStyle/>
          <a:p>
            <a:endParaRPr lang="en-IN" dirty="0"/>
          </a:p>
        </p:txBody>
      </p:sp>
      <p:sp>
        <p:nvSpPr>
          <p:cNvPr id="41" name="TextBox 40"/>
          <p:cNvSpPr txBox="1"/>
          <p:nvPr/>
        </p:nvSpPr>
        <p:spPr>
          <a:xfrm>
            <a:off x="8436428" y="2093930"/>
            <a:ext cx="3669322" cy="14773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dirty="0"/>
              <a:t>Low Awareness, High Access: Many beneficiaries receive services without understanding scheme names or benefits, indicating passive participation.</a:t>
            </a:r>
            <a:endParaRPr lang="en-IN" dirty="0"/>
          </a:p>
        </p:txBody>
      </p:sp>
      <p:sp>
        <p:nvSpPr>
          <p:cNvPr id="43" name="TextBox 42"/>
          <p:cNvSpPr txBox="1"/>
          <p:nvPr/>
        </p:nvSpPr>
        <p:spPr>
          <a:xfrm>
            <a:off x="496556" y="4383446"/>
            <a:ext cx="3663460" cy="12003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dirty="0"/>
              <a:t>Need for IEC: Urgent need to strengthen Information, Education, and Communication (IEC) to increase scheme visibility and informed use.</a:t>
            </a:r>
            <a:endParaRPr lang="en-IN" dirty="0"/>
          </a:p>
        </p:txBody>
      </p:sp>
      <p:sp>
        <p:nvSpPr>
          <p:cNvPr id="45" name="TextBox 44"/>
          <p:cNvSpPr txBox="1"/>
          <p:nvPr/>
        </p:nvSpPr>
        <p:spPr>
          <a:xfrm>
            <a:off x="4468166" y="4244946"/>
            <a:ext cx="3669322" cy="14773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dirty="0"/>
              <a:t> Limited Awareness: Nearly half of respondents (47.25%) are unaware of UHND sessions, indicating a need for stronger community outreach and visibility.</a:t>
            </a:r>
            <a:endParaRPr lang="en-IN" dirty="0"/>
          </a:p>
        </p:txBody>
      </p:sp>
      <p:sp>
        <p:nvSpPr>
          <p:cNvPr id="46" name="TextBox 45"/>
          <p:cNvSpPr txBox="1"/>
          <p:nvPr/>
        </p:nvSpPr>
        <p:spPr>
          <a:xfrm>
            <a:off x="8436428" y="4090987"/>
            <a:ext cx="3669322" cy="2031325"/>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dirty="0" smtClean="0"/>
              <a:t>Services </a:t>
            </a:r>
            <a:r>
              <a:rPr lang="en-US" dirty="0"/>
              <a:t>like immunization (90%), IFA distribution (82.5%), and growth monitoring (80%) are being widely accessed—suggesting frontline health workers are reaching beneficiaries effectively, even without full awareness.</a:t>
            </a:r>
            <a:endParaRPr lang="en-IN" dirty="0"/>
          </a:p>
        </p:txBody>
      </p:sp>
    </p:spTree>
    <p:extLst>
      <p:ext uri="{BB962C8B-B14F-4D97-AF65-F5344CB8AC3E}">
        <p14:creationId xmlns:p14="http://schemas.microsoft.com/office/powerpoint/2010/main" val="26162708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506</TotalTime>
  <Words>1153</Words>
  <Application>Microsoft Office PowerPoint</Application>
  <PresentationFormat>Widescreen</PresentationFormat>
  <Paragraphs>107</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Inter</vt:lpstr>
      <vt:lpstr>Petrona Bold</vt:lpstr>
      <vt:lpstr>Times New Roman</vt:lpstr>
      <vt:lpstr>Office Theme</vt:lpstr>
      <vt:lpstr>A Study on the Impact of Health and Nutrition Initiatives in Addressing Child Malnutrition in Delhi </vt:lpstr>
      <vt:lpstr>Mentor Approval</vt:lpstr>
      <vt:lpstr>Introduction </vt:lpstr>
      <vt:lpstr>Objectives of Your Study</vt:lpstr>
      <vt:lpstr>Methodology </vt:lpstr>
      <vt:lpstr>Results </vt:lpstr>
      <vt:lpstr>Results </vt:lpstr>
      <vt:lpstr>Results </vt:lpstr>
      <vt:lpstr>Discussion </vt:lpstr>
      <vt:lpstr>Discussion </vt:lpstr>
      <vt:lpstr>Conclusion</vt:lpstr>
      <vt:lpstr>References </vt:lpstr>
      <vt:lpstr>PowerPoint Presentation</vt:lpstr>
      <vt:lpstr>PowerPoint Presentation</vt:lpstr>
      <vt:lpstr>PowerPoint Presentation</vt:lpstr>
      <vt:lpstr>Pictorial Journey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Jai Singh</cp:lastModifiedBy>
  <cp:revision>42</cp:revision>
  <dcterms:created xsi:type="dcterms:W3CDTF">2022-05-20T15:11:38Z</dcterms:created>
  <dcterms:modified xsi:type="dcterms:W3CDTF">2025-06-15T09:55:05Z</dcterms:modified>
</cp:coreProperties>
</file>