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74" r:id="rId4"/>
    <p:sldId id="282" r:id="rId5"/>
    <p:sldId id="260" r:id="rId6"/>
    <p:sldId id="259" r:id="rId7"/>
    <p:sldId id="261" r:id="rId8"/>
    <p:sldId id="262" r:id="rId9"/>
    <p:sldId id="263" r:id="rId10"/>
    <p:sldId id="264" r:id="rId11"/>
    <p:sldId id="283" r:id="rId12"/>
    <p:sldId id="265" r:id="rId13"/>
    <p:sldId id="266" r:id="rId14"/>
    <p:sldId id="267" r:id="rId15"/>
    <p:sldId id="273" r:id="rId16"/>
    <p:sldId id="279" r:id="rId17"/>
    <p:sldId id="280" r:id="rId18"/>
    <p:sldId id="281" r:id="rId19"/>
    <p:sldId id="270" r:id="rId20"/>
    <p:sldId id="268"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512"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20-08-2025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17</a:t>
            </a:fld>
            <a:endParaRPr lang="en-IN"/>
          </a:p>
        </p:txBody>
      </p:sp>
    </p:spTree>
    <p:extLst>
      <p:ext uri="{BB962C8B-B14F-4D97-AF65-F5344CB8AC3E}">
        <p14:creationId xmlns:p14="http://schemas.microsoft.com/office/powerpoint/2010/main" val="23439055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20-08-2025</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20-08-2025</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20-08-2025</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20-08-2025</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20-08-2025</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20-08-2025</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20-08-2025</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20-08-2025</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20-08-2025</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20-08-2025</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20-08-2025</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20-08-2025</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347951" y="795528"/>
            <a:ext cx="9899170" cy="4019294"/>
          </a:xfrm>
        </p:spPr>
        <p:txBody>
          <a:bodyPr>
            <a:noAutofit/>
          </a:bodyPr>
          <a:lstStyle/>
          <a:p>
            <a:r>
              <a:rPr lang="en-GB" sz="4000" b="1" dirty="0">
                <a:latin typeface="Times New Roman" panose="02020603050405020304" pitchFamily="18" charset="0"/>
                <a:cs typeface="Times New Roman" panose="02020603050405020304" pitchFamily="18" charset="0"/>
              </a:rPr>
              <a:t>A STUDY ON FEEDING HABITS AND EATING BEHAVIORS AMONG CHILDREN OF PARENTS BELONGING TO ALPHA GENERATION IN NEW DELHI, INDIA. </a:t>
            </a:r>
            <a:br>
              <a:rPr lang="en-IN" sz="4000" dirty="0">
                <a:latin typeface="Times New Roman" panose="02020603050405020304" pitchFamily="18" charset="0"/>
                <a:cs typeface="Times New Roman" panose="02020603050405020304" pitchFamily="18" charset="0"/>
              </a:rPr>
            </a:br>
            <a:endParaRPr lang="en-IN" sz="4000" b="1"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524000" y="4814822"/>
            <a:ext cx="9144000" cy="1655762"/>
          </a:xfrm>
        </p:spPr>
        <p:txBody>
          <a:bodyPr>
            <a:normAutofit/>
          </a:bodyPr>
          <a:lstStyle/>
          <a:p>
            <a:r>
              <a:rPr lang="en-IN" sz="3000" dirty="0">
                <a:latin typeface="Times New Roman" panose="02020603050405020304" pitchFamily="18" charset="0"/>
                <a:cs typeface="Times New Roman" panose="02020603050405020304" pitchFamily="18" charset="0"/>
              </a:rPr>
              <a:t>By: Dr Manvi Verma</a:t>
            </a:r>
          </a:p>
          <a:p>
            <a:r>
              <a:rPr lang="en-IN" sz="3000" dirty="0">
                <a:latin typeface="Times New Roman" panose="02020603050405020304" pitchFamily="18" charset="0"/>
                <a:cs typeface="Times New Roman" panose="02020603050405020304" pitchFamily="18" charset="0"/>
              </a:rPr>
              <a:t>Faculty Mentor: Dr. Vinay Tripathi</a:t>
            </a:r>
          </a:p>
          <a:p>
            <a:r>
              <a:rPr lang="en-IN" sz="3000" dirty="0">
                <a:latin typeface="Times New Roman" panose="02020603050405020304" pitchFamily="18" charset="0"/>
                <a:cs typeface="Times New Roman" panose="02020603050405020304" pitchFamily="18" charset="0"/>
              </a:rPr>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200" y="38692"/>
            <a:ext cx="10515600" cy="1325563"/>
          </a:xfrm>
        </p:spPr>
        <p:txBody>
          <a:bodyPr/>
          <a:lstStyle/>
          <a:p>
            <a:pPr algn="ctr"/>
            <a:r>
              <a:rPr lang="en-IN" b="1" dirty="0"/>
              <a:t>Results (3/4)</a:t>
            </a:r>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27" name="Content Placeholder 26">
            <a:extLst>
              <a:ext uri="{FF2B5EF4-FFF2-40B4-BE49-F238E27FC236}">
                <a16:creationId xmlns:a16="http://schemas.microsoft.com/office/drawing/2014/main" id="{A61DAB0F-314C-B7EE-84CC-9882AC69A99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307628" y="1687080"/>
            <a:ext cx="5621976" cy="4351338"/>
          </a:xfrm>
          <a:prstGeom prst="rect">
            <a:avLst/>
          </a:prstGeom>
        </p:spPr>
      </p:pic>
      <p:pic>
        <p:nvPicPr>
          <p:cNvPr id="13" name="Picture 12">
            <a:extLst>
              <a:ext uri="{FF2B5EF4-FFF2-40B4-BE49-F238E27FC236}">
                <a16:creationId xmlns:a16="http://schemas.microsoft.com/office/drawing/2014/main" id="{3B32F342-95D4-BDB5-2E13-FBEAD1CDE8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412" y="1379134"/>
            <a:ext cx="5748962" cy="4749572"/>
          </a:xfrm>
          <a:prstGeom prst="rect">
            <a:avLst/>
          </a:prstGeom>
        </p:spPr>
      </p:pic>
    </p:spTree>
    <p:extLst>
      <p:ext uri="{BB962C8B-B14F-4D97-AF65-F5344CB8AC3E}">
        <p14:creationId xmlns:p14="http://schemas.microsoft.com/office/powerpoint/2010/main" val="1498613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C73764-69CE-B7CE-4C2B-1991D1D5BE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A95F4E-206B-F5F4-42BB-1978FDBA0414}"/>
              </a:ext>
            </a:extLst>
          </p:cNvPr>
          <p:cNvSpPr>
            <a:spLocks noGrp="1"/>
          </p:cNvSpPr>
          <p:nvPr>
            <p:ph type="title"/>
          </p:nvPr>
        </p:nvSpPr>
        <p:spPr>
          <a:xfrm>
            <a:off x="838200" y="38692"/>
            <a:ext cx="10515600" cy="1325563"/>
          </a:xfrm>
        </p:spPr>
        <p:txBody>
          <a:bodyPr/>
          <a:lstStyle/>
          <a:p>
            <a:pPr algn="ctr"/>
            <a:r>
              <a:rPr lang="en-IN" b="1" dirty="0"/>
              <a:t>Results (4/4)</a:t>
            </a:r>
          </a:p>
        </p:txBody>
      </p:sp>
      <p:sp>
        <p:nvSpPr>
          <p:cNvPr id="4" name="Slide Number Placeholder 3">
            <a:extLst>
              <a:ext uri="{FF2B5EF4-FFF2-40B4-BE49-F238E27FC236}">
                <a16:creationId xmlns:a16="http://schemas.microsoft.com/office/drawing/2014/main" id="{28528CF5-4137-5CC4-0F84-DCEC082F35EC}"/>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3B65E721-4356-0E31-D027-E752860913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11" name="Picture 10">
            <a:extLst>
              <a:ext uri="{FF2B5EF4-FFF2-40B4-BE49-F238E27FC236}">
                <a16:creationId xmlns:a16="http://schemas.microsoft.com/office/drawing/2014/main" id="{165D77CB-031C-F012-8C71-6BF63DEF51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83555" y="1588273"/>
            <a:ext cx="6430272" cy="4544059"/>
          </a:xfrm>
          <a:prstGeom prst="rect">
            <a:avLst/>
          </a:prstGeom>
        </p:spPr>
      </p:pic>
    </p:spTree>
    <p:extLst>
      <p:ext uri="{BB962C8B-B14F-4D97-AF65-F5344CB8AC3E}">
        <p14:creationId xmlns:p14="http://schemas.microsoft.com/office/powerpoint/2010/main" val="26264447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 (1/2)</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normAutofit lnSpcReduction="10000"/>
          </a:bodyPr>
          <a:lstStyle/>
          <a:p>
            <a:r>
              <a:rPr lang="en-US" sz="2400" dirty="0"/>
              <a:t>Regarding </a:t>
            </a:r>
            <a:r>
              <a:rPr lang="en-US" sz="2400" b="1" dirty="0"/>
              <a:t>children's eating behaviors</a:t>
            </a:r>
            <a:r>
              <a:rPr lang="en-US" sz="2400" dirty="0"/>
              <a:t>, a significant proportion of children in the study were identified as fussy eaters and were reported as not trying new foods. This highlights that challenges related to pickiness and limited dietary variety are prevalent in this age group within the study population. While many children exhibited generally positive eating traits in other aspects (like regular meal structures), the common occurrence of fussy eating and reluctance to try new foods suggests these are key areas for attention for parents and potentially public health initiatives.</a:t>
            </a:r>
          </a:p>
          <a:p>
            <a:r>
              <a:rPr lang="en-US" sz="2400" dirty="0"/>
              <a:t>The assessment of </a:t>
            </a:r>
            <a:r>
              <a:rPr lang="en-US" sz="2400" b="1" dirty="0"/>
              <a:t>parental beliefs, attitudes, and practices</a:t>
            </a:r>
            <a:r>
              <a:rPr lang="en-US" sz="2400" dirty="0"/>
              <a:t> revealed a high level of parental engagement in child feeding. Mothers were the primary caregivers, and parental monitoring of children's eating was found to be a very widespread practice. This indicates that parents are actively involved in overseeing what and how much their children eat. </a:t>
            </a:r>
          </a:p>
          <a:p>
            <a:pPr marL="0" indent="0">
              <a:buNone/>
            </a:pPr>
            <a:endParaRPr lang="en-IN" sz="2400"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12</a:t>
            </a:fld>
            <a:endParaRPr lang="en-IN"/>
          </a:p>
        </p:txBody>
      </p:sp>
      <p:sp>
        <p:nvSpPr>
          <p:cNvPr id="5" name="Footer Placeholder 4">
            <a:extLst>
              <a:ext uri="{FF2B5EF4-FFF2-40B4-BE49-F238E27FC236}">
                <a16:creationId xmlns:a16="http://schemas.microsoft.com/office/drawing/2014/main" id="{DD6E8C70-D405-03BF-6CEE-48677636D9A7}"/>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 (2/2)</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normAutofit/>
          </a:bodyPr>
          <a:lstStyle/>
          <a:p>
            <a:r>
              <a:rPr lang="en-US" dirty="0"/>
              <a:t>When examining </a:t>
            </a:r>
            <a:r>
              <a:rPr lang="en-US" b="1" dirty="0"/>
              <a:t>demographic influences</a:t>
            </a:r>
            <a:r>
              <a:rPr lang="en-US" dirty="0"/>
              <a:t>, the analysis used family size as a proxy for family type and also looked at parental employment status. While these demographic factors showed varying distributions within the dataset, the analysis did not reveal very strong, clear patterns of influence on specific feeding behaviors or parental practices. Fussy eating and not trying new foods were observed across different family sizes, and restrictive feeding and monitoring practices were prevalent regardless of parental employment status. </a:t>
            </a:r>
          </a:p>
          <a:p>
            <a:pPr marL="0" indent="0">
              <a:buNone/>
            </a:pPr>
            <a:endParaRPr lang="en-IN" dirty="0"/>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838200" y="1702260"/>
            <a:ext cx="10515600" cy="4790615"/>
          </a:xfrm>
        </p:spPr>
        <p:txBody>
          <a:bodyPr>
            <a:normAutofit/>
          </a:bodyPr>
          <a:lstStyle/>
          <a:p>
            <a:r>
              <a:rPr lang="en-US" dirty="0"/>
              <a:t>Based on the analysis, the study provides valuable insights into the feeding landscape for young children in New Delhi. </a:t>
            </a:r>
          </a:p>
          <a:p>
            <a:r>
              <a:rPr lang="en-US" dirty="0"/>
              <a:t>It confirms the prevalence of challenging eating behaviors like fussiness and not trying new foods. </a:t>
            </a:r>
          </a:p>
          <a:p>
            <a:r>
              <a:rPr lang="en-US" dirty="0"/>
              <a:t>It also highlights the active role parents play, particularly mothers, and the common use of practices like monitoring, restriction, and pressure to eat, which are influenced by parental beliefs and concerns. </a:t>
            </a:r>
          </a:p>
          <a:p>
            <a:pPr marL="0" indent="0">
              <a:buNone/>
            </a:pPr>
            <a:endParaRPr lang="en-IN"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759542" y="35471"/>
            <a:ext cx="10515600" cy="1325563"/>
          </a:xfrm>
        </p:spPr>
        <p:txBody>
          <a:bodyPr/>
          <a:lstStyle/>
          <a:p>
            <a:pPr algn="ctr"/>
            <a:r>
              <a:rPr lang="en-IN" b="1" dirty="0"/>
              <a:t>References</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838200" y="1372692"/>
            <a:ext cx="10515600" cy="5485308"/>
          </a:xfrm>
        </p:spPr>
        <p:txBody>
          <a:bodyPr>
            <a:normAutofit/>
          </a:bodyPr>
          <a:lstStyle/>
          <a:p>
            <a:r>
              <a:rPr lang="en-US" sz="2400" dirty="0" err="1">
                <a:latin typeface="Times New Roman" panose="02020603050405020304" pitchFamily="18" charset="0"/>
                <a:cs typeface="Times New Roman" panose="02020603050405020304" pitchFamily="18" charset="0"/>
              </a:rPr>
              <a:t>Rylatt</a:t>
            </a:r>
            <a:r>
              <a:rPr lang="en-US" sz="2400" dirty="0">
                <a:latin typeface="Times New Roman" panose="02020603050405020304" pitchFamily="18" charset="0"/>
                <a:cs typeface="Times New Roman" panose="02020603050405020304" pitchFamily="18" charset="0"/>
              </a:rPr>
              <a:t> L, Cartwright T. Parental feeding </a:t>
            </a:r>
            <a:r>
              <a:rPr lang="en-US" sz="2400" dirty="0" err="1">
                <a:latin typeface="Times New Roman" panose="02020603050405020304" pitchFamily="18" charset="0"/>
                <a:cs typeface="Times New Roman" panose="02020603050405020304" pitchFamily="18" charset="0"/>
              </a:rPr>
              <a:t>behaviour</a:t>
            </a:r>
            <a:r>
              <a:rPr lang="en-US" sz="2400" dirty="0">
                <a:latin typeface="Times New Roman" panose="02020603050405020304" pitchFamily="18" charset="0"/>
                <a:cs typeface="Times New Roman" panose="02020603050405020304" pitchFamily="18" charset="0"/>
              </a:rPr>
              <a:t> and motivations regarding pre-school age children: A thematic synthesis of qualitative studies. Appetite. 2016 Apr;99:285–97.</a:t>
            </a:r>
          </a:p>
          <a:p>
            <a:r>
              <a:rPr lang="en-US" sz="2400" dirty="0">
                <a:latin typeface="Times New Roman" panose="02020603050405020304" pitchFamily="18" charset="0"/>
                <a:cs typeface="Times New Roman" panose="02020603050405020304" pitchFamily="18" charset="0"/>
              </a:rPr>
              <a:t>Bowne M. A Comparative Study of Parental Behaviors and Children’s Eating Habits. ICAN: Infant, Child, &amp; Adolescent Nutrition. 2009 Feb;1(1):11–4.</a:t>
            </a:r>
          </a:p>
          <a:p>
            <a:r>
              <a:rPr lang="en-US" sz="2400" dirty="0">
                <a:latin typeface="Times New Roman" panose="02020603050405020304" pitchFamily="18" charset="0"/>
                <a:cs typeface="Times New Roman" panose="02020603050405020304" pitchFamily="18" charset="0"/>
              </a:rPr>
              <a:t>Birch LL, Fisher JO, Grimm-Thomas K, Markey CN, Sawyer R, Johnson SL. Confirmatory factor analysis of the Child Feeding Questionnaire: a measure of parental attitudes, beliefs and practices about child feeding and obesity proneness. Appetite. 2001 Jun;36(3):201–10.</a:t>
            </a:r>
          </a:p>
          <a:p>
            <a:r>
              <a:rPr lang="en-US" sz="2400" dirty="0" err="1">
                <a:latin typeface="Times New Roman" panose="02020603050405020304" pitchFamily="18" charset="0"/>
                <a:cs typeface="Times New Roman" panose="02020603050405020304" pitchFamily="18" charset="0"/>
              </a:rPr>
              <a:t>Shloim</a:t>
            </a:r>
            <a:r>
              <a:rPr lang="en-US" sz="2400" dirty="0">
                <a:latin typeface="Times New Roman" panose="02020603050405020304" pitchFamily="18" charset="0"/>
                <a:cs typeface="Times New Roman" panose="02020603050405020304" pitchFamily="18" charset="0"/>
              </a:rPr>
              <a:t> N, Edelson LR, Martin N, Hetherington MM. Parenting Styles, Feeding Styles, Feeding Practices, and Weight Status in 4–12 Year-Old Children: A Systematic Review of the Literature. Frontiers in Psychology. 2015 Dec 14;6(6).</a:t>
            </a:r>
          </a:p>
          <a:p>
            <a:endParaRPr lang="en-US"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a:p>
            <a:pPr marL="0" indent="0">
              <a:buNone/>
            </a:pPr>
            <a:endParaRPr lang="en-IN" sz="240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B2C9DC11-A675-736C-F377-44884716F5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E78B5-4D0F-48A5-AF6C-6BF41009C5F1}"/>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8281ED4-CC2A-460F-534D-8B8BBAED0666}"/>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id="{E6A040EF-4D63-9541-138F-EC153F22A4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2" name="Content Placeholder 2">
            <a:extLst>
              <a:ext uri="{FF2B5EF4-FFF2-40B4-BE49-F238E27FC236}">
                <a16:creationId xmlns:a16="http://schemas.microsoft.com/office/drawing/2014/main" id="{CB6A8A6A-C31E-4168-95CC-86F43D82D8D1}"/>
              </a:ext>
            </a:extLst>
          </p:cNvPr>
          <p:cNvSpPr>
            <a:spLocks noGrp="1"/>
          </p:cNvSpPr>
          <p:nvPr>
            <p:ph idx="1"/>
          </p:nvPr>
        </p:nvSpPr>
        <p:spPr>
          <a:xfrm>
            <a:off x="835742" y="2628169"/>
            <a:ext cx="10840583" cy="3802128"/>
          </a:xfrm>
        </p:spPr>
        <p:txBody>
          <a:bodyPr>
            <a:normAutofit fontScale="77500" lnSpcReduction="20000"/>
          </a:bodyPr>
          <a:lstStyle/>
          <a:p>
            <a:r>
              <a:rPr lang="en-US" b="1" dirty="0">
                <a:solidFill>
                  <a:schemeClr val="tx1"/>
                </a:solidFill>
              </a:rPr>
              <a:t> </a:t>
            </a:r>
            <a:r>
              <a:rPr lang="en-US" sz="2800" b="1" dirty="0">
                <a:solidFill>
                  <a:schemeClr val="tx1"/>
                </a:solidFill>
                <a:latin typeface="Times New Roman" panose="02020603050405020304" pitchFamily="18" charset="0"/>
                <a:cs typeface="Times New Roman" panose="02020603050405020304" pitchFamily="18" charset="0"/>
              </a:rPr>
              <a:t>Total no. of visits done by the Student: 15</a:t>
            </a:r>
          </a:p>
          <a:p>
            <a:pPr marL="0" indent="0">
              <a:buNone/>
            </a:pPr>
            <a:endParaRPr lang="en-US" sz="2800" b="1" dirty="0">
              <a:solidFill>
                <a:schemeClr val="tx1"/>
              </a:solidFill>
              <a:latin typeface="Times New Roman" panose="02020603050405020304" pitchFamily="18" charset="0"/>
              <a:cs typeface="Times New Roman" panose="02020603050405020304" pitchFamily="18" charset="0"/>
            </a:endParaRPr>
          </a:p>
          <a:p>
            <a:r>
              <a:rPr lang="en-US" sz="2800" b="1" dirty="0">
                <a:solidFill>
                  <a:schemeClr val="tx1"/>
                </a:solidFill>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A</a:t>
            </a:r>
            <a:r>
              <a:rPr lang="en-US" sz="2800" b="1" dirty="0">
                <a:solidFill>
                  <a:schemeClr val="tx1"/>
                </a:solidFill>
                <a:latin typeface="Times New Roman" panose="02020603050405020304" pitchFamily="18" charset="0"/>
                <a:cs typeface="Times New Roman" panose="02020603050405020304" pitchFamily="18" charset="0"/>
              </a:rPr>
              <a:t>ctivities done by the student: </a:t>
            </a:r>
          </a:p>
          <a:p>
            <a:pPr marL="514350" indent="-514350">
              <a:buFont typeface="+mj-lt"/>
              <a:buAutoNum type="arabicPeriod"/>
            </a:pPr>
            <a:r>
              <a:rPr lang="en-US" dirty="0">
                <a:latin typeface="Times New Roman" panose="02020603050405020304" pitchFamily="18" charset="0"/>
                <a:cs typeface="Times New Roman" panose="02020603050405020304" pitchFamily="18" charset="0"/>
              </a:rPr>
              <a:t>Mapping &amp; listing</a:t>
            </a:r>
          </a:p>
          <a:p>
            <a:pPr marL="514350" indent="-514350">
              <a:buFont typeface="+mj-lt"/>
              <a:buAutoNum type="arabicPeriod"/>
            </a:pPr>
            <a:r>
              <a:rPr lang="en-US" dirty="0">
                <a:latin typeface="Times New Roman" panose="02020603050405020304" pitchFamily="18" charset="0"/>
                <a:cs typeface="Times New Roman" panose="02020603050405020304" pitchFamily="18" charset="0"/>
              </a:rPr>
              <a:t>Health intervention delivery</a:t>
            </a:r>
          </a:p>
          <a:p>
            <a:pPr marL="514350" indent="-514350">
              <a:buFont typeface="+mj-lt"/>
              <a:buAutoNum type="arabicPeriod"/>
            </a:pPr>
            <a:r>
              <a:rPr lang="en-IN" dirty="0"/>
              <a:t>Health Education &amp; Awareness Campaigns</a:t>
            </a:r>
          </a:p>
          <a:p>
            <a:pPr marL="514350" indent="-514350">
              <a:buFont typeface="+mj-lt"/>
              <a:buAutoNum type="arabicPeriod"/>
            </a:pPr>
            <a:r>
              <a:rPr lang="en-IN" dirty="0">
                <a:latin typeface="Times New Roman" panose="02020603050405020304" pitchFamily="18" charset="0"/>
                <a:cs typeface="Times New Roman" panose="02020603050405020304" pitchFamily="18" charset="0"/>
              </a:rPr>
              <a:t>Door to door surveys</a:t>
            </a:r>
          </a:p>
          <a:p>
            <a:pPr marL="514350" indent="-514350">
              <a:buFont typeface="+mj-lt"/>
              <a:buAutoNum type="arabicPeriod"/>
            </a:pPr>
            <a:r>
              <a:rPr lang="en-US" dirty="0">
                <a:latin typeface="Times New Roman" panose="02020603050405020304" pitchFamily="18" charset="0"/>
                <a:cs typeface="Times New Roman" panose="02020603050405020304" pitchFamily="18" charset="0"/>
              </a:rPr>
              <a:t>Conducting in-depth interviews and focused group discussion</a:t>
            </a:r>
          </a:p>
          <a:p>
            <a:pPr marL="514350" indent="-514350">
              <a:buFont typeface="+mj-lt"/>
              <a:buAutoNum type="arabicPeriod"/>
            </a:pPr>
            <a:endParaRPr lang="en-US" b="1" dirty="0">
              <a:latin typeface="Times New Roman" panose="02020603050405020304" pitchFamily="18" charset="0"/>
              <a:cs typeface="Times New Roman" panose="02020603050405020304" pitchFamily="18" charset="0"/>
            </a:endParaRPr>
          </a:p>
          <a:p>
            <a:pPr marL="0" indent="0">
              <a:buNone/>
            </a:pPr>
            <a:r>
              <a:rPr lang="en-US" b="1" dirty="0">
                <a:latin typeface="Times New Roman" panose="02020603050405020304" pitchFamily="18" charset="0"/>
                <a:cs typeface="Times New Roman" panose="02020603050405020304" pitchFamily="18" charset="0"/>
              </a:rPr>
              <a:t> </a:t>
            </a:r>
          </a:p>
        </p:txBody>
      </p:sp>
      <p:sp>
        <p:nvSpPr>
          <p:cNvPr id="13" name="Title 1">
            <a:extLst>
              <a:ext uri="{FF2B5EF4-FFF2-40B4-BE49-F238E27FC236}">
                <a16:creationId xmlns:a16="http://schemas.microsoft.com/office/drawing/2014/main" id="{6F98C7EF-ECB1-2AE6-B838-EA4532057D45}"/>
              </a:ext>
            </a:extLst>
          </p:cNvPr>
          <p:cNvSpPr txBox="1">
            <a:spLocks/>
          </p:cNvSpPr>
          <p:nvPr/>
        </p:nvSpPr>
        <p:spPr>
          <a:xfrm>
            <a:off x="551538" y="130260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t>INVOLVEMENT IN COMMUNITY OUTREACH PROGRAMME (COP) ACTIVITIES</a:t>
            </a:r>
            <a:endParaRPr lang="en-IN" sz="4000" b="1" dirty="0"/>
          </a:p>
        </p:txBody>
      </p:sp>
    </p:spTree>
    <p:extLst>
      <p:ext uri="{BB962C8B-B14F-4D97-AF65-F5344CB8AC3E}">
        <p14:creationId xmlns:p14="http://schemas.microsoft.com/office/powerpoint/2010/main" val="30100196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D7915-6F46-E25B-9412-095A7D582F80}"/>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3581228-4599-E355-92F6-07613C02F27E}"/>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id="{79F9CE3A-0204-CDEC-8F76-906E9FEFCC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3" name="Title 1">
            <a:extLst>
              <a:ext uri="{FF2B5EF4-FFF2-40B4-BE49-F238E27FC236}">
                <a16:creationId xmlns:a16="http://schemas.microsoft.com/office/drawing/2014/main" id="{D32198FB-C418-AC90-022A-271729B5CA02}"/>
              </a:ext>
            </a:extLst>
          </p:cNvPr>
          <p:cNvSpPr txBox="1">
            <a:spLocks/>
          </p:cNvSpPr>
          <p:nvPr/>
        </p:nvSpPr>
        <p:spPr>
          <a:xfrm>
            <a:off x="838200" y="129277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t>KEY LEARNING FROM COP ACTIVITIES</a:t>
            </a:r>
            <a:endParaRPr lang="en-IN" sz="4000" b="1" dirty="0"/>
          </a:p>
        </p:txBody>
      </p:sp>
      <p:sp>
        <p:nvSpPr>
          <p:cNvPr id="3" name="Content Placeholder 2">
            <a:extLst>
              <a:ext uri="{FF2B5EF4-FFF2-40B4-BE49-F238E27FC236}">
                <a16:creationId xmlns:a16="http://schemas.microsoft.com/office/drawing/2014/main" id="{B123FD81-CA0B-D73E-01E0-E5B8CB0126E0}"/>
              </a:ext>
            </a:extLst>
          </p:cNvPr>
          <p:cNvSpPr>
            <a:spLocks noGrp="1"/>
          </p:cNvSpPr>
          <p:nvPr>
            <p:ph idx="1"/>
          </p:nvPr>
        </p:nvSpPr>
        <p:spPr>
          <a:xfrm>
            <a:off x="838200" y="2561731"/>
            <a:ext cx="10515600" cy="3345273"/>
          </a:xfrm>
        </p:spPr>
        <p:txBody>
          <a:bodyPr/>
          <a:lstStyle/>
          <a:p>
            <a:r>
              <a:rPr lang="en-US" dirty="0"/>
              <a:t>Identification of vulnerable communities</a:t>
            </a:r>
          </a:p>
          <a:p>
            <a:r>
              <a:rPr lang="en-IN" dirty="0"/>
              <a:t>understanding community needs</a:t>
            </a:r>
            <a:endParaRPr lang="en-US" dirty="0"/>
          </a:p>
          <a:p>
            <a:r>
              <a:rPr lang="en-US" dirty="0"/>
              <a:t>Public awareness approaches</a:t>
            </a:r>
          </a:p>
          <a:p>
            <a:r>
              <a:rPr lang="en-US" dirty="0"/>
              <a:t>Building trust and relationships </a:t>
            </a:r>
          </a:p>
          <a:p>
            <a:r>
              <a:rPr lang="en-US" dirty="0"/>
              <a:t>Promoting civic engagement</a:t>
            </a:r>
          </a:p>
          <a:p>
            <a:r>
              <a:rPr lang="en-US" dirty="0"/>
              <a:t>Fostering a sense of collective responsibility</a:t>
            </a:r>
          </a:p>
        </p:txBody>
      </p:sp>
    </p:spTree>
    <p:extLst>
      <p:ext uri="{BB962C8B-B14F-4D97-AF65-F5344CB8AC3E}">
        <p14:creationId xmlns:p14="http://schemas.microsoft.com/office/powerpoint/2010/main" val="36409046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130EB-4D58-4BE5-09AE-741BDEBE0187}"/>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69D3474-04E0-CC6B-A707-9B70211534E5}"/>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6" name="Picture 5">
            <a:extLst>
              <a:ext uri="{FF2B5EF4-FFF2-40B4-BE49-F238E27FC236}">
                <a16:creationId xmlns:a16="http://schemas.microsoft.com/office/drawing/2014/main" id="{14CDB4FA-6056-CF0B-DA03-AED70ADF01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3" name="Title 1">
            <a:extLst>
              <a:ext uri="{FF2B5EF4-FFF2-40B4-BE49-F238E27FC236}">
                <a16:creationId xmlns:a16="http://schemas.microsoft.com/office/drawing/2014/main" id="{0C3D07A2-CE40-DDD5-F6D3-8D7C11AFBAF1}"/>
              </a:ext>
            </a:extLst>
          </p:cNvPr>
          <p:cNvSpPr txBox="1">
            <a:spLocks/>
          </p:cNvSpPr>
          <p:nvPr/>
        </p:nvSpPr>
        <p:spPr>
          <a:xfrm>
            <a:off x="1251155" y="13143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t>COP FIELD ACTIVITIES PHOTOGRAPHS</a:t>
            </a:r>
            <a:endParaRPr lang="en-IN" sz="4000" b="1" dirty="0"/>
          </a:p>
        </p:txBody>
      </p:sp>
      <p:pic>
        <p:nvPicPr>
          <p:cNvPr id="8" name="Content Placeholder 7">
            <a:extLst>
              <a:ext uri="{FF2B5EF4-FFF2-40B4-BE49-F238E27FC236}">
                <a16:creationId xmlns:a16="http://schemas.microsoft.com/office/drawing/2014/main" id="{DEBDA9B2-74A6-B9BF-0919-10BC97980C2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42640" y="1731007"/>
            <a:ext cx="3263503" cy="4351338"/>
          </a:xfrm>
        </p:spPr>
      </p:pic>
      <p:pic>
        <p:nvPicPr>
          <p:cNvPr id="16" name="Picture 15">
            <a:extLst>
              <a:ext uri="{FF2B5EF4-FFF2-40B4-BE49-F238E27FC236}">
                <a16:creationId xmlns:a16="http://schemas.microsoft.com/office/drawing/2014/main" id="{E0DC2B15-8E9A-4242-D302-34A0D05A365D}"/>
              </a:ext>
            </a:extLst>
          </p:cNvPr>
          <p:cNvPicPr>
            <a:picLocks noChangeAspect="1"/>
          </p:cNvPicPr>
          <p:nvPr/>
        </p:nvPicPr>
        <p:blipFill>
          <a:blip r:embed="rId4">
            <a:extLst>
              <a:ext uri="{28A0092B-C50C-407E-A947-70E740481C1C}">
                <a14:useLocalDpi xmlns:a14="http://schemas.microsoft.com/office/drawing/2010/main" val="0"/>
              </a:ext>
            </a:extLst>
          </a:blip>
          <a:srcRect l="-578" t="33387" r="578" b="40832"/>
          <a:stretch>
            <a:fillRect/>
          </a:stretch>
        </p:blipFill>
        <p:spPr>
          <a:xfrm>
            <a:off x="4708710" y="1874520"/>
            <a:ext cx="6954297" cy="3749040"/>
          </a:xfrm>
          <a:prstGeom prst="rect">
            <a:avLst/>
          </a:prstGeom>
        </p:spPr>
      </p:pic>
    </p:spTree>
    <p:extLst>
      <p:ext uri="{BB962C8B-B14F-4D97-AF65-F5344CB8AC3E}">
        <p14:creationId xmlns:p14="http://schemas.microsoft.com/office/powerpoint/2010/main" val="28277235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843280" y="0"/>
            <a:ext cx="10515600" cy="1325563"/>
          </a:xfrm>
        </p:spPr>
        <p:txBody>
          <a:bodyPr/>
          <a:lstStyle/>
          <a:p>
            <a:pPr algn="ctr"/>
            <a:r>
              <a:rPr lang="en-IN" b="1" dirty="0"/>
              <a:t>Pictorial Journey (1/2)</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8" name="Content Placeholder 7">
            <a:extLst>
              <a:ext uri="{FF2B5EF4-FFF2-40B4-BE49-F238E27FC236}">
                <a16:creationId xmlns:a16="http://schemas.microsoft.com/office/drawing/2014/main" id="{3255E2F8-F681-EB48-F342-61FBF1BAD82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53536" y="1533017"/>
            <a:ext cx="3263503" cy="4351338"/>
          </a:xfrm>
        </p:spPr>
      </p:pic>
      <p:pic>
        <p:nvPicPr>
          <p:cNvPr id="1026" name="Picture 2" descr="No alternative text description for this image">
            <a:extLst>
              <a:ext uri="{FF2B5EF4-FFF2-40B4-BE49-F238E27FC236}">
                <a16:creationId xmlns:a16="http://schemas.microsoft.com/office/drawing/2014/main" id="{2A9B655C-0A14-F5B6-811C-6B5A271286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7860" y="1998758"/>
            <a:ext cx="6071672" cy="3419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3934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Mentor Approval</a:t>
            </a:r>
          </a:p>
        </p:txBody>
      </p:sp>
      <p:pic>
        <p:nvPicPr>
          <p:cNvPr id="7" name="Content Placeholder 6">
            <a:extLst>
              <a:ext uri="{FF2B5EF4-FFF2-40B4-BE49-F238E27FC236}">
                <a16:creationId xmlns:a16="http://schemas.microsoft.com/office/drawing/2014/main" id="{83D4382C-72F8-D99D-DDF0-A9FAD1ECAF1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20454" y="1825625"/>
            <a:ext cx="8551092" cy="4351338"/>
          </a:xfrm>
        </p:spPr>
      </p:pic>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748368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Introduction (1/2)</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0" name="Rectangle 3">
            <a:extLst>
              <a:ext uri="{FF2B5EF4-FFF2-40B4-BE49-F238E27FC236}">
                <a16:creationId xmlns:a16="http://schemas.microsoft.com/office/drawing/2014/main" id="{E2CDA7EE-57CB-71F1-9BAD-42F49A97A0C9}"/>
              </a:ext>
            </a:extLst>
          </p:cNvPr>
          <p:cNvSpPr>
            <a:spLocks noGrp="1" noChangeArrowheads="1"/>
          </p:cNvSpPr>
          <p:nvPr>
            <p:ph idx="1"/>
          </p:nvPr>
        </p:nvSpPr>
        <p:spPr bwMode="auto">
          <a:xfrm>
            <a:off x="838200" y="3755073"/>
            <a:ext cx="441146"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nSpc>
                <a:spcPct val="100000"/>
              </a:lnSpc>
            </a:pPr>
            <a:r>
              <a:rPr kumimoji="0" lang="en-US" altLang="en-US" sz="800" b="0" i="0" u="none" strike="noStrike" cap="none" normalizeH="0" baseline="0" dirty="0">
                <a:ln>
                  <a:noFill/>
                </a:ln>
                <a:effectLst/>
                <a:latin typeface="Times New Roman" panose="02020603050405020304" pitchFamily="18" charset="0"/>
                <a:cs typeface="Times New Roman" panose="02020603050405020304" pitchFamily="18" charset="0"/>
              </a:rPr>
              <a:t> </a:t>
            </a:r>
          </a:p>
          <a:p>
            <a:pPr>
              <a:lnSpc>
                <a:spcPct val="100000"/>
              </a:lnSpc>
            </a:pPr>
            <a:endParaRPr kumimoji="0" lang="en-US" altLang="en-US" sz="1800" b="0" i="0" u="none" strike="noStrike" cap="none" normalizeH="0" baseline="0" dirty="0">
              <a:ln>
                <a:noFill/>
              </a:ln>
              <a:effectLst/>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65A21EAA-6115-205A-75E2-AA1CF2F5B84D}"/>
              </a:ext>
            </a:extLst>
          </p:cNvPr>
          <p:cNvSpPr txBox="1"/>
          <p:nvPr/>
        </p:nvSpPr>
        <p:spPr>
          <a:xfrm>
            <a:off x="521494" y="1634084"/>
            <a:ext cx="10908506" cy="4893647"/>
          </a:xfrm>
          <a:prstGeom prst="rect">
            <a:avLst/>
          </a:prstGeom>
          <a:noFill/>
        </p:spPr>
        <p:txBody>
          <a:bodyPr wrap="square">
            <a:spAutoFit/>
          </a:bodyPr>
          <a:lstStyle/>
          <a:p>
            <a:pPr marL="285750" indent="-285750">
              <a:lnSpc>
                <a:spcPct val="100000"/>
              </a:lnSpc>
              <a:buFont typeface="Arial" panose="020B0604020202020204" pitchFamily="34" charset="0"/>
              <a:buChar char="•"/>
            </a:pPr>
            <a:r>
              <a:rPr lang="en-US" altLang="en-US" sz="2400" dirty="0">
                <a:latin typeface="Times New Roman" panose="02020603050405020304" pitchFamily="18" charset="0"/>
                <a:cs typeface="Times New Roman" panose="02020603050405020304" pitchFamily="18" charset="0"/>
              </a:rPr>
              <a:t>Parents are uniquely positioned to influence and shape their children's eating patterns and overall diet, both directly and indirectly.</a:t>
            </a:r>
          </a:p>
          <a:p>
            <a:pPr marL="285750" indent="-285750">
              <a:lnSpc>
                <a:spcPct val="100000"/>
              </a:lnSpc>
              <a:buFont typeface="Arial" panose="020B0604020202020204" pitchFamily="34" charset="0"/>
              <a:buChar char="•"/>
            </a:pPr>
            <a:r>
              <a:rPr lang="en-US" altLang="en-US" sz="2400" dirty="0">
                <a:latin typeface="Times New Roman" panose="02020603050405020304" pitchFamily="18" charset="0"/>
                <a:cs typeface="Times New Roman" panose="02020603050405020304" pitchFamily="18" charset="0"/>
              </a:rPr>
              <a:t> Mothers, in particular, often bear the primary responsibility for feeding young children.</a:t>
            </a:r>
          </a:p>
          <a:p>
            <a:pPr marL="285750" indent="-285750">
              <a:lnSpc>
                <a:spcPct val="100000"/>
              </a:lnSpc>
              <a:buFont typeface="Arial" panose="020B0604020202020204" pitchFamily="34" charset="0"/>
              <a:buChar char="•"/>
            </a:pPr>
            <a:r>
              <a:rPr lang="en-US" altLang="en-US" sz="2400" dirty="0">
                <a:latin typeface="Times New Roman" panose="02020603050405020304" pitchFamily="18" charset="0"/>
                <a:cs typeface="Times New Roman" panose="02020603050405020304" pitchFamily="18" charset="0"/>
              </a:rPr>
              <a:t> This parental influence manifests through various </a:t>
            </a:r>
            <a:r>
              <a:rPr lang="en-US" altLang="en-US" sz="2400" b="1" dirty="0">
                <a:latin typeface="Times New Roman" panose="02020603050405020304" pitchFamily="18" charset="0"/>
                <a:cs typeface="Times New Roman" panose="02020603050405020304" pitchFamily="18" charset="0"/>
              </a:rPr>
              <a:t>feeding </a:t>
            </a:r>
            <a:r>
              <a:rPr lang="en-US" altLang="en-US" sz="2400" b="1" dirty="0" err="1">
                <a:latin typeface="Times New Roman" panose="02020603050405020304" pitchFamily="18" charset="0"/>
                <a:cs typeface="Times New Roman" panose="02020603050405020304" pitchFamily="18" charset="0"/>
              </a:rPr>
              <a:t>behaviours</a:t>
            </a:r>
            <a:r>
              <a:rPr lang="en-US" altLang="en-US" sz="2400" dirty="0">
                <a:latin typeface="Times New Roman" panose="02020603050405020304" pitchFamily="18" charset="0"/>
                <a:cs typeface="Times New Roman" panose="02020603050405020304" pitchFamily="18" charset="0"/>
              </a:rPr>
              <a:t> and </a:t>
            </a:r>
            <a:r>
              <a:rPr lang="en-US" altLang="en-US" sz="2400" b="1" dirty="0">
                <a:latin typeface="Times New Roman" panose="02020603050405020304" pitchFamily="18" charset="0"/>
                <a:cs typeface="Times New Roman" panose="02020603050405020304" pitchFamily="18" charset="0"/>
              </a:rPr>
              <a:t>parenting styles</a:t>
            </a:r>
            <a:r>
              <a:rPr lang="en-US" altLang="en-US" sz="2400" dirty="0">
                <a:latin typeface="Times New Roman" panose="02020603050405020304" pitchFamily="18" charset="0"/>
                <a:cs typeface="Times New Roman" panose="02020603050405020304" pitchFamily="18" charset="0"/>
              </a:rPr>
              <a:t>, which collectively establish the </a:t>
            </a:r>
            <a:r>
              <a:rPr lang="en-US" altLang="en-US" sz="2400" b="1" dirty="0">
                <a:latin typeface="Times New Roman" panose="02020603050405020304" pitchFamily="18" charset="0"/>
                <a:cs typeface="Times New Roman" panose="02020603050405020304" pitchFamily="18" charset="0"/>
              </a:rPr>
              <a:t>emotional context</a:t>
            </a:r>
            <a:r>
              <a:rPr lang="en-US" altLang="en-US" sz="2400" dirty="0">
                <a:latin typeface="Times New Roman" panose="02020603050405020304" pitchFamily="18" charset="0"/>
                <a:cs typeface="Times New Roman" panose="02020603050405020304" pitchFamily="18" charset="0"/>
              </a:rPr>
              <a:t> of eating.</a:t>
            </a:r>
          </a:p>
          <a:p>
            <a:pPr marL="285750" lvl="0" indent="-285750" eaLnBrk="0" fontAlgn="base" hangingPunct="0">
              <a:spcBef>
                <a:spcPct val="0"/>
              </a:spcBef>
              <a:spcAft>
                <a:spcPct val="0"/>
              </a:spcAft>
              <a:buFont typeface="Arial" panose="020B0604020202020204" pitchFamily="34" charset="0"/>
              <a:buChar char="•"/>
            </a:pPr>
            <a:r>
              <a:rPr lang="en-US" altLang="en-US" sz="2400" dirty="0">
                <a:latin typeface="Times New Roman" panose="02020603050405020304" pitchFamily="18" charset="0"/>
                <a:cs typeface="Times New Roman" panose="02020603050405020304" pitchFamily="18" charset="0"/>
              </a:rPr>
              <a:t>Parents' feeding decisions are driven by various </a:t>
            </a:r>
            <a:r>
              <a:rPr lang="en-US" altLang="en-US" sz="2400" b="1" dirty="0">
                <a:latin typeface="Times New Roman" panose="02020603050405020304" pitchFamily="18" charset="0"/>
                <a:cs typeface="Times New Roman" panose="02020603050405020304" pitchFamily="18" charset="0"/>
              </a:rPr>
              <a:t>motivations</a:t>
            </a:r>
            <a:r>
              <a:rPr lang="en-US" altLang="en-US" sz="2400" dirty="0">
                <a:latin typeface="Times New Roman" panose="02020603050405020304" pitchFamily="18" charset="0"/>
                <a:cs typeface="Times New Roman" panose="02020603050405020304" pitchFamily="18" charset="0"/>
              </a:rPr>
              <a:t>, including promoting good health, building positive relationships, addressing practicalities and constraints, and emotional factors.</a:t>
            </a:r>
          </a:p>
          <a:p>
            <a:pPr marL="285750" lvl="0" indent="-285750" eaLnBrk="0" fontAlgn="base" hangingPunct="0">
              <a:spcBef>
                <a:spcPct val="0"/>
              </a:spcBef>
              <a:spcAft>
                <a:spcPct val="0"/>
              </a:spcAft>
              <a:buFont typeface="Arial" panose="020B0604020202020204" pitchFamily="34" charset="0"/>
              <a:buChar char="•"/>
            </a:pPr>
            <a:r>
              <a:rPr lang="en-US" altLang="en-US" sz="2400" dirty="0">
                <a:latin typeface="Times New Roman" panose="02020603050405020304" pitchFamily="18" charset="0"/>
                <a:cs typeface="Times New Roman" panose="02020603050405020304" pitchFamily="18" charset="0"/>
              </a:rPr>
              <a:t> Practical and emotional motivations disproportionately impact low-income parents.</a:t>
            </a:r>
          </a:p>
          <a:p>
            <a:pPr>
              <a:lnSpc>
                <a:spcPct val="100000"/>
              </a:lnSpc>
            </a:pPr>
            <a:endParaRPr lang="en-US" altLang="en-US" sz="2400" dirty="0">
              <a:latin typeface="Times New Roman" panose="02020603050405020304" pitchFamily="18" charset="0"/>
              <a:cs typeface="Times New Roman" panose="02020603050405020304" pitchFamily="18"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2400" dirty="0">
              <a:latin typeface="Times New Roman" panose="02020603050405020304" pitchFamily="18" charset="0"/>
              <a:cs typeface="Times New Roman" panose="02020603050405020304" pitchFamily="18"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sz="2400" b="0" i="0" u="none" strike="noStrike" cap="none" normalizeH="0" baseline="0" dirty="0">
              <a:ln>
                <a:noFill/>
              </a:ln>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5E665-2C43-30BF-2A52-147743097F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D6760D-919D-DFE1-C135-2C2F5C95EE09}"/>
              </a:ext>
            </a:extLst>
          </p:cNvPr>
          <p:cNvSpPr>
            <a:spLocks noGrp="1"/>
          </p:cNvSpPr>
          <p:nvPr>
            <p:ph type="title"/>
          </p:nvPr>
        </p:nvSpPr>
        <p:spPr/>
        <p:txBody>
          <a:bodyPr/>
          <a:lstStyle/>
          <a:p>
            <a:pPr algn="ctr"/>
            <a:r>
              <a:rPr lang="en-IN" b="1" dirty="0"/>
              <a:t>Introduction (2/2)</a:t>
            </a:r>
          </a:p>
        </p:txBody>
      </p:sp>
      <p:sp>
        <p:nvSpPr>
          <p:cNvPr id="3" name="Content Placeholder 2">
            <a:extLst>
              <a:ext uri="{FF2B5EF4-FFF2-40B4-BE49-F238E27FC236}">
                <a16:creationId xmlns:a16="http://schemas.microsoft.com/office/drawing/2014/main" id="{47844797-ECE0-6ECB-69B1-DDAAF8E12734}"/>
              </a:ext>
            </a:extLst>
          </p:cNvPr>
          <p:cNvSpPr>
            <a:spLocks noGrp="1"/>
          </p:cNvSpPr>
          <p:nvPr>
            <p:ph idx="1"/>
          </p:nvPr>
        </p:nvSpPr>
        <p:spPr/>
        <p:txBody>
          <a:bodyPr/>
          <a:lstStyle/>
          <a:p>
            <a:r>
              <a:rPr lang="en-US" dirty="0"/>
              <a:t>The Alpha Generation, comprising children born from approximately 2010 onwards, represents the first cohort to grow up entirely in the digital age.</a:t>
            </a:r>
          </a:p>
          <a:p>
            <a:r>
              <a:rPr lang="en-US" dirty="0"/>
              <a:t>In the context of this digital-native generation, it becomes crucial to understand the patterns of food intake, parental influence, and behavioral responses related to eating.</a:t>
            </a:r>
            <a:endParaRPr lang="en-IN" dirty="0"/>
          </a:p>
        </p:txBody>
      </p:sp>
      <p:sp>
        <p:nvSpPr>
          <p:cNvPr id="4" name="Slide Number Placeholder 3">
            <a:extLst>
              <a:ext uri="{FF2B5EF4-FFF2-40B4-BE49-F238E27FC236}">
                <a16:creationId xmlns:a16="http://schemas.microsoft.com/office/drawing/2014/main" id="{8F202420-DA52-8D98-0AE4-369EFA60ECF7}"/>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E767BB0F-21BA-74F1-30B4-5BE00789FE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39638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t>Objectives of Your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p:txBody>
          <a:bodyPr>
            <a:normAutofit/>
          </a:bodyPr>
          <a:lstStyle/>
          <a:p>
            <a:pPr marL="0" indent="0">
              <a:buNone/>
            </a:pPr>
            <a:r>
              <a:rPr lang="en-US" dirty="0"/>
              <a:t>1. </a:t>
            </a:r>
            <a:r>
              <a:rPr lang="en-GB" dirty="0"/>
              <a:t>To explore the feeding habits and eating behaviours of a new generation of children of 2 - 5 years of parents in New Delhi.</a:t>
            </a:r>
            <a:endParaRPr lang="en-IN" dirty="0"/>
          </a:p>
          <a:p>
            <a:pPr marL="0" indent="0">
              <a:buNone/>
            </a:pPr>
            <a:r>
              <a:rPr lang="en-GB" dirty="0"/>
              <a:t>2. To examine the eating behaviours, traits, and tendencies of children aged 2-5 years.</a:t>
            </a:r>
            <a:endParaRPr lang="en-IN" dirty="0"/>
          </a:p>
          <a:p>
            <a:pPr marL="0" indent="0">
              <a:buNone/>
            </a:pPr>
            <a:r>
              <a:rPr lang="en-GB" dirty="0"/>
              <a:t>3. To assess the parental beliefs, attitudes, and practices around feeding of children of 2-5 years in new generation parents.</a:t>
            </a:r>
            <a:endParaRPr lang="en-IN" dirty="0"/>
          </a:p>
          <a:p>
            <a:pPr marL="0" indent="0">
              <a:buNone/>
            </a:pPr>
            <a:r>
              <a:rPr lang="en-GB" dirty="0"/>
              <a:t>4. To examine the influence of different demographics such as different types of families( nuclear/ joint), and employment of parents etc.</a:t>
            </a:r>
            <a:endParaRPr lang="en-IN" dirty="0"/>
          </a:p>
          <a:p>
            <a:pPr marL="0" indent="0">
              <a:buNone/>
            </a:pPr>
            <a:endParaRPr lang="en-IN" dirty="0"/>
          </a:p>
          <a:p>
            <a:pPr marL="0" indent="0">
              <a:buNone/>
            </a:pPr>
            <a:endParaRPr lang="en-IN"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t>Methodology (1/2)</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838199" y="1825625"/>
            <a:ext cx="10773697" cy="4667250"/>
          </a:xfrm>
        </p:spPr>
        <p:txBody>
          <a:bodyPr/>
          <a:lstStyle/>
          <a:p>
            <a:pPr marL="0" indent="0">
              <a:buNone/>
            </a:pPr>
            <a:r>
              <a:rPr lang="en-US" dirty="0"/>
              <a:t>• </a:t>
            </a:r>
            <a:r>
              <a:rPr lang="en-US" b="1" dirty="0"/>
              <a:t>Study Design: </a:t>
            </a:r>
            <a:r>
              <a:rPr lang="en-US" dirty="0"/>
              <a:t>Cross-sectional</a:t>
            </a:r>
          </a:p>
          <a:p>
            <a:pPr marL="0" indent="0">
              <a:buNone/>
            </a:pPr>
            <a:r>
              <a:rPr lang="en-US" dirty="0"/>
              <a:t>• </a:t>
            </a:r>
            <a:r>
              <a:rPr lang="en-US" b="1" dirty="0"/>
              <a:t>Sample Size: </a:t>
            </a:r>
            <a:r>
              <a:rPr lang="en-US" dirty="0"/>
              <a:t>384 </a:t>
            </a:r>
          </a:p>
          <a:p>
            <a:pPr marL="0" indent="0">
              <a:buNone/>
            </a:pPr>
            <a:r>
              <a:rPr lang="en-US" dirty="0"/>
              <a:t>• </a:t>
            </a:r>
            <a:r>
              <a:rPr lang="en-US" b="1" dirty="0"/>
              <a:t>Population: </a:t>
            </a:r>
            <a:r>
              <a:rPr lang="en-US" dirty="0"/>
              <a:t>Caregivers of children of age 2 years-6years.</a:t>
            </a:r>
          </a:p>
          <a:p>
            <a:pPr marL="0" indent="0">
              <a:buNone/>
            </a:pPr>
            <a:r>
              <a:rPr lang="en-US" dirty="0"/>
              <a:t>• </a:t>
            </a:r>
            <a:r>
              <a:rPr lang="en-US" b="1" dirty="0"/>
              <a:t>Tools: </a:t>
            </a:r>
            <a:r>
              <a:rPr lang="en-US" dirty="0"/>
              <a:t>Pre-formed questionnaire</a:t>
            </a:r>
          </a:p>
          <a:p>
            <a:pPr marL="0" indent="0">
              <a:buNone/>
            </a:pPr>
            <a:r>
              <a:rPr lang="en-US" dirty="0"/>
              <a:t>• </a:t>
            </a:r>
            <a:r>
              <a:rPr lang="en-US" b="1" dirty="0"/>
              <a:t>Sampling technique:</a:t>
            </a:r>
            <a:r>
              <a:rPr lang="en-US" dirty="0"/>
              <a:t> Purposive Selection of Urban Slum Areas</a:t>
            </a:r>
          </a:p>
          <a:p>
            <a:pPr marL="0" indent="0">
              <a:buNone/>
            </a:pPr>
            <a:r>
              <a:rPr lang="en-US" dirty="0"/>
              <a:t>•</a:t>
            </a:r>
            <a:r>
              <a:rPr lang="en-US" b="1" dirty="0"/>
              <a:t> Variables:</a:t>
            </a:r>
            <a:r>
              <a:rPr lang="en-US" dirty="0"/>
              <a:t> Age, income of parents, occupation of parents, Family type and education of parents also recorded</a:t>
            </a:r>
          </a:p>
          <a:p>
            <a:pPr marL="0" indent="0">
              <a:buNone/>
            </a:pPr>
            <a:endParaRPr lang="en-US" dirty="0"/>
          </a:p>
          <a:p>
            <a:endParaRPr lang="en-IN"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IN" b="1" dirty="0"/>
              <a:t>Methodology (2/2)</a:t>
            </a:r>
            <a:endParaRPr lang="en-IN"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p:txBody>
          <a:bodyPr>
            <a:normAutofit/>
          </a:bodyPr>
          <a:lstStyle/>
          <a:p>
            <a:pPr marL="0" indent="0">
              <a:buNone/>
            </a:pPr>
            <a:r>
              <a:rPr lang="en-US" b="1" dirty="0"/>
              <a:t>Data Analysis</a:t>
            </a:r>
          </a:p>
          <a:p>
            <a:r>
              <a:rPr lang="en-US" dirty="0"/>
              <a:t>Data were entered in </a:t>
            </a:r>
            <a:r>
              <a:rPr lang="en-US" b="1" dirty="0"/>
              <a:t>Microsoft Excel</a:t>
            </a:r>
            <a:r>
              <a:rPr lang="en-US" dirty="0"/>
              <a:t> and analyzed using </a:t>
            </a:r>
            <a:r>
              <a:rPr lang="en-US" b="1" dirty="0"/>
              <a:t>SPSS</a:t>
            </a:r>
            <a:r>
              <a:rPr lang="en-US" dirty="0"/>
              <a:t> (Statistical Package for the Social Sciences).</a:t>
            </a:r>
          </a:p>
          <a:p>
            <a:r>
              <a:rPr lang="en-US" b="1" dirty="0"/>
              <a:t>Descriptive statistics</a:t>
            </a:r>
            <a:r>
              <a:rPr lang="en-US" dirty="0"/>
              <a:t> (frequency, percentage, mean, standard deviation) were used to summarize variables.</a:t>
            </a:r>
          </a:p>
          <a:p>
            <a:r>
              <a:rPr lang="en-US" b="1" dirty="0"/>
              <a:t>Chi-square tests</a:t>
            </a:r>
            <a:r>
              <a:rPr lang="en-US" dirty="0"/>
              <a:t> were used to assess the association between socio-demographic variables and ANC utilization.</a:t>
            </a:r>
          </a:p>
          <a:p>
            <a:r>
              <a:rPr lang="en-US" b="1" dirty="0"/>
              <a:t>P-values &lt; 0.05</a:t>
            </a:r>
            <a:r>
              <a:rPr lang="en-US" dirty="0"/>
              <a:t> were considered statistically significant</a:t>
            </a:r>
          </a:p>
          <a:p>
            <a:endParaRPr lang="en-US" dirty="0"/>
          </a:p>
          <a:p>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sp>
        <p:nvSpPr>
          <p:cNvPr id="5" name="Footer Placeholder 4">
            <a:extLst>
              <a:ext uri="{FF2B5EF4-FFF2-40B4-BE49-F238E27FC236}">
                <a16:creationId xmlns:a16="http://schemas.microsoft.com/office/drawing/2014/main" id="{6F6DCD10-8A3E-7240-0E8B-DDE634E0B5E4}"/>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(1/4)</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p:txBody>
          <a:bodyPr>
            <a:normAutofit fontScale="92500" lnSpcReduction="10000"/>
          </a:bodyPr>
          <a:lstStyle/>
          <a:p>
            <a:r>
              <a:rPr lang="en-US" dirty="0"/>
              <a:t>Parental feeding practices such as restriction, applying pressure to eat, and monitoring were found to be common among parents in New Delhi.</a:t>
            </a:r>
          </a:p>
          <a:p>
            <a:r>
              <a:rPr lang="en-US" dirty="0"/>
              <a:t>Mothers were the predominant primary caregivers.</a:t>
            </a:r>
          </a:p>
          <a:p>
            <a:r>
              <a:rPr lang="en-US" dirty="0"/>
              <a:t>Parental concern about child weight was present and appeared associated with increased monitoring practices.</a:t>
            </a:r>
          </a:p>
          <a:p>
            <a:r>
              <a:rPr lang="en-US" dirty="0"/>
              <a:t>The perception of parental responsibility in child feeding was strongly linked to the use of restrictive feeding practices.</a:t>
            </a:r>
          </a:p>
          <a:p>
            <a:r>
              <a:rPr lang="en-US" dirty="0"/>
              <a:t>While demographic factors like family size and parental employment varied, the analysis did not reveal strong, clear patterns of influence on specific feeding behaviors or parental practices. Restrictive feeding and monitoring were prevalent regardless of parental employment status.</a:t>
            </a:r>
            <a:endParaRPr lang="en-IN" dirty="0"/>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373306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(2/4)</a:t>
            </a: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9" name="Picture 8">
            <a:extLst>
              <a:ext uri="{FF2B5EF4-FFF2-40B4-BE49-F238E27FC236}">
                <a16:creationId xmlns:a16="http://schemas.microsoft.com/office/drawing/2014/main" id="{9A227378-15F1-1E68-747C-344E6213D5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78728" y="1690688"/>
            <a:ext cx="5925377" cy="4172532"/>
          </a:xfrm>
          <a:prstGeom prst="rect">
            <a:avLst/>
          </a:prstGeom>
        </p:spPr>
      </p:pic>
      <p:pic>
        <p:nvPicPr>
          <p:cNvPr id="15" name="Picture 14">
            <a:extLst>
              <a:ext uri="{FF2B5EF4-FFF2-40B4-BE49-F238E27FC236}">
                <a16:creationId xmlns:a16="http://schemas.microsoft.com/office/drawing/2014/main" id="{C51677BF-5D60-DF51-EA2F-BEECC49C4C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7895" y="2032000"/>
            <a:ext cx="5165481" cy="4207119"/>
          </a:xfrm>
          <a:prstGeom prst="rect">
            <a:avLst/>
          </a:prstGeom>
        </p:spPr>
      </p:pic>
    </p:spTree>
    <p:extLst>
      <p:ext uri="{BB962C8B-B14F-4D97-AF65-F5344CB8AC3E}">
        <p14:creationId xmlns:p14="http://schemas.microsoft.com/office/powerpoint/2010/main" val="19112767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301</TotalTime>
  <Words>1155</Words>
  <Application>Microsoft Office PowerPoint</Application>
  <PresentationFormat>Widescreen</PresentationFormat>
  <Paragraphs>103</Paragraphs>
  <Slides>20</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Calibri Light</vt:lpstr>
      <vt:lpstr>Times New Roman</vt:lpstr>
      <vt:lpstr>Office Theme</vt:lpstr>
      <vt:lpstr>A STUDY ON FEEDING HABITS AND EATING BEHAVIORS AMONG CHILDREN OF PARENTS BELONGING TO ALPHA GENERATION IN NEW DELHI, INDIA.  </vt:lpstr>
      <vt:lpstr>Mentor Approval</vt:lpstr>
      <vt:lpstr>Introduction (1/2)</vt:lpstr>
      <vt:lpstr>Introduction (2/2)</vt:lpstr>
      <vt:lpstr>Objectives of Your Study</vt:lpstr>
      <vt:lpstr>Methodology (1/2)</vt:lpstr>
      <vt:lpstr>Methodology (2/2)</vt:lpstr>
      <vt:lpstr>Results (1/4)</vt:lpstr>
      <vt:lpstr>Results (2/4)</vt:lpstr>
      <vt:lpstr>Results (3/4)</vt:lpstr>
      <vt:lpstr>Results (4/4)</vt:lpstr>
      <vt:lpstr>Discussion (1/2)</vt:lpstr>
      <vt:lpstr>Discussion (2/2)</vt:lpstr>
      <vt:lpstr>Conclusion</vt:lpstr>
      <vt:lpstr>References</vt:lpstr>
      <vt:lpstr>PowerPoint Presentation</vt:lpstr>
      <vt:lpstr>PowerPoint Presentation</vt:lpstr>
      <vt:lpstr>PowerPoint Presentation</vt:lpstr>
      <vt:lpstr>Pictorial Journey (1/2)</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Manvi Verma</cp:lastModifiedBy>
  <cp:revision>14</cp:revision>
  <dcterms:created xsi:type="dcterms:W3CDTF">2022-05-20T15:11:38Z</dcterms:created>
  <dcterms:modified xsi:type="dcterms:W3CDTF">2025-08-20T10:32:54Z</dcterms:modified>
</cp:coreProperties>
</file>