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Agrandir" charset="1" panose="00000500000000000000"/>
      <p:regular r:id="rId19"/>
    </p:embeddedFont>
    <p:embeddedFont>
      <p:font typeface="Agrandir Bold" charset="1" panose="0000080000000000000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Relationship Id="rId3" Target="../media/image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54693" y="2746456"/>
            <a:ext cx="17778614" cy="2945468"/>
            <a:chOff x="0" y="0"/>
            <a:chExt cx="23704819" cy="3927290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-183497"/>
              <a:ext cx="23704819" cy="3009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399"/>
                </a:lnSpc>
                <a:spcBef>
                  <a:spcPct val="0"/>
                </a:spcBef>
              </a:pPr>
              <a:r>
                <a:rPr lang="en-US" sz="6999" strike="noStrike" u="none">
                  <a:solidFill>
                    <a:srgbClr val="2B2B2B"/>
                  </a:solidFill>
                  <a:latin typeface="Agrandir"/>
                  <a:ea typeface="Agrandir"/>
                  <a:cs typeface="Agrandir"/>
                  <a:sym typeface="Agrandir"/>
                </a:rPr>
                <a:t>Patient satisfaction in ECHS polyclinics using SERVQUAL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3163826"/>
              <a:ext cx="23704819" cy="7634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17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01916" y="6748772"/>
            <a:ext cx="17731391" cy="1133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Presented by: Dr. Chahat </a:t>
            </a:r>
          </a:p>
          <a:p>
            <a:pPr algn="ctr">
              <a:lnSpc>
                <a:spcPts val="4200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6541062" y="5950060"/>
            <a:ext cx="5205876" cy="600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Mentor : Dr. Punit Yadav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138405" y="7739372"/>
            <a:ext cx="8058413" cy="600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trike="noStrike" u="none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IIHMR DELHI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74258" y="227813"/>
            <a:ext cx="2621955" cy="1331462"/>
          </a:xfrm>
          <a:custGeom>
            <a:avLst/>
            <a:gdLst/>
            <a:ahLst/>
            <a:cxnLst/>
            <a:rect r="r" b="b" t="t" l="l"/>
            <a:pathLst>
              <a:path h="1331462" w="2621955">
                <a:moveTo>
                  <a:pt x="0" y="0"/>
                </a:moveTo>
                <a:lnTo>
                  <a:pt x="2621955" y="0"/>
                </a:lnTo>
                <a:lnTo>
                  <a:pt x="2621955" y="1331462"/>
                </a:lnTo>
                <a:lnTo>
                  <a:pt x="0" y="13314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056654" y="311500"/>
            <a:ext cx="10174692" cy="1247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EXPECTED OUTCOMES: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738129" y="2274228"/>
            <a:ext cx="16279280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6922" indent="-398461" lvl="1">
              <a:lnSpc>
                <a:spcPts val="4429"/>
              </a:lnSpc>
              <a:buFont typeface="Arial"/>
              <a:buChar char="•"/>
            </a:pPr>
            <a:r>
              <a:rPr lang="en-US" b="true" sz="3691">
                <a:solidFill>
                  <a:srgbClr val="2B2B2B"/>
                </a:solidFill>
                <a:latin typeface="Agrandir Bold"/>
                <a:ea typeface="Agrandir Bold"/>
                <a:cs typeface="Agrandir Bold"/>
                <a:sym typeface="Agrandir Bold"/>
              </a:rPr>
              <a:t>Identification of Key Gaps</a:t>
            </a:r>
            <a:r>
              <a:rPr lang="en-US" sz="3691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: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738129" y="4476750"/>
            <a:ext cx="17493792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8829" indent="-399415" lvl="1">
              <a:lnSpc>
                <a:spcPts val="4439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3699">
                <a:solidFill>
                  <a:srgbClr val="2B2B2B"/>
                </a:solidFill>
                <a:latin typeface="Agrandir Bold"/>
                <a:ea typeface="Agrandir Bold"/>
                <a:cs typeface="Agrandir Bold"/>
                <a:sym typeface="Agrandir Bold"/>
              </a:rPr>
              <a:t>Evidence-Based Recommendations</a:t>
            </a: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: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480198" y="3093378"/>
            <a:ext cx="15632488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39"/>
              </a:lnSpc>
              <a:spcBef>
                <a:spcPct val="0"/>
              </a:spcBef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Pinpoint which SERVQUAL dimensions (e.g., empathy or responsiveness) are lacking in ECHS polyclinics.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480198" y="5295900"/>
            <a:ext cx="15327604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39"/>
              </a:lnSpc>
              <a:spcBef>
                <a:spcPct val="0"/>
              </a:spcBef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Provide specific suggestions for improving service delivery in underperforming areas.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38129" y="6729413"/>
            <a:ext cx="12121612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8829" indent="-399415" lvl="1">
              <a:lnSpc>
                <a:spcPts val="4439"/>
              </a:lnSpc>
              <a:buFont typeface="Arial"/>
              <a:buChar char="•"/>
            </a:pPr>
            <a:r>
              <a:rPr lang="en-US" b="true" sz="3699">
                <a:solidFill>
                  <a:srgbClr val="2B2B2B"/>
                </a:solidFill>
                <a:latin typeface="Agrandir Bold"/>
                <a:ea typeface="Agrandir Bold"/>
                <a:cs typeface="Agrandir Bold"/>
                <a:sym typeface="Agrandir Bold"/>
              </a:rPr>
              <a:t>Support for Policy Improvement: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375938" y="7548563"/>
            <a:ext cx="15003664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39"/>
              </a:lnSpc>
              <a:spcBef>
                <a:spcPct val="0"/>
              </a:spcBef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Findings can help guide decision-makers in the Ministry of Defence and ECHS authorities to enhance patient-centered care.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74258" y="227813"/>
            <a:ext cx="2621955" cy="1331462"/>
          </a:xfrm>
          <a:custGeom>
            <a:avLst/>
            <a:gdLst/>
            <a:ahLst/>
            <a:cxnLst/>
            <a:rect r="r" b="b" t="t" l="l"/>
            <a:pathLst>
              <a:path h="1331462" w="2621955">
                <a:moveTo>
                  <a:pt x="0" y="0"/>
                </a:moveTo>
                <a:lnTo>
                  <a:pt x="2621955" y="0"/>
                </a:lnTo>
                <a:lnTo>
                  <a:pt x="2621955" y="1331462"/>
                </a:lnTo>
                <a:lnTo>
                  <a:pt x="0" y="13314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921370" y="991777"/>
            <a:ext cx="337930" cy="337930"/>
          </a:xfrm>
          <a:custGeom>
            <a:avLst/>
            <a:gdLst/>
            <a:ahLst/>
            <a:cxnLst/>
            <a:rect r="r" b="b" t="t" l="l"/>
            <a:pathLst>
              <a:path h="337930" w="337930">
                <a:moveTo>
                  <a:pt x="0" y="0"/>
                </a:moveTo>
                <a:lnTo>
                  <a:pt x="337930" y="0"/>
                </a:lnTo>
                <a:lnTo>
                  <a:pt x="337930" y="337930"/>
                </a:lnTo>
                <a:lnTo>
                  <a:pt x="0" y="3379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255985" y="272639"/>
            <a:ext cx="5035407" cy="1247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References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90429" y="2001219"/>
            <a:ext cx="17461794" cy="2914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39"/>
              </a:lnSpc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1. Liu et al. (2019): Liu, Y., Kong, Q., Yuan, S., &amp; van de Klundert, J. (2019). Factors</a:t>
            </a:r>
          </a:p>
          <a:p>
            <a:pPr algn="l">
              <a:lnSpc>
                <a:spcPts val="4439"/>
              </a:lnSpc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associated with patient satisfaction in outpatient healthcare: A cross-sectional study </a:t>
            </a: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in China. Frontiers in Public Health, 7, 183.</a:t>
            </a:r>
          </a:p>
          <a:p>
            <a:pPr algn="l">
              <a:lnSpc>
                <a:spcPts val="4439"/>
              </a:lnSpc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https://www.frontiersin.org/articles/10.3389/fpubh.2019.00183/full</a:t>
            </a:r>
          </a:p>
          <a:p>
            <a:pPr algn="l">
              <a:lnSpc>
                <a:spcPts val="4439"/>
              </a:lnSpc>
              <a:spcBef>
                <a:spcPct val="0"/>
              </a:spcBef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590429" y="4811094"/>
            <a:ext cx="17398515" cy="1790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2 .AlAbri, R., &amp; Al-Balushi, A. (2014). Patient satisfaction survey as a tool towards</a:t>
            </a:r>
          </a:p>
          <a:p>
            <a:pPr algn="l">
              <a:lnSpc>
                <a:spcPts val="4439"/>
              </a:lnSpc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quality improvement. Oman Medical Journal, 29(1), 3–7.</a:t>
            </a:r>
          </a:p>
          <a:p>
            <a:pPr algn="l">
              <a:lnSpc>
                <a:spcPts val="4439"/>
              </a:lnSpc>
              <a:spcBef>
                <a:spcPct val="0"/>
              </a:spcBef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https://doi.org/10.5001/omj.2014.02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90429" y="7152375"/>
            <a:ext cx="16366519" cy="2352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3. Siddiqui, N., &amp; Khandaker, S. Comparison of service quality between private</a:t>
            </a: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and public hospitals: Empirical evidence from Pakistan. Journal of Quality andTechnology Management, 3(1), 1–22.</a:t>
            </a:r>
          </a:p>
          <a:p>
            <a:pPr algn="l">
              <a:lnSpc>
                <a:spcPts val="4439"/>
              </a:lnSpc>
              <a:spcBef>
                <a:spcPct val="0"/>
              </a:spcBef>
            </a:pP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74258" y="227813"/>
            <a:ext cx="2621955" cy="1331462"/>
          </a:xfrm>
          <a:custGeom>
            <a:avLst/>
            <a:gdLst/>
            <a:ahLst/>
            <a:cxnLst/>
            <a:rect r="r" b="b" t="t" l="l"/>
            <a:pathLst>
              <a:path h="1331462" w="2621955">
                <a:moveTo>
                  <a:pt x="0" y="0"/>
                </a:moveTo>
                <a:lnTo>
                  <a:pt x="2621955" y="0"/>
                </a:lnTo>
                <a:lnTo>
                  <a:pt x="2621955" y="1331462"/>
                </a:lnTo>
                <a:lnTo>
                  <a:pt x="0" y="13314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36234" y="923925"/>
            <a:ext cx="15805603" cy="1790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39"/>
              </a:lnSpc>
              <a:spcBef>
                <a:spcPct val="0"/>
              </a:spcBef>
            </a:pPr>
            <a:r>
              <a:rPr lang="en-US" sz="3699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4. Parasuraman, A., Zeithaml, V. A., &amp; Berry, L. L. A conceptual model of </a:t>
            </a:r>
            <a:r>
              <a:rPr lang="en-US" sz="3699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service quality and its implications for future research. Journal of Marketing, 49(4), 41–50. https://doi.org/10.1177/002224298504900403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03656" y="3974238"/>
            <a:ext cx="17938176" cy="1790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39"/>
              </a:lnSpc>
              <a:spcBef>
                <a:spcPct val="0"/>
              </a:spcBef>
            </a:pPr>
            <a:r>
              <a:rPr lang="en-US" sz="3699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5. Ministry of Defence. (2023). Ex-Servicemen Contributory Health Scheme (ECHS). </a:t>
            </a:r>
            <a:r>
              <a:rPr lang="en-US" sz="3699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Department of Ex-Servicemen Welfare. Retrieved from https://www.desw.gov.in/ex-servicemen-contributory-health-scheme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603656" y="6462575"/>
            <a:ext cx="15314494" cy="2352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6. Parasuraman, A., Zeithaml, V. A., &amp; Berry, L. L. SERVQUAL: A multiple item scale for measuring consumer perceptions of service quality. Journal of </a:t>
            </a:r>
            <a:r>
              <a:rPr lang="en-US" sz="3699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Retailing, 64(1), 12–40.</a:t>
            </a:r>
          </a:p>
          <a:p>
            <a:pPr algn="l">
              <a:lnSpc>
                <a:spcPts val="443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067364" y="4424362"/>
            <a:ext cx="4153272" cy="1247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6999" strike="noStrike" u="none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Thank You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520449" y="1557338"/>
            <a:ext cx="6485298" cy="8512033"/>
          </a:xfrm>
          <a:custGeom>
            <a:avLst/>
            <a:gdLst/>
            <a:ahLst/>
            <a:cxnLst/>
            <a:rect r="r" b="b" t="t" l="l"/>
            <a:pathLst>
              <a:path h="8512033" w="6485298">
                <a:moveTo>
                  <a:pt x="0" y="0"/>
                </a:moveTo>
                <a:lnTo>
                  <a:pt x="6485298" y="0"/>
                </a:lnTo>
                <a:lnTo>
                  <a:pt x="6485298" y="8512032"/>
                </a:lnTo>
                <a:lnTo>
                  <a:pt x="0" y="85120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529" b="-1481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494124" y="174406"/>
            <a:ext cx="7299752" cy="1247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Mentor Approval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74258" y="227813"/>
            <a:ext cx="2621955" cy="1331462"/>
          </a:xfrm>
          <a:custGeom>
            <a:avLst/>
            <a:gdLst/>
            <a:ahLst/>
            <a:cxnLst/>
            <a:rect r="r" b="b" t="t" l="l"/>
            <a:pathLst>
              <a:path h="1331462" w="2621955">
                <a:moveTo>
                  <a:pt x="0" y="0"/>
                </a:moveTo>
                <a:lnTo>
                  <a:pt x="2621955" y="0"/>
                </a:lnTo>
                <a:lnTo>
                  <a:pt x="2621955" y="1331462"/>
                </a:lnTo>
                <a:lnTo>
                  <a:pt x="0" y="13314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877492" y="838200"/>
            <a:ext cx="6533016" cy="1247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BACKGROUND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31853" y="3844537"/>
            <a:ext cx="16523054" cy="2049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8826" indent="-399413" lvl="1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The SERVQUAL model assesses gaps between patient expectations and actual experiences.</a:t>
            </a:r>
          </a:p>
          <a:p>
            <a:pPr algn="l">
              <a:lnSpc>
                <a:spcPts val="5179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331853" y="2828662"/>
            <a:ext cx="17624294" cy="1391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8829" indent="-399415" lvl="1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Patient satisfaction is essential in modern, patient-centered healthcare.</a:t>
            </a:r>
          </a:p>
          <a:p>
            <a:pPr algn="ctr">
              <a:lnSpc>
                <a:spcPts val="5179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331853" y="7577032"/>
            <a:ext cx="15970474" cy="1391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8826" indent="-399413" lvl="1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ECHS provides healthcare to ex-servicemen but lacks comprehensive service quality evaluation.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31853" y="5335693"/>
            <a:ext cx="16003234" cy="2049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8829" indent="-399415" lvl="1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This satisfaction is not only linked to clinical outcomes and</a:t>
            </a:r>
          </a:p>
          <a:p>
            <a:pPr algn="ctr">
              <a:lnSpc>
                <a:spcPts val="5179"/>
              </a:lnSpc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treatment success but also influences patient loyalty, adherence to medical advice, and the overall perception of healthcare providers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74258" y="227813"/>
            <a:ext cx="2621955" cy="1331462"/>
          </a:xfrm>
          <a:custGeom>
            <a:avLst/>
            <a:gdLst/>
            <a:ahLst/>
            <a:cxnLst/>
            <a:rect r="r" b="b" t="t" l="l"/>
            <a:pathLst>
              <a:path h="1331462" w="2621955">
                <a:moveTo>
                  <a:pt x="0" y="0"/>
                </a:moveTo>
                <a:lnTo>
                  <a:pt x="2621955" y="0"/>
                </a:lnTo>
                <a:lnTo>
                  <a:pt x="2621955" y="1331462"/>
                </a:lnTo>
                <a:lnTo>
                  <a:pt x="0" y="13314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4258" y="227813"/>
            <a:ext cx="2621955" cy="1331462"/>
          </a:xfrm>
          <a:custGeom>
            <a:avLst/>
            <a:gdLst/>
            <a:ahLst/>
            <a:cxnLst/>
            <a:rect r="r" b="b" t="t" l="l"/>
            <a:pathLst>
              <a:path h="1331462" w="2621955">
                <a:moveTo>
                  <a:pt x="0" y="0"/>
                </a:moveTo>
                <a:lnTo>
                  <a:pt x="2621955" y="0"/>
                </a:lnTo>
                <a:lnTo>
                  <a:pt x="2621955" y="1331462"/>
                </a:lnTo>
                <a:lnTo>
                  <a:pt x="0" y="13314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719669" y="705200"/>
            <a:ext cx="9687286" cy="1384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9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Rationale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437900" y="2699100"/>
            <a:ext cx="15978032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8829" indent="-399415" lvl="1">
              <a:lnSpc>
                <a:spcPts val="4439"/>
              </a:lnSpc>
              <a:buFont typeface="Arial"/>
              <a:buChar char="•"/>
            </a:pPr>
            <a:r>
              <a:rPr lang="en-US" sz="3699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Multiple individual studies exist, but no meta-analysis using SERVQUAL has been done for ECHS.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37900" y="4537425"/>
            <a:ext cx="14955056" cy="1790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8829" indent="-399415" lvl="1">
              <a:lnSpc>
                <a:spcPts val="4439"/>
              </a:lnSpc>
              <a:buFont typeface="Arial"/>
              <a:buChar char="•"/>
            </a:pPr>
            <a:r>
              <a:rPr lang="en-US" sz="3699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Helps identify specific areas of improvement in service delivery to veterans.</a:t>
            </a:r>
          </a:p>
          <a:p>
            <a:pPr algn="ctr">
              <a:lnSpc>
                <a:spcPts val="4439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437900" y="6381655"/>
            <a:ext cx="16250825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8829" indent="-399415" lvl="1">
              <a:lnSpc>
                <a:spcPts val="4439"/>
              </a:lnSpc>
              <a:buFont typeface="Arial"/>
              <a:buChar char="•"/>
            </a:pPr>
            <a:r>
              <a:rPr lang="en-US" sz="3699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Provides data-driven insights for better management of government-funded healthcare services.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668385" y="476508"/>
            <a:ext cx="10589180" cy="1247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REVIEW OF LITERATURE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2245171"/>
            <a:ext cx="15868550" cy="2352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 b="true">
                <a:solidFill>
                  <a:srgbClr val="2B2B2B"/>
                </a:solidFill>
                <a:latin typeface="Agrandir Bold"/>
                <a:ea typeface="Agrandir Bold"/>
                <a:cs typeface="Agrandir Bold"/>
                <a:sym typeface="Agrandir Bold"/>
              </a:rPr>
              <a:t>   Liu et al. (2019)</a:t>
            </a:r>
          </a:p>
          <a:p>
            <a:pPr algn="l">
              <a:lnSpc>
                <a:spcPts val="4439"/>
              </a:lnSpc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• Cross-sectional study in China</a:t>
            </a:r>
          </a:p>
          <a:p>
            <a:pPr algn="l">
              <a:lnSpc>
                <a:spcPts val="4439"/>
              </a:lnSpc>
              <a:spcBef>
                <a:spcPct val="0"/>
              </a:spcBef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• Found communication, trust, and staff responsiveness as key satisfaction drivers in outpatient care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851374" y="4893121"/>
            <a:ext cx="16585252" cy="2352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 b="true">
                <a:solidFill>
                  <a:srgbClr val="2B2B2B"/>
                </a:solidFill>
                <a:latin typeface="Agrandir Bold"/>
                <a:ea typeface="Agrandir Bold"/>
                <a:cs typeface="Agrandir Bold"/>
                <a:sym typeface="Agrandir Bold"/>
              </a:rPr>
              <a:t>  AlAbri &amp; Al-Balushi (2014)</a:t>
            </a:r>
          </a:p>
          <a:p>
            <a:pPr algn="l">
              <a:lnSpc>
                <a:spcPts val="4439"/>
              </a:lnSpc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•⁠  ⁠Oman-based study</a:t>
            </a:r>
          </a:p>
          <a:p>
            <a:pPr algn="l">
              <a:lnSpc>
                <a:spcPts val="4439"/>
              </a:lnSpc>
              <a:spcBef>
                <a:spcPct val="0"/>
              </a:spcBef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•⁠  ⁠Identified staff behavior, waiting times, and cleanliness as major factors influencing patient satisfaction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51374" y="7541071"/>
            <a:ext cx="13765071" cy="2352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 b="true">
                <a:solidFill>
                  <a:srgbClr val="2B2B2B"/>
                </a:solidFill>
                <a:latin typeface="Agrandir Bold"/>
                <a:ea typeface="Agrandir Bold"/>
                <a:cs typeface="Agrandir Bold"/>
                <a:sym typeface="Agrandir Bold"/>
              </a:rPr>
              <a:t>Siddiqui &amp; Khandaker (2007)</a:t>
            </a:r>
          </a:p>
          <a:p>
            <a:pPr algn="l">
              <a:lnSpc>
                <a:spcPts val="4439"/>
              </a:lnSpc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• Compared private and public hospitals in Pakistan</a:t>
            </a:r>
          </a:p>
          <a:p>
            <a:pPr algn="l">
              <a:lnSpc>
                <a:spcPts val="4439"/>
              </a:lnSpc>
              <a:spcBef>
                <a:spcPct val="0"/>
              </a:spcBef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• Found higher satisfaction in private hospitals due to better interpersonal relationships and responsiveness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74258" y="227813"/>
            <a:ext cx="2621955" cy="1331462"/>
          </a:xfrm>
          <a:custGeom>
            <a:avLst/>
            <a:gdLst/>
            <a:ahLst/>
            <a:cxnLst/>
            <a:rect r="r" b="b" t="t" l="l"/>
            <a:pathLst>
              <a:path h="1331462" w="2621955">
                <a:moveTo>
                  <a:pt x="0" y="0"/>
                </a:moveTo>
                <a:lnTo>
                  <a:pt x="2621955" y="0"/>
                </a:lnTo>
                <a:lnTo>
                  <a:pt x="2621955" y="1331462"/>
                </a:lnTo>
                <a:lnTo>
                  <a:pt x="0" y="13314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463152" y="703044"/>
            <a:ext cx="5361696" cy="1247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OBJECTIVES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64402" y="2333760"/>
            <a:ext cx="14813111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8829" indent="-399415" lvl="1">
              <a:lnSpc>
                <a:spcPts val="4439"/>
              </a:lnSpc>
              <a:spcBef>
                <a:spcPct val="0"/>
              </a:spcBef>
              <a:buFont typeface="Arial"/>
              <a:buChar char="•"/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To analyze patient satisfaction in ECHS polyclinics using the SERVQUAL modeL ( RATER Model)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369448" y="6378952"/>
            <a:ext cx="6701511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8829" indent="-399415" lvl="1">
              <a:lnSpc>
                <a:spcPts val="4439"/>
              </a:lnSpc>
              <a:buFont typeface="Arial"/>
              <a:buChar char="•"/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Tangibles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369448" y="4813556"/>
            <a:ext cx="6291822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8829" indent="-399415" lvl="1">
              <a:lnSpc>
                <a:spcPts val="4439"/>
              </a:lnSpc>
              <a:buFont typeface="Arial"/>
              <a:buChar char="•"/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Reliability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69448" y="8301322"/>
            <a:ext cx="7274388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8829" indent="-399415" lvl="1">
              <a:lnSpc>
                <a:spcPts val="4439"/>
              </a:lnSpc>
              <a:buFont typeface="Arial"/>
              <a:buChar char="•"/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Responsiveness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369448" y="5596254"/>
            <a:ext cx="5882134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8829" indent="-399415" lvl="1">
              <a:lnSpc>
                <a:spcPts val="4439"/>
              </a:lnSpc>
              <a:buFont typeface="Arial"/>
              <a:buChar char="•"/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Assurance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369448" y="7340137"/>
            <a:ext cx="6520485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8829" indent="-399415" lvl="1">
              <a:lnSpc>
                <a:spcPts val="4439"/>
              </a:lnSpc>
              <a:buFont typeface="Arial"/>
              <a:buChar char="•"/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Empathy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95926" y="3810135"/>
            <a:ext cx="6701511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39"/>
              </a:lnSpc>
              <a:spcBef>
                <a:spcPct val="0"/>
              </a:spcBef>
            </a:pPr>
            <a:r>
              <a:rPr lang="en-US" b="true" sz="3699">
                <a:solidFill>
                  <a:srgbClr val="2B2B2B"/>
                </a:solidFill>
                <a:latin typeface="Agrandir Bold"/>
                <a:ea typeface="Agrandir Bold"/>
                <a:cs typeface="Agrandir Bold"/>
                <a:sym typeface="Agrandir Bold"/>
              </a:rPr>
              <a:t>STUDY VARIABLES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74258" y="227813"/>
            <a:ext cx="2621955" cy="1331462"/>
          </a:xfrm>
          <a:custGeom>
            <a:avLst/>
            <a:gdLst/>
            <a:ahLst/>
            <a:cxnLst/>
            <a:rect r="r" b="b" t="t" l="l"/>
            <a:pathLst>
              <a:path h="1331462" w="2621955">
                <a:moveTo>
                  <a:pt x="0" y="0"/>
                </a:moveTo>
                <a:lnTo>
                  <a:pt x="2621955" y="0"/>
                </a:lnTo>
                <a:lnTo>
                  <a:pt x="2621955" y="1331462"/>
                </a:lnTo>
                <a:lnTo>
                  <a:pt x="0" y="13314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653303" y="840137"/>
            <a:ext cx="6981394" cy="1247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METHODOLOGY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508379" y="2379831"/>
            <a:ext cx="15289493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8829" indent="-399415" lvl="1">
              <a:lnSpc>
                <a:spcPts val="4439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3699">
                <a:solidFill>
                  <a:srgbClr val="2B2B2B"/>
                </a:solidFill>
                <a:latin typeface="Agrandir Bold"/>
                <a:ea typeface="Agrandir Bold"/>
                <a:cs typeface="Agrandir Bold"/>
                <a:sym typeface="Agrandir Bold"/>
              </a:rPr>
              <a:t>Study Design:</a:t>
            </a: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 Individual Participant Data Meta-analysis (IPD-MA)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08379" y="3341856"/>
            <a:ext cx="14184287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8829" indent="-399415" lvl="1">
              <a:lnSpc>
                <a:spcPts val="4439"/>
              </a:lnSpc>
              <a:buFont typeface="Arial"/>
              <a:buChar char="•"/>
            </a:pPr>
            <a:r>
              <a:rPr lang="en-US" b="true" sz="3699">
                <a:solidFill>
                  <a:srgbClr val="2B2B2B"/>
                </a:solidFill>
                <a:latin typeface="Agrandir Bold"/>
                <a:ea typeface="Agrandir Bold"/>
                <a:cs typeface="Agrandir Bold"/>
                <a:sym typeface="Agrandir Bold"/>
              </a:rPr>
              <a:t>Study Area:</a:t>
            </a: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 ECHS Polyclinics in Delhi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08379" y="4303881"/>
            <a:ext cx="15670598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8829" indent="-399415" lvl="1">
              <a:lnSpc>
                <a:spcPts val="4439"/>
              </a:lnSpc>
              <a:buFont typeface="Arial"/>
              <a:buChar char="•"/>
            </a:pPr>
            <a:r>
              <a:rPr lang="en-US" b="true" sz="3699">
                <a:solidFill>
                  <a:srgbClr val="2B2B2B"/>
                </a:solidFill>
                <a:latin typeface="Agrandir Bold"/>
                <a:ea typeface="Agrandir Bold"/>
                <a:cs typeface="Agrandir Bold"/>
                <a:sym typeface="Agrandir Bold"/>
              </a:rPr>
              <a:t>Study Population</a:t>
            </a: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: Patients attending ECHS Polyclinics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08379" y="5265906"/>
            <a:ext cx="12678921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8829" indent="-399415" lvl="1">
              <a:lnSpc>
                <a:spcPts val="4439"/>
              </a:lnSpc>
              <a:buFont typeface="Arial"/>
              <a:buChar char="•"/>
            </a:pPr>
            <a:r>
              <a:rPr lang="en-US" b="true" sz="3699">
                <a:solidFill>
                  <a:srgbClr val="2B2B2B"/>
                </a:solidFill>
                <a:latin typeface="Agrandir Bold"/>
                <a:ea typeface="Agrandir Bold"/>
                <a:cs typeface="Agrandir Bold"/>
                <a:sym typeface="Agrandir Bold"/>
              </a:rPr>
              <a:t>Databases</a:t>
            </a: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: PubMed and Web of Science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22711" y="6227931"/>
            <a:ext cx="9630077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8829" indent="-399415" lvl="1">
              <a:lnSpc>
                <a:spcPts val="4439"/>
              </a:lnSpc>
              <a:buFont typeface="Arial"/>
              <a:buChar char="•"/>
            </a:pPr>
            <a:r>
              <a:rPr lang="en-US" b="true" sz="3699">
                <a:solidFill>
                  <a:srgbClr val="2B2B2B"/>
                </a:solidFill>
                <a:latin typeface="Agrandir Bold"/>
                <a:ea typeface="Agrandir Bold"/>
                <a:cs typeface="Agrandir Bold"/>
                <a:sym typeface="Agrandir Bold"/>
              </a:rPr>
              <a:t>Inclusion Criteria:</a:t>
            </a:r>
          </a:p>
          <a:p>
            <a:pPr algn="l">
              <a:lnSpc>
                <a:spcPts val="4439"/>
              </a:lnSpc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      </a:t>
            </a: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English language publications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22711" y="8331320"/>
            <a:ext cx="9382359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      Conducted in Indian ECHS settings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22711" y="7559795"/>
            <a:ext cx="9630077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      </a:t>
            </a: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Studies from 2013 onward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74258" y="227813"/>
            <a:ext cx="2621955" cy="1331462"/>
          </a:xfrm>
          <a:custGeom>
            <a:avLst/>
            <a:gdLst/>
            <a:ahLst/>
            <a:cxnLst/>
            <a:rect r="r" b="b" t="t" l="l"/>
            <a:pathLst>
              <a:path h="1331462" w="2621955">
                <a:moveTo>
                  <a:pt x="0" y="0"/>
                </a:moveTo>
                <a:lnTo>
                  <a:pt x="2621955" y="0"/>
                </a:lnTo>
                <a:lnTo>
                  <a:pt x="2621955" y="1331462"/>
                </a:lnTo>
                <a:lnTo>
                  <a:pt x="0" y="13314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896299" y="1732701"/>
            <a:ext cx="14078765" cy="1247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DATA EXTRACTION AND ANALYSIS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885651" y="3663467"/>
            <a:ext cx="14345539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8829" indent="-399415" lvl="1">
              <a:lnSpc>
                <a:spcPts val="4439"/>
              </a:lnSpc>
              <a:buFont typeface="Arial"/>
              <a:buChar char="•"/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Data will be extracted using a structured Excel sheet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71066" y="4557873"/>
            <a:ext cx="15117996" cy="1790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8829" indent="-399415" lvl="1">
              <a:lnSpc>
                <a:spcPts val="4439"/>
              </a:lnSpc>
              <a:buFont typeface="Arial"/>
              <a:buChar char="•"/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Survey questions from included studies to be classified under SERVQUAL dimensions</a:t>
            </a:r>
          </a:p>
          <a:p>
            <a:pPr algn="l">
              <a:lnSpc>
                <a:spcPts val="4439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914234" y="6243798"/>
            <a:ext cx="14524942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8829" indent="-399415" lvl="1">
              <a:lnSpc>
                <a:spcPts val="4439"/>
              </a:lnSpc>
              <a:buFont typeface="Arial"/>
              <a:buChar char="•"/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Two-expert review to validate the classification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234" y="7203635"/>
            <a:ext cx="15060830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8829" indent="-399415" lvl="1">
              <a:lnSpc>
                <a:spcPts val="4439"/>
              </a:lnSpc>
              <a:buFont typeface="Arial"/>
              <a:buChar char="•"/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Narrative summary and visual charts will show the satisfaction levels by dimension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85651" y="8824129"/>
            <a:ext cx="11766680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8829" indent="-399415" lvl="1">
              <a:lnSpc>
                <a:spcPts val="4439"/>
              </a:lnSpc>
              <a:buFont typeface="Arial"/>
              <a:buChar char="•"/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Follows PRISMA-ScR guidelines for reporting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74258" y="227813"/>
            <a:ext cx="2351987" cy="1194368"/>
          </a:xfrm>
          <a:custGeom>
            <a:avLst/>
            <a:gdLst/>
            <a:ahLst/>
            <a:cxnLst/>
            <a:rect r="r" b="b" t="t" l="l"/>
            <a:pathLst>
              <a:path h="1194368" w="2351987">
                <a:moveTo>
                  <a:pt x="0" y="0"/>
                </a:moveTo>
                <a:lnTo>
                  <a:pt x="2351987" y="0"/>
                </a:lnTo>
                <a:lnTo>
                  <a:pt x="2351987" y="1194368"/>
                </a:lnTo>
                <a:lnTo>
                  <a:pt x="0" y="11943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329464" y="1368775"/>
            <a:ext cx="11629073" cy="1247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ETHICAL CONSIDERATIONS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924145" y="3574955"/>
            <a:ext cx="16335155" cy="3476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 b="true">
                <a:solidFill>
                  <a:srgbClr val="2B2B2B"/>
                </a:solidFill>
                <a:latin typeface="Agrandir Bold"/>
                <a:ea typeface="Agrandir Bold"/>
                <a:cs typeface="Agrandir Bold"/>
                <a:sym typeface="Agrandir Bold"/>
              </a:rPr>
              <a:t>No primary data collection</a:t>
            </a: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:  This study uses only published and publicly available data - so there is no direct patient involvement. </a:t>
            </a:r>
          </a:p>
          <a:p>
            <a:pPr algn="l">
              <a:lnSpc>
                <a:spcPts val="4439"/>
              </a:lnSpc>
            </a:pPr>
          </a:p>
          <a:p>
            <a:pPr algn="l">
              <a:lnSpc>
                <a:spcPts val="4439"/>
              </a:lnSpc>
            </a:pPr>
            <a:r>
              <a:rPr lang="en-US" sz="3699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So no ethical approval is required. </a:t>
            </a:r>
          </a:p>
          <a:p>
            <a:pPr algn="l">
              <a:lnSpc>
                <a:spcPts val="4439"/>
              </a:lnSpc>
              <a:spcBef>
                <a:spcPct val="0"/>
              </a:spcBef>
            </a:pPr>
          </a:p>
          <a:p>
            <a:pPr algn="l">
              <a:lnSpc>
                <a:spcPts val="4439"/>
              </a:lnSpc>
              <a:spcBef>
                <a:spcPct val="0"/>
              </a:spcBef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74258" y="227813"/>
            <a:ext cx="2621955" cy="1331462"/>
          </a:xfrm>
          <a:custGeom>
            <a:avLst/>
            <a:gdLst/>
            <a:ahLst/>
            <a:cxnLst/>
            <a:rect r="r" b="b" t="t" l="l"/>
            <a:pathLst>
              <a:path h="1331462" w="2621955">
                <a:moveTo>
                  <a:pt x="0" y="0"/>
                </a:moveTo>
                <a:lnTo>
                  <a:pt x="2621955" y="0"/>
                </a:lnTo>
                <a:lnTo>
                  <a:pt x="2621955" y="1331462"/>
                </a:lnTo>
                <a:lnTo>
                  <a:pt x="0" y="13314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DAGo8dwrKJ0</dc:identifier>
  <dcterms:modified xsi:type="dcterms:W3CDTF">2011-08-01T06:04:30Z</dcterms:modified>
  <cp:revision>1</cp:revision>
  <dc:title>Simple Presentation in Pink Lilac Pastel Blobs Basic Style</dc:title>
</cp:coreProperties>
</file>