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60" r:id="rId3"/>
    <p:sldId id="258" r:id="rId4"/>
    <p:sldId id="267" r:id="rId5"/>
    <p:sldId id="268" r:id="rId6"/>
    <p:sldId id="259" r:id="rId7"/>
    <p:sldId id="262" r:id="rId8"/>
    <p:sldId id="263" r:id="rId9"/>
    <p:sldId id="265" r:id="rId10"/>
    <p:sldId id="264" r:id="rId11"/>
    <p:sldId id="266" r:id="rId12"/>
    <p:sldId id="26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CFE16AC-DED7-4E8F-AEC7-99CD371E7CB3}" type="datetimeFigureOut">
              <a:rPr lang="en-IN" smtClean="0"/>
              <a:t>21-06-2021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D96C74-377B-4131-A79B-1C8137318BA2}"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1302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FE16AC-DED7-4E8F-AEC7-99CD371E7CB3}" type="datetimeFigureOut">
              <a:rPr lang="en-IN" smtClean="0"/>
              <a:t>21-06-2021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D96C74-377B-4131-A79B-1C8137318BA2}" type="slidenum">
              <a:rPr lang="en-IN" smtClean="0"/>
              <a:t>‹#›</a:t>
            </a:fld>
            <a:endParaRPr lang="en-IN"/>
          </a:p>
        </p:txBody>
      </p:sp>
    </p:spTree>
    <p:extLst>
      <p:ext uri="{BB962C8B-B14F-4D97-AF65-F5344CB8AC3E}">
        <p14:creationId xmlns:p14="http://schemas.microsoft.com/office/powerpoint/2010/main" val="154252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FE16AC-DED7-4E8F-AEC7-99CD371E7CB3}" type="datetimeFigureOut">
              <a:rPr lang="en-IN" smtClean="0"/>
              <a:t>21-06-2021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D96C74-377B-4131-A79B-1C8137318BA2}" type="slidenum">
              <a:rPr lang="en-IN" smtClean="0"/>
              <a:t>‹#›</a:t>
            </a:fld>
            <a:endParaRPr lang="en-IN"/>
          </a:p>
        </p:txBody>
      </p:sp>
    </p:spTree>
    <p:extLst>
      <p:ext uri="{BB962C8B-B14F-4D97-AF65-F5344CB8AC3E}">
        <p14:creationId xmlns:p14="http://schemas.microsoft.com/office/powerpoint/2010/main" val="1275935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FE16AC-DED7-4E8F-AEC7-99CD371E7CB3}" type="datetimeFigureOut">
              <a:rPr lang="en-IN" smtClean="0"/>
              <a:t>21-06-2021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D96C74-377B-4131-A79B-1C8137318BA2}" type="slidenum">
              <a:rPr lang="en-IN" smtClean="0"/>
              <a:t>‹#›</a:t>
            </a:fld>
            <a:endParaRPr lang="en-IN"/>
          </a:p>
        </p:txBody>
      </p:sp>
    </p:spTree>
    <p:extLst>
      <p:ext uri="{BB962C8B-B14F-4D97-AF65-F5344CB8AC3E}">
        <p14:creationId xmlns:p14="http://schemas.microsoft.com/office/powerpoint/2010/main" val="214817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FE16AC-DED7-4E8F-AEC7-99CD371E7CB3}" type="datetimeFigureOut">
              <a:rPr lang="en-IN" smtClean="0"/>
              <a:t>21-06-2021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D96C74-377B-4131-A79B-1C8137318BA2}"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5634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CFE16AC-DED7-4E8F-AEC7-99CD371E7CB3}" type="datetimeFigureOut">
              <a:rPr lang="en-IN" smtClean="0"/>
              <a:t>21-06-2021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8D96C74-377B-4131-A79B-1C8137318BA2}" type="slidenum">
              <a:rPr lang="en-IN" smtClean="0"/>
              <a:t>‹#›</a:t>
            </a:fld>
            <a:endParaRPr lang="en-IN"/>
          </a:p>
        </p:txBody>
      </p:sp>
    </p:spTree>
    <p:extLst>
      <p:ext uri="{BB962C8B-B14F-4D97-AF65-F5344CB8AC3E}">
        <p14:creationId xmlns:p14="http://schemas.microsoft.com/office/powerpoint/2010/main" val="3205324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CFE16AC-DED7-4E8F-AEC7-99CD371E7CB3}" type="datetimeFigureOut">
              <a:rPr lang="en-IN" smtClean="0"/>
              <a:t>21-06-2021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8D96C74-377B-4131-A79B-1C8137318BA2}" type="slidenum">
              <a:rPr lang="en-IN" smtClean="0"/>
              <a:t>‹#›</a:t>
            </a:fld>
            <a:endParaRPr lang="en-IN"/>
          </a:p>
        </p:txBody>
      </p:sp>
    </p:spTree>
    <p:extLst>
      <p:ext uri="{BB962C8B-B14F-4D97-AF65-F5344CB8AC3E}">
        <p14:creationId xmlns:p14="http://schemas.microsoft.com/office/powerpoint/2010/main" val="1492921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CFE16AC-DED7-4E8F-AEC7-99CD371E7CB3}" type="datetimeFigureOut">
              <a:rPr lang="en-IN" smtClean="0"/>
              <a:t>21-06-2021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8D96C74-377B-4131-A79B-1C8137318BA2}" type="slidenum">
              <a:rPr lang="en-IN" smtClean="0"/>
              <a:t>‹#›</a:t>
            </a:fld>
            <a:endParaRPr lang="en-IN"/>
          </a:p>
        </p:txBody>
      </p:sp>
    </p:spTree>
    <p:extLst>
      <p:ext uri="{BB962C8B-B14F-4D97-AF65-F5344CB8AC3E}">
        <p14:creationId xmlns:p14="http://schemas.microsoft.com/office/powerpoint/2010/main" val="1587896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CFE16AC-DED7-4E8F-AEC7-99CD371E7CB3}" type="datetimeFigureOut">
              <a:rPr lang="en-IN" smtClean="0"/>
              <a:t>21-06-2021</a:t>
            </a:fld>
            <a:endParaRPr lang="en-IN"/>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N"/>
          </a:p>
        </p:txBody>
      </p:sp>
      <p:sp>
        <p:nvSpPr>
          <p:cNvPr id="9" name="Slide Number Placeholder 8"/>
          <p:cNvSpPr>
            <a:spLocks noGrp="1"/>
          </p:cNvSpPr>
          <p:nvPr>
            <p:ph type="sldNum" sz="quarter" idx="12"/>
          </p:nvPr>
        </p:nvSpPr>
        <p:spPr/>
        <p:txBody>
          <a:bodyPr/>
          <a:lstStyle/>
          <a:p>
            <a:fld id="{78D96C74-377B-4131-A79B-1C8137318BA2}" type="slidenum">
              <a:rPr lang="en-IN" smtClean="0"/>
              <a:t>‹#›</a:t>
            </a:fld>
            <a:endParaRPr lang="en-IN"/>
          </a:p>
        </p:txBody>
      </p:sp>
    </p:spTree>
    <p:extLst>
      <p:ext uri="{BB962C8B-B14F-4D97-AF65-F5344CB8AC3E}">
        <p14:creationId xmlns:p14="http://schemas.microsoft.com/office/powerpoint/2010/main" val="986004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CFE16AC-DED7-4E8F-AEC7-99CD371E7CB3}" type="datetimeFigureOut">
              <a:rPr lang="en-IN" smtClean="0"/>
              <a:t>21-06-2021</a:t>
            </a:fld>
            <a:endParaRPr lang="en-IN"/>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8D96C74-377B-4131-A79B-1C8137318BA2}" type="slidenum">
              <a:rPr lang="en-IN" smtClean="0"/>
              <a:t>‹#›</a:t>
            </a:fld>
            <a:endParaRPr lang="en-IN"/>
          </a:p>
        </p:txBody>
      </p:sp>
    </p:spTree>
    <p:extLst>
      <p:ext uri="{BB962C8B-B14F-4D97-AF65-F5344CB8AC3E}">
        <p14:creationId xmlns:p14="http://schemas.microsoft.com/office/powerpoint/2010/main" val="1275823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CFE16AC-DED7-4E8F-AEC7-99CD371E7CB3}" type="datetimeFigureOut">
              <a:rPr lang="en-IN" smtClean="0"/>
              <a:t>21-06-2021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8D96C74-377B-4131-A79B-1C8137318BA2}" type="slidenum">
              <a:rPr lang="en-IN" smtClean="0"/>
              <a:t>‹#›</a:t>
            </a:fld>
            <a:endParaRPr lang="en-IN"/>
          </a:p>
        </p:txBody>
      </p:sp>
    </p:spTree>
    <p:extLst>
      <p:ext uri="{BB962C8B-B14F-4D97-AF65-F5344CB8AC3E}">
        <p14:creationId xmlns:p14="http://schemas.microsoft.com/office/powerpoint/2010/main" val="3042605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CFE16AC-DED7-4E8F-AEC7-99CD371E7CB3}" type="datetimeFigureOut">
              <a:rPr lang="en-IN" smtClean="0"/>
              <a:t>21-06-2021</a:t>
            </a:fld>
            <a:endParaRPr lang="en-IN"/>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N"/>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8D96C74-377B-4131-A79B-1C8137318BA2}" type="slidenum">
              <a:rPr lang="en-IN" smtClean="0"/>
              <a:t>‹#›</a:t>
            </a:fld>
            <a:endParaRPr lang="en-IN"/>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498863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dx.doi.org/10.3823/2622" TargetMode="External"/><Relationship Id="rId2" Type="http://schemas.openxmlformats.org/officeDocument/2006/relationships/hyperlink" Target="https://www.who.int/news-room/fact-sheets/detail/fall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462AB-C940-406D-9D62-8D652BF3B41C}"/>
              </a:ext>
            </a:extLst>
          </p:cNvPr>
          <p:cNvSpPr>
            <a:spLocks noGrp="1"/>
          </p:cNvSpPr>
          <p:nvPr>
            <p:ph type="ctrTitle"/>
          </p:nvPr>
        </p:nvSpPr>
        <p:spPr>
          <a:xfrm>
            <a:off x="1447800" y="131763"/>
            <a:ext cx="9505950" cy="3297237"/>
          </a:xfrm>
        </p:spPr>
        <p:txBody>
          <a:bodyPr>
            <a:normAutofit/>
          </a:bodyPr>
          <a:lstStyle/>
          <a:p>
            <a:r>
              <a:rPr lang="en-US" sz="4400" b="1" dirty="0">
                <a:latin typeface="Times New Roman" panose="02020603050405020304" pitchFamily="18" charset="0"/>
                <a:cs typeface="Times New Roman" panose="02020603050405020304" pitchFamily="18" charset="0"/>
              </a:rPr>
              <a:t>Dissertation Report</a:t>
            </a:r>
            <a:br>
              <a:rPr lang="en-US" sz="4400" b="1" dirty="0">
                <a:latin typeface="Times New Roman" panose="02020603050405020304" pitchFamily="18" charset="0"/>
                <a:cs typeface="Times New Roman" panose="02020603050405020304" pitchFamily="18" charset="0"/>
              </a:rPr>
            </a:br>
            <a:br>
              <a:rPr lang="en-US" sz="4400" b="1"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Topic: Knowledge among nurses on fall prevention in hospital</a:t>
            </a:r>
            <a:endParaRPr lang="en-IN" sz="44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3A4780EE-B04D-47AE-8DF0-13757014F072}"/>
              </a:ext>
            </a:extLst>
          </p:cNvPr>
          <p:cNvSpPr>
            <a:spLocks noGrp="1"/>
          </p:cNvSpPr>
          <p:nvPr>
            <p:ph type="subTitle" idx="1"/>
          </p:nvPr>
        </p:nvSpPr>
        <p:spPr>
          <a:xfrm>
            <a:off x="1173480" y="4487228"/>
            <a:ext cx="9144000" cy="1655762"/>
          </a:xfrm>
        </p:spPr>
        <p:txBody>
          <a:bodyPr>
            <a:normAutofit fontScale="92500" lnSpcReduction="20000"/>
          </a:bodyPr>
          <a:lstStyle/>
          <a:p>
            <a:r>
              <a:rPr lang="en-US" dirty="0">
                <a:latin typeface="Times New Roman" panose="02020603050405020304" pitchFamily="18" charset="0"/>
                <a:cs typeface="Times New Roman" panose="02020603050405020304" pitchFamily="18" charset="0"/>
              </a:rPr>
              <a:t>Submitted by: </a:t>
            </a:r>
            <a:r>
              <a:rPr lang="en-US" b="1" dirty="0">
                <a:latin typeface="Times New Roman" panose="02020603050405020304" pitchFamily="18" charset="0"/>
                <a:cs typeface="Times New Roman" panose="02020603050405020304" pitchFamily="18" charset="0"/>
              </a:rPr>
              <a:t>Sneha Gupta</a:t>
            </a:r>
          </a:p>
          <a:p>
            <a:r>
              <a:rPr lang="en-US" dirty="0">
                <a:latin typeface="Times New Roman" panose="02020603050405020304" pitchFamily="18" charset="0"/>
                <a:cs typeface="Times New Roman" panose="02020603050405020304" pitchFamily="18" charset="0"/>
              </a:rPr>
              <a:t>Roll  no: </a:t>
            </a:r>
            <a:r>
              <a:rPr lang="en-US" b="1" dirty="0">
                <a:latin typeface="Times New Roman" panose="02020603050405020304" pitchFamily="18" charset="0"/>
                <a:cs typeface="Times New Roman" panose="02020603050405020304" pitchFamily="18" charset="0"/>
              </a:rPr>
              <a:t>PG/19/086</a:t>
            </a:r>
          </a:p>
          <a:p>
            <a:r>
              <a:rPr lang="en-US" dirty="0">
                <a:latin typeface="Times New Roman" panose="02020603050405020304" pitchFamily="18" charset="0"/>
                <a:cs typeface="Times New Roman" panose="02020603050405020304" pitchFamily="18" charset="0"/>
              </a:rPr>
              <a:t>Stream: </a:t>
            </a:r>
            <a:r>
              <a:rPr lang="en-US" b="1" dirty="0">
                <a:latin typeface="Times New Roman" panose="02020603050405020304" pitchFamily="18" charset="0"/>
                <a:cs typeface="Times New Roman" panose="02020603050405020304" pitchFamily="18" charset="0"/>
              </a:rPr>
              <a:t>Hospital Management</a:t>
            </a:r>
          </a:p>
          <a:p>
            <a:r>
              <a:rPr lang="en-IN" dirty="0">
                <a:latin typeface="Times New Roman" panose="02020603050405020304" pitchFamily="18" charset="0"/>
                <a:cs typeface="Times New Roman" panose="02020603050405020304" pitchFamily="18" charset="0"/>
              </a:rPr>
              <a:t>Under the guidance of </a:t>
            </a:r>
            <a:r>
              <a:rPr lang="en-IN" b="1" dirty="0">
                <a:latin typeface="Times New Roman" panose="02020603050405020304" pitchFamily="18" charset="0"/>
                <a:cs typeface="Times New Roman" panose="02020603050405020304" pitchFamily="18" charset="0"/>
              </a:rPr>
              <a:t>Ms.</a:t>
            </a:r>
            <a:r>
              <a:rPr lang="en-IN" dirty="0">
                <a:latin typeface="Times New Roman" panose="02020603050405020304" pitchFamily="18" charset="0"/>
                <a:cs typeface="Times New Roman" panose="02020603050405020304" pitchFamily="18" charset="0"/>
              </a:rPr>
              <a:t> </a:t>
            </a:r>
            <a:r>
              <a:rPr lang="en-IN" b="1" dirty="0" err="1">
                <a:latin typeface="Times New Roman" panose="02020603050405020304" pitchFamily="18" charset="0"/>
                <a:cs typeface="Times New Roman" panose="02020603050405020304" pitchFamily="18" charset="0"/>
              </a:rPr>
              <a:t>Divya</a:t>
            </a:r>
            <a:r>
              <a:rPr lang="en-IN" b="1" dirty="0">
                <a:latin typeface="Times New Roman" panose="02020603050405020304" pitchFamily="18" charset="0"/>
                <a:cs typeface="Times New Roman" panose="02020603050405020304" pitchFamily="18" charset="0"/>
              </a:rPr>
              <a:t> Aggarwal</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8422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BF1D062-60FF-4D6C-8711-9BFF1CD5015B}"/>
              </a:ext>
            </a:extLst>
          </p:cNvPr>
          <p:cNvSpPr>
            <a:spLocks noGrp="1"/>
          </p:cNvSpPr>
          <p:nvPr>
            <p:ph type="ctrTitle"/>
          </p:nvPr>
        </p:nvSpPr>
        <p:spPr>
          <a:xfrm>
            <a:off x="1637665" y="1174433"/>
            <a:ext cx="9469120" cy="889317"/>
          </a:xfrm>
        </p:spPr>
        <p:txBody>
          <a:bodyPr>
            <a:normAutofit/>
          </a:bodyPr>
          <a:lstStyle/>
          <a:p>
            <a:pPr algn="ctr"/>
            <a:r>
              <a:rPr lang="en-US" sz="4000" b="1" dirty="0">
                <a:latin typeface="Times New Roman" panose="02020603050405020304" pitchFamily="18" charset="0"/>
                <a:cs typeface="Times New Roman" panose="02020603050405020304" pitchFamily="18" charset="0"/>
              </a:rPr>
              <a:t>CONCLUSION</a:t>
            </a:r>
            <a:endParaRPr lang="en-IN" sz="4000" b="1" dirty="0">
              <a:latin typeface="Times New Roman" panose="02020603050405020304" pitchFamily="18" charset="0"/>
              <a:cs typeface="Times New Roman" panose="02020603050405020304" pitchFamily="18" charset="0"/>
            </a:endParaRPr>
          </a:p>
        </p:txBody>
      </p:sp>
      <p:sp>
        <p:nvSpPr>
          <p:cNvPr id="6" name="Subtitle 5">
            <a:extLst>
              <a:ext uri="{FF2B5EF4-FFF2-40B4-BE49-F238E27FC236}">
                <a16:creationId xmlns:a16="http://schemas.microsoft.com/office/drawing/2014/main" id="{3BDC9050-A372-4F94-A566-A768C56DC4BB}"/>
              </a:ext>
            </a:extLst>
          </p:cNvPr>
          <p:cNvSpPr>
            <a:spLocks noGrp="1"/>
          </p:cNvSpPr>
          <p:nvPr>
            <p:ph type="subTitle" idx="1"/>
          </p:nvPr>
        </p:nvSpPr>
        <p:spPr>
          <a:xfrm>
            <a:off x="1524000" y="2816225"/>
            <a:ext cx="9696450" cy="4603750"/>
          </a:xfrm>
        </p:spPr>
        <p:txBody>
          <a:bodyPr>
            <a:normAutofit/>
          </a:bodyPr>
          <a:lstStyle/>
          <a:p>
            <a:pPr algn="just"/>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Hospitals take appropriate measures for preventing falls, but </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it has been seen that there is a gap that must be filled in order to increase the understanding of falls and its risk factors. </a:t>
            </a:r>
            <a:r>
              <a:rPr lang="en-US"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there is a need for continuous training and education of the staff.</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through various health services. Including governmental and non-governmental organizations related to falls and fall risk factors to reduce the occurrence of falls and thereby ensure patient safety.</a:t>
            </a:r>
          </a:p>
          <a:p>
            <a:pPr algn="just"/>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2000" dirty="0"/>
          </a:p>
        </p:txBody>
      </p:sp>
    </p:spTree>
    <p:extLst>
      <p:ext uri="{BB962C8B-B14F-4D97-AF65-F5344CB8AC3E}">
        <p14:creationId xmlns:p14="http://schemas.microsoft.com/office/powerpoint/2010/main" val="1702556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240B5597-9E89-43B9-8A85-FDC8C8A30EED}"/>
              </a:ext>
            </a:extLst>
          </p:cNvPr>
          <p:cNvGraphicFramePr>
            <a:graphicFrameLocks noGrp="1"/>
          </p:cNvGraphicFramePr>
          <p:nvPr>
            <p:ph idx="1"/>
            <p:extLst>
              <p:ext uri="{D42A27DB-BD31-4B8C-83A1-F6EECF244321}">
                <p14:modId xmlns:p14="http://schemas.microsoft.com/office/powerpoint/2010/main" val="283625214"/>
              </p:ext>
            </p:extLst>
          </p:nvPr>
        </p:nvGraphicFramePr>
        <p:xfrm>
          <a:off x="885825" y="1158874"/>
          <a:ext cx="10706100" cy="3889376"/>
        </p:xfrm>
        <a:graphic>
          <a:graphicData uri="http://schemas.openxmlformats.org/drawingml/2006/table">
            <a:tbl>
              <a:tblPr firstRow="1" bandRow="1">
                <a:tableStyleId>{5C22544A-7EE6-4342-B048-85BDC9FD1C3A}</a:tableStyleId>
              </a:tblPr>
              <a:tblGrid>
                <a:gridCol w="5353050">
                  <a:extLst>
                    <a:ext uri="{9D8B030D-6E8A-4147-A177-3AD203B41FA5}">
                      <a16:colId xmlns:a16="http://schemas.microsoft.com/office/drawing/2014/main" val="40971135"/>
                    </a:ext>
                  </a:extLst>
                </a:gridCol>
                <a:gridCol w="5353050">
                  <a:extLst>
                    <a:ext uri="{9D8B030D-6E8A-4147-A177-3AD203B41FA5}">
                      <a16:colId xmlns:a16="http://schemas.microsoft.com/office/drawing/2014/main" val="1096659708"/>
                    </a:ext>
                  </a:extLst>
                </a:gridCol>
              </a:tblGrid>
              <a:tr h="1944688">
                <a:tc>
                  <a:txBody>
                    <a:bodyPr/>
                    <a:lstStyle/>
                    <a:p>
                      <a:pPr algn="l" fontAlgn="ctr"/>
                      <a:r>
                        <a:rPr lang="en-US" sz="2000" b="1" dirty="0">
                          <a:solidFill>
                            <a:schemeClr val="bg1"/>
                          </a:solidFill>
                          <a:effectLst/>
                        </a:rPr>
                        <a:t>Internalize the concepts of management such as healthcare delivery system, strategic planning, HR, marketing, finance and operations.</a:t>
                      </a:r>
                    </a:p>
                    <a:p>
                      <a:pPr algn="l" fontAlgn="ctr"/>
                      <a:endParaRPr lang="en-US" sz="2000" b="1" dirty="0">
                        <a:solidFill>
                          <a:schemeClr val="bg1"/>
                        </a:solidFill>
                        <a:effectLst/>
                      </a:endParaRPr>
                    </a:p>
                    <a:p>
                      <a:pPr algn="l" fontAlgn="ctr"/>
                      <a:r>
                        <a:rPr lang="en-US" sz="2000" b="1" dirty="0">
                          <a:solidFill>
                            <a:schemeClr val="bg1"/>
                          </a:solidFill>
                          <a:effectLst/>
                        </a:rPr>
                        <a:t>SCORE: 3</a:t>
                      </a:r>
                      <a:endParaRPr lang="en-US" sz="2000" b="1" dirty="0">
                        <a:solidFill>
                          <a:schemeClr val="bg1"/>
                        </a:solidFill>
                        <a:effectLst/>
                        <a:latin typeface="Calibri" panose="020F0502020204030204" pitchFamily="34" charset="0"/>
                      </a:endParaRPr>
                    </a:p>
                  </a:txBody>
                  <a:tcPr marL="57150" marR="6350" marT="6350" anchor="ctr"/>
                </a:tc>
                <a:tc>
                  <a:txBody>
                    <a:bodyPr/>
                    <a:lstStyle/>
                    <a:p>
                      <a:pPr algn="l" fontAlgn="ctr"/>
                      <a:r>
                        <a:rPr lang="en-US" sz="2000" b="1" dirty="0">
                          <a:solidFill>
                            <a:schemeClr val="bg1"/>
                          </a:solidFill>
                          <a:effectLst/>
                        </a:rPr>
                        <a:t>Apply knowledge of research and management techniques and functions in an integrated manner in healthcare set up.</a:t>
                      </a:r>
                    </a:p>
                    <a:p>
                      <a:pPr algn="l" fontAlgn="ctr"/>
                      <a:endParaRPr lang="en-US" sz="2000" b="1" dirty="0">
                        <a:solidFill>
                          <a:schemeClr val="bg1"/>
                        </a:solidFill>
                        <a:effectLst/>
                      </a:endParaRPr>
                    </a:p>
                    <a:p>
                      <a:pPr algn="l" fontAlgn="ctr"/>
                      <a:r>
                        <a:rPr lang="en-US" sz="2000" b="1" dirty="0">
                          <a:solidFill>
                            <a:schemeClr val="bg1"/>
                          </a:solidFill>
                          <a:effectLst/>
                        </a:rPr>
                        <a:t>SCORE: 3</a:t>
                      </a:r>
                      <a:endParaRPr lang="en-US" sz="2000" b="1" dirty="0">
                        <a:solidFill>
                          <a:schemeClr val="bg1"/>
                        </a:solidFill>
                        <a:effectLst/>
                        <a:latin typeface="Calibri" panose="020F0502020204030204" pitchFamily="34" charset="0"/>
                      </a:endParaRPr>
                    </a:p>
                  </a:txBody>
                  <a:tcPr marL="57150" marR="6350" marT="6350" anchor="ctr"/>
                </a:tc>
                <a:extLst>
                  <a:ext uri="{0D108BD9-81ED-4DB2-BD59-A6C34878D82A}">
                    <a16:rowId xmlns:a16="http://schemas.microsoft.com/office/drawing/2014/main" val="1013938173"/>
                  </a:ext>
                </a:extLst>
              </a:tr>
              <a:tr h="1944688">
                <a:tc>
                  <a:txBody>
                    <a:bodyPr/>
                    <a:lstStyle/>
                    <a:p>
                      <a:pPr algn="l" fontAlgn="ctr"/>
                      <a:r>
                        <a:rPr lang="en-US" sz="2000" b="1" dirty="0">
                          <a:solidFill>
                            <a:schemeClr val="bg1"/>
                          </a:solidFill>
                          <a:effectLst/>
                          <a:latin typeface="Calibri" panose="020F0502020204030204" pitchFamily="34" charset="0"/>
                        </a:rPr>
                        <a:t>Use appropriate skills to support healthcare organizations to take informed decision in planning, building and managing healthcare organizations.</a:t>
                      </a:r>
                    </a:p>
                    <a:p>
                      <a:pPr algn="l" fontAlgn="ctr"/>
                      <a:endParaRPr lang="en-US" sz="2000" b="1" dirty="0">
                        <a:solidFill>
                          <a:schemeClr val="bg1"/>
                        </a:solidFill>
                        <a:effectLst/>
                        <a:latin typeface="Calibri" panose="020F0502020204030204" pitchFamily="34" charset="0"/>
                      </a:endParaRPr>
                    </a:p>
                    <a:p>
                      <a:pPr algn="l" fontAlgn="ctr"/>
                      <a:r>
                        <a:rPr lang="en-US" sz="2000" b="1" dirty="0">
                          <a:solidFill>
                            <a:schemeClr val="bg1"/>
                          </a:solidFill>
                          <a:effectLst/>
                          <a:latin typeface="Calibri" panose="020F0502020204030204" pitchFamily="34" charset="0"/>
                        </a:rPr>
                        <a:t>SCORE: 3</a:t>
                      </a:r>
                    </a:p>
                  </a:txBody>
                  <a:tcPr marL="57150" marR="6350" marT="6350" anchor="ctr"/>
                </a:tc>
                <a:tc>
                  <a:txBody>
                    <a:bodyPr/>
                    <a:lstStyle/>
                    <a:p>
                      <a:pPr algn="l" fontAlgn="ctr"/>
                      <a:r>
                        <a:rPr lang="en-US" sz="2000" b="1" kern="1200" dirty="0">
                          <a:solidFill>
                            <a:schemeClr val="bg1"/>
                          </a:solidFill>
                          <a:effectLst/>
                        </a:rPr>
                        <a:t>Utilize learning acquired from trainings and practical exposures in real time situations.</a:t>
                      </a:r>
                    </a:p>
                    <a:p>
                      <a:pPr algn="l" fontAlgn="ctr"/>
                      <a:endParaRPr lang="en-US" sz="2000" b="1" kern="1200" dirty="0">
                        <a:solidFill>
                          <a:schemeClr val="bg1"/>
                        </a:solidFill>
                        <a:effectLst/>
                        <a:latin typeface="Calibri" panose="020F0502020204030204" pitchFamily="34" charset="0"/>
                        <a:ea typeface="+mn-ea"/>
                        <a:cs typeface="+mn-cs"/>
                      </a:endParaRPr>
                    </a:p>
                    <a:p>
                      <a:pPr algn="l" fontAlgn="ctr"/>
                      <a:r>
                        <a:rPr lang="en-US" sz="2000" b="1" kern="1200" dirty="0">
                          <a:solidFill>
                            <a:schemeClr val="bg1"/>
                          </a:solidFill>
                          <a:effectLst/>
                          <a:latin typeface="Calibri" panose="020F0502020204030204" pitchFamily="34" charset="0"/>
                          <a:ea typeface="+mn-ea"/>
                          <a:cs typeface="+mn-cs"/>
                        </a:rPr>
                        <a:t>SCORE: 2</a:t>
                      </a:r>
                    </a:p>
                  </a:txBody>
                  <a:tcPr marL="57150" marR="6350" marT="6350" anchor="ctr"/>
                </a:tc>
                <a:extLst>
                  <a:ext uri="{0D108BD9-81ED-4DB2-BD59-A6C34878D82A}">
                    <a16:rowId xmlns:a16="http://schemas.microsoft.com/office/drawing/2014/main" val="2290065843"/>
                  </a:ext>
                </a:extLst>
              </a:tr>
            </a:tbl>
          </a:graphicData>
        </a:graphic>
      </p:graphicFrame>
    </p:spTree>
    <p:extLst>
      <p:ext uri="{BB962C8B-B14F-4D97-AF65-F5344CB8AC3E}">
        <p14:creationId xmlns:p14="http://schemas.microsoft.com/office/powerpoint/2010/main" val="500723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38CA3-00D1-46DA-9EF6-872D5C2E1752}"/>
              </a:ext>
            </a:extLst>
          </p:cNvPr>
          <p:cNvSpPr>
            <a:spLocks noGrp="1"/>
          </p:cNvSpPr>
          <p:nvPr>
            <p:ph type="title"/>
          </p:nvPr>
        </p:nvSpPr>
        <p:spPr>
          <a:xfrm>
            <a:off x="1097280" y="286603"/>
            <a:ext cx="10058400" cy="875447"/>
          </a:xfrm>
        </p:spPr>
        <p:txBody>
          <a:bodyPr/>
          <a:lstStyle/>
          <a:p>
            <a:pPr algn="ctr"/>
            <a:r>
              <a:rPr lang="en-US" b="1" dirty="0"/>
              <a:t>REFERENCES</a:t>
            </a:r>
            <a:endParaRPr lang="en-IN" b="1" dirty="0"/>
          </a:p>
        </p:txBody>
      </p:sp>
      <p:sp>
        <p:nvSpPr>
          <p:cNvPr id="6" name="Content Placeholder 5">
            <a:extLst>
              <a:ext uri="{FF2B5EF4-FFF2-40B4-BE49-F238E27FC236}">
                <a16:creationId xmlns:a16="http://schemas.microsoft.com/office/drawing/2014/main" id="{2AEB06A0-9D83-48DA-A430-67F62BF5F261}"/>
              </a:ext>
            </a:extLst>
          </p:cNvPr>
          <p:cNvSpPr>
            <a:spLocks noGrp="1"/>
          </p:cNvSpPr>
          <p:nvPr>
            <p:ph idx="1"/>
          </p:nvPr>
        </p:nvSpPr>
        <p:spPr/>
        <p:txBody>
          <a:bodyPr/>
          <a:lstStyle/>
          <a:p>
            <a:r>
              <a:rPr lang="en-US" sz="1800" dirty="0">
                <a:effectLst/>
                <a:latin typeface="Times New Roman" panose="02020603050405020304" pitchFamily="18" charset="0"/>
                <a:ea typeface="Times New Roman" panose="02020603050405020304" pitchFamily="18" charset="0"/>
              </a:rPr>
              <a:t>Falls [Internet]. Who.int. [cited 2021 May 24]. Available from: </a:t>
            </a:r>
            <a:r>
              <a:rPr lang="en-US" sz="1800" u="sng"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https://www.who.int/news-room/fact-sheets/detail/falls</a:t>
            </a:r>
            <a:endParaRPr lang="en-US" sz="1800" u="sng"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Cho M-Y, Jang SJ. Nurses’ knowledge, attitude, and fall prevention practices at south Korean hospitals: a cross-sectional survey. BMC </a:t>
            </a:r>
            <a:r>
              <a:rPr lang="en-US" sz="1800" dirty="0" err="1">
                <a:effectLst/>
                <a:latin typeface="Times New Roman" panose="02020603050405020304" pitchFamily="18" charset="0"/>
                <a:ea typeface="Times New Roman" panose="02020603050405020304" pitchFamily="18" charset="0"/>
              </a:rPr>
              <a:t>Nurs</a:t>
            </a:r>
            <a:r>
              <a:rPr lang="en-US" sz="1800" dirty="0">
                <a:effectLst/>
                <a:latin typeface="Times New Roman" panose="02020603050405020304" pitchFamily="18" charset="0"/>
                <a:ea typeface="Times New Roman" panose="02020603050405020304" pitchFamily="18" charset="0"/>
              </a:rPr>
              <a:t>. 2020;19(1):108.</a:t>
            </a:r>
          </a:p>
          <a:p>
            <a:r>
              <a:rPr lang="en-US" sz="1800" dirty="0" err="1">
                <a:effectLst/>
                <a:latin typeface="Times New Roman" panose="02020603050405020304" pitchFamily="18" charset="0"/>
                <a:ea typeface="Times New Roman" panose="02020603050405020304" pitchFamily="18" charset="0"/>
              </a:rPr>
              <a:t>Luzia</a:t>
            </a:r>
            <a:r>
              <a:rPr lang="en-US" sz="1800" dirty="0">
                <a:effectLst/>
                <a:latin typeface="Times New Roman" panose="02020603050405020304" pitchFamily="18" charset="0"/>
                <a:ea typeface="Times New Roman" panose="02020603050405020304" pitchFamily="18" charset="0"/>
              </a:rPr>
              <a:t> M de F, </a:t>
            </a:r>
            <a:r>
              <a:rPr lang="en-US" sz="1800" dirty="0" err="1">
                <a:effectLst/>
                <a:latin typeface="Times New Roman" panose="02020603050405020304" pitchFamily="18" charset="0"/>
                <a:ea typeface="Times New Roman" panose="02020603050405020304" pitchFamily="18" charset="0"/>
              </a:rPr>
              <a:t>Argenta</a:t>
            </a:r>
            <a:r>
              <a:rPr lang="en-US" sz="1800" dirty="0">
                <a:effectLst/>
                <a:latin typeface="Times New Roman" panose="02020603050405020304" pitchFamily="18" charset="0"/>
                <a:ea typeface="Times New Roman" panose="02020603050405020304" pitchFamily="18" charset="0"/>
              </a:rPr>
              <a:t> C, Almeida M de A, </a:t>
            </a:r>
            <a:r>
              <a:rPr lang="en-US" sz="1800" dirty="0" err="1">
                <a:effectLst/>
                <a:latin typeface="Times New Roman" panose="02020603050405020304" pitchFamily="18" charset="0"/>
                <a:ea typeface="Times New Roman" panose="02020603050405020304" pitchFamily="18" charset="0"/>
              </a:rPr>
              <a:t>Lucena</a:t>
            </a:r>
            <a:r>
              <a:rPr lang="en-US" sz="1800" dirty="0">
                <a:effectLst/>
                <a:latin typeface="Times New Roman" panose="02020603050405020304" pitchFamily="18" charset="0"/>
                <a:ea typeface="Times New Roman" panose="02020603050405020304" pitchFamily="18" charset="0"/>
              </a:rPr>
              <a:t> A de F. Conceptual definitions of indicators for the nursing outcome “Knowledge: Fall Prevention.” Rev Bras </a:t>
            </a:r>
            <a:r>
              <a:rPr lang="en-US" sz="1800" dirty="0" err="1">
                <a:effectLst/>
                <a:latin typeface="Times New Roman" panose="02020603050405020304" pitchFamily="18" charset="0"/>
                <a:ea typeface="Times New Roman" panose="02020603050405020304" pitchFamily="18" charset="0"/>
              </a:rPr>
              <a:t>Enferm</a:t>
            </a:r>
            <a:r>
              <a:rPr lang="en-US" sz="1800" dirty="0">
                <a:effectLst/>
                <a:latin typeface="Times New Roman" panose="02020603050405020304" pitchFamily="18" charset="0"/>
                <a:ea typeface="Times New Roman" panose="02020603050405020304" pitchFamily="18" charset="0"/>
              </a:rPr>
              <a:t>. 2018;71(2):431–9.</a:t>
            </a:r>
          </a:p>
          <a:p>
            <a:r>
              <a:rPr lang="en-IN" sz="1800" dirty="0">
                <a:effectLst/>
                <a:latin typeface="Times New Roman" panose="02020603050405020304" pitchFamily="18" charset="0"/>
                <a:ea typeface="Times New Roman" panose="02020603050405020304" pitchFamily="18" charset="0"/>
              </a:rPr>
              <a:t>Le Q-T, Tran-</a:t>
            </a:r>
            <a:r>
              <a:rPr lang="en-IN" sz="1800" dirty="0" err="1">
                <a:effectLst/>
                <a:latin typeface="Times New Roman" panose="02020603050405020304" pitchFamily="18" charset="0"/>
                <a:ea typeface="Times New Roman" panose="02020603050405020304" pitchFamily="18" charset="0"/>
              </a:rPr>
              <a:t>Thi</a:t>
            </a:r>
            <a:r>
              <a:rPr lang="en-IN" sz="1800" dirty="0">
                <a:effectLst/>
                <a:latin typeface="Times New Roman" panose="02020603050405020304" pitchFamily="18" charset="0"/>
                <a:ea typeface="Times New Roman" panose="02020603050405020304" pitchFamily="18" charset="0"/>
              </a:rPr>
              <a:t> H-G, Tran M-K. An assessment of the nurses’ knowledge and practices of inpatient fall prevention. Int Arch Med [Internet]. 2020;13. Available from: </a:t>
            </a:r>
            <a:r>
              <a:rPr lang="en-IN" sz="1800" dirty="0">
                <a:effectLst/>
                <a:latin typeface="Times New Roman" panose="02020603050405020304" pitchFamily="18" charset="0"/>
                <a:ea typeface="Times New Roman" panose="02020603050405020304" pitchFamily="18" charset="0"/>
                <a:hlinkClick r:id="rId3"/>
              </a:rPr>
              <a:t>http://dx.doi.org/10.3823/2622</a:t>
            </a:r>
            <a:endParaRPr lang="en-US" sz="1800" dirty="0">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James KM, Ravikumar D, Myneni S, </a:t>
            </a:r>
            <a:r>
              <a:rPr lang="en-US" sz="1800" dirty="0" err="1">
                <a:effectLst/>
                <a:latin typeface="Times New Roman" panose="02020603050405020304" pitchFamily="18" charset="0"/>
                <a:ea typeface="Times New Roman" panose="02020603050405020304" pitchFamily="18" charset="0"/>
              </a:rPr>
              <a:t>Sivagnanam</a:t>
            </a:r>
            <a:r>
              <a:rPr lang="en-US" sz="1800" dirty="0">
                <a:effectLst/>
                <a:latin typeface="Times New Roman" panose="02020603050405020304" pitchFamily="18" charset="0"/>
                <a:ea typeface="Times New Roman" panose="02020603050405020304" pitchFamily="18" charset="0"/>
              </a:rPr>
              <a:t> P, </a:t>
            </a:r>
            <a:r>
              <a:rPr lang="en-US" sz="1800" dirty="0" err="1">
                <a:effectLst/>
                <a:latin typeface="Times New Roman" panose="02020603050405020304" pitchFamily="18" charset="0"/>
                <a:ea typeface="Times New Roman" panose="02020603050405020304" pitchFamily="18" charset="0"/>
              </a:rPr>
              <a:t>Chellapandian</a:t>
            </a:r>
            <a:r>
              <a:rPr lang="en-US" sz="1800" dirty="0">
                <a:effectLst/>
                <a:latin typeface="Times New Roman" panose="02020603050405020304" pitchFamily="18" charset="0"/>
                <a:ea typeface="Times New Roman" panose="02020603050405020304" pitchFamily="18" charset="0"/>
              </a:rPr>
              <a:t> P, </a:t>
            </a:r>
            <a:r>
              <a:rPr lang="en-US" sz="1800" dirty="0" err="1">
                <a:effectLst/>
                <a:latin typeface="Times New Roman" panose="02020603050405020304" pitchFamily="18" charset="0"/>
                <a:ea typeface="Times New Roman" panose="02020603050405020304" pitchFamily="18" charset="0"/>
              </a:rPr>
              <a:t>Manickaraj</a:t>
            </a:r>
            <a:r>
              <a:rPr lang="en-US" sz="1800" dirty="0">
                <a:effectLst/>
                <a:latin typeface="Times New Roman" panose="02020603050405020304" pitchFamily="18" charset="0"/>
                <a:ea typeface="Times New Roman" panose="02020603050405020304" pitchFamily="18" charset="0"/>
              </a:rPr>
              <a:t> RGJ, et al. Knowledge, attitudes on fall and awareness of hospitalized patient’s fall risk factors among the nurses working in Tertiary care hospitals [Internet]. Research Square. 2020 [cited 2021 Jun 12]. Available from: https://www.researchsquare.com/article/rs-28988/v1</a:t>
            </a:r>
            <a:endParaRPr lang="en-US" sz="1800" dirty="0">
              <a:latin typeface="Times New Roman" panose="02020603050405020304" pitchFamily="18" charset="0"/>
              <a:ea typeface="Times New Roman" panose="02020603050405020304" pitchFamily="18" charset="0"/>
            </a:endParaRPr>
          </a:p>
          <a:p>
            <a:endParaRPr lang="en-US" sz="1800" u="sng" dirty="0">
              <a:solidFill>
                <a:srgbClr val="0563C1"/>
              </a:solidFill>
              <a:latin typeface="Times New Roman" panose="02020603050405020304" pitchFamily="18" charset="0"/>
              <a:ea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461662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80FA6-2A7C-4826-AF35-CA3A0FFA4EFF}"/>
              </a:ext>
            </a:extLst>
          </p:cNvPr>
          <p:cNvSpPr>
            <a:spLocks noGrp="1"/>
          </p:cNvSpPr>
          <p:nvPr>
            <p:ph type="title"/>
          </p:nvPr>
        </p:nvSpPr>
        <p:spPr>
          <a:xfrm>
            <a:off x="3695700" y="242887"/>
            <a:ext cx="6562725" cy="1325563"/>
          </a:xfrm>
        </p:spPr>
        <p:txBody>
          <a:bodyPr>
            <a:normAutofit/>
          </a:bodyPr>
          <a:lstStyle/>
          <a:p>
            <a:r>
              <a:rPr lang="en-US" sz="4000" b="1" dirty="0">
                <a:latin typeface="Times New Roman" panose="02020603050405020304" pitchFamily="18" charset="0"/>
                <a:cs typeface="Times New Roman" panose="02020603050405020304" pitchFamily="18" charset="0"/>
              </a:rPr>
              <a:t>BACKGROUND</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55F13F9-4611-49D5-9398-7E19304E009C}"/>
              </a:ext>
            </a:extLst>
          </p:cNvPr>
          <p:cNvSpPr>
            <a:spLocks noGrp="1"/>
          </p:cNvSpPr>
          <p:nvPr>
            <p:ph idx="1"/>
          </p:nvPr>
        </p:nvSpPr>
        <p:spPr>
          <a:xfrm>
            <a:off x="726440" y="1700530"/>
            <a:ext cx="10515600" cy="4667250"/>
          </a:xfrm>
        </p:spPr>
        <p:txBody>
          <a:bodyPr>
            <a:normAutofit/>
          </a:bodyPr>
          <a:lstStyle/>
          <a:p>
            <a:r>
              <a:rPr lang="en-US" sz="3600" dirty="0">
                <a:latin typeface="Times New Roman" panose="02020603050405020304" pitchFamily="18" charset="0"/>
                <a:cs typeface="Times New Roman" panose="02020603050405020304" pitchFamily="18" charset="0"/>
              </a:rPr>
              <a:t>What is fall ?</a:t>
            </a:r>
          </a:p>
          <a:p>
            <a:pPr marL="0" indent="0">
              <a:buNone/>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According to WHO,</a:t>
            </a:r>
            <a:r>
              <a:rPr lang="en-US"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 fall</a:t>
            </a:r>
            <a:r>
              <a:rPr lang="en-US"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is defined as an event which results in a person coming to rest inadvertently on the ground or floor or other lower level.”</a:t>
            </a:r>
          </a:p>
          <a:p>
            <a:pPr marL="0" indent="0">
              <a:buNone/>
            </a:pPr>
            <a:r>
              <a:rPr lang="en-US" sz="2400" b="0" i="0" dirty="0">
                <a:solidFill>
                  <a:srgbClr val="000000"/>
                </a:solidFill>
                <a:effectLst/>
                <a:latin typeface="Times New Roman" panose="02020603050405020304" pitchFamily="18" charset="0"/>
              </a:rPr>
              <a:t>In hospitals, fall is a leading cause for the increase in the morbidity and mortality rates.</a:t>
            </a:r>
          </a:p>
          <a:p>
            <a:pPr marL="0" indent="0">
              <a:buNone/>
            </a:pPr>
            <a:r>
              <a:rPr lang="en-US" sz="2400" b="0" i="0" dirty="0">
                <a:solidFill>
                  <a:srgbClr val="000000"/>
                </a:solidFill>
                <a:effectLst/>
                <a:latin typeface="Times New Roman" panose="02020603050405020304" pitchFamily="18" charset="0"/>
              </a:rPr>
              <a:t>Injuries are the major reason for high out of pocket expenditure as well as often end up with serious health issues. Nowadays, unintentional injuries are gaining attention, especially among the senior citizens because elderly people are more vulnerable than other age group people.</a:t>
            </a:r>
          </a:p>
          <a:p>
            <a:pPr marL="0" indent="0">
              <a:buNone/>
            </a:pPr>
            <a:r>
              <a:rPr lang="en-US" sz="2400" b="0" i="0" dirty="0">
                <a:solidFill>
                  <a:srgbClr val="000000"/>
                </a:solidFill>
                <a:effectLst/>
                <a:latin typeface="Times New Roman" panose="02020603050405020304" pitchFamily="18" charset="0"/>
              </a:rPr>
              <a:t>According to the WHO among elderly, nearly 37.3 million falls require medical attention every year, and 646,000 individuals die from falls each year. </a:t>
            </a:r>
          </a:p>
          <a:p>
            <a:pPr marL="0" indent="0">
              <a:buNone/>
            </a:pPr>
            <a:endParaRPr lang="en-US" sz="2400" u="sng" dirty="0">
              <a:solidFill>
                <a:srgbClr val="222222"/>
              </a:solidFill>
              <a:latin typeface="Times New Roman" panose="02020603050405020304" pitchFamily="18" charset="0"/>
              <a:cs typeface="Times New Roman" panose="02020603050405020304" pitchFamily="18" charset="0"/>
            </a:endParaRPr>
          </a:p>
          <a:p>
            <a:pPr marL="0" indent="0">
              <a:buNone/>
            </a:pPr>
            <a:endParaRPr lang="en-US" sz="2400" u="sng" dirty="0">
              <a:solidFill>
                <a:srgbClr val="222222"/>
              </a:solidFill>
              <a:latin typeface="Times New Roman" panose="02020603050405020304" pitchFamily="18" charset="0"/>
              <a:cs typeface="Times New Roman" panose="02020603050405020304" pitchFamily="18" charset="0"/>
            </a:endParaRPr>
          </a:p>
          <a:p>
            <a:pPr marL="0" indent="0">
              <a:buNone/>
            </a:pPr>
            <a:endParaRPr lang="en-IN" sz="2400"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0453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B5C41-35D2-4F92-9AC9-FC5E570F68CC}"/>
              </a:ext>
            </a:extLst>
          </p:cNvPr>
          <p:cNvSpPr>
            <a:spLocks noGrp="1"/>
          </p:cNvSpPr>
          <p:nvPr>
            <p:ph type="title"/>
          </p:nvPr>
        </p:nvSpPr>
        <p:spPr>
          <a:xfrm>
            <a:off x="4010025" y="463552"/>
            <a:ext cx="3971925" cy="654049"/>
          </a:xfrm>
        </p:spPr>
        <p:txBody>
          <a:bodyPr>
            <a:normAutofit fontScale="90000"/>
          </a:bodyPr>
          <a:lstStyle/>
          <a:p>
            <a:r>
              <a:rPr lang="en-US" b="1" dirty="0">
                <a:latin typeface="Times New Roman" panose="02020603050405020304" pitchFamily="18" charset="0"/>
                <a:cs typeface="Times New Roman" panose="02020603050405020304" pitchFamily="18" charset="0"/>
              </a:rPr>
              <a:t>OBJECTIVES </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FDCBB4F-9DE0-4D7C-AA2F-02A6412CBB34}"/>
              </a:ext>
            </a:extLst>
          </p:cNvPr>
          <p:cNvSpPr>
            <a:spLocks noGrp="1"/>
          </p:cNvSpPr>
          <p:nvPr>
            <p:ph idx="1"/>
          </p:nvPr>
        </p:nvSpPr>
        <p:spPr>
          <a:xfrm>
            <a:off x="723900" y="2103728"/>
            <a:ext cx="10972800" cy="4341521"/>
          </a:xfrm>
        </p:spPr>
        <p:txBody>
          <a:bodyPr>
            <a:noAutofit/>
          </a:bodyPr>
          <a:lstStyle/>
          <a:p>
            <a:pPr marL="342900" lvl="0" indent="-342900" algn="just">
              <a:lnSpc>
                <a:spcPct val="150000"/>
              </a:lnSpc>
              <a:buFont typeface="+mj-lt"/>
              <a:buAutoNum type="arabicPeriod"/>
            </a:pPr>
            <a:r>
              <a:rPr lang="en-US" dirty="0">
                <a:effectLst/>
                <a:latin typeface="Times New Roman" panose="02020603050405020304" pitchFamily="18" charset="0"/>
                <a:ea typeface="Calibri" panose="020F0502020204030204" pitchFamily="34" charset="0"/>
                <a:cs typeface="Times New Roman" panose="02020603050405020304" pitchFamily="18" charset="0"/>
              </a:rPr>
              <a:t>To assess the knowledge of nursing staff on patient’s fall prevention in medium-sized hospital.</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dirty="0">
                <a:effectLst/>
                <a:latin typeface="Times New Roman" panose="02020603050405020304" pitchFamily="18" charset="0"/>
                <a:ea typeface="Calibri" panose="020F0502020204030204" pitchFamily="34" charset="0"/>
                <a:cs typeface="Times New Roman" panose="02020603050405020304" pitchFamily="18" charset="0"/>
              </a:rPr>
              <a:t>To analyze if the knowledge among nurses and work experience, previous patient fall experience and the demographic characteristics of nurses like age and gender have positive association.</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1973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38155-705E-4560-94DA-A223478D78E0}"/>
              </a:ext>
            </a:extLst>
          </p:cNvPr>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LITERATURE REVIEW	</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EA44049-153B-4B35-BA0F-3C76D209F382}"/>
              </a:ext>
            </a:extLst>
          </p:cNvPr>
          <p:cNvSpPr>
            <a:spLocks noGrp="1"/>
          </p:cNvSpPr>
          <p:nvPr>
            <p:ph idx="1"/>
          </p:nvPr>
        </p:nvSpPr>
        <p:spPr/>
        <p:txBody>
          <a:bodyPr>
            <a:normAutofit fontScale="92500" lnSpcReduction="20000"/>
          </a:bodyPr>
          <a:lstStyle/>
          <a:p>
            <a:pPr>
              <a:lnSpc>
                <a:spcPct val="150000"/>
              </a:lnSpc>
              <a:spcAft>
                <a:spcPts val="800"/>
              </a:spcAft>
            </a:pPr>
            <a:r>
              <a:rPr lang="en-I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Many studies in the world had shown that training on fall risk assessment and fall prevention to nurses could improve the patients falling rates. </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US" sz="1800" spc="4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Study conducted by </a:t>
            </a:r>
            <a:r>
              <a:rPr lang="en-US" sz="1800" spc="4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Kavin</a:t>
            </a:r>
            <a:r>
              <a:rPr lang="en-US" sz="1800" spc="4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4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Mozhi</a:t>
            </a:r>
            <a:r>
              <a:rPr lang="en-US" sz="1800" spc="4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James, </a:t>
            </a:r>
            <a:r>
              <a:rPr lang="en-US" sz="1800" spc="4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Divya</a:t>
            </a:r>
            <a:r>
              <a:rPr lang="en-US" sz="1800" spc="4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Ravikumar, </a:t>
            </a:r>
            <a:r>
              <a:rPr lang="en-US" sz="1800" spc="4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Sindhura</a:t>
            </a:r>
            <a:r>
              <a:rPr lang="en-US" sz="1800" spc="4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Myneni, </a:t>
            </a:r>
            <a:r>
              <a:rPr lang="en-US" sz="1800" spc="4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Poonguzhali</a:t>
            </a:r>
            <a:r>
              <a:rPr lang="en-US" sz="1800" spc="4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4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Sivagnanam</a:t>
            </a:r>
            <a:r>
              <a:rPr lang="en-US" sz="1800" spc="4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4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Poongodi</a:t>
            </a:r>
            <a:r>
              <a:rPr lang="en-US" sz="1800" spc="4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4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Chellapandian</a:t>
            </a:r>
            <a:r>
              <a:rPr lang="en-US" sz="1800" spc="4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4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Rejili</a:t>
            </a:r>
            <a:r>
              <a:rPr lang="en-US" sz="1800" spc="4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Grace Joy </a:t>
            </a:r>
            <a:r>
              <a:rPr lang="en-US" sz="1800" spc="4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Manickaraj</a:t>
            </a:r>
            <a:r>
              <a:rPr lang="en-US" sz="1800" spc="4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4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Yuvasree</a:t>
            </a:r>
            <a:r>
              <a:rPr lang="en-US" sz="1800" spc="4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spc="4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Sargunan</a:t>
            </a:r>
            <a:r>
              <a:rPr lang="en-US" sz="1800" spc="4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Sai Ravi Teja </a:t>
            </a:r>
            <a:r>
              <a:rPr lang="en-US" sz="1800" spc="4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Kamineni</a:t>
            </a:r>
            <a:r>
              <a:rPr lang="en-US" sz="1800" spc="4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Krishna Mohan </a:t>
            </a:r>
            <a:r>
              <a:rPr lang="en-US" sz="1800" spc="4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Surapaneni</a:t>
            </a:r>
            <a:r>
              <a:rPr lang="en-US" sz="1800" spc="4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in tertiary care hospitals across Chennai, Tamil Nadu, India revealed that </a:t>
            </a:r>
            <a:r>
              <a:rPr lang="en-US" sz="1800" spc="25" dirty="0">
                <a:solidFill>
                  <a:srgbClr val="192837"/>
                </a:solidFill>
                <a:effectLst/>
                <a:latin typeface="Times New Roman" panose="02020603050405020304" pitchFamily="18" charset="0"/>
                <a:ea typeface="Calibri" panose="020F0502020204030204" pitchFamily="34" charset="0"/>
                <a:cs typeface="Times New Roman" panose="02020603050405020304" pitchFamily="18" charset="0"/>
              </a:rPr>
              <a:t>15.6% of participants had adequate knowledge on fall</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and years of experience in nursing has statistically significant association with level of knowledge on fall.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Out of the participants (n = 339) are Female (84.1%) and Male (15.9%). Most of the nurses participated in the study (36.3%) where their professional experience is less than 6 months. 21% of the respondent have experienced patients’ that have sustained falls whereas (56.3%) have not experienced previous patient fall.</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7314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F4FFDF-4C8D-42EF-A84A-711C1853C714}"/>
              </a:ext>
            </a:extLst>
          </p:cNvPr>
          <p:cNvSpPr>
            <a:spLocks noGrp="1"/>
          </p:cNvSpPr>
          <p:nvPr>
            <p:ph idx="1"/>
          </p:nvPr>
        </p:nvSpPr>
        <p:spPr>
          <a:xfrm>
            <a:off x="628650" y="511968"/>
            <a:ext cx="10725150" cy="5834063"/>
          </a:xfrm>
        </p:spPr>
        <p:txBody>
          <a:bodyPr>
            <a:normAutofit lnSpcReduction="10000"/>
          </a:bodyPr>
          <a:lstStyle/>
          <a:p>
            <a:pPr>
              <a:lnSpc>
                <a:spcPct val="150000"/>
              </a:lnSpc>
              <a:spcAft>
                <a:spcPts val="800"/>
              </a:spcAf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Huong-</a:t>
            </a:r>
            <a:r>
              <a:rPr lang="en-IN" sz="1800" dirty="0" err="1">
                <a:effectLst/>
                <a:latin typeface="Times New Roman" panose="02020603050405020304" pitchFamily="18" charset="0"/>
                <a:ea typeface="Times New Roman" panose="02020603050405020304" pitchFamily="18" charset="0"/>
                <a:cs typeface="Times New Roman" panose="02020603050405020304" pitchFamily="18" charset="0"/>
              </a:rPr>
              <a:t>Giang</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 Tran-</a:t>
            </a:r>
            <a:r>
              <a:rPr lang="en-IN" sz="1800" dirty="0" err="1">
                <a:effectLst/>
                <a:latin typeface="Times New Roman" panose="02020603050405020304" pitchFamily="18" charset="0"/>
                <a:ea typeface="Times New Roman" panose="02020603050405020304" pitchFamily="18" charset="0"/>
                <a:cs typeface="Times New Roman" panose="02020603050405020304" pitchFamily="18" charset="0"/>
              </a:rPr>
              <a:t>Thi</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 Minh-Kha Tran, Quang-Tri Le had conducted a cross-sectional descriptive study in Vietnam which showed that the number of females was triple that of males  (74.2%  over  25.8%). </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average knowledge score was 15.95</a:t>
            </a:r>
            <a:r>
              <a:rPr lang="en-IN" sz="1800" dirty="0">
                <a:effectLst/>
                <a:latin typeface="Calibri" panose="020F0502020204030204" pitchFamily="34" charset="0"/>
                <a:ea typeface="Calibri" panose="020F0502020204030204" pitchFamily="34" charset="0"/>
                <a:cs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There have been increasing numbers of policies by healthcare authority in Vietnam to gain more focus in patient safety as well as improve the training in nursing education; however, the policies need more time for implementation and integration into practices. It is also essential for nursing management at various levels to get involved.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n-IN" sz="1800" dirty="0">
                <a:solidFill>
                  <a:srgbClr val="000000"/>
                </a:solidFill>
                <a:latin typeface="Times New Roman" panose="02020603050405020304" pitchFamily="18" charset="0"/>
                <a:ea typeface="Times New Roman" panose="02020603050405020304" pitchFamily="18" charset="0"/>
              </a:rPr>
              <a:t>Mi-young Cho</a:t>
            </a:r>
            <a:r>
              <a:rPr lang="en-IN" sz="1800" dirty="0">
                <a:solidFill>
                  <a:srgbClr val="000000"/>
                </a:solidFill>
                <a:effectLst/>
                <a:latin typeface="Times New Roman" panose="02020603050405020304" pitchFamily="18" charset="0"/>
                <a:ea typeface="Times New Roman" panose="02020603050405020304" pitchFamily="18" charset="0"/>
              </a:rPr>
              <a:t> &amp; </a:t>
            </a:r>
            <a:r>
              <a:rPr lang="en-IN" sz="1800" dirty="0">
                <a:solidFill>
                  <a:srgbClr val="000000"/>
                </a:solidFill>
                <a:latin typeface="Times New Roman" panose="02020603050405020304" pitchFamily="18" charset="0"/>
                <a:ea typeface="Times New Roman" panose="02020603050405020304" pitchFamily="18" charset="0"/>
              </a:rPr>
              <a:t>Sun </a:t>
            </a:r>
            <a:r>
              <a:rPr lang="en-IN" sz="1800" dirty="0" err="1">
                <a:solidFill>
                  <a:srgbClr val="000000"/>
                </a:solidFill>
                <a:latin typeface="Times New Roman" panose="02020603050405020304" pitchFamily="18" charset="0"/>
                <a:ea typeface="Times New Roman" panose="02020603050405020304" pitchFamily="18" charset="0"/>
              </a:rPr>
              <a:t>Joo</a:t>
            </a:r>
            <a:r>
              <a:rPr lang="en-IN" sz="1800" dirty="0">
                <a:solidFill>
                  <a:srgbClr val="000000"/>
                </a:solidFill>
                <a:latin typeface="Times New Roman" panose="02020603050405020304" pitchFamily="18" charset="0"/>
                <a:ea typeface="Times New Roman" panose="02020603050405020304" pitchFamily="18" charset="0"/>
              </a:rPr>
              <a:t> Jang</a:t>
            </a:r>
            <a:r>
              <a:rPr lang="en-IN" sz="1800" dirty="0">
                <a:solidFill>
                  <a:srgbClr val="000000"/>
                </a:solidFill>
                <a:effectLst/>
                <a:latin typeface="Times New Roman" panose="02020603050405020304" pitchFamily="18" charset="0"/>
                <a:ea typeface="Times New Roman" panose="02020603050405020304" pitchFamily="18" charset="0"/>
              </a:rPr>
              <a:t> conducted </a:t>
            </a:r>
            <a:r>
              <a:rPr lang="en-IN" sz="1800" dirty="0">
                <a:solidFill>
                  <a:srgbClr val="333333"/>
                </a:solidFill>
                <a:effectLst/>
                <a:latin typeface="Times New Roman" panose="02020603050405020304" pitchFamily="18" charset="0"/>
                <a:ea typeface="Times New Roman" panose="02020603050405020304" pitchFamily="18" charset="0"/>
              </a:rPr>
              <a:t>study to examine nurses working in small- and medium-sized hospitals’ fall-related education and their knowledge, attitudes, and engagement in fall-prevention activities. We also explored differences in these factors and the relationships between nurses’ knowledge, attitudes, and engagement in fall-prevention activities.</a:t>
            </a:r>
            <a:r>
              <a:rPr lang="en-IN" sz="1800" dirty="0">
                <a:effectLst/>
                <a:latin typeface="Times New Roman" panose="02020603050405020304" pitchFamily="18" charset="0"/>
                <a:ea typeface="Times New Roman" panose="02020603050405020304" pitchFamily="18" charset="0"/>
              </a:rPr>
              <a:t> Among 162 distributed questionnaires, 157 (96.9%) were females. The study revealed that Nurses’ knowledge of patient falls was positively correlated with their experience with inpatient falls. The mean proportion of correct answers on the items regarding knowledge about falls was 48.9% (an average of 6.84 out of 14 items). Levels of knowledge regarding falls in participants who had experience of patients falling were significantly higher relative to those in participants who had no experience of patients falling.</a:t>
            </a:r>
            <a:r>
              <a:rPr lang="en-IN" sz="1800" dirty="0">
                <a:solidFill>
                  <a:srgbClr val="333333"/>
                </a:solidFill>
                <a:effectLst/>
                <a:latin typeface="Georgia" panose="02040502050405020303" pitchFamily="18"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val="940234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89719-76F4-41F0-9B10-E1DE7893D963}"/>
              </a:ext>
            </a:extLst>
          </p:cNvPr>
          <p:cNvSpPr>
            <a:spLocks noGrp="1"/>
          </p:cNvSpPr>
          <p:nvPr>
            <p:ph type="title"/>
          </p:nvPr>
        </p:nvSpPr>
        <p:spPr>
          <a:xfrm>
            <a:off x="3009900" y="307975"/>
            <a:ext cx="5391150" cy="720725"/>
          </a:xfrm>
        </p:spPr>
        <p:txBody>
          <a:bodyPr>
            <a:normAutofit/>
          </a:bodyPr>
          <a:lstStyle/>
          <a:p>
            <a:pPr algn="ctr"/>
            <a:r>
              <a:rPr lang="en-US" b="1" dirty="0">
                <a:latin typeface="Times New Roman" panose="02020603050405020304" pitchFamily="18" charset="0"/>
                <a:cs typeface="Times New Roman" panose="02020603050405020304" pitchFamily="18" charset="0"/>
              </a:rPr>
              <a:t>METHODOLOGY</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2AC4F9D-674F-40FD-B39A-E280A38F5B54}"/>
              </a:ext>
            </a:extLst>
          </p:cNvPr>
          <p:cNvSpPr>
            <a:spLocks noGrp="1"/>
          </p:cNvSpPr>
          <p:nvPr>
            <p:ph idx="1"/>
          </p:nvPr>
        </p:nvSpPr>
        <p:spPr>
          <a:xfrm>
            <a:off x="276225" y="1114425"/>
            <a:ext cx="11582400" cy="5435600"/>
          </a:xfrm>
        </p:spPr>
        <p:txBody>
          <a:bodyPr>
            <a:noAutofit/>
          </a:bodyPr>
          <a:lstStyle/>
          <a:p>
            <a:pPr marL="457200" algn="just">
              <a:lnSpc>
                <a:spcPct val="100000"/>
              </a:lnSpc>
              <a:spcAft>
                <a:spcPts val="800"/>
              </a:spcAf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Design: </a:t>
            </a:r>
            <a:r>
              <a:rPr lang="en-US"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dirty="0">
                <a:latin typeface="Times New Roman" panose="02020603050405020304" pitchFamily="18" charset="0"/>
                <a:ea typeface="Calibri" panose="020F0502020204030204" pitchFamily="34" charset="0"/>
                <a:cs typeface="Times New Roman" panose="02020603050405020304" pitchFamily="18" charset="0"/>
              </a:rPr>
              <a:t>cross-sectional</a:t>
            </a:r>
            <a:r>
              <a:rPr lang="en-US" dirty="0">
                <a:effectLst/>
                <a:latin typeface="Times New Roman" panose="02020603050405020304" pitchFamily="18" charset="0"/>
                <a:ea typeface="Calibri" panose="020F0502020204030204" pitchFamily="34" charset="0"/>
                <a:cs typeface="Times New Roman" panose="02020603050405020304" pitchFamily="18" charset="0"/>
              </a:rPr>
              <a:t> study. A questionnaire was made to determine participant’s demographic characteristics, previous patient fall experience, and fall prevention knowledge of nurses in the hospital. It was distributed among nurses randomly.</a:t>
            </a: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0000"/>
              </a:lnSpc>
              <a:spcAft>
                <a:spcPts val="800"/>
              </a:spcAf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Participants: </a:t>
            </a:r>
            <a:r>
              <a:rPr lang="en-US" dirty="0">
                <a:effectLst/>
                <a:latin typeface="Times New Roman" panose="02020603050405020304" pitchFamily="18" charset="0"/>
                <a:ea typeface="Calibri" panose="020F0502020204030204" pitchFamily="34" charset="0"/>
                <a:cs typeface="Times New Roman" panose="02020603050405020304" pitchFamily="18" charset="0"/>
              </a:rPr>
              <a:t>Nurses from Fortis </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Hospital</a:t>
            </a:r>
            <a:r>
              <a:rPr lang="en-US" dirty="0" err="1">
                <a:latin typeface="Times New Roman" panose="02020603050405020304" pitchFamily="18" charset="0"/>
                <a:ea typeface="Calibri" panose="020F0502020204030204" pitchFamily="34" charset="0"/>
                <a:cs typeface="Times New Roman" panose="02020603050405020304" pitchFamily="18" charset="0"/>
              </a:rPr>
              <a:t>,</a:t>
            </a:r>
            <a:r>
              <a:rPr lang="en-US" dirty="0" err="1">
                <a:effectLst/>
                <a:latin typeface="Times New Roman" panose="02020603050405020304" pitchFamily="18" charset="0"/>
                <a:ea typeface="Calibri" panose="020F0502020204030204" pitchFamily="34" charset="0"/>
                <a:cs typeface="Times New Roman" panose="02020603050405020304" pitchFamily="18" charset="0"/>
              </a:rPr>
              <a:t>Delhi</a:t>
            </a:r>
            <a:r>
              <a:rPr lang="en-US" dirty="0">
                <a:effectLst/>
                <a:latin typeface="Times New Roman" panose="02020603050405020304" pitchFamily="18" charset="0"/>
                <a:ea typeface="Calibri" panose="020F0502020204030204" pitchFamily="34" charset="0"/>
                <a:cs typeface="Times New Roman" panose="02020603050405020304" pitchFamily="18" charset="0"/>
              </a:rPr>
              <a:t> consented to participate in the study after learning about its objectives. The questionnaire was disseminated among nurses after the institute granted authorization to conduct the survey. The anonymity of the respondents was preserved.</a:t>
            </a: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0000"/>
              </a:lnSpc>
              <a:spcAft>
                <a:spcPts val="800"/>
              </a:spcAf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Time of the research: </a:t>
            </a:r>
            <a:r>
              <a:rPr lang="en-US" dirty="0">
                <a:effectLst/>
                <a:latin typeface="Times New Roman" panose="02020603050405020304" pitchFamily="18" charset="0"/>
                <a:ea typeface="Calibri" panose="020F0502020204030204" pitchFamily="34" charset="0"/>
                <a:cs typeface="Times New Roman" panose="02020603050405020304" pitchFamily="18" charset="0"/>
              </a:rPr>
              <a:t>The study was conducted from March 2021 to May 2021. The data collection period was within </a:t>
            </a:r>
            <a:r>
              <a:rPr lang="en-US" dirty="0">
                <a:latin typeface="Times New Roman" panose="02020603050405020304" pitchFamily="18" charset="0"/>
                <a:ea typeface="Calibri" panose="020F0502020204030204" pitchFamily="34" charset="0"/>
                <a:cs typeface="Times New Roman" panose="02020603050405020304" pitchFamily="18" charset="0"/>
              </a:rPr>
              <a:t>M</a:t>
            </a:r>
            <a:r>
              <a:rPr lang="en-US" dirty="0">
                <a:effectLst/>
                <a:latin typeface="Times New Roman" panose="02020603050405020304" pitchFamily="18" charset="0"/>
                <a:ea typeface="Calibri" panose="020F0502020204030204" pitchFamily="34" charset="0"/>
                <a:cs typeface="Times New Roman" panose="02020603050405020304" pitchFamily="18" charset="0"/>
              </a:rPr>
              <a:t>arch 2021.</a:t>
            </a: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0000"/>
              </a:lnSpc>
              <a:spcAft>
                <a:spcPts val="800"/>
              </a:spcAf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Sample size: </a:t>
            </a:r>
            <a:r>
              <a:rPr lang="en-US" dirty="0">
                <a:effectLst/>
                <a:latin typeface="Times New Roman" panose="02020603050405020304" pitchFamily="18" charset="0"/>
                <a:ea typeface="Calibri" panose="020F0502020204030204" pitchFamily="34" charset="0"/>
                <a:cs typeface="Times New Roman" panose="02020603050405020304" pitchFamily="18" charset="0"/>
              </a:rPr>
              <a:t>163 nurses, out of which only 111 nurses showed the willingness to participate and fulfilled the inclusion criteria.</a:t>
            </a: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0000"/>
              </a:lnSpc>
              <a:spcAft>
                <a:spcPts val="800"/>
              </a:spcAft>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Data collection method: </a:t>
            </a:r>
            <a:r>
              <a:rPr lang="en-US" dirty="0">
                <a:effectLst/>
                <a:latin typeface="Times New Roman" panose="02020603050405020304" pitchFamily="18" charset="0"/>
                <a:ea typeface="Calibri" panose="020F0502020204030204" pitchFamily="34" charset="0"/>
                <a:cs typeface="Times New Roman" panose="02020603050405020304" pitchFamily="18" charset="0"/>
              </a:rPr>
              <a:t>Direct interrogation of the nurses using pre-designed questionnaire was used to acquire knowledge data.</a:t>
            </a: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pPr>
            <a:endParaRPr lang="en-IN" dirty="0"/>
          </a:p>
        </p:txBody>
      </p:sp>
    </p:spTree>
    <p:extLst>
      <p:ext uri="{BB962C8B-B14F-4D97-AF65-F5344CB8AC3E}">
        <p14:creationId xmlns:p14="http://schemas.microsoft.com/office/powerpoint/2010/main" val="3135072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ECCE0-50E6-4383-AE85-EE120C4C36C1}"/>
              </a:ext>
            </a:extLst>
          </p:cNvPr>
          <p:cNvSpPr>
            <a:spLocks noGrp="1"/>
          </p:cNvSpPr>
          <p:nvPr>
            <p:ph type="ctrTitle"/>
          </p:nvPr>
        </p:nvSpPr>
        <p:spPr>
          <a:xfrm>
            <a:off x="1524000" y="627063"/>
            <a:ext cx="9239250" cy="1030287"/>
          </a:xfrm>
        </p:spPr>
        <p:txBody>
          <a:bodyPr>
            <a:normAutofit/>
          </a:bodyPr>
          <a:lstStyle/>
          <a:p>
            <a:pPr algn="ctr"/>
            <a:r>
              <a:rPr lang="en-US" sz="4000" b="1" dirty="0">
                <a:latin typeface="Times New Roman" panose="02020603050405020304" pitchFamily="18" charset="0"/>
                <a:cs typeface="Times New Roman" panose="02020603050405020304" pitchFamily="18" charset="0"/>
              </a:rPr>
              <a:t>RESULTS</a:t>
            </a:r>
            <a:endParaRPr lang="en-IN" sz="40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1CDE6B04-BB6F-4D97-90D7-3FB303EE88D1}"/>
              </a:ext>
            </a:extLst>
          </p:cNvPr>
          <p:cNvSpPr>
            <a:spLocks noGrp="1"/>
          </p:cNvSpPr>
          <p:nvPr>
            <p:ph type="subTitle" idx="1"/>
          </p:nvPr>
        </p:nvSpPr>
        <p:spPr>
          <a:xfrm>
            <a:off x="1524000" y="1914525"/>
            <a:ext cx="9144000" cy="4143375"/>
          </a:xfrm>
        </p:spPr>
        <p:txBody>
          <a:bodyPr>
            <a:normAutofit fontScale="77500" lnSpcReduction="20000"/>
          </a:bodyPr>
          <a:lstStyle/>
          <a:p>
            <a:pPr marL="342900" indent="-34290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no. of nurses that age less than 28 were more in comparison to those who age more than 28. </a:t>
            </a:r>
          </a:p>
          <a:p>
            <a:pPr marL="342900" indent="-342900" algn="just">
              <a:buFont typeface="Arial" panose="020B0604020202020204" pitchFamily="34" charset="0"/>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 passing rate of Nurses between the age group of 19-28 is less than that of the nurses that age 29 and more. </a:t>
            </a: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value that appeared most in the knowledge test score (mode) was 6 out of 10.</a:t>
            </a:r>
          </a:p>
          <a:p>
            <a:pPr marL="342900" indent="-34290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Nurses that age less than 26 has more variation in test score.</a:t>
            </a:r>
          </a:p>
          <a:p>
            <a:pPr marL="342900" indent="-342900" algn="just">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The minimum test score was 1 and the maximum was 9. the average score of the test was 5.94.</a:t>
            </a:r>
          </a:p>
          <a:p>
            <a:pPr marL="342900" indent="-342900" algn="just">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No. of Female nurses were 7 times of the male nurses. However, it’s clear that gender doesn’t play an essential part in the knowledge about fall prevention.</a:t>
            </a:r>
          </a:p>
          <a:p>
            <a:pPr marL="342900" indent="-342900" algn="just">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225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7B42746-DE3D-47C3-9E6F-14E91592863F}"/>
              </a:ext>
            </a:extLst>
          </p:cNvPr>
          <p:cNvSpPr>
            <a:spLocks noGrp="1"/>
          </p:cNvSpPr>
          <p:nvPr>
            <p:ph type="title"/>
          </p:nvPr>
        </p:nvSpPr>
        <p:spPr/>
        <p:txBody>
          <a:bodyPr>
            <a:noAutofit/>
          </a:bodyPr>
          <a:lstStyle/>
          <a:p>
            <a:pPr marL="342900" indent="-342900">
              <a:buFont typeface="Arial" panose="020B0604020202020204" pitchFamily="34" charset="0"/>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86 nurses out of 111 did not have any previous patient fall experience. Among these 86 nurses 63 were passed in the knowledge test. On the other hand, 24 nurses had patient fall experience, out of which 17 were passed in the test.</a:t>
            </a:r>
            <a:br>
              <a:rPr lang="en-IN" sz="2400" dirty="0">
                <a:effectLst/>
                <a:latin typeface="Calibri" panose="020F0502020204030204" pitchFamily="34" charset="0"/>
                <a:ea typeface="Calibri" panose="020F0502020204030204" pitchFamily="34" charset="0"/>
                <a:cs typeface="Times New Roman" panose="02020603050405020304" pitchFamily="18" charset="0"/>
              </a:rPr>
            </a:br>
            <a:br>
              <a:rPr lang="en-IN" sz="2400" dirty="0"/>
            </a:br>
            <a:endParaRPr lang="en-IN" sz="2400" dirty="0"/>
          </a:p>
        </p:txBody>
      </p:sp>
      <p:graphicFrame>
        <p:nvGraphicFramePr>
          <p:cNvPr id="9" name="Content Placeholder 8">
            <a:extLst>
              <a:ext uri="{FF2B5EF4-FFF2-40B4-BE49-F238E27FC236}">
                <a16:creationId xmlns:a16="http://schemas.microsoft.com/office/drawing/2014/main" id="{C5EC346C-8AEC-47D9-9707-29CFD6318B92}"/>
              </a:ext>
            </a:extLst>
          </p:cNvPr>
          <p:cNvGraphicFramePr>
            <a:graphicFrameLocks noGrp="1"/>
          </p:cNvGraphicFramePr>
          <p:nvPr>
            <p:ph sz="half" idx="1"/>
            <p:extLst>
              <p:ext uri="{D42A27DB-BD31-4B8C-83A1-F6EECF244321}">
                <p14:modId xmlns:p14="http://schemas.microsoft.com/office/powerpoint/2010/main" val="3853202165"/>
              </p:ext>
            </p:extLst>
          </p:nvPr>
        </p:nvGraphicFramePr>
        <p:xfrm>
          <a:off x="838200" y="1690688"/>
          <a:ext cx="5181601" cy="4567236"/>
        </p:xfrm>
        <a:graphic>
          <a:graphicData uri="http://schemas.openxmlformats.org/drawingml/2006/table">
            <a:tbl>
              <a:tblPr firstRow="1" firstCol="1" bandRow="1">
                <a:tableStyleId>{5C22544A-7EE6-4342-B048-85BDC9FD1C3A}</a:tableStyleId>
              </a:tblPr>
              <a:tblGrid>
                <a:gridCol w="1899365">
                  <a:extLst>
                    <a:ext uri="{9D8B030D-6E8A-4147-A177-3AD203B41FA5}">
                      <a16:colId xmlns:a16="http://schemas.microsoft.com/office/drawing/2014/main" val="2262383611"/>
                    </a:ext>
                  </a:extLst>
                </a:gridCol>
                <a:gridCol w="1641118">
                  <a:extLst>
                    <a:ext uri="{9D8B030D-6E8A-4147-A177-3AD203B41FA5}">
                      <a16:colId xmlns:a16="http://schemas.microsoft.com/office/drawing/2014/main" val="2478027724"/>
                    </a:ext>
                  </a:extLst>
                </a:gridCol>
                <a:gridCol w="1641118">
                  <a:extLst>
                    <a:ext uri="{9D8B030D-6E8A-4147-A177-3AD203B41FA5}">
                      <a16:colId xmlns:a16="http://schemas.microsoft.com/office/drawing/2014/main" val="3068496962"/>
                    </a:ext>
                  </a:extLst>
                </a:gridCol>
              </a:tblGrid>
              <a:tr h="1045102">
                <a:tc>
                  <a:txBody>
                    <a:bodyPr/>
                    <a:lstStyle/>
                    <a:p>
                      <a:pPr algn="just">
                        <a:lnSpc>
                          <a:spcPct val="150000"/>
                        </a:lnSpc>
                        <a:spcAft>
                          <a:spcPts val="800"/>
                        </a:spcAft>
                      </a:pPr>
                      <a:r>
                        <a:rPr lang="en-US" sz="1100">
                          <a:effectLst/>
                        </a:rPr>
                        <a:t>Work experience</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tc>
                  <a:txBody>
                    <a:bodyPr/>
                    <a:lstStyle/>
                    <a:p>
                      <a:pPr algn="just">
                        <a:lnSpc>
                          <a:spcPct val="150000"/>
                        </a:lnSpc>
                        <a:spcAft>
                          <a:spcPts val="800"/>
                        </a:spcAft>
                      </a:pPr>
                      <a:r>
                        <a:rPr lang="en-US" sz="1100">
                          <a:effectLst/>
                        </a:rPr>
                        <a:t>No. of respondents</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tc>
                  <a:txBody>
                    <a:bodyPr/>
                    <a:lstStyle/>
                    <a:p>
                      <a:pPr algn="just">
                        <a:lnSpc>
                          <a:spcPct val="150000"/>
                        </a:lnSpc>
                        <a:spcAft>
                          <a:spcPts val="800"/>
                        </a:spcAft>
                      </a:pPr>
                      <a:r>
                        <a:rPr lang="en-US" sz="1100">
                          <a:effectLst/>
                        </a:rPr>
                        <a:t>No. of respondents passed</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extLst>
                  <a:ext uri="{0D108BD9-81ED-4DB2-BD59-A6C34878D82A}">
                    <a16:rowId xmlns:a16="http://schemas.microsoft.com/office/drawing/2014/main" val="396276352"/>
                  </a:ext>
                </a:extLst>
              </a:tr>
              <a:tr h="503162">
                <a:tc>
                  <a:txBody>
                    <a:bodyPr/>
                    <a:lstStyle/>
                    <a:p>
                      <a:pPr algn="just">
                        <a:lnSpc>
                          <a:spcPct val="150000"/>
                        </a:lnSpc>
                        <a:spcAft>
                          <a:spcPts val="800"/>
                        </a:spcAft>
                      </a:pPr>
                      <a:r>
                        <a:rPr lang="en-US" sz="1100">
                          <a:effectLst/>
                        </a:rPr>
                        <a:t>&gt;= 1 year</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tc>
                  <a:txBody>
                    <a:bodyPr/>
                    <a:lstStyle/>
                    <a:p>
                      <a:pPr algn="just">
                        <a:lnSpc>
                          <a:spcPct val="150000"/>
                        </a:lnSpc>
                        <a:spcAft>
                          <a:spcPts val="800"/>
                        </a:spcAft>
                      </a:pPr>
                      <a:r>
                        <a:rPr lang="en-US" sz="1100">
                          <a:effectLst/>
                        </a:rPr>
                        <a:t>44</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tc>
                  <a:txBody>
                    <a:bodyPr/>
                    <a:lstStyle/>
                    <a:p>
                      <a:pPr algn="just">
                        <a:lnSpc>
                          <a:spcPct val="150000"/>
                        </a:lnSpc>
                        <a:spcAft>
                          <a:spcPts val="800"/>
                        </a:spcAft>
                      </a:pPr>
                      <a:r>
                        <a:rPr lang="en-US" sz="1100">
                          <a:effectLst/>
                        </a:rPr>
                        <a:t>25</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extLst>
                  <a:ext uri="{0D108BD9-81ED-4DB2-BD59-A6C34878D82A}">
                    <a16:rowId xmlns:a16="http://schemas.microsoft.com/office/drawing/2014/main" val="3901453552"/>
                  </a:ext>
                </a:extLst>
              </a:tr>
              <a:tr h="503162">
                <a:tc>
                  <a:txBody>
                    <a:bodyPr/>
                    <a:lstStyle/>
                    <a:p>
                      <a:pPr algn="just">
                        <a:lnSpc>
                          <a:spcPct val="150000"/>
                        </a:lnSpc>
                        <a:spcAft>
                          <a:spcPts val="800"/>
                        </a:spcAft>
                      </a:pPr>
                      <a:r>
                        <a:rPr lang="en-US" sz="1100">
                          <a:effectLst/>
                        </a:rPr>
                        <a:t>&gt;= 3 year</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tc>
                  <a:txBody>
                    <a:bodyPr/>
                    <a:lstStyle/>
                    <a:p>
                      <a:pPr algn="just">
                        <a:lnSpc>
                          <a:spcPct val="150000"/>
                        </a:lnSpc>
                        <a:spcAft>
                          <a:spcPts val="800"/>
                        </a:spcAft>
                      </a:pPr>
                      <a:r>
                        <a:rPr lang="en-US" sz="1100">
                          <a:effectLst/>
                        </a:rPr>
                        <a:t>21</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tc>
                  <a:txBody>
                    <a:bodyPr/>
                    <a:lstStyle/>
                    <a:p>
                      <a:pPr algn="just">
                        <a:lnSpc>
                          <a:spcPct val="150000"/>
                        </a:lnSpc>
                        <a:spcAft>
                          <a:spcPts val="800"/>
                        </a:spcAft>
                      </a:pPr>
                      <a:r>
                        <a:rPr lang="en-US" sz="1100">
                          <a:effectLst/>
                        </a:rPr>
                        <a:t>13</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extLst>
                  <a:ext uri="{0D108BD9-81ED-4DB2-BD59-A6C34878D82A}">
                    <a16:rowId xmlns:a16="http://schemas.microsoft.com/office/drawing/2014/main" val="2839241423"/>
                  </a:ext>
                </a:extLst>
              </a:tr>
              <a:tr h="503162">
                <a:tc>
                  <a:txBody>
                    <a:bodyPr/>
                    <a:lstStyle/>
                    <a:p>
                      <a:pPr algn="just">
                        <a:lnSpc>
                          <a:spcPct val="150000"/>
                        </a:lnSpc>
                        <a:spcAft>
                          <a:spcPts val="800"/>
                        </a:spcAft>
                      </a:pPr>
                      <a:r>
                        <a:rPr lang="en-US" sz="1100">
                          <a:effectLst/>
                        </a:rPr>
                        <a:t>&gt;= 6 year</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tc>
                  <a:txBody>
                    <a:bodyPr/>
                    <a:lstStyle/>
                    <a:p>
                      <a:pPr algn="just">
                        <a:lnSpc>
                          <a:spcPct val="150000"/>
                        </a:lnSpc>
                        <a:spcAft>
                          <a:spcPts val="800"/>
                        </a:spcAft>
                      </a:pPr>
                      <a:r>
                        <a:rPr lang="en-US" sz="1100">
                          <a:effectLst/>
                        </a:rPr>
                        <a:t>18</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tc>
                  <a:txBody>
                    <a:bodyPr/>
                    <a:lstStyle/>
                    <a:p>
                      <a:pPr algn="just">
                        <a:lnSpc>
                          <a:spcPct val="150000"/>
                        </a:lnSpc>
                        <a:spcAft>
                          <a:spcPts val="800"/>
                        </a:spcAft>
                      </a:pPr>
                      <a:r>
                        <a:rPr lang="en-US" sz="1100">
                          <a:effectLst/>
                        </a:rPr>
                        <a:t>16</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extLst>
                  <a:ext uri="{0D108BD9-81ED-4DB2-BD59-A6C34878D82A}">
                    <a16:rowId xmlns:a16="http://schemas.microsoft.com/office/drawing/2014/main" val="3562130038"/>
                  </a:ext>
                </a:extLst>
              </a:tr>
              <a:tr h="503162">
                <a:tc>
                  <a:txBody>
                    <a:bodyPr/>
                    <a:lstStyle/>
                    <a:p>
                      <a:pPr algn="just">
                        <a:lnSpc>
                          <a:spcPct val="150000"/>
                        </a:lnSpc>
                        <a:spcAft>
                          <a:spcPts val="800"/>
                        </a:spcAft>
                      </a:pPr>
                      <a:r>
                        <a:rPr lang="en-US" sz="1100">
                          <a:effectLst/>
                        </a:rPr>
                        <a:t>&gt;= 9 years</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tc>
                  <a:txBody>
                    <a:bodyPr/>
                    <a:lstStyle/>
                    <a:p>
                      <a:pPr algn="just">
                        <a:lnSpc>
                          <a:spcPct val="150000"/>
                        </a:lnSpc>
                        <a:spcAft>
                          <a:spcPts val="800"/>
                        </a:spcAft>
                      </a:pPr>
                      <a:r>
                        <a:rPr lang="en-US" sz="1100">
                          <a:effectLst/>
                        </a:rPr>
                        <a:t>06</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tc>
                  <a:txBody>
                    <a:bodyPr/>
                    <a:lstStyle/>
                    <a:p>
                      <a:pPr algn="just">
                        <a:lnSpc>
                          <a:spcPct val="150000"/>
                        </a:lnSpc>
                        <a:spcAft>
                          <a:spcPts val="800"/>
                        </a:spcAft>
                      </a:pPr>
                      <a:r>
                        <a:rPr lang="en-US" sz="1100">
                          <a:effectLst/>
                        </a:rPr>
                        <a:t>05</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extLst>
                  <a:ext uri="{0D108BD9-81ED-4DB2-BD59-A6C34878D82A}">
                    <a16:rowId xmlns:a16="http://schemas.microsoft.com/office/drawing/2014/main" val="3249219044"/>
                  </a:ext>
                </a:extLst>
              </a:tr>
              <a:tr h="503162">
                <a:tc>
                  <a:txBody>
                    <a:bodyPr/>
                    <a:lstStyle/>
                    <a:p>
                      <a:pPr algn="just">
                        <a:lnSpc>
                          <a:spcPct val="150000"/>
                        </a:lnSpc>
                        <a:spcAft>
                          <a:spcPts val="800"/>
                        </a:spcAft>
                      </a:pPr>
                      <a:r>
                        <a:rPr lang="en-US" sz="1100">
                          <a:effectLst/>
                        </a:rPr>
                        <a:t>&gt;= 12 years</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tc>
                  <a:txBody>
                    <a:bodyPr/>
                    <a:lstStyle/>
                    <a:p>
                      <a:pPr algn="just">
                        <a:lnSpc>
                          <a:spcPct val="150000"/>
                        </a:lnSpc>
                        <a:spcAft>
                          <a:spcPts val="800"/>
                        </a:spcAft>
                      </a:pPr>
                      <a:r>
                        <a:rPr lang="en-US" sz="1100">
                          <a:effectLst/>
                        </a:rPr>
                        <a:t>15</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tc>
                  <a:txBody>
                    <a:bodyPr/>
                    <a:lstStyle/>
                    <a:p>
                      <a:pPr algn="just">
                        <a:lnSpc>
                          <a:spcPct val="150000"/>
                        </a:lnSpc>
                        <a:spcAft>
                          <a:spcPts val="800"/>
                        </a:spcAft>
                      </a:pPr>
                      <a:r>
                        <a:rPr lang="en-US" sz="1100">
                          <a:effectLst/>
                        </a:rPr>
                        <a:t>14</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extLst>
                  <a:ext uri="{0D108BD9-81ED-4DB2-BD59-A6C34878D82A}">
                    <a16:rowId xmlns:a16="http://schemas.microsoft.com/office/drawing/2014/main" val="4080629076"/>
                  </a:ext>
                </a:extLst>
              </a:tr>
              <a:tr h="503162">
                <a:tc>
                  <a:txBody>
                    <a:bodyPr/>
                    <a:lstStyle/>
                    <a:p>
                      <a:pPr algn="just">
                        <a:lnSpc>
                          <a:spcPct val="150000"/>
                        </a:lnSpc>
                        <a:spcAft>
                          <a:spcPts val="800"/>
                        </a:spcAft>
                      </a:pPr>
                      <a:r>
                        <a:rPr lang="en-US" sz="1100">
                          <a:effectLst/>
                        </a:rPr>
                        <a:t>&gt;= 15 years</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tc>
                  <a:txBody>
                    <a:bodyPr/>
                    <a:lstStyle/>
                    <a:p>
                      <a:pPr algn="just">
                        <a:lnSpc>
                          <a:spcPct val="150000"/>
                        </a:lnSpc>
                        <a:spcAft>
                          <a:spcPts val="800"/>
                        </a:spcAft>
                      </a:pPr>
                      <a:r>
                        <a:rPr lang="en-US" sz="1100">
                          <a:effectLst/>
                        </a:rPr>
                        <a:t>04</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tc>
                  <a:txBody>
                    <a:bodyPr/>
                    <a:lstStyle/>
                    <a:p>
                      <a:pPr algn="just">
                        <a:lnSpc>
                          <a:spcPct val="150000"/>
                        </a:lnSpc>
                        <a:spcAft>
                          <a:spcPts val="800"/>
                        </a:spcAft>
                      </a:pPr>
                      <a:r>
                        <a:rPr lang="en-US" sz="1100">
                          <a:effectLst/>
                        </a:rPr>
                        <a:t>04</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extLst>
                  <a:ext uri="{0D108BD9-81ED-4DB2-BD59-A6C34878D82A}">
                    <a16:rowId xmlns:a16="http://schemas.microsoft.com/office/drawing/2014/main" val="1409227766"/>
                  </a:ext>
                </a:extLst>
              </a:tr>
              <a:tr h="503162">
                <a:tc>
                  <a:txBody>
                    <a:bodyPr/>
                    <a:lstStyle/>
                    <a:p>
                      <a:pPr algn="just">
                        <a:lnSpc>
                          <a:spcPct val="150000"/>
                        </a:lnSpc>
                        <a:spcAft>
                          <a:spcPts val="800"/>
                        </a:spcAft>
                      </a:pPr>
                      <a:r>
                        <a:rPr lang="en-US" sz="1100">
                          <a:effectLst/>
                        </a:rPr>
                        <a:t>&gt;= 23 years</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tc>
                  <a:txBody>
                    <a:bodyPr/>
                    <a:lstStyle/>
                    <a:p>
                      <a:pPr algn="just">
                        <a:lnSpc>
                          <a:spcPct val="150000"/>
                        </a:lnSpc>
                        <a:spcAft>
                          <a:spcPts val="800"/>
                        </a:spcAft>
                      </a:pPr>
                      <a:r>
                        <a:rPr lang="en-US" sz="1100">
                          <a:effectLst/>
                        </a:rPr>
                        <a:t>03</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tc>
                  <a:txBody>
                    <a:bodyPr/>
                    <a:lstStyle/>
                    <a:p>
                      <a:pPr algn="just">
                        <a:lnSpc>
                          <a:spcPct val="150000"/>
                        </a:lnSpc>
                        <a:spcAft>
                          <a:spcPts val="800"/>
                        </a:spcAft>
                      </a:pPr>
                      <a:r>
                        <a:rPr lang="en-US" sz="1100" dirty="0">
                          <a:effectLst/>
                        </a:rPr>
                        <a:t>03</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264" marR="64264" marT="0" marB="0"/>
                </a:tc>
                <a:extLst>
                  <a:ext uri="{0D108BD9-81ED-4DB2-BD59-A6C34878D82A}">
                    <a16:rowId xmlns:a16="http://schemas.microsoft.com/office/drawing/2014/main" val="1355974584"/>
                  </a:ext>
                </a:extLst>
              </a:tr>
            </a:tbl>
          </a:graphicData>
        </a:graphic>
      </p:graphicFrame>
      <p:sp>
        <p:nvSpPr>
          <p:cNvPr id="8" name="Content Placeholder 7">
            <a:extLst>
              <a:ext uri="{FF2B5EF4-FFF2-40B4-BE49-F238E27FC236}">
                <a16:creationId xmlns:a16="http://schemas.microsoft.com/office/drawing/2014/main" id="{FC1043F6-1487-4482-A77A-16B9562F9928}"/>
              </a:ext>
            </a:extLst>
          </p:cNvPr>
          <p:cNvSpPr>
            <a:spLocks noGrp="1"/>
          </p:cNvSpPr>
          <p:nvPr>
            <p:ph sz="half" idx="2"/>
          </p:nvPr>
        </p:nvSpPr>
        <p:spPr/>
        <p:txBody>
          <a:bodyPr>
            <a:normAutofit/>
          </a:bodyPr>
          <a:lstStyle/>
          <a:p>
            <a:r>
              <a:rPr lang="en-US" sz="2400" dirty="0">
                <a:effectLst/>
                <a:latin typeface="Times New Roman" panose="02020603050405020304" pitchFamily="18" charset="0"/>
                <a:ea typeface="Calibri" panose="020F0502020204030204" pitchFamily="34" charset="0"/>
                <a:cs typeface="Times New Roman" panose="02020603050405020304" pitchFamily="18" charset="0"/>
              </a:rPr>
              <a:t>Out of 89 nurses who had experience of less than or equal to 9 years, only 59 nurses were passed i.e., 66.29% of nurses. Whereas nurses who had more experience than 9 years were 22 and 21 of them were passed i.e., 95.45%.</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3600" dirty="0"/>
          </a:p>
        </p:txBody>
      </p:sp>
    </p:spTree>
    <p:extLst>
      <p:ext uri="{BB962C8B-B14F-4D97-AF65-F5344CB8AC3E}">
        <p14:creationId xmlns:p14="http://schemas.microsoft.com/office/powerpoint/2010/main" val="2239196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C8F51-6112-41A2-8367-6B7DF19DC57A}"/>
              </a:ext>
            </a:extLst>
          </p:cNvPr>
          <p:cNvSpPr>
            <a:spLocks noGrp="1"/>
          </p:cNvSpPr>
          <p:nvPr>
            <p:ph type="title"/>
          </p:nvPr>
        </p:nvSpPr>
        <p:spPr>
          <a:xfrm>
            <a:off x="4138612" y="777874"/>
            <a:ext cx="3914775" cy="663575"/>
          </a:xfrm>
        </p:spPr>
        <p:txBody>
          <a:bodyPr>
            <a:normAutofit/>
          </a:bodyPr>
          <a:lstStyle/>
          <a:p>
            <a:pPr algn="ctr"/>
            <a:r>
              <a:rPr lang="en-US" sz="4000" b="1" dirty="0">
                <a:latin typeface="Times New Roman" panose="02020603050405020304" pitchFamily="18" charset="0"/>
                <a:cs typeface="Times New Roman" panose="02020603050405020304" pitchFamily="18" charset="0"/>
              </a:rPr>
              <a:t>DISCUSSION	</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BBD645C-9A82-4684-A63D-ECE5F55A3D66}"/>
              </a:ext>
            </a:extLst>
          </p:cNvPr>
          <p:cNvSpPr>
            <a:spLocks noGrp="1"/>
          </p:cNvSpPr>
          <p:nvPr>
            <p:ph idx="1"/>
          </p:nvPr>
        </p:nvSpPr>
        <p:spPr>
          <a:xfrm>
            <a:off x="942975" y="1901031"/>
            <a:ext cx="10515600" cy="4351338"/>
          </a:xfrm>
        </p:spPr>
        <p:txBody>
          <a:bodyPr>
            <a:noAutofit/>
          </a:bodyPr>
          <a:lstStyle/>
          <a:p>
            <a:pPr>
              <a:lnSpc>
                <a:spcPct val="100000"/>
              </a:lnSpc>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In this study, no. of female nurses were 7 times compared to male nurses (87.4% compared to 12.6%); most of the nurses were in age group of 20-26 years. The result had similarities with other studies that happened in a tertiary care hospital in Tamil Nadu, India and South Korea as well.</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number of nurses who failed the knowledge test was less (27.93). The rate is lesser than that of the studies in Vietnam.</a:t>
            </a:r>
            <a:endParaRPr lang="en-IN"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When analyzing the relationships between the knowledge of fall prevention among nurses with characteristics like age, gender, work experience, and previous patient fall experience, the study found meaningful relation between the variables. The results showed that as the age increases knowledge about patient safety increases with experience. On the other hand, gender and previous patient fall experience does not really correlate with the knowledge among nurses. </a:t>
            </a:r>
          </a:p>
          <a:p>
            <a:pPr>
              <a:lnSpc>
                <a:spcPct val="100000"/>
              </a:lnSpc>
            </a:pP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351930"/>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377</TotalTime>
  <Words>1589</Words>
  <Application>Microsoft Office PowerPoint</Application>
  <PresentationFormat>Widescreen</PresentationFormat>
  <Paragraphs>84</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Georgia</vt:lpstr>
      <vt:lpstr>Times New Roman</vt:lpstr>
      <vt:lpstr>Retrospect</vt:lpstr>
      <vt:lpstr>Dissertation Report  Topic: Knowledge among nurses on fall prevention in hospital</vt:lpstr>
      <vt:lpstr>BACKGROUND</vt:lpstr>
      <vt:lpstr>OBJECTIVES </vt:lpstr>
      <vt:lpstr>LITERATURE REVIEW </vt:lpstr>
      <vt:lpstr>PowerPoint Presentation</vt:lpstr>
      <vt:lpstr>METHODOLOGY</vt:lpstr>
      <vt:lpstr>RESULTS</vt:lpstr>
      <vt:lpstr>86 nurses out of 111 did not have any previous patient fall experience. Among these 86 nurses 63 were passed in the knowledge test. On the other hand, 24 nurses had patient fall experience, out of which 17 were passed in the test.  </vt:lpstr>
      <vt:lpstr>DISCUSSION </vt:lpstr>
      <vt:lpstr>CONCLUSION</vt:lpstr>
      <vt:lpstr>PowerPoint Presentation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 topic: knowledge among nurses on fall prevention in hospital</dc:title>
  <dc:creator>sneha gupta</dc:creator>
  <cp:lastModifiedBy>sneha gupta</cp:lastModifiedBy>
  <cp:revision>33</cp:revision>
  <dcterms:created xsi:type="dcterms:W3CDTF">2021-06-10T13:27:36Z</dcterms:created>
  <dcterms:modified xsi:type="dcterms:W3CDTF">2021-06-21T17:07:59Z</dcterms:modified>
</cp:coreProperties>
</file>