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harts/chart13.xml" ContentType="application/vnd.openxmlformats-officedocument.drawingml.chart+xml"/>
  <Override PartName="/ppt/charts/chart15.xml" ContentType="application/vnd.openxmlformats-officedocument.drawingml.char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9.xml" ContentType="application/vnd.openxmlformats-officedocument.drawingml.chart+xml"/>
  <Override PartName="/ppt/charts/chart11.xml" ContentType="application/vnd.openxmlformats-officedocument.drawingml.chart+xml"/>
  <Override PartName="/ppt/charts/chart7.xml" ContentType="application/vnd.openxmlformats-officedocument.drawingml.chart+xml"/>
  <Override PartName="/ppt/charts/chart3.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charts/chart14.xml" ContentType="application/vnd.openxmlformats-officedocument.drawingml.char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charts/chart8.xml" ContentType="application/vnd.openxmlformats-officedocument.drawingml.chart+xml"/>
  <Override PartName="/ppt/charts/chart12.xml" ContentType="application/vnd.openxmlformats-officedocument.drawingml.chart+xml"/>
  <Override PartName="/ppt/slideLayouts/slideLayout10.xml" ContentType="application/vnd.openxmlformats-officedocument.presentationml.slideLayout+xml"/>
  <Override PartName="/ppt/charts/chart6.xml" ContentType="application/vnd.openxmlformats-officedocument.drawingml.chart+xml"/>
  <Override PartName="/ppt/charts/chart10.xml" ContentType="application/vnd.openxmlformats-officedocument.drawingml.chart+xml"/>
  <Override PartName="/ppt/charts/chart4.xml" ContentType="application/vnd.openxmlformats-officedocument.drawingml.chart+xml"/>
  <Override PartName="/ppt/slides/slide8.xml" ContentType="application/vnd.openxmlformats-officedocument.presentationml.slide+xml"/>
  <Override PartName="/ppt/charts/chart2.xml" ContentType="application/vnd.openxmlformats-officedocument.drawingml.char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49"/>
  </p:notesMasterIdLst>
  <p:sldIdLst>
    <p:sldId id="256" r:id="rId2"/>
    <p:sldId id="295" r:id="rId3"/>
    <p:sldId id="296" r:id="rId4"/>
    <p:sldId id="267" r:id="rId5"/>
    <p:sldId id="268" r:id="rId6"/>
    <p:sldId id="263" r:id="rId7"/>
    <p:sldId id="257" r:id="rId8"/>
    <p:sldId id="300" r:id="rId9"/>
    <p:sldId id="258" r:id="rId10"/>
    <p:sldId id="264" r:id="rId11"/>
    <p:sldId id="259" r:id="rId12"/>
    <p:sldId id="265" r:id="rId13"/>
    <p:sldId id="260" r:id="rId14"/>
    <p:sldId id="301" r:id="rId15"/>
    <p:sldId id="261" r:id="rId16"/>
    <p:sldId id="271" r:id="rId17"/>
    <p:sldId id="293" r:id="rId18"/>
    <p:sldId id="272" r:id="rId19"/>
    <p:sldId id="273" r:id="rId20"/>
    <p:sldId id="275" r:id="rId21"/>
    <p:sldId id="274" r:id="rId22"/>
    <p:sldId id="276" r:id="rId23"/>
    <p:sldId id="277" r:id="rId24"/>
    <p:sldId id="278" r:id="rId25"/>
    <p:sldId id="279" r:id="rId26"/>
    <p:sldId id="280" r:id="rId27"/>
    <p:sldId id="281" r:id="rId28"/>
    <p:sldId id="282" r:id="rId29"/>
    <p:sldId id="283" r:id="rId30"/>
    <p:sldId id="284" r:id="rId31"/>
    <p:sldId id="285" r:id="rId32"/>
    <p:sldId id="286" r:id="rId33"/>
    <p:sldId id="302" r:id="rId34"/>
    <p:sldId id="287" r:id="rId35"/>
    <p:sldId id="303" r:id="rId36"/>
    <p:sldId id="294" r:id="rId37"/>
    <p:sldId id="288" r:id="rId38"/>
    <p:sldId id="290" r:id="rId39"/>
    <p:sldId id="291" r:id="rId40"/>
    <p:sldId id="292" r:id="rId41"/>
    <p:sldId id="306" r:id="rId42"/>
    <p:sldId id="307" r:id="rId43"/>
    <p:sldId id="297" r:id="rId44"/>
    <p:sldId id="299" r:id="rId45"/>
    <p:sldId id="304" r:id="rId46"/>
    <p:sldId id="305" r:id="rId47"/>
    <p:sldId id="269"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12.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13.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14.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15.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bar3DChart>
        <c:barDir val="col"/>
        <c:grouping val="clustered"/>
        <c:ser>
          <c:idx val="0"/>
          <c:order val="0"/>
          <c:dPt>
            <c:idx val="1"/>
            <c:spPr>
              <a:solidFill>
                <a:schemeClr val="accent6">
                  <a:lumMod val="60000"/>
                  <a:lumOff val="40000"/>
                </a:schemeClr>
              </a:solidFill>
            </c:spPr>
          </c:dPt>
          <c:dPt>
            <c:idx val="2"/>
            <c:spPr>
              <a:solidFill>
                <a:schemeClr val="accent6"/>
              </a:solidFill>
            </c:spPr>
          </c:dPt>
          <c:dPt>
            <c:idx val="3"/>
            <c:spPr>
              <a:solidFill>
                <a:schemeClr val="accent2">
                  <a:lumMod val="60000"/>
                  <a:lumOff val="40000"/>
                </a:schemeClr>
              </a:solidFill>
            </c:spPr>
          </c:dPt>
          <c:dPt>
            <c:idx val="4"/>
            <c:spPr>
              <a:solidFill>
                <a:schemeClr val="bg2">
                  <a:lumMod val="50000"/>
                </a:schemeClr>
              </a:solidFill>
            </c:spPr>
          </c:dPt>
          <c:dPt>
            <c:idx val="5"/>
            <c:spPr>
              <a:solidFill>
                <a:schemeClr val="accent6">
                  <a:lumMod val="50000"/>
                </a:schemeClr>
              </a:solidFill>
            </c:spPr>
          </c:dPt>
          <c:dPt>
            <c:idx val="6"/>
            <c:spPr>
              <a:solidFill>
                <a:schemeClr val="accent6">
                  <a:lumMod val="75000"/>
                </a:schemeClr>
              </a:solidFill>
            </c:spPr>
          </c:dPt>
          <c:dPt>
            <c:idx val="7"/>
            <c:spPr>
              <a:solidFill>
                <a:schemeClr val="accent3">
                  <a:lumMod val="60000"/>
                  <a:lumOff val="40000"/>
                </a:schemeClr>
              </a:solidFill>
            </c:spPr>
          </c:dPt>
          <c:dPt>
            <c:idx val="8"/>
            <c:spPr>
              <a:solidFill>
                <a:srgbClr val="7030A0"/>
              </a:solidFill>
            </c:spPr>
          </c:dPt>
          <c:dPt>
            <c:idx val="9"/>
            <c:spPr>
              <a:solidFill>
                <a:schemeClr val="accent4">
                  <a:lumMod val="60000"/>
                  <a:lumOff val="40000"/>
                </a:schemeClr>
              </a:solidFill>
            </c:spPr>
          </c:dPt>
          <c:dPt>
            <c:idx val="10"/>
            <c:spPr>
              <a:solidFill>
                <a:schemeClr val="accent5"/>
              </a:solidFill>
            </c:spPr>
          </c:dPt>
          <c:dPt>
            <c:idx val="11"/>
            <c:spPr>
              <a:solidFill>
                <a:schemeClr val="accent6">
                  <a:lumMod val="50000"/>
                </a:schemeClr>
              </a:solidFill>
            </c:spPr>
          </c:dPt>
          <c:dPt>
            <c:idx val="12"/>
            <c:spPr>
              <a:solidFill>
                <a:schemeClr val="accent6">
                  <a:lumMod val="75000"/>
                </a:schemeClr>
              </a:solidFill>
            </c:spPr>
          </c:dPt>
          <c:dLbls>
            <c:dLbl>
              <c:idx val="0"/>
              <c:layout/>
              <c:tx>
                <c:rich>
                  <a:bodyPr/>
                  <a:lstStyle/>
                  <a:p>
                    <a:r>
                      <a:rPr lang="en-US"/>
                      <a:t>100%</a:t>
                    </a:r>
                  </a:p>
                </c:rich>
              </c:tx>
              <c:showVal val="1"/>
            </c:dLbl>
            <c:dLbl>
              <c:idx val="1"/>
              <c:layout/>
              <c:tx>
                <c:rich>
                  <a:bodyPr/>
                  <a:lstStyle/>
                  <a:p>
                    <a:r>
                      <a:rPr lang="en-US"/>
                      <a:t>30.3%</a:t>
                    </a:r>
                  </a:p>
                </c:rich>
              </c:tx>
              <c:showVal val="1"/>
            </c:dLbl>
            <c:dLbl>
              <c:idx val="2"/>
              <c:layout/>
              <c:tx>
                <c:rich>
                  <a:bodyPr/>
                  <a:lstStyle/>
                  <a:p>
                    <a:r>
                      <a:rPr lang="en-US"/>
                      <a:t>5.3%</a:t>
                    </a:r>
                  </a:p>
                </c:rich>
              </c:tx>
              <c:showVal val="1"/>
            </c:dLbl>
            <c:dLbl>
              <c:idx val="3"/>
              <c:layout/>
              <c:tx>
                <c:rich>
                  <a:bodyPr/>
                  <a:lstStyle/>
                  <a:p>
                    <a:r>
                      <a:rPr lang="en-US"/>
                      <a:t>98.3%</a:t>
                    </a:r>
                  </a:p>
                </c:rich>
              </c:tx>
              <c:showVal val="1"/>
            </c:dLbl>
            <c:dLbl>
              <c:idx val="4"/>
              <c:layout/>
              <c:tx>
                <c:rich>
                  <a:bodyPr/>
                  <a:lstStyle/>
                  <a:p>
                    <a:r>
                      <a:rPr lang="en-US"/>
                      <a:t>97.7%</a:t>
                    </a:r>
                  </a:p>
                </c:rich>
              </c:tx>
              <c:showVal val="1"/>
            </c:dLbl>
            <c:dLbl>
              <c:idx val="5"/>
              <c:layout/>
              <c:tx>
                <c:rich>
                  <a:bodyPr/>
                  <a:lstStyle/>
                  <a:p>
                    <a:r>
                      <a:rPr lang="en-US"/>
                      <a:t>76.3%</a:t>
                    </a:r>
                  </a:p>
                </c:rich>
              </c:tx>
              <c:showVal val="1"/>
            </c:dLbl>
            <c:dLbl>
              <c:idx val="6"/>
              <c:layout/>
              <c:tx>
                <c:rich>
                  <a:bodyPr/>
                  <a:lstStyle/>
                  <a:p>
                    <a:r>
                      <a:rPr lang="en-US"/>
                      <a:t>28.7%</a:t>
                    </a:r>
                  </a:p>
                </c:rich>
              </c:tx>
              <c:showVal val="1"/>
            </c:dLbl>
            <c:dLbl>
              <c:idx val="7"/>
              <c:layout/>
              <c:tx>
                <c:rich>
                  <a:bodyPr/>
                  <a:lstStyle/>
                  <a:p>
                    <a:r>
                      <a:rPr lang="en-US"/>
                      <a:t>17%</a:t>
                    </a:r>
                  </a:p>
                </c:rich>
              </c:tx>
              <c:showVal val="1"/>
            </c:dLbl>
            <c:dLbl>
              <c:idx val="8"/>
              <c:layout/>
              <c:tx>
                <c:rich>
                  <a:bodyPr/>
                  <a:lstStyle/>
                  <a:p>
                    <a:r>
                      <a:rPr lang="en-US"/>
                      <a:t>2%</a:t>
                    </a:r>
                  </a:p>
                </c:rich>
              </c:tx>
              <c:showVal val="1"/>
            </c:dLbl>
            <c:dLbl>
              <c:idx val="9"/>
              <c:layout/>
              <c:tx>
                <c:rich>
                  <a:bodyPr/>
                  <a:lstStyle/>
                  <a:p>
                    <a:r>
                      <a:rPr lang="en-US"/>
                      <a:t>5.7%</a:t>
                    </a:r>
                  </a:p>
                </c:rich>
              </c:tx>
              <c:showVal val="1"/>
            </c:dLbl>
            <c:dLbl>
              <c:idx val="10"/>
              <c:layout/>
              <c:tx>
                <c:rich>
                  <a:bodyPr/>
                  <a:lstStyle/>
                  <a:p>
                    <a:r>
                      <a:rPr lang="en-US"/>
                      <a:t>8%</a:t>
                    </a:r>
                  </a:p>
                </c:rich>
              </c:tx>
              <c:showVal val="1"/>
            </c:dLbl>
            <c:dLbl>
              <c:idx val="11"/>
              <c:layout/>
              <c:tx>
                <c:rich>
                  <a:bodyPr/>
                  <a:lstStyle/>
                  <a:p>
                    <a:r>
                      <a:rPr lang="en-US"/>
                      <a:t>4.3%</a:t>
                    </a:r>
                  </a:p>
                </c:rich>
              </c:tx>
              <c:showVal val="1"/>
            </c:dLbl>
            <c:dLbl>
              <c:idx val="12"/>
              <c:layout/>
              <c:tx>
                <c:rich>
                  <a:bodyPr/>
                  <a:lstStyle/>
                  <a:p>
                    <a:r>
                      <a:rPr lang="en-US"/>
                      <a:t>3%</a:t>
                    </a:r>
                  </a:p>
                </c:rich>
              </c:tx>
              <c:showVal val="1"/>
            </c:dLbl>
            <c:showVal val="1"/>
          </c:dLbls>
          <c:cat>
            <c:multiLvlStrRef>
              <c:f>Sheet4!$A$1:$M$2</c:f>
              <c:multiLvlStrCache>
                <c:ptCount val="13"/>
                <c:lvl>
                  <c:pt idx="0">
                    <c:v>drought</c:v>
                  </c:pt>
                  <c:pt idx="1">
                    <c:v>hurricane</c:v>
                  </c:pt>
                  <c:pt idx="2">
                    <c:v>floods/landslide</c:v>
                  </c:pt>
                  <c:pt idx="3">
                    <c:v>cold temperature</c:v>
                  </c:pt>
                  <c:pt idx="4">
                    <c:v>high food prices</c:v>
                  </c:pt>
                  <c:pt idx="5">
                    <c:v>high fuel prices</c:v>
                  </c:pt>
                  <c:pt idx="6">
                    <c:v>human epidemics</c:v>
                  </c:pt>
                  <c:pt idx="7">
                    <c:v>lack of healthcare</c:v>
                  </c:pt>
                  <c:pt idx="8">
                    <c:v>electricity cuts</c:v>
                  </c:pt>
                  <c:pt idx="9">
                    <c:v>animal diseases</c:v>
                  </c:pt>
                  <c:pt idx="10">
                    <c:v>violence/insecurity</c:v>
                  </c:pt>
                  <c:pt idx="11">
                    <c:v>arrival of displaced people</c:v>
                  </c:pt>
                  <c:pt idx="12">
                    <c:v>loss of employment</c:v>
                  </c:pt>
                </c:lvl>
                <c:lvl>
                  <c:pt idx="0">
                    <c:v>main difficulties affecting in last 2 years</c:v>
                  </c:pt>
                </c:lvl>
              </c:multiLvlStrCache>
            </c:multiLvlStrRef>
          </c:cat>
          <c:val>
            <c:numRef>
              <c:f>Sheet4!$A$3:$M$3</c:f>
              <c:numCache>
                <c:formatCode>General</c:formatCode>
                <c:ptCount val="13"/>
                <c:pt idx="0">
                  <c:v>100</c:v>
                </c:pt>
                <c:pt idx="1">
                  <c:v>30.3</c:v>
                </c:pt>
                <c:pt idx="2">
                  <c:v>5.3</c:v>
                </c:pt>
                <c:pt idx="3">
                  <c:v>98.3</c:v>
                </c:pt>
                <c:pt idx="4">
                  <c:v>97.7</c:v>
                </c:pt>
                <c:pt idx="5">
                  <c:v>76.3</c:v>
                </c:pt>
                <c:pt idx="6">
                  <c:v>28.7</c:v>
                </c:pt>
                <c:pt idx="7">
                  <c:v>17</c:v>
                </c:pt>
                <c:pt idx="8">
                  <c:v>2</c:v>
                </c:pt>
                <c:pt idx="9">
                  <c:v>5.7</c:v>
                </c:pt>
                <c:pt idx="10">
                  <c:v>8</c:v>
                </c:pt>
                <c:pt idx="11">
                  <c:v>4.3</c:v>
                </c:pt>
                <c:pt idx="12">
                  <c:v>3</c:v>
                </c:pt>
              </c:numCache>
            </c:numRef>
          </c:val>
        </c:ser>
        <c:shape val="cylinder"/>
        <c:axId val="58722560"/>
        <c:axId val="58732544"/>
        <c:axId val="0"/>
      </c:bar3DChart>
      <c:catAx>
        <c:axId val="58722560"/>
        <c:scaling>
          <c:orientation val="minMax"/>
        </c:scaling>
        <c:axPos val="b"/>
        <c:tickLblPos val="nextTo"/>
        <c:crossAx val="58732544"/>
        <c:crosses val="autoZero"/>
        <c:auto val="1"/>
        <c:lblAlgn val="ctr"/>
        <c:lblOffset val="100"/>
      </c:catAx>
      <c:valAx>
        <c:axId val="58732544"/>
        <c:scaling>
          <c:orientation val="minMax"/>
        </c:scaling>
        <c:axPos val="l"/>
        <c:majorGridlines/>
        <c:numFmt formatCode="General" sourceLinked="1"/>
        <c:tickLblPos val="nextTo"/>
        <c:crossAx val="58722560"/>
        <c:crosses val="autoZero"/>
        <c:crossBetween val="between"/>
      </c:valAx>
    </c:plotArea>
    <c:plotVisOnly val="1"/>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bar3DChart>
        <c:barDir val="col"/>
        <c:grouping val="clustered"/>
        <c:ser>
          <c:idx val="0"/>
          <c:order val="0"/>
          <c:dPt>
            <c:idx val="0"/>
            <c:spPr>
              <a:solidFill>
                <a:schemeClr val="accent6">
                  <a:lumMod val="75000"/>
                </a:schemeClr>
              </a:solidFill>
            </c:spPr>
          </c:dPt>
          <c:dPt>
            <c:idx val="2"/>
            <c:spPr>
              <a:solidFill>
                <a:schemeClr val="accent2">
                  <a:lumMod val="75000"/>
                </a:schemeClr>
              </a:solidFill>
            </c:spPr>
          </c:dPt>
          <c:dPt>
            <c:idx val="3"/>
            <c:spPr>
              <a:solidFill>
                <a:schemeClr val="accent3">
                  <a:lumMod val="75000"/>
                </a:schemeClr>
              </a:solidFill>
            </c:spPr>
          </c:dPt>
          <c:dPt>
            <c:idx val="4"/>
            <c:spPr>
              <a:solidFill>
                <a:schemeClr val="accent6">
                  <a:lumMod val="40000"/>
                  <a:lumOff val="60000"/>
                </a:schemeClr>
              </a:solidFill>
            </c:spPr>
          </c:dPt>
          <c:dPt>
            <c:idx val="5"/>
            <c:spPr>
              <a:solidFill>
                <a:schemeClr val="accent4">
                  <a:lumMod val="40000"/>
                  <a:lumOff val="60000"/>
                </a:schemeClr>
              </a:solidFill>
            </c:spPr>
          </c:dPt>
          <c:dPt>
            <c:idx val="6"/>
            <c:spPr>
              <a:solidFill>
                <a:schemeClr val="accent5">
                  <a:lumMod val="75000"/>
                </a:schemeClr>
              </a:solidFill>
            </c:spPr>
          </c:dPt>
          <c:dLbls>
            <c:dLbl>
              <c:idx val="0"/>
              <c:layout/>
              <c:tx>
                <c:rich>
                  <a:bodyPr/>
                  <a:lstStyle/>
                  <a:p>
                    <a:r>
                      <a:rPr lang="en-US"/>
                      <a:t>31%</a:t>
                    </a:r>
                  </a:p>
                </c:rich>
              </c:tx>
              <c:showVal val="1"/>
            </c:dLbl>
            <c:dLbl>
              <c:idx val="1"/>
              <c:layout/>
              <c:tx>
                <c:rich>
                  <a:bodyPr/>
                  <a:lstStyle/>
                  <a:p>
                    <a:r>
                      <a:rPr lang="en-US"/>
                      <a:t>26.3%</a:t>
                    </a:r>
                  </a:p>
                </c:rich>
              </c:tx>
              <c:showVal val="1"/>
            </c:dLbl>
            <c:dLbl>
              <c:idx val="2"/>
              <c:layout/>
              <c:tx>
                <c:rich>
                  <a:bodyPr/>
                  <a:lstStyle/>
                  <a:p>
                    <a:r>
                      <a:rPr lang="en-US"/>
                      <a:t>2%</a:t>
                    </a:r>
                  </a:p>
                </c:rich>
              </c:tx>
              <c:showVal val="1"/>
            </c:dLbl>
            <c:dLbl>
              <c:idx val="3"/>
              <c:layout/>
              <c:tx>
                <c:rich>
                  <a:bodyPr/>
                  <a:lstStyle/>
                  <a:p>
                    <a:r>
                      <a:rPr lang="en-US"/>
                      <a:t>17.7%</a:t>
                    </a:r>
                  </a:p>
                </c:rich>
              </c:tx>
              <c:showVal val="1"/>
            </c:dLbl>
            <c:dLbl>
              <c:idx val="4"/>
              <c:layout/>
              <c:tx>
                <c:rich>
                  <a:bodyPr/>
                  <a:lstStyle/>
                  <a:p>
                    <a:r>
                      <a:rPr lang="en-US"/>
                      <a:t>52.3%</a:t>
                    </a:r>
                  </a:p>
                </c:rich>
              </c:tx>
              <c:showVal val="1"/>
            </c:dLbl>
            <c:dLbl>
              <c:idx val="5"/>
              <c:layout/>
              <c:tx>
                <c:rich>
                  <a:bodyPr/>
                  <a:lstStyle/>
                  <a:p>
                    <a:r>
                      <a:rPr lang="en-US"/>
                      <a:t>52%</a:t>
                    </a:r>
                  </a:p>
                </c:rich>
              </c:tx>
              <c:showVal val="1"/>
            </c:dLbl>
            <c:dLbl>
              <c:idx val="6"/>
              <c:layout/>
              <c:tx>
                <c:rich>
                  <a:bodyPr/>
                  <a:lstStyle/>
                  <a:p>
                    <a:r>
                      <a:rPr lang="en-US"/>
                      <a:t>39%</a:t>
                    </a:r>
                  </a:p>
                </c:rich>
              </c:tx>
              <c:showVal val="1"/>
            </c:dLbl>
            <c:showVal val="1"/>
          </c:dLbls>
          <c:cat>
            <c:multiLvlStrRef>
              <c:f>Sheet5!$A$1:$G$2</c:f>
              <c:multiLvlStrCache>
                <c:ptCount val="7"/>
                <c:lvl>
                  <c:pt idx="0">
                    <c:v>loss of income</c:v>
                  </c:pt>
                  <c:pt idx="1">
                    <c:v>loss of assets</c:v>
                  </c:pt>
                  <c:pt idx="2">
                    <c:v>loss of lives</c:v>
                  </c:pt>
                  <c:pt idx="3">
                    <c:v>inaccessibility to markets</c:v>
                  </c:pt>
                  <c:pt idx="4">
                    <c:v>inaccessibility to foods</c:v>
                  </c:pt>
                  <c:pt idx="5">
                    <c:v>loss of crops</c:v>
                  </c:pt>
                  <c:pt idx="6">
                    <c:v>loss of animals</c:v>
                  </c:pt>
                </c:lvl>
                <c:lvl>
                  <c:pt idx="0">
                    <c:v>effect of disaster shock on household</c:v>
                  </c:pt>
                </c:lvl>
              </c:multiLvlStrCache>
            </c:multiLvlStrRef>
          </c:cat>
          <c:val>
            <c:numRef>
              <c:f>Sheet5!$A$3:$G$3</c:f>
              <c:numCache>
                <c:formatCode>General</c:formatCode>
                <c:ptCount val="7"/>
                <c:pt idx="0">
                  <c:v>31</c:v>
                </c:pt>
                <c:pt idx="1">
                  <c:v>26.3</c:v>
                </c:pt>
                <c:pt idx="2">
                  <c:v>2</c:v>
                </c:pt>
                <c:pt idx="3">
                  <c:v>17.7</c:v>
                </c:pt>
                <c:pt idx="4">
                  <c:v>52.3</c:v>
                </c:pt>
                <c:pt idx="5">
                  <c:v>52</c:v>
                </c:pt>
                <c:pt idx="6">
                  <c:v>39</c:v>
                </c:pt>
              </c:numCache>
            </c:numRef>
          </c:val>
        </c:ser>
        <c:shape val="pyramid"/>
        <c:axId val="58781056"/>
        <c:axId val="58918016"/>
        <c:axId val="0"/>
      </c:bar3DChart>
      <c:catAx>
        <c:axId val="58781056"/>
        <c:scaling>
          <c:orientation val="minMax"/>
        </c:scaling>
        <c:axPos val="b"/>
        <c:tickLblPos val="nextTo"/>
        <c:txPr>
          <a:bodyPr/>
          <a:lstStyle/>
          <a:p>
            <a:pPr>
              <a:defRPr sz="1050" b="0"/>
            </a:pPr>
            <a:endParaRPr lang="en-US"/>
          </a:p>
        </c:txPr>
        <c:crossAx val="58918016"/>
        <c:crosses val="autoZero"/>
        <c:auto val="1"/>
        <c:lblAlgn val="ctr"/>
        <c:lblOffset val="100"/>
      </c:catAx>
      <c:valAx>
        <c:axId val="58918016"/>
        <c:scaling>
          <c:orientation val="minMax"/>
        </c:scaling>
        <c:axPos val="l"/>
        <c:majorGridlines/>
        <c:numFmt formatCode="General" sourceLinked="1"/>
        <c:tickLblPos val="nextTo"/>
        <c:crossAx val="58781056"/>
        <c:crosses val="autoZero"/>
        <c:crossBetween val="between"/>
      </c:valAx>
    </c:plotArea>
    <c:plotVisOnly val="1"/>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bar3DChart>
        <c:barDir val="col"/>
        <c:grouping val="clustered"/>
        <c:ser>
          <c:idx val="0"/>
          <c:order val="0"/>
          <c:dPt>
            <c:idx val="0"/>
            <c:spPr>
              <a:solidFill>
                <a:schemeClr val="bg2">
                  <a:lumMod val="50000"/>
                </a:schemeClr>
              </a:solidFill>
            </c:spPr>
          </c:dPt>
          <c:dPt>
            <c:idx val="1"/>
            <c:spPr>
              <a:solidFill>
                <a:schemeClr val="accent2">
                  <a:lumMod val="60000"/>
                  <a:lumOff val="40000"/>
                </a:schemeClr>
              </a:solidFill>
            </c:spPr>
          </c:dPt>
          <c:dPt>
            <c:idx val="2"/>
            <c:spPr>
              <a:solidFill>
                <a:schemeClr val="accent2">
                  <a:lumMod val="75000"/>
                </a:schemeClr>
              </a:solidFill>
            </c:spPr>
          </c:dPt>
          <c:dPt>
            <c:idx val="3"/>
            <c:spPr>
              <a:solidFill>
                <a:schemeClr val="accent3">
                  <a:lumMod val="75000"/>
                </a:schemeClr>
              </a:solidFill>
            </c:spPr>
          </c:dPt>
          <c:dPt>
            <c:idx val="4"/>
            <c:spPr>
              <a:solidFill>
                <a:schemeClr val="accent4">
                  <a:lumMod val="60000"/>
                  <a:lumOff val="40000"/>
                </a:schemeClr>
              </a:solidFill>
            </c:spPr>
          </c:dPt>
          <c:dPt>
            <c:idx val="5"/>
            <c:spPr>
              <a:solidFill>
                <a:schemeClr val="accent5">
                  <a:lumMod val="60000"/>
                  <a:lumOff val="40000"/>
                </a:schemeClr>
              </a:solidFill>
            </c:spPr>
          </c:dPt>
          <c:dPt>
            <c:idx val="7"/>
            <c:spPr>
              <a:solidFill>
                <a:schemeClr val="accent6">
                  <a:lumMod val="75000"/>
                </a:schemeClr>
              </a:solidFill>
            </c:spPr>
          </c:dPt>
          <c:dPt>
            <c:idx val="8"/>
            <c:spPr>
              <a:solidFill>
                <a:schemeClr val="tx1">
                  <a:lumMod val="65000"/>
                  <a:lumOff val="35000"/>
                </a:schemeClr>
              </a:solidFill>
            </c:spPr>
          </c:dPt>
          <c:dPt>
            <c:idx val="9"/>
            <c:spPr>
              <a:solidFill>
                <a:schemeClr val="bg1">
                  <a:lumMod val="65000"/>
                </a:schemeClr>
              </a:solidFill>
            </c:spPr>
          </c:dPt>
          <c:dLbls>
            <c:dLbl>
              <c:idx val="0"/>
              <c:layout/>
              <c:tx>
                <c:rich>
                  <a:bodyPr/>
                  <a:lstStyle/>
                  <a:p>
                    <a:r>
                      <a:rPr lang="en-US"/>
                      <a:t>94.7%</a:t>
                    </a:r>
                  </a:p>
                </c:rich>
              </c:tx>
              <c:showVal val="1"/>
            </c:dLbl>
            <c:dLbl>
              <c:idx val="1"/>
              <c:layout/>
              <c:tx>
                <c:rich>
                  <a:bodyPr/>
                  <a:lstStyle/>
                  <a:p>
                    <a:r>
                      <a:rPr lang="en-US"/>
                      <a:t>87.3%</a:t>
                    </a:r>
                  </a:p>
                </c:rich>
              </c:tx>
              <c:showVal val="1"/>
            </c:dLbl>
            <c:dLbl>
              <c:idx val="2"/>
              <c:layout/>
              <c:tx>
                <c:rich>
                  <a:bodyPr/>
                  <a:lstStyle/>
                  <a:p>
                    <a:r>
                      <a:rPr lang="en-US"/>
                      <a:t>60.7%</a:t>
                    </a:r>
                  </a:p>
                </c:rich>
              </c:tx>
              <c:showVal val="1"/>
            </c:dLbl>
            <c:dLbl>
              <c:idx val="3"/>
              <c:layout/>
              <c:tx>
                <c:rich>
                  <a:bodyPr/>
                  <a:lstStyle/>
                  <a:p>
                    <a:r>
                      <a:rPr lang="en-US"/>
                      <a:t>85%</a:t>
                    </a:r>
                  </a:p>
                </c:rich>
              </c:tx>
              <c:showVal val="1"/>
            </c:dLbl>
            <c:dLbl>
              <c:idx val="4"/>
              <c:layout/>
              <c:tx>
                <c:rich>
                  <a:bodyPr/>
                  <a:lstStyle/>
                  <a:p>
                    <a:r>
                      <a:rPr lang="en-US"/>
                      <a:t>76.7%</a:t>
                    </a:r>
                  </a:p>
                </c:rich>
              </c:tx>
              <c:showVal val="1"/>
            </c:dLbl>
            <c:dLbl>
              <c:idx val="5"/>
              <c:layout/>
              <c:tx>
                <c:rich>
                  <a:bodyPr/>
                  <a:lstStyle/>
                  <a:p>
                    <a:r>
                      <a:rPr lang="en-US"/>
                      <a:t>19.7%</a:t>
                    </a:r>
                  </a:p>
                </c:rich>
              </c:tx>
              <c:showVal val="1"/>
            </c:dLbl>
            <c:dLbl>
              <c:idx val="7"/>
              <c:layout/>
              <c:tx>
                <c:rich>
                  <a:bodyPr/>
                  <a:lstStyle/>
                  <a:p>
                    <a:r>
                      <a:rPr lang="en-US"/>
                      <a:t>73.7%</a:t>
                    </a:r>
                  </a:p>
                </c:rich>
              </c:tx>
              <c:showVal val="1"/>
            </c:dLbl>
            <c:dLbl>
              <c:idx val="8"/>
              <c:layout/>
              <c:tx>
                <c:rich>
                  <a:bodyPr/>
                  <a:lstStyle/>
                  <a:p>
                    <a:r>
                      <a:rPr lang="en-US"/>
                      <a:t>65%</a:t>
                    </a:r>
                  </a:p>
                </c:rich>
              </c:tx>
              <c:showVal val="1"/>
            </c:dLbl>
            <c:dLbl>
              <c:idx val="9"/>
              <c:layout/>
              <c:tx>
                <c:rich>
                  <a:bodyPr/>
                  <a:lstStyle/>
                  <a:p>
                    <a:r>
                      <a:rPr lang="en-US"/>
                      <a:t>44.7%</a:t>
                    </a:r>
                  </a:p>
                </c:rich>
              </c:tx>
              <c:showVal val="1"/>
            </c:dLbl>
            <c:dLbl>
              <c:idx val="10"/>
              <c:layout/>
              <c:tx>
                <c:rich>
                  <a:bodyPr/>
                  <a:lstStyle/>
                  <a:p>
                    <a:r>
                      <a:rPr lang="en-US"/>
                      <a:t>15%</a:t>
                    </a:r>
                  </a:p>
                </c:rich>
              </c:tx>
              <c:showVal val="1"/>
            </c:dLbl>
            <c:showVal val="1"/>
          </c:dLbls>
          <c:cat>
            <c:multiLvlStrRef>
              <c:f>Sheet3!$A$1:$L$2</c:f>
              <c:multiLvlStrCache>
                <c:ptCount val="12"/>
                <c:lvl>
                  <c:pt idx="0">
                    <c:v>power</c:v>
                  </c:pt>
                  <c:pt idx="1">
                    <c:v>safe drinking water</c:v>
                  </c:pt>
                  <c:pt idx="2">
                    <c:v>road</c:v>
                  </c:pt>
                  <c:pt idx="3">
                    <c:v>mobile telephone</c:v>
                  </c:pt>
                  <c:pt idx="4">
                    <c:v>health clinic</c:v>
                  </c:pt>
                  <c:pt idx="5">
                    <c:v>vet clinic</c:v>
                  </c:pt>
                  <c:pt idx="6">
                    <c:v>bank</c:v>
                  </c:pt>
                  <c:pt idx="7">
                    <c:v>boys school</c:v>
                  </c:pt>
                  <c:pt idx="8">
                    <c:v>girls school</c:v>
                  </c:pt>
                  <c:pt idx="9">
                    <c:v>drug store</c:v>
                  </c:pt>
                  <c:pt idx="10">
                    <c:v>ambulance</c:v>
                  </c:pt>
                  <c:pt idx="11">
                    <c:v>fire department</c:v>
                  </c:pt>
                </c:lvl>
                <c:lvl>
                  <c:pt idx="0">
                    <c:v>does households has access to these facilities</c:v>
                  </c:pt>
                </c:lvl>
              </c:multiLvlStrCache>
            </c:multiLvlStrRef>
          </c:cat>
          <c:val>
            <c:numRef>
              <c:f>Sheet3!$A$3:$L$3</c:f>
              <c:numCache>
                <c:formatCode>General</c:formatCode>
                <c:ptCount val="12"/>
                <c:pt idx="0">
                  <c:v>94.7</c:v>
                </c:pt>
                <c:pt idx="1">
                  <c:v>87.3</c:v>
                </c:pt>
                <c:pt idx="2">
                  <c:v>60.7</c:v>
                </c:pt>
                <c:pt idx="3">
                  <c:v>85</c:v>
                </c:pt>
                <c:pt idx="4">
                  <c:v>76.7</c:v>
                </c:pt>
                <c:pt idx="5">
                  <c:v>19.7</c:v>
                </c:pt>
                <c:pt idx="6">
                  <c:v>0</c:v>
                </c:pt>
                <c:pt idx="7">
                  <c:v>73.7</c:v>
                </c:pt>
                <c:pt idx="8">
                  <c:v>65</c:v>
                </c:pt>
                <c:pt idx="9">
                  <c:v>44.7</c:v>
                </c:pt>
                <c:pt idx="10">
                  <c:v>15</c:v>
                </c:pt>
                <c:pt idx="11">
                  <c:v>0</c:v>
                </c:pt>
              </c:numCache>
            </c:numRef>
          </c:val>
        </c:ser>
        <c:shape val="box"/>
        <c:axId val="58969472"/>
        <c:axId val="59004032"/>
        <c:axId val="0"/>
      </c:bar3DChart>
      <c:catAx>
        <c:axId val="58969472"/>
        <c:scaling>
          <c:orientation val="minMax"/>
        </c:scaling>
        <c:axPos val="b"/>
        <c:tickLblPos val="nextTo"/>
        <c:crossAx val="59004032"/>
        <c:crosses val="autoZero"/>
        <c:auto val="1"/>
        <c:lblAlgn val="ctr"/>
        <c:lblOffset val="100"/>
      </c:catAx>
      <c:valAx>
        <c:axId val="59004032"/>
        <c:scaling>
          <c:orientation val="minMax"/>
        </c:scaling>
        <c:axPos val="l"/>
        <c:majorGridlines/>
        <c:numFmt formatCode="General" sourceLinked="1"/>
        <c:tickLblPos val="nextTo"/>
        <c:crossAx val="58969472"/>
        <c:crosses val="autoZero"/>
        <c:crossBetween val="between"/>
      </c:valAx>
    </c:plotArea>
    <c:plotVisOnly val="1"/>
  </c:chart>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bar3DChart>
        <c:barDir val="col"/>
        <c:grouping val="clustered"/>
        <c:ser>
          <c:idx val="0"/>
          <c:order val="0"/>
          <c:dPt>
            <c:idx val="0"/>
            <c:spPr>
              <a:solidFill>
                <a:schemeClr val="accent2">
                  <a:lumMod val="75000"/>
                </a:schemeClr>
              </a:solidFill>
            </c:spPr>
          </c:dPt>
          <c:dPt>
            <c:idx val="2"/>
            <c:spPr>
              <a:solidFill>
                <a:schemeClr val="accent6">
                  <a:lumMod val="75000"/>
                </a:schemeClr>
              </a:solidFill>
            </c:spPr>
          </c:dPt>
          <c:dPt>
            <c:idx val="3"/>
            <c:spPr>
              <a:solidFill>
                <a:srgbClr val="7030A0"/>
              </a:solidFill>
            </c:spPr>
          </c:dPt>
          <c:dPt>
            <c:idx val="4"/>
            <c:spPr>
              <a:solidFill>
                <a:schemeClr val="accent4">
                  <a:lumMod val="75000"/>
                </a:schemeClr>
              </a:solidFill>
            </c:spPr>
          </c:dPt>
          <c:dLbls>
            <c:dLbl>
              <c:idx val="0"/>
              <c:layout/>
              <c:tx>
                <c:rich>
                  <a:bodyPr/>
                  <a:lstStyle/>
                  <a:p>
                    <a:r>
                      <a:rPr lang="en-US"/>
                      <a:t>2.7%</a:t>
                    </a:r>
                  </a:p>
                </c:rich>
              </c:tx>
              <c:showVal val="1"/>
            </c:dLbl>
            <c:dLbl>
              <c:idx val="1"/>
              <c:layout/>
              <c:tx>
                <c:rich>
                  <a:bodyPr/>
                  <a:lstStyle/>
                  <a:p>
                    <a:r>
                      <a:rPr lang="en-US"/>
                      <a:t>0.7%</a:t>
                    </a:r>
                  </a:p>
                </c:rich>
              </c:tx>
              <c:showVal val="1"/>
            </c:dLbl>
            <c:dLbl>
              <c:idx val="2"/>
              <c:layout/>
              <c:tx>
                <c:rich>
                  <a:bodyPr/>
                  <a:lstStyle/>
                  <a:p>
                    <a:r>
                      <a:rPr lang="en-US"/>
                      <a:t>1.7%</a:t>
                    </a:r>
                  </a:p>
                </c:rich>
              </c:tx>
              <c:showVal val="1"/>
            </c:dLbl>
            <c:dLbl>
              <c:idx val="3"/>
              <c:layout/>
              <c:tx>
                <c:rich>
                  <a:bodyPr/>
                  <a:lstStyle/>
                  <a:p>
                    <a:r>
                      <a:rPr lang="en-US"/>
                      <a:t>93.7%</a:t>
                    </a:r>
                  </a:p>
                </c:rich>
              </c:tx>
              <c:showVal val="1"/>
            </c:dLbl>
            <c:dLbl>
              <c:idx val="4"/>
              <c:layout/>
              <c:tx>
                <c:rich>
                  <a:bodyPr/>
                  <a:lstStyle/>
                  <a:p>
                    <a:r>
                      <a:rPr lang="en-US"/>
                      <a:t>0.7%</a:t>
                    </a:r>
                  </a:p>
                </c:rich>
              </c:tx>
              <c:showVal val="1"/>
            </c:dLbl>
            <c:showVal val="1"/>
          </c:dLbls>
          <c:cat>
            <c:multiLvlStrRef>
              <c:f>Sheet6!$A$1:$E$2</c:f>
              <c:multiLvlStrCache>
                <c:ptCount val="5"/>
                <c:lvl>
                  <c:pt idx="0">
                    <c:v>provincial reconstruction team</c:v>
                  </c:pt>
                  <c:pt idx="1">
                    <c:v>emergency disaster team</c:v>
                  </c:pt>
                  <c:pt idx="2">
                    <c:v>community disaster management team</c:v>
                  </c:pt>
                  <c:pt idx="3">
                    <c:v>community development council</c:v>
                  </c:pt>
                  <c:pt idx="4">
                    <c:v>others</c:v>
                  </c:pt>
                </c:lvl>
                <c:lvl>
                  <c:pt idx="0">
                    <c:v>community level system placed during disasters</c:v>
                  </c:pt>
                </c:lvl>
              </c:multiLvlStrCache>
            </c:multiLvlStrRef>
          </c:cat>
          <c:val>
            <c:numRef>
              <c:f>Sheet6!$A$3:$E$3</c:f>
              <c:numCache>
                <c:formatCode>General</c:formatCode>
                <c:ptCount val="5"/>
                <c:pt idx="0">
                  <c:v>2.7</c:v>
                </c:pt>
                <c:pt idx="1">
                  <c:v>0.70000000000000062</c:v>
                </c:pt>
                <c:pt idx="2">
                  <c:v>1.7</c:v>
                </c:pt>
                <c:pt idx="3">
                  <c:v>93.7</c:v>
                </c:pt>
                <c:pt idx="4">
                  <c:v>0.70000000000000062</c:v>
                </c:pt>
              </c:numCache>
            </c:numRef>
          </c:val>
        </c:ser>
        <c:shape val="cylinder"/>
        <c:axId val="59026048"/>
        <c:axId val="59040128"/>
        <c:axId val="0"/>
      </c:bar3DChart>
      <c:catAx>
        <c:axId val="59026048"/>
        <c:scaling>
          <c:orientation val="minMax"/>
        </c:scaling>
        <c:axPos val="b"/>
        <c:tickLblPos val="nextTo"/>
        <c:crossAx val="59040128"/>
        <c:crosses val="autoZero"/>
        <c:auto val="1"/>
        <c:lblAlgn val="ctr"/>
        <c:lblOffset val="100"/>
      </c:catAx>
      <c:valAx>
        <c:axId val="59040128"/>
        <c:scaling>
          <c:orientation val="minMax"/>
        </c:scaling>
        <c:axPos val="l"/>
        <c:majorGridlines/>
        <c:numFmt formatCode="General" sourceLinked="1"/>
        <c:tickLblPos val="nextTo"/>
        <c:crossAx val="59026048"/>
        <c:crosses val="autoZero"/>
        <c:crossBetween val="between"/>
      </c:valAx>
    </c:plotArea>
    <c:plotVisOnly val="1"/>
  </c:chart>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bar3DChart>
        <c:barDir val="col"/>
        <c:grouping val="clustered"/>
        <c:ser>
          <c:idx val="0"/>
          <c:order val="0"/>
          <c:dPt>
            <c:idx val="0"/>
            <c:spPr>
              <a:solidFill>
                <a:schemeClr val="accent2">
                  <a:lumMod val="75000"/>
                </a:schemeClr>
              </a:solidFill>
            </c:spPr>
          </c:dPt>
          <c:dPt>
            <c:idx val="1"/>
            <c:spPr>
              <a:solidFill>
                <a:schemeClr val="bg2">
                  <a:lumMod val="50000"/>
                </a:schemeClr>
              </a:solidFill>
            </c:spPr>
          </c:dPt>
          <c:dPt>
            <c:idx val="2"/>
            <c:spPr>
              <a:solidFill>
                <a:schemeClr val="accent2">
                  <a:lumMod val="60000"/>
                  <a:lumOff val="40000"/>
                </a:schemeClr>
              </a:solidFill>
            </c:spPr>
          </c:dPt>
          <c:dPt>
            <c:idx val="3"/>
            <c:spPr>
              <a:solidFill>
                <a:schemeClr val="accent6">
                  <a:lumMod val="75000"/>
                </a:schemeClr>
              </a:solidFill>
            </c:spPr>
          </c:dPt>
          <c:dPt>
            <c:idx val="4"/>
            <c:spPr>
              <a:solidFill>
                <a:schemeClr val="accent2">
                  <a:lumMod val="75000"/>
                </a:schemeClr>
              </a:solidFill>
            </c:spPr>
          </c:dPt>
          <c:dPt>
            <c:idx val="5"/>
            <c:spPr>
              <a:solidFill>
                <a:schemeClr val="accent5">
                  <a:lumMod val="60000"/>
                  <a:lumOff val="40000"/>
                </a:schemeClr>
              </a:solidFill>
            </c:spPr>
          </c:dPt>
          <c:dPt>
            <c:idx val="6"/>
            <c:spPr>
              <a:solidFill>
                <a:schemeClr val="accent4">
                  <a:lumMod val="75000"/>
                </a:schemeClr>
              </a:solidFill>
            </c:spPr>
          </c:dPt>
          <c:dPt>
            <c:idx val="7"/>
            <c:spPr>
              <a:solidFill>
                <a:schemeClr val="accent6">
                  <a:lumMod val="75000"/>
                </a:schemeClr>
              </a:solidFill>
            </c:spPr>
          </c:dPt>
          <c:dPt>
            <c:idx val="8"/>
            <c:spPr>
              <a:solidFill>
                <a:schemeClr val="accent6">
                  <a:lumMod val="40000"/>
                  <a:lumOff val="60000"/>
                </a:schemeClr>
              </a:solidFill>
            </c:spPr>
          </c:dPt>
          <c:dPt>
            <c:idx val="9"/>
            <c:spPr>
              <a:solidFill>
                <a:schemeClr val="accent6">
                  <a:lumMod val="50000"/>
                </a:schemeClr>
              </a:solidFill>
            </c:spPr>
          </c:dPt>
          <c:dPt>
            <c:idx val="10"/>
            <c:spPr>
              <a:solidFill>
                <a:schemeClr val="tx1">
                  <a:lumMod val="50000"/>
                  <a:lumOff val="50000"/>
                </a:schemeClr>
              </a:solidFill>
            </c:spPr>
          </c:dPt>
          <c:dPt>
            <c:idx val="11"/>
            <c:spPr>
              <a:solidFill>
                <a:schemeClr val="accent4">
                  <a:lumMod val="60000"/>
                  <a:lumOff val="40000"/>
                </a:schemeClr>
              </a:solidFill>
            </c:spPr>
          </c:dPt>
          <c:dPt>
            <c:idx val="13"/>
            <c:spPr>
              <a:solidFill>
                <a:schemeClr val="accent4">
                  <a:lumMod val="75000"/>
                </a:schemeClr>
              </a:solidFill>
            </c:spPr>
          </c:dPt>
          <c:dLbls>
            <c:dLbl>
              <c:idx val="0"/>
              <c:layout/>
              <c:tx>
                <c:rich>
                  <a:bodyPr/>
                  <a:lstStyle/>
                  <a:p>
                    <a:r>
                      <a:rPr lang="en-US"/>
                      <a:t>17.7%</a:t>
                    </a:r>
                  </a:p>
                </c:rich>
              </c:tx>
              <c:showVal val="1"/>
            </c:dLbl>
            <c:dLbl>
              <c:idx val="1"/>
              <c:layout/>
              <c:tx>
                <c:rich>
                  <a:bodyPr/>
                  <a:lstStyle/>
                  <a:p>
                    <a:r>
                      <a:rPr lang="en-US"/>
                      <a:t>40.7%</a:t>
                    </a:r>
                  </a:p>
                </c:rich>
              </c:tx>
              <c:showVal val="1"/>
            </c:dLbl>
            <c:dLbl>
              <c:idx val="2"/>
              <c:layout/>
              <c:tx>
                <c:rich>
                  <a:bodyPr/>
                  <a:lstStyle/>
                  <a:p>
                    <a:r>
                      <a:rPr lang="en-US"/>
                      <a:t>57.3%</a:t>
                    </a:r>
                  </a:p>
                </c:rich>
              </c:tx>
              <c:showVal val="1"/>
            </c:dLbl>
            <c:dLbl>
              <c:idx val="4"/>
              <c:layout/>
              <c:tx>
                <c:rich>
                  <a:bodyPr/>
                  <a:lstStyle/>
                  <a:p>
                    <a:r>
                      <a:rPr lang="en-US"/>
                      <a:t>51.3%</a:t>
                    </a:r>
                  </a:p>
                </c:rich>
              </c:tx>
              <c:showVal val="1"/>
            </c:dLbl>
            <c:dLbl>
              <c:idx val="5"/>
              <c:layout/>
              <c:tx>
                <c:rich>
                  <a:bodyPr/>
                  <a:lstStyle/>
                  <a:p>
                    <a:r>
                      <a:rPr lang="en-US"/>
                      <a:t>51.3%</a:t>
                    </a:r>
                  </a:p>
                </c:rich>
              </c:tx>
              <c:showVal val="1"/>
            </c:dLbl>
            <c:dLbl>
              <c:idx val="6"/>
              <c:layout/>
              <c:tx>
                <c:rich>
                  <a:bodyPr/>
                  <a:lstStyle/>
                  <a:p>
                    <a:r>
                      <a:rPr lang="en-US"/>
                      <a:t>1%</a:t>
                    </a:r>
                  </a:p>
                </c:rich>
              </c:tx>
              <c:showVal val="1"/>
            </c:dLbl>
            <c:dLbl>
              <c:idx val="7"/>
              <c:layout/>
              <c:tx>
                <c:rich>
                  <a:bodyPr/>
                  <a:lstStyle/>
                  <a:p>
                    <a:r>
                      <a:rPr lang="en-US"/>
                      <a:t>6%</a:t>
                    </a:r>
                  </a:p>
                </c:rich>
              </c:tx>
              <c:showVal val="1"/>
            </c:dLbl>
            <c:dLbl>
              <c:idx val="8"/>
              <c:layout/>
              <c:tx>
                <c:rich>
                  <a:bodyPr/>
                  <a:lstStyle/>
                  <a:p>
                    <a:r>
                      <a:rPr lang="en-US"/>
                      <a:t>88.7%</a:t>
                    </a:r>
                  </a:p>
                </c:rich>
              </c:tx>
              <c:showVal val="1"/>
            </c:dLbl>
            <c:dLbl>
              <c:idx val="9"/>
              <c:layout/>
              <c:tx>
                <c:rich>
                  <a:bodyPr/>
                  <a:lstStyle/>
                  <a:p>
                    <a:r>
                      <a:rPr lang="en-US"/>
                      <a:t>8.7%</a:t>
                    </a:r>
                  </a:p>
                </c:rich>
              </c:tx>
              <c:showVal val="1"/>
            </c:dLbl>
            <c:dLbl>
              <c:idx val="10"/>
              <c:layout/>
              <c:tx>
                <c:rich>
                  <a:bodyPr/>
                  <a:lstStyle/>
                  <a:p>
                    <a:r>
                      <a:rPr lang="en-US"/>
                      <a:t>52.3%</a:t>
                    </a:r>
                  </a:p>
                </c:rich>
              </c:tx>
              <c:showVal val="1"/>
            </c:dLbl>
            <c:dLbl>
              <c:idx val="11"/>
              <c:layout/>
              <c:tx>
                <c:rich>
                  <a:bodyPr/>
                  <a:lstStyle/>
                  <a:p>
                    <a:r>
                      <a:rPr lang="en-US"/>
                      <a:t>11%</a:t>
                    </a:r>
                  </a:p>
                </c:rich>
              </c:tx>
              <c:showVal val="1"/>
            </c:dLbl>
            <c:dLbl>
              <c:idx val="12"/>
              <c:layout/>
              <c:tx>
                <c:rich>
                  <a:bodyPr/>
                  <a:lstStyle/>
                  <a:p>
                    <a:r>
                      <a:rPr lang="en-US"/>
                      <a:t>16.3%</a:t>
                    </a:r>
                  </a:p>
                </c:rich>
              </c:tx>
              <c:showVal val="1"/>
            </c:dLbl>
            <c:dLbl>
              <c:idx val="13"/>
              <c:layout/>
              <c:tx>
                <c:rich>
                  <a:bodyPr/>
                  <a:lstStyle/>
                  <a:p>
                    <a:r>
                      <a:rPr lang="en-US"/>
                      <a:t>7.7%</a:t>
                    </a:r>
                  </a:p>
                </c:rich>
              </c:tx>
              <c:showVal val="1"/>
            </c:dLbl>
            <c:showVal val="1"/>
          </c:dLbls>
          <c:cat>
            <c:multiLvlStrRef>
              <c:f>Sheet7!$A$1:$N$2</c:f>
              <c:multiLvlStrCache>
                <c:ptCount val="14"/>
                <c:lvl>
                  <c:pt idx="0">
                    <c:v>agriculture projects</c:v>
                  </c:pt>
                  <c:pt idx="1">
                    <c:v>vet projects</c:v>
                  </c:pt>
                  <c:pt idx="2">
                    <c:v>health services</c:v>
                  </c:pt>
                  <c:pt idx="3">
                    <c:v>irrigation canals</c:v>
                  </c:pt>
                  <c:pt idx="4">
                    <c:v>infrastructure development</c:v>
                  </c:pt>
                  <c:pt idx="5">
                    <c:v>education</c:v>
                  </c:pt>
                  <c:pt idx="6">
                    <c:v>transportation</c:v>
                  </c:pt>
                  <c:pt idx="7">
                    <c:v>justice</c:v>
                  </c:pt>
                  <c:pt idx="8">
                    <c:v>power</c:v>
                  </c:pt>
                  <c:pt idx="9">
                    <c:v>irrigation water</c:v>
                  </c:pt>
                  <c:pt idx="10">
                    <c:v>water</c:v>
                  </c:pt>
                  <c:pt idx="11">
                    <c:v>vocational training</c:v>
                  </c:pt>
                  <c:pt idx="12">
                    <c:v>awareness raising </c:v>
                  </c:pt>
                  <c:pt idx="13">
                    <c:v>others</c:v>
                  </c:pt>
                </c:lvl>
                <c:lvl>
                  <c:pt idx="0">
                    <c:v>Governmental/ nongovernmental programs running in village in relation to disaster effect</c:v>
                  </c:pt>
                </c:lvl>
              </c:multiLvlStrCache>
            </c:multiLvlStrRef>
          </c:cat>
          <c:val>
            <c:numRef>
              <c:f>Sheet7!$A$3:$N$3</c:f>
              <c:numCache>
                <c:formatCode>General</c:formatCode>
                <c:ptCount val="14"/>
                <c:pt idx="0">
                  <c:v>17.7</c:v>
                </c:pt>
                <c:pt idx="1">
                  <c:v>40.700000000000003</c:v>
                </c:pt>
                <c:pt idx="2">
                  <c:v>57.3</c:v>
                </c:pt>
                <c:pt idx="3">
                  <c:v>3</c:v>
                </c:pt>
                <c:pt idx="4">
                  <c:v>51.3</c:v>
                </c:pt>
                <c:pt idx="5">
                  <c:v>51.3</c:v>
                </c:pt>
                <c:pt idx="6">
                  <c:v>1</c:v>
                </c:pt>
                <c:pt idx="7">
                  <c:v>6</c:v>
                </c:pt>
                <c:pt idx="8">
                  <c:v>88.7</c:v>
                </c:pt>
                <c:pt idx="9">
                  <c:v>8.7000000000000011</c:v>
                </c:pt>
                <c:pt idx="10">
                  <c:v>52.3</c:v>
                </c:pt>
                <c:pt idx="11">
                  <c:v>11</c:v>
                </c:pt>
                <c:pt idx="12">
                  <c:v>16.3</c:v>
                </c:pt>
                <c:pt idx="13">
                  <c:v>7.7</c:v>
                </c:pt>
              </c:numCache>
            </c:numRef>
          </c:val>
        </c:ser>
        <c:shape val="box"/>
        <c:axId val="59094912"/>
        <c:axId val="59096448"/>
        <c:axId val="0"/>
      </c:bar3DChart>
      <c:catAx>
        <c:axId val="59094912"/>
        <c:scaling>
          <c:orientation val="minMax"/>
        </c:scaling>
        <c:axPos val="b"/>
        <c:tickLblPos val="nextTo"/>
        <c:crossAx val="59096448"/>
        <c:crosses val="autoZero"/>
        <c:auto val="1"/>
        <c:lblAlgn val="ctr"/>
        <c:lblOffset val="100"/>
      </c:catAx>
      <c:valAx>
        <c:axId val="59096448"/>
        <c:scaling>
          <c:orientation val="minMax"/>
        </c:scaling>
        <c:axPos val="l"/>
        <c:majorGridlines/>
        <c:numFmt formatCode="General" sourceLinked="1"/>
        <c:tickLblPos val="nextTo"/>
        <c:crossAx val="59094912"/>
        <c:crosses val="autoZero"/>
        <c:crossBetween val="between"/>
      </c:valAx>
    </c:plotArea>
    <c:plotVisOnly val="1"/>
  </c:chart>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bar3DChart>
        <c:barDir val="col"/>
        <c:grouping val="clustered"/>
        <c:ser>
          <c:idx val="0"/>
          <c:order val="0"/>
          <c:dPt>
            <c:idx val="0"/>
            <c:spPr>
              <a:solidFill>
                <a:schemeClr val="accent3">
                  <a:lumMod val="75000"/>
                </a:schemeClr>
              </a:solidFill>
            </c:spPr>
          </c:dPt>
          <c:dPt>
            <c:idx val="2"/>
            <c:spPr>
              <a:solidFill>
                <a:schemeClr val="accent2">
                  <a:lumMod val="75000"/>
                </a:schemeClr>
              </a:solidFill>
            </c:spPr>
          </c:dPt>
          <c:dPt>
            <c:idx val="3"/>
            <c:spPr>
              <a:solidFill>
                <a:schemeClr val="accent6">
                  <a:lumMod val="75000"/>
                </a:schemeClr>
              </a:solidFill>
            </c:spPr>
          </c:dPt>
          <c:dLbls>
            <c:dLbl>
              <c:idx val="0"/>
              <c:layout/>
              <c:tx>
                <c:rich>
                  <a:bodyPr/>
                  <a:lstStyle/>
                  <a:p>
                    <a:r>
                      <a:rPr lang="en-US" sz="1050" b="1"/>
                      <a:t>7</a:t>
                    </a:r>
                    <a:r>
                      <a:rPr lang="en-US"/>
                      <a:t>.1%</a:t>
                    </a:r>
                  </a:p>
                </c:rich>
              </c:tx>
              <c:showVal val="1"/>
            </c:dLbl>
            <c:dLbl>
              <c:idx val="1"/>
              <c:layout/>
              <c:tx>
                <c:rich>
                  <a:bodyPr/>
                  <a:lstStyle/>
                  <a:p>
                    <a:r>
                      <a:rPr lang="en-US" sz="1050" b="1"/>
                      <a:t>1</a:t>
                    </a:r>
                    <a:r>
                      <a:rPr lang="en-US"/>
                      <a:t>5.2%</a:t>
                    </a:r>
                  </a:p>
                </c:rich>
              </c:tx>
              <c:showVal val="1"/>
            </c:dLbl>
            <c:dLbl>
              <c:idx val="2"/>
              <c:layout/>
              <c:tx>
                <c:rich>
                  <a:bodyPr/>
                  <a:lstStyle/>
                  <a:p>
                    <a:r>
                      <a:rPr lang="en-US" sz="1050" b="1"/>
                      <a:t>9</a:t>
                    </a:r>
                    <a:r>
                      <a:rPr lang="en-US"/>
                      <a:t>2.9%</a:t>
                    </a:r>
                  </a:p>
                </c:rich>
              </c:tx>
              <c:showVal val="1"/>
            </c:dLbl>
            <c:dLbl>
              <c:idx val="3"/>
              <c:layout/>
              <c:tx>
                <c:rich>
                  <a:bodyPr/>
                  <a:lstStyle/>
                  <a:p>
                    <a:r>
                      <a:rPr lang="en-US" sz="1050" b="1"/>
                      <a:t>3</a:t>
                    </a:r>
                    <a:r>
                      <a:rPr lang="en-US"/>
                      <a:t>0.3%</a:t>
                    </a:r>
                  </a:p>
                </c:rich>
              </c:tx>
              <c:showVal val="1"/>
            </c:dLbl>
            <c:txPr>
              <a:bodyPr/>
              <a:lstStyle/>
              <a:p>
                <a:pPr>
                  <a:defRPr sz="1050" b="1"/>
                </a:pPr>
                <a:endParaRPr lang="en-US"/>
              </a:p>
            </c:txPr>
            <c:showVal val="1"/>
          </c:dLbls>
          <c:cat>
            <c:multiLvlStrRef>
              <c:f>Sheet8!$A$1:$D$2</c:f>
              <c:multiLvlStrCache>
                <c:ptCount val="4"/>
                <c:lvl>
                  <c:pt idx="0">
                    <c:v>human faeces</c:v>
                  </c:pt>
                  <c:pt idx="1">
                    <c:v>animal faeces</c:v>
                  </c:pt>
                  <c:pt idx="2">
                    <c:v>garbage</c:v>
                  </c:pt>
                  <c:pt idx="3">
                    <c:v>leaves/organic material</c:v>
                  </c:pt>
                </c:lvl>
                <c:lvl>
                  <c:pt idx="0">
                    <c:v>possible contamination in water</c:v>
                  </c:pt>
                </c:lvl>
              </c:multiLvlStrCache>
            </c:multiLvlStrRef>
          </c:cat>
          <c:val>
            <c:numRef>
              <c:f>Sheet8!$A$3:$D$3</c:f>
              <c:numCache>
                <c:formatCode>General</c:formatCode>
                <c:ptCount val="4"/>
                <c:pt idx="0">
                  <c:v>7.1</c:v>
                </c:pt>
                <c:pt idx="1">
                  <c:v>15.2</c:v>
                </c:pt>
                <c:pt idx="2">
                  <c:v>92.9</c:v>
                </c:pt>
                <c:pt idx="3">
                  <c:v>30.3</c:v>
                </c:pt>
              </c:numCache>
            </c:numRef>
          </c:val>
        </c:ser>
        <c:shape val="cone"/>
        <c:axId val="59164160"/>
        <c:axId val="59165696"/>
        <c:axId val="0"/>
      </c:bar3DChart>
      <c:catAx>
        <c:axId val="59164160"/>
        <c:scaling>
          <c:orientation val="minMax"/>
        </c:scaling>
        <c:axPos val="b"/>
        <c:tickLblPos val="nextTo"/>
        <c:txPr>
          <a:bodyPr/>
          <a:lstStyle/>
          <a:p>
            <a:pPr>
              <a:defRPr sz="1050" b="1"/>
            </a:pPr>
            <a:endParaRPr lang="en-US"/>
          </a:p>
        </c:txPr>
        <c:crossAx val="59165696"/>
        <c:crosses val="autoZero"/>
        <c:auto val="1"/>
        <c:lblAlgn val="ctr"/>
        <c:lblOffset val="100"/>
      </c:catAx>
      <c:valAx>
        <c:axId val="59165696"/>
        <c:scaling>
          <c:orientation val="minMax"/>
        </c:scaling>
        <c:axPos val="l"/>
        <c:majorGridlines/>
        <c:numFmt formatCode="General" sourceLinked="1"/>
        <c:tickLblPos val="nextTo"/>
        <c:txPr>
          <a:bodyPr/>
          <a:lstStyle/>
          <a:p>
            <a:pPr>
              <a:defRPr b="1"/>
            </a:pPr>
            <a:endParaRPr lang="en-US"/>
          </a:p>
        </c:txPr>
        <c:crossAx val="59164160"/>
        <c:crosses val="autoZero"/>
        <c:crossBetween val="between"/>
      </c:valAx>
    </c:plotArea>
    <c:plotVisOnly val="1"/>
  </c:chart>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bar3DChart>
        <c:barDir val="col"/>
        <c:grouping val="clustered"/>
        <c:ser>
          <c:idx val="0"/>
          <c:order val="0"/>
          <c:dPt>
            <c:idx val="0"/>
            <c:spPr>
              <a:solidFill>
                <a:schemeClr val="accent3">
                  <a:lumMod val="75000"/>
                </a:schemeClr>
              </a:solidFill>
            </c:spPr>
          </c:dPt>
          <c:dPt>
            <c:idx val="1"/>
            <c:spPr>
              <a:solidFill>
                <a:srgbClr val="7030A0"/>
              </a:solidFill>
            </c:spPr>
          </c:dPt>
          <c:dPt>
            <c:idx val="2"/>
            <c:spPr>
              <a:solidFill>
                <a:srgbClr val="00B050"/>
              </a:solidFill>
            </c:spPr>
          </c:dPt>
          <c:dPt>
            <c:idx val="3"/>
            <c:spPr>
              <a:solidFill>
                <a:srgbClr val="C00000"/>
              </a:solidFill>
            </c:spPr>
          </c:dPt>
          <c:dPt>
            <c:idx val="4"/>
            <c:spPr>
              <a:solidFill>
                <a:srgbClr val="002060"/>
              </a:solidFill>
            </c:spPr>
          </c:dPt>
          <c:dLbls>
            <c:dLbl>
              <c:idx val="0"/>
              <c:layout/>
              <c:tx>
                <c:rich>
                  <a:bodyPr/>
                  <a:lstStyle/>
                  <a:p>
                    <a:r>
                      <a:rPr lang="en-US" sz="1000"/>
                      <a:t>7</a:t>
                    </a:r>
                    <a:r>
                      <a:rPr lang="en-US"/>
                      <a:t>2.8%</a:t>
                    </a:r>
                  </a:p>
                </c:rich>
              </c:tx>
              <c:showVal val="1"/>
            </c:dLbl>
            <c:dLbl>
              <c:idx val="1"/>
              <c:layout/>
              <c:tx>
                <c:rich>
                  <a:bodyPr/>
                  <a:lstStyle/>
                  <a:p>
                    <a:r>
                      <a:rPr lang="en-US" sz="1000"/>
                      <a:t>6</a:t>
                    </a:r>
                    <a:r>
                      <a:rPr lang="en-US"/>
                      <a:t>.5%</a:t>
                    </a:r>
                  </a:p>
                </c:rich>
              </c:tx>
              <c:showVal val="1"/>
            </c:dLbl>
            <c:dLbl>
              <c:idx val="2"/>
              <c:layout/>
              <c:tx>
                <c:rich>
                  <a:bodyPr/>
                  <a:lstStyle/>
                  <a:p>
                    <a:r>
                      <a:rPr lang="en-US" sz="1000"/>
                      <a:t>2</a:t>
                    </a:r>
                    <a:r>
                      <a:rPr lang="en-US"/>
                      <a:t>3.9%</a:t>
                    </a:r>
                  </a:p>
                </c:rich>
              </c:tx>
              <c:showVal val="1"/>
            </c:dLbl>
            <c:dLbl>
              <c:idx val="3"/>
              <c:layout/>
              <c:tx>
                <c:rich>
                  <a:bodyPr/>
                  <a:lstStyle/>
                  <a:p>
                    <a:r>
                      <a:rPr lang="en-US" sz="1000"/>
                      <a:t>1</a:t>
                    </a:r>
                    <a:r>
                      <a:rPr lang="en-US"/>
                      <a:t>4.1%</a:t>
                    </a:r>
                  </a:p>
                </c:rich>
              </c:tx>
              <c:showVal val="1"/>
            </c:dLbl>
            <c:dLbl>
              <c:idx val="4"/>
              <c:layout/>
              <c:tx>
                <c:rich>
                  <a:bodyPr/>
                  <a:lstStyle/>
                  <a:p>
                    <a:r>
                      <a:rPr lang="en-US" sz="1000"/>
                      <a:t>1</a:t>
                    </a:r>
                    <a:r>
                      <a:rPr lang="en-US"/>
                      <a:t>5.2%</a:t>
                    </a:r>
                  </a:p>
                </c:rich>
              </c:tx>
              <c:showVal val="1"/>
            </c:dLbl>
            <c:dLbl>
              <c:idx val="5"/>
              <c:layout/>
              <c:tx>
                <c:rich>
                  <a:bodyPr/>
                  <a:lstStyle/>
                  <a:p>
                    <a:r>
                      <a:rPr lang="en-US" sz="1000"/>
                      <a:t>1</a:t>
                    </a:r>
                    <a:r>
                      <a:rPr lang="en-US"/>
                      <a:t>.1%</a:t>
                    </a:r>
                  </a:p>
                </c:rich>
              </c:tx>
              <c:showVal val="1"/>
            </c:dLbl>
            <c:txPr>
              <a:bodyPr/>
              <a:lstStyle/>
              <a:p>
                <a:pPr>
                  <a:defRPr sz="1000"/>
                </a:pPr>
                <a:endParaRPr lang="en-US"/>
              </a:p>
            </c:txPr>
            <c:showVal val="1"/>
          </c:dLbls>
          <c:cat>
            <c:multiLvlStrRef>
              <c:f>Sheet9!$A$1:$F$2</c:f>
              <c:multiLvlStrCache>
                <c:ptCount val="6"/>
                <c:lvl>
                  <c:pt idx="0">
                    <c:v>boil</c:v>
                  </c:pt>
                  <c:pt idx="1">
                    <c:v>add bleach/clorine</c:v>
                  </c:pt>
                  <c:pt idx="2">
                    <c:v>strain through a cloth</c:v>
                  </c:pt>
                  <c:pt idx="3">
                    <c:v>use water filter</c:v>
                  </c:pt>
                  <c:pt idx="4">
                    <c:v>solar disinfectant</c:v>
                  </c:pt>
                  <c:pt idx="5">
                    <c:v>let the water stand and settle</c:v>
                  </c:pt>
                </c:lvl>
                <c:lvl>
                  <c:pt idx="0">
                    <c:v>what does they do to make water safer to drink</c:v>
                  </c:pt>
                </c:lvl>
              </c:multiLvlStrCache>
            </c:multiLvlStrRef>
          </c:cat>
          <c:val>
            <c:numRef>
              <c:f>Sheet9!$A$3:$F$3</c:f>
              <c:numCache>
                <c:formatCode>General</c:formatCode>
                <c:ptCount val="6"/>
                <c:pt idx="0">
                  <c:v>72.8</c:v>
                </c:pt>
                <c:pt idx="1">
                  <c:v>6.5</c:v>
                </c:pt>
                <c:pt idx="2">
                  <c:v>23.9</c:v>
                </c:pt>
                <c:pt idx="3">
                  <c:v>14.1</c:v>
                </c:pt>
                <c:pt idx="4">
                  <c:v>15.2</c:v>
                </c:pt>
                <c:pt idx="5">
                  <c:v>1.1000000000000001</c:v>
                </c:pt>
              </c:numCache>
            </c:numRef>
          </c:val>
        </c:ser>
        <c:shape val="box"/>
        <c:axId val="59225216"/>
        <c:axId val="59226752"/>
        <c:axId val="0"/>
      </c:bar3DChart>
      <c:catAx>
        <c:axId val="59225216"/>
        <c:scaling>
          <c:orientation val="minMax"/>
        </c:scaling>
        <c:axPos val="b"/>
        <c:tickLblPos val="nextTo"/>
        <c:crossAx val="59226752"/>
        <c:crosses val="autoZero"/>
        <c:auto val="1"/>
        <c:lblAlgn val="ctr"/>
        <c:lblOffset val="100"/>
      </c:catAx>
      <c:valAx>
        <c:axId val="59226752"/>
        <c:scaling>
          <c:orientation val="minMax"/>
        </c:scaling>
        <c:axPos val="l"/>
        <c:majorGridlines/>
        <c:numFmt formatCode="General" sourceLinked="1"/>
        <c:tickLblPos val="nextTo"/>
        <c:crossAx val="59225216"/>
        <c:crosses val="autoZero"/>
        <c:crossBetween val="between"/>
      </c:valAx>
    </c:plotArea>
    <c:plotVisOnly val="1"/>
  </c:chart>
  <c:txPr>
    <a:bodyPr/>
    <a:lstStyle/>
    <a:p>
      <a:pPr>
        <a:defRPr sz="900" b="1"/>
      </a:pPr>
      <a:endParaRPr lang="en-US"/>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bar3DChart>
        <c:barDir val="col"/>
        <c:grouping val="clustered"/>
        <c:ser>
          <c:idx val="0"/>
          <c:order val="0"/>
          <c:dPt>
            <c:idx val="0"/>
            <c:spPr>
              <a:solidFill>
                <a:schemeClr val="accent6">
                  <a:lumMod val="75000"/>
                </a:schemeClr>
              </a:solidFill>
            </c:spPr>
          </c:dPt>
          <c:dPt>
            <c:idx val="1"/>
            <c:spPr>
              <a:solidFill>
                <a:srgbClr val="00B050"/>
              </a:solidFill>
            </c:spPr>
          </c:dPt>
          <c:dPt>
            <c:idx val="2"/>
            <c:spPr>
              <a:solidFill>
                <a:srgbClr val="FFC000"/>
              </a:solidFill>
            </c:spPr>
          </c:dPt>
          <c:dPt>
            <c:idx val="3"/>
            <c:spPr>
              <a:solidFill>
                <a:srgbClr val="C00000"/>
              </a:solidFill>
            </c:spPr>
          </c:dPt>
          <c:dLbls>
            <c:dLbl>
              <c:idx val="0"/>
              <c:layout/>
              <c:tx>
                <c:rich>
                  <a:bodyPr/>
                  <a:lstStyle/>
                  <a:p>
                    <a:r>
                      <a:rPr lang="en-US"/>
                      <a:t>75.2%</a:t>
                    </a:r>
                  </a:p>
                </c:rich>
              </c:tx>
              <c:showVal val="1"/>
            </c:dLbl>
            <c:dLbl>
              <c:idx val="1"/>
              <c:layout/>
              <c:tx>
                <c:rich>
                  <a:bodyPr/>
                  <a:lstStyle/>
                  <a:p>
                    <a:r>
                      <a:rPr lang="en-US"/>
                      <a:t>53.4%</a:t>
                    </a:r>
                  </a:p>
                </c:rich>
              </c:tx>
              <c:showVal val="1"/>
            </c:dLbl>
            <c:dLbl>
              <c:idx val="2"/>
              <c:layout/>
              <c:tx>
                <c:rich>
                  <a:bodyPr/>
                  <a:lstStyle/>
                  <a:p>
                    <a:r>
                      <a:rPr lang="en-US"/>
                      <a:t>0%</a:t>
                    </a:r>
                  </a:p>
                </c:rich>
              </c:tx>
              <c:showVal val="1"/>
            </c:dLbl>
            <c:dLbl>
              <c:idx val="3"/>
              <c:layout/>
              <c:tx>
                <c:rich>
                  <a:bodyPr/>
                  <a:lstStyle/>
                  <a:p>
                    <a:r>
                      <a:rPr lang="en-US"/>
                      <a:t>0%</a:t>
                    </a:r>
                  </a:p>
                </c:rich>
              </c:tx>
              <c:showVal val="1"/>
            </c:dLbl>
            <c:dLbl>
              <c:idx val="4"/>
              <c:layout/>
              <c:tx>
                <c:rich>
                  <a:bodyPr/>
                  <a:lstStyle/>
                  <a:p>
                    <a:r>
                      <a:rPr lang="en-US"/>
                      <a:t>18.1%</a:t>
                    </a:r>
                  </a:p>
                </c:rich>
              </c:tx>
              <c:showVal val="1"/>
            </c:dLbl>
            <c:txPr>
              <a:bodyPr/>
              <a:lstStyle/>
              <a:p>
                <a:pPr>
                  <a:defRPr sz="1050" b="1"/>
                </a:pPr>
                <a:endParaRPr lang="en-US"/>
              </a:p>
            </c:txPr>
            <c:showVal val="1"/>
          </c:dLbls>
          <c:cat>
            <c:multiLvlStrRef>
              <c:f>Sheet10!$A$1:$E$2</c:f>
              <c:multiLvlStrCache>
                <c:ptCount val="5"/>
                <c:lvl>
                  <c:pt idx="0">
                    <c:v>only water</c:v>
                  </c:pt>
                  <c:pt idx="1">
                    <c:v>soap</c:v>
                  </c:pt>
                  <c:pt idx="2">
                    <c:v>ash</c:v>
                  </c:pt>
                  <c:pt idx="3">
                    <c:v>mud/sand</c:v>
                  </c:pt>
                  <c:pt idx="4">
                    <c:v>toilet paper</c:v>
                  </c:pt>
                </c:lvl>
                <c:lvl>
                  <c:pt idx="0">
                    <c:v>which material they used to clean hand after defication</c:v>
                  </c:pt>
                </c:lvl>
              </c:multiLvlStrCache>
            </c:multiLvlStrRef>
          </c:cat>
          <c:val>
            <c:numRef>
              <c:f>Sheet10!$A$3:$E$3</c:f>
              <c:numCache>
                <c:formatCode>General</c:formatCode>
                <c:ptCount val="5"/>
                <c:pt idx="0">
                  <c:v>75.2</c:v>
                </c:pt>
                <c:pt idx="1">
                  <c:v>53.4</c:v>
                </c:pt>
                <c:pt idx="2">
                  <c:v>0</c:v>
                </c:pt>
                <c:pt idx="3">
                  <c:v>0</c:v>
                </c:pt>
                <c:pt idx="4">
                  <c:v>18.100000000000001</c:v>
                </c:pt>
              </c:numCache>
            </c:numRef>
          </c:val>
        </c:ser>
        <c:shape val="cone"/>
        <c:axId val="59330944"/>
        <c:axId val="59332480"/>
        <c:axId val="0"/>
      </c:bar3DChart>
      <c:catAx>
        <c:axId val="59330944"/>
        <c:scaling>
          <c:orientation val="minMax"/>
        </c:scaling>
        <c:axPos val="b"/>
        <c:tickLblPos val="nextTo"/>
        <c:txPr>
          <a:bodyPr/>
          <a:lstStyle/>
          <a:p>
            <a:pPr>
              <a:defRPr sz="1050" b="1"/>
            </a:pPr>
            <a:endParaRPr lang="en-US"/>
          </a:p>
        </c:txPr>
        <c:crossAx val="59332480"/>
        <c:crosses val="autoZero"/>
        <c:auto val="1"/>
        <c:lblAlgn val="ctr"/>
        <c:lblOffset val="100"/>
      </c:catAx>
      <c:valAx>
        <c:axId val="59332480"/>
        <c:scaling>
          <c:orientation val="minMax"/>
        </c:scaling>
        <c:axPos val="l"/>
        <c:majorGridlines/>
        <c:numFmt formatCode="General" sourceLinked="1"/>
        <c:tickLblPos val="nextTo"/>
        <c:txPr>
          <a:bodyPr/>
          <a:lstStyle/>
          <a:p>
            <a:pPr>
              <a:defRPr sz="1050" b="1"/>
            </a:pPr>
            <a:endParaRPr lang="en-US"/>
          </a:p>
        </c:txPr>
        <c:crossAx val="59330944"/>
        <c:crosses val="autoZero"/>
        <c:crossBetween val="between"/>
      </c:valAx>
    </c:plotArea>
    <c:plotVisOnly val="1"/>
  </c:chart>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en-US"/>
  <c:style val="26"/>
  <c:chart>
    <c:plotArea>
      <c:layout/>
      <c:pieChart>
        <c:varyColors val="1"/>
        <c:ser>
          <c:idx val="0"/>
          <c:order val="0"/>
          <c:dLbls>
            <c:showPercent val="1"/>
            <c:showLeaderLines val="1"/>
          </c:dLbls>
          <c:cat>
            <c:strRef>
              <c:f>Sheet1!$A$2:$F$2</c:f>
              <c:strCache>
                <c:ptCount val="6"/>
                <c:pt idx="0">
                  <c:v>give ORS</c:v>
                </c:pt>
                <c:pt idx="1">
                  <c:v>self medication</c:v>
                </c:pt>
                <c:pt idx="2">
                  <c:v>consult CHW</c:v>
                </c:pt>
                <c:pt idx="3">
                  <c:v>take him to nearby public health facility</c:v>
                </c:pt>
                <c:pt idx="4">
                  <c:v>take him to nearby private health facility</c:v>
                </c:pt>
                <c:pt idx="5">
                  <c:v>consult traditional healer</c:v>
                </c:pt>
              </c:strCache>
            </c:strRef>
          </c:cat>
          <c:val>
            <c:numRef>
              <c:f>Sheet1!$A$3:$F$3</c:f>
              <c:numCache>
                <c:formatCode>General</c:formatCode>
                <c:ptCount val="6"/>
                <c:pt idx="0">
                  <c:v>14</c:v>
                </c:pt>
                <c:pt idx="1">
                  <c:v>3</c:v>
                </c:pt>
                <c:pt idx="2">
                  <c:v>4</c:v>
                </c:pt>
                <c:pt idx="3">
                  <c:v>57</c:v>
                </c:pt>
                <c:pt idx="4">
                  <c:v>25</c:v>
                </c:pt>
                <c:pt idx="5">
                  <c:v>6</c:v>
                </c:pt>
              </c:numCache>
            </c:numRef>
          </c:val>
        </c:ser>
        <c:firstSliceAng val="0"/>
      </c:pieChart>
    </c:plotArea>
    <c:legend>
      <c:legendPos val="r"/>
      <c:layout/>
    </c:legend>
    <c:plotVisOnly val="1"/>
  </c:chart>
  <c:externalData r:id="rId1"/>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en-US"/>
  <c:style val="1"/>
  <c:chart>
    <c:plotArea>
      <c:layout/>
      <c:barChart>
        <c:barDir val="col"/>
        <c:grouping val="clustered"/>
        <c:ser>
          <c:idx val="0"/>
          <c:order val="0"/>
          <c:dPt>
            <c:idx val="0"/>
            <c:spPr>
              <a:solidFill>
                <a:schemeClr val="accent1">
                  <a:lumMod val="60000"/>
                  <a:lumOff val="40000"/>
                </a:schemeClr>
              </a:solidFill>
            </c:spPr>
          </c:dPt>
          <c:dPt>
            <c:idx val="1"/>
            <c:spPr>
              <a:solidFill>
                <a:schemeClr val="accent5">
                  <a:lumMod val="60000"/>
                  <a:lumOff val="40000"/>
                </a:schemeClr>
              </a:solidFill>
            </c:spPr>
          </c:dPt>
          <c:dLbls>
            <c:dLbl>
              <c:idx val="0"/>
              <c:layout/>
              <c:tx>
                <c:rich>
                  <a:bodyPr/>
                  <a:lstStyle/>
                  <a:p>
                    <a:r>
                      <a:rPr lang="en-US" sz="1200"/>
                      <a:t>7</a:t>
                    </a:r>
                    <a:r>
                      <a:rPr lang="en-US"/>
                      <a:t>1.3%</a:t>
                    </a:r>
                  </a:p>
                </c:rich>
              </c:tx>
              <c:showVal val="1"/>
            </c:dLbl>
            <c:dLbl>
              <c:idx val="1"/>
              <c:layout/>
              <c:tx>
                <c:rich>
                  <a:bodyPr/>
                  <a:lstStyle/>
                  <a:p>
                    <a:r>
                      <a:rPr lang="en-US" sz="1200"/>
                      <a:t>3</a:t>
                    </a:r>
                    <a:r>
                      <a:rPr lang="en-US"/>
                      <a:t>.3%</a:t>
                    </a:r>
                  </a:p>
                </c:rich>
              </c:tx>
              <c:showVal val="1"/>
            </c:dLbl>
            <c:txPr>
              <a:bodyPr/>
              <a:lstStyle/>
              <a:p>
                <a:pPr>
                  <a:defRPr sz="1200"/>
                </a:pPr>
                <a:endParaRPr lang="en-US"/>
              </a:p>
            </c:txPr>
            <c:showVal val="1"/>
          </c:dLbls>
          <c:cat>
            <c:multiLvlStrRef>
              <c:f>Sheet1!$A$1:$B$2</c:f>
              <c:multiLvlStrCache>
                <c:ptCount val="2"/>
                <c:lvl>
                  <c:pt idx="0">
                    <c:v>pneumonia</c:v>
                  </c:pt>
                  <c:pt idx="1">
                    <c:v>malaria</c:v>
                  </c:pt>
                </c:lvl>
                <c:lvl>
                  <c:pt idx="0">
                    <c:v>child suffering with disease other than diarrhoea</c:v>
                  </c:pt>
                </c:lvl>
              </c:multiLvlStrCache>
            </c:multiLvlStrRef>
          </c:cat>
          <c:val>
            <c:numRef>
              <c:f>Sheet1!$A$3:$B$3</c:f>
              <c:numCache>
                <c:formatCode>General</c:formatCode>
                <c:ptCount val="2"/>
                <c:pt idx="0">
                  <c:v>71.3</c:v>
                </c:pt>
                <c:pt idx="1">
                  <c:v>3.3</c:v>
                </c:pt>
              </c:numCache>
            </c:numRef>
          </c:val>
        </c:ser>
        <c:axId val="88189568"/>
        <c:axId val="88199552"/>
      </c:barChart>
      <c:catAx>
        <c:axId val="88189568"/>
        <c:scaling>
          <c:orientation val="minMax"/>
        </c:scaling>
        <c:axPos val="b"/>
        <c:tickLblPos val="nextTo"/>
        <c:txPr>
          <a:bodyPr/>
          <a:lstStyle/>
          <a:p>
            <a:pPr>
              <a:defRPr sz="1400"/>
            </a:pPr>
            <a:endParaRPr lang="en-US"/>
          </a:p>
        </c:txPr>
        <c:crossAx val="88199552"/>
        <c:crosses val="autoZero"/>
        <c:auto val="1"/>
        <c:lblAlgn val="ctr"/>
        <c:lblOffset val="100"/>
      </c:catAx>
      <c:valAx>
        <c:axId val="88199552"/>
        <c:scaling>
          <c:orientation val="minMax"/>
        </c:scaling>
        <c:axPos val="l"/>
        <c:majorGridlines/>
        <c:numFmt formatCode="General" sourceLinked="1"/>
        <c:tickLblPos val="nextTo"/>
        <c:crossAx val="88189568"/>
        <c:crosses val="autoZero"/>
        <c:crossBetween val="between"/>
      </c:valAx>
    </c:plotArea>
    <c:plotVisOnly val="1"/>
  </c:chart>
  <c:externalData r:id="rId1"/>
</c:chartSpace>
</file>

<file path=ppt/charts/chart11.xml><?xml version="1.0" encoding="utf-8"?>
<c:chartSpace xmlns:c="http://schemas.openxmlformats.org/drawingml/2006/chart" xmlns:a="http://schemas.openxmlformats.org/drawingml/2006/main" xmlns:r="http://schemas.openxmlformats.org/officeDocument/2006/relationships">
  <c:date1904 val="1"/>
  <c:lang val="en-US"/>
  <c:style val="1"/>
  <c:chart>
    <c:view3D>
      <c:rAngAx val="1"/>
    </c:view3D>
    <c:plotArea>
      <c:layout/>
      <c:bar3DChart>
        <c:barDir val="col"/>
        <c:grouping val="clustered"/>
        <c:ser>
          <c:idx val="0"/>
          <c:order val="0"/>
          <c:dPt>
            <c:idx val="0"/>
            <c:spPr>
              <a:solidFill>
                <a:schemeClr val="accent3">
                  <a:lumMod val="60000"/>
                  <a:lumOff val="40000"/>
                </a:schemeClr>
              </a:solidFill>
            </c:spPr>
          </c:dPt>
          <c:dPt>
            <c:idx val="1"/>
            <c:spPr>
              <a:solidFill>
                <a:schemeClr val="accent6">
                  <a:lumMod val="40000"/>
                  <a:lumOff val="60000"/>
                </a:schemeClr>
              </a:solidFill>
            </c:spPr>
          </c:dPt>
          <c:dPt>
            <c:idx val="2"/>
            <c:spPr>
              <a:solidFill>
                <a:schemeClr val="accent2">
                  <a:lumMod val="60000"/>
                  <a:lumOff val="40000"/>
                </a:schemeClr>
              </a:solidFill>
            </c:spPr>
          </c:dPt>
          <c:dLbls>
            <c:txPr>
              <a:bodyPr/>
              <a:lstStyle/>
              <a:p>
                <a:pPr>
                  <a:defRPr sz="1400"/>
                </a:pPr>
                <a:endParaRPr lang="en-US"/>
              </a:p>
            </c:txPr>
            <c:showVal val="1"/>
          </c:dLbls>
          <c:cat>
            <c:multiLvlStrRef>
              <c:f>Sheet3!$A$1:$C$2</c:f>
              <c:multiLvlStrCache>
                <c:ptCount val="3"/>
                <c:lvl>
                  <c:pt idx="0">
                    <c:v>sore throat/cough/ronning nose</c:v>
                  </c:pt>
                  <c:pt idx="1">
                    <c:v>fever</c:v>
                  </c:pt>
                  <c:pt idx="2">
                    <c:v>vomiting</c:v>
                  </c:pt>
                </c:lvl>
                <c:lvl>
                  <c:pt idx="0">
                    <c:v>child having symptoms</c:v>
                  </c:pt>
                </c:lvl>
              </c:multiLvlStrCache>
            </c:multiLvlStrRef>
          </c:cat>
          <c:val>
            <c:numRef>
              <c:f>Sheet3!$A$3:$C$3</c:f>
              <c:numCache>
                <c:formatCode>0.00%</c:formatCode>
                <c:ptCount val="3"/>
                <c:pt idx="0">
                  <c:v>0.67200000000000149</c:v>
                </c:pt>
                <c:pt idx="1">
                  <c:v>0.57399999999999995</c:v>
                </c:pt>
                <c:pt idx="2">
                  <c:v>0.221</c:v>
                </c:pt>
              </c:numCache>
            </c:numRef>
          </c:val>
        </c:ser>
        <c:shape val="cylinder"/>
        <c:axId val="76556928"/>
        <c:axId val="87755776"/>
        <c:axId val="0"/>
      </c:bar3DChart>
      <c:catAx>
        <c:axId val="76556928"/>
        <c:scaling>
          <c:orientation val="minMax"/>
        </c:scaling>
        <c:axPos val="b"/>
        <c:tickLblPos val="nextTo"/>
        <c:txPr>
          <a:bodyPr/>
          <a:lstStyle/>
          <a:p>
            <a:pPr>
              <a:defRPr sz="1400"/>
            </a:pPr>
            <a:endParaRPr lang="en-US"/>
          </a:p>
        </c:txPr>
        <c:crossAx val="87755776"/>
        <c:crosses val="autoZero"/>
        <c:auto val="1"/>
        <c:lblAlgn val="ctr"/>
        <c:lblOffset val="100"/>
      </c:catAx>
      <c:valAx>
        <c:axId val="87755776"/>
        <c:scaling>
          <c:orientation val="minMax"/>
        </c:scaling>
        <c:axPos val="l"/>
        <c:majorGridlines/>
        <c:numFmt formatCode="0.00%" sourceLinked="1"/>
        <c:tickLblPos val="nextTo"/>
        <c:crossAx val="76556928"/>
        <c:crosses val="autoZero"/>
        <c:crossBetween val="between"/>
      </c:valAx>
    </c:plotArea>
    <c:plotVisOnly val="1"/>
  </c:chart>
  <c:externalData r:id="rId1"/>
</c:chartSpace>
</file>

<file path=ppt/charts/chart12.xml><?xml version="1.0" encoding="utf-8"?>
<c:chartSpace xmlns:c="http://schemas.openxmlformats.org/drawingml/2006/chart" xmlns:a="http://schemas.openxmlformats.org/drawingml/2006/main" xmlns:r="http://schemas.openxmlformats.org/officeDocument/2006/relationships">
  <c:date1904 val="1"/>
  <c:lang val="en-US"/>
  <c:style val="1"/>
  <c:chart>
    <c:view3D>
      <c:rAngAx val="1"/>
    </c:view3D>
    <c:plotArea>
      <c:layout/>
      <c:bar3DChart>
        <c:barDir val="col"/>
        <c:grouping val="clustered"/>
        <c:ser>
          <c:idx val="0"/>
          <c:order val="0"/>
          <c:dPt>
            <c:idx val="0"/>
            <c:spPr>
              <a:solidFill>
                <a:srgbClr val="FEB80A">
                  <a:lumMod val="60000"/>
                  <a:lumOff val="40000"/>
                </a:srgbClr>
              </a:solidFill>
            </c:spPr>
          </c:dPt>
          <c:dPt>
            <c:idx val="1"/>
            <c:spPr>
              <a:solidFill>
                <a:schemeClr val="accent2">
                  <a:lumMod val="20000"/>
                  <a:lumOff val="80000"/>
                </a:schemeClr>
              </a:solidFill>
            </c:spPr>
          </c:dPt>
          <c:dPt>
            <c:idx val="2"/>
            <c:spPr>
              <a:solidFill>
                <a:schemeClr val="accent4">
                  <a:lumMod val="75000"/>
                </a:schemeClr>
              </a:solidFill>
            </c:spPr>
          </c:dPt>
          <c:dLbls>
            <c:dLbl>
              <c:idx val="0"/>
              <c:layout/>
              <c:tx>
                <c:rich>
                  <a:bodyPr/>
                  <a:lstStyle/>
                  <a:p>
                    <a:r>
                      <a:rPr lang="en-US" sz="1400"/>
                      <a:t>2</a:t>
                    </a:r>
                    <a:r>
                      <a:rPr lang="en-US"/>
                      <a:t>8.8%</a:t>
                    </a:r>
                  </a:p>
                </c:rich>
              </c:tx>
              <c:showVal val="1"/>
            </c:dLbl>
            <c:dLbl>
              <c:idx val="1"/>
              <c:layout/>
              <c:tx>
                <c:rich>
                  <a:bodyPr/>
                  <a:lstStyle/>
                  <a:p>
                    <a:r>
                      <a:rPr lang="en-US" sz="1400"/>
                      <a:t>0</a:t>
                    </a:r>
                    <a:r>
                      <a:rPr lang="en-US"/>
                      <a:t>%</a:t>
                    </a:r>
                  </a:p>
                </c:rich>
              </c:tx>
              <c:showVal val="1"/>
            </c:dLbl>
            <c:dLbl>
              <c:idx val="2"/>
              <c:layout/>
              <c:tx>
                <c:rich>
                  <a:bodyPr/>
                  <a:lstStyle/>
                  <a:p>
                    <a:r>
                      <a:rPr lang="en-US" sz="1400"/>
                      <a:t>1</a:t>
                    </a:r>
                    <a:r>
                      <a:rPr lang="en-US"/>
                      <a:t>4.1%</a:t>
                    </a:r>
                  </a:p>
                </c:rich>
              </c:tx>
              <c:showVal val="1"/>
            </c:dLbl>
            <c:txPr>
              <a:bodyPr/>
              <a:lstStyle/>
              <a:p>
                <a:pPr>
                  <a:defRPr sz="1400"/>
                </a:pPr>
                <a:endParaRPr lang="en-US"/>
              </a:p>
            </c:txPr>
            <c:showVal val="1"/>
          </c:dLbls>
          <c:cat>
            <c:multiLvlStrRef>
              <c:f>Sheet2!$A$1:$C$2</c:f>
              <c:multiLvlStrCache>
                <c:ptCount val="3"/>
                <c:lvl>
                  <c:pt idx="0">
                    <c:v>pneumonia</c:v>
                  </c:pt>
                  <c:pt idx="1">
                    <c:v>malaria</c:v>
                  </c:pt>
                  <c:pt idx="2">
                    <c:v>others</c:v>
                  </c:pt>
                </c:lvl>
                <c:lvl>
                  <c:pt idx="0">
                    <c:v>person above 5 years suffering with disease other than diarrhoea</c:v>
                  </c:pt>
                </c:lvl>
              </c:multiLvlStrCache>
            </c:multiLvlStrRef>
          </c:cat>
          <c:val>
            <c:numRef>
              <c:f>Sheet2!$A$3:$C$3</c:f>
              <c:numCache>
                <c:formatCode>General</c:formatCode>
                <c:ptCount val="3"/>
                <c:pt idx="0">
                  <c:v>28.8</c:v>
                </c:pt>
                <c:pt idx="1">
                  <c:v>0</c:v>
                </c:pt>
                <c:pt idx="2">
                  <c:v>14.1</c:v>
                </c:pt>
              </c:numCache>
            </c:numRef>
          </c:val>
        </c:ser>
        <c:shape val="box"/>
        <c:axId val="55304576"/>
        <c:axId val="55382400"/>
        <c:axId val="0"/>
      </c:bar3DChart>
      <c:catAx>
        <c:axId val="55304576"/>
        <c:scaling>
          <c:orientation val="minMax"/>
        </c:scaling>
        <c:axPos val="b"/>
        <c:tickLblPos val="nextTo"/>
        <c:txPr>
          <a:bodyPr/>
          <a:lstStyle/>
          <a:p>
            <a:pPr>
              <a:defRPr sz="1400"/>
            </a:pPr>
            <a:endParaRPr lang="en-US"/>
          </a:p>
        </c:txPr>
        <c:crossAx val="55382400"/>
        <c:crosses val="autoZero"/>
        <c:auto val="1"/>
        <c:lblAlgn val="ctr"/>
        <c:lblOffset val="100"/>
      </c:catAx>
      <c:valAx>
        <c:axId val="55382400"/>
        <c:scaling>
          <c:orientation val="minMax"/>
        </c:scaling>
        <c:axPos val="l"/>
        <c:majorGridlines/>
        <c:numFmt formatCode="General" sourceLinked="1"/>
        <c:tickLblPos val="nextTo"/>
        <c:crossAx val="55304576"/>
        <c:crosses val="autoZero"/>
        <c:crossBetween val="between"/>
      </c:valAx>
    </c:plotArea>
    <c:plotVisOnly val="1"/>
  </c:chart>
  <c:externalData r:id="rId1"/>
</c:chartSpace>
</file>

<file path=ppt/charts/chart13.xml><?xml version="1.0" encoding="utf-8"?>
<c:chartSpace xmlns:c="http://schemas.openxmlformats.org/drawingml/2006/chart" xmlns:a="http://schemas.openxmlformats.org/drawingml/2006/main" xmlns:r="http://schemas.openxmlformats.org/officeDocument/2006/relationships">
  <c:date1904 val="1"/>
  <c:lang val="en-US"/>
  <c:style val="1"/>
  <c:chart>
    <c:view3D>
      <c:rAngAx val="1"/>
    </c:view3D>
    <c:plotArea>
      <c:layout/>
      <c:bar3DChart>
        <c:barDir val="col"/>
        <c:grouping val="clustered"/>
        <c:ser>
          <c:idx val="0"/>
          <c:order val="0"/>
          <c:dLbls>
            <c:txPr>
              <a:bodyPr/>
              <a:lstStyle/>
              <a:p>
                <a:pPr>
                  <a:defRPr sz="1400"/>
                </a:pPr>
                <a:endParaRPr lang="en-US"/>
              </a:p>
            </c:txPr>
            <c:showVal val="1"/>
          </c:dLbls>
          <c:cat>
            <c:multiLvlStrRef>
              <c:f>Sheet4!$A$1:$C$2</c:f>
              <c:multiLvlStrCache>
                <c:ptCount val="3"/>
                <c:lvl>
                  <c:pt idx="0">
                    <c:v>sore throat/cough/running nose</c:v>
                  </c:pt>
                  <c:pt idx="1">
                    <c:v>fever</c:v>
                  </c:pt>
                  <c:pt idx="2">
                    <c:v>vomiting</c:v>
                  </c:pt>
                </c:lvl>
                <c:lvl>
                  <c:pt idx="0">
                    <c:v>person above 5 years of age haing symptoms</c:v>
                  </c:pt>
                </c:lvl>
              </c:multiLvlStrCache>
            </c:multiLvlStrRef>
          </c:cat>
          <c:val>
            <c:numRef>
              <c:f>Sheet4!$A$3:$C$3</c:f>
              <c:numCache>
                <c:formatCode>0.00%</c:formatCode>
                <c:ptCount val="3"/>
                <c:pt idx="0">
                  <c:v>0.36200000000000032</c:v>
                </c:pt>
                <c:pt idx="1">
                  <c:v>0.32200000000000062</c:v>
                </c:pt>
                <c:pt idx="2">
                  <c:v>8.5000000000000006E-2</c:v>
                </c:pt>
              </c:numCache>
            </c:numRef>
          </c:val>
        </c:ser>
        <c:shape val="cone"/>
        <c:axId val="59252096"/>
        <c:axId val="59307136"/>
        <c:axId val="0"/>
      </c:bar3DChart>
      <c:catAx>
        <c:axId val="59252096"/>
        <c:scaling>
          <c:orientation val="minMax"/>
        </c:scaling>
        <c:axPos val="b"/>
        <c:tickLblPos val="nextTo"/>
        <c:txPr>
          <a:bodyPr/>
          <a:lstStyle/>
          <a:p>
            <a:pPr>
              <a:defRPr sz="1400"/>
            </a:pPr>
            <a:endParaRPr lang="en-US"/>
          </a:p>
        </c:txPr>
        <c:crossAx val="59307136"/>
        <c:crosses val="autoZero"/>
        <c:auto val="1"/>
        <c:lblAlgn val="ctr"/>
        <c:lblOffset val="100"/>
      </c:catAx>
      <c:valAx>
        <c:axId val="59307136"/>
        <c:scaling>
          <c:orientation val="minMax"/>
        </c:scaling>
        <c:axPos val="l"/>
        <c:majorGridlines/>
        <c:numFmt formatCode="0.00%" sourceLinked="1"/>
        <c:tickLblPos val="nextTo"/>
        <c:crossAx val="59252096"/>
        <c:crosses val="autoZero"/>
        <c:crossBetween val="between"/>
      </c:valAx>
    </c:plotArea>
    <c:plotVisOnly val="1"/>
  </c:chart>
  <c:externalData r:id="rId1"/>
</c:chartSpace>
</file>

<file path=ppt/charts/chart14.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bar3DChart>
        <c:barDir val="col"/>
        <c:grouping val="clustered"/>
        <c:ser>
          <c:idx val="0"/>
          <c:order val="0"/>
          <c:dPt>
            <c:idx val="0"/>
            <c:spPr>
              <a:solidFill>
                <a:srgbClr val="00B050"/>
              </a:solidFill>
            </c:spPr>
          </c:dPt>
          <c:dPt>
            <c:idx val="1"/>
            <c:spPr>
              <a:solidFill>
                <a:srgbClr val="00B0F0"/>
              </a:solidFill>
            </c:spPr>
          </c:dPt>
          <c:dPt>
            <c:idx val="2"/>
            <c:spPr>
              <a:solidFill>
                <a:srgbClr val="7030A0"/>
              </a:solidFill>
            </c:spPr>
          </c:dPt>
          <c:dPt>
            <c:idx val="3"/>
            <c:spPr>
              <a:solidFill>
                <a:srgbClr val="FF0000"/>
              </a:solidFill>
            </c:spPr>
          </c:dPt>
          <c:dPt>
            <c:idx val="4"/>
            <c:spPr>
              <a:solidFill>
                <a:srgbClr val="7030A0"/>
              </a:solidFill>
            </c:spPr>
          </c:dPt>
          <c:dPt>
            <c:idx val="5"/>
            <c:spPr>
              <a:solidFill>
                <a:srgbClr val="00B050"/>
              </a:solidFill>
            </c:spPr>
          </c:dPt>
          <c:dPt>
            <c:idx val="6"/>
            <c:spPr>
              <a:solidFill>
                <a:srgbClr val="FFC000"/>
              </a:solidFill>
            </c:spPr>
          </c:dPt>
          <c:dPt>
            <c:idx val="7"/>
            <c:spPr>
              <a:solidFill>
                <a:srgbClr val="C00000"/>
              </a:solidFill>
            </c:spPr>
          </c:dPt>
          <c:dPt>
            <c:idx val="8"/>
            <c:spPr>
              <a:solidFill>
                <a:srgbClr val="FFC000"/>
              </a:solidFill>
            </c:spPr>
          </c:dPt>
          <c:dPt>
            <c:idx val="9"/>
            <c:spPr>
              <a:solidFill>
                <a:srgbClr val="002060"/>
              </a:solidFill>
            </c:spPr>
          </c:dPt>
          <c:dPt>
            <c:idx val="11"/>
            <c:spPr>
              <a:solidFill>
                <a:schemeClr val="accent2">
                  <a:lumMod val="75000"/>
                </a:schemeClr>
              </a:solidFill>
            </c:spPr>
          </c:dPt>
          <c:dLbls>
            <c:dLbl>
              <c:idx val="0"/>
              <c:layout/>
              <c:tx>
                <c:rich>
                  <a:bodyPr/>
                  <a:lstStyle/>
                  <a:p>
                    <a:r>
                      <a:rPr lang="en-US"/>
                      <a:t>18.4%</a:t>
                    </a:r>
                  </a:p>
                </c:rich>
              </c:tx>
              <c:showVal val="1"/>
            </c:dLbl>
            <c:dLbl>
              <c:idx val="1"/>
              <c:layout/>
              <c:tx>
                <c:rich>
                  <a:bodyPr/>
                  <a:lstStyle/>
                  <a:p>
                    <a:r>
                      <a:rPr lang="en-US"/>
                      <a:t>19.9%</a:t>
                    </a:r>
                  </a:p>
                </c:rich>
              </c:tx>
              <c:showVal val="1"/>
            </c:dLbl>
            <c:dLbl>
              <c:idx val="2"/>
              <c:layout/>
              <c:tx>
                <c:rich>
                  <a:bodyPr/>
                  <a:lstStyle/>
                  <a:p>
                    <a:r>
                      <a:rPr lang="en-US"/>
                      <a:t>14%</a:t>
                    </a:r>
                  </a:p>
                </c:rich>
              </c:tx>
              <c:showVal val="1"/>
            </c:dLbl>
            <c:dLbl>
              <c:idx val="3"/>
              <c:layout/>
              <c:tx>
                <c:rich>
                  <a:bodyPr/>
                  <a:lstStyle/>
                  <a:p>
                    <a:r>
                      <a:rPr lang="en-US"/>
                      <a:t>14%</a:t>
                    </a:r>
                  </a:p>
                </c:rich>
              </c:tx>
              <c:showVal val="1"/>
            </c:dLbl>
            <c:dLbl>
              <c:idx val="4"/>
              <c:layout/>
              <c:tx>
                <c:rich>
                  <a:bodyPr/>
                  <a:lstStyle/>
                  <a:p>
                    <a:r>
                      <a:rPr lang="en-US"/>
                      <a:t>10.3%</a:t>
                    </a:r>
                  </a:p>
                </c:rich>
              </c:tx>
              <c:showVal val="1"/>
            </c:dLbl>
            <c:dLbl>
              <c:idx val="5"/>
              <c:layout/>
              <c:tx>
                <c:rich>
                  <a:bodyPr/>
                  <a:lstStyle/>
                  <a:p>
                    <a:r>
                      <a:rPr lang="en-US"/>
                      <a:t>11%</a:t>
                    </a:r>
                  </a:p>
                </c:rich>
              </c:tx>
              <c:showVal val="1"/>
            </c:dLbl>
            <c:dLbl>
              <c:idx val="6"/>
              <c:layout/>
              <c:tx>
                <c:rich>
                  <a:bodyPr/>
                  <a:lstStyle/>
                  <a:p>
                    <a:r>
                      <a:rPr lang="en-US"/>
                      <a:t>12.5%</a:t>
                    </a:r>
                  </a:p>
                </c:rich>
              </c:tx>
              <c:showVal val="1"/>
            </c:dLbl>
            <c:dLbl>
              <c:idx val="7"/>
              <c:layout/>
              <c:tx>
                <c:rich>
                  <a:bodyPr/>
                  <a:lstStyle/>
                  <a:p>
                    <a:r>
                      <a:rPr lang="en-US"/>
                      <a:t>16.2%</a:t>
                    </a:r>
                  </a:p>
                </c:rich>
              </c:tx>
              <c:showVal val="1"/>
            </c:dLbl>
            <c:dLbl>
              <c:idx val="8"/>
              <c:layout/>
              <c:tx>
                <c:rich>
                  <a:bodyPr/>
                  <a:lstStyle/>
                  <a:p>
                    <a:r>
                      <a:rPr lang="en-US"/>
                      <a:t>37.5%</a:t>
                    </a:r>
                  </a:p>
                </c:rich>
              </c:tx>
              <c:showVal val="1"/>
            </c:dLbl>
            <c:dLbl>
              <c:idx val="9"/>
              <c:layout/>
              <c:tx>
                <c:rich>
                  <a:bodyPr/>
                  <a:lstStyle/>
                  <a:p>
                    <a:r>
                      <a:rPr lang="en-US"/>
                      <a:t>59.6%</a:t>
                    </a:r>
                  </a:p>
                </c:rich>
              </c:tx>
              <c:showVal val="1"/>
            </c:dLbl>
            <c:dLbl>
              <c:idx val="10"/>
              <c:layout/>
              <c:tx>
                <c:rich>
                  <a:bodyPr/>
                  <a:lstStyle/>
                  <a:p>
                    <a:r>
                      <a:rPr lang="en-US"/>
                      <a:t>55.9%</a:t>
                    </a:r>
                  </a:p>
                </c:rich>
              </c:tx>
              <c:showVal val="1"/>
            </c:dLbl>
            <c:dLbl>
              <c:idx val="11"/>
              <c:layout/>
              <c:tx>
                <c:rich>
                  <a:bodyPr/>
                  <a:lstStyle/>
                  <a:p>
                    <a:r>
                      <a:rPr lang="en-US"/>
                      <a:t>36%</a:t>
                    </a:r>
                  </a:p>
                </c:rich>
              </c:tx>
              <c:showVal val="1"/>
            </c:dLbl>
            <c:showVal val="1"/>
          </c:dLbls>
          <c:cat>
            <c:multiLvlStrRef>
              <c:f>Sheet1!$A$1:$L$2</c:f>
              <c:multiLvlStrCache>
                <c:ptCount val="12"/>
                <c:lvl>
                  <c:pt idx="0">
                    <c:v>january</c:v>
                  </c:pt>
                  <c:pt idx="1">
                    <c:v>february</c:v>
                  </c:pt>
                  <c:pt idx="2">
                    <c:v>march</c:v>
                  </c:pt>
                  <c:pt idx="3">
                    <c:v>april</c:v>
                  </c:pt>
                  <c:pt idx="4">
                    <c:v>may</c:v>
                  </c:pt>
                  <c:pt idx="5">
                    <c:v>june</c:v>
                  </c:pt>
                  <c:pt idx="6">
                    <c:v>july</c:v>
                  </c:pt>
                  <c:pt idx="7">
                    <c:v>augast</c:v>
                  </c:pt>
                  <c:pt idx="8">
                    <c:v>september</c:v>
                  </c:pt>
                  <c:pt idx="9">
                    <c:v>october</c:v>
                  </c:pt>
                  <c:pt idx="10">
                    <c:v>november</c:v>
                  </c:pt>
                  <c:pt idx="11">
                    <c:v>december</c:v>
                  </c:pt>
                </c:lvl>
                <c:lvl>
                  <c:pt idx="0">
                    <c:v>which all months were the food insecure period in last year</c:v>
                  </c:pt>
                </c:lvl>
              </c:multiLvlStrCache>
            </c:multiLvlStrRef>
          </c:cat>
          <c:val>
            <c:numRef>
              <c:f>Sheet1!$A$3:$L$3</c:f>
              <c:numCache>
                <c:formatCode>General</c:formatCode>
                <c:ptCount val="12"/>
                <c:pt idx="0">
                  <c:v>18.399999999999999</c:v>
                </c:pt>
                <c:pt idx="1">
                  <c:v>19.899999999999999</c:v>
                </c:pt>
                <c:pt idx="2">
                  <c:v>14</c:v>
                </c:pt>
                <c:pt idx="3">
                  <c:v>14</c:v>
                </c:pt>
                <c:pt idx="4">
                  <c:v>10.3</c:v>
                </c:pt>
                <c:pt idx="5">
                  <c:v>11</c:v>
                </c:pt>
                <c:pt idx="6">
                  <c:v>12.5</c:v>
                </c:pt>
                <c:pt idx="7">
                  <c:v>16.2</c:v>
                </c:pt>
                <c:pt idx="8">
                  <c:v>37.5</c:v>
                </c:pt>
                <c:pt idx="9">
                  <c:v>59.6</c:v>
                </c:pt>
                <c:pt idx="10">
                  <c:v>55.9</c:v>
                </c:pt>
                <c:pt idx="11">
                  <c:v>36</c:v>
                </c:pt>
              </c:numCache>
            </c:numRef>
          </c:val>
        </c:ser>
        <c:shape val="cone"/>
        <c:axId val="59501568"/>
        <c:axId val="59572992"/>
        <c:axId val="0"/>
      </c:bar3DChart>
      <c:catAx>
        <c:axId val="59501568"/>
        <c:scaling>
          <c:orientation val="minMax"/>
        </c:scaling>
        <c:axPos val="b"/>
        <c:tickLblPos val="nextTo"/>
        <c:txPr>
          <a:bodyPr/>
          <a:lstStyle/>
          <a:p>
            <a:pPr>
              <a:defRPr sz="1050" b="0"/>
            </a:pPr>
            <a:endParaRPr lang="en-US"/>
          </a:p>
        </c:txPr>
        <c:crossAx val="59572992"/>
        <c:crosses val="autoZero"/>
        <c:auto val="1"/>
        <c:lblAlgn val="ctr"/>
        <c:lblOffset val="100"/>
      </c:catAx>
      <c:valAx>
        <c:axId val="59572992"/>
        <c:scaling>
          <c:orientation val="minMax"/>
        </c:scaling>
        <c:axPos val="l"/>
        <c:majorGridlines/>
        <c:numFmt formatCode="General" sourceLinked="1"/>
        <c:tickLblPos val="nextTo"/>
        <c:txPr>
          <a:bodyPr/>
          <a:lstStyle/>
          <a:p>
            <a:pPr>
              <a:defRPr sz="1050"/>
            </a:pPr>
            <a:endParaRPr lang="en-US"/>
          </a:p>
        </c:txPr>
        <c:crossAx val="59501568"/>
        <c:crosses val="autoZero"/>
        <c:crossBetween val="between"/>
      </c:valAx>
    </c:plotArea>
    <c:plotVisOnly val="1"/>
  </c:chart>
  <c:externalData r:id="rId1"/>
</c:chartSpace>
</file>

<file path=ppt/charts/chart15.xml><?xml version="1.0" encoding="utf-8"?>
<c:chartSpace xmlns:c="http://schemas.openxmlformats.org/drawingml/2006/chart" xmlns:a="http://schemas.openxmlformats.org/drawingml/2006/main" xmlns:r="http://schemas.openxmlformats.org/officeDocument/2006/relationships">
  <c:date1904 val="1"/>
  <c:lang val="en-US"/>
  <c:chart>
    <c:view3D>
      <c:rAngAx val="1"/>
    </c:view3D>
    <c:sideWall>
      <c:spPr>
        <a:noFill/>
        <a:ln w="25400">
          <a:noFill/>
        </a:ln>
      </c:spPr>
    </c:sideWall>
    <c:backWall>
      <c:spPr>
        <a:noFill/>
        <a:ln w="25400">
          <a:noFill/>
        </a:ln>
      </c:spPr>
    </c:backWall>
    <c:plotArea>
      <c:layout>
        <c:manualLayout>
          <c:layoutTarget val="inner"/>
          <c:xMode val="edge"/>
          <c:yMode val="edge"/>
          <c:x val="0.1246484917069455"/>
          <c:y val="9.3595171991265783E-2"/>
          <c:w val="0.67365642591296337"/>
          <c:h val="0.49398286333062397"/>
        </c:manualLayout>
      </c:layout>
      <c:bar3DChart>
        <c:barDir val="col"/>
        <c:grouping val="stacked"/>
        <c:ser>
          <c:idx val="0"/>
          <c:order val="0"/>
          <c:tx>
            <c:strRef>
              <c:f>Sheet12!$A$3</c:f>
              <c:strCache>
                <c:ptCount val="1"/>
                <c:pt idx="0">
                  <c:v>daily</c:v>
                </c:pt>
              </c:strCache>
            </c:strRef>
          </c:tx>
          <c:dLbls>
            <c:showVal val="1"/>
          </c:dLbls>
          <c:cat>
            <c:strRef>
              <c:f>Sheet12!$B$1:$G$2</c:f>
              <c:strCache>
                <c:ptCount val="6"/>
                <c:pt idx="0">
                  <c:v>rely on less preffered and less expensive food</c:v>
                </c:pt>
                <c:pt idx="1">
                  <c:v>borrow food</c:v>
                </c:pt>
                <c:pt idx="2">
                  <c:v>helped by relatives</c:v>
                </c:pt>
                <c:pt idx="3">
                  <c:v>reduced no. of meals in a day</c:v>
                </c:pt>
                <c:pt idx="4">
                  <c:v>reduced consumption by adults in order for small childrens to eat</c:v>
                </c:pt>
                <c:pt idx="5">
                  <c:v>reduced quantity of food usually eaten</c:v>
                </c:pt>
              </c:strCache>
            </c:strRef>
          </c:cat>
          <c:val>
            <c:numRef>
              <c:f>Sheet12!$B$3:$G$3</c:f>
              <c:numCache>
                <c:formatCode>0.00%</c:formatCode>
                <c:ptCount val="6"/>
                <c:pt idx="0">
                  <c:v>0.43670000000000031</c:v>
                </c:pt>
                <c:pt idx="1">
                  <c:v>3.3000000000000052E-3</c:v>
                </c:pt>
                <c:pt idx="2">
                  <c:v>1.6700000000000107E-2</c:v>
                </c:pt>
                <c:pt idx="3" formatCode="0%">
                  <c:v>7.0000000000000021E-2</c:v>
                </c:pt>
                <c:pt idx="4">
                  <c:v>2.6700000000000002E-2</c:v>
                </c:pt>
                <c:pt idx="5">
                  <c:v>0.24670000000000089</c:v>
                </c:pt>
              </c:numCache>
            </c:numRef>
          </c:val>
        </c:ser>
        <c:ser>
          <c:idx val="1"/>
          <c:order val="1"/>
          <c:tx>
            <c:strRef>
              <c:f>Sheet12!$A$4</c:f>
              <c:strCache>
                <c:ptCount val="1"/>
                <c:pt idx="0">
                  <c:v>pretty often(3-6 days a week)</c:v>
                </c:pt>
              </c:strCache>
            </c:strRef>
          </c:tx>
          <c:dLbls>
            <c:showVal val="1"/>
          </c:dLbls>
          <c:cat>
            <c:strRef>
              <c:f>Sheet12!$B$1:$G$2</c:f>
              <c:strCache>
                <c:ptCount val="6"/>
                <c:pt idx="0">
                  <c:v>rely on less preffered and less expensive food</c:v>
                </c:pt>
                <c:pt idx="1">
                  <c:v>borrow food</c:v>
                </c:pt>
                <c:pt idx="2">
                  <c:v>helped by relatives</c:v>
                </c:pt>
                <c:pt idx="3">
                  <c:v>reduced no. of meals in a day</c:v>
                </c:pt>
                <c:pt idx="4">
                  <c:v>reduced consumption by adults in order for small childrens to eat</c:v>
                </c:pt>
                <c:pt idx="5">
                  <c:v>reduced quantity of food usually eaten</c:v>
                </c:pt>
              </c:strCache>
            </c:strRef>
          </c:cat>
          <c:val>
            <c:numRef>
              <c:f>Sheet12!$B$4:$G$4</c:f>
              <c:numCache>
                <c:formatCode>0%</c:formatCode>
                <c:ptCount val="6"/>
                <c:pt idx="0" formatCode="0.00%">
                  <c:v>0.44670000000000004</c:v>
                </c:pt>
                <c:pt idx="1">
                  <c:v>0.2</c:v>
                </c:pt>
                <c:pt idx="2" formatCode="0.00%">
                  <c:v>6.6699999999999995E-2</c:v>
                </c:pt>
                <c:pt idx="3" formatCode="0.00%">
                  <c:v>0.1133</c:v>
                </c:pt>
                <c:pt idx="4" formatCode="0.00%">
                  <c:v>2.3299999999999998E-2</c:v>
                </c:pt>
                <c:pt idx="5" formatCode="0.00%">
                  <c:v>0.47670000000000001</c:v>
                </c:pt>
              </c:numCache>
            </c:numRef>
          </c:val>
        </c:ser>
        <c:ser>
          <c:idx val="2"/>
          <c:order val="2"/>
          <c:tx>
            <c:strRef>
              <c:f>Sheet12!$A$5</c:f>
              <c:strCache>
                <c:ptCount val="1"/>
                <c:pt idx="0">
                  <c:v>once in a while</c:v>
                </c:pt>
              </c:strCache>
            </c:strRef>
          </c:tx>
          <c:dLbls>
            <c:showVal val="1"/>
          </c:dLbls>
          <c:cat>
            <c:strRef>
              <c:f>Sheet12!$B$1:$G$2</c:f>
              <c:strCache>
                <c:ptCount val="6"/>
                <c:pt idx="0">
                  <c:v>rely on less preffered and less expensive food</c:v>
                </c:pt>
                <c:pt idx="1">
                  <c:v>borrow food</c:v>
                </c:pt>
                <c:pt idx="2">
                  <c:v>helped by relatives</c:v>
                </c:pt>
                <c:pt idx="3">
                  <c:v>reduced no. of meals in a day</c:v>
                </c:pt>
                <c:pt idx="4">
                  <c:v>reduced consumption by adults in order for small childrens to eat</c:v>
                </c:pt>
                <c:pt idx="5">
                  <c:v>reduced quantity of food usually eaten</c:v>
                </c:pt>
              </c:strCache>
            </c:strRef>
          </c:cat>
          <c:val>
            <c:numRef>
              <c:f>Sheet12!$B$5:$G$5</c:f>
              <c:numCache>
                <c:formatCode>0%</c:formatCode>
                <c:ptCount val="6"/>
                <c:pt idx="0">
                  <c:v>0.1</c:v>
                </c:pt>
                <c:pt idx="1">
                  <c:v>0.44</c:v>
                </c:pt>
                <c:pt idx="2" formatCode="0.00%">
                  <c:v>0.43330000000000213</c:v>
                </c:pt>
                <c:pt idx="3" formatCode="0.00%">
                  <c:v>0.53669999999999995</c:v>
                </c:pt>
                <c:pt idx="4">
                  <c:v>0.25</c:v>
                </c:pt>
                <c:pt idx="5">
                  <c:v>0.24000000000000021</c:v>
                </c:pt>
              </c:numCache>
            </c:numRef>
          </c:val>
        </c:ser>
        <c:ser>
          <c:idx val="3"/>
          <c:order val="3"/>
          <c:tx>
            <c:strRef>
              <c:f>Sheet12!$A$6</c:f>
              <c:strCache>
                <c:ptCount val="1"/>
                <c:pt idx="0">
                  <c:v>never</c:v>
                </c:pt>
              </c:strCache>
            </c:strRef>
          </c:tx>
          <c:dLbls>
            <c:showVal val="1"/>
          </c:dLbls>
          <c:cat>
            <c:strRef>
              <c:f>Sheet12!$B$1:$G$2</c:f>
              <c:strCache>
                <c:ptCount val="6"/>
                <c:pt idx="0">
                  <c:v>rely on less preffered and less expensive food</c:v>
                </c:pt>
                <c:pt idx="1">
                  <c:v>borrow food</c:v>
                </c:pt>
                <c:pt idx="2">
                  <c:v>helped by relatives</c:v>
                </c:pt>
                <c:pt idx="3">
                  <c:v>reduced no. of meals in a day</c:v>
                </c:pt>
                <c:pt idx="4">
                  <c:v>reduced consumption by adults in order for small childrens to eat</c:v>
                </c:pt>
                <c:pt idx="5">
                  <c:v>reduced quantity of food usually eaten</c:v>
                </c:pt>
              </c:strCache>
            </c:strRef>
          </c:cat>
          <c:val>
            <c:numRef>
              <c:f>Sheet12!$B$6:$G$6</c:f>
              <c:numCache>
                <c:formatCode>0.00%</c:formatCode>
                <c:ptCount val="6"/>
                <c:pt idx="0">
                  <c:v>1.6700000000000107E-2</c:v>
                </c:pt>
                <c:pt idx="1">
                  <c:v>0.35670000000000002</c:v>
                </c:pt>
                <c:pt idx="2">
                  <c:v>0.48330000000000189</c:v>
                </c:pt>
                <c:pt idx="3" formatCode="0%">
                  <c:v>0.28000000000000008</c:v>
                </c:pt>
                <c:pt idx="4" formatCode="0%">
                  <c:v>0.70000000000000062</c:v>
                </c:pt>
                <c:pt idx="5">
                  <c:v>3.670000000000001E-2</c:v>
                </c:pt>
              </c:numCache>
            </c:numRef>
          </c:val>
        </c:ser>
        <c:shape val="cylinder"/>
        <c:axId val="59622528"/>
        <c:axId val="59624064"/>
        <c:axId val="0"/>
      </c:bar3DChart>
      <c:catAx>
        <c:axId val="59622528"/>
        <c:scaling>
          <c:orientation val="minMax"/>
        </c:scaling>
        <c:axPos val="b"/>
        <c:tickLblPos val="nextTo"/>
        <c:txPr>
          <a:bodyPr/>
          <a:lstStyle/>
          <a:p>
            <a:pPr>
              <a:defRPr sz="800"/>
            </a:pPr>
            <a:endParaRPr lang="en-US"/>
          </a:p>
        </c:txPr>
        <c:crossAx val="59624064"/>
        <c:crosses val="autoZero"/>
        <c:auto val="1"/>
        <c:lblAlgn val="ctr"/>
        <c:lblOffset val="100"/>
      </c:catAx>
      <c:valAx>
        <c:axId val="59624064"/>
        <c:scaling>
          <c:orientation val="minMax"/>
        </c:scaling>
        <c:axPos val="l"/>
        <c:majorGridlines/>
        <c:numFmt formatCode="0.00%" sourceLinked="1"/>
        <c:tickLblPos val="nextTo"/>
        <c:crossAx val="59622528"/>
        <c:crosses val="autoZero"/>
        <c:crossBetween val="between"/>
      </c:valAx>
    </c:plotArea>
    <c:legend>
      <c:legendPos val="r"/>
      <c:layout>
        <c:manualLayout>
          <c:xMode val="edge"/>
          <c:yMode val="edge"/>
          <c:x val="0.83384365812490324"/>
          <c:y val="8.3200583936718531E-2"/>
          <c:w val="0.16524790506341541"/>
          <c:h val="0.45961501578259628"/>
        </c:manualLayout>
      </c:layout>
    </c:legend>
    <c:plotVisOnly val="1"/>
  </c:chart>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6F67EE9-4378-438E-823F-D801E713140F}" type="datetimeFigureOut">
              <a:rPr lang="en-US" smtClean="0"/>
              <a:pPr/>
              <a:t>5/17/2012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4FE70CF-CC0B-45E4-9A75-6B47A1797021}"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32%</a:t>
            </a:r>
            <a:endParaRPr lang="en-US" dirty="0"/>
          </a:p>
        </p:txBody>
      </p:sp>
      <p:sp>
        <p:nvSpPr>
          <p:cNvPr id="4" name="Slide Number Placeholder 3"/>
          <p:cNvSpPr>
            <a:spLocks noGrp="1"/>
          </p:cNvSpPr>
          <p:nvPr>
            <p:ph type="sldNum" sz="quarter" idx="10"/>
          </p:nvPr>
        </p:nvSpPr>
        <p:spPr/>
        <p:txBody>
          <a:bodyPr/>
          <a:lstStyle/>
          <a:p>
            <a:fld id="{B4FE70CF-CC0B-45E4-9A75-6B47A1797021}" type="slidenum">
              <a:rPr lang="en-US" smtClean="0"/>
              <a:pPr/>
              <a:t>25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30%</a:t>
            </a:r>
            <a:endParaRPr lang="en-US" dirty="0"/>
          </a:p>
        </p:txBody>
      </p:sp>
      <p:sp>
        <p:nvSpPr>
          <p:cNvPr id="4" name="Slide Number Placeholder 3"/>
          <p:cNvSpPr>
            <a:spLocks noGrp="1"/>
          </p:cNvSpPr>
          <p:nvPr>
            <p:ph type="sldNum" sz="quarter" idx="10"/>
          </p:nvPr>
        </p:nvSpPr>
        <p:spPr/>
        <p:txBody>
          <a:bodyPr/>
          <a:lstStyle/>
          <a:p>
            <a:fld id="{B4FE70CF-CC0B-45E4-9A75-6B47A1797021}" type="slidenum">
              <a:rPr lang="en-US" smtClean="0"/>
              <a:pPr/>
              <a:t>26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4FE70CF-CC0B-45E4-9A75-6B47A1797021}" type="slidenum">
              <a:rPr lang="en-US" smtClean="0"/>
              <a:pPr/>
              <a:t>28</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122</a:t>
            </a:r>
            <a:endParaRPr lang="en-US" dirty="0"/>
          </a:p>
        </p:txBody>
      </p:sp>
      <p:sp>
        <p:nvSpPr>
          <p:cNvPr id="4" name="Slide Number Placeholder 3"/>
          <p:cNvSpPr>
            <a:spLocks noGrp="1"/>
          </p:cNvSpPr>
          <p:nvPr>
            <p:ph type="sldNum" sz="quarter" idx="10"/>
          </p:nvPr>
        </p:nvSpPr>
        <p:spPr/>
        <p:txBody>
          <a:bodyPr/>
          <a:lstStyle/>
          <a:p>
            <a:fld id="{B4FE70CF-CC0B-45E4-9A75-6B47A1797021}" type="slidenum">
              <a:rPr lang="en-US" smtClean="0"/>
              <a:pPr/>
              <a:t>32</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177</a:t>
            </a:r>
            <a:endParaRPr lang="en-US" dirty="0"/>
          </a:p>
        </p:txBody>
      </p:sp>
      <p:sp>
        <p:nvSpPr>
          <p:cNvPr id="4" name="Slide Number Placeholder 3"/>
          <p:cNvSpPr>
            <a:spLocks noGrp="1"/>
          </p:cNvSpPr>
          <p:nvPr>
            <p:ph type="sldNum" sz="quarter" idx="10"/>
          </p:nvPr>
        </p:nvSpPr>
        <p:spPr/>
        <p:txBody>
          <a:bodyPr/>
          <a:lstStyle/>
          <a:p>
            <a:fld id="{B4FE70CF-CC0B-45E4-9A75-6B47A1797021}" type="slidenum">
              <a:rPr lang="en-US" smtClean="0"/>
              <a:pPr/>
              <a:t>34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6EDFF937-3DB1-42AF-BA26-0B91A27B535A}" type="datetimeFigureOut">
              <a:rPr lang="en-US" smtClean="0"/>
              <a:pPr/>
              <a:t>5/17/2012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4687AA78-5775-44EF-87AE-CA2B27722039}"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EDFF937-3DB1-42AF-BA26-0B91A27B535A}" type="datetimeFigureOut">
              <a:rPr lang="en-US" smtClean="0"/>
              <a:pPr/>
              <a:t>5/17/2012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687AA78-5775-44EF-87AE-CA2B2772203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6EDFF937-3DB1-42AF-BA26-0B91A27B535A}" type="datetimeFigureOut">
              <a:rPr lang="en-US" smtClean="0"/>
              <a:pPr/>
              <a:t>5/17/2012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687AA78-5775-44EF-87AE-CA2B27722039}"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EDFF937-3DB1-42AF-BA26-0B91A27B535A}" type="datetimeFigureOut">
              <a:rPr lang="en-US" smtClean="0"/>
              <a:pPr/>
              <a:t>5/17/2012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4687AA78-5775-44EF-87AE-CA2B2772203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6EDFF937-3DB1-42AF-BA26-0B91A27B535A}" type="datetimeFigureOut">
              <a:rPr lang="en-US" smtClean="0"/>
              <a:pPr/>
              <a:t>5/17/2012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4687AA78-5775-44EF-87AE-CA2B2772203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6EDFF937-3DB1-42AF-BA26-0B91A27B535A}" type="datetimeFigureOut">
              <a:rPr lang="en-US" smtClean="0"/>
              <a:pPr/>
              <a:t>5/17/2012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4687AA78-5775-44EF-87AE-CA2B2772203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6EDFF937-3DB1-42AF-BA26-0B91A27B535A}" type="datetimeFigureOut">
              <a:rPr lang="en-US" smtClean="0"/>
              <a:pPr/>
              <a:t>5/17/2012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4687AA78-5775-44EF-87AE-CA2B27722039}"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EDFF937-3DB1-42AF-BA26-0B91A27B535A}" type="datetimeFigureOut">
              <a:rPr lang="en-US" smtClean="0"/>
              <a:pPr/>
              <a:t>5/17/2012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4687AA78-5775-44EF-87AE-CA2B2772203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6EDFF937-3DB1-42AF-BA26-0B91A27B535A}" type="datetimeFigureOut">
              <a:rPr lang="en-US" smtClean="0"/>
              <a:pPr/>
              <a:t>5/17/2012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4687AA78-5775-44EF-87AE-CA2B27722039}"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EDFF937-3DB1-42AF-BA26-0B91A27B535A}" type="datetimeFigureOut">
              <a:rPr lang="en-US" smtClean="0"/>
              <a:pPr/>
              <a:t>5/17/2012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687AA78-5775-44EF-87AE-CA2B2772203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EDFF937-3DB1-42AF-BA26-0B91A27B535A}" type="datetimeFigureOut">
              <a:rPr lang="en-US" smtClean="0"/>
              <a:pPr/>
              <a:t>5/17/2012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687AA78-5775-44EF-87AE-CA2B2772203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6EDFF937-3DB1-42AF-BA26-0B91A27B535A}" type="datetimeFigureOut">
              <a:rPr lang="en-US" smtClean="0"/>
              <a:pPr/>
              <a:t>5/17/2012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4687AA78-5775-44EF-87AE-CA2B27722039}"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FSVA_Concent%20form_English.doc"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533400"/>
            <a:ext cx="8077200" cy="2895600"/>
          </a:xfrm>
        </p:spPr>
        <p:txBody>
          <a:bodyPr>
            <a:normAutofit/>
          </a:bodyPr>
          <a:lstStyle/>
          <a:p>
            <a:pPr algn="l"/>
            <a:r>
              <a:rPr lang="en-US" sz="4200" b="1" dirty="0">
                <a:latin typeface="Times New Roman" pitchFamily="18" charset="0"/>
                <a:cs typeface="Times New Roman" pitchFamily="18" charset="0"/>
              </a:rPr>
              <a:t>Food Security </a:t>
            </a:r>
            <a:r>
              <a:rPr lang="en-US" sz="4200" b="1" dirty="0" smtClean="0">
                <a:latin typeface="Times New Roman" pitchFamily="18" charset="0"/>
                <a:cs typeface="Times New Roman" pitchFamily="18" charset="0"/>
              </a:rPr>
              <a:t>and Vulnerability </a:t>
            </a:r>
            <a:r>
              <a:rPr lang="en-US" sz="4200" b="1" dirty="0">
                <a:latin typeface="Times New Roman" pitchFamily="18" charset="0"/>
                <a:cs typeface="Times New Roman" pitchFamily="18" charset="0"/>
              </a:rPr>
              <a:t>Assessment of Drought Affected Districts of Faryab and Jawzjan</a:t>
            </a:r>
            <a:r>
              <a:rPr lang="en-US" dirty="0">
                <a:latin typeface="Times New Roman" pitchFamily="18" charset="0"/>
                <a:cs typeface="Times New Roman" pitchFamily="18" charset="0"/>
              </a:rPr>
              <a:t/>
            </a:r>
            <a:br>
              <a:rPr lang="en-US"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Subtitle 2"/>
          <p:cNvSpPr>
            <a:spLocks noGrp="1"/>
          </p:cNvSpPr>
          <p:nvPr>
            <p:ph type="subTitle" idx="1"/>
          </p:nvPr>
        </p:nvSpPr>
        <p:spPr>
          <a:xfrm>
            <a:off x="1371600" y="3962400"/>
            <a:ext cx="6400800" cy="2057400"/>
          </a:xfrm>
        </p:spPr>
        <p:txBody>
          <a:bodyPr>
            <a:normAutofit fontScale="62500" lnSpcReduction="20000"/>
          </a:bodyPr>
          <a:lstStyle/>
          <a:p>
            <a:r>
              <a:rPr lang="en-US" dirty="0" smtClean="0">
                <a:solidFill>
                  <a:schemeClr val="accent3">
                    <a:lumMod val="50000"/>
                  </a:schemeClr>
                </a:solidFill>
              </a:rPr>
              <a:t>                       </a:t>
            </a:r>
            <a:r>
              <a:rPr lang="en-US" sz="4400" b="1"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en-US" sz="4400" b="1" dirty="0" smtClean="0">
                <a:solidFill>
                  <a:schemeClr val="tx1"/>
                </a:solidFill>
                <a:latin typeface="Times New Roman" pitchFamily="18" charset="0"/>
                <a:cs typeface="Times New Roman" pitchFamily="18" charset="0"/>
              </a:rPr>
              <a:t>                   </a:t>
            </a:r>
          </a:p>
          <a:p>
            <a:r>
              <a:rPr lang="en-US" sz="4400" b="1" dirty="0" smtClean="0">
                <a:solidFill>
                  <a:schemeClr val="tx1"/>
                </a:solidFill>
                <a:latin typeface="Times New Roman" pitchFamily="18" charset="0"/>
                <a:cs typeface="Times New Roman" pitchFamily="18" charset="0"/>
              </a:rPr>
              <a:t>                      Presented by:</a:t>
            </a:r>
          </a:p>
          <a:p>
            <a:r>
              <a:rPr lang="en-US" sz="4400" b="1" dirty="0" smtClean="0">
                <a:solidFill>
                  <a:schemeClr val="tx1"/>
                </a:solidFill>
                <a:latin typeface="Times New Roman" pitchFamily="18" charset="0"/>
                <a:cs typeface="Times New Roman" pitchFamily="18" charset="0"/>
              </a:rPr>
              <a:t>                                  </a:t>
            </a:r>
            <a:r>
              <a:rPr lang="en-US" sz="4400" b="1" dirty="0" err="1" smtClean="0">
                <a:solidFill>
                  <a:schemeClr val="tx1"/>
                </a:solidFill>
                <a:latin typeface="Times New Roman" pitchFamily="18" charset="0"/>
                <a:cs typeface="Times New Roman" pitchFamily="18" charset="0"/>
              </a:rPr>
              <a:t>Upendra</a:t>
            </a:r>
            <a:r>
              <a:rPr lang="en-US" sz="4400" b="1" dirty="0" smtClean="0">
                <a:solidFill>
                  <a:schemeClr val="tx1"/>
                </a:solidFill>
                <a:latin typeface="Times New Roman" pitchFamily="18" charset="0"/>
                <a:cs typeface="Times New Roman" pitchFamily="18" charset="0"/>
              </a:rPr>
              <a:t> Kumar </a:t>
            </a:r>
          </a:p>
          <a:p>
            <a:r>
              <a:rPr lang="en-US" sz="4400" b="1" dirty="0" smtClean="0">
                <a:solidFill>
                  <a:schemeClr val="tx1"/>
                </a:solidFill>
                <a:latin typeface="Times New Roman" pitchFamily="18" charset="0"/>
                <a:cs typeface="Times New Roman" pitchFamily="18" charset="0"/>
              </a:rPr>
              <a:t>                                  PGDHHM</a:t>
            </a:r>
          </a:p>
          <a:p>
            <a:r>
              <a:rPr lang="en-US" sz="4400" b="1" dirty="0" smtClean="0">
                <a:solidFill>
                  <a:schemeClr val="tx1"/>
                </a:solidFill>
                <a:latin typeface="Times New Roman" pitchFamily="18" charset="0"/>
                <a:cs typeface="Times New Roman" pitchFamily="18" charset="0"/>
              </a:rPr>
              <a:t>                                  IIHMR, New Delhi</a:t>
            </a:r>
          </a:p>
          <a:p>
            <a:endParaRPr lang="en-US" sz="4400" b="1" dirty="0" smtClean="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Solidarity for Afghan Families</a:t>
            </a:r>
            <a:endParaRPr lang="en-US" dirty="0"/>
          </a:p>
        </p:txBody>
      </p:sp>
      <p:sp>
        <p:nvSpPr>
          <p:cNvPr id="3" name="Content Placeholder 2"/>
          <p:cNvSpPr>
            <a:spLocks noGrp="1"/>
          </p:cNvSpPr>
          <p:nvPr>
            <p:ph idx="1"/>
          </p:nvPr>
        </p:nvSpPr>
        <p:spPr/>
        <p:txBody>
          <a:bodyPr>
            <a:normAutofit/>
          </a:bodyPr>
          <a:lstStyle/>
          <a:p>
            <a:r>
              <a:rPr lang="de-DE" sz="4000" dirty="0" smtClean="0">
                <a:latin typeface="Times New Roman" pitchFamily="18" charset="0"/>
                <a:cs typeface="Times New Roman" pitchFamily="18" charset="0"/>
              </a:rPr>
              <a:t>A nongovernmental, non-political and not for profit organization </a:t>
            </a:r>
          </a:p>
          <a:p>
            <a:r>
              <a:rPr lang="de-DE" sz="4000" dirty="0" smtClean="0">
                <a:latin typeface="Times New Roman" pitchFamily="18" charset="0"/>
                <a:cs typeface="Times New Roman" pitchFamily="18" charset="0"/>
              </a:rPr>
              <a:t>with an independent legal identity</a:t>
            </a:r>
            <a:r>
              <a:rPr lang="en-US" sz="4000" dirty="0" smtClean="0">
                <a:latin typeface="Times New Roman" pitchFamily="18" charset="0"/>
                <a:cs typeface="Times New Roman" pitchFamily="18" charset="0"/>
              </a:rPr>
              <a:t> </a:t>
            </a:r>
          </a:p>
          <a:p>
            <a:r>
              <a:rPr lang="en-US" sz="4000" dirty="0" smtClean="0">
                <a:latin typeface="Times New Roman" pitchFamily="18" charset="0"/>
                <a:cs typeface="Times New Roman" pitchFamily="18" charset="0"/>
              </a:rPr>
              <a:t>works with an aim to serve the disastrous and needy people </a:t>
            </a:r>
          </a:p>
          <a:p>
            <a:r>
              <a:rPr lang="en-US" sz="4000" dirty="0" smtClean="0">
                <a:latin typeface="Times New Roman" pitchFamily="18" charset="0"/>
                <a:cs typeface="Times New Roman" pitchFamily="18" charset="0"/>
              </a:rPr>
              <a:t>irrespective of their thoughts, religion, race and language.</a:t>
            </a:r>
            <a:endParaRPr lang="en-US" sz="4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Vision </a:t>
            </a:r>
            <a:endParaRPr lang="en-US" dirty="0"/>
          </a:p>
        </p:txBody>
      </p:sp>
      <p:sp>
        <p:nvSpPr>
          <p:cNvPr id="3" name="Content Placeholder 2"/>
          <p:cNvSpPr>
            <a:spLocks noGrp="1"/>
          </p:cNvSpPr>
          <p:nvPr>
            <p:ph idx="1"/>
          </p:nvPr>
        </p:nvSpPr>
        <p:spPr/>
        <p:txBody>
          <a:bodyPr>
            <a:normAutofit lnSpcReduction="10000"/>
          </a:bodyPr>
          <a:lstStyle/>
          <a:p>
            <a:pPr>
              <a:buNone/>
            </a:pPr>
            <a:r>
              <a:rPr lang="en-US" dirty="0" smtClean="0"/>
              <a:t>   </a:t>
            </a:r>
            <a:r>
              <a:rPr lang="en-US" sz="4000" dirty="0" smtClean="0">
                <a:latin typeface="Times New Roman" pitchFamily="18" charset="0"/>
                <a:cs typeface="Times New Roman" pitchFamily="18" charset="0"/>
              </a:rPr>
              <a:t>A developed and welfare society for Afghan families</a:t>
            </a:r>
          </a:p>
          <a:p>
            <a:endParaRPr lang="en-US" dirty="0" smtClean="0"/>
          </a:p>
          <a:p>
            <a:pPr>
              <a:buNone/>
            </a:pPr>
            <a:r>
              <a:rPr lang="en-US" sz="4400" dirty="0" smtClean="0">
                <a:solidFill>
                  <a:schemeClr val="accent5">
                    <a:lumMod val="50000"/>
                  </a:schemeClr>
                </a:solidFill>
              </a:rPr>
              <a:t>Mission</a:t>
            </a:r>
          </a:p>
          <a:p>
            <a:pPr>
              <a:buNone/>
            </a:pPr>
            <a:r>
              <a:rPr lang="en-US" dirty="0" smtClean="0"/>
              <a:t>  </a:t>
            </a:r>
            <a:r>
              <a:rPr lang="en-US" sz="4000" dirty="0" smtClean="0">
                <a:latin typeface="Times New Roman" pitchFamily="18" charset="0"/>
                <a:cs typeface="Times New Roman" pitchFamily="18" charset="0"/>
              </a:rPr>
              <a:t>Empowering and enabling Afghan families to combat against diseases, poverty, social injustice and illiteracy </a:t>
            </a:r>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accent5">
                    <a:lumMod val="50000"/>
                  </a:schemeClr>
                </a:solidFill>
                <a:latin typeface="Times New Roman" pitchFamily="18" charset="0"/>
                <a:cs typeface="Times New Roman" pitchFamily="18" charset="0"/>
              </a:rPr>
              <a:t>Background</a:t>
            </a:r>
            <a:endParaRPr lang="en-US" b="1" dirty="0">
              <a:solidFill>
                <a:schemeClr val="accent5">
                  <a:lumMod val="50000"/>
                </a:schemeClr>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92500" lnSpcReduction="20000"/>
          </a:bodyPr>
          <a:lstStyle/>
          <a:p>
            <a:r>
              <a:rPr lang="en-US" sz="2800" dirty="0" smtClean="0">
                <a:latin typeface="Times New Roman" pitchFamily="18" charset="0"/>
                <a:cs typeface="Times New Roman" pitchFamily="18" charset="0"/>
              </a:rPr>
              <a:t>Afghanistan - one of the world’s most disaster prone countries, facing frequent natural disasters every year. </a:t>
            </a:r>
          </a:p>
          <a:p>
            <a:pPr>
              <a:buNone/>
            </a:pP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Different types of disasters like earthquake, floods, cyclones, drought and landslides have hit Afghanistan over the years</a:t>
            </a:r>
            <a:r>
              <a:rPr lang="en-US" sz="2800" dirty="0" smtClean="0"/>
              <a:t>.</a:t>
            </a:r>
          </a:p>
          <a:p>
            <a:pPr>
              <a:buNone/>
            </a:pPr>
            <a:endParaRPr lang="en-US" sz="2800" dirty="0" smtClean="0"/>
          </a:p>
          <a:p>
            <a:r>
              <a:rPr lang="en-US" sz="2800" dirty="0" smtClean="0">
                <a:latin typeface="Times New Roman" pitchFamily="18" charset="0"/>
                <a:cs typeface="Times New Roman" pitchFamily="18" charset="0"/>
              </a:rPr>
              <a:t>14 worst drought affected provinces-</a:t>
            </a:r>
          </a:p>
          <a:p>
            <a:pPr>
              <a:buNone/>
            </a:pPr>
            <a:r>
              <a:rPr lang="en-US" sz="2800" dirty="0" smtClean="0">
                <a:latin typeface="Times New Roman" pitchFamily="18" charset="0"/>
                <a:cs typeface="Times New Roman" pitchFamily="18" charset="0"/>
              </a:rPr>
              <a:t>    Balkh, Samangan, Takhar, Saripul, Herat, Badghis, Faryab, Jowzjan, Baghlan, Kunduz, Badakshan, Bamiyan, Daikundi and </a:t>
            </a:r>
            <a:r>
              <a:rPr lang="en-US" sz="2800" dirty="0" err="1" smtClean="0">
                <a:latin typeface="Times New Roman" pitchFamily="18" charset="0"/>
                <a:cs typeface="Times New Roman" pitchFamily="18" charset="0"/>
              </a:rPr>
              <a:t>Ghor</a:t>
            </a:r>
            <a:r>
              <a:rPr lang="en-US" sz="2800" dirty="0" smtClean="0">
                <a:latin typeface="Times New Roman" pitchFamily="18" charset="0"/>
                <a:cs typeface="Times New Roman" pitchFamily="18" charset="0"/>
              </a:rPr>
              <a:t>. </a:t>
            </a:r>
            <a:r>
              <a:rPr lang="en-US" sz="1500" dirty="0" smtClean="0">
                <a:solidFill>
                  <a:schemeClr val="accent3">
                    <a:lumMod val="50000"/>
                  </a:schemeClr>
                </a:solidFill>
                <a:latin typeface="Times New Roman" pitchFamily="18" charset="0"/>
                <a:cs typeface="Times New Roman" pitchFamily="18" charset="0"/>
              </a:rPr>
              <a:t>(source: Md. </a:t>
            </a:r>
            <a:r>
              <a:rPr lang="en-US" sz="1500" dirty="0" err="1" smtClean="0">
                <a:solidFill>
                  <a:schemeClr val="accent3">
                    <a:lumMod val="50000"/>
                  </a:schemeClr>
                </a:solidFill>
                <a:latin typeface="Times New Roman" pitchFamily="18" charset="0"/>
                <a:cs typeface="Times New Roman" pitchFamily="18" charset="0"/>
              </a:rPr>
              <a:t>Asif</a:t>
            </a:r>
            <a:r>
              <a:rPr lang="en-US" sz="1500" dirty="0" smtClean="0">
                <a:solidFill>
                  <a:schemeClr val="accent3">
                    <a:lumMod val="50000"/>
                  </a:schemeClr>
                </a:solidFill>
                <a:latin typeface="Times New Roman" pitchFamily="18" charset="0"/>
                <a:cs typeface="Times New Roman" pitchFamily="18" charset="0"/>
              </a:rPr>
              <a:t> </a:t>
            </a:r>
            <a:r>
              <a:rPr lang="en-US" sz="1500" dirty="0" err="1" smtClean="0">
                <a:solidFill>
                  <a:schemeClr val="accent3">
                    <a:lumMod val="50000"/>
                  </a:schemeClr>
                </a:solidFill>
                <a:latin typeface="Times New Roman" pitchFamily="18" charset="0"/>
                <a:cs typeface="Times New Roman" pitchFamily="18" charset="0"/>
              </a:rPr>
              <a:t>Rahimi</a:t>
            </a:r>
            <a:r>
              <a:rPr lang="en-US" sz="1500" dirty="0" smtClean="0">
                <a:solidFill>
                  <a:schemeClr val="accent3">
                    <a:lumMod val="50000"/>
                  </a:schemeClr>
                </a:solidFill>
                <a:latin typeface="Times New Roman" pitchFamily="18" charset="0"/>
                <a:cs typeface="Times New Roman" pitchFamily="18" charset="0"/>
              </a:rPr>
              <a:t>, Agriculture Minister, Afghanistan. 6oct 2011 )</a:t>
            </a:r>
          </a:p>
          <a:p>
            <a:pPr>
              <a:buNone/>
            </a:pPr>
            <a:endParaRPr lang="en-US" sz="28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a:bodyPr>
          <a:lstStyle/>
          <a:p>
            <a:r>
              <a:rPr lang="en-US" sz="2600" dirty="0" smtClean="0">
                <a:latin typeface="Times New Roman" pitchFamily="18" charset="0"/>
                <a:cs typeface="Times New Roman" pitchFamily="18" charset="0"/>
              </a:rPr>
              <a:t>2.6 million drought affected people are living in a state of severe food insecurity.</a:t>
            </a:r>
            <a:r>
              <a:rPr lang="en-US" sz="1600" dirty="0" smtClean="0">
                <a:latin typeface="Times New Roman" pitchFamily="18" charset="0"/>
                <a:cs typeface="Times New Roman" pitchFamily="18" charset="0"/>
              </a:rPr>
              <a:t> </a:t>
            </a:r>
            <a:r>
              <a:rPr lang="en-US" sz="1400" dirty="0" smtClean="0">
                <a:latin typeface="Times New Roman" pitchFamily="18" charset="0"/>
                <a:cs typeface="Times New Roman" pitchFamily="18" charset="0"/>
              </a:rPr>
              <a:t>(</a:t>
            </a:r>
            <a:r>
              <a:rPr lang="en-US" sz="1400" dirty="0" smtClean="0">
                <a:solidFill>
                  <a:schemeClr val="accent3">
                    <a:lumMod val="50000"/>
                  </a:schemeClr>
                </a:solidFill>
                <a:latin typeface="Times New Roman" pitchFamily="18" charset="0"/>
                <a:cs typeface="Times New Roman" pitchFamily="18" charset="0"/>
              </a:rPr>
              <a:t>Source: WFP 10 Nov 2011)</a:t>
            </a:r>
          </a:p>
          <a:p>
            <a:pPr>
              <a:buNone/>
            </a:pPr>
            <a:endParaRPr lang="en-US" sz="2600" dirty="0" smtClean="0">
              <a:latin typeface="Times New Roman" pitchFamily="18" charset="0"/>
              <a:cs typeface="Times New Roman" pitchFamily="18" charset="0"/>
            </a:endParaRPr>
          </a:p>
          <a:p>
            <a:r>
              <a:rPr lang="en-US" sz="2600" dirty="0" smtClean="0">
                <a:latin typeface="Times New Roman" pitchFamily="18" charset="0"/>
                <a:cs typeface="Times New Roman" pitchFamily="18" charset="0"/>
              </a:rPr>
              <a:t>Drought and harsh winter conditions regularly intensify the underlying food insecurity in the country, which sees nearly 50% chronic malnutrition rates. </a:t>
            </a:r>
            <a:r>
              <a:rPr lang="en-US" sz="1400" dirty="0" smtClean="0">
                <a:solidFill>
                  <a:schemeClr val="accent3">
                    <a:lumMod val="50000"/>
                  </a:schemeClr>
                </a:solidFill>
                <a:latin typeface="Times New Roman" pitchFamily="18" charset="0"/>
                <a:cs typeface="Times New Roman" pitchFamily="18" charset="0"/>
              </a:rPr>
              <a:t>( Source :Humanitarian Action Plan for Afghanistan 2010)</a:t>
            </a:r>
          </a:p>
          <a:p>
            <a:pPr>
              <a:buNone/>
            </a:pPr>
            <a:endParaRPr lang="en-US" sz="2600" dirty="0" smtClean="0">
              <a:latin typeface="Times New Roman" pitchFamily="18" charset="0"/>
              <a:cs typeface="Times New Roman" pitchFamily="18" charset="0"/>
            </a:endParaRPr>
          </a:p>
          <a:p>
            <a:r>
              <a:rPr lang="en-US" sz="2600" dirty="0" smtClean="0">
                <a:latin typeface="Times New Roman" pitchFamily="18" charset="0"/>
                <a:cs typeface="Times New Roman" pitchFamily="18" charset="0"/>
              </a:rPr>
              <a:t>At present more than 2.5 million people require either immediate solution to water</a:t>
            </a:r>
            <a:r>
              <a:rPr lang="en-US" sz="2600" b="1" i="1" dirty="0" smtClean="0">
                <a:latin typeface="Times New Roman" pitchFamily="18" charset="0"/>
                <a:cs typeface="Times New Roman" pitchFamily="18" charset="0"/>
              </a:rPr>
              <a:t> </a:t>
            </a:r>
            <a:r>
              <a:rPr lang="en-US" sz="2600" dirty="0" smtClean="0">
                <a:latin typeface="Times New Roman" pitchFamily="18" charset="0"/>
                <a:cs typeface="Times New Roman" pitchFamily="18" charset="0"/>
              </a:rPr>
              <a:t>supply or long-term drought and flood mitigation measures and food security. </a:t>
            </a:r>
            <a:r>
              <a:rPr lang="en-US" sz="1400" dirty="0" smtClean="0">
                <a:solidFill>
                  <a:schemeClr val="accent3">
                    <a:lumMod val="50000"/>
                  </a:schemeClr>
                </a:solidFill>
                <a:latin typeface="Times New Roman" pitchFamily="18" charset="0"/>
                <a:cs typeface="Times New Roman" pitchFamily="18" charset="0"/>
              </a:rPr>
              <a:t>(UNEP Afghanistan</a:t>
            </a:r>
            <a:r>
              <a:rPr lang="en-US" sz="1400" b="1" dirty="0" smtClean="0">
                <a:solidFill>
                  <a:schemeClr val="accent3">
                    <a:lumMod val="50000"/>
                  </a:schemeClr>
                </a:solidFill>
                <a:latin typeface="Times New Roman" pitchFamily="18" charset="0"/>
                <a:cs typeface="Times New Roman" pitchFamily="18" charset="0"/>
              </a:rPr>
              <a:t>,</a:t>
            </a:r>
            <a:r>
              <a:rPr lang="en-US" sz="1400" dirty="0" smtClean="0">
                <a:solidFill>
                  <a:schemeClr val="accent3">
                    <a:lumMod val="50000"/>
                  </a:schemeClr>
                </a:solidFill>
                <a:latin typeface="Times New Roman" pitchFamily="18" charset="0"/>
                <a:cs typeface="Times New Roman" pitchFamily="18" charset="0"/>
              </a:rPr>
              <a:t> Dec 2011)</a:t>
            </a:r>
          </a:p>
          <a:p>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itchFamily="18" charset="0"/>
                <a:cs typeface="Times New Roman" pitchFamily="18" charset="0"/>
              </a:rPr>
              <a:t>Rationale</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92500" lnSpcReduction="10000"/>
          </a:bodyPr>
          <a:lstStyle/>
          <a:p>
            <a:pPr algn="just">
              <a:buNone/>
            </a:pPr>
            <a:r>
              <a:rPr lang="en-US" sz="3100" dirty="0" smtClean="0">
                <a:latin typeface="Times New Roman" pitchFamily="18" charset="0"/>
                <a:cs typeface="Times New Roman" pitchFamily="18" charset="0"/>
              </a:rPr>
              <a:t>Lack of  evidence on the current effects of </a:t>
            </a:r>
          </a:p>
          <a:p>
            <a:pPr algn="just">
              <a:buNone/>
            </a:pPr>
            <a:r>
              <a:rPr lang="en-US" sz="3100" dirty="0" smtClean="0">
                <a:latin typeface="Times New Roman" pitchFamily="18" charset="0"/>
                <a:cs typeface="Times New Roman" pitchFamily="18" charset="0"/>
              </a:rPr>
              <a:t>drought on the population.</a:t>
            </a:r>
          </a:p>
          <a:p>
            <a:pPr algn="just">
              <a:buNone/>
            </a:pPr>
            <a:endParaRPr lang="en-US" sz="3100" dirty="0" smtClean="0">
              <a:latin typeface="Times New Roman" pitchFamily="18" charset="0"/>
              <a:cs typeface="Times New Roman" pitchFamily="18" charset="0"/>
            </a:endParaRPr>
          </a:p>
          <a:p>
            <a:pPr algn="just">
              <a:buNone/>
            </a:pPr>
            <a:r>
              <a:rPr lang="en-US" sz="3100" dirty="0" smtClean="0">
                <a:latin typeface="Times New Roman" pitchFamily="18" charset="0"/>
                <a:cs typeface="Times New Roman" pitchFamily="18" charset="0"/>
              </a:rPr>
              <a:t>Lack of data to formulate specific policies and </a:t>
            </a:r>
          </a:p>
          <a:p>
            <a:pPr algn="just">
              <a:buNone/>
            </a:pPr>
            <a:r>
              <a:rPr lang="en-US" sz="3100" dirty="0" smtClean="0">
                <a:latin typeface="Times New Roman" pitchFamily="18" charset="0"/>
                <a:cs typeface="Times New Roman" pitchFamily="18" charset="0"/>
              </a:rPr>
              <a:t>strategies by the policy makers and humanitarian </a:t>
            </a:r>
          </a:p>
          <a:p>
            <a:pPr algn="just">
              <a:buNone/>
            </a:pPr>
            <a:r>
              <a:rPr lang="en-US" sz="3100" dirty="0" smtClean="0">
                <a:latin typeface="Times New Roman" pitchFamily="18" charset="0"/>
                <a:cs typeface="Times New Roman" pitchFamily="18" charset="0"/>
              </a:rPr>
              <a:t>agencies for the affected population. </a:t>
            </a:r>
          </a:p>
          <a:p>
            <a:pPr algn="just">
              <a:buNone/>
            </a:pPr>
            <a:endParaRPr lang="en-US" sz="3100" dirty="0" smtClean="0">
              <a:latin typeface="Times New Roman" pitchFamily="18" charset="0"/>
              <a:cs typeface="Times New Roman" pitchFamily="18" charset="0"/>
            </a:endParaRPr>
          </a:p>
          <a:p>
            <a:pPr algn="just">
              <a:buNone/>
            </a:pPr>
            <a:r>
              <a:rPr lang="en-US" sz="3100" dirty="0" smtClean="0">
                <a:latin typeface="Times New Roman" pitchFamily="18" charset="0"/>
                <a:cs typeface="Times New Roman" pitchFamily="18" charset="0"/>
              </a:rPr>
              <a:t>This study will try to fill the gap of evidence </a:t>
            </a:r>
          </a:p>
          <a:p>
            <a:pPr algn="just">
              <a:buNone/>
            </a:pPr>
            <a:r>
              <a:rPr lang="en-US" sz="3100" dirty="0" smtClean="0">
                <a:latin typeface="Times New Roman" pitchFamily="18" charset="0"/>
                <a:cs typeface="Times New Roman" pitchFamily="18" charset="0"/>
              </a:rPr>
              <a:t>based studies in the two most affected provinces </a:t>
            </a:r>
          </a:p>
          <a:p>
            <a:pPr algn="just">
              <a:buNone/>
            </a:pPr>
            <a:r>
              <a:rPr lang="en-US" sz="3100" dirty="0" smtClean="0">
                <a:latin typeface="Times New Roman" pitchFamily="18" charset="0"/>
                <a:cs typeface="Times New Roman" pitchFamily="18" charset="0"/>
              </a:rPr>
              <a:t>of  Afghanistan i.e. Faryab and Jawzjan.</a:t>
            </a:r>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4200" b="1" dirty="0">
                <a:latin typeface="Times New Roman" pitchFamily="18" charset="0"/>
                <a:cs typeface="Times New Roman" pitchFamily="18" charset="0"/>
              </a:rPr>
              <a:t>Study Objectives</a:t>
            </a:r>
            <a:endParaRPr lang="en-US" sz="4200"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85000" lnSpcReduction="20000"/>
          </a:bodyPr>
          <a:lstStyle/>
          <a:p>
            <a:pPr lvl="0" algn="just"/>
            <a:r>
              <a:rPr lang="en-US" sz="3000" dirty="0">
                <a:latin typeface="Times New Roman" pitchFamily="18" charset="0"/>
                <a:cs typeface="Times New Roman" pitchFamily="18" charset="0"/>
              </a:rPr>
              <a:t>To assess the impact of drought on the community in the affected districts of Faryab and Jawzjan</a:t>
            </a:r>
            <a:r>
              <a:rPr lang="en-US" sz="3000" dirty="0" smtClean="0">
                <a:latin typeface="Times New Roman" pitchFamily="18" charset="0"/>
                <a:cs typeface="Times New Roman" pitchFamily="18" charset="0"/>
              </a:rPr>
              <a:t>.</a:t>
            </a:r>
          </a:p>
          <a:p>
            <a:pPr lvl="0" algn="just">
              <a:buNone/>
            </a:pPr>
            <a:endParaRPr lang="en-US" sz="3000" dirty="0">
              <a:latin typeface="Times New Roman" pitchFamily="18" charset="0"/>
              <a:cs typeface="Times New Roman" pitchFamily="18" charset="0"/>
            </a:endParaRPr>
          </a:p>
          <a:p>
            <a:pPr lvl="0" algn="just"/>
            <a:r>
              <a:rPr lang="en-US" sz="3000" dirty="0" smtClean="0">
                <a:latin typeface="Times New Roman" pitchFamily="18" charset="0"/>
                <a:cs typeface="Times New Roman" pitchFamily="18" charset="0"/>
              </a:rPr>
              <a:t>To </a:t>
            </a:r>
            <a:r>
              <a:rPr lang="en-US" sz="3000" dirty="0">
                <a:latin typeface="Times New Roman" pitchFamily="18" charset="0"/>
                <a:cs typeface="Times New Roman" pitchFamily="18" charset="0"/>
              </a:rPr>
              <a:t>know the common water, sanitation and </a:t>
            </a:r>
            <a:r>
              <a:rPr lang="en-US" sz="3000" dirty="0" smtClean="0">
                <a:latin typeface="Times New Roman" pitchFamily="18" charset="0"/>
                <a:cs typeface="Times New Roman" pitchFamily="18" charset="0"/>
              </a:rPr>
              <a:t>hygiene (WASH</a:t>
            </a:r>
            <a:r>
              <a:rPr lang="en-US" sz="3000" dirty="0">
                <a:latin typeface="Times New Roman" pitchFamily="18" charset="0"/>
                <a:cs typeface="Times New Roman" pitchFamily="18" charset="0"/>
              </a:rPr>
              <a:t>) practices in the drought affected </a:t>
            </a:r>
            <a:r>
              <a:rPr lang="en-US" sz="3000" dirty="0" smtClean="0">
                <a:latin typeface="Times New Roman" pitchFamily="18" charset="0"/>
                <a:cs typeface="Times New Roman" pitchFamily="18" charset="0"/>
              </a:rPr>
              <a:t>community</a:t>
            </a:r>
          </a:p>
          <a:p>
            <a:pPr lvl="0" algn="just">
              <a:buNone/>
            </a:pPr>
            <a:endParaRPr lang="en-US" sz="3000" dirty="0">
              <a:latin typeface="Times New Roman" pitchFamily="18" charset="0"/>
              <a:cs typeface="Times New Roman" pitchFamily="18" charset="0"/>
            </a:endParaRPr>
          </a:p>
          <a:p>
            <a:pPr lvl="0" algn="just"/>
            <a:r>
              <a:rPr lang="en-US" sz="3000" smtClean="0">
                <a:latin typeface="Times New Roman" pitchFamily="18" charset="0"/>
                <a:cs typeface="Times New Roman" pitchFamily="18" charset="0"/>
              </a:rPr>
              <a:t>To </a:t>
            </a:r>
            <a:r>
              <a:rPr lang="en-US" sz="3000" dirty="0">
                <a:latin typeface="Times New Roman" pitchFamily="18" charset="0"/>
                <a:cs typeface="Times New Roman" pitchFamily="18" charset="0"/>
              </a:rPr>
              <a:t>assess the prevalence of acute diseases in last 15 days of the survey among children and adults in the community</a:t>
            </a:r>
            <a:r>
              <a:rPr lang="en-US" sz="3000" dirty="0" smtClean="0">
                <a:latin typeface="Times New Roman" pitchFamily="18" charset="0"/>
                <a:cs typeface="Times New Roman" pitchFamily="18" charset="0"/>
              </a:rPr>
              <a:t>.</a:t>
            </a:r>
          </a:p>
          <a:p>
            <a:pPr lvl="0" algn="just">
              <a:buNone/>
            </a:pPr>
            <a:endParaRPr lang="en-US" sz="3000" dirty="0">
              <a:latin typeface="Times New Roman" pitchFamily="18" charset="0"/>
              <a:cs typeface="Times New Roman" pitchFamily="18" charset="0"/>
            </a:endParaRPr>
          </a:p>
          <a:p>
            <a:pPr lvl="0" algn="just"/>
            <a:r>
              <a:rPr lang="en-US" sz="3000" dirty="0" smtClean="0">
                <a:latin typeface="Times New Roman" pitchFamily="18" charset="0"/>
                <a:cs typeface="Times New Roman" pitchFamily="18" charset="0"/>
              </a:rPr>
              <a:t>To </a:t>
            </a:r>
            <a:r>
              <a:rPr lang="en-US" sz="3000" dirty="0">
                <a:latin typeface="Times New Roman" pitchFamily="18" charset="0"/>
                <a:cs typeface="Times New Roman" pitchFamily="18" charset="0"/>
              </a:rPr>
              <a:t>assess the food security situation among the affected population of the targeted districts.</a:t>
            </a:r>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endParaRPr lang="en-US" sz="6000" dirty="0" smtClean="0">
              <a:latin typeface="Times New Roman" pitchFamily="18" charset="0"/>
              <a:cs typeface="Times New Roman" pitchFamily="18" charset="0"/>
            </a:endParaRPr>
          </a:p>
          <a:p>
            <a:pPr>
              <a:buNone/>
            </a:pPr>
            <a:r>
              <a:rPr lang="en-US" sz="6000" dirty="0" smtClean="0">
                <a:latin typeface="Times New Roman" pitchFamily="18" charset="0"/>
                <a:cs typeface="Times New Roman" pitchFamily="18" charset="0"/>
              </a:rPr>
              <a:t>Research Methodology</a:t>
            </a:r>
            <a:endParaRPr lang="en-US" sz="6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609600"/>
            <a:ext cx="8001000" cy="5867400"/>
          </a:xfrm>
        </p:spPr>
        <p:txBody>
          <a:bodyPr>
            <a:normAutofit fontScale="85000" lnSpcReduction="10000"/>
          </a:bodyPr>
          <a:lstStyle/>
          <a:p>
            <a:pPr>
              <a:buNone/>
            </a:pPr>
            <a:r>
              <a:rPr lang="en-US" sz="3100" b="1"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Type of Study </a:t>
            </a:r>
          </a:p>
          <a:p>
            <a:pPr algn="just">
              <a:buNone/>
            </a:pPr>
            <a:r>
              <a:rPr lang="en-US" sz="3100" dirty="0" smtClean="0">
                <a:latin typeface="Times New Roman" pitchFamily="18" charset="0"/>
                <a:cs typeface="Times New Roman" pitchFamily="18" charset="0"/>
              </a:rPr>
              <a:t>Cross Sectional Descriptive Study (Household Survey).</a:t>
            </a:r>
          </a:p>
          <a:p>
            <a:pPr algn="just">
              <a:buNone/>
            </a:pPr>
            <a:endParaRPr lang="en-US" sz="3100" dirty="0" smtClean="0">
              <a:latin typeface="Times New Roman" pitchFamily="18" charset="0"/>
              <a:cs typeface="Times New Roman" pitchFamily="18" charset="0"/>
            </a:endParaRPr>
          </a:p>
          <a:p>
            <a:pPr algn="just">
              <a:buNone/>
            </a:pPr>
            <a:r>
              <a:rPr lang="en-US" sz="3100" b="1"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Study Area</a:t>
            </a:r>
            <a:endParaRPr lang="en-US" sz="3100"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pPr algn="just">
              <a:buNone/>
            </a:pPr>
            <a:r>
              <a:rPr lang="en-US" sz="3100" dirty="0" smtClean="0">
                <a:latin typeface="Times New Roman" pitchFamily="18" charset="0"/>
                <a:cs typeface="Times New Roman" pitchFamily="18" charset="0"/>
              </a:rPr>
              <a:t>Faryab Province-   Dawlatabad and Shirin Tagab Districts.</a:t>
            </a:r>
          </a:p>
          <a:p>
            <a:pPr algn="just">
              <a:buNone/>
            </a:pPr>
            <a:r>
              <a:rPr lang="en-US" sz="3100" dirty="0" smtClean="0">
                <a:latin typeface="Times New Roman" pitchFamily="18" charset="0"/>
                <a:cs typeface="Times New Roman" pitchFamily="18" charset="0"/>
              </a:rPr>
              <a:t>Jawzjan Province- Khaniqa and Mingajik Districts. </a:t>
            </a:r>
          </a:p>
          <a:p>
            <a:pPr algn="just">
              <a:buNone/>
            </a:pPr>
            <a:endParaRPr lang="en-US" sz="3100" dirty="0" smtClean="0">
              <a:latin typeface="Times New Roman" pitchFamily="18" charset="0"/>
              <a:cs typeface="Times New Roman" pitchFamily="18" charset="0"/>
            </a:endParaRPr>
          </a:p>
          <a:p>
            <a:pPr algn="just">
              <a:buNone/>
            </a:pPr>
            <a:r>
              <a:rPr lang="en-US" sz="3100" b="1"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Study Population</a:t>
            </a:r>
            <a:endParaRPr lang="en-US" sz="3100"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pPr algn="just">
              <a:buNone/>
            </a:pPr>
            <a:r>
              <a:rPr lang="en-US" sz="3100" dirty="0" smtClean="0">
                <a:latin typeface="Times New Roman" pitchFamily="18" charset="0"/>
                <a:cs typeface="Times New Roman" pitchFamily="18" charset="0"/>
              </a:rPr>
              <a:t>Households in the selected districts.</a:t>
            </a:r>
          </a:p>
          <a:p>
            <a:pPr algn="just">
              <a:buNone/>
            </a:pPr>
            <a:endParaRPr lang="en-US" sz="3100" dirty="0" smtClean="0">
              <a:latin typeface="Times New Roman" pitchFamily="18" charset="0"/>
              <a:cs typeface="Times New Roman" pitchFamily="18" charset="0"/>
            </a:endParaRPr>
          </a:p>
          <a:p>
            <a:pPr algn="just">
              <a:buNone/>
            </a:pPr>
            <a:r>
              <a:rPr lang="en-US" sz="3100" b="1"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Expected duration of the study</a:t>
            </a:r>
            <a:endParaRPr lang="en-US" sz="3100"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pPr algn="just">
              <a:buNone/>
            </a:pPr>
            <a:r>
              <a:rPr lang="en-US" sz="3100" dirty="0" smtClean="0">
                <a:latin typeface="Times New Roman" pitchFamily="18" charset="0"/>
                <a:cs typeface="Times New Roman" pitchFamily="18" charset="0"/>
              </a:rPr>
              <a:t>3 months</a:t>
            </a:r>
            <a:r>
              <a:rPr lang="en-US" sz="3100" b="1" dirty="0" smtClean="0">
                <a:latin typeface="Times New Roman" pitchFamily="18" charset="0"/>
                <a:cs typeface="Times New Roman" pitchFamily="18" charset="0"/>
              </a:rPr>
              <a:t>.</a:t>
            </a:r>
            <a:endParaRPr lang="en-US" sz="31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400" b="1" dirty="0" smtClean="0">
                <a:latin typeface="Times New Roman" pitchFamily="18" charset="0"/>
                <a:cs typeface="Times New Roman" pitchFamily="18" charset="0"/>
              </a:rPr>
              <a:t/>
            </a:r>
            <a:br>
              <a:rPr lang="en-US" sz="4400" b="1" dirty="0" smtClean="0">
                <a:latin typeface="Times New Roman" pitchFamily="18" charset="0"/>
                <a:cs typeface="Times New Roman" pitchFamily="18" charset="0"/>
              </a:rPr>
            </a:br>
            <a:r>
              <a:rPr lang="en-US" sz="4400" b="1" dirty="0" smtClean="0">
                <a:latin typeface="Times New Roman" pitchFamily="18" charset="0"/>
                <a:cs typeface="Times New Roman" pitchFamily="18" charset="0"/>
              </a:rPr>
              <a:t>Sampling Technique and Sample Size</a:t>
            </a:r>
            <a:r>
              <a:rPr lang="en-US" sz="4400" dirty="0" smtClean="0">
                <a:latin typeface="Times New Roman" pitchFamily="18" charset="0"/>
                <a:cs typeface="Times New Roman" pitchFamily="18" charset="0"/>
              </a:rPr>
              <a:t/>
            </a:r>
            <a:br>
              <a:rPr lang="en-US" sz="4400" dirty="0" smtClean="0">
                <a:latin typeface="Times New Roman" pitchFamily="18" charset="0"/>
                <a:cs typeface="Times New Roman" pitchFamily="18" charset="0"/>
              </a:rPr>
            </a:br>
            <a:endParaRPr lang="en-US" dirty="0"/>
          </a:p>
        </p:txBody>
      </p:sp>
      <p:sp>
        <p:nvSpPr>
          <p:cNvPr id="3" name="Content Placeholder 2"/>
          <p:cNvSpPr>
            <a:spLocks noGrp="1"/>
          </p:cNvSpPr>
          <p:nvPr>
            <p:ph idx="1"/>
          </p:nvPr>
        </p:nvSpPr>
        <p:spPr/>
        <p:txBody>
          <a:bodyPr>
            <a:normAutofit/>
          </a:bodyPr>
          <a:lstStyle/>
          <a:p>
            <a:pPr algn="just">
              <a:buNone/>
            </a:pPr>
            <a:r>
              <a:rPr lang="en-US" sz="2800" b="1"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Two stage Cluster Sampling</a:t>
            </a:r>
            <a:endParaRPr lang="en-US" sz="2800"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pPr algn="just">
              <a:buNone/>
            </a:pPr>
            <a:r>
              <a:rPr lang="en-US" sz="2800" dirty="0" smtClean="0">
                <a:latin typeface="Times New Roman" pitchFamily="18" charset="0"/>
                <a:cs typeface="Times New Roman" pitchFamily="18" charset="0"/>
              </a:rPr>
              <a:t>Standardized  CDC (Center for Disease Control) </a:t>
            </a:r>
          </a:p>
          <a:p>
            <a:pPr algn="just">
              <a:buNone/>
            </a:pPr>
            <a:r>
              <a:rPr lang="en-US" sz="2800" dirty="0" smtClean="0">
                <a:latin typeface="Times New Roman" pitchFamily="18" charset="0"/>
                <a:cs typeface="Times New Roman" pitchFamily="18" charset="0"/>
              </a:rPr>
              <a:t>sampling technique.</a:t>
            </a:r>
          </a:p>
          <a:p>
            <a:pPr algn="just">
              <a:buNone/>
            </a:pPr>
            <a:endParaRPr lang="en-US" sz="2800" dirty="0" smtClean="0">
              <a:latin typeface="Times New Roman" pitchFamily="18" charset="0"/>
              <a:cs typeface="Times New Roman" pitchFamily="18" charset="0"/>
            </a:endParaRPr>
          </a:p>
          <a:p>
            <a:pPr algn="just">
              <a:buNone/>
            </a:pPr>
            <a:r>
              <a:rPr lang="en-US" sz="2800" dirty="0" smtClean="0">
                <a:latin typeface="Times New Roman" pitchFamily="18" charset="0"/>
                <a:cs typeface="Times New Roman" pitchFamily="18" charset="0"/>
              </a:rPr>
              <a:t>Also used in the Expended program of </a:t>
            </a:r>
          </a:p>
          <a:p>
            <a:pPr algn="just">
              <a:buNone/>
            </a:pPr>
            <a:r>
              <a:rPr lang="en-US" sz="2800" dirty="0" smtClean="0">
                <a:latin typeface="Times New Roman" pitchFamily="18" charset="0"/>
                <a:cs typeface="Times New Roman" pitchFamily="18" charset="0"/>
              </a:rPr>
              <a:t>Immunization (EPI) by World Health Organization </a:t>
            </a:r>
          </a:p>
          <a:p>
            <a:pPr algn="just">
              <a:buNone/>
            </a:pPr>
            <a:endParaRPr lang="en-US" sz="2800" dirty="0" smtClean="0">
              <a:latin typeface="Times New Roman" pitchFamily="18" charset="0"/>
              <a:cs typeface="Times New Roman" pitchFamily="18" charset="0"/>
            </a:endParaRPr>
          </a:p>
          <a:p>
            <a:pPr algn="just">
              <a:buNone/>
            </a:pPr>
            <a:r>
              <a:rPr lang="en-US" sz="2800" dirty="0" smtClean="0">
                <a:latin typeface="Times New Roman" pitchFamily="18" charset="0"/>
                <a:cs typeface="Times New Roman" pitchFamily="18" charset="0"/>
              </a:rPr>
              <a:t>Best sampling method to conduct rapid </a:t>
            </a:r>
          </a:p>
          <a:p>
            <a:pPr algn="just">
              <a:buNone/>
            </a:pPr>
            <a:r>
              <a:rPr lang="en-US" sz="2800" dirty="0" smtClean="0">
                <a:latin typeface="Times New Roman" pitchFamily="18" charset="0"/>
                <a:cs typeface="Times New Roman" pitchFamily="18" charset="0"/>
              </a:rPr>
              <a:t>need assessment in the disaster affected areas. </a:t>
            </a:r>
          </a:p>
          <a:p>
            <a:pPr algn="just">
              <a:buNone/>
            </a:pPr>
            <a:endParaRPr lang="en-US" sz="2800" dirty="0" smtClean="0">
              <a:latin typeface="Times New Roman" pitchFamily="18" charset="0"/>
              <a:cs typeface="Times New Roman" pitchFamily="18" charset="0"/>
            </a:endParaRPr>
          </a:p>
          <a:p>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609600"/>
            <a:ext cx="8153400" cy="5516563"/>
          </a:xfrm>
        </p:spPr>
        <p:txBody>
          <a:bodyPr>
            <a:noAutofit/>
          </a:bodyPr>
          <a:lstStyle/>
          <a:p>
            <a:pPr algn="just">
              <a:buNone/>
            </a:pPr>
            <a:r>
              <a:rPr lang="en-US" sz="3600" b="1"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First stage</a:t>
            </a:r>
            <a:endParaRPr lang="en-US" sz="3600"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pPr algn="just">
              <a:buNone/>
            </a:pPr>
            <a:r>
              <a:rPr lang="en-US" sz="2800" dirty="0" smtClean="0">
                <a:latin typeface="Times New Roman" pitchFamily="18" charset="0"/>
                <a:cs typeface="Times New Roman" pitchFamily="18" charset="0"/>
              </a:rPr>
              <a:t>20 villages selected randomly </a:t>
            </a:r>
            <a:r>
              <a:rPr lang="en-US" sz="2800" dirty="0">
                <a:latin typeface="Times New Roman" pitchFamily="18" charset="0"/>
                <a:cs typeface="Times New Roman" pitchFamily="18" charset="0"/>
              </a:rPr>
              <a:t>from the list </a:t>
            </a:r>
            <a:r>
              <a:rPr lang="en-US" sz="2800" dirty="0" smtClean="0">
                <a:latin typeface="Times New Roman" pitchFamily="18" charset="0"/>
                <a:cs typeface="Times New Roman" pitchFamily="18" charset="0"/>
              </a:rPr>
              <a:t>of </a:t>
            </a:r>
          </a:p>
          <a:p>
            <a:pPr algn="just">
              <a:buNone/>
            </a:pPr>
            <a:r>
              <a:rPr lang="en-US" sz="2800" dirty="0" smtClean="0">
                <a:latin typeface="Times New Roman" pitchFamily="18" charset="0"/>
                <a:cs typeface="Times New Roman" pitchFamily="18" charset="0"/>
              </a:rPr>
              <a:t>the </a:t>
            </a:r>
            <a:r>
              <a:rPr lang="en-US" sz="2800" dirty="0">
                <a:latin typeface="Times New Roman" pitchFamily="18" charset="0"/>
                <a:cs typeface="Times New Roman" pitchFamily="18" charset="0"/>
              </a:rPr>
              <a:t>villages of the 4 </a:t>
            </a:r>
            <a:r>
              <a:rPr lang="en-US" sz="2800" dirty="0" smtClean="0">
                <a:latin typeface="Times New Roman" pitchFamily="18" charset="0"/>
                <a:cs typeface="Times New Roman" pitchFamily="18" charset="0"/>
              </a:rPr>
              <a:t>districts.</a:t>
            </a:r>
          </a:p>
          <a:p>
            <a:pPr algn="just">
              <a:buNone/>
            </a:pPr>
            <a:endParaRPr lang="en-US" sz="2800" dirty="0">
              <a:latin typeface="Times New Roman" pitchFamily="18" charset="0"/>
              <a:cs typeface="Times New Roman" pitchFamily="18" charset="0"/>
            </a:endParaRPr>
          </a:p>
          <a:p>
            <a:pPr algn="just">
              <a:buNone/>
            </a:pPr>
            <a:r>
              <a:rPr lang="en-US" sz="3600" b="1" dirty="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Second </a:t>
            </a:r>
            <a:r>
              <a:rPr lang="en-US" sz="3600" b="1"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stage</a:t>
            </a:r>
          </a:p>
          <a:p>
            <a:pPr algn="just">
              <a:buNone/>
            </a:pPr>
            <a:r>
              <a:rPr lang="en-US" sz="2800" dirty="0" smtClean="0">
                <a:latin typeface="Times New Roman" pitchFamily="18" charset="0"/>
                <a:cs typeface="Times New Roman" pitchFamily="18" charset="0"/>
              </a:rPr>
              <a:t>First </a:t>
            </a:r>
            <a:r>
              <a:rPr lang="en-US" sz="2800" dirty="0">
                <a:latin typeface="Times New Roman" pitchFamily="18" charset="0"/>
                <a:cs typeface="Times New Roman" pitchFamily="18" charset="0"/>
              </a:rPr>
              <a:t>household </a:t>
            </a:r>
            <a:r>
              <a:rPr lang="en-US" sz="2800" dirty="0" smtClean="0">
                <a:latin typeface="Times New Roman" pitchFamily="18" charset="0"/>
                <a:cs typeface="Times New Roman" pitchFamily="18" charset="0"/>
              </a:rPr>
              <a:t>from each selected village</a:t>
            </a:r>
          </a:p>
          <a:p>
            <a:pPr algn="just">
              <a:buNone/>
            </a:pPr>
            <a:r>
              <a:rPr lang="en-US" sz="2800" dirty="0" smtClean="0">
                <a:latin typeface="Times New Roman" pitchFamily="18" charset="0"/>
                <a:cs typeface="Times New Roman" pitchFamily="18" charset="0"/>
              </a:rPr>
              <a:t>Selected randomly. </a:t>
            </a:r>
          </a:p>
          <a:p>
            <a:pPr algn="just">
              <a:buNone/>
            </a:pPr>
            <a:r>
              <a:rPr lang="en-US" sz="2800" smtClean="0">
                <a:latin typeface="Times New Roman" pitchFamily="18" charset="0"/>
                <a:cs typeface="Times New Roman" pitchFamily="18" charset="0"/>
              </a:rPr>
              <a:t>After that subsequent </a:t>
            </a:r>
            <a:r>
              <a:rPr lang="en-US" sz="2800" dirty="0" smtClean="0">
                <a:latin typeface="Times New Roman" pitchFamily="18" charset="0"/>
                <a:cs typeface="Times New Roman" pitchFamily="18" charset="0"/>
              </a:rPr>
              <a:t>14 households surveyed</a:t>
            </a:r>
            <a:r>
              <a:rPr lang="en-US" sz="2800" dirty="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algn="just">
              <a:buNone/>
            </a:pPr>
            <a:r>
              <a:rPr lang="en-US" sz="2800" dirty="0" smtClean="0">
                <a:latin typeface="Times New Roman" pitchFamily="18" charset="0"/>
                <a:cs typeface="Times New Roman" pitchFamily="18" charset="0"/>
              </a:rPr>
              <a:t>In </a:t>
            </a:r>
            <a:r>
              <a:rPr lang="en-US" sz="2800" dirty="0">
                <a:latin typeface="Times New Roman" pitchFamily="18" charset="0"/>
                <a:cs typeface="Times New Roman" pitchFamily="18" charset="0"/>
              </a:rPr>
              <a:t>total </a:t>
            </a:r>
            <a:r>
              <a:rPr lang="en-US" sz="2800" dirty="0" smtClean="0">
                <a:latin typeface="Times New Roman" pitchFamily="18" charset="0"/>
                <a:cs typeface="Times New Roman" pitchFamily="18" charset="0"/>
              </a:rPr>
              <a:t>-15 </a:t>
            </a:r>
            <a:r>
              <a:rPr lang="en-US" sz="2800" dirty="0">
                <a:latin typeface="Times New Roman" pitchFamily="18" charset="0"/>
                <a:cs typeface="Times New Roman" pitchFamily="18" charset="0"/>
              </a:rPr>
              <a:t>households </a:t>
            </a:r>
            <a:r>
              <a:rPr lang="en-US" sz="2800" dirty="0" smtClean="0">
                <a:latin typeface="Times New Roman" pitchFamily="18" charset="0"/>
                <a:cs typeface="Times New Roman" pitchFamily="18" charset="0"/>
              </a:rPr>
              <a:t>from </a:t>
            </a:r>
            <a:r>
              <a:rPr lang="en-US" sz="2800" dirty="0">
                <a:latin typeface="Times New Roman" pitchFamily="18" charset="0"/>
                <a:cs typeface="Times New Roman" pitchFamily="18" charset="0"/>
              </a:rPr>
              <a:t>each </a:t>
            </a:r>
            <a:r>
              <a:rPr lang="en-US" sz="2800" dirty="0" smtClean="0">
                <a:latin typeface="Times New Roman" pitchFamily="18" charset="0"/>
                <a:cs typeface="Times New Roman" pitchFamily="18" charset="0"/>
              </a:rPr>
              <a:t>village.</a:t>
            </a:r>
            <a:endParaRPr lang="en-US"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609600"/>
            <a:ext cx="7772400" cy="5638800"/>
          </a:xfrm>
        </p:spPr>
        <p:txBody>
          <a:bodyPr/>
          <a:lstStyle/>
          <a:p>
            <a:pPr algn="just">
              <a:buNone/>
            </a:pPr>
            <a:r>
              <a:rPr lang="en-US" dirty="0" smtClean="0">
                <a:latin typeface="Times New Roman" pitchFamily="18" charset="0"/>
                <a:cs typeface="Times New Roman" pitchFamily="18" charset="0"/>
              </a:rPr>
              <a:t>  </a:t>
            </a:r>
            <a:r>
              <a:rPr lang="en-US" sz="4000" b="1"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Sample Size</a:t>
            </a:r>
          </a:p>
          <a:p>
            <a:pPr algn="just">
              <a:buNone/>
            </a:pPr>
            <a:endParaRPr lang="en-US" dirty="0" smtClean="0">
              <a:latin typeface="Times New Roman" pitchFamily="18" charset="0"/>
              <a:cs typeface="Times New Roman" pitchFamily="18" charset="0"/>
            </a:endParaRPr>
          </a:p>
          <a:p>
            <a:pPr algn="just">
              <a:buNone/>
            </a:pPr>
            <a:r>
              <a:rPr lang="en-US" dirty="0" smtClean="0">
                <a:latin typeface="Times New Roman" pitchFamily="18" charset="0"/>
                <a:cs typeface="Times New Roman" pitchFamily="18" charset="0"/>
              </a:rPr>
              <a:t>  20 clusters ( villages)</a:t>
            </a:r>
          </a:p>
          <a:p>
            <a:pPr algn="just">
              <a:buNone/>
            </a:pPr>
            <a:r>
              <a:rPr lang="en-US" dirty="0" smtClean="0">
                <a:latin typeface="Times New Roman" pitchFamily="18" charset="0"/>
                <a:cs typeface="Times New Roman" pitchFamily="18" charset="0"/>
              </a:rPr>
              <a:t> </a:t>
            </a:r>
          </a:p>
          <a:p>
            <a:pPr algn="just">
              <a:buNone/>
            </a:pPr>
            <a:r>
              <a:rPr lang="en-US" dirty="0" smtClean="0">
                <a:latin typeface="Times New Roman" pitchFamily="18" charset="0"/>
                <a:cs typeface="Times New Roman" pitchFamily="18" charset="0"/>
              </a:rPr>
              <a:t>  Sample households from each village=15 </a:t>
            </a:r>
          </a:p>
          <a:p>
            <a:pPr algn="just">
              <a:buNone/>
            </a:pPr>
            <a:endParaRPr lang="en-US" dirty="0" smtClean="0">
              <a:latin typeface="Times New Roman" pitchFamily="18" charset="0"/>
              <a:cs typeface="Times New Roman" pitchFamily="18" charset="0"/>
            </a:endParaRPr>
          </a:p>
          <a:p>
            <a:pPr algn="just">
              <a:buNone/>
            </a:pPr>
            <a:r>
              <a:rPr lang="en-US" dirty="0" smtClean="0">
                <a:latin typeface="Times New Roman" pitchFamily="18" charset="0"/>
                <a:cs typeface="Times New Roman" pitchFamily="18" charset="0"/>
              </a:rPr>
              <a:t>  Sample Size =20*15= 300. </a:t>
            </a:r>
          </a:p>
          <a:p>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4400" b="1" dirty="0">
                <a:latin typeface="Times New Roman" pitchFamily="18" charset="0"/>
                <a:cs typeface="Times New Roman" pitchFamily="18" charset="0"/>
              </a:rPr>
              <a:t>Data Collection </a:t>
            </a:r>
            <a:r>
              <a:rPr lang="en-US" sz="4400" b="1" dirty="0" smtClean="0">
                <a:latin typeface="Times New Roman" pitchFamily="18" charset="0"/>
                <a:cs typeface="Times New Roman" pitchFamily="18" charset="0"/>
              </a:rPr>
              <a:t>and Analysis</a:t>
            </a:r>
            <a:r>
              <a:rPr lang="en-US" dirty="0"/>
              <a:t/>
            </a:r>
            <a:br>
              <a:rPr lang="en-US" dirty="0"/>
            </a:br>
            <a:endParaRPr lang="en-US" dirty="0"/>
          </a:p>
        </p:txBody>
      </p:sp>
      <p:sp>
        <p:nvSpPr>
          <p:cNvPr id="3" name="Content Placeholder 2"/>
          <p:cNvSpPr>
            <a:spLocks noGrp="1"/>
          </p:cNvSpPr>
          <p:nvPr>
            <p:ph idx="1"/>
          </p:nvPr>
        </p:nvSpPr>
        <p:spPr>
          <a:xfrm>
            <a:off x="990600" y="1066800"/>
            <a:ext cx="8153400" cy="5257800"/>
          </a:xfrm>
        </p:spPr>
        <p:txBody>
          <a:bodyPr>
            <a:noAutofit/>
          </a:bodyPr>
          <a:lstStyle/>
          <a:p>
            <a:pPr algn="just">
              <a:buNone/>
            </a:pPr>
            <a:r>
              <a:rPr lang="en-US" sz="2400" b="1"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Data Collection Tools</a:t>
            </a:r>
            <a:endParaRPr lang="en-US" sz="2400"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pPr algn="just">
              <a:buNone/>
            </a:pPr>
            <a:r>
              <a:rPr lang="en-US" sz="2400" dirty="0" smtClean="0">
                <a:latin typeface="Times New Roman" pitchFamily="18" charset="0"/>
                <a:cs typeface="Times New Roman" pitchFamily="18" charset="0"/>
              </a:rPr>
              <a:t>The standard survey tool</a:t>
            </a:r>
            <a:r>
              <a:rPr lang="en-US" sz="2400" dirty="0" smtClean="0">
                <a:solidFill>
                  <a:srgbClr val="92D050"/>
                </a:solidFill>
                <a:latin typeface="Times New Roman" pitchFamily="18" charset="0"/>
                <a:cs typeface="Times New Roman" pitchFamily="18" charset="0"/>
              </a:rPr>
              <a:t> </a:t>
            </a:r>
            <a:r>
              <a:rPr lang="en-US" sz="2400" dirty="0" smtClean="0">
                <a:latin typeface="Times New Roman" pitchFamily="18" charset="0"/>
                <a:cs typeface="Times New Roman" pitchFamily="18" charset="0"/>
              </a:rPr>
              <a:t>(Structured Questionnaire).</a:t>
            </a:r>
          </a:p>
          <a:p>
            <a:pPr algn="just">
              <a:buNone/>
            </a:pPr>
            <a:endParaRPr lang="en-US" sz="2400" b="1" dirty="0" smtClean="0">
              <a:latin typeface="Times New Roman" pitchFamily="18" charset="0"/>
              <a:cs typeface="Times New Roman" pitchFamily="18" charset="0"/>
            </a:endParaRPr>
          </a:p>
          <a:p>
            <a:pPr algn="just">
              <a:buNone/>
            </a:pPr>
            <a:r>
              <a:rPr lang="en-US" sz="2400" b="1"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Contents of questionnaire</a:t>
            </a:r>
          </a:p>
          <a:p>
            <a:pPr algn="just">
              <a:buNone/>
            </a:pPr>
            <a:r>
              <a:rPr lang="en-US" sz="2400" dirty="0" smtClean="0">
                <a:latin typeface="Times New Roman" pitchFamily="18" charset="0"/>
                <a:cs typeface="Times New Roman" pitchFamily="18" charset="0"/>
              </a:rPr>
              <a:t>Questions related to demography, literacy level, socio economic </a:t>
            </a:r>
          </a:p>
          <a:p>
            <a:pPr algn="just">
              <a:buNone/>
            </a:pPr>
            <a:r>
              <a:rPr lang="en-US" sz="2400" dirty="0" smtClean="0">
                <a:latin typeface="Times New Roman" pitchFamily="18" charset="0"/>
                <a:cs typeface="Times New Roman" pitchFamily="18" charset="0"/>
              </a:rPr>
              <a:t>status, common water, sanitation and hygiene practices, </a:t>
            </a:r>
          </a:p>
          <a:p>
            <a:pPr algn="just">
              <a:buNone/>
            </a:pPr>
            <a:r>
              <a:rPr lang="en-US" sz="2400" dirty="0" smtClean="0">
                <a:latin typeface="Times New Roman" pitchFamily="18" charset="0"/>
                <a:cs typeface="Times New Roman" pitchFamily="18" charset="0"/>
              </a:rPr>
              <a:t>prevalence of diseases, food security and adverse effects of  </a:t>
            </a:r>
          </a:p>
          <a:p>
            <a:pPr algn="just">
              <a:buNone/>
            </a:pPr>
            <a:r>
              <a:rPr lang="en-US" sz="2400" dirty="0" smtClean="0">
                <a:latin typeface="Times New Roman" pitchFamily="18" charset="0"/>
                <a:cs typeface="Times New Roman" pitchFamily="18" charset="0"/>
              </a:rPr>
              <a:t>disasters in the community and their coping mechanism. </a:t>
            </a:r>
          </a:p>
          <a:p>
            <a:pPr algn="just">
              <a:buNone/>
            </a:pPr>
            <a:endParaRPr lang="en-US" sz="2400" b="1" dirty="0" smtClean="0">
              <a:latin typeface="Times New Roman" pitchFamily="18" charset="0"/>
              <a:cs typeface="Times New Roman" pitchFamily="18" charset="0"/>
            </a:endParaRPr>
          </a:p>
          <a:p>
            <a:pPr algn="just">
              <a:buNone/>
            </a:pPr>
            <a:r>
              <a:rPr lang="en-US" sz="2400" b="1" dirty="0" smtClean="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Data Analysis</a:t>
            </a:r>
            <a:endParaRPr lang="en-US" sz="2400" dirty="0">
              <a:solidFill>
                <a:schemeClr val="accent5">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pPr algn="just">
              <a:buNone/>
            </a:pPr>
            <a:r>
              <a:rPr lang="en-US" sz="2400" dirty="0">
                <a:latin typeface="Times New Roman" pitchFamily="18" charset="0"/>
                <a:cs typeface="Times New Roman" pitchFamily="18" charset="0"/>
              </a:rPr>
              <a:t>Collected data </a:t>
            </a:r>
            <a:r>
              <a:rPr lang="en-US" sz="2400" dirty="0" smtClean="0">
                <a:latin typeface="Times New Roman" pitchFamily="18" charset="0"/>
                <a:cs typeface="Times New Roman" pitchFamily="18" charset="0"/>
              </a:rPr>
              <a:t>has been </a:t>
            </a:r>
            <a:r>
              <a:rPr lang="en-US" sz="2400" dirty="0">
                <a:latin typeface="Times New Roman" pitchFamily="18" charset="0"/>
                <a:cs typeface="Times New Roman" pitchFamily="18" charset="0"/>
              </a:rPr>
              <a:t>entered first in the </a:t>
            </a:r>
            <a:r>
              <a:rPr lang="en-US" sz="2400" dirty="0" smtClean="0">
                <a:latin typeface="Times New Roman" pitchFamily="18" charset="0"/>
                <a:cs typeface="Times New Roman" pitchFamily="18" charset="0"/>
              </a:rPr>
              <a:t>SPSS software </a:t>
            </a:r>
          </a:p>
          <a:p>
            <a:pPr algn="just">
              <a:buNone/>
            </a:pPr>
            <a:r>
              <a:rPr lang="en-US" sz="2400" dirty="0" smtClean="0">
                <a:latin typeface="Times New Roman" pitchFamily="18" charset="0"/>
                <a:cs typeface="Times New Roman" pitchFamily="18" charset="0"/>
              </a:rPr>
              <a:t>package and after that data has been </a:t>
            </a:r>
            <a:r>
              <a:rPr lang="en-US" sz="2400" dirty="0">
                <a:latin typeface="Times New Roman" pitchFamily="18" charset="0"/>
                <a:cs typeface="Times New Roman" pitchFamily="18" charset="0"/>
              </a:rPr>
              <a:t>analyzed </a:t>
            </a:r>
            <a:r>
              <a:rPr lang="en-US" sz="2400" dirty="0" smtClean="0">
                <a:latin typeface="Times New Roman" pitchFamily="18" charset="0"/>
                <a:cs typeface="Times New Roman" pitchFamily="18" charset="0"/>
              </a:rPr>
              <a:t>with the help of it.</a:t>
            </a: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74638"/>
            <a:ext cx="7866888" cy="1143000"/>
          </a:xfrm>
        </p:spPr>
        <p:txBody>
          <a:bodyPr>
            <a:normAutofit fontScale="90000"/>
          </a:bodyPr>
          <a:lstStyle/>
          <a:p>
            <a:r>
              <a:rPr lang="en-US" sz="4900" b="1" dirty="0" smtClean="0">
                <a:latin typeface="Times New Roman" pitchFamily="18" charset="0"/>
                <a:cs typeface="Times New Roman" pitchFamily="18" charset="0"/>
              </a:rPr>
              <a:t>Work Schedule</a:t>
            </a:r>
            <a:r>
              <a:rPr lang="en-US" dirty="0" smtClean="0"/>
              <a:t/>
            </a:r>
            <a:br>
              <a:rPr lang="en-US" dirty="0" smtClean="0"/>
            </a:br>
            <a:endParaRPr lang="en-US" dirty="0"/>
          </a:p>
        </p:txBody>
      </p:sp>
      <p:graphicFrame>
        <p:nvGraphicFramePr>
          <p:cNvPr id="4" name="Content Placeholder 3"/>
          <p:cNvGraphicFramePr>
            <a:graphicFrameLocks noGrp="1"/>
          </p:cNvGraphicFramePr>
          <p:nvPr>
            <p:ph idx="1"/>
          </p:nvPr>
        </p:nvGraphicFramePr>
        <p:xfrm>
          <a:off x="1142998" y="1142999"/>
          <a:ext cx="7620000" cy="5105404"/>
        </p:xfrm>
        <a:graphic>
          <a:graphicData uri="http://schemas.openxmlformats.org/drawingml/2006/table">
            <a:tbl>
              <a:tblPr/>
              <a:tblGrid>
                <a:gridCol w="1758584"/>
                <a:gridCol w="327049"/>
                <a:gridCol w="327844"/>
                <a:gridCol w="327844"/>
                <a:gridCol w="327844"/>
                <a:gridCol w="397074"/>
                <a:gridCol w="397870"/>
                <a:gridCol w="397074"/>
                <a:gridCol w="397870"/>
                <a:gridCol w="375589"/>
                <a:gridCol w="375589"/>
                <a:gridCol w="375589"/>
                <a:gridCol w="375589"/>
                <a:gridCol w="364449"/>
                <a:gridCol w="364449"/>
                <a:gridCol w="364449"/>
                <a:gridCol w="365244"/>
              </a:tblGrid>
              <a:tr h="268706">
                <a:tc>
                  <a:txBody>
                    <a:bodyPr/>
                    <a:lstStyle/>
                    <a:p>
                      <a:pPr marL="0" marR="0" algn="just">
                        <a:lnSpc>
                          <a:spcPct val="115000"/>
                        </a:lnSpc>
                        <a:spcBef>
                          <a:spcPts val="0"/>
                        </a:spcBef>
                        <a:spcAft>
                          <a:spcPts val="0"/>
                        </a:spcAft>
                      </a:pPr>
                      <a:r>
                        <a:rPr lang="en-US" sz="1200" b="1" dirty="0">
                          <a:solidFill>
                            <a:srgbClr val="E5B8B7"/>
                          </a:solidFill>
                          <a:latin typeface="Arial"/>
                          <a:ea typeface="Calibri"/>
                          <a:cs typeface="Times New Roman"/>
                        </a:rPr>
                        <a:t>Activities</a:t>
                      </a: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D0D0D"/>
                    </a:solidFill>
                  </a:tcPr>
                </a:tc>
                <a:tc gridSpan="4">
                  <a:txBody>
                    <a:bodyPr/>
                    <a:lstStyle/>
                    <a:p>
                      <a:pPr marL="0" marR="0" algn="just">
                        <a:lnSpc>
                          <a:spcPct val="115000"/>
                        </a:lnSpc>
                        <a:spcBef>
                          <a:spcPts val="0"/>
                        </a:spcBef>
                        <a:spcAft>
                          <a:spcPts val="0"/>
                        </a:spcAft>
                      </a:pPr>
                      <a:r>
                        <a:rPr lang="en-US" sz="1200" b="1">
                          <a:solidFill>
                            <a:srgbClr val="E5B8B7"/>
                          </a:solidFill>
                          <a:latin typeface="Arial"/>
                          <a:ea typeface="Calibri"/>
                          <a:cs typeface="Times New Roman"/>
                        </a:rPr>
                        <a:t>January</a:t>
                      </a: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D0D0D"/>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marL="0" marR="0" algn="just">
                        <a:lnSpc>
                          <a:spcPct val="115000"/>
                        </a:lnSpc>
                        <a:spcBef>
                          <a:spcPts val="0"/>
                        </a:spcBef>
                        <a:spcAft>
                          <a:spcPts val="0"/>
                        </a:spcAft>
                      </a:pPr>
                      <a:r>
                        <a:rPr lang="en-US" sz="1200" b="1">
                          <a:solidFill>
                            <a:srgbClr val="E5B8B7"/>
                          </a:solidFill>
                          <a:latin typeface="Arial"/>
                          <a:ea typeface="Calibri"/>
                          <a:cs typeface="Times New Roman"/>
                        </a:rPr>
                        <a:t>February</a:t>
                      </a: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D0D0D"/>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marL="0" marR="0" algn="just">
                        <a:lnSpc>
                          <a:spcPct val="115000"/>
                        </a:lnSpc>
                        <a:spcBef>
                          <a:spcPts val="0"/>
                        </a:spcBef>
                        <a:spcAft>
                          <a:spcPts val="0"/>
                        </a:spcAft>
                      </a:pPr>
                      <a:r>
                        <a:rPr lang="en-US" sz="1200" b="1">
                          <a:solidFill>
                            <a:srgbClr val="E5B8B7"/>
                          </a:solidFill>
                          <a:latin typeface="Arial"/>
                          <a:ea typeface="Calibri"/>
                          <a:cs typeface="Times New Roman"/>
                        </a:rPr>
                        <a:t>March </a:t>
                      </a: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D0D0D"/>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marL="0" marR="0" algn="just">
                        <a:lnSpc>
                          <a:spcPct val="115000"/>
                        </a:lnSpc>
                        <a:spcBef>
                          <a:spcPts val="0"/>
                        </a:spcBef>
                        <a:spcAft>
                          <a:spcPts val="0"/>
                        </a:spcAft>
                      </a:pPr>
                      <a:r>
                        <a:rPr lang="en-US" sz="1200" b="1">
                          <a:solidFill>
                            <a:srgbClr val="E5B8B7"/>
                          </a:solidFill>
                          <a:latin typeface="Arial"/>
                          <a:ea typeface="Calibri"/>
                          <a:cs typeface="Times New Roman"/>
                        </a:rPr>
                        <a:t>April</a:t>
                      </a: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D0D0D"/>
                    </a:solidFill>
                  </a:tcPr>
                </a:tc>
                <a:tc hMerge="1">
                  <a:txBody>
                    <a:bodyPr/>
                    <a:lstStyle/>
                    <a:p>
                      <a:endParaRPr lang="en-US"/>
                    </a:p>
                  </a:txBody>
                  <a:tcPr/>
                </a:tc>
                <a:tc hMerge="1">
                  <a:txBody>
                    <a:bodyPr/>
                    <a:lstStyle/>
                    <a:p>
                      <a:endParaRPr lang="en-US"/>
                    </a:p>
                  </a:txBody>
                  <a:tcPr/>
                </a:tc>
                <a:tc hMerge="1">
                  <a:txBody>
                    <a:bodyPr/>
                    <a:lstStyle/>
                    <a:p>
                      <a:endParaRPr lang="en-US"/>
                    </a:p>
                  </a:txBody>
                  <a:tcPr/>
                </a:tc>
              </a:tr>
              <a:tr h="268706">
                <a:tc>
                  <a:txBody>
                    <a:bodyPr/>
                    <a:lstStyle/>
                    <a:p>
                      <a:pPr marL="0" marR="0" algn="just">
                        <a:lnSpc>
                          <a:spcPct val="115000"/>
                        </a:lnSpc>
                        <a:spcBef>
                          <a:spcPts val="0"/>
                        </a:spcBef>
                        <a:spcAft>
                          <a:spcPts val="0"/>
                        </a:spcAft>
                      </a:pPr>
                      <a:r>
                        <a:rPr lang="en-US" sz="1200" b="1">
                          <a:solidFill>
                            <a:srgbClr val="000000"/>
                          </a:solidFill>
                          <a:latin typeface="Arial"/>
                          <a:ea typeface="Calibri"/>
                          <a:cs typeface="Times New Roman"/>
                        </a:rPr>
                        <a:t>Literature review</a:t>
                      </a: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43526">
                <a:tc>
                  <a:txBody>
                    <a:bodyPr/>
                    <a:lstStyle/>
                    <a:p>
                      <a:pPr marL="0" marR="0" algn="l">
                        <a:lnSpc>
                          <a:spcPct val="115000"/>
                        </a:lnSpc>
                        <a:spcBef>
                          <a:spcPts val="0"/>
                        </a:spcBef>
                        <a:spcAft>
                          <a:spcPts val="0"/>
                        </a:spcAft>
                      </a:pPr>
                      <a:r>
                        <a:rPr lang="en-US" sz="1200" b="1" dirty="0">
                          <a:solidFill>
                            <a:srgbClr val="000000"/>
                          </a:solidFill>
                          <a:latin typeface="Arial"/>
                          <a:ea typeface="Calibri"/>
                          <a:cs typeface="Times New Roman"/>
                        </a:rPr>
                        <a:t>Preparation of research protocol, data collection tools, consent form</a:t>
                      </a: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706">
                <a:tc>
                  <a:txBody>
                    <a:bodyPr/>
                    <a:lstStyle/>
                    <a:p>
                      <a:pPr marL="0" marR="0" algn="l">
                        <a:lnSpc>
                          <a:spcPct val="115000"/>
                        </a:lnSpc>
                        <a:spcBef>
                          <a:spcPts val="0"/>
                        </a:spcBef>
                        <a:spcAft>
                          <a:spcPts val="0"/>
                        </a:spcAft>
                      </a:pPr>
                      <a:r>
                        <a:rPr lang="en-US" sz="1200" b="1" dirty="0">
                          <a:solidFill>
                            <a:srgbClr val="000000"/>
                          </a:solidFill>
                          <a:latin typeface="Arial"/>
                          <a:ea typeface="Calibri"/>
                          <a:cs typeface="Times New Roman"/>
                        </a:rPr>
                        <a:t>IRB Approval</a:t>
                      </a: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7410">
                <a:tc>
                  <a:txBody>
                    <a:bodyPr/>
                    <a:lstStyle/>
                    <a:p>
                      <a:pPr marL="0" marR="0" algn="l">
                        <a:lnSpc>
                          <a:spcPct val="115000"/>
                        </a:lnSpc>
                        <a:spcBef>
                          <a:spcPts val="0"/>
                        </a:spcBef>
                        <a:spcAft>
                          <a:spcPts val="0"/>
                        </a:spcAft>
                      </a:pPr>
                      <a:r>
                        <a:rPr lang="en-US" sz="1200" b="1" dirty="0">
                          <a:solidFill>
                            <a:srgbClr val="000000"/>
                          </a:solidFill>
                          <a:latin typeface="Arial"/>
                          <a:ea typeface="Calibri"/>
                          <a:cs typeface="Times New Roman"/>
                        </a:rPr>
                        <a:t>Training to investigators</a:t>
                      </a: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706">
                <a:tc>
                  <a:txBody>
                    <a:bodyPr/>
                    <a:lstStyle/>
                    <a:p>
                      <a:pPr marL="0" marR="0" algn="l">
                        <a:lnSpc>
                          <a:spcPct val="115000"/>
                        </a:lnSpc>
                        <a:spcBef>
                          <a:spcPts val="0"/>
                        </a:spcBef>
                        <a:spcAft>
                          <a:spcPts val="0"/>
                        </a:spcAft>
                      </a:pPr>
                      <a:r>
                        <a:rPr lang="en-US" sz="1200" b="1">
                          <a:solidFill>
                            <a:srgbClr val="000000"/>
                          </a:solidFill>
                          <a:latin typeface="Arial"/>
                          <a:ea typeface="Calibri"/>
                          <a:cs typeface="Times New Roman"/>
                        </a:rPr>
                        <a:t>Data collection</a:t>
                      </a: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dirty="0">
                        <a:solidFill>
                          <a:schemeClr val="bg1">
                            <a:lumMod val="65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65000"/>
                      </a:schemeClr>
                    </a:solidFill>
                  </a:tcPr>
                </a:tc>
                <a:tc>
                  <a:txBody>
                    <a:bodyPr/>
                    <a:lstStyle/>
                    <a:p>
                      <a:pPr marL="0" marR="0" algn="just">
                        <a:lnSpc>
                          <a:spcPct val="115000"/>
                        </a:lnSpc>
                        <a:spcBef>
                          <a:spcPts val="0"/>
                        </a:spcBef>
                        <a:spcAft>
                          <a:spcPts val="0"/>
                        </a:spcAft>
                      </a:pPr>
                      <a:endParaRPr lang="en-US" sz="1100" dirty="0">
                        <a:solidFill>
                          <a:schemeClr val="bg1">
                            <a:lumMod val="65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just">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06116">
                <a:tc>
                  <a:txBody>
                    <a:bodyPr/>
                    <a:lstStyle/>
                    <a:p>
                      <a:pPr marL="0" marR="0" algn="l">
                        <a:lnSpc>
                          <a:spcPct val="115000"/>
                        </a:lnSpc>
                        <a:spcBef>
                          <a:spcPts val="0"/>
                        </a:spcBef>
                        <a:spcAft>
                          <a:spcPts val="0"/>
                        </a:spcAft>
                      </a:pPr>
                      <a:r>
                        <a:rPr lang="en-US" sz="1200" b="1" dirty="0">
                          <a:solidFill>
                            <a:srgbClr val="000000"/>
                          </a:solidFill>
                          <a:latin typeface="Arial"/>
                          <a:ea typeface="Calibri"/>
                          <a:cs typeface="Times New Roman"/>
                        </a:rPr>
                        <a:t>Data entry, data validation, data edition</a:t>
                      </a: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706">
                <a:tc>
                  <a:txBody>
                    <a:bodyPr/>
                    <a:lstStyle/>
                    <a:p>
                      <a:pPr marL="0" marR="0" algn="l">
                        <a:lnSpc>
                          <a:spcPct val="115000"/>
                        </a:lnSpc>
                        <a:spcBef>
                          <a:spcPts val="0"/>
                        </a:spcBef>
                        <a:spcAft>
                          <a:spcPts val="0"/>
                        </a:spcAft>
                      </a:pPr>
                      <a:r>
                        <a:rPr lang="en-US" sz="1200" b="1" dirty="0">
                          <a:solidFill>
                            <a:srgbClr val="000000"/>
                          </a:solidFill>
                          <a:latin typeface="Arial"/>
                          <a:ea typeface="Calibri"/>
                          <a:cs typeface="Times New Roman"/>
                        </a:rPr>
                        <a:t>Data analysis</a:t>
                      </a: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706">
                <a:tc>
                  <a:txBody>
                    <a:bodyPr/>
                    <a:lstStyle/>
                    <a:p>
                      <a:pPr marL="0" marR="0" algn="l">
                        <a:lnSpc>
                          <a:spcPct val="115000"/>
                        </a:lnSpc>
                        <a:spcBef>
                          <a:spcPts val="0"/>
                        </a:spcBef>
                        <a:spcAft>
                          <a:spcPts val="0"/>
                        </a:spcAft>
                      </a:pPr>
                      <a:r>
                        <a:rPr lang="en-US" sz="1200" b="1" dirty="0">
                          <a:solidFill>
                            <a:srgbClr val="000000"/>
                          </a:solidFill>
                          <a:latin typeface="Arial"/>
                          <a:ea typeface="Calibri"/>
                          <a:cs typeface="Times New Roman"/>
                        </a:rPr>
                        <a:t>Report writing</a:t>
                      </a: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06116">
                <a:tc>
                  <a:txBody>
                    <a:bodyPr/>
                    <a:lstStyle/>
                    <a:p>
                      <a:pPr marL="0" marR="0" algn="l">
                        <a:lnSpc>
                          <a:spcPct val="115000"/>
                        </a:lnSpc>
                        <a:spcBef>
                          <a:spcPts val="0"/>
                        </a:spcBef>
                        <a:spcAft>
                          <a:spcPts val="0"/>
                        </a:spcAft>
                      </a:pPr>
                      <a:r>
                        <a:rPr lang="en-US" sz="1200" b="1" dirty="0">
                          <a:solidFill>
                            <a:srgbClr val="000000"/>
                          </a:solidFill>
                          <a:latin typeface="Arial"/>
                          <a:ea typeface="Calibri"/>
                          <a:cs typeface="Times New Roman"/>
                        </a:rPr>
                        <a:t>Dissemination of report and presentation</a:t>
                      </a: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4700" b="1" dirty="0">
                <a:latin typeface="Times New Roman" pitchFamily="18" charset="0"/>
                <a:cs typeface="Times New Roman" pitchFamily="18" charset="0"/>
              </a:rPr>
              <a:t>Ethical </a:t>
            </a:r>
            <a:r>
              <a:rPr lang="en-US" sz="4700" b="1" dirty="0" smtClean="0">
                <a:latin typeface="Times New Roman" pitchFamily="18" charset="0"/>
                <a:cs typeface="Times New Roman" pitchFamily="18" charset="0"/>
              </a:rPr>
              <a:t>Consideration</a:t>
            </a:r>
            <a:r>
              <a:rPr lang="en-US" dirty="0"/>
              <a:t/>
            </a:r>
            <a:br>
              <a:rPr lang="en-US" dirty="0"/>
            </a:br>
            <a:endParaRPr lang="en-US" dirty="0"/>
          </a:p>
        </p:txBody>
      </p:sp>
      <p:sp>
        <p:nvSpPr>
          <p:cNvPr id="3" name="Content Placeholder 2"/>
          <p:cNvSpPr>
            <a:spLocks noGrp="1"/>
          </p:cNvSpPr>
          <p:nvPr>
            <p:ph idx="1"/>
          </p:nvPr>
        </p:nvSpPr>
        <p:spPr>
          <a:xfrm>
            <a:off x="990600" y="1295400"/>
            <a:ext cx="8153400" cy="4953000"/>
          </a:xfrm>
        </p:spPr>
        <p:txBody>
          <a:bodyPr>
            <a:normAutofit fontScale="25000" lnSpcReduction="20000"/>
          </a:bodyPr>
          <a:lstStyle/>
          <a:p>
            <a:pPr>
              <a:buNone/>
            </a:pPr>
            <a:r>
              <a:rPr lang="en-US" sz="8800" dirty="0" smtClean="0">
                <a:latin typeface="Times New Roman" pitchFamily="18" charset="0"/>
                <a:cs typeface="Times New Roman" pitchFamily="18" charset="0"/>
              </a:rPr>
              <a:t>Study protocol </a:t>
            </a:r>
            <a:r>
              <a:rPr lang="en-US" sz="8800" dirty="0">
                <a:latin typeface="Times New Roman" pitchFamily="18" charset="0"/>
                <a:cs typeface="Times New Roman" pitchFamily="18" charset="0"/>
              </a:rPr>
              <a:t>submitted to MOPH- IRB for </a:t>
            </a:r>
            <a:r>
              <a:rPr lang="en-US" sz="8800" dirty="0" smtClean="0">
                <a:latin typeface="Times New Roman" pitchFamily="18" charset="0"/>
                <a:cs typeface="Times New Roman" pitchFamily="18" charset="0"/>
              </a:rPr>
              <a:t>the approval. </a:t>
            </a:r>
          </a:p>
          <a:p>
            <a:pPr>
              <a:buNone/>
            </a:pPr>
            <a:endParaRPr lang="en-US" sz="8800" dirty="0">
              <a:latin typeface="Times New Roman" pitchFamily="18" charset="0"/>
              <a:cs typeface="Times New Roman" pitchFamily="18" charset="0"/>
            </a:endParaRPr>
          </a:p>
          <a:p>
            <a:pPr>
              <a:buNone/>
            </a:pPr>
            <a:r>
              <a:rPr lang="en-US" sz="8800" dirty="0" smtClean="0">
                <a:latin typeface="Times New Roman" pitchFamily="18" charset="0"/>
                <a:cs typeface="Times New Roman" pitchFamily="18" charset="0"/>
              </a:rPr>
              <a:t>After getting approval </a:t>
            </a:r>
            <a:r>
              <a:rPr lang="en-US" sz="8800" dirty="0">
                <a:latin typeface="Times New Roman" pitchFamily="18" charset="0"/>
                <a:cs typeface="Times New Roman" pitchFamily="18" charset="0"/>
              </a:rPr>
              <a:t>from the </a:t>
            </a:r>
            <a:r>
              <a:rPr lang="en-US" sz="8800" dirty="0" smtClean="0">
                <a:latin typeface="Times New Roman" pitchFamily="18" charset="0"/>
                <a:cs typeface="Times New Roman" pitchFamily="18" charset="0"/>
              </a:rPr>
              <a:t>MOPH-IRB , </a:t>
            </a:r>
            <a:r>
              <a:rPr lang="en-US" sz="8800" dirty="0">
                <a:latin typeface="Times New Roman" pitchFamily="18" charset="0"/>
                <a:cs typeface="Times New Roman" pitchFamily="18" charset="0"/>
              </a:rPr>
              <a:t>the </a:t>
            </a:r>
            <a:r>
              <a:rPr lang="en-US" sz="8800" dirty="0" smtClean="0">
                <a:latin typeface="Times New Roman" pitchFamily="18" charset="0"/>
                <a:cs typeface="Times New Roman" pitchFamily="18" charset="0"/>
              </a:rPr>
              <a:t>assessment had been </a:t>
            </a:r>
          </a:p>
          <a:p>
            <a:pPr>
              <a:buNone/>
            </a:pPr>
            <a:r>
              <a:rPr lang="en-US" sz="8800" dirty="0" smtClean="0">
                <a:latin typeface="Times New Roman" pitchFamily="18" charset="0"/>
                <a:cs typeface="Times New Roman" pitchFamily="18" charset="0"/>
              </a:rPr>
              <a:t>commenced </a:t>
            </a:r>
            <a:r>
              <a:rPr lang="en-US" sz="8800" dirty="0">
                <a:latin typeface="Times New Roman" pitchFamily="18" charset="0"/>
                <a:cs typeface="Times New Roman" pitchFamily="18" charset="0"/>
              </a:rPr>
              <a:t>in the </a:t>
            </a:r>
            <a:r>
              <a:rPr lang="en-US" sz="8800" dirty="0" smtClean="0">
                <a:latin typeface="Times New Roman" pitchFamily="18" charset="0"/>
                <a:cs typeface="Times New Roman" pitchFamily="18" charset="0"/>
              </a:rPr>
              <a:t>study areas</a:t>
            </a:r>
            <a:r>
              <a:rPr lang="en-US" sz="8800" dirty="0">
                <a:latin typeface="Times New Roman" pitchFamily="18" charset="0"/>
                <a:cs typeface="Times New Roman" pitchFamily="18" charset="0"/>
              </a:rPr>
              <a:t>.</a:t>
            </a:r>
          </a:p>
          <a:p>
            <a:pPr>
              <a:buNone/>
            </a:pPr>
            <a:endParaRPr lang="en-US" sz="8800" dirty="0">
              <a:latin typeface="Times New Roman" pitchFamily="18" charset="0"/>
              <a:cs typeface="Times New Roman" pitchFamily="18" charset="0"/>
            </a:endParaRPr>
          </a:p>
          <a:p>
            <a:pPr>
              <a:buNone/>
            </a:pPr>
            <a:r>
              <a:rPr lang="en-US" sz="8800" dirty="0" smtClean="0">
                <a:latin typeface="Times New Roman" pitchFamily="18" charset="0"/>
                <a:cs typeface="Times New Roman" pitchFamily="18" charset="0"/>
                <a:hlinkClick r:id="rId2" action="ppaction://hlinkfile"/>
              </a:rPr>
              <a:t>Informed </a:t>
            </a:r>
            <a:r>
              <a:rPr lang="en-US" sz="8800" dirty="0">
                <a:latin typeface="Times New Roman" pitchFamily="18" charset="0"/>
                <a:cs typeface="Times New Roman" pitchFamily="18" charset="0"/>
                <a:hlinkClick r:id="rId2" action="ppaction://hlinkfile"/>
              </a:rPr>
              <a:t>Consent </a:t>
            </a:r>
            <a:r>
              <a:rPr lang="en-US" sz="8800" dirty="0" smtClean="0">
                <a:latin typeface="Times New Roman" pitchFamily="18" charset="0"/>
                <a:cs typeface="Times New Roman" pitchFamily="18" charset="0"/>
              </a:rPr>
              <a:t>has been taken from </a:t>
            </a:r>
            <a:r>
              <a:rPr lang="en-US" sz="8800" dirty="0">
                <a:latin typeface="Times New Roman" pitchFamily="18" charset="0"/>
                <a:cs typeface="Times New Roman" pitchFamily="18" charset="0"/>
              </a:rPr>
              <a:t>each </a:t>
            </a:r>
            <a:r>
              <a:rPr lang="en-US" sz="8800" dirty="0" smtClean="0">
                <a:latin typeface="Times New Roman" pitchFamily="18" charset="0"/>
                <a:cs typeface="Times New Roman" pitchFamily="18" charset="0"/>
              </a:rPr>
              <a:t>Respondent.</a:t>
            </a:r>
          </a:p>
          <a:p>
            <a:pPr>
              <a:buNone/>
            </a:pPr>
            <a:endParaRPr lang="en-US" sz="8800" dirty="0">
              <a:latin typeface="Times New Roman" pitchFamily="18" charset="0"/>
              <a:cs typeface="Times New Roman" pitchFamily="18" charset="0"/>
            </a:endParaRPr>
          </a:p>
          <a:p>
            <a:pPr>
              <a:buNone/>
            </a:pPr>
            <a:r>
              <a:rPr lang="en-US" sz="8800" dirty="0" smtClean="0">
                <a:latin typeface="Times New Roman" pitchFamily="18" charset="0"/>
                <a:cs typeface="Times New Roman" pitchFamily="18" charset="0"/>
              </a:rPr>
              <a:t>The </a:t>
            </a:r>
            <a:r>
              <a:rPr lang="en-US" sz="8800" dirty="0">
                <a:latin typeface="Times New Roman" pitchFamily="18" charset="0"/>
                <a:cs typeface="Times New Roman" pitchFamily="18" charset="0"/>
              </a:rPr>
              <a:t>data collected </a:t>
            </a:r>
            <a:r>
              <a:rPr lang="en-US" sz="8800" dirty="0" smtClean="0">
                <a:latin typeface="Times New Roman" pitchFamily="18" charset="0"/>
                <a:cs typeface="Times New Roman" pitchFamily="18" charset="0"/>
              </a:rPr>
              <a:t>has been </a:t>
            </a:r>
            <a:r>
              <a:rPr lang="en-US" sz="8800" dirty="0">
                <a:latin typeface="Times New Roman" pitchFamily="18" charset="0"/>
                <a:cs typeface="Times New Roman" pitchFamily="18" charset="0"/>
              </a:rPr>
              <a:t>used only for the </a:t>
            </a:r>
            <a:r>
              <a:rPr lang="en-US" sz="8800" dirty="0" smtClean="0">
                <a:latin typeface="Times New Roman" pitchFamily="18" charset="0"/>
                <a:cs typeface="Times New Roman" pitchFamily="18" charset="0"/>
              </a:rPr>
              <a:t>research purpose.</a:t>
            </a:r>
          </a:p>
          <a:p>
            <a:pPr>
              <a:buNone/>
            </a:pPr>
            <a:endParaRPr lang="en-US" sz="8800" dirty="0">
              <a:latin typeface="Times New Roman" pitchFamily="18" charset="0"/>
              <a:cs typeface="Times New Roman" pitchFamily="18" charset="0"/>
            </a:endParaRPr>
          </a:p>
          <a:p>
            <a:pPr>
              <a:buNone/>
            </a:pPr>
            <a:r>
              <a:rPr lang="en-US" sz="8800" dirty="0" smtClean="0">
                <a:latin typeface="Times New Roman" pitchFamily="18" charset="0"/>
                <a:cs typeface="Times New Roman" pitchFamily="18" charset="0"/>
              </a:rPr>
              <a:t>Survey </a:t>
            </a:r>
            <a:r>
              <a:rPr lang="en-US" sz="8800" dirty="0">
                <a:latin typeface="Times New Roman" pitchFamily="18" charset="0"/>
                <a:cs typeface="Times New Roman" pitchFamily="18" charset="0"/>
              </a:rPr>
              <a:t>forms </a:t>
            </a:r>
            <a:r>
              <a:rPr lang="en-US" sz="8800" dirty="0" smtClean="0">
                <a:latin typeface="Times New Roman" pitchFamily="18" charset="0"/>
                <a:cs typeface="Times New Roman" pitchFamily="18" charset="0"/>
              </a:rPr>
              <a:t>have been </a:t>
            </a:r>
            <a:r>
              <a:rPr lang="en-US" sz="8800" dirty="0">
                <a:latin typeface="Times New Roman" pitchFamily="18" charset="0"/>
                <a:cs typeface="Times New Roman" pitchFamily="18" charset="0"/>
              </a:rPr>
              <a:t>treated </a:t>
            </a:r>
            <a:r>
              <a:rPr lang="en-US" sz="8800" dirty="0" smtClean="0">
                <a:latin typeface="Times New Roman" pitchFamily="18" charset="0"/>
                <a:cs typeface="Times New Roman" pitchFamily="18" charset="0"/>
              </a:rPr>
              <a:t>with </a:t>
            </a:r>
            <a:r>
              <a:rPr lang="en-US" sz="8800" dirty="0">
                <a:latin typeface="Times New Roman" pitchFamily="18" charset="0"/>
                <a:cs typeface="Times New Roman" pitchFamily="18" charset="0"/>
              </a:rPr>
              <a:t>utmost confidentiality</a:t>
            </a:r>
            <a:r>
              <a:rPr lang="en-US" sz="8800" dirty="0" smtClean="0">
                <a:latin typeface="Times New Roman" pitchFamily="18" charset="0"/>
                <a:cs typeface="Times New Roman" pitchFamily="18" charset="0"/>
              </a:rPr>
              <a:t>.</a:t>
            </a:r>
            <a:endParaRPr lang="en-US" sz="8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endParaRPr lang="en-US" sz="6000" dirty="0" smtClean="0"/>
          </a:p>
          <a:p>
            <a:pPr>
              <a:buNone/>
            </a:pPr>
            <a:r>
              <a:rPr lang="en-US" sz="6000" dirty="0" smtClean="0"/>
              <a:t>Result and Analysis</a:t>
            </a:r>
            <a:endParaRPr lang="en-US" sz="60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sz="6000" dirty="0" smtClean="0">
              <a:latin typeface="Times New Roman" pitchFamily="18" charset="0"/>
              <a:cs typeface="Times New Roman" pitchFamily="18" charset="0"/>
            </a:endParaRPr>
          </a:p>
          <a:p>
            <a:r>
              <a:rPr lang="en-US" sz="6000" dirty="0" smtClean="0">
                <a:latin typeface="Times New Roman" pitchFamily="18" charset="0"/>
                <a:cs typeface="Times New Roman" pitchFamily="18" charset="0"/>
              </a:rPr>
              <a:t>1</a:t>
            </a:r>
            <a:r>
              <a:rPr lang="en-US" sz="6000" dirty="0" smtClean="0"/>
              <a:t>. Impact of drought on the community</a:t>
            </a:r>
          </a:p>
          <a:p>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Main difficulties faced by the people in last 2 years </a:t>
            </a:r>
            <a:r>
              <a:rPr lang="en-US" dirty="0" smtClean="0"/>
              <a:t/>
            </a:r>
            <a:br>
              <a:rPr lang="en-US" dirty="0" smtClean="0"/>
            </a:br>
            <a:endParaRPr lang="en-US" dirty="0"/>
          </a:p>
        </p:txBody>
      </p:sp>
      <p:graphicFrame>
        <p:nvGraphicFramePr>
          <p:cNvPr id="4" name="Content Placeholder 3"/>
          <p:cNvGraphicFramePr>
            <a:graphicFrameLocks noGrp="1"/>
          </p:cNvGraphicFramePr>
          <p:nvPr>
            <p:ph idx="1"/>
          </p:nvPr>
        </p:nvGraphicFramePr>
        <p:xfrm>
          <a:off x="1435100" y="1447800"/>
          <a:ext cx="7480300" cy="48006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Problems faced during last disaster</a:t>
            </a:r>
            <a:r>
              <a:rPr lang="en-US" dirty="0" smtClean="0"/>
              <a:t/>
            </a:r>
            <a:br>
              <a:rPr lang="en-US" dirty="0" smtClean="0"/>
            </a:br>
            <a:endParaRPr lang="en-US" dirty="0"/>
          </a:p>
        </p:txBody>
      </p:sp>
      <p:graphicFrame>
        <p:nvGraphicFramePr>
          <p:cNvPr id="4" name="Content Placeholder 3"/>
          <p:cNvGraphicFramePr>
            <a:graphicFrameLocks noGrp="1"/>
          </p:cNvGraphicFramePr>
          <p:nvPr>
            <p:ph idx="1"/>
          </p:nvPr>
        </p:nvGraphicFramePr>
        <p:xfrm>
          <a:off x="1435100" y="1447800"/>
          <a:ext cx="7499350" cy="48006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Access of the household to the general facilities</a:t>
            </a:r>
            <a:r>
              <a:rPr lang="en-US" dirty="0" smtClean="0"/>
              <a:t/>
            </a:r>
            <a:br>
              <a:rPr lang="en-US" dirty="0" smtClean="0"/>
            </a:br>
            <a:endParaRPr lang="en-US" dirty="0"/>
          </a:p>
        </p:txBody>
      </p:sp>
      <p:graphicFrame>
        <p:nvGraphicFramePr>
          <p:cNvPr id="4" name="Content Placeholder 3"/>
          <p:cNvGraphicFramePr>
            <a:graphicFrameLocks noGrp="1"/>
          </p:cNvGraphicFramePr>
          <p:nvPr>
            <p:ph idx="1"/>
          </p:nvPr>
        </p:nvGraphicFramePr>
        <p:xfrm>
          <a:off x="1435100" y="1447800"/>
          <a:ext cx="7499350" cy="48006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Community level systems in place</a:t>
            </a:r>
            <a:r>
              <a:rPr lang="en-US" dirty="0" smtClean="0"/>
              <a:t/>
            </a:r>
            <a:br>
              <a:rPr lang="en-US" dirty="0" smtClean="0"/>
            </a:br>
            <a:endParaRPr lang="en-US" dirty="0"/>
          </a:p>
        </p:txBody>
      </p:sp>
      <p:graphicFrame>
        <p:nvGraphicFramePr>
          <p:cNvPr id="4" name="Content Placeholder 3"/>
          <p:cNvGraphicFramePr>
            <a:graphicFrameLocks noGrp="1"/>
          </p:cNvGraphicFramePr>
          <p:nvPr>
            <p:ph idx="1"/>
          </p:nvPr>
        </p:nvGraphicFramePr>
        <p:xfrm>
          <a:off x="1435100" y="1447800"/>
          <a:ext cx="7499350" cy="48006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700" b="1" dirty="0" smtClean="0"/>
              <a:t>Governmental/ nongovernmental programs running in village in relation to effect of disaster.</a:t>
            </a:r>
            <a:r>
              <a:rPr lang="en-US" dirty="0" smtClean="0"/>
              <a:t/>
            </a:r>
            <a:br>
              <a:rPr lang="en-US" dirty="0" smtClean="0"/>
            </a:br>
            <a:endParaRPr lang="en-US" dirty="0"/>
          </a:p>
        </p:txBody>
      </p:sp>
      <p:graphicFrame>
        <p:nvGraphicFramePr>
          <p:cNvPr id="4" name="Content Placeholder 3"/>
          <p:cNvGraphicFramePr>
            <a:graphicFrameLocks noGrp="1"/>
          </p:cNvGraphicFramePr>
          <p:nvPr>
            <p:ph idx="1"/>
          </p:nvPr>
        </p:nvGraphicFramePr>
        <p:xfrm>
          <a:off x="1435100" y="1447800"/>
          <a:ext cx="7499350" cy="48006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endParaRPr lang="en-US" b="1" dirty="0" smtClean="0"/>
          </a:p>
          <a:p>
            <a:pPr>
              <a:buNone/>
            </a:pPr>
            <a:r>
              <a:rPr lang="en-US" sz="4400" b="1" dirty="0" smtClean="0"/>
              <a:t>2. Common water, sanitation and hygiene (WASH) practices in the community.</a:t>
            </a:r>
            <a:endParaRPr lang="en-US" sz="44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Source of drinking water</a:t>
            </a:r>
            <a:r>
              <a:rPr lang="en-US" dirty="0" smtClean="0"/>
              <a:t/>
            </a:r>
            <a:br>
              <a:rPr lang="en-US" dirty="0" smtClean="0"/>
            </a:br>
            <a:endParaRPr lang="en-US" dirty="0"/>
          </a:p>
        </p:txBody>
      </p:sp>
      <p:pic>
        <p:nvPicPr>
          <p:cNvPr id="4" name="Content Placeholder 3"/>
          <p:cNvPicPr>
            <a:picLocks noGrp="1"/>
          </p:cNvPicPr>
          <p:nvPr>
            <p:ph idx="1"/>
          </p:nvPr>
        </p:nvPicPr>
        <p:blipFill>
          <a:blip r:embed="rId2" cstate="print"/>
          <a:srcRect/>
          <a:stretch>
            <a:fillRect/>
          </a:stretch>
        </p:blipFill>
        <p:spPr bwMode="auto">
          <a:xfrm>
            <a:off x="2189162" y="1447800"/>
            <a:ext cx="5991225" cy="4800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Contamination of water source</a:t>
            </a:r>
            <a:r>
              <a:rPr lang="en-US" dirty="0" smtClean="0"/>
              <a:t/>
            </a:r>
            <a:br>
              <a:rPr lang="en-US" dirty="0" smtClean="0"/>
            </a:br>
            <a:endParaRPr lang="en-US" dirty="0"/>
          </a:p>
        </p:txBody>
      </p:sp>
      <p:graphicFrame>
        <p:nvGraphicFramePr>
          <p:cNvPr id="5" name="Content Placeholder 4"/>
          <p:cNvGraphicFramePr>
            <a:graphicFrameLocks noGrp="1"/>
          </p:cNvGraphicFramePr>
          <p:nvPr>
            <p:ph idx="1"/>
          </p:nvPr>
        </p:nvGraphicFramePr>
        <p:xfrm>
          <a:off x="1435100" y="1447800"/>
          <a:ext cx="7499350" cy="48006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Water treated before drinking  </a:t>
            </a:r>
            <a:r>
              <a:rPr lang="en-US" dirty="0" smtClean="0"/>
              <a:t/>
            </a:r>
            <a:br>
              <a:rPr lang="en-US" dirty="0" smtClean="0"/>
            </a:br>
            <a:endParaRPr lang="en-US" dirty="0"/>
          </a:p>
        </p:txBody>
      </p:sp>
      <p:graphicFrame>
        <p:nvGraphicFramePr>
          <p:cNvPr id="4" name="Content Placeholder 3"/>
          <p:cNvGraphicFramePr>
            <a:graphicFrameLocks noGrp="1"/>
          </p:cNvGraphicFramePr>
          <p:nvPr>
            <p:ph idx="1"/>
          </p:nvPr>
        </p:nvGraphicFramePr>
        <p:xfrm>
          <a:off x="1435100" y="1447800"/>
          <a:ext cx="7499350" cy="48006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Type of toilet facility</a:t>
            </a:r>
            <a:r>
              <a:rPr lang="en-US" dirty="0" smtClean="0"/>
              <a:t/>
            </a:r>
            <a:br>
              <a:rPr lang="en-US" dirty="0" smtClean="0"/>
            </a:br>
            <a:endParaRPr lang="en-US" dirty="0"/>
          </a:p>
        </p:txBody>
      </p:sp>
      <p:pic>
        <p:nvPicPr>
          <p:cNvPr id="4" name="Content Placeholder 3"/>
          <p:cNvPicPr>
            <a:picLocks noGrp="1"/>
          </p:cNvPicPr>
          <p:nvPr>
            <p:ph idx="1"/>
          </p:nvPr>
        </p:nvPicPr>
        <p:blipFill>
          <a:blip r:embed="rId2" cstate="print"/>
          <a:srcRect/>
          <a:stretch>
            <a:fillRect/>
          </a:stretch>
        </p:blipFill>
        <p:spPr bwMode="auto">
          <a:xfrm>
            <a:off x="2191515" y="1447800"/>
            <a:ext cx="5986519" cy="4800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Hands washing after Defecation</a:t>
            </a:r>
            <a:r>
              <a:rPr lang="en-US" dirty="0" smtClean="0"/>
              <a:t/>
            </a:r>
            <a:br>
              <a:rPr lang="en-US" dirty="0" smtClean="0"/>
            </a:br>
            <a:endParaRPr lang="en-US" dirty="0"/>
          </a:p>
        </p:txBody>
      </p:sp>
      <p:graphicFrame>
        <p:nvGraphicFramePr>
          <p:cNvPr id="4" name="Content Placeholder 3"/>
          <p:cNvGraphicFramePr>
            <a:graphicFrameLocks noGrp="1"/>
          </p:cNvGraphicFramePr>
          <p:nvPr>
            <p:ph idx="1"/>
          </p:nvPr>
        </p:nvGraphicFramePr>
        <p:xfrm>
          <a:off x="1435100" y="1447800"/>
          <a:ext cx="7499350" cy="48006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lvl="0"/>
            <a:endParaRPr lang="en-US" b="1" dirty="0" smtClean="0"/>
          </a:p>
          <a:p>
            <a:pPr lvl="0">
              <a:buNone/>
            </a:pPr>
            <a:r>
              <a:rPr lang="en-US" sz="4400" b="1" dirty="0" smtClean="0"/>
              <a:t>3. Prevalence of water, sanitation and hygiene related diseases among community in the affected regions</a:t>
            </a:r>
            <a:endParaRPr lang="en-US" sz="4400" dirty="0" smtClean="0"/>
          </a:p>
          <a:p>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Prevalence of diarrhea among children  in the community </a:t>
            </a:r>
            <a:r>
              <a:rPr lang="en-US" dirty="0" smtClean="0"/>
              <a:t/>
            </a:r>
            <a:br>
              <a:rPr lang="en-US" dirty="0" smtClean="0"/>
            </a:br>
            <a:endParaRPr lang="en-US" dirty="0"/>
          </a:p>
        </p:txBody>
      </p:sp>
      <p:pic>
        <p:nvPicPr>
          <p:cNvPr id="4" name="Content Placeholder 3"/>
          <p:cNvPicPr>
            <a:picLocks noGrp="1"/>
          </p:cNvPicPr>
          <p:nvPr>
            <p:ph idx="1"/>
          </p:nvPr>
        </p:nvPicPr>
        <p:blipFill>
          <a:blip r:embed="rId2" cstate="print"/>
          <a:srcRect/>
          <a:stretch>
            <a:fillRect/>
          </a:stretch>
        </p:blipFill>
        <p:spPr bwMode="auto">
          <a:xfrm>
            <a:off x="2189162" y="1447800"/>
            <a:ext cx="5991225" cy="4800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Treatment of diarrhea case</a:t>
            </a:r>
            <a:r>
              <a:rPr lang="en-US" dirty="0" smtClean="0"/>
              <a:t/>
            </a:r>
            <a:br>
              <a:rPr lang="en-US" dirty="0" smtClean="0"/>
            </a:br>
            <a:endParaRPr lang="en-US" dirty="0"/>
          </a:p>
        </p:txBody>
      </p:sp>
      <p:graphicFrame>
        <p:nvGraphicFramePr>
          <p:cNvPr id="4" name="Content Placeholder 3"/>
          <p:cNvGraphicFramePr>
            <a:graphicFrameLocks noGrp="1"/>
          </p:cNvGraphicFramePr>
          <p:nvPr>
            <p:ph idx="1"/>
          </p:nvPr>
        </p:nvGraphicFramePr>
        <p:xfrm>
          <a:off x="1435100" y="1447800"/>
          <a:ext cx="7499350" cy="48006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100" b="1" dirty="0" smtClean="0"/>
              <a:t/>
            </a:r>
            <a:br>
              <a:rPr lang="en-US" sz="3100" b="1" dirty="0" smtClean="0"/>
            </a:br>
            <a:r>
              <a:rPr lang="en-US" sz="3100" b="1" dirty="0" smtClean="0"/>
              <a:t>Prevalence of diseases other than diarrhea in children below than 5 years of age.</a:t>
            </a:r>
            <a:r>
              <a:rPr lang="en-US" dirty="0" smtClean="0"/>
              <a:t/>
            </a:r>
            <a:br>
              <a:rPr lang="en-US" dirty="0" smtClean="0"/>
            </a:br>
            <a:endParaRPr lang="en-US" dirty="0"/>
          </a:p>
        </p:txBody>
      </p:sp>
      <p:graphicFrame>
        <p:nvGraphicFramePr>
          <p:cNvPr id="7" name="Content Placeholder 6"/>
          <p:cNvGraphicFramePr>
            <a:graphicFrameLocks noGrp="1"/>
          </p:cNvGraphicFramePr>
          <p:nvPr>
            <p:ph idx="1"/>
          </p:nvPr>
        </p:nvGraphicFramePr>
        <p:xfrm>
          <a:off x="1435100" y="1447800"/>
          <a:ext cx="7499350" cy="48006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Symptoms </a:t>
            </a:r>
            <a:endParaRPr lang="en-US" dirty="0"/>
          </a:p>
        </p:txBody>
      </p:sp>
      <p:sp>
        <p:nvSpPr>
          <p:cNvPr id="3" name="Content Placeholder 2"/>
          <p:cNvSpPr>
            <a:spLocks noGrp="1"/>
          </p:cNvSpPr>
          <p:nvPr>
            <p:ph idx="1"/>
          </p:nvPr>
        </p:nvSpPr>
        <p:spPr/>
        <p:txBody>
          <a:bodyPr/>
          <a:lstStyle/>
          <a:p>
            <a:endParaRPr lang="en-US"/>
          </a:p>
        </p:txBody>
      </p:sp>
      <p:graphicFrame>
        <p:nvGraphicFramePr>
          <p:cNvPr id="4" name="Chart 3"/>
          <p:cNvGraphicFramePr/>
          <p:nvPr/>
        </p:nvGraphicFramePr>
        <p:xfrm>
          <a:off x="1600200" y="1600200"/>
          <a:ext cx="7010400" cy="45720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Prevalence of different diseases in person above 5 years of age.</a:t>
            </a:r>
            <a:r>
              <a:rPr lang="en-US" dirty="0" smtClean="0"/>
              <a:t/>
            </a:r>
            <a:br>
              <a:rPr lang="en-US" dirty="0" smtClean="0"/>
            </a:br>
            <a:endParaRPr lang="en-US" dirty="0"/>
          </a:p>
        </p:txBody>
      </p:sp>
      <p:graphicFrame>
        <p:nvGraphicFramePr>
          <p:cNvPr id="6" name="Content Placeholder 5"/>
          <p:cNvGraphicFramePr>
            <a:graphicFrameLocks noGrp="1"/>
          </p:cNvGraphicFramePr>
          <p:nvPr>
            <p:ph idx="1"/>
          </p:nvPr>
        </p:nvGraphicFramePr>
        <p:xfrm>
          <a:off x="1435100" y="1447800"/>
          <a:ext cx="7499350" cy="48006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Symptoms</a:t>
            </a:r>
            <a:br>
              <a:rPr lang="en-US" dirty="0" smtClean="0"/>
            </a:br>
            <a:endParaRPr lang="en-US" dirty="0"/>
          </a:p>
        </p:txBody>
      </p:sp>
      <p:graphicFrame>
        <p:nvGraphicFramePr>
          <p:cNvPr id="4" name="Content Placeholder 3"/>
          <p:cNvGraphicFramePr>
            <a:graphicFrameLocks noGrp="1"/>
          </p:cNvGraphicFramePr>
          <p:nvPr>
            <p:ph idx="1"/>
          </p:nvPr>
        </p:nvGraphicFramePr>
        <p:xfrm>
          <a:off x="1435100" y="1447800"/>
          <a:ext cx="7499350" cy="48006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buNone/>
            </a:pPr>
            <a:endParaRPr lang="en-US" sz="4400" dirty="0" smtClean="0"/>
          </a:p>
          <a:p>
            <a:pPr>
              <a:buNone/>
            </a:pPr>
            <a:r>
              <a:rPr lang="en-US" sz="4400" dirty="0" smtClean="0"/>
              <a:t>4. Food Security situation in Drought affected districts of </a:t>
            </a:r>
            <a:r>
              <a:rPr lang="en-US" sz="4400" dirty="0" err="1" smtClean="0"/>
              <a:t>Faryab</a:t>
            </a:r>
            <a:r>
              <a:rPr lang="en-US" sz="4400" dirty="0" smtClean="0"/>
              <a:t> and </a:t>
            </a:r>
            <a:r>
              <a:rPr lang="en-US" sz="4400" dirty="0" err="1" smtClean="0"/>
              <a:t>Jawzjan</a:t>
            </a:r>
            <a:endParaRPr lang="en-US" sz="44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Number of meals eaten in a day by the households.</a:t>
            </a:r>
            <a:r>
              <a:rPr lang="en-US" dirty="0" smtClean="0"/>
              <a:t/>
            </a:r>
            <a:br>
              <a:rPr lang="en-US" dirty="0" smtClean="0"/>
            </a:br>
            <a:endParaRPr lang="en-US" dirty="0"/>
          </a:p>
        </p:txBody>
      </p:sp>
      <p:pic>
        <p:nvPicPr>
          <p:cNvPr id="4" name="Content Placeholder 3"/>
          <p:cNvPicPr>
            <a:picLocks noGrp="1"/>
          </p:cNvPicPr>
          <p:nvPr>
            <p:ph idx="1"/>
          </p:nvPr>
        </p:nvPicPr>
        <p:blipFill>
          <a:blip r:embed="rId2" cstate="print"/>
          <a:srcRect/>
          <a:stretch>
            <a:fillRect/>
          </a:stretch>
        </p:blipFill>
        <p:spPr bwMode="auto">
          <a:xfrm>
            <a:off x="2189162" y="1447800"/>
            <a:ext cx="5991225" cy="4800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Food consumption score </a:t>
            </a:r>
            <a:r>
              <a:rPr lang="en-US" dirty="0" smtClean="0"/>
              <a:t/>
            </a:r>
            <a:br>
              <a:rPr lang="en-US" dirty="0" smtClean="0"/>
            </a:br>
            <a:endParaRPr lang="en-US" dirty="0"/>
          </a:p>
        </p:txBody>
      </p:sp>
      <p:pic>
        <p:nvPicPr>
          <p:cNvPr id="4" name="Content Placeholder 3"/>
          <p:cNvPicPr>
            <a:picLocks noGrp="1"/>
          </p:cNvPicPr>
          <p:nvPr>
            <p:ph idx="1"/>
          </p:nvPr>
        </p:nvPicPr>
        <p:blipFill>
          <a:blip r:embed="rId2" cstate="print"/>
          <a:srcRect/>
          <a:stretch>
            <a:fillRect/>
          </a:stretch>
        </p:blipFill>
        <p:spPr bwMode="auto">
          <a:xfrm>
            <a:off x="2189162" y="1447800"/>
            <a:ext cx="5991225" cy="4800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graphicFrame>
        <p:nvGraphicFramePr>
          <p:cNvPr id="4" name="Content Placeholder 3"/>
          <p:cNvGraphicFramePr>
            <a:graphicFrameLocks noGrp="1"/>
          </p:cNvGraphicFramePr>
          <p:nvPr>
            <p:ph idx="1"/>
          </p:nvPr>
        </p:nvGraphicFramePr>
        <p:xfrm>
          <a:off x="1435100" y="1447800"/>
          <a:ext cx="7499350" cy="48006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Coping mechanism</a:t>
            </a:r>
            <a:r>
              <a:rPr lang="en-US" dirty="0" smtClean="0"/>
              <a:t/>
            </a:r>
            <a:br>
              <a:rPr lang="en-US" dirty="0" smtClean="0"/>
            </a:br>
            <a:endParaRPr lang="en-US" dirty="0"/>
          </a:p>
        </p:txBody>
      </p:sp>
      <p:graphicFrame>
        <p:nvGraphicFramePr>
          <p:cNvPr id="4" name="Content Placeholder 3"/>
          <p:cNvGraphicFramePr>
            <a:graphicFrameLocks noGrp="1"/>
          </p:cNvGraphicFramePr>
          <p:nvPr>
            <p:ph idx="1"/>
          </p:nvPr>
        </p:nvGraphicFramePr>
        <p:xfrm>
          <a:off x="1435100" y="1447800"/>
          <a:ext cx="7499350" cy="48006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latin typeface="Arial" pitchFamily="34" charset="0"/>
                <a:cs typeface="Arial" pitchFamily="34" charset="0"/>
              </a:rPr>
              <a:t>Food insecurity is a very big problem in drought affected areas all over the world especially in developing countries. In Afghanistan almost 2.5 million people, or 10 percent of the population, are at risk and many of them will need assistance for at least the next 12 months. We have seen that in Afghanistan that because of drought there is loss of crops and high food prices, because of that there is high food insecurity among population. Agriculture is one of that field where we felt immediate effect of drought. As the intensity and duration of drought increases, food production decreases and further in related fields food insecurity increases. Not only the food insecurity but increased prevalence of diseases, displaced population, violence and high food prices are some other effects of drought. Drought also affect national economy. </a:t>
            </a:r>
          </a:p>
          <a:p>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r>
              <a:rPr lang="en-US" dirty="0" smtClean="0">
                <a:latin typeface="Arial" pitchFamily="34" charset="0"/>
                <a:cs typeface="Arial" pitchFamily="34" charset="0"/>
              </a:rPr>
              <a:t>To reduce the condition of food insecurity in population there is the need of poor empowerment and proper distribution of the food. In most of the cases there is enough supply of the food but that does not reach to the needy population. So there should be a proper food supply management. As drought and Food insecurity are a major problems threw out the world, so government of the countries have to make proper plan and policies to reduce the effects of the drought and to fight with the after effects of the drought.</a:t>
            </a:r>
          </a:p>
          <a:p>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Conclusion</a:t>
            </a:r>
            <a:br>
              <a:rPr lang="en-US" dirty="0" smtClean="0"/>
            </a:b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There are many problems faced by the community in last two years due to disasters.</a:t>
            </a:r>
          </a:p>
          <a:p>
            <a:r>
              <a:rPr lang="en-US" dirty="0" smtClean="0"/>
              <a:t>Drought, cold temperature, high food prices and high fuel prices has affected most of the population</a:t>
            </a:r>
          </a:p>
          <a:p>
            <a:r>
              <a:rPr lang="en-US" dirty="0" smtClean="0"/>
              <a:t>Not enough access to all general facilities</a:t>
            </a:r>
          </a:p>
          <a:p>
            <a:r>
              <a:rPr lang="en-US" dirty="0" smtClean="0"/>
              <a:t>Lack of governmental and non-governmental </a:t>
            </a:r>
            <a:r>
              <a:rPr lang="en-US" dirty="0" err="1" smtClean="0"/>
              <a:t>programmes</a:t>
            </a:r>
            <a:r>
              <a:rPr lang="en-US" dirty="0" smtClean="0"/>
              <a:t> to fight with after effects of disasters</a:t>
            </a:r>
          </a:p>
          <a:p>
            <a:r>
              <a:rPr lang="en-US" dirty="0" err="1" smtClean="0"/>
              <a:t>programmes</a:t>
            </a:r>
            <a:r>
              <a:rPr lang="en-US" dirty="0" smtClean="0"/>
              <a:t> related to agriculture, irrigation, transportation are very minimal.</a:t>
            </a:r>
          </a:p>
          <a:p>
            <a:r>
              <a:rPr lang="en-US" dirty="0" smtClean="0"/>
              <a:t>Drinking water used by the people is contaminated at many places.</a:t>
            </a:r>
          </a:p>
          <a:p>
            <a:r>
              <a:rPr lang="en-US" dirty="0" smtClean="0"/>
              <a:t>There is huge lack of awareness among community about the health.</a:t>
            </a:r>
          </a:p>
          <a:p>
            <a:r>
              <a:rPr lang="en-US" dirty="0" smtClean="0"/>
              <a:t>Prevalence of diarrhea, sore throat/ cough/ running nose, fever, pneumonia etc is high.</a:t>
            </a:r>
          </a:p>
          <a:p>
            <a:endParaRPr 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Recommendations</a:t>
            </a:r>
            <a:br>
              <a:rPr lang="en-US" dirty="0" smtClean="0"/>
            </a:br>
            <a:endParaRPr lang="en-US" dirty="0"/>
          </a:p>
        </p:txBody>
      </p:sp>
      <p:sp>
        <p:nvSpPr>
          <p:cNvPr id="3" name="Content Placeholder 2"/>
          <p:cNvSpPr>
            <a:spLocks noGrp="1"/>
          </p:cNvSpPr>
          <p:nvPr>
            <p:ph idx="1"/>
          </p:nvPr>
        </p:nvSpPr>
        <p:spPr/>
        <p:txBody>
          <a:bodyPr>
            <a:normAutofit fontScale="70000" lnSpcReduction="20000"/>
          </a:bodyPr>
          <a:lstStyle/>
          <a:p>
            <a:r>
              <a:rPr lang="en-US" sz="3600" dirty="0" smtClean="0"/>
              <a:t>Government </a:t>
            </a:r>
            <a:r>
              <a:rPr lang="en-US" sz="3600" dirty="0" smtClean="0"/>
              <a:t>of Afghanistan should focus on pre disaster plan and policies to reduce the effect of drought on population. Government should apply an effective and efficient disaster management plan</a:t>
            </a:r>
            <a:r>
              <a:rPr lang="en-US" sz="3600" dirty="0" smtClean="0"/>
              <a:t>.</a:t>
            </a:r>
          </a:p>
          <a:p>
            <a:pPr>
              <a:buNone/>
            </a:pPr>
            <a:endParaRPr lang="en-US" sz="3600" dirty="0" smtClean="0"/>
          </a:p>
          <a:p>
            <a:r>
              <a:rPr lang="en-US" sz="3600" dirty="0" smtClean="0"/>
              <a:t>Need </a:t>
            </a:r>
            <a:r>
              <a:rPr lang="en-US" sz="3600" dirty="0" smtClean="0"/>
              <a:t>to focus more on transport, health problems, and other general facilities like roads, irrigation etc by the government and other </a:t>
            </a:r>
            <a:r>
              <a:rPr lang="en-US" sz="3600" dirty="0" smtClean="0"/>
              <a:t>NGOs.</a:t>
            </a:r>
          </a:p>
          <a:p>
            <a:pPr>
              <a:buNone/>
            </a:pPr>
            <a:endParaRPr lang="en-US" sz="3600" dirty="0" smtClean="0"/>
          </a:p>
          <a:p>
            <a:r>
              <a:rPr lang="en-US" sz="3600" dirty="0" smtClean="0"/>
              <a:t>Government of the Afghanistan should work on the poor empowerment and to uplift the economy level of the population. For that government has to work on </a:t>
            </a:r>
            <a:r>
              <a:rPr lang="en-US" sz="3600" dirty="0" smtClean="0"/>
              <a:t>the </a:t>
            </a:r>
            <a:r>
              <a:rPr lang="en-US" sz="3600" dirty="0" smtClean="0"/>
              <a:t>availability of employment of the population</a:t>
            </a:r>
            <a:r>
              <a:rPr lang="en-US" dirty="0" smtClean="0"/>
              <a:t>.</a:t>
            </a:r>
            <a:endParaRPr lang="en-US" dirty="0"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r>
              <a:rPr lang="en-US" dirty="0" smtClean="0"/>
              <a:t>Government should provide employment to the affected population in emergency </a:t>
            </a:r>
            <a:r>
              <a:rPr lang="en-US" dirty="0" smtClean="0"/>
              <a:t>situation.</a:t>
            </a:r>
          </a:p>
          <a:p>
            <a:pPr>
              <a:buNone/>
            </a:pPr>
            <a:endParaRPr lang="en-US" dirty="0" smtClean="0"/>
          </a:p>
          <a:p>
            <a:r>
              <a:rPr lang="en-US" dirty="0" smtClean="0"/>
              <a:t>Government and other NGOs should organize health awareness camps in the </a:t>
            </a:r>
            <a:r>
              <a:rPr lang="en-US" dirty="0" smtClean="0"/>
              <a:t>community. </a:t>
            </a:r>
          </a:p>
          <a:p>
            <a:pPr>
              <a:buNone/>
            </a:pPr>
            <a:endParaRPr lang="en-US" dirty="0" smtClean="0"/>
          </a:p>
          <a:p>
            <a:r>
              <a:rPr lang="en-US" dirty="0" smtClean="0"/>
              <a:t>Government has to provide facility of individual sanitary latrine to the </a:t>
            </a:r>
            <a:r>
              <a:rPr lang="en-US" dirty="0" smtClean="0"/>
              <a:t>households.</a:t>
            </a:r>
          </a:p>
          <a:p>
            <a:pPr>
              <a:buNone/>
            </a:pPr>
            <a:endParaRPr lang="en-US" dirty="0" smtClean="0"/>
          </a:p>
          <a:p>
            <a:r>
              <a:rPr lang="en-US" dirty="0" smtClean="0"/>
              <a:t>Government should focus more on proper supply of drinking water and food to the community in disaster affected areas. For that government should establish emergency disaster management teams. </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References</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47500" lnSpcReduction="20000"/>
          </a:bodyPr>
          <a:lstStyle/>
          <a:p>
            <a:r>
              <a:rPr lang="en-US" dirty="0" smtClean="0"/>
              <a:t>M Hall, Civil Military Fusion Centre. January 2012</a:t>
            </a:r>
          </a:p>
          <a:p>
            <a:r>
              <a:rPr lang="en-US" dirty="0" smtClean="0"/>
              <a:t>M K </a:t>
            </a:r>
            <a:r>
              <a:rPr lang="en-US" dirty="0" err="1" smtClean="0"/>
              <a:t>Awasthi</a:t>
            </a:r>
            <a:r>
              <a:rPr lang="en-US" dirty="0" smtClean="0"/>
              <a:t>, S Singh; System Analysis of Food Security Situation in India. </a:t>
            </a:r>
          </a:p>
          <a:p>
            <a:r>
              <a:rPr lang="en-US" dirty="0" smtClean="0"/>
              <a:t>Journal of Food </a:t>
            </a:r>
            <a:r>
              <a:rPr lang="en-US" dirty="0" err="1" smtClean="0"/>
              <a:t>SecurityVolume</a:t>
            </a:r>
            <a:r>
              <a:rPr lang="en-US" dirty="0" smtClean="0"/>
              <a:t> 1 , No. 1 ISSN 0975—2994 ,January– June, 2010.</a:t>
            </a:r>
          </a:p>
          <a:p>
            <a:r>
              <a:rPr lang="en-US" dirty="0" smtClean="0"/>
              <a:t>Poverty and food security in Afghanistan, the world bank, economic policy and poverty sector, south </a:t>
            </a:r>
            <a:r>
              <a:rPr lang="en-US" dirty="0" err="1" smtClean="0"/>
              <a:t>asia</a:t>
            </a:r>
            <a:r>
              <a:rPr lang="en-US" dirty="0" smtClean="0"/>
              <a:t> region, </a:t>
            </a:r>
            <a:r>
              <a:rPr lang="en-US" dirty="0" err="1" smtClean="0"/>
              <a:t>february</a:t>
            </a:r>
            <a:r>
              <a:rPr lang="en-US" dirty="0" smtClean="0"/>
              <a:t> 2012</a:t>
            </a:r>
          </a:p>
          <a:p>
            <a:r>
              <a:rPr lang="en-US" dirty="0" smtClean="0"/>
              <a:t>P V. </a:t>
            </a:r>
            <a:r>
              <a:rPr lang="en-US" dirty="0" err="1" smtClean="0"/>
              <a:t>Rigterink</a:t>
            </a:r>
            <a:r>
              <a:rPr lang="en-US" dirty="0" smtClean="0"/>
              <a:t>; A Plan for Improving Food Security in Afghanistan, 9208 Orchard Brook Dr. Potomac, MD 20854.</a:t>
            </a:r>
          </a:p>
          <a:p>
            <a:r>
              <a:rPr lang="en-US" dirty="0" smtClean="0"/>
              <a:t>Rapid Needs Assessment for Water, Sanitation and Hygiene, WHO, December 2004</a:t>
            </a:r>
          </a:p>
          <a:p>
            <a:r>
              <a:rPr lang="en-US" dirty="0" smtClean="0"/>
              <a:t>Surveillance and rapid needs assessment, Centers for Disease Control and Prevention.</a:t>
            </a:r>
          </a:p>
          <a:p>
            <a:r>
              <a:rPr lang="en-US" dirty="0" smtClean="0"/>
              <a:t>The Coping Strategies Index, Field Methods Manual, Second </a:t>
            </a:r>
            <a:r>
              <a:rPr lang="en-US" dirty="0" err="1" smtClean="0"/>
              <a:t>Edition,USAID</a:t>
            </a:r>
            <a:r>
              <a:rPr lang="en-US" dirty="0" smtClean="0"/>
              <a:t>, January 2008.</a:t>
            </a:r>
          </a:p>
          <a:p>
            <a:r>
              <a:rPr lang="en-US" dirty="0" smtClean="0"/>
              <a:t>The State of Food Insecurity in the World, Food and Agriculture Organization of the United Nations, Rome, Italy, 2005</a:t>
            </a:r>
          </a:p>
          <a:p>
            <a:r>
              <a:rPr lang="en-US" dirty="0" smtClean="0"/>
              <a:t>T Reardon, P </a:t>
            </a:r>
            <a:r>
              <a:rPr lang="en-US" dirty="0" err="1" smtClean="0"/>
              <a:t>Matlon</a:t>
            </a:r>
            <a:r>
              <a:rPr lang="en-US" dirty="0" smtClean="0"/>
              <a:t>, C Delgado, Coping with Household-level Food Insecurity in Drought-affected Areas of Burkina Faso. World Development, Vol. 16, No. 9, pp. 1061-1074, 1988.</a:t>
            </a:r>
          </a:p>
          <a:p>
            <a:r>
              <a:rPr lang="en-US" dirty="0" smtClean="0"/>
              <a:t>United Nations Assistance Mission Afghanistan    </a:t>
            </a:r>
          </a:p>
          <a:p>
            <a:r>
              <a:rPr lang="en-US" dirty="0" smtClean="0"/>
              <a:t>United Nations Environment Programme in Afghanistan, January 2009</a:t>
            </a:r>
          </a:p>
          <a:p>
            <a:r>
              <a:rPr lang="en-US" dirty="0" smtClean="0"/>
              <a:t>Y </a:t>
            </a:r>
            <a:r>
              <a:rPr lang="en-US" dirty="0" err="1" smtClean="0"/>
              <a:t>Gebremedhin</a:t>
            </a:r>
            <a:r>
              <a:rPr lang="en-US" dirty="0" smtClean="0"/>
              <a:t>, Preliminary Assessment of Informal Settlements in Kabul City, USAID, March 2005</a:t>
            </a:r>
          </a:p>
          <a:p>
            <a:r>
              <a:rPr lang="en-US" dirty="0" smtClean="0"/>
              <a:t>World Bank. Afghanistan Nutrition. </a:t>
            </a:r>
          </a:p>
          <a:p>
            <a:endParaRPr lang="en-US"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066800"/>
            <a:ext cx="7498080" cy="5181600"/>
          </a:xfrm>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pPr>
              <a:buNone/>
            </a:pPr>
            <a:r>
              <a:rPr lang="en-US" sz="8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lgerian" pitchFamily="82" charset="0"/>
              </a:rPr>
              <a:t>THANK  YOU</a:t>
            </a:r>
          </a:p>
        </p:txBody>
      </p:sp>
      <p:sp>
        <p:nvSpPr>
          <p:cNvPr id="4" name="Rectangle 3"/>
          <p:cNvSpPr/>
          <p:nvPr/>
        </p:nvSpPr>
        <p:spPr>
          <a:xfrm rot="20483457">
            <a:off x="1975283" y="2834941"/>
            <a:ext cx="5104281" cy="3046988"/>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9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Harrington" pitchFamily="82" charset="0"/>
              </a:rPr>
              <a:t>Have a</a:t>
            </a:r>
          </a:p>
          <a:p>
            <a:pPr algn="ctr"/>
            <a:r>
              <a:rPr lang="en-US" sz="9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Harrington" pitchFamily="82" charset="0"/>
              </a:rPr>
              <a:t> nice day</a:t>
            </a:r>
            <a:endParaRPr lang="en-US" sz="9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735</TotalTime>
  <Words>1807</Words>
  <Application>Microsoft Office PowerPoint</Application>
  <PresentationFormat>On-screen Show (4:3)</PresentationFormat>
  <Paragraphs>287</Paragraphs>
  <Slides>47</Slides>
  <Notes>5</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Solstice</vt:lpstr>
      <vt:lpstr>Food Security and Vulnerability Assessment of Drought Affected Districts of Faryab and Jawzjan </vt:lpstr>
      <vt:lpstr>Solidarity for Afghan Families</vt:lpstr>
      <vt:lpstr>Vision </vt:lpstr>
      <vt:lpstr>Background</vt:lpstr>
      <vt:lpstr>Slide 5</vt:lpstr>
      <vt:lpstr>Rationale</vt:lpstr>
      <vt:lpstr>Study Objectives</vt:lpstr>
      <vt:lpstr>Slide 8</vt:lpstr>
      <vt:lpstr>Slide 9</vt:lpstr>
      <vt:lpstr> Sampling Technique and Sample Size </vt:lpstr>
      <vt:lpstr>Slide 11</vt:lpstr>
      <vt:lpstr>Slide 12</vt:lpstr>
      <vt:lpstr>Data Collection and Analysis </vt:lpstr>
      <vt:lpstr>Work Schedule </vt:lpstr>
      <vt:lpstr>Ethical Consideration </vt:lpstr>
      <vt:lpstr>Slide 16</vt:lpstr>
      <vt:lpstr>Slide 17</vt:lpstr>
      <vt:lpstr>Main difficulties faced by the people in last 2 years  </vt:lpstr>
      <vt:lpstr>Problems faced during last disaster </vt:lpstr>
      <vt:lpstr>Access of the household to the general facilities </vt:lpstr>
      <vt:lpstr>Community level systems in place </vt:lpstr>
      <vt:lpstr>Governmental/ nongovernmental programs running in village in relation to effect of disaster. </vt:lpstr>
      <vt:lpstr>Slide 23</vt:lpstr>
      <vt:lpstr>Source of drinking water </vt:lpstr>
      <vt:lpstr>Contamination of water source </vt:lpstr>
      <vt:lpstr>Water treated before drinking   </vt:lpstr>
      <vt:lpstr>Type of toilet facility </vt:lpstr>
      <vt:lpstr>Hands washing after Defecation </vt:lpstr>
      <vt:lpstr>Slide 29</vt:lpstr>
      <vt:lpstr> Prevalence of diarrhea among children  in the community  </vt:lpstr>
      <vt:lpstr>Treatment of diarrhea case </vt:lpstr>
      <vt:lpstr> Prevalence of diseases other than diarrhea in children below than 5 years of age. </vt:lpstr>
      <vt:lpstr>Symptoms </vt:lpstr>
      <vt:lpstr>Prevalence of different diseases in person above 5 years of age. </vt:lpstr>
      <vt:lpstr>Symptoms </vt:lpstr>
      <vt:lpstr>Slide 36</vt:lpstr>
      <vt:lpstr>Number of meals eaten in a day by the households. </vt:lpstr>
      <vt:lpstr>Food consumption score  </vt:lpstr>
      <vt:lpstr>Slide 39</vt:lpstr>
      <vt:lpstr>Coping mechanism </vt:lpstr>
      <vt:lpstr>Discussion</vt:lpstr>
      <vt:lpstr>Slide 42</vt:lpstr>
      <vt:lpstr>Conclusion </vt:lpstr>
      <vt:lpstr>Recommendations </vt:lpstr>
      <vt:lpstr>Slide 45</vt:lpstr>
      <vt:lpstr>References </vt:lpstr>
      <vt:lpstr>Slide 47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Food Security and Vulnerability Assessment of Drought Affected Districts of Faryab and Jawzjan </dc:title>
  <dc:creator>Upendra</dc:creator>
  <cp:lastModifiedBy>Upendra</cp:lastModifiedBy>
  <cp:revision>189</cp:revision>
  <dcterms:created xsi:type="dcterms:W3CDTF">2012-02-22T06:41:31Z</dcterms:created>
  <dcterms:modified xsi:type="dcterms:W3CDTF">2012-05-17T05:30:00Z</dcterms:modified>
</cp:coreProperties>
</file>