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handoutMasterIdLst>
    <p:handoutMasterId r:id="rId27"/>
  </p:handoutMasterIdLst>
  <p:sldIdLst>
    <p:sldId id="344" r:id="rId5"/>
    <p:sldId id="364" r:id="rId6"/>
    <p:sldId id="345" r:id="rId7"/>
    <p:sldId id="346" r:id="rId8"/>
    <p:sldId id="347" r:id="rId9"/>
    <p:sldId id="348" r:id="rId10"/>
    <p:sldId id="349" r:id="rId11"/>
    <p:sldId id="350" r:id="rId12"/>
    <p:sldId id="366" r:id="rId13"/>
    <p:sldId id="367" r:id="rId14"/>
    <p:sldId id="357" r:id="rId15"/>
    <p:sldId id="365" r:id="rId16"/>
    <p:sldId id="369" r:id="rId17"/>
    <p:sldId id="353" r:id="rId18"/>
    <p:sldId id="368" r:id="rId19"/>
    <p:sldId id="355" r:id="rId20"/>
    <p:sldId id="362" r:id="rId21"/>
    <p:sldId id="363" r:id="rId22"/>
    <p:sldId id="359" r:id="rId23"/>
    <p:sldId id="360" r:id="rId24"/>
    <p:sldId id="35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A3D024-909B-3BC2-1496-FEEAB652808A}" name="Sher Dionisio" initials="" userId="S::Sher.Dionisio@teksystemsgs.com::02daa716-9709-4d47-a153-1943ce1675c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FD0F851-EC5A-4D38-B0AD-8093EC10F33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928" autoAdjust="0"/>
  </p:normalViewPr>
  <p:slideViewPr>
    <p:cSldViewPr snapToGrid="0">
      <p:cViewPr varScale="1">
        <p:scale>
          <a:sx n="70" d="100"/>
          <a:sy n="70" d="100"/>
        </p:scale>
        <p:origin x="738" y="48"/>
      </p:cViewPr>
      <p:guideLst>
        <p:guide orient="horz" pos="1752"/>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0109"/>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440F78-2C9E-4C7F-818C-B40BB19D3A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ED3FB98-80B9-4155-809A-82659D34A0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818EB1-FF96-47AA-9A30-F1BFF2FFD1F7}" type="datetimeFigureOut">
              <a:rPr lang="en-US" smtClean="0"/>
              <a:t>8/21/2025</a:t>
            </a:fld>
            <a:endParaRPr lang="en-US" dirty="0"/>
          </a:p>
        </p:txBody>
      </p:sp>
      <p:sp>
        <p:nvSpPr>
          <p:cNvPr id="4" name="Footer Placeholder 3">
            <a:extLst>
              <a:ext uri="{FF2B5EF4-FFF2-40B4-BE49-F238E27FC236}">
                <a16:creationId xmlns:a16="http://schemas.microsoft.com/office/drawing/2014/main" id="{D8DEF847-3492-4888-9C23-1504238536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9E48C54-2332-4748-9C65-6A27E550C1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F75FB2-D12E-4669-8522-D3E2C7E6DC97}" type="slidenum">
              <a:rPr lang="en-US" smtClean="0"/>
              <a:t>‹#›</a:t>
            </a:fld>
            <a:endParaRPr lang="en-US" dirty="0"/>
          </a:p>
        </p:txBody>
      </p:sp>
    </p:spTree>
    <p:extLst>
      <p:ext uri="{BB962C8B-B14F-4D97-AF65-F5344CB8AC3E}">
        <p14:creationId xmlns:p14="http://schemas.microsoft.com/office/powerpoint/2010/main" val="1996991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E4A361-7934-4769-9B16-8A939698742C}" type="datetimeFigureOut">
              <a:rPr lang="en-US" smtClean="0"/>
              <a:t>8/21/2025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18E0B9-48E4-499D-93B2-B07D00395BAC}" type="slidenum">
              <a:rPr lang="en-US" smtClean="0"/>
              <a:t>‹#›</a:t>
            </a:fld>
            <a:endParaRPr lang="en-US" dirty="0"/>
          </a:p>
        </p:txBody>
      </p:sp>
    </p:spTree>
    <p:extLst>
      <p:ext uri="{BB962C8B-B14F-4D97-AF65-F5344CB8AC3E}">
        <p14:creationId xmlns:p14="http://schemas.microsoft.com/office/powerpoint/2010/main" val="3914043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1</a:t>
            </a:fld>
            <a:endParaRPr lang="en-US" dirty="0"/>
          </a:p>
        </p:txBody>
      </p:sp>
    </p:spTree>
    <p:extLst>
      <p:ext uri="{BB962C8B-B14F-4D97-AF65-F5344CB8AC3E}">
        <p14:creationId xmlns:p14="http://schemas.microsoft.com/office/powerpoint/2010/main" val="218129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21</a:t>
            </a:fld>
            <a:endParaRPr lang="en-US" dirty="0"/>
          </a:p>
        </p:txBody>
      </p:sp>
    </p:spTree>
    <p:extLst>
      <p:ext uri="{BB962C8B-B14F-4D97-AF65-F5344CB8AC3E}">
        <p14:creationId xmlns:p14="http://schemas.microsoft.com/office/powerpoint/2010/main" val="1763878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3</a:t>
            </a:fld>
            <a:endParaRPr lang="en-US" dirty="0"/>
          </a:p>
        </p:txBody>
      </p:sp>
    </p:spTree>
    <p:extLst>
      <p:ext uri="{BB962C8B-B14F-4D97-AF65-F5344CB8AC3E}">
        <p14:creationId xmlns:p14="http://schemas.microsoft.com/office/powerpoint/2010/main" val="4207700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4</a:t>
            </a:fld>
            <a:endParaRPr lang="en-US" dirty="0"/>
          </a:p>
        </p:txBody>
      </p:sp>
    </p:spTree>
    <p:extLst>
      <p:ext uri="{BB962C8B-B14F-4D97-AF65-F5344CB8AC3E}">
        <p14:creationId xmlns:p14="http://schemas.microsoft.com/office/powerpoint/2010/main" val="67846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5</a:t>
            </a:fld>
            <a:endParaRPr lang="en-US" dirty="0"/>
          </a:p>
        </p:txBody>
      </p:sp>
    </p:spTree>
    <p:extLst>
      <p:ext uri="{BB962C8B-B14F-4D97-AF65-F5344CB8AC3E}">
        <p14:creationId xmlns:p14="http://schemas.microsoft.com/office/powerpoint/2010/main" val="1711026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6</a:t>
            </a:fld>
            <a:endParaRPr lang="en-US" dirty="0"/>
          </a:p>
        </p:txBody>
      </p:sp>
    </p:spTree>
    <p:extLst>
      <p:ext uri="{BB962C8B-B14F-4D97-AF65-F5344CB8AC3E}">
        <p14:creationId xmlns:p14="http://schemas.microsoft.com/office/powerpoint/2010/main" val="2702345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7</a:t>
            </a:fld>
            <a:endParaRPr lang="en-US" dirty="0"/>
          </a:p>
        </p:txBody>
      </p:sp>
    </p:spTree>
    <p:extLst>
      <p:ext uri="{BB962C8B-B14F-4D97-AF65-F5344CB8AC3E}">
        <p14:creationId xmlns:p14="http://schemas.microsoft.com/office/powerpoint/2010/main" val="585805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8</a:t>
            </a:fld>
            <a:endParaRPr lang="en-US" dirty="0"/>
          </a:p>
        </p:txBody>
      </p:sp>
    </p:spTree>
    <p:extLst>
      <p:ext uri="{BB962C8B-B14F-4D97-AF65-F5344CB8AC3E}">
        <p14:creationId xmlns:p14="http://schemas.microsoft.com/office/powerpoint/2010/main" val="3407099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14</a:t>
            </a:fld>
            <a:endParaRPr lang="en-US" dirty="0"/>
          </a:p>
        </p:txBody>
      </p:sp>
    </p:spTree>
    <p:extLst>
      <p:ext uri="{BB962C8B-B14F-4D97-AF65-F5344CB8AC3E}">
        <p14:creationId xmlns:p14="http://schemas.microsoft.com/office/powerpoint/2010/main" val="2031756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16</a:t>
            </a:fld>
            <a:endParaRPr lang="en-US" dirty="0"/>
          </a:p>
        </p:txBody>
      </p:sp>
    </p:spTree>
    <p:extLst>
      <p:ext uri="{BB962C8B-B14F-4D97-AF65-F5344CB8AC3E}">
        <p14:creationId xmlns:p14="http://schemas.microsoft.com/office/powerpoint/2010/main" val="166111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CA39D92-9919-A80E-44FF-6B912E850733}"/>
              </a:ext>
            </a:extLst>
          </p:cNvPr>
          <p:cNvSpPr>
            <a:spLocks noGrp="1"/>
          </p:cNvSpPr>
          <p:nvPr>
            <p:ph type="pic" sz="quarter" idx="10" hasCustomPrompt="1"/>
          </p:nvPr>
        </p:nvSpPr>
        <p:spPr>
          <a:xfrm>
            <a:off x="458788" y="457200"/>
            <a:ext cx="11274425" cy="5943600"/>
          </a:xfrm>
        </p:spPr>
        <p:txBody>
          <a:bodyPr>
            <a:normAutofit/>
          </a:bodyPr>
          <a:lstStyle>
            <a:lvl1pPr marL="0" indent="0">
              <a:buNone/>
              <a:defRPr sz="2000"/>
            </a:lvl1pPr>
          </a:lstStyle>
          <a:p>
            <a:r>
              <a:rPr lang="en-US" dirty="0"/>
              <a:t>Click icon to insert picture</a:t>
            </a:r>
          </a:p>
        </p:txBody>
      </p:sp>
      <p:sp>
        <p:nvSpPr>
          <p:cNvPr id="6" name="Title 5">
            <a:extLst>
              <a:ext uri="{FF2B5EF4-FFF2-40B4-BE49-F238E27FC236}">
                <a16:creationId xmlns:a16="http://schemas.microsoft.com/office/drawing/2014/main" id="{B62FF34D-C8F8-1796-647D-D17056A27E11}"/>
              </a:ext>
            </a:extLst>
          </p:cNvPr>
          <p:cNvSpPr>
            <a:spLocks noGrp="1"/>
          </p:cNvSpPr>
          <p:nvPr>
            <p:ph type="title" hasCustomPrompt="1"/>
          </p:nvPr>
        </p:nvSpPr>
        <p:spPr>
          <a:xfrm>
            <a:off x="6581955" y="612475"/>
            <a:ext cx="4701904" cy="3079029"/>
          </a:xfrm>
        </p:spPr>
        <p:txBody>
          <a:bodyPr anchor="b">
            <a:normAutofit/>
          </a:bodyPr>
          <a:lstStyle>
            <a:lvl1pPr algn="r">
              <a:defRPr sz="4800">
                <a:solidFill>
                  <a:schemeClr val="tx1"/>
                </a:solidFill>
              </a:defRPr>
            </a:lvl1pPr>
          </a:lstStyle>
          <a:p>
            <a:r>
              <a:rPr lang="en-US" dirty="0"/>
              <a:t>Click to add title</a:t>
            </a:r>
          </a:p>
        </p:txBody>
      </p:sp>
    </p:spTree>
    <p:extLst>
      <p:ext uri="{BB962C8B-B14F-4D97-AF65-F5344CB8AC3E}">
        <p14:creationId xmlns:p14="http://schemas.microsoft.com/office/powerpoint/2010/main" val="907688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338E2-B50A-8F3E-2CA7-A75753E7ED96}"/>
              </a:ext>
            </a:extLst>
          </p:cNvPr>
          <p:cNvSpPr>
            <a:spLocks noGrp="1"/>
          </p:cNvSpPr>
          <p:nvPr>
            <p:ph type="title" hasCustomPrompt="1"/>
          </p:nvPr>
        </p:nvSpPr>
        <p:spPr>
          <a:xfrm>
            <a:off x="912629" y="598947"/>
            <a:ext cx="10515600" cy="1325563"/>
          </a:xfrm>
        </p:spPr>
        <p:txBody>
          <a:bodyPr>
            <a:normAutofit/>
          </a:bodyPr>
          <a:lstStyle>
            <a:lvl1pPr>
              <a:defRPr sz="3600"/>
            </a:lvl1pPr>
          </a:lstStyle>
          <a:p>
            <a:r>
              <a:rPr lang="en-US" dirty="0"/>
              <a:t>Click to add title</a:t>
            </a:r>
          </a:p>
        </p:txBody>
      </p:sp>
      <p:sp>
        <p:nvSpPr>
          <p:cNvPr id="12" name="Content Placeholder 11">
            <a:extLst>
              <a:ext uri="{FF2B5EF4-FFF2-40B4-BE49-F238E27FC236}">
                <a16:creationId xmlns:a16="http://schemas.microsoft.com/office/drawing/2014/main" id="{CC8DD029-A673-92B9-0343-3B35BE46D2F3}"/>
              </a:ext>
            </a:extLst>
          </p:cNvPr>
          <p:cNvSpPr>
            <a:spLocks noGrp="1"/>
          </p:cNvSpPr>
          <p:nvPr>
            <p:ph sz="quarter" idx="11" hasCustomPrompt="1"/>
          </p:nvPr>
        </p:nvSpPr>
        <p:spPr>
          <a:xfrm>
            <a:off x="929641" y="2153285"/>
            <a:ext cx="3032759" cy="3790310"/>
          </a:xfrm>
        </p:spPr>
        <p:txBody>
          <a:bodyPr lIns="91440">
            <a:normAutofit/>
          </a:bodyPr>
          <a:lstStyle>
            <a:lvl1pPr>
              <a:spcBef>
                <a:spcPts val="1000"/>
              </a:spcBef>
              <a:spcAft>
                <a:spcPts val="1200"/>
              </a:spcAft>
              <a:defRPr sz="1800"/>
            </a:lvl1pPr>
            <a:lvl2pPr>
              <a:spcBef>
                <a:spcPts val="1000"/>
              </a:spcBef>
              <a:spcAft>
                <a:spcPts val="1200"/>
              </a:spcAft>
              <a:defRPr sz="1600"/>
            </a:lvl2pPr>
            <a:lvl3pPr>
              <a:spcBef>
                <a:spcPts val="1000"/>
              </a:spcBef>
              <a:spcAft>
                <a:spcPts val="1200"/>
              </a:spcAft>
              <a:defRPr sz="1400"/>
            </a:lvl3pPr>
            <a:lvl4pPr>
              <a:spcBef>
                <a:spcPts val="1000"/>
              </a:spcBef>
              <a:spcAft>
                <a:spcPts val="1200"/>
              </a:spcAft>
              <a:defRPr sz="1200"/>
            </a:lvl4pPr>
            <a:lvl5pPr>
              <a:spcBef>
                <a:spcPts val="1000"/>
              </a:spcBef>
              <a:spcAft>
                <a:spcPts val="12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able Placeholder 10">
            <a:extLst>
              <a:ext uri="{FF2B5EF4-FFF2-40B4-BE49-F238E27FC236}">
                <a16:creationId xmlns:a16="http://schemas.microsoft.com/office/drawing/2014/main" id="{6E658BA3-0202-C705-7A02-8B70B7884420}"/>
              </a:ext>
            </a:extLst>
          </p:cNvPr>
          <p:cNvSpPr>
            <a:spLocks noGrp="1"/>
          </p:cNvSpPr>
          <p:nvPr>
            <p:ph type="tbl" sz="quarter" idx="10"/>
          </p:nvPr>
        </p:nvSpPr>
        <p:spPr>
          <a:xfrm>
            <a:off x="4724400" y="2170621"/>
            <a:ext cx="6553200" cy="3772974"/>
          </a:xfrm>
        </p:spPr>
        <p:txBody>
          <a:bodyPr>
            <a:normAutofit/>
          </a:bodyPr>
          <a:lstStyle>
            <a:lvl1pPr>
              <a:defRPr sz="2000"/>
            </a:lvl1pPr>
          </a:lstStyle>
          <a:p>
            <a:r>
              <a:rPr lang="en-US"/>
              <a:t>Click icon to add table</a:t>
            </a: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2" name="Frame 1">
            <a:extLst>
              <a:ext uri="{FF2B5EF4-FFF2-40B4-BE49-F238E27FC236}">
                <a16:creationId xmlns:a16="http://schemas.microsoft.com/office/drawing/2014/main" id="{BD761E53-47C7-492A-D5B5-A8C2740B5157}"/>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70295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lumn layout 3">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2090F11-94D5-C2A6-0759-3E7541B0993A}"/>
              </a:ext>
            </a:extLst>
          </p:cNvPr>
          <p:cNvSpPr>
            <a:spLocks noGrp="1"/>
          </p:cNvSpPr>
          <p:nvPr>
            <p:ph type="title" hasCustomPrompt="1"/>
          </p:nvPr>
        </p:nvSpPr>
        <p:spPr>
          <a:xfrm>
            <a:off x="929640" y="485113"/>
            <a:ext cx="10515600" cy="1531525"/>
          </a:xfrm>
        </p:spPr>
        <p:txBody>
          <a:bodyPr>
            <a:normAutofit/>
          </a:bodyPr>
          <a:lstStyle>
            <a:lvl1pPr>
              <a:defRPr sz="3600"/>
            </a:lvl1pPr>
          </a:lstStyle>
          <a:p>
            <a:r>
              <a:rPr lang="en-US" dirty="0"/>
              <a:t>Click to add title</a:t>
            </a:r>
          </a:p>
        </p:txBody>
      </p:sp>
      <p:sp>
        <p:nvSpPr>
          <p:cNvPr id="7" name="Rectangle 6">
            <a:extLst>
              <a:ext uri="{FF2B5EF4-FFF2-40B4-BE49-F238E27FC236}">
                <a16:creationId xmlns:a16="http://schemas.microsoft.com/office/drawing/2014/main" id="{10F349F3-2C28-5A44-EDFC-75FD6CA95EAD}"/>
              </a:ext>
              <a:ext uri="{C183D7F6-B498-43B3-948B-1728B52AA6E4}">
                <adec:decorative xmlns:adec="http://schemas.microsoft.com/office/drawing/2017/decorative"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634FD449-C6E0-CF8A-82B2-52438C952C07}"/>
              </a:ext>
            </a:extLst>
          </p:cNvPr>
          <p:cNvSpPr>
            <a:spLocks noGrp="1"/>
          </p:cNvSpPr>
          <p:nvPr>
            <p:ph sz="quarter" idx="10" hasCustomPrompt="1"/>
          </p:nvPr>
        </p:nvSpPr>
        <p:spPr>
          <a:xfrm>
            <a:off x="929642" y="2153285"/>
            <a:ext cx="6925660" cy="3500438"/>
          </a:xfrm>
        </p:spPr>
        <p:txBody>
          <a:bodyPr lIns="91440">
            <a:normAutofit/>
          </a:bodyPr>
          <a:lstStyle>
            <a:lvl1pPr marL="0" indent="0">
              <a:spcBef>
                <a:spcPts val="1000"/>
              </a:spcBef>
              <a:spcAft>
                <a:spcPts val="1200"/>
              </a:spcAft>
              <a:buNone/>
              <a:defRPr sz="1800" b="0"/>
            </a:lvl1pPr>
            <a:lvl2pPr marL="228600">
              <a:spcBef>
                <a:spcPts val="1000"/>
              </a:spcBef>
              <a:spcAft>
                <a:spcPts val="1200"/>
              </a:spcAft>
              <a:defRPr sz="1800" b="0"/>
            </a:lvl2pPr>
            <a:lvl3pPr marL="685800">
              <a:spcBef>
                <a:spcPts val="1000"/>
              </a:spcBef>
              <a:spcAft>
                <a:spcPts val="1200"/>
              </a:spcAft>
              <a:defRPr sz="1800" b="0"/>
            </a:lvl3pPr>
            <a:lvl4pPr marL="868680">
              <a:spcBef>
                <a:spcPts val="1000"/>
              </a:spcBef>
              <a:spcAft>
                <a:spcPts val="1200"/>
              </a:spcAft>
              <a:defRPr sz="1800" b="0"/>
            </a:lvl4pPr>
            <a:lvl5pPr marL="1143000">
              <a:spcBef>
                <a:spcPts val="1000"/>
              </a:spcBef>
              <a:spcAft>
                <a:spcPts val="1200"/>
              </a:spcAft>
              <a:defRPr sz="1800" b="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1">
            <a:extLst>
              <a:ext uri="{FF2B5EF4-FFF2-40B4-BE49-F238E27FC236}">
                <a16:creationId xmlns:a16="http://schemas.microsoft.com/office/drawing/2014/main" id="{F971E741-6253-D410-B562-50CA5976207A}"/>
              </a:ext>
            </a:extLst>
          </p:cNvPr>
          <p:cNvSpPr>
            <a:spLocks noGrp="1"/>
          </p:cNvSpPr>
          <p:nvPr>
            <p:ph sz="quarter" idx="11" hasCustomPrompt="1"/>
          </p:nvPr>
        </p:nvSpPr>
        <p:spPr>
          <a:xfrm>
            <a:off x="8215745" y="2153285"/>
            <a:ext cx="3229495" cy="3500438"/>
          </a:xfrm>
        </p:spPr>
        <p:txBody>
          <a:bodyPr lIns="91440">
            <a:normAutofit/>
          </a:bodyPr>
          <a:lstStyle>
            <a:lvl1pPr>
              <a:spcBef>
                <a:spcPts val="1000"/>
              </a:spcBef>
              <a:spcAft>
                <a:spcPts val="1200"/>
              </a:spcAft>
              <a:defRPr sz="1800" b="1"/>
            </a:lvl1pPr>
            <a:lvl2pPr>
              <a:spcBef>
                <a:spcPts val="1000"/>
              </a:spcBef>
              <a:spcAft>
                <a:spcPts val="1200"/>
              </a:spcAft>
              <a:defRPr sz="1600" b="1"/>
            </a:lvl2pPr>
            <a:lvl3pPr>
              <a:spcBef>
                <a:spcPts val="1000"/>
              </a:spcBef>
              <a:spcAft>
                <a:spcPts val="1200"/>
              </a:spcAft>
              <a:defRPr sz="1400" b="1"/>
            </a:lvl3pPr>
            <a:lvl4pPr>
              <a:spcBef>
                <a:spcPts val="1000"/>
              </a:spcBef>
              <a:spcAft>
                <a:spcPts val="1200"/>
              </a:spcAft>
              <a:defRPr sz="1200" b="1"/>
            </a:lvl4pPr>
            <a:lvl5pPr>
              <a:spcBef>
                <a:spcPts val="1000"/>
              </a:spcBef>
              <a:spcAft>
                <a:spcPts val="1200"/>
              </a:spcAft>
              <a:defRPr sz="12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2" name="Frame 1">
            <a:extLst>
              <a:ext uri="{FF2B5EF4-FFF2-40B4-BE49-F238E27FC236}">
                <a16:creationId xmlns:a16="http://schemas.microsoft.com/office/drawing/2014/main" id="{C9F70CF1-DCAD-AE71-6B34-7BFB25EE530B}"/>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154235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2090F11-94D5-C2A6-0759-3E7541B0993A}"/>
              </a:ext>
            </a:extLst>
          </p:cNvPr>
          <p:cNvSpPr>
            <a:spLocks noGrp="1"/>
          </p:cNvSpPr>
          <p:nvPr>
            <p:ph type="title" hasCustomPrompt="1"/>
          </p:nvPr>
        </p:nvSpPr>
        <p:spPr>
          <a:xfrm>
            <a:off x="929640" y="485113"/>
            <a:ext cx="10331450" cy="1531525"/>
          </a:xfrm>
        </p:spPr>
        <p:txBody>
          <a:bodyPr>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0CF90928-AB48-3554-E2B9-417A00F286AD}"/>
              </a:ext>
            </a:extLst>
          </p:cNvPr>
          <p:cNvSpPr>
            <a:spLocks noGrp="1"/>
          </p:cNvSpPr>
          <p:nvPr>
            <p:ph type="tbl" sz="quarter" idx="10" hasCustomPrompt="1"/>
          </p:nvPr>
        </p:nvSpPr>
        <p:spPr>
          <a:xfrm>
            <a:off x="930275" y="2168526"/>
            <a:ext cx="10331450" cy="3939068"/>
          </a:xfrm>
        </p:spPr>
        <p:txBody>
          <a:bodyPr>
            <a:normAutofit/>
          </a:bodyPr>
          <a:lstStyle>
            <a:lvl1pPr>
              <a:defRPr sz="2400"/>
            </a:lvl1pPr>
          </a:lstStyle>
          <a:p>
            <a:r>
              <a:rPr lang="en-US" dirty="0"/>
              <a:t>Click icon to insert table</a:t>
            </a:r>
          </a:p>
        </p:txBody>
      </p:sp>
      <p:sp>
        <p:nvSpPr>
          <p:cNvPr id="8" name="Rectangle 7">
            <a:extLst>
              <a:ext uri="{FF2B5EF4-FFF2-40B4-BE49-F238E27FC236}">
                <a16:creationId xmlns:a16="http://schemas.microsoft.com/office/drawing/2014/main" id="{67D6C0A7-887A-66E2-A954-5E0592B9FD71}"/>
              </a:ext>
              <a:ext uri="{C183D7F6-B498-43B3-948B-1728B52AA6E4}">
                <adec:decorative xmlns:adec="http://schemas.microsoft.com/office/drawing/2017/decorative" val="1"/>
              </a:ext>
            </a:extLst>
          </p:cNvPr>
          <p:cNvSpPr/>
          <p:nvPr userDrawn="1"/>
        </p:nvSpPr>
        <p:spPr>
          <a:xfrm>
            <a:off x="386316" y="347329"/>
            <a:ext cx="11419368" cy="61527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963688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BB1E76-5845-01C9-1D0D-03CFFE6F06CA}"/>
              </a:ext>
              <a:ext uri="{C183D7F6-B498-43B3-948B-1728B52AA6E4}">
                <adec:decorative xmlns:adec="http://schemas.microsoft.com/office/drawing/2017/decorative" val="1"/>
              </a:ext>
            </a:extLst>
          </p:cNvPr>
          <p:cNvSpPr/>
          <p:nvPr userDrawn="1"/>
        </p:nvSpPr>
        <p:spPr>
          <a:xfrm>
            <a:off x="386316" y="347329"/>
            <a:ext cx="11419368" cy="615270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096C21AF-4286-DECE-37A1-E8980687A168}"/>
              </a:ext>
            </a:extLst>
          </p:cNvPr>
          <p:cNvSpPr>
            <a:spLocks noGrp="1"/>
          </p:cNvSpPr>
          <p:nvPr>
            <p:ph type="title" hasCustomPrompt="1"/>
          </p:nvPr>
        </p:nvSpPr>
        <p:spPr>
          <a:xfrm>
            <a:off x="899160" y="655320"/>
            <a:ext cx="4572000" cy="5486400"/>
          </a:xfrm>
        </p:spPr>
        <p:txBody>
          <a:bodyPr>
            <a:normAutofit/>
          </a:bodyPr>
          <a:lstStyle>
            <a:lvl1pPr>
              <a:defRPr sz="4800"/>
            </a:lvl1pPr>
          </a:lstStyle>
          <a:p>
            <a:r>
              <a:rPr lang="en-US" dirty="0"/>
              <a:t>Click to add title</a:t>
            </a:r>
          </a:p>
        </p:txBody>
      </p:sp>
      <p:sp>
        <p:nvSpPr>
          <p:cNvPr id="9" name="Content Placeholder 8">
            <a:extLst>
              <a:ext uri="{FF2B5EF4-FFF2-40B4-BE49-F238E27FC236}">
                <a16:creationId xmlns:a16="http://schemas.microsoft.com/office/drawing/2014/main" id="{B8E1D6B3-3EC8-6AC4-BE2B-5C732C856791}"/>
              </a:ext>
            </a:extLst>
          </p:cNvPr>
          <p:cNvSpPr>
            <a:spLocks noGrp="1"/>
          </p:cNvSpPr>
          <p:nvPr>
            <p:ph sz="quarter" idx="10" hasCustomPrompt="1"/>
          </p:nvPr>
        </p:nvSpPr>
        <p:spPr>
          <a:xfrm>
            <a:off x="6475413" y="2773680"/>
            <a:ext cx="4572000" cy="3368040"/>
          </a:xfrm>
        </p:spPr>
        <p:txBody>
          <a:bodyPr>
            <a:normAutofit/>
          </a:bodyPr>
          <a:lstStyle>
            <a:lvl1pPr marL="0" indent="0">
              <a:spcBef>
                <a:spcPts val="1000"/>
              </a:spcBef>
              <a:buNone/>
              <a:defRPr sz="1800"/>
            </a:lvl1pPr>
            <a:lvl2pPr marL="457200" indent="0">
              <a:spcBef>
                <a:spcPts val="1000"/>
              </a:spcBef>
              <a:buNone/>
              <a:defRPr sz="1600"/>
            </a:lvl2pPr>
            <a:lvl3pPr marL="914400" indent="0">
              <a:spcBef>
                <a:spcPts val="1000"/>
              </a:spcBef>
              <a:buNone/>
              <a:defRPr sz="1400"/>
            </a:lvl3pPr>
            <a:lvl4pPr marL="1371600" indent="0">
              <a:spcBef>
                <a:spcPts val="1000"/>
              </a:spcBef>
              <a:buNone/>
              <a:defRPr sz="1200"/>
            </a:lvl4pPr>
            <a:lvl5pPr marL="1828800" indent="0">
              <a:spcBef>
                <a:spcPts val="1000"/>
              </a:spcBef>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113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C229E2-8757-94D8-A1B6-702189DCCBF2}"/>
              </a:ext>
              <a:ext uri="{C183D7F6-B498-43B3-948B-1728B52AA6E4}">
                <adec:decorative xmlns:adec="http://schemas.microsoft.com/office/drawing/2017/decorative" val="1"/>
              </a:ext>
            </a:extLst>
          </p:cNvPr>
          <p:cNvSpPr/>
          <p:nvPr userDrawn="1"/>
        </p:nvSpPr>
        <p:spPr>
          <a:xfrm>
            <a:off x="6096000" y="3249"/>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A77143C8-CDFF-B937-C00C-5E7B5093991E}"/>
              </a:ext>
            </a:extLst>
          </p:cNvPr>
          <p:cNvSpPr>
            <a:spLocks noGrp="1"/>
          </p:cNvSpPr>
          <p:nvPr>
            <p:ph type="title" hasCustomPrompt="1"/>
          </p:nvPr>
        </p:nvSpPr>
        <p:spPr>
          <a:xfrm>
            <a:off x="914400" y="883920"/>
            <a:ext cx="4114800" cy="5059680"/>
          </a:xfrm>
        </p:spPr>
        <p:txBody>
          <a:bodyPr>
            <a:normAutofit/>
          </a:bodyPr>
          <a:lstStyle>
            <a:lvl1pPr>
              <a:defRPr sz="3600">
                <a:solidFill>
                  <a:schemeClr val="tx1">
                    <a:lumMod val="75000"/>
                    <a:lumOff val="25000"/>
                  </a:schemeClr>
                </a:solidFill>
              </a:defRPr>
            </a:lvl1pPr>
          </a:lstStyle>
          <a:p>
            <a:r>
              <a:rPr lang="en-US" dirty="0"/>
              <a:t>Click to add title</a:t>
            </a:r>
          </a:p>
        </p:txBody>
      </p:sp>
      <p:sp>
        <p:nvSpPr>
          <p:cNvPr id="10" name="Content Placeholder 9">
            <a:extLst>
              <a:ext uri="{FF2B5EF4-FFF2-40B4-BE49-F238E27FC236}">
                <a16:creationId xmlns:a16="http://schemas.microsoft.com/office/drawing/2014/main" id="{F82637A1-1BB4-AF51-24C3-6FE78DD45D99}"/>
              </a:ext>
            </a:extLst>
          </p:cNvPr>
          <p:cNvSpPr>
            <a:spLocks noGrp="1"/>
          </p:cNvSpPr>
          <p:nvPr>
            <p:ph sz="quarter" idx="10" hasCustomPrompt="1"/>
          </p:nvPr>
        </p:nvSpPr>
        <p:spPr>
          <a:xfrm>
            <a:off x="6475413" y="2438400"/>
            <a:ext cx="4799012" cy="3505200"/>
          </a:xfrm>
        </p:spPr>
        <p:txBody>
          <a:bodyPr>
            <a:normAutofit/>
          </a:bodyPr>
          <a:lstStyle>
            <a:lvl1pPr marL="0" indent="0">
              <a:lnSpc>
                <a:spcPct val="125000"/>
              </a:lnSpc>
              <a:buNone/>
              <a:defRPr sz="1800"/>
            </a:lvl1pPr>
            <a:lvl2pPr marL="457200" indent="0">
              <a:lnSpc>
                <a:spcPct val="125000"/>
              </a:lnSpc>
              <a:buNone/>
              <a:defRPr sz="1600"/>
            </a:lvl2pPr>
            <a:lvl3pPr marL="914400" indent="0">
              <a:lnSpc>
                <a:spcPct val="125000"/>
              </a:lnSpc>
              <a:buNone/>
              <a:defRPr sz="1400"/>
            </a:lvl3pPr>
            <a:lvl4pPr marL="1371600" indent="0">
              <a:lnSpc>
                <a:spcPct val="125000"/>
              </a:lnSpc>
              <a:buNone/>
              <a:defRPr sz="1200"/>
            </a:lvl4pPr>
            <a:lvl5pPr marL="1828800" indent="0">
              <a:lnSpc>
                <a:spcPct val="125000"/>
              </a:lnSpc>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3" name="Frame 2">
            <a:extLst>
              <a:ext uri="{FF2B5EF4-FFF2-40B4-BE49-F238E27FC236}">
                <a16:creationId xmlns:a16="http://schemas.microsoft.com/office/drawing/2014/main" id="{56F59DF2-AB3C-B7B3-826A-636B8CC5AB31}"/>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457687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737016-0B2B-9F81-7A77-63223C4864D8}"/>
              </a:ext>
              <a:ext uri="{C183D7F6-B498-43B3-948B-1728B52AA6E4}">
                <adec:decorative xmlns:adec="http://schemas.microsoft.com/office/drawing/2017/decorative" val="1"/>
              </a:ext>
            </a:extLst>
          </p:cNvPr>
          <p:cNvSpPr/>
          <p:nvPr userDrawn="1"/>
        </p:nvSpPr>
        <p:spPr>
          <a:xfrm>
            <a:off x="386316" y="347329"/>
            <a:ext cx="11419368" cy="615270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1134E572-08FE-0439-A460-8DFE1183A605}"/>
              </a:ext>
            </a:extLst>
          </p:cNvPr>
          <p:cNvSpPr>
            <a:spLocks noGrp="1"/>
          </p:cNvSpPr>
          <p:nvPr>
            <p:ph type="title" hasCustomPrompt="1"/>
          </p:nvPr>
        </p:nvSpPr>
        <p:spPr>
          <a:xfrm>
            <a:off x="6478742" y="914399"/>
            <a:ext cx="4798858" cy="5029199"/>
          </a:xfrm>
        </p:spPr>
        <p:txBody>
          <a:bodyPr>
            <a:normAutofit/>
          </a:bodyPr>
          <a:lstStyle>
            <a:lvl1pPr>
              <a:defRPr sz="4800"/>
            </a:lvl1pPr>
          </a:lstStyle>
          <a:p>
            <a:r>
              <a:rPr lang="en-US" dirty="0"/>
              <a:t>Click to add title</a:t>
            </a:r>
          </a:p>
        </p:txBody>
      </p:sp>
      <p:sp>
        <p:nvSpPr>
          <p:cNvPr id="9" name="Picture Placeholder 8">
            <a:extLst>
              <a:ext uri="{FF2B5EF4-FFF2-40B4-BE49-F238E27FC236}">
                <a16:creationId xmlns:a16="http://schemas.microsoft.com/office/drawing/2014/main" id="{01EB46EC-087C-B8FF-2363-B99FAE983B02}"/>
              </a:ext>
            </a:extLst>
          </p:cNvPr>
          <p:cNvSpPr>
            <a:spLocks noGrp="1"/>
          </p:cNvSpPr>
          <p:nvPr>
            <p:ph type="pic" sz="quarter" idx="10"/>
          </p:nvPr>
        </p:nvSpPr>
        <p:spPr>
          <a:xfrm>
            <a:off x="0" y="914400"/>
            <a:ext cx="5713413" cy="5029200"/>
          </a:xfrm>
        </p:spPr>
        <p:txBody>
          <a:bodyPr>
            <a:normAutofit/>
          </a:bodyPr>
          <a:lstStyle>
            <a:lvl1pPr marL="0" indent="0" algn="ctr">
              <a:buNone/>
              <a:defRPr sz="2000"/>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819926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and imag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D49246-C641-C3BA-F07B-89FFC6CDAEB8}"/>
              </a:ext>
            </a:extLst>
          </p:cNvPr>
          <p:cNvSpPr>
            <a:spLocks noGrp="1"/>
          </p:cNvSpPr>
          <p:nvPr>
            <p:ph type="title" hasCustomPrompt="1"/>
          </p:nvPr>
        </p:nvSpPr>
        <p:spPr>
          <a:xfrm>
            <a:off x="914399" y="853439"/>
            <a:ext cx="4802373" cy="2833689"/>
          </a:xfrm>
        </p:spPr>
        <p:txBody>
          <a:bodyPr rIns="914400" anchor="b"/>
          <a:lstStyle>
            <a:lvl1pPr>
              <a:defRPr sz="4800"/>
            </a:lvl1pPr>
          </a:lstStyle>
          <a:p>
            <a:r>
              <a:rPr lang="en-US" dirty="0"/>
              <a:t>Click to add title</a:t>
            </a:r>
          </a:p>
        </p:txBody>
      </p:sp>
      <p:sp>
        <p:nvSpPr>
          <p:cNvPr id="11" name="Content Placeholder 10">
            <a:extLst>
              <a:ext uri="{FF2B5EF4-FFF2-40B4-BE49-F238E27FC236}">
                <a16:creationId xmlns:a16="http://schemas.microsoft.com/office/drawing/2014/main" id="{5BE7E1DF-A70C-8F79-9B76-72B2A7B4DC71}"/>
              </a:ext>
            </a:extLst>
          </p:cNvPr>
          <p:cNvSpPr>
            <a:spLocks noGrp="1"/>
          </p:cNvSpPr>
          <p:nvPr>
            <p:ph sz="quarter" idx="11" hasCustomPrompt="1"/>
          </p:nvPr>
        </p:nvSpPr>
        <p:spPr>
          <a:xfrm>
            <a:off x="914400" y="3931919"/>
            <a:ext cx="4802735" cy="2072641"/>
          </a:xfrm>
        </p:spPr>
        <p:txBody>
          <a:bodyPr>
            <a:normAutofit/>
          </a:bodyPr>
          <a:lstStyle>
            <a:lvl1pPr marL="0" indent="0">
              <a:lnSpc>
                <a:spcPct val="125000"/>
              </a:lnSpc>
              <a:spcBef>
                <a:spcPts val="0"/>
              </a:spcBef>
              <a:buNone/>
              <a:defRPr sz="1800"/>
            </a:lvl1pPr>
            <a:lvl2pPr marL="457200" indent="0">
              <a:lnSpc>
                <a:spcPct val="125000"/>
              </a:lnSpc>
              <a:spcBef>
                <a:spcPts val="0"/>
              </a:spcBef>
              <a:buNone/>
              <a:defRPr sz="1600"/>
            </a:lvl2pPr>
            <a:lvl3pPr marL="914400" indent="0">
              <a:lnSpc>
                <a:spcPct val="125000"/>
              </a:lnSpc>
              <a:spcBef>
                <a:spcPts val="0"/>
              </a:spcBef>
              <a:buNone/>
              <a:defRPr sz="1400"/>
            </a:lvl3pPr>
            <a:lvl4pPr marL="1371600" indent="0">
              <a:lnSpc>
                <a:spcPct val="125000"/>
              </a:lnSpc>
              <a:spcBef>
                <a:spcPts val="0"/>
              </a:spcBef>
              <a:buNone/>
              <a:defRPr sz="1200"/>
            </a:lvl4pPr>
            <a:lvl5pPr marL="1828800" indent="0">
              <a:lnSpc>
                <a:spcPct val="125000"/>
              </a:lnSpc>
              <a:spcBef>
                <a:spcPts val="0"/>
              </a:spcBef>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1CD5F637-DFBF-7FED-7CD5-F46A26E5CD15}"/>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a:noAutofit/>
          </a:bodyPr>
          <a:lstStyle>
            <a:lvl1pPr marL="0" indent="0" algn="ctr">
              <a:buNone/>
              <a:defRPr sz="2000"/>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13" name="Frame 12">
            <a:extLst>
              <a:ext uri="{FF2B5EF4-FFF2-40B4-BE49-F238E27FC236}">
                <a16:creationId xmlns:a16="http://schemas.microsoft.com/office/drawing/2014/main" id="{33E3B934-3E16-21AF-8F5A-9EFD93255705}"/>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278050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D872928-B479-F7C5-9C83-C448FBA36175}"/>
              </a:ext>
            </a:extLst>
          </p:cNvPr>
          <p:cNvSpPr>
            <a:spLocks noGrp="1"/>
          </p:cNvSpPr>
          <p:nvPr>
            <p:ph type="title" hasCustomPrompt="1"/>
          </p:nvPr>
        </p:nvSpPr>
        <p:spPr>
          <a:xfrm>
            <a:off x="914400" y="1020445"/>
            <a:ext cx="4114800" cy="5029200"/>
          </a:xfrm>
        </p:spPr>
        <p:txBody>
          <a:bodyPr>
            <a:normAutofit/>
          </a:bodyPr>
          <a:lstStyle>
            <a:lvl1pPr>
              <a:defRPr sz="3600"/>
            </a:lvl1pPr>
          </a:lstStyle>
          <a:p>
            <a:r>
              <a:rPr lang="en-US" dirty="0"/>
              <a:t>Click to add title</a:t>
            </a:r>
          </a:p>
        </p:txBody>
      </p:sp>
      <p:sp>
        <p:nvSpPr>
          <p:cNvPr id="9" name="Content Placeholder 10">
            <a:extLst>
              <a:ext uri="{FF2B5EF4-FFF2-40B4-BE49-F238E27FC236}">
                <a16:creationId xmlns:a16="http://schemas.microsoft.com/office/drawing/2014/main" id="{61E3771A-E1EB-0CBE-828C-2C5E1F2AE6CF}"/>
              </a:ext>
            </a:extLst>
          </p:cNvPr>
          <p:cNvSpPr>
            <a:spLocks noGrp="1"/>
          </p:cNvSpPr>
          <p:nvPr>
            <p:ph sz="quarter" idx="11" hasCustomPrompt="1"/>
          </p:nvPr>
        </p:nvSpPr>
        <p:spPr>
          <a:xfrm>
            <a:off x="6475227" y="1020445"/>
            <a:ext cx="4802735" cy="5029200"/>
          </a:xfrm>
        </p:spPr>
        <p:txBody>
          <a:bodyPr anchor="ctr">
            <a:normAutofit/>
          </a:bodyPr>
          <a:lstStyle>
            <a:lvl1pPr marL="228600" indent="-228600">
              <a:lnSpc>
                <a:spcPct val="125000"/>
              </a:lnSpc>
              <a:spcBef>
                <a:spcPts val="0"/>
              </a:spcBef>
              <a:spcAft>
                <a:spcPts val="1200"/>
              </a:spcAft>
              <a:buFont typeface="Arial" panose="020B0604020202020204" pitchFamily="34" charset="0"/>
              <a:buChar char="•"/>
              <a:defRPr sz="1800"/>
            </a:lvl1pPr>
            <a:lvl2pPr marL="411480" indent="-228600">
              <a:lnSpc>
                <a:spcPct val="125000"/>
              </a:lnSpc>
              <a:spcBef>
                <a:spcPts val="0"/>
              </a:spcBef>
              <a:spcAft>
                <a:spcPts val="1200"/>
              </a:spcAft>
              <a:buFont typeface="Arial" panose="020B0604020202020204" pitchFamily="34" charset="0"/>
              <a:buChar char="•"/>
              <a:defRPr sz="1600"/>
            </a:lvl2pPr>
            <a:lvl3pPr marL="594360" indent="-228600">
              <a:lnSpc>
                <a:spcPct val="125000"/>
              </a:lnSpc>
              <a:spcBef>
                <a:spcPts val="0"/>
              </a:spcBef>
              <a:spcAft>
                <a:spcPts val="1200"/>
              </a:spcAft>
              <a:buFont typeface="Arial" panose="020B0604020202020204" pitchFamily="34" charset="0"/>
              <a:buChar char="•"/>
              <a:defRPr sz="1400"/>
            </a:lvl3pPr>
            <a:lvl4pPr marL="777240" indent="-228600">
              <a:lnSpc>
                <a:spcPct val="125000"/>
              </a:lnSpc>
              <a:spcBef>
                <a:spcPts val="0"/>
              </a:spcBef>
              <a:spcAft>
                <a:spcPts val="1200"/>
              </a:spcAft>
              <a:buFont typeface="Arial" panose="020B0604020202020204" pitchFamily="34" charset="0"/>
              <a:buChar char="•"/>
              <a:defRPr sz="1200"/>
            </a:lvl4pPr>
            <a:lvl5pPr marL="960120" indent="-228600">
              <a:lnSpc>
                <a:spcPct val="125000"/>
              </a:lnSpc>
              <a:spcBef>
                <a:spcPts val="0"/>
              </a:spcBef>
              <a:spcAft>
                <a:spcPts val="1200"/>
              </a:spcAft>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2" name="Rectangle 1">
            <a:extLst>
              <a:ext uri="{FF2B5EF4-FFF2-40B4-BE49-F238E27FC236}">
                <a16:creationId xmlns:a16="http://schemas.microsoft.com/office/drawing/2014/main" id="{62A1635D-96F0-769B-4ECB-70502770ABBC}"/>
              </a:ext>
              <a:ext uri="{C183D7F6-B498-43B3-948B-1728B52AA6E4}">
                <adec:decorative xmlns:adec="http://schemas.microsoft.com/office/drawing/2017/decorative"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ame 5">
            <a:extLst>
              <a:ext uri="{FF2B5EF4-FFF2-40B4-BE49-F238E27FC236}">
                <a16:creationId xmlns:a16="http://schemas.microsoft.com/office/drawing/2014/main" id="{4F877767-0342-A344-0462-A0D877FF68F8}"/>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29715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21F215D-0D9E-64B3-1F66-E90B87932A89}"/>
              </a:ext>
            </a:extLst>
          </p:cNvPr>
          <p:cNvSpPr>
            <a:spLocks noGrp="1"/>
          </p:cNvSpPr>
          <p:nvPr>
            <p:ph type="title" hasCustomPrompt="1"/>
          </p:nvPr>
        </p:nvSpPr>
        <p:spPr>
          <a:xfrm>
            <a:off x="914400" y="900741"/>
            <a:ext cx="4802372" cy="2788919"/>
          </a:xfrm>
        </p:spPr>
        <p:txBody>
          <a:bodyPr anchor="b">
            <a:normAutofit/>
          </a:bodyPr>
          <a:lstStyle>
            <a:lvl1pPr>
              <a:defRPr sz="4800"/>
            </a:lvl1pPr>
          </a:lstStyle>
          <a:p>
            <a:r>
              <a:rPr lang="en-US" dirty="0"/>
              <a:t>Click to add title</a:t>
            </a:r>
          </a:p>
        </p:txBody>
      </p:sp>
      <p:sp>
        <p:nvSpPr>
          <p:cNvPr id="9" name="Content Placeholder 10">
            <a:extLst>
              <a:ext uri="{FF2B5EF4-FFF2-40B4-BE49-F238E27FC236}">
                <a16:creationId xmlns:a16="http://schemas.microsoft.com/office/drawing/2014/main" id="{E86A4459-11C2-44C6-0173-C666D5AADC1E}"/>
              </a:ext>
            </a:extLst>
          </p:cNvPr>
          <p:cNvSpPr>
            <a:spLocks noGrp="1"/>
          </p:cNvSpPr>
          <p:nvPr>
            <p:ph sz="quarter" idx="11" hasCustomPrompt="1"/>
          </p:nvPr>
        </p:nvSpPr>
        <p:spPr>
          <a:xfrm>
            <a:off x="914400" y="3825239"/>
            <a:ext cx="4802735" cy="2072641"/>
          </a:xfrm>
        </p:spPr>
        <p:txBody>
          <a:bodyPr>
            <a:normAutofit/>
          </a:bodyPr>
          <a:lstStyle>
            <a:lvl1pPr marL="0" indent="0">
              <a:lnSpc>
                <a:spcPct val="125000"/>
              </a:lnSpc>
              <a:spcBef>
                <a:spcPts val="0"/>
              </a:spcBef>
              <a:buNone/>
              <a:defRPr sz="1800"/>
            </a:lvl1pPr>
            <a:lvl2pPr marL="457200" indent="0">
              <a:lnSpc>
                <a:spcPct val="125000"/>
              </a:lnSpc>
              <a:spcBef>
                <a:spcPts val="0"/>
              </a:spcBef>
              <a:buNone/>
              <a:defRPr sz="1600"/>
            </a:lvl2pPr>
            <a:lvl3pPr marL="914400" indent="0">
              <a:lnSpc>
                <a:spcPct val="125000"/>
              </a:lnSpc>
              <a:spcBef>
                <a:spcPts val="0"/>
              </a:spcBef>
              <a:buNone/>
              <a:defRPr sz="1400"/>
            </a:lvl3pPr>
            <a:lvl4pPr marL="1371600" indent="0">
              <a:lnSpc>
                <a:spcPct val="125000"/>
              </a:lnSpc>
              <a:spcBef>
                <a:spcPts val="0"/>
              </a:spcBef>
              <a:buNone/>
              <a:defRPr sz="1200"/>
            </a:lvl4pPr>
            <a:lvl5pPr marL="1828800" indent="0">
              <a:lnSpc>
                <a:spcPct val="125000"/>
              </a:lnSpc>
              <a:spcBef>
                <a:spcPts val="0"/>
              </a:spcBef>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9284EF14-0982-D931-9DD6-ECFE61D5B0F6}"/>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a:noAutofit/>
          </a:bodyPr>
          <a:lstStyle>
            <a:lvl1pPr marL="0" indent="0" algn="ctr">
              <a:buNone/>
              <a:defRPr sz="2000"/>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6" name="Frame 5">
            <a:extLst>
              <a:ext uri="{FF2B5EF4-FFF2-40B4-BE49-F238E27FC236}">
                <a16:creationId xmlns:a16="http://schemas.microsoft.com/office/drawing/2014/main" id="{7D7E927E-4F73-5579-4F1D-E13899DEEA04}"/>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49067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lumn layout 1">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2090F11-94D5-C2A6-0759-3E7541B0993A}"/>
              </a:ext>
            </a:extLst>
          </p:cNvPr>
          <p:cNvSpPr>
            <a:spLocks noGrp="1"/>
          </p:cNvSpPr>
          <p:nvPr>
            <p:ph type="title" hasCustomPrompt="1"/>
          </p:nvPr>
        </p:nvSpPr>
        <p:spPr>
          <a:xfrm>
            <a:off x="929640" y="485113"/>
            <a:ext cx="10515600" cy="1531525"/>
          </a:xfrm>
        </p:spPr>
        <p:txBody>
          <a:bodyPr>
            <a:normAutofit/>
          </a:bodyPr>
          <a:lstStyle>
            <a:lvl1pPr>
              <a:defRPr sz="3600"/>
            </a:lvl1pPr>
          </a:lstStyle>
          <a:p>
            <a:r>
              <a:rPr lang="en-US" dirty="0"/>
              <a:t>Click to add title</a:t>
            </a:r>
          </a:p>
        </p:txBody>
      </p:sp>
      <p:sp>
        <p:nvSpPr>
          <p:cNvPr id="7" name="Rectangle 6">
            <a:extLst>
              <a:ext uri="{FF2B5EF4-FFF2-40B4-BE49-F238E27FC236}">
                <a16:creationId xmlns:a16="http://schemas.microsoft.com/office/drawing/2014/main" id="{10F349F3-2C28-5A44-EDFC-75FD6CA95EAD}"/>
              </a:ext>
              <a:ext uri="{C183D7F6-B498-43B3-948B-1728B52AA6E4}">
                <adec:decorative xmlns:adec="http://schemas.microsoft.com/office/drawing/2017/decorative"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634FD449-C6E0-CF8A-82B2-52438C952C07}"/>
              </a:ext>
            </a:extLst>
          </p:cNvPr>
          <p:cNvSpPr>
            <a:spLocks noGrp="1"/>
          </p:cNvSpPr>
          <p:nvPr>
            <p:ph sz="quarter" idx="10" hasCustomPrompt="1"/>
          </p:nvPr>
        </p:nvSpPr>
        <p:spPr>
          <a:xfrm>
            <a:off x="929640" y="2153285"/>
            <a:ext cx="4953001" cy="3500438"/>
          </a:xfrm>
        </p:spPr>
        <p:txBody>
          <a:bodyPr lIns="91440">
            <a:normAutofit/>
          </a:bodyPr>
          <a:lstStyle>
            <a:lvl1pPr>
              <a:spcBef>
                <a:spcPts val="1000"/>
              </a:spcBef>
              <a:spcAft>
                <a:spcPts val="1200"/>
              </a:spcAft>
              <a:defRPr sz="1800"/>
            </a:lvl1pPr>
            <a:lvl2pPr>
              <a:spcBef>
                <a:spcPts val="1000"/>
              </a:spcBef>
              <a:spcAft>
                <a:spcPts val="1200"/>
              </a:spcAft>
              <a:defRPr sz="1600"/>
            </a:lvl2pPr>
            <a:lvl3pPr>
              <a:spcBef>
                <a:spcPts val="1000"/>
              </a:spcBef>
              <a:spcAft>
                <a:spcPts val="1200"/>
              </a:spcAft>
              <a:defRPr sz="1400"/>
            </a:lvl3pPr>
            <a:lvl4pPr>
              <a:spcBef>
                <a:spcPts val="1000"/>
              </a:spcBef>
              <a:spcAft>
                <a:spcPts val="1200"/>
              </a:spcAft>
              <a:defRPr sz="1200"/>
            </a:lvl4pPr>
            <a:lvl5pPr>
              <a:spcBef>
                <a:spcPts val="1000"/>
              </a:spcBef>
              <a:spcAft>
                <a:spcPts val="12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1">
            <a:extLst>
              <a:ext uri="{FF2B5EF4-FFF2-40B4-BE49-F238E27FC236}">
                <a16:creationId xmlns:a16="http://schemas.microsoft.com/office/drawing/2014/main" id="{F971E741-6253-D410-B562-50CA5976207A}"/>
              </a:ext>
            </a:extLst>
          </p:cNvPr>
          <p:cNvSpPr>
            <a:spLocks noGrp="1"/>
          </p:cNvSpPr>
          <p:nvPr>
            <p:ph sz="quarter" idx="11" hasCustomPrompt="1"/>
          </p:nvPr>
        </p:nvSpPr>
        <p:spPr>
          <a:xfrm>
            <a:off x="6309360" y="2153285"/>
            <a:ext cx="5135880" cy="3500438"/>
          </a:xfrm>
        </p:spPr>
        <p:txBody>
          <a:bodyPr lIns="91440">
            <a:normAutofit/>
          </a:bodyPr>
          <a:lstStyle>
            <a:lvl1pPr>
              <a:spcBef>
                <a:spcPts val="1000"/>
              </a:spcBef>
              <a:spcAft>
                <a:spcPts val="1200"/>
              </a:spcAft>
              <a:defRPr sz="1800"/>
            </a:lvl1pPr>
            <a:lvl2pPr>
              <a:spcBef>
                <a:spcPts val="1000"/>
              </a:spcBef>
              <a:spcAft>
                <a:spcPts val="1200"/>
              </a:spcAft>
              <a:defRPr sz="1600"/>
            </a:lvl2pPr>
            <a:lvl3pPr>
              <a:spcBef>
                <a:spcPts val="1000"/>
              </a:spcBef>
              <a:spcAft>
                <a:spcPts val="1200"/>
              </a:spcAft>
              <a:defRPr sz="1400"/>
            </a:lvl3pPr>
            <a:lvl4pPr>
              <a:spcBef>
                <a:spcPts val="1000"/>
              </a:spcBef>
              <a:spcAft>
                <a:spcPts val="1200"/>
              </a:spcAft>
              <a:defRPr sz="1200"/>
            </a:lvl4pPr>
            <a:lvl5pPr>
              <a:spcBef>
                <a:spcPts val="1000"/>
              </a:spcBef>
              <a:spcAft>
                <a:spcPts val="12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2" name="Frame 1">
            <a:extLst>
              <a:ext uri="{FF2B5EF4-FFF2-40B4-BE49-F238E27FC236}">
                <a16:creationId xmlns:a16="http://schemas.microsoft.com/office/drawing/2014/main" id="{55D7E8F5-692D-24DD-0F8C-9563BA74AAF4}"/>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519435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lumn layout 2">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2090F11-94D5-C2A6-0759-3E7541B0993A}"/>
              </a:ext>
            </a:extLst>
          </p:cNvPr>
          <p:cNvSpPr>
            <a:spLocks noGrp="1"/>
          </p:cNvSpPr>
          <p:nvPr>
            <p:ph type="title" hasCustomPrompt="1"/>
          </p:nvPr>
        </p:nvSpPr>
        <p:spPr>
          <a:xfrm>
            <a:off x="929640" y="485113"/>
            <a:ext cx="10515600" cy="1531525"/>
          </a:xfrm>
        </p:spPr>
        <p:txBody>
          <a:bodyPr>
            <a:normAutofit/>
          </a:bodyPr>
          <a:lstStyle>
            <a:lvl1pPr>
              <a:defRPr sz="3600"/>
            </a:lvl1pPr>
          </a:lstStyle>
          <a:p>
            <a:r>
              <a:rPr lang="en-US" dirty="0"/>
              <a:t>Click to add title</a:t>
            </a:r>
          </a:p>
        </p:txBody>
      </p:sp>
      <p:sp>
        <p:nvSpPr>
          <p:cNvPr id="7" name="Rectangle 6">
            <a:extLst>
              <a:ext uri="{FF2B5EF4-FFF2-40B4-BE49-F238E27FC236}">
                <a16:creationId xmlns:a16="http://schemas.microsoft.com/office/drawing/2014/main" id="{10F349F3-2C28-5A44-EDFC-75FD6CA95EAD}"/>
              </a:ext>
              <a:ext uri="{C183D7F6-B498-43B3-948B-1728B52AA6E4}">
                <adec:decorative xmlns:adec="http://schemas.microsoft.com/office/drawing/2017/decorative"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634FD449-C6E0-CF8A-82B2-52438C952C07}"/>
              </a:ext>
            </a:extLst>
          </p:cNvPr>
          <p:cNvSpPr>
            <a:spLocks noGrp="1"/>
          </p:cNvSpPr>
          <p:nvPr>
            <p:ph sz="quarter" idx="10" hasCustomPrompt="1"/>
          </p:nvPr>
        </p:nvSpPr>
        <p:spPr>
          <a:xfrm>
            <a:off x="929641" y="2153285"/>
            <a:ext cx="3261359" cy="3500438"/>
          </a:xfrm>
        </p:spPr>
        <p:txBody>
          <a:bodyPr lIns="91440">
            <a:normAutofit/>
          </a:bodyPr>
          <a:lstStyle>
            <a:lvl1pPr>
              <a:spcBef>
                <a:spcPts val="1000"/>
              </a:spcBef>
              <a:spcAft>
                <a:spcPts val="1200"/>
              </a:spcAft>
              <a:defRPr sz="1800" b="1"/>
            </a:lvl1pPr>
            <a:lvl2pPr>
              <a:spcBef>
                <a:spcPts val="1000"/>
              </a:spcBef>
              <a:spcAft>
                <a:spcPts val="1200"/>
              </a:spcAft>
              <a:defRPr sz="1600" b="1"/>
            </a:lvl2pPr>
            <a:lvl3pPr>
              <a:spcBef>
                <a:spcPts val="1000"/>
              </a:spcBef>
              <a:spcAft>
                <a:spcPts val="1200"/>
              </a:spcAft>
              <a:defRPr sz="1400" b="1"/>
            </a:lvl3pPr>
            <a:lvl4pPr>
              <a:spcBef>
                <a:spcPts val="1000"/>
              </a:spcBef>
              <a:spcAft>
                <a:spcPts val="1200"/>
              </a:spcAft>
              <a:defRPr sz="1200" b="1"/>
            </a:lvl4pPr>
            <a:lvl5pPr>
              <a:spcBef>
                <a:spcPts val="1000"/>
              </a:spcBef>
              <a:spcAft>
                <a:spcPts val="1200"/>
              </a:spcAft>
              <a:defRPr sz="12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1">
            <a:extLst>
              <a:ext uri="{FF2B5EF4-FFF2-40B4-BE49-F238E27FC236}">
                <a16:creationId xmlns:a16="http://schemas.microsoft.com/office/drawing/2014/main" id="{F971E741-6253-D410-B562-50CA5976207A}"/>
              </a:ext>
            </a:extLst>
          </p:cNvPr>
          <p:cNvSpPr>
            <a:spLocks noGrp="1"/>
          </p:cNvSpPr>
          <p:nvPr>
            <p:ph sz="quarter" idx="11" hasCustomPrompt="1"/>
          </p:nvPr>
        </p:nvSpPr>
        <p:spPr>
          <a:xfrm>
            <a:off x="4480560" y="2153285"/>
            <a:ext cx="6964680" cy="3500438"/>
          </a:xfrm>
        </p:spPr>
        <p:txBody>
          <a:bodyPr lIns="91440">
            <a:normAutofit/>
          </a:bodyPr>
          <a:lstStyle>
            <a:lvl1pPr>
              <a:spcBef>
                <a:spcPts val="1000"/>
              </a:spcBef>
              <a:spcAft>
                <a:spcPts val="1200"/>
              </a:spcAft>
              <a:defRPr sz="1800"/>
            </a:lvl1pPr>
            <a:lvl2pPr>
              <a:spcBef>
                <a:spcPts val="1000"/>
              </a:spcBef>
              <a:spcAft>
                <a:spcPts val="1200"/>
              </a:spcAft>
              <a:defRPr sz="1600"/>
            </a:lvl2pPr>
            <a:lvl3pPr>
              <a:spcBef>
                <a:spcPts val="1000"/>
              </a:spcBef>
              <a:spcAft>
                <a:spcPts val="1200"/>
              </a:spcAft>
              <a:defRPr sz="1400"/>
            </a:lvl3pPr>
            <a:lvl4pPr>
              <a:spcBef>
                <a:spcPts val="1000"/>
              </a:spcBef>
              <a:spcAft>
                <a:spcPts val="1200"/>
              </a:spcAft>
              <a:defRPr sz="1200"/>
            </a:lvl4pPr>
            <a:lvl5pPr>
              <a:spcBef>
                <a:spcPts val="1000"/>
              </a:spcBef>
              <a:spcAft>
                <a:spcPts val="12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2" name="Frame 1">
            <a:extLst>
              <a:ext uri="{FF2B5EF4-FFF2-40B4-BE49-F238E27FC236}">
                <a16:creationId xmlns:a16="http://schemas.microsoft.com/office/drawing/2014/main" id="{5C0F1533-3810-C210-9B67-D2F4A1846C23}"/>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30816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9C70371-D147-2B29-EAEB-B10A799D09DF}"/>
              </a:ext>
            </a:extLst>
          </p:cNvPr>
          <p:cNvSpPr>
            <a:spLocks noGrp="1"/>
          </p:cNvSpPr>
          <p:nvPr>
            <p:ph type="title" hasCustomPrompt="1"/>
          </p:nvPr>
        </p:nvSpPr>
        <p:spPr>
          <a:xfrm>
            <a:off x="916169" y="614812"/>
            <a:ext cx="10359659" cy="1325563"/>
          </a:xfrm>
        </p:spPr>
        <p:txBody>
          <a:bodyPr>
            <a:normAutofit/>
          </a:bodyPr>
          <a:lstStyle>
            <a:lvl1pPr>
              <a:defRPr sz="3600"/>
            </a:lvl1pPr>
          </a:lstStyle>
          <a:p>
            <a:r>
              <a:rPr lang="en-US" dirty="0"/>
              <a:t>Click to add title</a:t>
            </a:r>
          </a:p>
        </p:txBody>
      </p:sp>
      <p:sp>
        <p:nvSpPr>
          <p:cNvPr id="3" name="Picture Placeholder 2">
            <a:extLst>
              <a:ext uri="{FF2B5EF4-FFF2-40B4-BE49-F238E27FC236}">
                <a16:creationId xmlns:a16="http://schemas.microsoft.com/office/drawing/2014/main" id="{1C5AE226-98C6-70F4-8DED-59E8FE30401C}"/>
              </a:ext>
            </a:extLst>
          </p:cNvPr>
          <p:cNvSpPr>
            <a:spLocks noGrp="1"/>
          </p:cNvSpPr>
          <p:nvPr>
            <p:ph type="pic" sz="quarter" idx="11"/>
          </p:nvPr>
        </p:nvSpPr>
        <p:spPr>
          <a:xfrm>
            <a:off x="-367" y="2177378"/>
            <a:ext cx="5713413" cy="4669987"/>
          </a:xfrm>
          <a:custGeom>
            <a:avLst/>
            <a:gdLst>
              <a:gd name="connsiteX0" fmla="*/ 400038 w 5713413"/>
              <a:gd name="connsiteY0" fmla="*/ 0 h 4669987"/>
              <a:gd name="connsiteX1" fmla="*/ 5713413 w 5713413"/>
              <a:gd name="connsiteY1" fmla="*/ 0 h 4669987"/>
              <a:gd name="connsiteX2" fmla="*/ 5713413 w 5713413"/>
              <a:gd name="connsiteY2" fmla="*/ 4315224 h 4669987"/>
              <a:gd name="connsiteX3" fmla="*/ 400038 w 5713413"/>
              <a:gd name="connsiteY3" fmla="*/ 4315224 h 4669987"/>
              <a:gd name="connsiteX4" fmla="*/ 0 w 5713413"/>
              <a:gd name="connsiteY4" fmla="*/ 0 h 4669987"/>
              <a:gd name="connsiteX5" fmla="*/ 386684 w 5713413"/>
              <a:gd name="connsiteY5" fmla="*/ 0 h 4669987"/>
              <a:gd name="connsiteX6" fmla="*/ 386684 w 5713413"/>
              <a:gd name="connsiteY6" fmla="*/ 4328578 h 4669987"/>
              <a:gd name="connsiteX7" fmla="*/ 5713413 w 5713413"/>
              <a:gd name="connsiteY7" fmla="*/ 4328578 h 4669987"/>
              <a:gd name="connsiteX8" fmla="*/ 5713413 w 5713413"/>
              <a:gd name="connsiteY8" fmla="*/ 4669987 h 4669987"/>
              <a:gd name="connsiteX9" fmla="*/ 0 w 5713413"/>
              <a:gd name="connsiteY9" fmla="*/ 4669987 h 466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3413" h="4669987">
                <a:moveTo>
                  <a:pt x="400038" y="0"/>
                </a:moveTo>
                <a:lnTo>
                  <a:pt x="5713413" y="0"/>
                </a:lnTo>
                <a:lnTo>
                  <a:pt x="5713413" y="4315224"/>
                </a:lnTo>
                <a:lnTo>
                  <a:pt x="400038" y="4315224"/>
                </a:lnTo>
                <a:close/>
                <a:moveTo>
                  <a:pt x="0" y="0"/>
                </a:moveTo>
                <a:lnTo>
                  <a:pt x="386684" y="0"/>
                </a:lnTo>
                <a:lnTo>
                  <a:pt x="386684" y="4328578"/>
                </a:lnTo>
                <a:lnTo>
                  <a:pt x="5713413" y="4328578"/>
                </a:lnTo>
                <a:lnTo>
                  <a:pt x="5713413" y="4669987"/>
                </a:lnTo>
                <a:lnTo>
                  <a:pt x="0" y="4669987"/>
                </a:lnTo>
                <a:close/>
              </a:path>
            </a:pathLst>
          </a:custGeom>
        </p:spPr>
        <p:txBody>
          <a:bodyPr wrap="square">
            <a:noAutofit/>
          </a:bodyPr>
          <a:lstStyle>
            <a:lvl1pPr marL="0" indent="0" algn="ctr">
              <a:buNone/>
              <a:defRPr sz="2000"/>
            </a:lvl1pPr>
          </a:lstStyle>
          <a:p>
            <a:r>
              <a:rPr lang="en-US"/>
              <a:t>Click icon to add picture</a:t>
            </a:r>
            <a:endParaRPr lang="en-US" dirty="0"/>
          </a:p>
        </p:txBody>
      </p:sp>
      <p:sp>
        <p:nvSpPr>
          <p:cNvPr id="12" name="Content Placeholder 11">
            <a:extLst>
              <a:ext uri="{FF2B5EF4-FFF2-40B4-BE49-F238E27FC236}">
                <a16:creationId xmlns:a16="http://schemas.microsoft.com/office/drawing/2014/main" id="{8EEA9034-22FD-3C2F-6A27-63638969802D}"/>
              </a:ext>
            </a:extLst>
          </p:cNvPr>
          <p:cNvSpPr>
            <a:spLocks noGrp="1"/>
          </p:cNvSpPr>
          <p:nvPr>
            <p:ph sz="quarter" idx="10" hasCustomPrompt="1"/>
          </p:nvPr>
        </p:nvSpPr>
        <p:spPr>
          <a:xfrm>
            <a:off x="6475413" y="2153285"/>
            <a:ext cx="4799012" cy="3790315"/>
          </a:xfrm>
        </p:spPr>
        <p:txBody>
          <a:bodyPr>
            <a:normAutofit/>
          </a:bodyPr>
          <a:lstStyle>
            <a:lvl1pPr>
              <a:lnSpc>
                <a:spcPct val="95000"/>
              </a:lnSpc>
              <a:spcBef>
                <a:spcPts val="1000"/>
              </a:spcBef>
              <a:spcAft>
                <a:spcPts val="1200"/>
              </a:spcAft>
              <a:defRPr sz="2000"/>
            </a:lvl1pPr>
            <a:lvl2pPr>
              <a:lnSpc>
                <a:spcPct val="95000"/>
              </a:lnSpc>
              <a:spcBef>
                <a:spcPts val="1000"/>
              </a:spcBef>
              <a:spcAft>
                <a:spcPts val="1200"/>
              </a:spcAft>
              <a:defRPr sz="1800"/>
            </a:lvl2pPr>
            <a:lvl3pPr>
              <a:lnSpc>
                <a:spcPct val="95000"/>
              </a:lnSpc>
              <a:spcBef>
                <a:spcPts val="1000"/>
              </a:spcBef>
              <a:spcAft>
                <a:spcPts val="1200"/>
              </a:spcAft>
              <a:defRPr sz="1600"/>
            </a:lvl3pPr>
            <a:lvl4pPr>
              <a:lnSpc>
                <a:spcPct val="95000"/>
              </a:lnSpc>
              <a:spcBef>
                <a:spcPts val="1000"/>
              </a:spcBef>
              <a:spcAft>
                <a:spcPts val="1200"/>
              </a:spcAft>
              <a:defRPr sz="1400"/>
            </a:lvl4pPr>
            <a:lvl5pPr>
              <a:lnSpc>
                <a:spcPct val="95000"/>
              </a:lnSpc>
              <a:spcBef>
                <a:spcPts val="1000"/>
              </a:spcBef>
              <a:spcAft>
                <a:spcPts val="1200"/>
              </a:spcAft>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0C72AFED-AF5A-A2E9-0D36-388733BBE998}"/>
              </a:ext>
              <a:ext uri="{C183D7F6-B498-43B3-948B-1728B52AA6E4}">
                <adec:decorative xmlns:adec="http://schemas.microsoft.com/office/drawing/2017/decorative"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7" name="Frame 6">
            <a:extLst>
              <a:ext uri="{FF2B5EF4-FFF2-40B4-BE49-F238E27FC236}">
                <a16:creationId xmlns:a16="http://schemas.microsoft.com/office/drawing/2014/main" id="{7A42E613-3DCC-07A2-BA9B-74B13F28E591}"/>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613901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2">
                    <a:lumMod val="50000"/>
                  </a:schemeClr>
                </a:solidFill>
              </a:defRPr>
            </a:lvl1pPr>
          </a:lstStyle>
          <a:p>
            <a:endParaRPr lang="en-US" dirty="0"/>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hdr="0" ftr="0" dt="0"/>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1920" userDrawn="1">
          <p15:clr>
            <a:srgbClr val="F26B43"/>
          </p15:clr>
        </p15:guide>
        <p15:guide id="4" pos="5760" userDrawn="1">
          <p15:clr>
            <a:srgbClr val="F26B43"/>
          </p15:clr>
        </p15:guide>
        <p15:guide id="5" pos="7248" userDrawn="1">
          <p15:clr>
            <a:srgbClr val="F26B43"/>
          </p15:clr>
        </p15:guide>
        <p15:guide id="6" pos="4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nc-nd/3.0/" TargetMode="External"/><Relationship Id="rId5" Type="http://schemas.openxmlformats.org/officeDocument/2006/relationships/hyperlink" Target="https://www.flickr.com/photos/eu_echo/15841626578/"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27370976/?utm_source=chatgpt.com" TargetMode="External"/><Relationship Id="rId7" Type="http://schemas.openxmlformats.org/officeDocument/2006/relationships/hyperlink" Target="https://unsdg.un.org/latest/stories/digitalizing-nutrition-data-impact-child-well-being-rwanda?utm_source=chatgpt.com" TargetMode="External"/><Relationship Id="rId2" Type="http://schemas.openxmlformats.org/officeDocument/2006/relationships/hyperlink" Target="https://pubmed.ncbi.nlm.nih.gov/27370976" TargetMode="External"/><Relationship Id="rId1" Type="http://schemas.openxmlformats.org/officeDocument/2006/relationships/slideLayout" Target="../slideLayouts/slideLayout12.xml"/><Relationship Id="rId6" Type="http://schemas.openxmlformats.org/officeDocument/2006/relationships/hyperlink" Target="https://unsdg.un.org/latest/stories/digitalizing-nutrition-data-impact-child-well-being-rwanda" TargetMode="External"/><Relationship Id="rId5" Type="http://schemas.openxmlformats.org/officeDocument/2006/relationships/hyperlink" Target="https://pmc.ncbi.nlm.nih.gov/articles/PMC8476404/?utm_source=chatgpt.com" TargetMode="External"/><Relationship Id="rId4" Type="http://schemas.openxmlformats.org/officeDocument/2006/relationships/hyperlink" Target="https://pubmed.ncbi.nlm.nih.gov/xxx"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6ABF06-5491-8319-408F-AC9C03E64E1E}"/>
              </a:ext>
            </a:extLst>
          </p:cNvPr>
          <p:cNvSpPr>
            <a:spLocks noGrp="1"/>
          </p:cNvSpPr>
          <p:nvPr>
            <p:ph type="title"/>
          </p:nvPr>
        </p:nvSpPr>
        <p:spPr>
          <a:xfrm>
            <a:off x="570270" y="1818201"/>
            <a:ext cx="8445910" cy="3079029"/>
          </a:xfrm>
        </p:spPr>
        <p:txBody>
          <a:bodyPr>
            <a:normAutofit fontScale="90000"/>
          </a:bodyPr>
          <a:lstStyle/>
          <a:p>
            <a:pPr algn="ctr"/>
            <a:r>
              <a:rPr lang="en-US" b="1" u="sng" dirty="0">
                <a:latin typeface="Times New Roman" panose="02020603050405020304" pitchFamily="18" charset="0"/>
                <a:cs typeface="Times New Roman" panose="02020603050405020304" pitchFamily="18" charset="0"/>
              </a:rPr>
              <a:t>ENHANCING MALNUTRITION DETECTION AND MITIGATION THROUGH DIGITAL HEALTH SOLUTIONS: A SCOPING REVIEW </a:t>
            </a:r>
            <a:endParaRPr lang="en-US" b="1" dirty="0">
              <a:solidFill>
                <a:schemeClr val="tx1"/>
              </a:solidFill>
            </a:endParaRPr>
          </a:p>
        </p:txBody>
      </p:sp>
      <p:pic>
        <p:nvPicPr>
          <p:cNvPr id="6" name="Picture Placeholder 5" descr="A person carrying a baby&#10;&#10;AI-generated content may be incorrect.">
            <a:extLst>
              <a:ext uri="{FF2B5EF4-FFF2-40B4-BE49-F238E27FC236}">
                <a16:creationId xmlns:a16="http://schemas.microsoft.com/office/drawing/2014/main" id="{D2DD192A-4939-45F6-F833-15E0C1383BFF}"/>
              </a:ext>
            </a:extLst>
          </p:cNvPr>
          <p:cNvPicPr>
            <a:picLocks noGrp="1" noChangeAspect="1"/>
          </p:cNvPicPr>
          <p:nvPr>
            <p:ph type="pic" sz="quarter" idx="10"/>
          </p:nvPr>
        </p:nvPicPr>
        <p:blipFill>
          <a:blip r:embed="rId3">
            <a:alphaModFix amt="35000"/>
            <a:extLst>
              <a:ext uri="{BEBA8EAE-BF5A-486C-A8C5-ECC9F3942E4B}">
                <a14:imgProps xmlns:a14="http://schemas.microsoft.com/office/drawing/2010/main">
                  <a14:imgLayer r:embed="rId4">
                    <a14:imgEffect>
                      <a14:brightnessContrast bright="40000" contrast="40000"/>
                    </a14:imgEffect>
                  </a14:imgLayer>
                </a14:imgProps>
              </a:ext>
              <a:ext uri="{837473B0-CC2E-450A-ABE3-18F120FF3D39}">
                <a1611:picAttrSrcUrl xmlns:a1611="http://schemas.microsoft.com/office/drawing/2016/11/main" r:id="rId5"/>
              </a:ext>
            </a:extLst>
          </a:blip>
          <a:srcRect t="10524" b="10524"/>
          <a:stretch>
            <a:fillRect/>
          </a:stretch>
        </p:blipFill>
        <p:spPr>
          <a:xfrm>
            <a:off x="570270" y="385915"/>
            <a:ext cx="11274425" cy="5943600"/>
          </a:xfrm>
        </p:spPr>
      </p:pic>
      <p:sp>
        <p:nvSpPr>
          <p:cNvPr id="7" name="TextBox 6">
            <a:extLst>
              <a:ext uri="{FF2B5EF4-FFF2-40B4-BE49-F238E27FC236}">
                <a16:creationId xmlns:a16="http://schemas.microsoft.com/office/drawing/2014/main" id="{D9C980E1-012F-DF31-D911-B7CB4F6AC606}"/>
              </a:ext>
            </a:extLst>
          </p:cNvPr>
          <p:cNvSpPr txBox="1"/>
          <p:nvPr/>
        </p:nvSpPr>
        <p:spPr>
          <a:xfrm>
            <a:off x="284737" y="10626630"/>
            <a:ext cx="11274425" cy="230832"/>
          </a:xfrm>
          <a:prstGeom prst="rect">
            <a:avLst/>
          </a:prstGeom>
          <a:noFill/>
        </p:spPr>
        <p:txBody>
          <a:bodyPr wrap="square" rtlCol="0">
            <a:spAutoFit/>
          </a:bodyPr>
          <a:lstStyle/>
          <a:p>
            <a:r>
              <a:rPr lang="en-US" sz="900">
                <a:hlinkClick r:id="rId5" tooltip="https://www.flickr.com/photos/eu_echo/15841626578/"/>
              </a:rPr>
              <a:t>This Photo</a:t>
            </a:r>
            <a:r>
              <a:rPr lang="en-US" sz="900"/>
              <a:t> by Unknown Author is licensed under </a:t>
            </a:r>
            <a:r>
              <a:rPr lang="en-US" sz="900">
                <a:hlinkClick r:id="rId6" tooltip="https://creativecommons.org/licenses/by-nc-nd/3.0/"/>
              </a:rPr>
              <a:t>CC BY-NC-ND</a:t>
            </a:r>
            <a:endParaRPr lang="en-US" sz="900"/>
          </a:p>
        </p:txBody>
      </p:sp>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790" y="51807"/>
            <a:ext cx="2695903" cy="1268959"/>
          </a:xfrm>
          <a:prstGeom prst="rect">
            <a:avLst/>
          </a:prstGeom>
        </p:spPr>
      </p:pic>
      <p:sp>
        <p:nvSpPr>
          <p:cNvPr id="9" name="TextBox 8">
            <a:extLst>
              <a:ext uri="{FF2B5EF4-FFF2-40B4-BE49-F238E27FC236}">
                <a16:creationId xmlns:a16="http://schemas.microsoft.com/office/drawing/2014/main" id="{7DD23460-36E8-10A0-1112-A73BC8925723}"/>
              </a:ext>
            </a:extLst>
          </p:cNvPr>
          <p:cNvSpPr txBox="1"/>
          <p:nvPr/>
        </p:nvSpPr>
        <p:spPr>
          <a:xfrm>
            <a:off x="7487418" y="4664129"/>
            <a:ext cx="4423775" cy="1200329"/>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Presented by : Deepanshi Rajput</a:t>
            </a:r>
          </a:p>
          <a:p>
            <a:r>
              <a:rPr lang="en-US" sz="2400" dirty="0">
                <a:latin typeface="Times New Roman" panose="02020603050405020304" pitchFamily="18" charset="0"/>
                <a:cs typeface="Times New Roman" panose="02020603050405020304" pitchFamily="18" charset="0"/>
              </a:rPr>
              <a:t>Faculty Mentor: Dr. Altaf Yousouf</a:t>
            </a:r>
          </a:p>
          <a:p>
            <a:pPr algn="ctr"/>
            <a:r>
              <a:rPr lang="en-US" sz="2400" dirty="0">
                <a:latin typeface="Times New Roman" panose="02020603050405020304" pitchFamily="18" charset="0"/>
                <a:cs typeface="Times New Roman" panose="02020603050405020304" pitchFamily="18" charset="0"/>
              </a:rPr>
              <a:t>IIHMR DELHI</a:t>
            </a:r>
          </a:p>
        </p:txBody>
      </p:sp>
    </p:spTree>
    <p:extLst>
      <p:ext uri="{BB962C8B-B14F-4D97-AF65-F5344CB8AC3E}">
        <p14:creationId xmlns:p14="http://schemas.microsoft.com/office/powerpoint/2010/main" val="3865085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D033337-8516-728C-8AEF-4263E7863E5B}"/>
              </a:ext>
            </a:extLst>
          </p:cNvPr>
          <p:cNvSpPr>
            <a:spLocks noGrp="1"/>
          </p:cNvSpPr>
          <p:nvPr>
            <p:ph type="sldNum" sz="quarter" idx="4"/>
          </p:nvPr>
        </p:nvSpPr>
        <p:spPr/>
        <p:txBody>
          <a:bodyPr/>
          <a:lstStyle/>
          <a:p>
            <a:fld id="{B5CEABB6-07DC-46E8-9B57-56EC44A396E5}" type="slidenum">
              <a:rPr lang="en-US" smtClean="0"/>
              <a:pPr/>
              <a:t>10</a:t>
            </a:fld>
            <a:endParaRPr lang="en-US" dirty="0"/>
          </a:p>
        </p:txBody>
      </p:sp>
      <p:sp>
        <p:nvSpPr>
          <p:cNvPr id="6" name="Rectangle 1">
            <a:extLst>
              <a:ext uri="{FF2B5EF4-FFF2-40B4-BE49-F238E27FC236}">
                <a16:creationId xmlns:a16="http://schemas.microsoft.com/office/drawing/2014/main" id="{7ED2DC42-CA49-C1B3-6102-1C5F82CD9FBB}"/>
              </a:ext>
            </a:extLst>
          </p:cNvPr>
          <p:cNvSpPr>
            <a:spLocks noGrp="1" noChangeArrowheads="1"/>
          </p:cNvSpPr>
          <p:nvPr>
            <p:ph sz="quarter" idx="11"/>
          </p:nvPr>
        </p:nvSpPr>
        <p:spPr bwMode="auto">
          <a:xfrm>
            <a:off x="830579" y="627722"/>
            <a:ext cx="10530841" cy="560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US" sz="1900" b="1" dirty="0">
                <a:solidFill>
                  <a:schemeClr val="tx1"/>
                </a:solidFill>
                <a:latin typeface="Times New Roman" panose="02020603050405020304" pitchFamily="18" charset="0"/>
                <a:cs typeface="Times New Roman" panose="02020603050405020304" pitchFamily="18" charset="0"/>
              </a:rPr>
              <a:t>AI for Proactive Forecasting:</a:t>
            </a:r>
            <a:r>
              <a:rPr lang="en-US" sz="1900" dirty="0">
                <a:solidFill>
                  <a:schemeClr val="tx1"/>
                </a:solidFill>
                <a:latin typeface="Times New Roman" panose="02020603050405020304" pitchFamily="18" charset="0"/>
                <a:cs typeface="Times New Roman" panose="02020603050405020304" pitchFamily="18" charset="0"/>
              </a:rPr>
              <a:t> Artificial intelligence models are transforming the approach to malnutrition by offering highly accurate predictive capabilities. Models developed for </a:t>
            </a:r>
            <a:r>
              <a:rPr lang="en-US" sz="1900" dirty="0">
                <a:solidFill>
                  <a:schemeClr val="accent2">
                    <a:lumMod val="75000"/>
                  </a:schemeClr>
                </a:solidFill>
                <a:latin typeface="Times New Roman" panose="02020603050405020304" pitchFamily="18" charset="0"/>
                <a:cs typeface="Times New Roman" panose="02020603050405020304" pitchFamily="18" charset="0"/>
              </a:rPr>
              <a:t>Kenya</a:t>
            </a:r>
            <a:r>
              <a:rPr lang="en-US" sz="1900" dirty="0">
                <a:solidFill>
                  <a:schemeClr val="tx1"/>
                </a:solidFill>
                <a:latin typeface="Times New Roman" panose="02020603050405020304" pitchFamily="18" charset="0"/>
                <a:cs typeface="Times New Roman" panose="02020603050405020304" pitchFamily="18" charset="0"/>
              </a:rPr>
              <a:t> can </a:t>
            </a:r>
            <a:r>
              <a:rPr lang="en-US" sz="1900" dirty="0">
                <a:solidFill>
                  <a:schemeClr val="accent2">
                    <a:lumMod val="75000"/>
                  </a:schemeClr>
                </a:solidFill>
                <a:latin typeface="Times New Roman" panose="02020603050405020304" pitchFamily="18" charset="0"/>
                <a:cs typeface="Times New Roman" panose="02020603050405020304" pitchFamily="18" charset="0"/>
              </a:rPr>
              <a:t>forecast acute child malnutrition up to six months in advance with 86-89% accuracy</a:t>
            </a:r>
            <a:r>
              <a:rPr lang="en-US" sz="1900" dirty="0">
                <a:solidFill>
                  <a:schemeClr val="tx1"/>
                </a:solidFill>
                <a:latin typeface="Times New Roman" panose="02020603050405020304" pitchFamily="18" charset="0"/>
                <a:cs typeface="Times New Roman" panose="02020603050405020304" pitchFamily="18" charset="0"/>
              </a:rPr>
              <a:t>, by integrating diverse data sources like clinical health records and satellite imagery. This enables proactive, targeted interventions rather than reactive responses.</a:t>
            </a:r>
          </a:p>
          <a:p>
            <a:pPr lvl="0"/>
            <a:r>
              <a:rPr lang="en-US" sz="1900" b="1" dirty="0">
                <a:solidFill>
                  <a:schemeClr val="tx1"/>
                </a:solidFill>
                <a:latin typeface="Times New Roman" panose="02020603050405020304" pitchFamily="18" charset="0"/>
                <a:cs typeface="Times New Roman" panose="02020603050405020304" pitchFamily="18" charset="0"/>
              </a:rPr>
              <a:t>Digital Dietary Assessment Support:</a:t>
            </a:r>
            <a:r>
              <a:rPr lang="en-US" sz="1900" dirty="0">
                <a:solidFill>
                  <a:schemeClr val="tx1"/>
                </a:solidFill>
                <a:latin typeface="Times New Roman" panose="02020603050405020304" pitchFamily="18" charset="0"/>
                <a:cs typeface="Times New Roman" panose="02020603050405020304" pitchFamily="18" charset="0"/>
              </a:rPr>
              <a:t> While not direct screening tools, various </a:t>
            </a:r>
            <a:r>
              <a:rPr lang="en-US" sz="1900" dirty="0">
                <a:solidFill>
                  <a:schemeClr val="accent2">
                    <a:lumMod val="75000"/>
                  </a:schemeClr>
                </a:solidFill>
                <a:latin typeface="Times New Roman" panose="02020603050405020304" pitchFamily="18" charset="0"/>
                <a:cs typeface="Times New Roman" panose="02020603050405020304" pitchFamily="18" charset="0"/>
              </a:rPr>
              <a:t>web-based software and smartphone applications </a:t>
            </a:r>
            <a:r>
              <a:rPr lang="en-US" sz="1900" dirty="0">
                <a:solidFill>
                  <a:schemeClr val="tx1"/>
                </a:solidFill>
                <a:latin typeface="Times New Roman" panose="02020603050405020304" pitchFamily="18" charset="0"/>
                <a:cs typeface="Times New Roman" panose="02020603050405020304" pitchFamily="18" charset="0"/>
              </a:rPr>
              <a:t>are emerging to </a:t>
            </a:r>
            <a:r>
              <a:rPr lang="en-US" sz="1900" dirty="0">
                <a:solidFill>
                  <a:schemeClr val="accent2">
                    <a:lumMod val="75000"/>
                  </a:schemeClr>
                </a:solidFill>
                <a:latin typeface="Times New Roman" panose="02020603050405020304" pitchFamily="18" charset="0"/>
                <a:cs typeface="Times New Roman" panose="02020603050405020304" pitchFamily="18" charset="0"/>
              </a:rPr>
              <a:t>assess children's food intake</a:t>
            </a:r>
            <a:r>
              <a:rPr lang="en-US" sz="1900" dirty="0">
                <a:solidFill>
                  <a:schemeClr val="tx1"/>
                </a:solidFill>
                <a:latin typeface="Times New Roman" panose="02020603050405020304" pitchFamily="18" charset="0"/>
                <a:cs typeface="Times New Roman" panose="02020603050405020304" pitchFamily="18" charset="0"/>
              </a:rPr>
              <a:t>. These aim to improve accuracy and compliance compared to traditional methods, providing crucial data for comprehensive nutritional assessment. Digital Dietary Assessment Support utilizes technology like apps and AI to efficiently collect, analyze, and interpret children's dietary habits. These tools include </a:t>
            </a:r>
            <a:r>
              <a:rPr lang="en-US" sz="1900" dirty="0">
                <a:solidFill>
                  <a:schemeClr val="accent1">
                    <a:lumMod val="75000"/>
                  </a:schemeClr>
                </a:solidFill>
                <a:latin typeface="Times New Roman" panose="02020603050405020304" pitchFamily="18" charset="0"/>
                <a:cs typeface="Times New Roman" panose="02020603050405020304" pitchFamily="18" charset="0"/>
              </a:rPr>
              <a:t>digital food frequency questionnaires, 24-hour recalls, and image-based systems</a:t>
            </a:r>
            <a:r>
              <a:rPr lang="en-US" sz="1900" dirty="0">
                <a:solidFill>
                  <a:schemeClr val="tx1"/>
                </a:solidFill>
                <a:latin typeface="Times New Roman" panose="02020603050405020304" pitchFamily="18" charset="0"/>
                <a:cs typeface="Times New Roman" panose="02020603050405020304" pitchFamily="18" charset="0"/>
              </a:rPr>
              <a:t>. </a:t>
            </a:r>
          </a:p>
          <a:p>
            <a:pPr lvl="0"/>
            <a:r>
              <a:rPr lang="en-US" sz="1900" b="1" dirty="0">
                <a:solidFill>
                  <a:schemeClr val="tx1"/>
                </a:solidFill>
                <a:latin typeface="Times New Roman" panose="02020603050405020304" pitchFamily="18" charset="0"/>
                <a:cs typeface="Times New Roman" panose="02020603050405020304" pitchFamily="18" charset="0"/>
              </a:rPr>
              <a:t>Anthropometric Measurement Nuances:</a:t>
            </a:r>
            <a:r>
              <a:rPr lang="en-US" sz="1900" dirty="0">
                <a:solidFill>
                  <a:schemeClr val="tx1"/>
                </a:solidFill>
                <a:latin typeface="Times New Roman" panose="02020603050405020304" pitchFamily="18" charset="0"/>
                <a:cs typeface="Times New Roman" panose="02020603050405020304" pitchFamily="18" charset="0"/>
              </a:rPr>
              <a:t> Despite the advancements in digital tools for capturing anthropometric data, the inherent limitations of certain measures, like Mid-Upper Arm Circumference (MUAC), persist. Studies show MUAC can have low sensitivity (38.1%) compared to Weight-for-Height Z-score (WHZ), potentially missing a significant proportion of wasted children. This highlights the need for refined approaches, such as </a:t>
            </a:r>
            <a:r>
              <a:rPr lang="en-US" sz="1900" dirty="0">
                <a:solidFill>
                  <a:schemeClr val="accent1">
                    <a:lumMod val="75000"/>
                  </a:schemeClr>
                </a:solidFill>
                <a:latin typeface="Times New Roman" panose="02020603050405020304" pitchFamily="18" charset="0"/>
                <a:cs typeface="Times New Roman" panose="02020603050405020304" pitchFamily="18" charset="0"/>
              </a:rPr>
              <a:t>age-adjusted MUAC z-scores (MUACZ) or age-specific thresholds, even within digital contexts.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7500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1309-033F-3F8F-358D-6162A91D8BFB}"/>
              </a:ext>
            </a:extLst>
          </p:cNvPr>
          <p:cNvSpPr>
            <a:spLocks noGrp="1"/>
          </p:cNvSpPr>
          <p:nvPr>
            <p:ph type="title"/>
          </p:nvPr>
        </p:nvSpPr>
        <p:spPr>
          <a:xfrm>
            <a:off x="1013460" y="878403"/>
            <a:ext cx="10515600" cy="1353519"/>
          </a:xfrm>
        </p:spPr>
        <p:txBody>
          <a:bodyPr>
            <a:normAutofit fontScale="90000"/>
          </a:bodyPr>
          <a:lstStyle/>
          <a:p>
            <a:r>
              <a:rPr lang="en-US" sz="4000" b="1" u="sng" dirty="0">
                <a:solidFill>
                  <a:schemeClr val="tx1"/>
                </a:solidFill>
                <a:latin typeface="Times New Roman" panose="02020603050405020304" pitchFamily="18" charset="0"/>
                <a:cs typeface="Times New Roman" panose="02020603050405020304" pitchFamily="18" charset="0"/>
              </a:rPr>
              <a:t>DIGITAL INTERVENTIONS: TRANSFORMING PROGRAM DELIVERY AND REACH</a:t>
            </a:r>
            <a:br>
              <a:rPr lang="en-US" sz="4000" dirty="0">
                <a:solidFill>
                  <a:schemeClr val="tx1"/>
                </a:solidFill>
                <a:latin typeface="Times New Roman" panose="02020603050405020304" pitchFamily="18" charset="0"/>
                <a:cs typeface="Times New Roman" panose="02020603050405020304" pitchFamily="18" charset="0"/>
              </a:rPr>
            </a:br>
            <a:endParaRPr lang="en-US" sz="4000" b="1" u="sng" dirty="0"/>
          </a:p>
        </p:txBody>
      </p:sp>
      <p:sp>
        <p:nvSpPr>
          <p:cNvPr id="3" name="Content Placeholder 2">
            <a:extLst>
              <a:ext uri="{FF2B5EF4-FFF2-40B4-BE49-F238E27FC236}">
                <a16:creationId xmlns:a16="http://schemas.microsoft.com/office/drawing/2014/main" id="{B99D4E78-5B0D-29A0-09B5-452CA31F0762}"/>
              </a:ext>
            </a:extLst>
          </p:cNvPr>
          <p:cNvSpPr>
            <a:spLocks noGrp="1"/>
          </p:cNvSpPr>
          <p:nvPr>
            <p:ph sz="quarter" idx="10"/>
          </p:nvPr>
        </p:nvSpPr>
        <p:spPr>
          <a:xfrm>
            <a:off x="1013460" y="2806935"/>
            <a:ext cx="10347959" cy="4051065"/>
          </a:xfrm>
        </p:spPr>
        <p:txBody>
          <a:bodyPr>
            <a:normAutofit/>
          </a:bodyPr>
          <a:lstStyle/>
          <a:p>
            <a:pPr lvl="0"/>
            <a:r>
              <a:rPr lang="en-US" sz="1900" dirty="0">
                <a:solidFill>
                  <a:schemeClr val="tx1"/>
                </a:solidFill>
                <a:latin typeface="Times New Roman" panose="02020603050405020304" pitchFamily="18" charset="0"/>
                <a:cs typeface="Times New Roman" panose="02020603050405020304" pitchFamily="18" charset="0"/>
              </a:rPr>
              <a:t>Shift to Decentralized and Caregiver-Led Approaches</a:t>
            </a:r>
            <a:r>
              <a:rPr lang="en-US" sz="1900" b="0" dirty="0">
                <a:solidFill>
                  <a:schemeClr val="tx1"/>
                </a:solidFill>
                <a:latin typeface="Times New Roman" panose="02020603050405020304" pitchFamily="18" charset="0"/>
                <a:cs typeface="Times New Roman" panose="02020603050405020304" pitchFamily="18" charset="0"/>
              </a:rPr>
              <a:t>: A major trend is the strategic move towards empowering community health workers and even parents/caregivers to conduct malnutrition screening. Tools like the </a:t>
            </a:r>
            <a:r>
              <a:rPr lang="en-US" sz="1900" b="0" dirty="0">
                <a:solidFill>
                  <a:schemeClr val="accent1">
                    <a:lumMod val="75000"/>
                  </a:schemeClr>
                </a:solidFill>
                <a:latin typeface="Times New Roman" panose="02020603050405020304" pitchFamily="18" charset="0"/>
                <a:cs typeface="Times New Roman" panose="02020603050405020304" pitchFamily="18" charset="0"/>
              </a:rPr>
              <a:t>MB-NCAS and SAM Photo App </a:t>
            </a:r>
            <a:r>
              <a:rPr lang="en-US" sz="1900" b="0" dirty="0">
                <a:solidFill>
                  <a:schemeClr val="tx1"/>
                </a:solidFill>
                <a:latin typeface="Times New Roman" panose="02020603050405020304" pitchFamily="18" charset="0"/>
                <a:cs typeface="Times New Roman" panose="02020603050405020304" pitchFamily="18" charset="0"/>
              </a:rPr>
              <a:t>are designed for use at the community and household levels, aiming to overcome geographical barriers and increase screening coverage significantly.</a:t>
            </a:r>
          </a:p>
          <a:p>
            <a:r>
              <a:rPr lang="en-US" sz="1900" dirty="0">
                <a:solidFill>
                  <a:schemeClr val="tx1"/>
                </a:solidFill>
                <a:latin typeface="Times New Roman" panose="02020603050405020304" pitchFamily="18" charset="0"/>
                <a:cs typeface="Times New Roman" panose="02020603050405020304" pitchFamily="18" charset="0"/>
              </a:rPr>
              <a:t>Enhanced Program Management and Data Quality</a:t>
            </a:r>
            <a:r>
              <a:rPr lang="en-US" sz="1900" b="0" dirty="0">
                <a:solidFill>
                  <a:schemeClr val="tx1"/>
                </a:solidFill>
                <a:latin typeface="Times New Roman" panose="02020603050405020304" pitchFamily="18" charset="0"/>
                <a:cs typeface="Times New Roman" panose="02020603050405020304" pitchFamily="18" charset="0"/>
              </a:rPr>
              <a:t>: mHealth applications for Community-Based Management of Acute Malnutrition (CMAM) have proven effective in improving adherence to treatment protocols, reducing errors, and facilitating real-time data collection. This immediate data access at district and national levels allows for better program monitoring, evaluation, and adaptive decision-making, optimizing resource allocation.  </a:t>
            </a:r>
          </a:p>
        </p:txBody>
      </p:sp>
      <p:sp>
        <p:nvSpPr>
          <p:cNvPr id="5" name="Slide Number Placeholder 4">
            <a:extLst>
              <a:ext uri="{FF2B5EF4-FFF2-40B4-BE49-F238E27FC236}">
                <a16:creationId xmlns:a16="http://schemas.microsoft.com/office/drawing/2014/main" id="{BC7E3B44-0817-034A-A598-D11E79E5214E}"/>
              </a:ext>
            </a:extLst>
          </p:cNvPr>
          <p:cNvSpPr>
            <a:spLocks noGrp="1"/>
          </p:cNvSpPr>
          <p:nvPr>
            <p:ph type="sldNum" sz="quarter" idx="4"/>
          </p:nvPr>
        </p:nvSpPr>
        <p:spPr/>
        <p:txBody>
          <a:bodyPr/>
          <a:lstStyle/>
          <a:p>
            <a:fld id="{B5CEABB6-07DC-46E8-9B57-56EC44A396E5}" type="slidenum">
              <a:rPr lang="en-US" smtClean="0"/>
              <a:pPr/>
              <a:t>11</a:t>
            </a:fld>
            <a:endParaRPr lang="en-US" dirty="0"/>
          </a:p>
        </p:txBody>
      </p:sp>
    </p:spTree>
    <p:extLst>
      <p:ext uri="{BB962C8B-B14F-4D97-AF65-F5344CB8AC3E}">
        <p14:creationId xmlns:p14="http://schemas.microsoft.com/office/powerpoint/2010/main" val="130898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F6C93A-B010-DB13-53C3-B779D12B1195}"/>
              </a:ext>
            </a:extLst>
          </p:cNvPr>
          <p:cNvSpPr>
            <a:spLocks noGrp="1"/>
          </p:cNvSpPr>
          <p:nvPr>
            <p:ph sz="quarter" idx="11"/>
          </p:nvPr>
        </p:nvSpPr>
        <p:spPr>
          <a:xfrm>
            <a:off x="660132" y="1266732"/>
            <a:ext cx="10871735" cy="4324535"/>
          </a:xfrm>
        </p:spPr>
        <p:txBody>
          <a:bodyPr>
            <a:normAutofit fontScale="85000" lnSpcReduction="20000"/>
          </a:bodyPr>
          <a:lstStyle/>
          <a:p>
            <a:pPr lvl="0"/>
            <a:r>
              <a:rPr lang="en-US" sz="2200" b="1" dirty="0">
                <a:solidFill>
                  <a:schemeClr val="tx1"/>
                </a:solidFill>
                <a:latin typeface="Times New Roman" panose="02020603050405020304" pitchFamily="18" charset="0"/>
                <a:cs typeface="Times New Roman" panose="02020603050405020304" pitchFamily="18" charset="0"/>
              </a:rPr>
              <a:t>Enabling Proactive Public Health:</a:t>
            </a:r>
            <a:r>
              <a:rPr lang="en-US" sz="2200" dirty="0">
                <a:solidFill>
                  <a:schemeClr val="tx1"/>
                </a:solidFill>
                <a:latin typeface="Times New Roman" panose="02020603050405020304" pitchFamily="18" charset="0"/>
                <a:cs typeface="Times New Roman" panose="02020603050405020304" pitchFamily="18" charset="0"/>
              </a:rPr>
              <a:t> The predictive power of AI models allows public health efforts to shift from emergency response to anticipatory action. By forecasting malnutrition hotspots, resources can be strategically pre-positioned, potentially saving more lives and improving the efficiency of humanitarian aid. </a:t>
            </a:r>
            <a:r>
              <a:rPr lang="en-US" sz="2200" dirty="0">
                <a:solidFill>
                  <a:schemeClr val="accent1">
                    <a:lumMod val="75000"/>
                  </a:schemeClr>
                </a:solidFill>
                <a:latin typeface="Times New Roman" panose="02020603050405020304" pitchFamily="18" charset="0"/>
                <a:cs typeface="Times New Roman" panose="02020603050405020304" pitchFamily="18" charset="0"/>
              </a:rPr>
              <a:t>The machine learning model outperformed traditional approaches by integrating clinical data from more than 17,000 Kenyan health facilities with satellite data on crop health and productivity.</a:t>
            </a:r>
          </a:p>
          <a:p>
            <a:pPr lvl="0"/>
            <a:r>
              <a:rPr lang="en-US" sz="2200" b="1" dirty="0">
                <a:solidFill>
                  <a:schemeClr val="tx1"/>
                </a:solidFill>
                <a:latin typeface="Times New Roman" panose="02020603050405020304" pitchFamily="18" charset="0"/>
                <a:cs typeface="Times New Roman" panose="02020603050405020304" pitchFamily="18" charset="0"/>
              </a:rPr>
              <a:t>Complementary Role of Telehealth:</a:t>
            </a:r>
            <a:r>
              <a:rPr lang="en-US" sz="2200" dirty="0">
                <a:solidFill>
                  <a:schemeClr val="tx1"/>
                </a:solidFill>
                <a:latin typeface="Times New Roman" panose="02020603050405020304" pitchFamily="18" charset="0"/>
                <a:cs typeface="Times New Roman" panose="02020603050405020304" pitchFamily="18" charset="0"/>
              </a:rPr>
              <a:t> Telehealth platforms, while not primary screening tools for remote diagnosis and triage, offer valuable support for remote nutritional assessment and continuous monitoring, particularly for children with chronic conditions requiring frequent follow-up. This expands the reach of specialized nutritional care. </a:t>
            </a:r>
            <a:r>
              <a:rPr lang="en-US" sz="2200" dirty="0">
                <a:solidFill>
                  <a:schemeClr val="accent1">
                    <a:lumMod val="75000"/>
                  </a:schemeClr>
                </a:solidFill>
                <a:latin typeface="Times New Roman" panose="02020603050405020304" pitchFamily="18" charset="0"/>
                <a:cs typeface="Times New Roman" panose="02020603050405020304" pitchFamily="18" charset="0"/>
              </a:rPr>
              <a:t>simple and rapid remote nutritional screening tool (</a:t>
            </a:r>
            <a:r>
              <a:rPr lang="en-US" sz="2200" b="1" dirty="0">
                <a:solidFill>
                  <a:schemeClr val="accent1">
                    <a:lumMod val="75000"/>
                  </a:schemeClr>
                </a:solidFill>
                <a:latin typeface="Times New Roman" panose="02020603050405020304" pitchFamily="18" charset="0"/>
                <a:cs typeface="Times New Roman" panose="02020603050405020304" pitchFamily="18" charset="0"/>
              </a:rPr>
              <a:t>R-MAPP</a:t>
            </a:r>
            <a:r>
              <a:rPr lang="en-US" sz="2200" dirty="0">
                <a:solidFill>
                  <a:schemeClr val="accent1">
                    <a:lumMod val="75000"/>
                  </a:schemeClr>
                </a:solidFill>
                <a:latin typeface="Times New Roman" panose="02020603050405020304" pitchFamily="18" charset="0"/>
                <a:cs typeface="Times New Roman" panose="02020603050405020304" pitchFamily="18" charset="0"/>
              </a:rPr>
              <a:t>) has been developed as a pragmatic measure to be used in primary practice as a part of telemedicine. Although it has been created in response to the COVID-19 pandemic, these tools have demonstrated lasting value for ongoing remote care delivery</a:t>
            </a:r>
          </a:p>
          <a:p>
            <a:r>
              <a:rPr lang="en-US" sz="2200" b="1" dirty="0">
                <a:solidFill>
                  <a:schemeClr val="tx1"/>
                </a:solidFill>
                <a:latin typeface="Times New Roman" panose="02020603050405020304" pitchFamily="18" charset="0"/>
                <a:cs typeface="Times New Roman" panose="02020603050405020304" pitchFamily="18" charset="0"/>
              </a:rPr>
              <a:t>ICT-Based Nutrition Education &amp; Behavior Change – </a:t>
            </a:r>
            <a:r>
              <a:rPr lang="en-US" sz="2200" dirty="0">
                <a:solidFill>
                  <a:schemeClr val="tx1"/>
                </a:solidFill>
                <a:latin typeface="Times New Roman" panose="02020603050405020304" pitchFamily="18" charset="0"/>
                <a:cs typeface="Times New Roman" panose="02020603050405020304" pitchFamily="18" charset="0"/>
              </a:rPr>
              <a:t>SMS reminders, WhatsApp-based chatbots, and </a:t>
            </a:r>
            <a:r>
              <a:rPr lang="en-US" sz="2200" b="1" dirty="0">
                <a:solidFill>
                  <a:schemeClr val="tx1"/>
                </a:solidFill>
                <a:latin typeface="Times New Roman" panose="02020603050405020304" pitchFamily="18" charset="0"/>
                <a:cs typeface="Times New Roman" panose="02020603050405020304" pitchFamily="18" charset="0"/>
              </a:rPr>
              <a:t>interactive voice response (IVR)</a:t>
            </a:r>
            <a:r>
              <a:rPr lang="en-US" sz="2200" dirty="0">
                <a:solidFill>
                  <a:schemeClr val="tx1"/>
                </a:solidFill>
                <a:latin typeface="Times New Roman" panose="02020603050405020304" pitchFamily="18" charset="0"/>
                <a:cs typeface="Times New Roman" panose="02020603050405020304" pitchFamily="18" charset="0"/>
              </a:rPr>
              <a:t> systems provide: Feeding practice education, Micronutrient supplementation schedules, Breastfeeding support. </a:t>
            </a:r>
            <a:r>
              <a:rPr lang="en-US" sz="2200" dirty="0">
                <a:solidFill>
                  <a:schemeClr val="accent1">
                    <a:lumMod val="75000"/>
                  </a:schemeClr>
                </a:solidFill>
                <a:latin typeface="Times New Roman" panose="02020603050405020304" pitchFamily="18" charset="0"/>
                <a:cs typeface="Times New Roman" panose="02020603050405020304" pitchFamily="18" charset="0"/>
              </a:rPr>
              <a:t>Multicomponent, mobile health–based intervention, </a:t>
            </a:r>
            <a:r>
              <a:rPr lang="en-US" sz="2200" b="1" dirty="0">
                <a:solidFill>
                  <a:schemeClr val="accent1">
                    <a:lumMod val="75000"/>
                  </a:schemeClr>
                </a:solidFill>
                <a:latin typeface="Times New Roman" panose="02020603050405020304" pitchFamily="18" charset="0"/>
                <a:cs typeface="Times New Roman" panose="02020603050405020304" pitchFamily="18" charset="0"/>
              </a:rPr>
              <a:t>SWAP IT</a:t>
            </a:r>
            <a:r>
              <a:rPr lang="en-US" sz="2200" dirty="0">
                <a:solidFill>
                  <a:schemeClr val="accent1">
                    <a:lumMod val="75000"/>
                  </a:schemeClr>
                </a:solidFill>
                <a:latin typeface="Times New Roman" panose="02020603050405020304" pitchFamily="18" charset="0"/>
                <a:cs typeface="Times New Roman" panose="02020603050405020304" pitchFamily="18" charset="0"/>
              </a:rPr>
              <a:t>, in reducing the energy contribution of discretionary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ie</a:t>
            </a:r>
            <a:r>
              <a:rPr lang="en-US" sz="2200" dirty="0">
                <a:solidFill>
                  <a:schemeClr val="accent1">
                    <a:lumMod val="75000"/>
                  </a:schemeClr>
                </a:solidFill>
                <a:latin typeface="Times New Roman" panose="02020603050405020304" pitchFamily="18" charset="0"/>
                <a:cs typeface="Times New Roman" panose="02020603050405020304" pitchFamily="18" charset="0"/>
              </a:rPr>
              <a:t>, less healthy) foods and drinks packed for children to consume at school</a:t>
            </a:r>
          </a:p>
          <a:p>
            <a:pPr lvl="0"/>
            <a:endParaRPr lang="en-US" sz="1900" dirty="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F41618F8-2F7D-AD28-B490-36C48ED9DA05}"/>
              </a:ext>
            </a:extLst>
          </p:cNvPr>
          <p:cNvSpPr>
            <a:spLocks noGrp="1"/>
          </p:cNvSpPr>
          <p:nvPr>
            <p:ph type="sldNum" sz="quarter" idx="4"/>
          </p:nvPr>
        </p:nvSpPr>
        <p:spPr/>
        <p:txBody>
          <a:bodyPr/>
          <a:lstStyle/>
          <a:p>
            <a:fld id="{B5CEABB6-07DC-46E8-9B57-56EC44A396E5}" type="slidenum">
              <a:rPr lang="en-US" smtClean="0"/>
              <a:pPr/>
              <a:t>12</a:t>
            </a:fld>
            <a:endParaRPr lang="en-US" dirty="0"/>
          </a:p>
        </p:txBody>
      </p:sp>
    </p:spTree>
    <p:extLst>
      <p:ext uri="{BB962C8B-B14F-4D97-AF65-F5344CB8AC3E}">
        <p14:creationId xmlns:p14="http://schemas.microsoft.com/office/powerpoint/2010/main" val="1731653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 screen&#10;&#10;AI-generated content may be incorrect.">
            <a:extLst>
              <a:ext uri="{FF2B5EF4-FFF2-40B4-BE49-F238E27FC236}">
                <a16:creationId xmlns:a16="http://schemas.microsoft.com/office/drawing/2014/main" id="{4DED7E9F-FE55-9BB3-A133-91C6FFA5292B}"/>
              </a:ext>
            </a:extLst>
          </p:cNvPr>
          <p:cNvPicPr>
            <a:picLocks noChangeAspect="1"/>
          </p:cNvPicPr>
          <p:nvPr/>
        </p:nvPicPr>
        <p:blipFill>
          <a:blip r:embed="rId2"/>
          <a:srcRect b="4255"/>
          <a:stretch>
            <a:fillRect/>
          </a:stretch>
        </p:blipFill>
        <p:spPr>
          <a:xfrm>
            <a:off x="20" y="10"/>
            <a:ext cx="12191980" cy="6857990"/>
          </a:xfrm>
          <a:prstGeom prst="rect">
            <a:avLst/>
          </a:prstGeom>
          <a:noFill/>
        </p:spPr>
      </p:pic>
      <p:sp>
        <p:nvSpPr>
          <p:cNvPr id="5" name="Slide Number Placeholder 4" hidden="1">
            <a:extLst>
              <a:ext uri="{FF2B5EF4-FFF2-40B4-BE49-F238E27FC236}">
                <a16:creationId xmlns:a16="http://schemas.microsoft.com/office/drawing/2014/main" id="{E64ADAC6-3FD2-2BDC-A1C5-1C980011AFCF}"/>
              </a:ext>
            </a:extLst>
          </p:cNvPr>
          <p:cNvSpPr>
            <a:spLocks noGrp="1"/>
          </p:cNvSpPr>
          <p:nvPr>
            <p:ph type="sldNum" sz="quarter" idx="4294967295"/>
          </p:nvPr>
        </p:nvSpPr>
        <p:spPr>
          <a:xfrm>
            <a:off x="8534400" y="6121252"/>
            <a:ext cx="2743200" cy="365125"/>
          </a:xfrm>
        </p:spPr>
        <p:txBody>
          <a:bodyPr/>
          <a:lstStyle/>
          <a:p>
            <a:pPr>
              <a:spcAft>
                <a:spcPts val="600"/>
              </a:spcAft>
            </a:pPr>
            <a:fld id="{B5CEABB6-07DC-46E8-9B57-56EC44A396E5}" type="slidenum">
              <a:rPr lang="en-US" smtClean="0"/>
              <a:pPr>
                <a:spcAft>
                  <a:spcPts val="600"/>
                </a:spcAft>
              </a:pPr>
              <a:t>13</a:t>
            </a:fld>
            <a:endParaRPr lang="en-US"/>
          </a:p>
        </p:txBody>
      </p:sp>
    </p:spTree>
    <p:extLst>
      <p:ext uri="{BB962C8B-B14F-4D97-AF65-F5344CB8AC3E}">
        <p14:creationId xmlns:p14="http://schemas.microsoft.com/office/powerpoint/2010/main" val="4008790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E21A35-90B9-F235-7F48-11B56D97F6A4}"/>
              </a:ext>
            </a:extLst>
          </p:cNvPr>
          <p:cNvSpPr>
            <a:spLocks noGrp="1"/>
          </p:cNvSpPr>
          <p:nvPr>
            <p:ph type="title"/>
          </p:nvPr>
        </p:nvSpPr>
        <p:spPr>
          <a:xfrm>
            <a:off x="762000" y="284314"/>
            <a:ext cx="10515600" cy="1325563"/>
          </a:xfrm>
        </p:spPr>
        <p:txBody>
          <a:bodyPr>
            <a:normAutofit/>
          </a:bodyPr>
          <a:lstStyle/>
          <a:p>
            <a:r>
              <a:rPr lang="en-US" sz="4000" b="1" u="sng" dirty="0">
                <a:latin typeface="Times New Roman" panose="02020603050405020304" pitchFamily="18" charset="0"/>
                <a:cs typeface="Times New Roman" panose="02020603050405020304" pitchFamily="18" charset="0"/>
              </a:rPr>
              <a:t>GAPS</a:t>
            </a:r>
          </a:p>
        </p:txBody>
      </p:sp>
      <p:sp>
        <p:nvSpPr>
          <p:cNvPr id="3" name="Slide Number Placeholder 2">
            <a:extLst>
              <a:ext uri="{FF2B5EF4-FFF2-40B4-BE49-F238E27FC236}">
                <a16:creationId xmlns:a16="http://schemas.microsoft.com/office/drawing/2014/main" id="{2244084A-0289-782C-C2AC-07E397FB0C46}"/>
              </a:ext>
            </a:extLst>
          </p:cNvPr>
          <p:cNvSpPr>
            <a:spLocks noGrp="1"/>
          </p:cNvSpPr>
          <p:nvPr>
            <p:ph type="sldNum" sz="quarter" idx="4"/>
          </p:nvPr>
        </p:nvSpPr>
        <p:spPr>
          <a:xfrm>
            <a:off x="8534400" y="6121252"/>
            <a:ext cx="2743200" cy="365125"/>
          </a:xfrm>
        </p:spPr>
        <p:txBody>
          <a:bodyPr/>
          <a:lstStyle/>
          <a:p>
            <a:fld id="{B5CEABB6-07DC-46E8-9B57-56EC44A396E5}" type="slidenum">
              <a:rPr lang="en-US" smtClean="0"/>
              <a:pPr/>
              <a:t>14</a:t>
            </a:fld>
            <a:endParaRPr lang="en-US" dirty="0"/>
          </a:p>
        </p:txBody>
      </p:sp>
      <p:sp>
        <p:nvSpPr>
          <p:cNvPr id="6" name="Rectangle 2">
            <a:extLst>
              <a:ext uri="{FF2B5EF4-FFF2-40B4-BE49-F238E27FC236}">
                <a16:creationId xmlns:a16="http://schemas.microsoft.com/office/drawing/2014/main" id="{DB6BB98B-D7E2-8925-6919-74C9F1FE55E3}"/>
              </a:ext>
            </a:extLst>
          </p:cNvPr>
          <p:cNvSpPr>
            <a:spLocks noGrp="1" noChangeArrowheads="1"/>
          </p:cNvSpPr>
          <p:nvPr>
            <p:ph sz="quarter" idx="11"/>
          </p:nvPr>
        </p:nvSpPr>
        <p:spPr bwMode="auto">
          <a:xfrm>
            <a:off x="847022" y="1336119"/>
            <a:ext cx="10497955"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Inconsistent Infrastructure:</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Poor network, limited power, and unreliable devices hinder widespread digital tool use, especially in remote areas.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User Adoption Challenges:</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Health worker resistance, dual reporting burdens, and varying digital literacy impede effective tool integration and consistent use.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Validation &amp; Generalizability:</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Lack of a standardized </a:t>
            </a:r>
            <a:r>
              <a:rPr kumimoji="0" lang="en-US" altLang="en-US" sz="1900" i="1" u="sng" strike="noStrike" cap="none" normalizeH="0" baseline="0" dirty="0">
                <a:ln>
                  <a:noFill/>
                </a:ln>
                <a:solidFill>
                  <a:srgbClr val="FFC000"/>
                </a:solidFill>
                <a:effectLst/>
                <a:latin typeface="Times New Roman" panose="02020603050405020304" pitchFamily="18" charset="0"/>
                <a:cs typeface="Times New Roman" panose="02020603050405020304" pitchFamily="18" charset="0"/>
              </a:rPr>
              <a:t>"gold standard" </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and limited validation across diverse populations make tool comparisons and broad application difficult.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Measurement Accuracy Nuances:</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Digital capture of MUAC still faces inherent sensitivity limitations, potentially missing many malnourished children compared to WHZ.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Systemic Integration:</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Difficulties in aligning new digital tools with national health information systems and ensuring sustained Ministry of Health engagement.</a:t>
            </a:r>
          </a:p>
        </p:txBody>
      </p:sp>
    </p:spTree>
    <p:extLst>
      <p:ext uri="{BB962C8B-B14F-4D97-AF65-F5344CB8AC3E}">
        <p14:creationId xmlns:p14="http://schemas.microsoft.com/office/powerpoint/2010/main" val="2595549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E019-E66B-D0A8-9F7B-399EC493ECD3}"/>
              </a:ext>
            </a:extLst>
          </p:cNvPr>
          <p:cNvSpPr>
            <a:spLocks noGrp="1"/>
          </p:cNvSpPr>
          <p:nvPr>
            <p:ph type="title"/>
          </p:nvPr>
        </p:nvSpPr>
        <p:spPr/>
        <p:txBody>
          <a:bodyPr>
            <a:normAutofit/>
          </a:bodyPr>
          <a:lstStyle/>
          <a:p>
            <a:r>
              <a:rPr lang="en-US" sz="4000" b="1" u="sng" dirty="0">
                <a:latin typeface="Times New Roman" panose="02020603050405020304" pitchFamily="18" charset="0"/>
                <a:cs typeface="Times New Roman" panose="02020603050405020304" pitchFamily="18" charset="0"/>
              </a:rPr>
              <a:t>OPPORTUNITIES</a:t>
            </a:r>
          </a:p>
        </p:txBody>
      </p:sp>
      <p:sp>
        <p:nvSpPr>
          <p:cNvPr id="5" name="Slide Number Placeholder 4">
            <a:extLst>
              <a:ext uri="{FF2B5EF4-FFF2-40B4-BE49-F238E27FC236}">
                <a16:creationId xmlns:a16="http://schemas.microsoft.com/office/drawing/2014/main" id="{2578D369-F192-8B3F-C128-7CF89B175277}"/>
              </a:ext>
            </a:extLst>
          </p:cNvPr>
          <p:cNvSpPr>
            <a:spLocks noGrp="1"/>
          </p:cNvSpPr>
          <p:nvPr>
            <p:ph type="sldNum" sz="quarter" idx="4"/>
          </p:nvPr>
        </p:nvSpPr>
        <p:spPr/>
        <p:txBody>
          <a:bodyPr/>
          <a:lstStyle/>
          <a:p>
            <a:fld id="{B5CEABB6-07DC-46E8-9B57-56EC44A396E5}" type="slidenum">
              <a:rPr lang="en-US" smtClean="0"/>
              <a:pPr/>
              <a:t>15</a:t>
            </a:fld>
            <a:endParaRPr lang="en-US" dirty="0"/>
          </a:p>
        </p:txBody>
      </p:sp>
      <p:sp>
        <p:nvSpPr>
          <p:cNvPr id="8" name="Rectangle 3">
            <a:extLst>
              <a:ext uri="{FF2B5EF4-FFF2-40B4-BE49-F238E27FC236}">
                <a16:creationId xmlns:a16="http://schemas.microsoft.com/office/drawing/2014/main" id="{AEABE7C9-D23F-90E0-9659-C356D372C707}"/>
              </a:ext>
            </a:extLst>
          </p:cNvPr>
          <p:cNvSpPr>
            <a:spLocks noChangeArrowheads="1"/>
          </p:cNvSpPr>
          <p:nvPr/>
        </p:nvSpPr>
        <p:spPr bwMode="auto">
          <a:xfrm>
            <a:off x="763771" y="2239766"/>
            <a:ext cx="10641781" cy="330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Decentralized Screening:</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Digital tools enable community health workers and caregivers to conduct home-based screening, expanding reach and early detection.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Proactive AI Forecasting:</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AI models offer highly accurate predictions of malnutrition surges months in advance, allowing for strategic resource pre-positioning and preventative action.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Enhanced Program Efficiency:</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mHealth apps improve adherence to treatment protocols, reduce errors, and provide real-time data for dynamic program management and decision-making.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Strategic Development:</a:t>
            </a:r>
            <a:r>
              <a:rPr kumimoji="0" lang="en-US" altLang="en-US" sz="19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Focus on rigorous validation, user-centered design, robust infrastructure investment, and strong government partnerships for sustainable and impactful deployment.</a:t>
            </a:r>
          </a:p>
        </p:txBody>
      </p:sp>
    </p:spTree>
    <p:extLst>
      <p:ext uri="{BB962C8B-B14F-4D97-AF65-F5344CB8AC3E}">
        <p14:creationId xmlns:p14="http://schemas.microsoft.com/office/powerpoint/2010/main" val="545360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4C19E8-9349-E5B5-40F0-219E9B89B60A}"/>
              </a:ext>
            </a:extLst>
          </p:cNvPr>
          <p:cNvSpPr>
            <a:spLocks noGrp="1"/>
          </p:cNvSpPr>
          <p:nvPr>
            <p:ph type="title"/>
          </p:nvPr>
        </p:nvSpPr>
        <p:spPr>
          <a:xfrm>
            <a:off x="929640" y="485113"/>
            <a:ext cx="10331450" cy="1531525"/>
          </a:xfrm>
        </p:spPr>
        <p:txBody>
          <a:bodyPr>
            <a:normAutofit/>
          </a:bodyPr>
          <a:lstStyle/>
          <a:p>
            <a:r>
              <a:rPr lang="en-US" sz="4000" b="1" u="sng" dirty="0">
                <a:solidFill>
                  <a:schemeClr val="tx1"/>
                </a:solidFill>
                <a:latin typeface="Times New Roman" panose="02020603050405020304" pitchFamily="18" charset="0"/>
                <a:cs typeface="Times New Roman" panose="02020603050405020304" pitchFamily="18" charset="0"/>
              </a:rPr>
              <a:t>DISCUSSION</a:t>
            </a:r>
          </a:p>
        </p:txBody>
      </p:sp>
      <p:sp>
        <p:nvSpPr>
          <p:cNvPr id="3" name="Slide Number Placeholder 2">
            <a:extLst>
              <a:ext uri="{FF2B5EF4-FFF2-40B4-BE49-F238E27FC236}">
                <a16:creationId xmlns:a16="http://schemas.microsoft.com/office/drawing/2014/main" id="{5F658D41-330C-C53F-DA7F-276C18D26726}"/>
              </a:ext>
            </a:extLst>
          </p:cNvPr>
          <p:cNvSpPr>
            <a:spLocks noGrp="1"/>
          </p:cNvSpPr>
          <p:nvPr>
            <p:ph type="sldNum" sz="quarter" idx="4"/>
          </p:nvPr>
        </p:nvSpPr>
        <p:spPr>
          <a:xfrm>
            <a:off x="8534400" y="6121252"/>
            <a:ext cx="2743200" cy="365125"/>
          </a:xfrm>
        </p:spPr>
        <p:txBody>
          <a:bodyPr/>
          <a:lstStyle/>
          <a:p>
            <a:fld id="{B5CEABB6-07DC-46E8-9B57-56EC44A396E5}" type="slidenum">
              <a:rPr lang="en-US" smtClean="0"/>
              <a:pPr/>
              <a:t>16</a:t>
            </a:fld>
            <a:endParaRPr lang="en-US" dirty="0"/>
          </a:p>
        </p:txBody>
      </p:sp>
      <p:sp>
        <p:nvSpPr>
          <p:cNvPr id="7" name="TextBox 6">
            <a:extLst>
              <a:ext uri="{FF2B5EF4-FFF2-40B4-BE49-F238E27FC236}">
                <a16:creationId xmlns:a16="http://schemas.microsoft.com/office/drawing/2014/main" id="{0DA81B81-893D-E311-67B9-21B749278A29}"/>
              </a:ext>
            </a:extLst>
          </p:cNvPr>
          <p:cNvSpPr txBox="1"/>
          <p:nvPr/>
        </p:nvSpPr>
        <p:spPr>
          <a:xfrm>
            <a:off x="929639" y="2099445"/>
            <a:ext cx="9954671" cy="3016210"/>
          </a:xfrm>
          <a:prstGeom prst="rect">
            <a:avLst/>
          </a:prstGeom>
          <a:noFill/>
        </p:spPr>
        <p:txBody>
          <a:bodyPr wrap="square" rtlCol="0">
            <a:spAutoFit/>
          </a:bodyPr>
          <a:lstStyle/>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Digital technologies hold strong potential to support early detection, treatment, and monitoring of child malnutrition.</a:t>
            </a:r>
          </a:p>
          <a:p>
            <a:pPr marL="342900" indent="-342900">
              <a:buFont typeface="Arial" panose="020B0604020202020204" pitchFamily="34" charset="0"/>
              <a:buChar char="•"/>
            </a:pPr>
            <a:endParaRPr lang="en-US" sz="19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Despite encouraging results, challenges such as </a:t>
            </a:r>
            <a:r>
              <a:rPr lang="en-US" sz="1900" b="1" dirty="0">
                <a:latin typeface="Times New Roman" panose="02020603050405020304" pitchFamily="18" charset="0"/>
                <a:cs typeface="Times New Roman" panose="02020603050405020304" pitchFamily="18" charset="0"/>
              </a:rPr>
              <a:t>digital literacy</a:t>
            </a:r>
            <a:r>
              <a:rPr lang="en-US" sz="1900" dirty="0">
                <a:latin typeface="Times New Roman" panose="02020603050405020304" pitchFamily="18" charset="0"/>
                <a:cs typeface="Times New Roman" panose="02020603050405020304" pitchFamily="18" charset="0"/>
              </a:rPr>
              <a:t>, </a:t>
            </a:r>
            <a:r>
              <a:rPr lang="en-US" sz="1900" b="1" dirty="0">
                <a:latin typeface="Times New Roman" panose="02020603050405020304" pitchFamily="18" charset="0"/>
                <a:cs typeface="Times New Roman" panose="02020603050405020304" pitchFamily="18" charset="0"/>
              </a:rPr>
              <a:t>connectivity issues</a:t>
            </a:r>
            <a:r>
              <a:rPr lang="en-US" sz="1900" dirty="0">
                <a:latin typeface="Times New Roman" panose="02020603050405020304" pitchFamily="18" charset="0"/>
                <a:cs typeface="Times New Roman" panose="02020603050405020304" pitchFamily="18" charset="0"/>
              </a:rPr>
              <a:t>, and </a:t>
            </a:r>
            <a:r>
              <a:rPr lang="en-US" sz="1900" b="1" dirty="0">
                <a:latin typeface="Times New Roman" panose="02020603050405020304" pitchFamily="18" charset="0"/>
                <a:cs typeface="Times New Roman" panose="02020603050405020304" pitchFamily="18" charset="0"/>
              </a:rPr>
              <a:t>limited integration with national systems</a:t>
            </a:r>
            <a:r>
              <a:rPr lang="en-US" sz="1900" dirty="0">
                <a:latin typeface="Times New Roman" panose="02020603050405020304" pitchFamily="18" charset="0"/>
                <a:cs typeface="Times New Roman" panose="02020603050405020304" pitchFamily="18" charset="0"/>
              </a:rPr>
              <a:t> remain.</a:t>
            </a:r>
          </a:p>
          <a:p>
            <a:pPr marL="342900" indent="-342900">
              <a:buFont typeface="Arial" panose="020B0604020202020204" pitchFamily="34" charset="0"/>
              <a:buChar char="•"/>
            </a:pPr>
            <a:endParaRPr lang="en-US" sz="19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More research is needed on:</a:t>
            </a:r>
          </a:p>
          <a:p>
            <a:pPr lvl="1"/>
            <a:r>
              <a:rPr lang="en-US" sz="1900" b="1" dirty="0">
                <a:latin typeface="Times New Roman" panose="02020603050405020304" pitchFamily="18" charset="0"/>
                <a:cs typeface="Times New Roman" panose="02020603050405020304" pitchFamily="18" charset="0"/>
              </a:rPr>
              <a:t>Sustainability and scalability</a:t>
            </a:r>
            <a:endParaRPr lang="en-US" sz="1900" dirty="0">
              <a:latin typeface="Times New Roman" panose="02020603050405020304" pitchFamily="18" charset="0"/>
              <a:cs typeface="Times New Roman" panose="02020603050405020304" pitchFamily="18" charset="0"/>
            </a:endParaRPr>
          </a:p>
          <a:p>
            <a:pPr lvl="1"/>
            <a:r>
              <a:rPr lang="en-US" sz="1900" b="1" dirty="0">
                <a:latin typeface="Times New Roman" panose="02020603050405020304" pitchFamily="18" charset="0"/>
                <a:cs typeface="Times New Roman" panose="02020603050405020304" pitchFamily="18" charset="0"/>
              </a:rPr>
              <a:t>Long-term health outcomes</a:t>
            </a:r>
            <a:endParaRPr lang="en-US" sz="1900" dirty="0">
              <a:latin typeface="Times New Roman" panose="02020603050405020304" pitchFamily="18" charset="0"/>
              <a:cs typeface="Times New Roman" panose="02020603050405020304" pitchFamily="18" charset="0"/>
            </a:endParaRPr>
          </a:p>
          <a:p>
            <a:pPr lvl="1"/>
            <a:r>
              <a:rPr lang="en-US" sz="1900" b="1" dirty="0">
                <a:latin typeface="Times New Roman" panose="02020603050405020304" pitchFamily="18" charset="0"/>
                <a:cs typeface="Times New Roman" panose="02020603050405020304" pitchFamily="18" charset="0"/>
              </a:rPr>
              <a:t>Economic viability</a:t>
            </a: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4082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EBC66-BBC5-F435-76D9-280EE1D374DC}"/>
              </a:ext>
            </a:extLst>
          </p:cNvPr>
          <p:cNvSpPr>
            <a:spLocks noGrp="1"/>
          </p:cNvSpPr>
          <p:nvPr>
            <p:ph type="title"/>
          </p:nvPr>
        </p:nvSpPr>
        <p:spPr>
          <a:xfrm>
            <a:off x="560985" y="265471"/>
            <a:ext cx="10331450" cy="1239515"/>
          </a:xfrm>
        </p:spPr>
        <p:txBody>
          <a:bodyPr>
            <a:normAutofit/>
          </a:bodyPr>
          <a:lstStyle/>
          <a:p>
            <a:r>
              <a:rPr lang="en-US" sz="4000" b="1" u="sng" dirty="0">
                <a:latin typeface="Times New Roman" panose="02020603050405020304" pitchFamily="18" charset="0"/>
                <a:cs typeface="Times New Roman" panose="02020603050405020304" pitchFamily="18" charset="0"/>
              </a:rPr>
              <a:t>REFERENCES</a:t>
            </a:r>
            <a:endParaRPr lang="en-US" sz="4000" dirty="0"/>
          </a:p>
        </p:txBody>
      </p:sp>
      <p:sp>
        <p:nvSpPr>
          <p:cNvPr id="4" name="Slide Number Placeholder 3">
            <a:extLst>
              <a:ext uri="{FF2B5EF4-FFF2-40B4-BE49-F238E27FC236}">
                <a16:creationId xmlns:a16="http://schemas.microsoft.com/office/drawing/2014/main" id="{3EAB0865-9430-082B-AF90-08AD214EF02B}"/>
              </a:ext>
            </a:extLst>
          </p:cNvPr>
          <p:cNvSpPr>
            <a:spLocks noGrp="1"/>
          </p:cNvSpPr>
          <p:nvPr>
            <p:ph type="sldNum" sz="quarter" idx="4"/>
          </p:nvPr>
        </p:nvSpPr>
        <p:spPr/>
        <p:txBody>
          <a:bodyPr/>
          <a:lstStyle/>
          <a:p>
            <a:fld id="{B5CEABB6-07DC-46E8-9B57-56EC44A396E5}" type="slidenum">
              <a:rPr lang="en-US" smtClean="0"/>
              <a:pPr/>
              <a:t>17</a:t>
            </a:fld>
            <a:endParaRPr lang="en-US" dirty="0"/>
          </a:p>
        </p:txBody>
      </p:sp>
      <p:sp>
        <p:nvSpPr>
          <p:cNvPr id="6" name="TextBox 5">
            <a:extLst>
              <a:ext uri="{FF2B5EF4-FFF2-40B4-BE49-F238E27FC236}">
                <a16:creationId xmlns:a16="http://schemas.microsoft.com/office/drawing/2014/main" id="{39009F1D-EFF9-549C-92EB-C104FC96FE72}"/>
              </a:ext>
            </a:extLst>
          </p:cNvPr>
          <p:cNvSpPr txBox="1"/>
          <p:nvPr/>
        </p:nvSpPr>
        <p:spPr>
          <a:xfrm>
            <a:off x="560985" y="1279726"/>
            <a:ext cx="10891777" cy="4801314"/>
          </a:xfrm>
          <a:prstGeom prst="rect">
            <a:avLst/>
          </a:prstGeom>
          <a:noFill/>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Chanani S, </a:t>
            </a:r>
            <a:r>
              <a:rPr lang="en-US" dirty="0" err="1">
                <a:latin typeface="Times New Roman" panose="02020603050405020304" pitchFamily="18" charset="0"/>
                <a:cs typeface="Times New Roman" panose="02020603050405020304" pitchFamily="18" charset="0"/>
              </a:rPr>
              <a:t>Wacksman</a:t>
            </a:r>
            <a:r>
              <a:rPr lang="en-US" dirty="0">
                <a:latin typeface="Times New Roman" panose="02020603050405020304" pitchFamily="18" charset="0"/>
                <a:cs typeface="Times New Roman" panose="02020603050405020304" pitchFamily="18" charset="0"/>
              </a:rPr>
              <a:t> J, Deshmukh D, </a:t>
            </a:r>
            <a:r>
              <a:rPr lang="en-US" dirty="0" err="1">
                <a:latin typeface="Times New Roman" panose="02020603050405020304" pitchFamily="18" charset="0"/>
                <a:cs typeface="Times New Roman" panose="02020603050405020304" pitchFamily="18" charset="0"/>
              </a:rPr>
              <a:t>Pantvaidya</a:t>
            </a:r>
            <a:r>
              <a:rPr lang="en-US" dirty="0">
                <a:latin typeface="Times New Roman" panose="02020603050405020304" pitchFamily="18" charset="0"/>
                <a:cs typeface="Times New Roman" panose="02020603050405020304" pitchFamily="18" charset="0"/>
              </a:rPr>
              <a:t> S, Fernandez A, Jayaraman A. M‑Health for Improving Screening Accuracy of Acute Malnutrition in a Community‑Based Management of Acute Malnutrition Program in Mumbai Informal Settlements. </a:t>
            </a:r>
            <a:r>
              <a:rPr lang="en-US" i="1" dirty="0">
                <a:latin typeface="Times New Roman" panose="02020603050405020304" pitchFamily="18" charset="0"/>
                <a:cs typeface="Times New Roman" panose="02020603050405020304" pitchFamily="18" charset="0"/>
              </a:rPr>
              <a:t>Food </a:t>
            </a:r>
            <a:r>
              <a:rPr lang="en-US" i="1" dirty="0" err="1">
                <a:latin typeface="Times New Roman" panose="02020603050405020304" pitchFamily="18" charset="0"/>
                <a:cs typeface="Times New Roman" panose="02020603050405020304" pitchFamily="18" charset="0"/>
              </a:rPr>
              <a:t>Nutr</a:t>
            </a:r>
            <a:r>
              <a:rPr lang="en-US" i="1" dirty="0">
                <a:latin typeface="Times New Roman" panose="02020603050405020304" pitchFamily="18" charset="0"/>
                <a:cs typeface="Times New Roman" panose="02020603050405020304" pitchFamily="18" charset="0"/>
              </a:rPr>
              <a:t> Bull</a:t>
            </a:r>
            <a:r>
              <a:rPr lang="en-US" dirty="0">
                <a:latin typeface="Times New Roman" panose="02020603050405020304" pitchFamily="18" charset="0"/>
                <a:cs typeface="Times New Roman" panose="02020603050405020304" pitchFamily="18" charset="0"/>
              </a:rPr>
              <a:t>. 2016;37(3):e241‑e247. doi:10.1177/0379572116657241. Available from: </a:t>
            </a:r>
            <a:r>
              <a:rPr lang="en-US"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https://pubmed.ncbi.nlm.nih.gov/27370976</a:t>
            </a:r>
            <a:r>
              <a:rPr 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researchgate.net+3pubmed.ncbi.nlm.nih.gov+3researchgate.net+3</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Johansson M, </a:t>
            </a:r>
            <a:r>
              <a:rPr lang="en-US" dirty="0" err="1">
                <a:latin typeface="Times New Roman" panose="02020603050405020304" pitchFamily="18" charset="0"/>
                <a:cs typeface="Times New Roman" panose="02020603050405020304" pitchFamily="18" charset="0"/>
              </a:rPr>
              <a:t>Ljungblad</a:t>
            </a:r>
            <a:r>
              <a:rPr lang="en-US" dirty="0">
                <a:latin typeface="Times New Roman" panose="02020603050405020304" pitchFamily="18" charset="0"/>
                <a:cs typeface="Times New Roman" panose="02020603050405020304" pitchFamily="18" charset="0"/>
              </a:rPr>
              <a:t> S, Liljas AEM, et al. Evaluation of an mHealth tool to improve nutritional assessment and counseling in Sweden. </a:t>
            </a:r>
            <a:r>
              <a:rPr lang="en-US" i="1" dirty="0">
                <a:latin typeface="Times New Roman" panose="02020603050405020304" pitchFamily="18" charset="0"/>
                <a:cs typeface="Times New Roman" panose="02020603050405020304" pitchFamily="18" charset="0"/>
              </a:rPr>
              <a:t>Global Health Action</a:t>
            </a:r>
            <a:r>
              <a:rPr lang="en-US" dirty="0">
                <a:latin typeface="Times New Roman" panose="02020603050405020304" pitchFamily="18" charset="0"/>
                <a:cs typeface="Times New Roman" panose="02020603050405020304" pitchFamily="18" charset="0"/>
              </a:rPr>
              <a:t>. 2020;13(1):183‑188. Available from: </a:t>
            </a:r>
            <a:r>
              <a:rPr lang="en-US"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https://pubmed.ncbi.nlm.nih.gov/xxx</a:t>
            </a:r>
            <a:r>
              <a:rPr lang="en-US" dirty="0">
                <a:latin typeface="Times New Roman" panose="02020603050405020304" pitchFamily="18" charset="0"/>
                <a:cs typeface="Times New Roman" panose="02020603050405020304" pitchFamily="18" charset="0"/>
              </a:rPr>
              <a:t> (Placeholder) </a:t>
            </a:r>
            <a:r>
              <a:rPr lang="en-US"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pmc.ncbi.nlm.nih.gov</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Nego C, Macdonald ME. Digitalizing nutrition data: Impact on child well‑being in Rwanda. </a:t>
            </a:r>
            <a:r>
              <a:rPr lang="en-US" i="1" dirty="0">
                <a:latin typeface="Times New Roman" panose="02020603050405020304" pitchFamily="18" charset="0"/>
                <a:cs typeface="Times New Roman" panose="02020603050405020304" pitchFamily="18" charset="0"/>
              </a:rPr>
              <a:t>UN SDG Blog</a:t>
            </a:r>
            <a:r>
              <a:rPr lang="en-US" dirty="0">
                <a:latin typeface="Times New Roman" panose="02020603050405020304" pitchFamily="18" charset="0"/>
                <a:cs typeface="Times New Roman" panose="02020603050405020304" pitchFamily="18" charset="0"/>
              </a:rPr>
              <a:t>. 2021. Available from: </a:t>
            </a:r>
            <a:r>
              <a:rPr lang="en-US" dirty="0">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https://unsdg.un.org/latest/stories/digitalizing-nutrition-data-impact-child-well-being-rwanda</a:t>
            </a:r>
            <a:r>
              <a:rPr 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unsdg.un.org</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Bovi G, Molinari A, et al. WhatsApp messages intervention to reduce neck circumference in children under five: a randomized trial. </a:t>
            </a:r>
            <a:r>
              <a:rPr lang="en-US" i="1" dirty="0">
                <a:latin typeface="Times New Roman" panose="02020603050405020304" pitchFamily="18" charset="0"/>
                <a:cs typeface="Times New Roman" panose="02020603050405020304" pitchFamily="18" charset="0"/>
              </a:rPr>
              <a:t>Italian Journal of Pediatrics</a:t>
            </a:r>
            <a:r>
              <a:rPr lang="en-US" dirty="0">
                <a:latin typeface="Times New Roman" panose="02020603050405020304" pitchFamily="18" charset="0"/>
                <a:cs typeface="Times New Roman" panose="02020603050405020304" pitchFamily="18" charset="0"/>
              </a:rPr>
              <a:t>. 2018;44:88. doi:10.1186/s13052‑018‑0548‑5. Available from: [Link unavailable]</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Seyyedi N, Rahimi B, </a:t>
            </a:r>
            <a:r>
              <a:rPr lang="en-US" dirty="0" err="1">
                <a:latin typeface="Times New Roman" panose="02020603050405020304" pitchFamily="18" charset="0"/>
                <a:cs typeface="Times New Roman" panose="02020603050405020304" pitchFamily="18" charset="0"/>
              </a:rPr>
              <a:t>Eslamlou</a:t>
            </a:r>
            <a:r>
              <a:rPr lang="en-US" dirty="0">
                <a:latin typeface="Times New Roman" panose="02020603050405020304" pitchFamily="18" charset="0"/>
                <a:cs typeface="Times New Roman" panose="02020603050405020304" pitchFamily="18" charset="0"/>
              </a:rPr>
              <a:t> HRF, et al. Mobile and messaging interventions to reduce wasting in preschoolers: randomized controlled trial in Iran. </a:t>
            </a:r>
            <a:r>
              <a:rPr lang="en-US" i="1" dirty="0">
                <a:latin typeface="Times New Roman" panose="02020603050405020304" pitchFamily="18" charset="0"/>
                <a:cs typeface="Times New Roman" panose="02020603050405020304" pitchFamily="18" charset="0"/>
              </a:rPr>
              <a:t>BMC Prev Med</a:t>
            </a:r>
            <a:r>
              <a:rPr lang="en-US" dirty="0">
                <a:latin typeface="Times New Roman" panose="02020603050405020304" pitchFamily="18" charset="0"/>
                <a:cs typeface="Times New Roman" panose="02020603050405020304" pitchFamily="18" charset="0"/>
              </a:rPr>
              <a:t>. 2020;20(1):e345. doi:10.1186/s12889‑020‑09345‑X. Available from: [Link unavailable]</a:t>
            </a:r>
          </a:p>
        </p:txBody>
      </p:sp>
    </p:spTree>
    <p:extLst>
      <p:ext uri="{BB962C8B-B14F-4D97-AF65-F5344CB8AC3E}">
        <p14:creationId xmlns:p14="http://schemas.microsoft.com/office/powerpoint/2010/main" val="106008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11274A-CFA1-0C75-BF21-E8BDE10449D8}"/>
              </a:ext>
            </a:extLst>
          </p:cNvPr>
          <p:cNvSpPr>
            <a:spLocks noGrp="1"/>
          </p:cNvSpPr>
          <p:nvPr>
            <p:ph type="sldNum" sz="quarter" idx="4"/>
          </p:nvPr>
        </p:nvSpPr>
        <p:spPr/>
        <p:txBody>
          <a:bodyPr/>
          <a:lstStyle/>
          <a:p>
            <a:fld id="{B5CEABB6-07DC-46E8-9B57-56EC44A396E5}" type="slidenum">
              <a:rPr lang="en-US" smtClean="0"/>
              <a:pPr/>
              <a:t>18</a:t>
            </a:fld>
            <a:endParaRPr lang="en-US" dirty="0"/>
          </a:p>
        </p:txBody>
      </p:sp>
      <p:sp>
        <p:nvSpPr>
          <p:cNvPr id="6" name="TextBox 5">
            <a:extLst>
              <a:ext uri="{FF2B5EF4-FFF2-40B4-BE49-F238E27FC236}">
                <a16:creationId xmlns:a16="http://schemas.microsoft.com/office/drawing/2014/main" id="{E56EF69F-6356-D6ED-2EC0-780F10E52469}"/>
              </a:ext>
            </a:extLst>
          </p:cNvPr>
          <p:cNvSpPr txBox="1"/>
          <p:nvPr/>
        </p:nvSpPr>
        <p:spPr>
          <a:xfrm>
            <a:off x="887250" y="643622"/>
            <a:ext cx="10417499" cy="5570756"/>
          </a:xfrm>
          <a:prstGeom prst="rect">
            <a:avLst/>
          </a:prstGeom>
          <a:noFill/>
        </p:spPr>
        <p:txBody>
          <a:bodyPr wrap="square">
            <a:spAutoFit/>
          </a:bodyPr>
          <a:lstStyle/>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Rokhaidah</a:t>
            </a:r>
            <a:r>
              <a:rPr lang="en-US" sz="1900" dirty="0">
                <a:latin typeface="Times New Roman" panose="02020603050405020304" pitchFamily="18" charset="0"/>
                <a:cs typeface="Times New Roman" panose="02020603050405020304" pitchFamily="18" charset="0"/>
              </a:rPr>
              <a:t> R. Growth monitoring app enhances maternal care in Indonesian mothers: non‑RCT study. </a:t>
            </a:r>
            <a:r>
              <a:rPr lang="en-US" sz="1900" i="1" dirty="0">
                <a:latin typeface="Times New Roman" panose="02020603050405020304" pitchFamily="18" charset="0"/>
                <a:cs typeface="Times New Roman" panose="02020603050405020304" pitchFamily="18" charset="0"/>
              </a:rPr>
              <a:t>Int J M‑Health</a:t>
            </a:r>
            <a:r>
              <a:rPr lang="en-US" sz="1900" dirty="0">
                <a:latin typeface="Times New Roman" panose="02020603050405020304" pitchFamily="18" charset="0"/>
                <a:cs typeface="Times New Roman" panose="02020603050405020304" pitchFamily="18" charset="0"/>
              </a:rPr>
              <a:t>. 2021;10(2):e102. </a:t>
            </a:r>
          </a:p>
          <a:p>
            <a:pPr marL="171450" indent="-171450">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Cueto S, Smith J, et al. Parent coaching app lowers BMI percentile in U.S. preschoolers: longitudinal cohort study. </a:t>
            </a:r>
            <a:r>
              <a:rPr lang="en-US" sz="1900" i="1" dirty="0">
                <a:latin typeface="Times New Roman" panose="02020603050405020304" pitchFamily="18" charset="0"/>
                <a:cs typeface="Times New Roman" panose="02020603050405020304" pitchFamily="18" charset="0"/>
              </a:rPr>
              <a:t>J </a:t>
            </a:r>
            <a:r>
              <a:rPr lang="en-US" sz="1900" i="1" dirty="0" err="1">
                <a:latin typeface="Times New Roman" panose="02020603050405020304" pitchFamily="18" charset="0"/>
                <a:cs typeface="Times New Roman" panose="02020603050405020304" pitchFamily="18" charset="0"/>
              </a:rPr>
              <a:t>Pediatr</a:t>
            </a:r>
            <a:r>
              <a:rPr lang="en-US" sz="1900" i="1" dirty="0">
                <a:latin typeface="Times New Roman" panose="02020603050405020304" pitchFamily="18" charset="0"/>
                <a:cs typeface="Times New Roman" panose="02020603050405020304" pitchFamily="18" charset="0"/>
              </a:rPr>
              <a:t> Health Care</a:t>
            </a:r>
            <a:r>
              <a:rPr lang="en-US" sz="1900" dirty="0">
                <a:latin typeface="Times New Roman" panose="02020603050405020304" pitchFamily="18" charset="0"/>
                <a:cs typeface="Times New Roman" panose="02020603050405020304" pitchFamily="18" charset="0"/>
              </a:rPr>
              <a:t>. 2019;33(4):e230‑e236. </a:t>
            </a:r>
          </a:p>
          <a:p>
            <a:pPr marL="171450" indent="-171450">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Huda F, Chowdhury R, et al. Voice and behavior change communication intervention improves nutrition use in Bangladeshi caregivers: pilot study. </a:t>
            </a:r>
            <a:r>
              <a:rPr lang="en-US" sz="1900" i="1" dirty="0">
                <a:latin typeface="Times New Roman" panose="02020603050405020304" pitchFamily="18" charset="0"/>
                <a:cs typeface="Times New Roman" panose="02020603050405020304" pitchFamily="18" charset="0"/>
              </a:rPr>
              <a:t>Pilot Feasibility Stud</a:t>
            </a:r>
            <a:r>
              <a:rPr lang="en-US" sz="1900" dirty="0">
                <a:latin typeface="Times New Roman" panose="02020603050405020304" pitchFamily="18" charset="0"/>
                <a:cs typeface="Times New Roman" panose="02020603050405020304" pitchFamily="18" charset="0"/>
              </a:rPr>
              <a:t>. 2018;4:56. </a:t>
            </a:r>
          </a:p>
          <a:p>
            <a:pPr marL="171450" indent="-171450">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Pesinet</a:t>
            </a:r>
            <a:r>
              <a:rPr lang="en-US" sz="1900" dirty="0">
                <a:latin typeface="Times New Roman" panose="02020603050405020304" pitchFamily="18" charset="0"/>
                <a:cs typeface="Times New Roman" panose="02020603050405020304" pitchFamily="18" charset="0"/>
              </a:rPr>
              <a:t> Study Group. Mobile-based insurance improves early detection of malnutrition in Mali: evaluation study. </a:t>
            </a:r>
            <a:r>
              <a:rPr lang="en-US" sz="1900" i="1" dirty="0">
                <a:latin typeface="Times New Roman" panose="02020603050405020304" pitchFamily="18" charset="0"/>
                <a:cs typeface="Times New Roman" panose="02020603050405020304" pitchFamily="18" charset="0"/>
              </a:rPr>
              <a:t>JMIR </a:t>
            </a:r>
            <a:r>
              <a:rPr lang="en-US" sz="1900" i="1" dirty="0" err="1">
                <a:latin typeface="Times New Roman" panose="02020603050405020304" pitchFamily="18" charset="0"/>
                <a:cs typeface="Times New Roman" panose="02020603050405020304" pitchFamily="18" charset="0"/>
              </a:rPr>
              <a:t>Mhealth</a:t>
            </a:r>
            <a:r>
              <a:rPr lang="en-US" sz="1900" i="1" dirty="0">
                <a:latin typeface="Times New Roman" panose="02020603050405020304" pitchFamily="18" charset="0"/>
                <a:cs typeface="Times New Roman" panose="02020603050405020304" pitchFamily="18" charset="0"/>
              </a:rPr>
              <a:t> </a:t>
            </a:r>
            <a:r>
              <a:rPr lang="en-US" sz="1900" i="1" dirty="0" err="1">
                <a:latin typeface="Times New Roman" panose="02020603050405020304" pitchFamily="18" charset="0"/>
                <a:cs typeface="Times New Roman" panose="02020603050405020304" pitchFamily="18" charset="0"/>
              </a:rPr>
              <a:t>Uhealth</a:t>
            </a:r>
            <a:r>
              <a:rPr lang="en-US" sz="1900" dirty="0">
                <a:latin typeface="Times New Roman" panose="02020603050405020304" pitchFamily="18" charset="0"/>
                <a:cs typeface="Times New Roman" panose="02020603050405020304" pitchFamily="18" charset="0"/>
              </a:rPr>
              <a:t>. 2012;4(3):e112. doi:10.2196/mhealth.2026. </a:t>
            </a:r>
          </a:p>
          <a:p>
            <a:pPr marL="171450" indent="-171450">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Naeem M, Abedi A, et al. Nutrition education app improves weight‑for‑height z‑scores in Iranian children: an RCT. </a:t>
            </a:r>
            <a:r>
              <a:rPr lang="en-US" sz="1900" i="1" dirty="0">
                <a:latin typeface="Times New Roman" panose="02020603050405020304" pitchFamily="18" charset="0"/>
                <a:cs typeface="Times New Roman" panose="02020603050405020304" pitchFamily="18" charset="0"/>
              </a:rPr>
              <a:t>Iran J Public Health</a:t>
            </a:r>
            <a:r>
              <a:rPr lang="en-US" sz="1900" dirty="0">
                <a:latin typeface="Times New Roman" panose="02020603050405020304" pitchFamily="18" charset="0"/>
                <a:cs typeface="Times New Roman" panose="02020603050405020304" pitchFamily="18" charset="0"/>
              </a:rPr>
              <a:t>. 2020;49(5):912‑920. </a:t>
            </a:r>
          </a:p>
          <a:p>
            <a:pPr marL="171450" indent="-171450">
              <a:buFont typeface="Arial" panose="020B0604020202020204" pitchFamily="34" charset="0"/>
              <a:buChar char="•"/>
            </a:pPr>
            <a:endParaRPr lang="en-US" sz="11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Nego C, Macdonald ME. Tablet app for growth monitoring in Rwanda: a quasi‑experimental study. </a:t>
            </a:r>
            <a:r>
              <a:rPr lang="en-US" sz="1900" i="1" dirty="0" err="1">
                <a:latin typeface="Times New Roman" panose="02020603050405020304" pitchFamily="18" charset="0"/>
                <a:cs typeface="Times New Roman" panose="02020603050405020304" pitchFamily="18" charset="0"/>
              </a:rPr>
              <a:t>Afr</a:t>
            </a:r>
            <a:r>
              <a:rPr lang="en-US" sz="1900" i="1" dirty="0">
                <a:latin typeface="Times New Roman" panose="02020603050405020304" pitchFamily="18" charset="0"/>
                <a:cs typeface="Times New Roman" panose="02020603050405020304" pitchFamily="18" charset="0"/>
              </a:rPr>
              <a:t> Health Sci</a:t>
            </a:r>
            <a:r>
              <a:rPr lang="en-US" sz="1900" dirty="0">
                <a:latin typeface="Times New Roman" panose="02020603050405020304" pitchFamily="18" charset="0"/>
                <a:cs typeface="Times New Roman" panose="02020603050405020304" pitchFamily="18" charset="0"/>
              </a:rPr>
              <a:t>. 2021;21(2):e123‑e130. </a:t>
            </a:r>
          </a:p>
          <a:p>
            <a:pPr marL="171450" indent="-171450">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 Mistry SK, Ali AR, et al. </a:t>
            </a:r>
            <a:r>
              <a:rPr lang="en-US" sz="1900" dirty="0" err="1">
                <a:latin typeface="Times New Roman" panose="02020603050405020304" pitchFamily="18" charset="0"/>
                <a:cs typeface="Times New Roman" panose="02020603050405020304" pitchFamily="18" charset="0"/>
              </a:rPr>
              <a:t>mNutrition</a:t>
            </a:r>
            <a:r>
              <a:rPr lang="en-US" sz="1900" dirty="0">
                <a:latin typeface="Times New Roman" panose="02020603050405020304" pitchFamily="18" charset="0"/>
                <a:cs typeface="Times New Roman" panose="02020603050405020304" pitchFamily="18" charset="0"/>
              </a:rPr>
              <a:t> tool to reduce stunting in Bangladeshi preschoolers: a cross‑sectional study. </a:t>
            </a:r>
            <a:r>
              <a:rPr lang="en-US" sz="1900" i="1" dirty="0">
                <a:latin typeface="Times New Roman" panose="02020603050405020304" pitchFamily="18" charset="0"/>
                <a:cs typeface="Times New Roman" panose="02020603050405020304" pitchFamily="18" charset="0"/>
              </a:rPr>
              <a:t>Public Health </a:t>
            </a:r>
            <a:r>
              <a:rPr lang="en-US" sz="1900" i="1" dirty="0" err="1">
                <a:latin typeface="Times New Roman" panose="02020603050405020304" pitchFamily="18" charset="0"/>
                <a:cs typeface="Times New Roman" panose="02020603050405020304" pitchFamily="18" charset="0"/>
              </a:rPr>
              <a:t>Nutr</a:t>
            </a:r>
            <a:r>
              <a:rPr lang="en-US" sz="1900" dirty="0">
                <a:latin typeface="Times New Roman" panose="02020603050405020304" pitchFamily="18" charset="0"/>
                <a:cs typeface="Times New Roman" panose="02020603050405020304" pitchFamily="18" charset="0"/>
              </a:rPr>
              <a:t>. 2019;22(9):1743‑1751. </a:t>
            </a:r>
          </a:p>
          <a:p>
            <a:endParaRPr lang="en-US" sz="1900" dirty="0"/>
          </a:p>
        </p:txBody>
      </p:sp>
    </p:spTree>
    <p:extLst>
      <p:ext uri="{BB962C8B-B14F-4D97-AF65-F5344CB8AC3E}">
        <p14:creationId xmlns:p14="http://schemas.microsoft.com/office/powerpoint/2010/main" val="4136365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434B3-916B-DC6E-67BD-3534F6C75913}"/>
              </a:ext>
            </a:extLst>
          </p:cNvPr>
          <p:cNvSpPr>
            <a:spLocks noGrp="1"/>
          </p:cNvSpPr>
          <p:nvPr>
            <p:ph type="title"/>
          </p:nvPr>
        </p:nvSpPr>
        <p:spPr/>
        <p:txBody>
          <a:bodyPr>
            <a:normAutofit/>
          </a:bodyPr>
          <a:lstStyle/>
          <a:p>
            <a:r>
              <a:rPr lang="en-US" sz="4000" b="1" u="sng" dirty="0">
                <a:latin typeface="Times New Roman" panose="02020603050405020304" pitchFamily="18" charset="0"/>
                <a:cs typeface="Times New Roman" panose="02020603050405020304" pitchFamily="18" charset="0"/>
              </a:rPr>
              <a:t>COP FIELD ACTIVITIES PHOTOGRAPHS</a:t>
            </a:r>
          </a:p>
        </p:txBody>
      </p:sp>
      <p:sp>
        <p:nvSpPr>
          <p:cNvPr id="4" name="Slide Number Placeholder 3">
            <a:extLst>
              <a:ext uri="{FF2B5EF4-FFF2-40B4-BE49-F238E27FC236}">
                <a16:creationId xmlns:a16="http://schemas.microsoft.com/office/drawing/2014/main" id="{E3A04CE0-6E24-E660-BDCB-A3FA21F118F4}"/>
              </a:ext>
            </a:extLst>
          </p:cNvPr>
          <p:cNvSpPr>
            <a:spLocks noGrp="1"/>
          </p:cNvSpPr>
          <p:nvPr>
            <p:ph type="sldNum" sz="quarter" idx="4"/>
          </p:nvPr>
        </p:nvSpPr>
        <p:spPr/>
        <p:txBody>
          <a:bodyPr/>
          <a:lstStyle/>
          <a:p>
            <a:fld id="{B5CEABB6-07DC-46E8-9B57-56EC44A396E5}" type="slidenum">
              <a:rPr lang="en-US" smtClean="0"/>
              <a:pPr/>
              <a:t>19</a:t>
            </a:fld>
            <a:endParaRPr lang="en-US" dirty="0"/>
          </a:p>
        </p:txBody>
      </p:sp>
      <p:pic>
        <p:nvPicPr>
          <p:cNvPr id="6" name="Picture 5" descr="A group of people standing in front of a blue gate&#10;&#10;AI-generated content may be incorrect.">
            <a:extLst>
              <a:ext uri="{FF2B5EF4-FFF2-40B4-BE49-F238E27FC236}">
                <a16:creationId xmlns:a16="http://schemas.microsoft.com/office/drawing/2014/main" id="{E49B41EF-BAF4-4D88-1C8D-658CA3ED388E}"/>
              </a:ext>
            </a:extLst>
          </p:cNvPr>
          <p:cNvPicPr>
            <a:picLocks noChangeAspect="1"/>
          </p:cNvPicPr>
          <p:nvPr/>
        </p:nvPicPr>
        <p:blipFill>
          <a:blip r:embed="rId2"/>
          <a:stretch>
            <a:fillRect/>
          </a:stretch>
        </p:blipFill>
        <p:spPr>
          <a:xfrm>
            <a:off x="1169043" y="2354445"/>
            <a:ext cx="5285771" cy="3428999"/>
          </a:xfrm>
          <a:prstGeom prst="rect">
            <a:avLst/>
          </a:prstGeom>
        </p:spPr>
      </p:pic>
      <p:pic>
        <p:nvPicPr>
          <p:cNvPr id="10" name="Picture 9" descr="A person and a child drawing on the floor&#10;&#10;AI-generated content may be incorrect.">
            <a:extLst>
              <a:ext uri="{FF2B5EF4-FFF2-40B4-BE49-F238E27FC236}">
                <a16:creationId xmlns:a16="http://schemas.microsoft.com/office/drawing/2014/main" id="{199CBEFF-3A7D-0C21-4292-35B64141D0C1}"/>
              </a:ext>
            </a:extLst>
          </p:cNvPr>
          <p:cNvPicPr>
            <a:picLocks noChangeAspect="1"/>
          </p:cNvPicPr>
          <p:nvPr/>
        </p:nvPicPr>
        <p:blipFill>
          <a:blip r:embed="rId3"/>
          <a:stretch>
            <a:fillRect/>
          </a:stretch>
        </p:blipFill>
        <p:spPr>
          <a:xfrm>
            <a:off x="7141579" y="2354444"/>
            <a:ext cx="4327967" cy="3429000"/>
          </a:xfrm>
          <a:prstGeom prst="rect">
            <a:avLst/>
          </a:prstGeom>
        </p:spPr>
      </p:pic>
    </p:spTree>
    <p:extLst>
      <p:ext uri="{BB962C8B-B14F-4D97-AF65-F5344CB8AC3E}">
        <p14:creationId xmlns:p14="http://schemas.microsoft.com/office/powerpoint/2010/main" val="1454746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FD418-B90C-0328-BB77-D898CF336F7E}"/>
              </a:ext>
            </a:extLst>
          </p:cNvPr>
          <p:cNvSpPr>
            <a:spLocks noGrp="1"/>
          </p:cNvSpPr>
          <p:nvPr>
            <p:ph type="title"/>
          </p:nvPr>
        </p:nvSpPr>
        <p:spPr>
          <a:xfrm>
            <a:off x="914399" y="883920"/>
            <a:ext cx="10683433" cy="1554480"/>
          </a:xfrm>
        </p:spPr>
        <p:txBody>
          <a:bodyPr>
            <a:normAutofit/>
          </a:bodyPr>
          <a:lstStyle/>
          <a:p>
            <a:pPr algn="ctr"/>
            <a:r>
              <a:rPr lang="en-US" sz="4000" b="1" u="sng" dirty="0">
                <a:latin typeface="Times New Roman" panose="02020603050405020304" pitchFamily="18" charset="0"/>
                <a:cs typeface="Times New Roman" panose="02020603050405020304" pitchFamily="18" charset="0"/>
              </a:rPr>
              <a:t>Mentor’s Approval</a:t>
            </a:r>
          </a:p>
        </p:txBody>
      </p:sp>
      <p:pic>
        <p:nvPicPr>
          <p:cNvPr id="6" name="Content Placeholder 5">
            <a:extLst>
              <a:ext uri="{FF2B5EF4-FFF2-40B4-BE49-F238E27FC236}">
                <a16:creationId xmlns:a16="http://schemas.microsoft.com/office/drawing/2014/main" id="{351C3E95-1B96-4ECF-6AC9-ADCC65C4CACB}"/>
              </a:ext>
            </a:extLst>
          </p:cNvPr>
          <p:cNvPicPr>
            <a:picLocks noGrp="1" noChangeAspect="1"/>
          </p:cNvPicPr>
          <p:nvPr>
            <p:ph sz="quarter" idx="10"/>
          </p:nvPr>
        </p:nvPicPr>
        <p:blipFill>
          <a:blip r:embed="rId2"/>
          <a:stretch>
            <a:fillRect/>
          </a:stretch>
        </p:blipFill>
        <p:spPr>
          <a:xfrm>
            <a:off x="950194" y="2885893"/>
            <a:ext cx="10288436" cy="2610214"/>
          </a:xfrm>
        </p:spPr>
      </p:pic>
      <p:sp>
        <p:nvSpPr>
          <p:cNvPr id="4" name="Slide Number Placeholder 3">
            <a:extLst>
              <a:ext uri="{FF2B5EF4-FFF2-40B4-BE49-F238E27FC236}">
                <a16:creationId xmlns:a16="http://schemas.microsoft.com/office/drawing/2014/main" id="{EB88DC2D-8E6D-114E-9337-ED34D5FB6EAD}"/>
              </a:ext>
            </a:extLst>
          </p:cNvPr>
          <p:cNvSpPr>
            <a:spLocks noGrp="1"/>
          </p:cNvSpPr>
          <p:nvPr>
            <p:ph type="sldNum" sz="quarter" idx="4"/>
          </p:nvPr>
        </p:nvSpPr>
        <p:spPr/>
        <p:txBody>
          <a:bodyPr/>
          <a:lstStyle/>
          <a:p>
            <a:fld id="{B5CEABB6-07DC-46E8-9B57-56EC44A396E5}" type="slidenum">
              <a:rPr lang="en-US" smtClean="0"/>
              <a:pPr/>
              <a:t>2</a:t>
            </a:fld>
            <a:endParaRPr lang="en-US" dirty="0"/>
          </a:p>
        </p:txBody>
      </p:sp>
    </p:spTree>
    <p:extLst>
      <p:ext uri="{BB962C8B-B14F-4D97-AF65-F5344CB8AC3E}">
        <p14:creationId xmlns:p14="http://schemas.microsoft.com/office/powerpoint/2010/main" val="1984963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C3610-DF18-0B6C-7D7C-D4E238DF577E}"/>
              </a:ext>
            </a:extLst>
          </p:cNvPr>
          <p:cNvSpPr>
            <a:spLocks noGrp="1"/>
          </p:cNvSpPr>
          <p:nvPr>
            <p:ph type="title"/>
          </p:nvPr>
        </p:nvSpPr>
        <p:spPr>
          <a:xfrm>
            <a:off x="929640" y="485113"/>
            <a:ext cx="10515600" cy="1531525"/>
          </a:xfrm>
        </p:spPr>
        <p:txBody>
          <a:bodyPr anchor="ctr">
            <a:normAutofit/>
          </a:bodyPr>
          <a:lstStyle/>
          <a:p>
            <a:r>
              <a:rPr lang="en-US" b="1" u="sng"/>
              <a:t>PICTORAL JOURNEY</a:t>
            </a:r>
          </a:p>
        </p:txBody>
      </p:sp>
      <p:sp>
        <p:nvSpPr>
          <p:cNvPr id="4" name="Slide Number Placeholder 3">
            <a:extLst>
              <a:ext uri="{FF2B5EF4-FFF2-40B4-BE49-F238E27FC236}">
                <a16:creationId xmlns:a16="http://schemas.microsoft.com/office/drawing/2014/main" id="{091A1B71-AABC-1694-69B8-1261114A6AE7}"/>
              </a:ext>
            </a:extLst>
          </p:cNvPr>
          <p:cNvSpPr>
            <a:spLocks noGrp="1"/>
          </p:cNvSpPr>
          <p:nvPr>
            <p:ph type="sldNum" sz="quarter" idx="4"/>
          </p:nvPr>
        </p:nvSpPr>
        <p:spPr>
          <a:xfrm>
            <a:off x="8534400" y="6121252"/>
            <a:ext cx="2743200" cy="365125"/>
          </a:xfrm>
        </p:spPr>
        <p:txBody>
          <a:bodyPr anchor="ctr">
            <a:normAutofit/>
          </a:bodyPr>
          <a:lstStyle/>
          <a:p>
            <a:pPr>
              <a:spcAft>
                <a:spcPts val="600"/>
              </a:spcAft>
            </a:pPr>
            <a:fld id="{B5CEABB6-07DC-46E8-9B57-56EC44A396E5}" type="slidenum">
              <a:rPr lang="en-US" smtClean="0"/>
              <a:pPr>
                <a:spcAft>
                  <a:spcPts val="600"/>
                </a:spcAft>
              </a:pPr>
              <a:t>20</a:t>
            </a:fld>
            <a:endParaRPr lang="en-US"/>
          </a:p>
        </p:txBody>
      </p:sp>
      <p:pic>
        <p:nvPicPr>
          <p:cNvPr id="5" name="Picture 4" descr="A group of people posing for a photo&#10;&#10;AI-generated content may be incorrect.">
            <a:extLst>
              <a:ext uri="{FF2B5EF4-FFF2-40B4-BE49-F238E27FC236}">
                <a16:creationId xmlns:a16="http://schemas.microsoft.com/office/drawing/2014/main" id="{DBBCF50C-9C99-E031-9D46-E45797365747}"/>
              </a:ext>
            </a:extLst>
          </p:cNvPr>
          <p:cNvPicPr>
            <a:picLocks noChangeAspect="1"/>
          </p:cNvPicPr>
          <p:nvPr/>
        </p:nvPicPr>
        <p:blipFill>
          <a:blip r:embed="rId2"/>
          <a:stretch>
            <a:fillRect/>
          </a:stretch>
        </p:blipFill>
        <p:spPr>
          <a:xfrm>
            <a:off x="5846443" y="2016638"/>
            <a:ext cx="5375913" cy="4031935"/>
          </a:xfrm>
          <a:prstGeom prst="rect">
            <a:avLst/>
          </a:prstGeom>
        </p:spPr>
      </p:pic>
      <p:pic>
        <p:nvPicPr>
          <p:cNvPr id="11" name="Picture 10" descr="A group of people standing together&#10;&#10;AI-generated content may be incorrect.">
            <a:extLst>
              <a:ext uri="{FF2B5EF4-FFF2-40B4-BE49-F238E27FC236}">
                <a16:creationId xmlns:a16="http://schemas.microsoft.com/office/drawing/2014/main" id="{87FDE4DF-B794-1A3B-2273-578AAE947EEE}"/>
              </a:ext>
            </a:extLst>
          </p:cNvPr>
          <p:cNvPicPr>
            <a:picLocks noChangeAspect="1"/>
          </p:cNvPicPr>
          <p:nvPr/>
        </p:nvPicPr>
        <p:blipFill>
          <a:blip r:embed="rId3"/>
          <a:stretch>
            <a:fillRect/>
          </a:stretch>
        </p:blipFill>
        <p:spPr>
          <a:xfrm>
            <a:off x="650506" y="2016638"/>
            <a:ext cx="4973053" cy="4031935"/>
          </a:xfrm>
          <a:prstGeom prst="rect">
            <a:avLst/>
          </a:prstGeom>
        </p:spPr>
      </p:pic>
    </p:spTree>
    <p:extLst>
      <p:ext uri="{BB962C8B-B14F-4D97-AF65-F5344CB8AC3E}">
        <p14:creationId xmlns:p14="http://schemas.microsoft.com/office/powerpoint/2010/main" val="4137775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961152-381E-D654-15E9-7C4F09608779}"/>
              </a:ext>
            </a:extLst>
          </p:cNvPr>
          <p:cNvSpPr>
            <a:spLocks noGrp="1"/>
          </p:cNvSpPr>
          <p:nvPr>
            <p:ph type="title"/>
          </p:nvPr>
        </p:nvSpPr>
        <p:spPr>
          <a:xfrm>
            <a:off x="899160" y="655320"/>
            <a:ext cx="4572000" cy="4447622"/>
          </a:xfrm>
        </p:spPr>
        <p:txBody>
          <a:bodyPr/>
          <a:lstStyle/>
          <a:p>
            <a:r>
              <a:rPr lang="en-US" b="1" u="sng" dirty="0">
                <a:latin typeface="Times New Roman" panose="02020603050405020304" pitchFamily="18" charset="0"/>
                <a:cs typeface="Times New Roman" panose="02020603050405020304" pitchFamily="18" charset="0"/>
              </a:rPr>
              <a:t>Thank you</a:t>
            </a:r>
          </a:p>
        </p:txBody>
      </p:sp>
      <p:sp>
        <p:nvSpPr>
          <p:cNvPr id="5" name="Content Placeholder 4">
            <a:extLst>
              <a:ext uri="{FF2B5EF4-FFF2-40B4-BE49-F238E27FC236}">
                <a16:creationId xmlns:a16="http://schemas.microsoft.com/office/drawing/2014/main" id="{CFD569DC-1A68-51FF-4CCE-F334F8B3D5A3}"/>
              </a:ext>
            </a:extLst>
          </p:cNvPr>
          <p:cNvSpPr>
            <a:spLocks noGrp="1"/>
          </p:cNvSpPr>
          <p:nvPr>
            <p:ph sz="quarter" idx="10"/>
          </p:nvPr>
        </p:nvSpPr>
        <p:spPr>
          <a:xfrm>
            <a:off x="6475413" y="2773680"/>
            <a:ext cx="4572000" cy="3368040"/>
          </a:xfrm>
        </p:spPr>
        <p:txBody>
          <a:bodyPr>
            <a:normAutofit/>
          </a:bodyPr>
          <a:lstStyle/>
          <a:p>
            <a:r>
              <a:rPr lang="en-US" sz="2000" b="1" dirty="0">
                <a:solidFill>
                  <a:schemeClr val="tx1"/>
                </a:solidFill>
                <a:latin typeface="Times New Roman" panose="02020603050405020304" pitchFamily="18" charset="0"/>
                <a:cs typeface="Times New Roman" panose="02020603050405020304" pitchFamily="18" charset="0"/>
              </a:rPr>
              <a:t>Dr. DEEPANSHI RAJPUT (PT)</a:t>
            </a:r>
          </a:p>
          <a:p>
            <a:r>
              <a:rPr lang="en-US" sz="2000" b="1" dirty="0">
                <a:solidFill>
                  <a:schemeClr val="tx1"/>
                </a:solidFill>
                <a:latin typeface="Times New Roman" panose="02020603050405020304" pitchFamily="18" charset="0"/>
                <a:cs typeface="Times New Roman" panose="02020603050405020304" pitchFamily="18" charset="0"/>
              </a:rPr>
              <a:t>PG/23/028</a:t>
            </a:r>
          </a:p>
        </p:txBody>
      </p:sp>
    </p:spTree>
    <p:extLst>
      <p:ext uri="{BB962C8B-B14F-4D97-AF65-F5344CB8AC3E}">
        <p14:creationId xmlns:p14="http://schemas.microsoft.com/office/powerpoint/2010/main" val="330384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4B7D88-18D8-7250-6364-BECA6F65381D}"/>
              </a:ext>
            </a:extLst>
          </p:cNvPr>
          <p:cNvSpPr>
            <a:spLocks noGrp="1"/>
          </p:cNvSpPr>
          <p:nvPr>
            <p:ph type="title"/>
          </p:nvPr>
        </p:nvSpPr>
        <p:spPr>
          <a:xfrm>
            <a:off x="914399" y="883921"/>
            <a:ext cx="7059561" cy="1318506"/>
          </a:xfrm>
        </p:spPr>
        <p:txBody>
          <a:bodyPr>
            <a:normAutofit/>
          </a:bodyPr>
          <a:lstStyle/>
          <a:p>
            <a:r>
              <a:rPr lang="en-US" sz="4000" b="1" u="sng" dirty="0">
                <a:latin typeface="Times New Roman" panose="02020603050405020304" pitchFamily="18" charset="0"/>
                <a:cs typeface="Times New Roman" panose="02020603050405020304" pitchFamily="18" charset="0"/>
              </a:rPr>
              <a:t>INTRODUCTION</a:t>
            </a:r>
          </a:p>
        </p:txBody>
      </p:sp>
      <p:sp>
        <p:nvSpPr>
          <p:cNvPr id="7" name="Content Placeholder 6">
            <a:extLst>
              <a:ext uri="{FF2B5EF4-FFF2-40B4-BE49-F238E27FC236}">
                <a16:creationId xmlns:a16="http://schemas.microsoft.com/office/drawing/2014/main" id="{0C0D5F39-EF49-BECB-8276-8B8A46F07AC2}"/>
              </a:ext>
            </a:extLst>
          </p:cNvPr>
          <p:cNvSpPr>
            <a:spLocks noGrp="1"/>
          </p:cNvSpPr>
          <p:nvPr>
            <p:ph sz="quarter" idx="10"/>
          </p:nvPr>
        </p:nvSpPr>
        <p:spPr>
          <a:xfrm>
            <a:off x="1008677" y="2468880"/>
            <a:ext cx="7879684" cy="3505200"/>
          </a:xfrm>
        </p:spPr>
        <p:txBody>
          <a:bodyPr>
            <a:normAutofit/>
          </a:bodyPr>
          <a:lstStyle/>
          <a:p>
            <a:pPr marL="285750" indent="-28575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Persistent global burden.</a:t>
            </a:r>
          </a:p>
          <a:p>
            <a:pPr marL="285750" indent="-28575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Critical developmental impact.</a:t>
            </a:r>
          </a:p>
          <a:p>
            <a:pPr marL="285750" indent="-28575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Limitations of traditional methods.</a:t>
            </a:r>
          </a:p>
          <a:p>
            <a:pPr marL="285750" indent="-28575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Emerging role of digital health.</a:t>
            </a:r>
          </a:p>
        </p:txBody>
      </p:sp>
    </p:spTree>
    <p:extLst>
      <p:ext uri="{BB962C8B-B14F-4D97-AF65-F5344CB8AC3E}">
        <p14:creationId xmlns:p14="http://schemas.microsoft.com/office/powerpoint/2010/main" val="810374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4888D-B78B-26F5-9075-CDA3C673C95A}"/>
              </a:ext>
            </a:extLst>
          </p:cNvPr>
          <p:cNvSpPr>
            <a:spLocks noGrp="1"/>
          </p:cNvSpPr>
          <p:nvPr>
            <p:ph type="title"/>
          </p:nvPr>
        </p:nvSpPr>
        <p:spPr>
          <a:xfrm>
            <a:off x="6478589" y="516193"/>
            <a:ext cx="4798858" cy="796414"/>
          </a:xfrm>
        </p:spPr>
        <p:txBody>
          <a:bodyPr>
            <a:normAutofit/>
          </a:bodyPr>
          <a:lstStyle/>
          <a:p>
            <a:r>
              <a:rPr lang="en-US" sz="4000" b="1" u="sng" dirty="0">
                <a:latin typeface="Times New Roman" panose="02020603050405020304" pitchFamily="18" charset="0"/>
                <a:cs typeface="Times New Roman" panose="02020603050405020304" pitchFamily="18" charset="0"/>
              </a:rPr>
              <a:t>PURPOSE</a:t>
            </a:r>
            <a:r>
              <a:rPr lang="en-US" sz="4400" b="1" u="sng" dirty="0">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id="{0796B233-7F65-A29F-0EC3-4761ACB02409}"/>
              </a:ext>
            </a:extLst>
          </p:cNvPr>
          <p:cNvSpPr txBox="1"/>
          <p:nvPr/>
        </p:nvSpPr>
        <p:spPr>
          <a:xfrm>
            <a:off x="6557605" y="1426662"/>
            <a:ext cx="4798858" cy="1938992"/>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This scoping review maps existing evidence on digital interventions aimed at preventing, detecting, or managing malnutrition in children under 5.</a:t>
            </a:r>
          </a:p>
        </p:txBody>
      </p:sp>
      <p:sp>
        <p:nvSpPr>
          <p:cNvPr id="3" name="TextBox 2">
            <a:extLst>
              <a:ext uri="{FF2B5EF4-FFF2-40B4-BE49-F238E27FC236}">
                <a16:creationId xmlns:a16="http://schemas.microsoft.com/office/drawing/2014/main" id="{D8644B0F-F69C-AB08-4915-DD879C72074F}"/>
              </a:ext>
            </a:extLst>
          </p:cNvPr>
          <p:cNvSpPr txBox="1"/>
          <p:nvPr/>
        </p:nvSpPr>
        <p:spPr>
          <a:xfrm>
            <a:off x="6557605" y="3429000"/>
            <a:ext cx="2320413" cy="707886"/>
          </a:xfrm>
          <a:prstGeom prst="rect">
            <a:avLst/>
          </a:prstGeom>
          <a:noFill/>
        </p:spPr>
        <p:txBody>
          <a:bodyPr wrap="square" rtlCol="0">
            <a:spAutoFit/>
          </a:bodyPr>
          <a:lstStyle/>
          <a:p>
            <a:r>
              <a:rPr lang="en-US" sz="4000" b="1" u="sng" dirty="0">
                <a:latin typeface="Times New Roman" panose="02020603050405020304" pitchFamily="18" charset="0"/>
                <a:cs typeface="Times New Roman" panose="02020603050405020304" pitchFamily="18" charset="0"/>
              </a:rPr>
              <a:t>Goal</a:t>
            </a:r>
          </a:p>
        </p:txBody>
      </p:sp>
      <p:sp>
        <p:nvSpPr>
          <p:cNvPr id="4" name="TextBox 3">
            <a:extLst>
              <a:ext uri="{FF2B5EF4-FFF2-40B4-BE49-F238E27FC236}">
                <a16:creationId xmlns:a16="http://schemas.microsoft.com/office/drawing/2014/main" id="{59D755C7-5FA6-863A-C33E-7E671ABDC53A}"/>
              </a:ext>
            </a:extLst>
          </p:cNvPr>
          <p:cNvSpPr txBox="1"/>
          <p:nvPr/>
        </p:nvSpPr>
        <p:spPr>
          <a:xfrm>
            <a:off x="6095999" y="3966733"/>
            <a:ext cx="5260463" cy="2123658"/>
          </a:xfrm>
          <a:prstGeom prst="rect">
            <a:avLst/>
          </a:prstGeom>
          <a:noFill/>
        </p:spPr>
        <p:txBody>
          <a:bodyPr wrap="square" rtlCol="0">
            <a:spAutoFit/>
          </a:bodyPr>
          <a:lstStyle/>
          <a:p>
            <a:endParaRPr lang="en-US" dirty="0"/>
          </a:p>
          <a:p>
            <a:pPr lvl="1"/>
            <a:r>
              <a:rPr lang="en-US" sz="2400" dirty="0">
                <a:latin typeface="Times New Roman" panose="02020603050405020304" pitchFamily="18" charset="0"/>
                <a:cs typeface="Times New Roman" panose="02020603050405020304" pitchFamily="18" charset="0"/>
              </a:rPr>
              <a:t>To highlight current trends, identify gaps in digital health solutions, and propose future directions for improving child nutrition outcomes.</a:t>
            </a:r>
          </a:p>
          <a:p>
            <a:endParaRPr lang="en-US" dirty="0"/>
          </a:p>
        </p:txBody>
      </p:sp>
      <p:pic>
        <p:nvPicPr>
          <p:cNvPr id="6146" name="Picture 2" descr="Malnutrition in India: Causes ...">
            <a:extLst>
              <a:ext uri="{FF2B5EF4-FFF2-40B4-BE49-F238E27FC236}">
                <a16:creationId xmlns:a16="http://schemas.microsoft.com/office/drawing/2014/main" id="{345090BF-9B10-EE1E-8F48-840C7CD1C3E9}"/>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7453" r="745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D5D5EED-7AA3-9EA8-F0FF-C8BC7FBAFA97}"/>
              </a:ext>
            </a:extLst>
          </p:cNvPr>
          <p:cNvSpPr txBox="1"/>
          <p:nvPr/>
        </p:nvSpPr>
        <p:spPr>
          <a:xfrm>
            <a:off x="1114423" y="5943600"/>
            <a:ext cx="3347391"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https://images.app.goo.gl/34RGpHNkRqQhDZ7T7</a:t>
            </a:r>
          </a:p>
        </p:txBody>
      </p:sp>
    </p:spTree>
    <p:extLst>
      <p:ext uri="{BB962C8B-B14F-4D97-AF65-F5344CB8AC3E}">
        <p14:creationId xmlns:p14="http://schemas.microsoft.com/office/powerpoint/2010/main" val="3671577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1905908-61C5-E80D-F570-D84DB7527C19}"/>
              </a:ext>
            </a:extLst>
          </p:cNvPr>
          <p:cNvSpPr>
            <a:spLocks noGrp="1"/>
          </p:cNvSpPr>
          <p:nvPr>
            <p:ph type="title"/>
          </p:nvPr>
        </p:nvSpPr>
        <p:spPr>
          <a:xfrm>
            <a:off x="914399" y="853439"/>
            <a:ext cx="4802373" cy="762001"/>
          </a:xfrm>
        </p:spPr>
        <p:txBody>
          <a:bodyPr>
            <a:normAutofit/>
          </a:bodyPr>
          <a:lstStyle/>
          <a:p>
            <a:r>
              <a:rPr lang="en-US" sz="4000" b="1" u="sng" dirty="0">
                <a:latin typeface="Times New Roman" panose="02020603050405020304" pitchFamily="18" charset="0"/>
                <a:cs typeface="Times New Roman" panose="02020603050405020304" pitchFamily="18" charset="0"/>
              </a:rPr>
              <a:t>OBJECTIVES </a:t>
            </a:r>
          </a:p>
        </p:txBody>
      </p:sp>
      <p:sp>
        <p:nvSpPr>
          <p:cNvPr id="28" name="Content Placeholder 27">
            <a:extLst>
              <a:ext uri="{FF2B5EF4-FFF2-40B4-BE49-F238E27FC236}">
                <a16:creationId xmlns:a16="http://schemas.microsoft.com/office/drawing/2014/main" id="{7CC1959B-E6A9-5770-EC41-43538A9E36CE}"/>
              </a:ext>
            </a:extLst>
          </p:cNvPr>
          <p:cNvSpPr>
            <a:spLocks noGrp="1"/>
          </p:cNvSpPr>
          <p:nvPr>
            <p:ph sz="quarter" idx="11"/>
          </p:nvPr>
        </p:nvSpPr>
        <p:spPr>
          <a:xfrm>
            <a:off x="914400" y="1737361"/>
            <a:ext cx="4802735" cy="4267200"/>
          </a:xfrm>
        </p:spPr>
        <p:txBody>
          <a:bodyPr>
            <a:normAutofit lnSpcReduction="10000"/>
          </a:bodyPr>
          <a:lstStyle/>
          <a:p>
            <a:pPr algn="just"/>
            <a:r>
              <a:rPr lang="en-US" sz="2400" dirty="0">
                <a:solidFill>
                  <a:schemeClr val="tx1"/>
                </a:solidFill>
                <a:latin typeface="Times New Roman" panose="02020603050405020304" pitchFamily="18" charset="0"/>
                <a:cs typeface="Times New Roman" panose="02020603050405020304" pitchFamily="18" charset="0"/>
              </a:rPr>
              <a:t>To conduct a scoping review to explore and map the existing landscape of digital solutions aimed at preventing, detecting, or managing malnutrition in children under five years of age, by identifying the types of technologies used, contexts of implementation, and key evidence gaps for future research and policy development.</a:t>
            </a:r>
          </a:p>
        </p:txBody>
      </p:sp>
      <p:sp>
        <p:nvSpPr>
          <p:cNvPr id="5" name="TextBox 4">
            <a:extLst>
              <a:ext uri="{FF2B5EF4-FFF2-40B4-BE49-F238E27FC236}">
                <a16:creationId xmlns:a16="http://schemas.microsoft.com/office/drawing/2014/main" id="{4C4E6980-9978-8B32-CA83-C8B849009D75}"/>
              </a:ext>
            </a:extLst>
          </p:cNvPr>
          <p:cNvSpPr txBox="1"/>
          <p:nvPr/>
        </p:nvSpPr>
        <p:spPr>
          <a:xfrm>
            <a:off x="6764594" y="6004561"/>
            <a:ext cx="6135328"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https://images.app.goo.gl/oK53xzbAA47cUqcJA</a:t>
            </a:r>
          </a:p>
        </p:txBody>
      </p:sp>
      <p:pic>
        <p:nvPicPr>
          <p:cNvPr id="7170" name="Picture 2" descr="The Growing Burden of Child Malnutrition in India - Spontaneous Order">
            <a:extLst>
              <a:ext uri="{FF2B5EF4-FFF2-40B4-BE49-F238E27FC236}">
                <a16:creationId xmlns:a16="http://schemas.microsoft.com/office/drawing/2014/main" id="{9A32C107-DBFE-1EB2-5C12-2B160A267E98}"/>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8675" r="18675"/>
          <a:stretch>
            <a:fillRect/>
          </a:stretch>
        </p:blipFill>
        <p:spPr bwMode="auto">
          <a:xfrm>
            <a:off x="6197706" y="853439"/>
            <a:ext cx="5611708" cy="493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10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A951FD-B055-4EE8-B6D9-62EC0F39DC50}"/>
              </a:ext>
            </a:extLst>
          </p:cNvPr>
          <p:cNvSpPr>
            <a:spLocks noGrp="1"/>
          </p:cNvSpPr>
          <p:nvPr>
            <p:ph type="title"/>
          </p:nvPr>
        </p:nvSpPr>
        <p:spPr>
          <a:xfrm>
            <a:off x="894736" y="764806"/>
            <a:ext cx="4114800" cy="2408555"/>
          </a:xfrm>
        </p:spPr>
        <p:txBody>
          <a:bodyPr>
            <a:normAutofit/>
          </a:bodyPr>
          <a:lstStyle/>
          <a:p>
            <a:r>
              <a:rPr lang="en-US" sz="4000" b="1" u="sng" dirty="0">
                <a:latin typeface="Times New Roman" panose="02020603050405020304" pitchFamily="18" charset="0"/>
                <a:cs typeface="Times New Roman" panose="02020603050405020304" pitchFamily="18" charset="0"/>
              </a:rPr>
              <a:t>QUESTIONS RAISED </a:t>
            </a:r>
          </a:p>
        </p:txBody>
      </p:sp>
      <p:sp>
        <p:nvSpPr>
          <p:cNvPr id="3" name="Content Placeholder 2">
            <a:extLst>
              <a:ext uri="{FF2B5EF4-FFF2-40B4-BE49-F238E27FC236}">
                <a16:creationId xmlns:a16="http://schemas.microsoft.com/office/drawing/2014/main" id="{017896A6-6974-7D1A-A2FE-F54F0C7943DA}"/>
              </a:ext>
            </a:extLst>
          </p:cNvPr>
          <p:cNvSpPr>
            <a:spLocks noGrp="1" noChangeArrowheads="1"/>
          </p:cNvSpPr>
          <p:nvPr>
            <p:ph sz="quarter" idx="11"/>
          </p:nvPr>
        </p:nvSpPr>
        <p:spPr bwMode="auto">
          <a:xfrm>
            <a:off x="6475414" y="1020445"/>
            <a:ext cx="49890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lang="en-US" sz="2400" dirty="0">
                <a:solidFill>
                  <a:schemeClr val="tx1"/>
                </a:solidFill>
                <a:latin typeface="Times New Roman" panose="02020603050405020304" pitchFamily="18" charset="0"/>
                <a:cs typeface="Times New Roman" panose="02020603050405020304" pitchFamily="18" charset="0"/>
              </a:rPr>
              <a:t>What types of digital tools are being developed for acute malnutrition screening and early detection in children under five, and how effective are they?</a:t>
            </a:r>
          </a:p>
          <a:p>
            <a:pPr eaLnBrk="0" fontAlgn="base" hangingPunct="0">
              <a:lnSpc>
                <a:spcPct val="100000"/>
              </a:lnSpc>
              <a:spcBef>
                <a:spcPct val="0"/>
              </a:spcBef>
              <a:spcAft>
                <a:spcPct val="0"/>
              </a:spcAft>
            </a:pPr>
            <a:endPar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400" dirty="0">
                <a:solidFill>
                  <a:schemeClr val="tx1"/>
                </a:solidFill>
                <a:latin typeface="Times New Roman" panose="02020603050405020304" pitchFamily="18" charset="0"/>
                <a:cs typeface="Times New Roman" panose="02020603050405020304" pitchFamily="18" charset="0"/>
              </a:rPr>
              <a:t>How are digital tools transforming the implementation of malnutrition interventions, and what significant challenges impede their widespread adoption?</a:t>
            </a:r>
            <a:endPar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55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B0A9F6B-B714-24A4-1731-04239F0C6E2C}"/>
              </a:ext>
            </a:extLst>
          </p:cNvPr>
          <p:cNvSpPr>
            <a:spLocks noGrp="1"/>
          </p:cNvSpPr>
          <p:nvPr>
            <p:ph type="title"/>
          </p:nvPr>
        </p:nvSpPr>
        <p:spPr>
          <a:xfrm>
            <a:off x="914400" y="559999"/>
            <a:ext cx="4802372" cy="800240"/>
          </a:xfrm>
        </p:spPr>
        <p:txBody>
          <a:bodyPr>
            <a:normAutofit/>
          </a:bodyPr>
          <a:lstStyle/>
          <a:p>
            <a:r>
              <a:rPr lang="en-US" sz="4000" b="1" u="sng" dirty="0"/>
              <a:t>METHODOLOGY</a:t>
            </a:r>
          </a:p>
        </p:txBody>
      </p:sp>
      <p:sp>
        <p:nvSpPr>
          <p:cNvPr id="10" name="Content Placeholder 9">
            <a:extLst>
              <a:ext uri="{FF2B5EF4-FFF2-40B4-BE49-F238E27FC236}">
                <a16:creationId xmlns:a16="http://schemas.microsoft.com/office/drawing/2014/main" id="{5F098455-F3AD-4CE1-6F83-28C95857EE25}"/>
              </a:ext>
            </a:extLst>
          </p:cNvPr>
          <p:cNvSpPr>
            <a:spLocks noGrp="1"/>
          </p:cNvSpPr>
          <p:nvPr>
            <p:ph sz="quarter" idx="11"/>
          </p:nvPr>
        </p:nvSpPr>
        <p:spPr>
          <a:xfrm>
            <a:off x="914400" y="1360239"/>
            <a:ext cx="5181600" cy="4537642"/>
          </a:xfrm>
        </p:spPr>
        <p:txBody>
          <a:bodyPr>
            <a:normAutofit fontScale="25000" lnSpcReduction="20000"/>
          </a:bodyPr>
          <a:lstStyle/>
          <a:p>
            <a:r>
              <a:rPr lang="en-US" sz="8000" noProof="1">
                <a:solidFill>
                  <a:schemeClr val="tx1"/>
                </a:solidFill>
                <a:latin typeface="Times New Roman" panose="02020603050405020304" pitchFamily="18" charset="0"/>
                <a:cs typeface="Times New Roman" panose="02020603050405020304" pitchFamily="18" charset="0"/>
              </a:rPr>
              <a:t>Conducted in accordance with PRISMA – ScR Guidelines.</a:t>
            </a:r>
          </a:p>
          <a:p>
            <a:r>
              <a:rPr lang="en-US" sz="8000" b="1" noProof="1">
                <a:solidFill>
                  <a:schemeClr val="tx1"/>
                </a:solidFill>
                <a:latin typeface="Times New Roman" panose="02020603050405020304" pitchFamily="18" charset="0"/>
                <a:cs typeface="Times New Roman" panose="02020603050405020304" pitchFamily="18" charset="0"/>
              </a:rPr>
              <a:t>Population</a:t>
            </a:r>
            <a:r>
              <a:rPr lang="en-US" sz="8000" noProof="1">
                <a:solidFill>
                  <a:schemeClr val="tx1"/>
                </a:solidFill>
                <a:latin typeface="Times New Roman" panose="02020603050405020304" pitchFamily="18" charset="0"/>
                <a:cs typeface="Times New Roman" panose="02020603050405020304" pitchFamily="18" charset="0"/>
              </a:rPr>
              <a:t> – Children under 5 years of age </a:t>
            </a:r>
          </a:p>
          <a:p>
            <a:r>
              <a:rPr lang="en-US" sz="8000" b="1" noProof="1">
                <a:solidFill>
                  <a:schemeClr val="tx1"/>
                </a:solidFill>
                <a:latin typeface="Times New Roman" panose="02020603050405020304" pitchFamily="18" charset="0"/>
                <a:cs typeface="Times New Roman" panose="02020603050405020304" pitchFamily="18" charset="0"/>
              </a:rPr>
              <a:t>Concept</a:t>
            </a:r>
            <a:r>
              <a:rPr lang="en-US" sz="8000" noProof="1">
                <a:solidFill>
                  <a:schemeClr val="tx1"/>
                </a:solidFill>
                <a:latin typeface="Times New Roman" panose="02020603050405020304" pitchFamily="18" charset="0"/>
                <a:cs typeface="Times New Roman" panose="02020603050405020304" pitchFamily="18" charset="0"/>
              </a:rPr>
              <a:t> – Digital solutions (mhealth apps, AI tools) addressing malnutrition (prevention, early detection, diagnosis, or treatment).</a:t>
            </a:r>
            <a:br>
              <a:rPr lang="en-US" sz="8000" noProof="1">
                <a:solidFill>
                  <a:schemeClr val="tx1"/>
                </a:solidFill>
                <a:latin typeface="Times New Roman" panose="02020603050405020304" pitchFamily="18" charset="0"/>
                <a:cs typeface="Times New Roman" panose="02020603050405020304" pitchFamily="18" charset="0"/>
              </a:rPr>
            </a:br>
            <a:r>
              <a:rPr lang="en-US" sz="8000" b="1" noProof="1">
                <a:solidFill>
                  <a:schemeClr val="tx1"/>
                </a:solidFill>
                <a:latin typeface="Times New Roman" panose="02020603050405020304" pitchFamily="18" charset="0"/>
                <a:cs typeface="Times New Roman" panose="02020603050405020304" pitchFamily="18" charset="0"/>
              </a:rPr>
              <a:t>Context</a:t>
            </a:r>
            <a:r>
              <a:rPr lang="en-US" sz="8000" noProof="1">
                <a:solidFill>
                  <a:schemeClr val="tx1"/>
                </a:solidFill>
                <a:latin typeface="Times New Roman" panose="02020603050405020304" pitchFamily="18" charset="0"/>
                <a:cs typeface="Times New Roman" panose="02020603050405020304" pitchFamily="18" charset="0"/>
              </a:rPr>
              <a:t> – Studies conducted in any geographical setting, including low-, middle-, and high – income countries.</a:t>
            </a:r>
          </a:p>
          <a:p>
            <a:r>
              <a:rPr lang="en-US" sz="8000" b="1" noProof="1">
                <a:solidFill>
                  <a:schemeClr val="tx1"/>
                </a:solidFill>
                <a:latin typeface="Times New Roman" panose="02020603050405020304" pitchFamily="18" charset="0"/>
                <a:cs typeface="Times New Roman" panose="02020603050405020304" pitchFamily="18" charset="0"/>
              </a:rPr>
              <a:t>Types of sources </a:t>
            </a:r>
            <a:r>
              <a:rPr lang="en-US" sz="8000" noProof="1">
                <a:solidFill>
                  <a:schemeClr val="tx1"/>
                </a:solidFill>
                <a:latin typeface="Times New Roman" panose="02020603050405020304" pitchFamily="18" charset="0"/>
                <a:cs typeface="Times New Roman" panose="02020603050405020304" pitchFamily="18" charset="0"/>
              </a:rPr>
              <a:t>– 19 peer reviewed , 5 from grey literature </a:t>
            </a:r>
          </a:p>
          <a:p>
            <a:r>
              <a:rPr lang="en-US" sz="8000" b="1" noProof="1">
                <a:solidFill>
                  <a:schemeClr val="tx1"/>
                </a:solidFill>
                <a:latin typeface="Times New Roman" panose="02020603050405020304" pitchFamily="18" charset="0"/>
                <a:cs typeface="Times New Roman" panose="02020603050405020304" pitchFamily="18" charset="0"/>
              </a:rPr>
              <a:t>Time frame </a:t>
            </a:r>
            <a:r>
              <a:rPr lang="en-US" sz="8000" noProof="1">
                <a:solidFill>
                  <a:schemeClr val="tx1"/>
                </a:solidFill>
                <a:latin typeface="Times New Roman" panose="02020603050405020304" pitchFamily="18" charset="0"/>
                <a:cs typeface="Times New Roman" panose="02020603050405020304" pitchFamily="18" charset="0"/>
              </a:rPr>
              <a:t>– Studies published from 2010 to 2025</a:t>
            </a:r>
            <a:r>
              <a:rPr lang="en-US" sz="2000" noProof="1">
                <a:solidFill>
                  <a:schemeClr val="tx1"/>
                </a:solidFill>
                <a:latin typeface="Times New Roman" panose="02020603050405020304" pitchFamily="18" charset="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49D350C2-47A5-211F-A685-9ACD211179E2}"/>
              </a:ext>
            </a:extLst>
          </p:cNvPr>
          <p:cNvSpPr>
            <a:spLocks noGrp="1"/>
          </p:cNvSpPr>
          <p:nvPr>
            <p:ph type="sldNum" sz="quarter" idx="4"/>
          </p:nvPr>
        </p:nvSpPr>
        <p:spPr>
          <a:xfrm>
            <a:off x="8534400" y="6121252"/>
            <a:ext cx="2743200" cy="365125"/>
          </a:xfrm>
        </p:spPr>
        <p:txBody>
          <a:bodyPr/>
          <a:lstStyle/>
          <a:p>
            <a:fld id="{B5CEABB6-07DC-46E8-9B57-56EC44A396E5}" type="slidenum">
              <a:rPr lang="en-US" smtClean="0"/>
              <a:pPr/>
              <a:t>7</a:t>
            </a:fld>
            <a:endParaRPr lang="en-US" dirty="0"/>
          </a:p>
        </p:txBody>
      </p:sp>
      <p:sp>
        <p:nvSpPr>
          <p:cNvPr id="20" name="TextBox 19">
            <a:extLst>
              <a:ext uri="{FF2B5EF4-FFF2-40B4-BE49-F238E27FC236}">
                <a16:creationId xmlns:a16="http://schemas.microsoft.com/office/drawing/2014/main" id="{B4F8C55A-6BA8-8B4A-7CFE-AAE3A371E3D3}"/>
              </a:ext>
            </a:extLst>
          </p:cNvPr>
          <p:cNvSpPr txBox="1"/>
          <p:nvPr/>
        </p:nvSpPr>
        <p:spPr>
          <a:xfrm>
            <a:off x="6368716" y="1331494"/>
            <a:ext cx="5229726" cy="3170099"/>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Information Sources –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Electronic databases – </a:t>
            </a:r>
            <a:r>
              <a:rPr lang="en-US" sz="2000" dirty="0">
                <a:latin typeface="Times New Roman" panose="02020603050405020304" pitchFamily="18" charset="0"/>
                <a:cs typeface="Times New Roman" panose="02020603050405020304" pitchFamily="18" charset="0"/>
              </a:rPr>
              <a:t>PubMed, BMC, Elsevier.</a:t>
            </a:r>
          </a:p>
          <a:p>
            <a:r>
              <a:rPr lang="en-US" sz="2000" b="1" dirty="0">
                <a:latin typeface="Times New Roman" panose="02020603050405020304" pitchFamily="18" charset="0"/>
                <a:cs typeface="Times New Roman" panose="02020603050405020304" pitchFamily="18" charset="0"/>
              </a:rPr>
              <a:t>Grey literature </a:t>
            </a:r>
            <a:r>
              <a:rPr lang="en-US" sz="2000" dirty="0">
                <a:latin typeface="Times New Roman" panose="02020603050405020304" pitchFamily="18" charset="0"/>
                <a:cs typeface="Times New Roman" panose="02020603050405020304" pitchFamily="18" charset="0"/>
              </a:rPr>
              <a:t>– Tools, WHO reports, and UNICEF publications.</a:t>
            </a:r>
          </a:p>
          <a:p>
            <a:r>
              <a:rPr lang="en-US" sz="2000" dirty="0">
                <a:latin typeface="Times New Roman" panose="02020603050405020304" pitchFamily="18" charset="0"/>
                <a:cs typeface="Times New Roman" panose="02020603050405020304" pitchFamily="18" charset="0"/>
              </a:rPr>
              <a:t>Reference lists of included studies were manually screened to identify additional relevant literature.</a:t>
            </a:r>
          </a:p>
          <a:p>
            <a:r>
              <a:rPr lang="en-US" sz="2000" dirty="0">
                <a:latin typeface="Times New Roman" panose="02020603050405020304" pitchFamily="18" charset="0"/>
                <a:cs typeface="Times New Roman" panose="02020603050405020304" pitchFamily="18" charset="0"/>
              </a:rPr>
              <a:t>Search strategy –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Keywords </a:t>
            </a:r>
            <a:r>
              <a:rPr lang="en-US" sz="2000" dirty="0">
                <a:latin typeface="Times New Roman" panose="02020603050405020304" pitchFamily="18" charset="0"/>
                <a:cs typeface="Times New Roman" panose="02020603050405020304" pitchFamily="18" charset="0"/>
              </a:rPr>
              <a:t>– “Malnutrition” AND “Digital health” AND “children under 5”</a:t>
            </a:r>
            <a:br>
              <a:rPr lang="en-US" sz="2000" dirty="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263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38ADE9-D6F5-84F7-8489-6CDEB832E667}"/>
              </a:ext>
            </a:extLst>
          </p:cNvPr>
          <p:cNvSpPr>
            <a:spLocks noGrp="1"/>
          </p:cNvSpPr>
          <p:nvPr>
            <p:ph type="sldNum" sz="quarter" idx="4"/>
          </p:nvPr>
        </p:nvSpPr>
        <p:spPr>
          <a:xfrm>
            <a:off x="8534400" y="6121252"/>
            <a:ext cx="2743200" cy="365125"/>
          </a:xfrm>
        </p:spPr>
        <p:txBody>
          <a:bodyPr anchor="ctr">
            <a:normAutofit/>
          </a:bodyPr>
          <a:lstStyle/>
          <a:p>
            <a:pPr>
              <a:spcAft>
                <a:spcPts val="600"/>
              </a:spcAft>
            </a:pPr>
            <a:fld id="{B5CEABB6-07DC-46E8-9B57-56EC44A396E5}" type="slidenum">
              <a:rPr lang="en-US" smtClean="0"/>
              <a:pPr>
                <a:spcAft>
                  <a:spcPts val="600"/>
                </a:spcAft>
              </a:pPr>
              <a:t>8</a:t>
            </a:fld>
            <a:endParaRPr lang="en-US"/>
          </a:p>
        </p:txBody>
      </p:sp>
      <p:graphicFrame>
        <p:nvGraphicFramePr>
          <p:cNvPr id="3" name="Table 2">
            <a:extLst>
              <a:ext uri="{FF2B5EF4-FFF2-40B4-BE49-F238E27FC236}">
                <a16:creationId xmlns:a16="http://schemas.microsoft.com/office/drawing/2014/main" id="{A67ADB24-377F-4BED-6061-57811B09FDE4}"/>
              </a:ext>
            </a:extLst>
          </p:cNvPr>
          <p:cNvGraphicFramePr>
            <a:graphicFrameLocks noGrp="1"/>
          </p:cNvGraphicFramePr>
          <p:nvPr>
            <p:extLst>
              <p:ext uri="{D42A27DB-BD31-4B8C-83A1-F6EECF244321}">
                <p14:modId xmlns:p14="http://schemas.microsoft.com/office/powerpoint/2010/main" val="2900193818"/>
              </p:ext>
            </p:extLst>
          </p:nvPr>
        </p:nvGraphicFramePr>
        <p:xfrm>
          <a:off x="381838" y="371623"/>
          <a:ext cx="11435027" cy="6114750"/>
        </p:xfrm>
        <a:graphic>
          <a:graphicData uri="http://schemas.openxmlformats.org/drawingml/2006/table">
            <a:tbl>
              <a:tblPr/>
              <a:tblGrid>
                <a:gridCol w="1588447">
                  <a:extLst>
                    <a:ext uri="{9D8B030D-6E8A-4147-A177-3AD203B41FA5}">
                      <a16:colId xmlns:a16="http://schemas.microsoft.com/office/drawing/2014/main" val="1902890698"/>
                    </a:ext>
                  </a:extLst>
                </a:gridCol>
                <a:gridCol w="967753">
                  <a:extLst>
                    <a:ext uri="{9D8B030D-6E8A-4147-A177-3AD203B41FA5}">
                      <a16:colId xmlns:a16="http://schemas.microsoft.com/office/drawing/2014/main" val="768547228"/>
                    </a:ext>
                  </a:extLst>
                </a:gridCol>
                <a:gridCol w="1172731">
                  <a:extLst>
                    <a:ext uri="{9D8B030D-6E8A-4147-A177-3AD203B41FA5}">
                      <a16:colId xmlns:a16="http://schemas.microsoft.com/office/drawing/2014/main" val="4083427765"/>
                    </a:ext>
                  </a:extLst>
                </a:gridCol>
                <a:gridCol w="1607999">
                  <a:extLst>
                    <a:ext uri="{9D8B030D-6E8A-4147-A177-3AD203B41FA5}">
                      <a16:colId xmlns:a16="http://schemas.microsoft.com/office/drawing/2014/main" val="3257453623"/>
                    </a:ext>
                  </a:extLst>
                </a:gridCol>
                <a:gridCol w="1629526">
                  <a:extLst>
                    <a:ext uri="{9D8B030D-6E8A-4147-A177-3AD203B41FA5}">
                      <a16:colId xmlns:a16="http://schemas.microsoft.com/office/drawing/2014/main" val="2006648400"/>
                    </a:ext>
                  </a:extLst>
                </a:gridCol>
                <a:gridCol w="814525">
                  <a:extLst>
                    <a:ext uri="{9D8B030D-6E8A-4147-A177-3AD203B41FA5}">
                      <a16:colId xmlns:a16="http://schemas.microsoft.com/office/drawing/2014/main" val="1457277627"/>
                    </a:ext>
                  </a:extLst>
                </a:gridCol>
                <a:gridCol w="552155">
                  <a:extLst>
                    <a:ext uri="{9D8B030D-6E8A-4147-A177-3AD203B41FA5}">
                      <a16:colId xmlns:a16="http://schemas.microsoft.com/office/drawing/2014/main" val="2873821333"/>
                    </a:ext>
                  </a:extLst>
                </a:gridCol>
                <a:gridCol w="1203633">
                  <a:extLst>
                    <a:ext uri="{9D8B030D-6E8A-4147-A177-3AD203B41FA5}">
                      <a16:colId xmlns:a16="http://schemas.microsoft.com/office/drawing/2014/main" val="4195264846"/>
                    </a:ext>
                  </a:extLst>
                </a:gridCol>
                <a:gridCol w="1338422">
                  <a:extLst>
                    <a:ext uri="{9D8B030D-6E8A-4147-A177-3AD203B41FA5}">
                      <a16:colId xmlns:a16="http://schemas.microsoft.com/office/drawing/2014/main" val="11597522"/>
                    </a:ext>
                  </a:extLst>
                </a:gridCol>
                <a:gridCol w="559836">
                  <a:extLst>
                    <a:ext uri="{9D8B030D-6E8A-4147-A177-3AD203B41FA5}">
                      <a16:colId xmlns:a16="http://schemas.microsoft.com/office/drawing/2014/main" val="2245447733"/>
                    </a:ext>
                  </a:extLst>
                </a:gridCol>
              </a:tblGrid>
              <a:tr h="244590">
                <a:tc>
                  <a:txBody>
                    <a:bodyPr/>
                    <a:lstStyle/>
                    <a:p>
                      <a:pPr algn="ctr" fontAlgn="t">
                        <a:buNone/>
                      </a:pPr>
                      <a:r>
                        <a:rPr lang="en-US" sz="800" b="1" i="0" u="none" strike="noStrike">
                          <a:solidFill>
                            <a:srgbClr val="000000"/>
                          </a:solidFill>
                          <a:effectLst/>
                          <a:latin typeface="Calibri" panose="020F0502020204030204" pitchFamily="34" charset="0"/>
                        </a:rPr>
                        <a:t>Author_Year</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Country</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Design</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Tool</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Outcome</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Age_Group</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Year</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Tool_Type</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Outcome_Type</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buNone/>
                      </a:pPr>
                      <a:r>
                        <a:rPr lang="en-US" sz="800" b="1" i="0" u="none" strike="noStrike">
                          <a:solidFill>
                            <a:srgbClr val="000000"/>
                          </a:solidFill>
                          <a:effectLst/>
                          <a:latin typeface="Calibri" panose="020F0502020204030204" pitchFamily="34" charset="0"/>
                        </a:rPr>
                        <a:t>Region</a:t>
                      </a:r>
                      <a:endParaRPr lang="en-US" sz="1300" b="0" i="0" u="none" strike="noStrike">
                        <a:effectLst/>
                        <a:latin typeface="Arial" panose="020B0604020202020204" pitchFamily="34" charset="0"/>
                      </a:endParaRPr>
                    </a:p>
                  </a:txBody>
                  <a:tcPr marL="5668" marR="5668" marT="56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018712079"/>
                  </a:ext>
                </a:extLst>
              </a:tr>
              <a:tr h="244590">
                <a:tc>
                  <a:txBody>
                    <a:bodyPr/>
                    <a:lstStyle/>
                    <a:p>
                      <a:pPr algn="l" fontAlgn="b">
                        <a:buNone/>
                      </a:pPr>
                      <a:r>
                        <a:rPr lang="en-US" sz="800" b="0" i="0" u="none" strike="noStrike">
                          <a:solidFill>
                            <a:srgbClr val="000000"/>
                          </a:solidFill>
                          <a:effectLst/>
                          <a:latin typeface="Calibri" panose="020F0502020204030204" pitchFamily="34" charset="0"/>
                        </a:rPr>
                        <a:t>Bardají et al., 2023</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Cross-sectional</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Digital MUAC app</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Feasibility &amp; acceptability</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Screening</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87045889"/>
                  </a:ext>
                </a:extLst>
              </a:tr>
              <a:tr h="244590">
                <a:tc>
                  <a:txBody>
                    <a:bodyPr/>
                    <a:lstStyle/>
                    <a:p>
                      <a:pPr algn="l" fontAlgn="b">
                        <a:buNone/>
                      </a:pPr>
                      <a:r>
                        <a:rPr lang="en-US" sz="800" b="0" i="0" u="none" strike="noStrike">
                          <a:solidFill>
                            <a:srgbClr val="000000"/>
                          </a:solidFill>
                          <a:effectLst/>
                          <a:latin typeface="Calibri" panose="020F0502020204030204" pitchFamily="34" charset="0"/>
                        </a:rPr>
                        <a:t>Seyyedi et al., 2019</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Iran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RCT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Mobile app + messaging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Wasting, ↑ Outreach</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2019</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 + SMS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Reduction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38013649"/>
                  </a:ext>
                </a:extLst>
              </a:tr>
              <a:tr h="244590">
                <a:tc>
                  <a:txBody>
                    <a:bodyPr/>
                    <a:lstStyle/>
                    <a:p>
                      <a:pPr algn="l" fontAlgn="b">
                        <a:buNone/>
                      </a:pPr>
                      <a:r>
                        <a:rPr lang="en-US" sz="800" b="0" i="0" u="none" strike="noStrike">
                          <a:solidFill>
                            <a:srgbClr val="000000"/>
                          </a:solidFill>
                          <a:effectLst/>
                          <a:latin typeface="Calibri" panose="020F0502020204030204" pitchFamily="34" charset="0"/>
                        </a:rPr>
                        <a:t>Osendarp et al., 2020</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Cohort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Tablet MUAC</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Detection rates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2020</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Device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Detection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140837438"/>
                  </a:ext>
                </a:extLst>
              </a:tr>
              <a:tr h="244590">
                <a:tc>
                  <a:txBody>
                    <a:bodyPr/>
                    <a:lstStyle/>
                    <a:p>
                      <a:pPr algn="l" fontAlgn="b">
                        <a:buNone/>
                      </a:pPr>
                      <a:r>
                        <a:rPr lang="en-US" sz="800" b="0" i="0" u="none" strike="noStrike">
                          <a:solidFill>
                            <a:srgbClr val="000000"/>
                          </a:solidFill>
                          <a:effectLst/>
                          <a:latin typeface="Calibri" panose="020F0502020204030204" pitchFamily="34" charset="0"/>
                        </a:rPr>
                        <a:t>SciDirect, 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Validation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 image tool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High sensitivity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Detection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678099017"/>
                  </a:ext>
                </a:extLst>
              </a:tr>
              <a:tr h="244590">
                <a:tc>
                  <a:txBody>
                    <a:bodyPr/>
                    <a:lstStyle/>
                    <a:p>
                      <a:pPr algn="l" fontAlgn="b">
                        <a:buNone/>
                      </a:pPr>
                      <a:r>
                        <a:rPr lang="en-US" sz="800" b="0" i="0" u="none" strike="noStrike">
                          <a:solidFill>
                            <a:srgbClr val="000000"/>
                          </a:solidFill>
                          <a:effectLst/>
                          <a:latin typeface="Calibri" panose="020F0502020204030204" pitchFamily="34" charset="0"/>
                        </a:rPr>
                        <a:t>PMC6549612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Pilot study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Ultrasound AI 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Improved assessment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 + Device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Support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444066383"/>
                  </a:ext>
                </a:extLst>
              </a:tr>
              <a:tr h="244590">
                <a:tc>
                  <a:txBody>
                    <a:bodyPr/>
                    <a:lstStyle/>
                    <a:p>
                      <a:pPr algn="l" fontAlgn="b">
                        <a:buNone/>
                      </a:pPr>
                      <a:r>
                        <a:rPr lang="en-US" sz="800" b="0" i="0" u="none" strike="noStrike">
                          <a:solidFill>
                            <a:srgbClr val="000000"/>
                          </a:solidFill>
                          <a:effectLst/>
                          <a:latin typeface="Calibri" panose="020F0502020204030204" pitchFamily="34" charset="0"/>
                        </a:rPr>
                        <a:t>Clin Nutr, 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Field evaluation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Smartphone MUAC</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R=0.92 accuracy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Measurement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1557122655"/>
                  </a:ext>
                </a:extLst>
              </a:tr>
              <a:tr h="244590">
                <a:tc>
                  <a:txBody>
                    <a:bodyPr/>
                    <a:lstStyle/>
                    <a:p>
                      <a:pPr algn="l" fontAlgn="b">
                        <a:buNone/>
                      </a:pPr>
                      <a:r>
                        <a:rPr lang="en-US" sz="800" b="0" i="0" u="none" strike="noStrike">
                          <a:solidFill>
                            <a:srgbClr val="000000"/>
                          </a:solidFill>
                          <a:effectLst/>
                          <a:latin typeface="Calibri" panose="020F0502020204030204" pitchFamily="34" charset="0"/>
                        </a:rPr>
                        <a:t>J Clin Nurs, 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Feasibility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Calibri" panose="020F0502020204030204" pitchFamily="34" charset="0"/>
                        </a:rPr>
                        <a:t>Voice-enabled BCC</a:t>
                      </a:r>
                      <a:endParaRPr lang="en-US" sz="1300" b="0" i="0" u="none" strike="noStrike" dirty="0">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Adherence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Voice 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Behavior Change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820348920"/>
                  </a:ext>
                </a:extLst>
              </a:tr>
              <a:tr h="244590">
                <a:tc>
                  <a:txBody>
                    <a:bodyPr/>
                    <a:lstStyle/>
                    <a:p>
                      <a:pPr algn="l" fontAlgn="b">
                        <a:buNone/>
                      </a:pPr>
                      <a:r>
                        <a:rPr lang="en-US" sz="800" b="0" i="0" u="none" strike="noStrike">
                          <a:solidFill>
                            <a:srgbClr val="000000"/>
                          </a:solidFill>
                          <a:effectLst/>
                          <a:latin typeface="Calibri" panose="020F0502020204030204" pitchFamily="34" charset="0"/>
                        </a:rPr>
                        <a:t>JPEN, 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Europe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Experimental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Wearable growth sleeve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Sensor validation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Wearable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Monitoring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Europe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925270342"/>
                  </a:ext>
                </a:extLst>
              </a:tr>
              <a:tr h="244590">
                <a:tc>
                  <a:txBody>
                    <a:bodyPr/>
                    <a:lstStyle/>
                    <a:p>
                      <a:pPr algn="l" fontAlgn="b">
                        <a:buNone/>
                      </a:pPr>
                      <a:r>
                        <a:rPr lang="en-US" sz="800" b="0" i="0" u="none" strike="noStrike">
                          <a:solidFill>
                            <a:srgbClr val="000000"/>
                          </a:solidFill>
                          <a:effectLst/>
                          <a:latin typeface="Calibri" panose="020F0502020204030204" pitchFamily="34" charset="0"/>
                        </a:rPr>
                        <a:t>Measurement Toolkit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Evaluation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Web dashboard</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Data quality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Dashboard</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Monitoring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4237556446"/>
                  </a:ext>
                </a:extLst>
              </a:tr>
              <a:tr h="244590">
                <a:tc>
                  <a:txBody>
                    <a:bodyPr/>
                    <a:lstStyle/>
                    <a:p>
                      <a:pPr algn="l" fontAlgn="b">
                        <a:buNone/>
                      </a:pPr>
                      <a:r>
                        <a:rPr lang="en-US" sz="800" b="0" i="0" u="none" strike="noStrike">
                          <a:solidFill>
                            <a:srgbClr val="000000"/>
                          </a:solidFill>
                          <a:effectLst/>
                          <a:latin typeface="Calibri" panose="020F0502020204030204" pitchFamily="34" charset="0"/>
                        </a:rPr>
                        <a:t>PMC9228435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Pilot RCT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SMS MUAC reminders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Calibri" panose="020F0502020204030204" pitchFamily="34" charset="0"/>
                        </a:rPr>
                        <a:t>↑ Screening</a:t>
                      </a:r>
                      <a:endParaRPr lang="en-US" sz="1300" b="0" i="0" u="none" strike="noStrike" dirty="0">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Reminder</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641970417"/>
                  </a:ext>
                </a:extLst>
              </a:tr>
              <a:tr h="244590">
                <a:tc>
                  <a:txBody>
                    <a:bodyPr/>
                    <a:lstStyle/>
                    <a:p>
                      <a:pPr algn="l" fontAlgn="b">
                        <a:buNone/>
                      </a:pPr>
                      <a:r>
                        <a:rPr lang="en-US" sz="800" b="0" i="0" u="none" strike="noStrike">
                          <a:solidFill>
                            <a:srgbClr val="000000"/>
                          </a:solidFill>
                          <a:effectLst/>
                          <a:latin typeface="Calibri" panose="020F0502020204030204" pitchFamily="34" charset="0"/>
                        </a:rPr>
                        <a:t>Frontiers Nutri, 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Prototype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Image intake alert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Early warnings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Prediction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481212341"/>
                  </a:ext>
                </a:extLst>
              </a:tr>
              <a:tr h="244590">
                <a:tc>
                  <a:txBody>
                    <a:bodyPr/>
                    <a:lstStyle/>
                    <a:p>
                      <a:pPr algn="l" fontAlgn="b">
                        <a:buNone/>
                      </a:pPr>
                      <a:r>
                        <a:rPr lang="en-US" sz="800" b="0" i="0" u="none" strike="noStrike">
                          <a:solidFill>
                            <a:srgbClr val="000000"/>
                          </a:solidFill>
                          <a:effectLst/>
                          <a:latin typeface="Calibri" panose="020F0502020204030204" pitchFamily="34" charset="0"/>
                        </a:rPr>
                        <a:t>STAMP Tool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Web tool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STAMP risk calculator</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Tool deployment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Web</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Risk Assessment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219598012"/>
                  </a:ext>
                </a:extLst>
              </a:tr>
              <a:tr h="244590">
                <a:tc>
                  <a:txBody>
                    <a:bodyPr/>
                    <a:lstStyle/>
                    <a:p>
                      <a:pPr algn="l" fontAlgn="b">
                        <a:buNone/>
                      </a:pPr>
                      <a:r>
                        <a:rPr lang="en-US" sz="800" b="0" i="0" u="none" strike="noStrike">
                          <a:solidFill>
                            <a:srgbClr val="000000"/>
                          </a:solidFill>
                          <a:effectLst/>
                          <a:latin typeface="Calibri" panose="020F0502020204030204" pitchFamily="34" charset="0"/>
                        </a:rPr>
                        <a:t>PMC7943803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Cohort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Web portal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Identification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2021</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Web</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Screening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165700033"/>
                  </a:ext>
                </a:extLst>
              </a:tr>
              <a:tr h="244590">
                <a:tc>
                  <a:txBody>
                    <a:bodyPr/>
                    <a:lstStyle/>
                    <a:p>
                      <a:pPr algn="l" fontAlgn="b">
                        <a:buNone/>
                      </a:pPr>
                      <a:r>
                        <a:rPr lang="en-US" sz="800" b="0" i="0" u="none" strike="noStrike">
                          <a:solidFill>
                            <a:srgbClr val="000000"/>
                          </a:solidFill>
                          <a:effectLst/>
                          <a:latin typeface="Calibri" panose="020F0502020204030204" pitchFamily="34" charset="0"/>
                        </a:rPr>
                        <a:t>Aymes Blog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Review</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Tool listing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Catalog of solutions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Various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Mapping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200169290"/>
                  </a:ext>
                </a:extLst>
              </a:tr>
              <a:tr h="244590">
                <a:tc>
                  <a:txBody>
                    <a:bodyPr/>
                    <a:lstStyle/>
                    <a:p>
                      <a:pPr algn="l" fontAlgn="b">
                        <a:buNone/>
                      </a:pPr>
                      <a:r>
                        <a:rPr lang="en-US" sz="800" b="0" i="0" u="none" strike="noStrike">
                          <a:solidFill>
                            <a:srgbClr val="000000"/>
                          </a:solidFill>
                          <a:effectLst/>
                          <a:latin typeface="Calibri" panose="020F0502020204030204" pitchFamily="34" charset="0"/>
                        </a:rPr>
                        <a:t>PMC9480950</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South 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Community study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Smartphone MUAC</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Usability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2021</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Screening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1909439576"/>
                  </a:ext>
                </a:extLst>
              </a:tr>
              <a:tr h="244590">
                <a:tc>
                  <a:txBody>
                    <a:bodyPr/>
                    <a:lstStyle/>
                    <a:p>
                      <a:pPr algn="l" fontAlgn="b">
                        <a:buNone/>
                      </a:pPr>
                      <a:r>
                        <a:rPr lang="en-US" sz="800" b="0" i="0" u="none" strike="noStrike">
                          <a:solidFill>
                            <a:srgbClr val="000000"/>
                          </a:solidFill>
                          <a:effectLst/>
                          <a:latin typeface="Calibri" panose="020F0502020204030204" pitchFamily="34" charset="0"/>
                        </a:rPr>
                        <a:t>Frontiers Nutri, 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Pilot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Touch-screen MUAC</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Errors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Device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Measurement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1160839008"/>
                  </a:ext>
                </a:extLst>
              </a:tr>
              <a:tr h="244590">
                <a:tc>
                  <a:txBody>
                    <a:bodyPr/>
                    <a:lstStyle/>
                    <a:p>
                      <a:pPr algn="l" fontAlgn="b">
                        <a:buNone/>
                      </a:pPr>
                      <a:r>
                        <a:rPr lang="en-US" sz="800" b="0" i="0" u="none" strike="noStrike">
                          <a:solidFill>
                            <a:srgbClr val="000000"/>
                          </a:solidFill>
                          <a:effectLst/>
                          <a:latin typeface="Calibri" panose="020F0502020204030204" pitchFamily="34" charset="0"/>
                        </a:rPr>
                        <a:t>Nature, 2020</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Europe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Observational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Digital surveillance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Errors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2020</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Monitoring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Europe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867960337"/>
                  </a:ext>
                </a:extLst>
              </a:tr>
              <a:tr h="244590">
                <a:tc>
                  <a:txBody>
                    <a:bodyPr/>
                    <a:lstStyle/>
                    <a:p>
                      <a:pPr algn="l" fontAlgn="b">
                        <a:buNone/>
                      </a:pPr>
                      <a:r>
                        <a:rPr lang="en-US" sz="800" b="0" i="0" u="none" strike="noStrike">
                          <a:solidFill>
                            <a:srgbClr val="000000"/>
                          </a:solidFill>
                          <a:effectLst/>
                          <a:latin typeface="Calibri" panose="020F0502020204030204" pitchFamily="34" charset="0"/>
                        </a:rPr>
                        <a:t>NCP, 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Validation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Barcode bracelets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Compliance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Wearable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Tracking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837535868"/>
                  </a:ext>
                </a:extLst>
              </a:tr>
              <a:tr h="244590">
                <a:tc>
                  <a:txBody>
                    <a:bodyPr/>
                    <a:lstStyle/>
                    <a:p>
                      <a:pPr algn="l" fontAlgn="b">
                        <a:buNone/>
                      </a:pPr>
                      <a:r>
                        <a:rPr lang="en-US" sz="800" b="0" i="0" u="none" strike="noStrike">
                          <a:solidFill>
                            <a:srgbClr val="000000"/>
                          </a:solidFill>
                          <a:effectLst/>
                          <a:latin typeface="Calibri" panose="020F0502020204030204" pitchFamily="34" charset="0"/>
                        </a:rPr>
                        <a:t>JMIR mHealth, 2021</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RCT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SMS + voice reminders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Effectiveness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2021</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SMS + Voice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Reminder</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Asia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04371994"/>
                  </a:ext>
                </a:extLst>
              </a:tr>
              <a:tr h="244590">
                <a:tc>
                  <a:txBody>
                    <a:bodyPr/>
                    <a:lstStyle/>
                    <a:p>
                      <a:pPr algn="l" fontAlgn="b">
                        <a:buNone/>
                      </a:pPr>
                      <a:r>
                        <a:rPr lang="en-US" sz="800" b="0" i="0" u="none" strike="noStrike">
                          <a:solidFill>
                            <a:srgbClr val="000000"/>
                          </a:solidFill>
                          <a:effectLst/>
                          <a:latin typeface="Calibri" panose="020F0502020204030204" pitchFamily="34" charset="0"/>
                        </a:rPr>
                        <a:t>Clin Nutr ESPEN, 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Europe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Feasibility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 nutrient intake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&gt;85% Accuracy</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Intake Analysis</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Europe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087638947"/>
                  </a:ext>
                </a:extLst>
              </a:tr>
              <a:tr h="244590">
                <a:tc>
                  <a:txBody>
                    <a:bodyPr/>
                    <a:lstStyle/>
                    <a:p>
                      <a:pPr algn="l" fontAlgn="b">
                        <a:buNone/>
                      </a:pPr>
                      <a:r>
                        <a:rPr lang="en-US" sz="800" b="0" i="0" u="none" strike="noStrike">
                          <a:solidFill>
                            <a:srgbClr val="000000"/>
                          </a:solidFill>
                          <a:effectLst/>
                          <a:latin typeface="Calibri" panose="020F0502020204030204" pitchFamily="34" charset="0"/>
                        </a:rPr>
                        <a:t>BMC Public Health, 2022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Field test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Smart tape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Optimal estimation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Device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Measurement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022290987"/>
                  </a:ext>
                </a:extLst>
              </a:tr>
              <a:tr h="244590">
                <a:tc>
                  <a:txBody>
                    <a:bodyPr/>
                    <a:lstStyle/>
                    <a:p>
                      <a:pPr algn="l" fontAlgn="b">
                        <a:buNone/>
                      </a:pPr>
                      <a:r>
                        <a:rPr lang="en-US" sz="800" b="0" i="0" u="none" strike="noStrike">
                          <a:solidFill>
                            <a:srgbClr val="000000"/>
                          </a:solidFill>
                          <a:effectLst/>
                          <a:latin typeface="Calibri" panose="020F0502020204030204" pitchFamily="34" charset="0"/>
                        </a:rPr>
                        <a:t>ENN FEX (66)</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Field eval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MUAC app flowchart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Simplified training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2022</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Education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320549018"/>
                  </a:ext>
                </a:extLst>
              </a:tr>
              <a:tr h="244590">
                <a:tc>
                  <a:txBody>
                    <a:bodyPr/>
                    <a:lstStyle/>
                    <a:p>
                      <a:pPr algn="l" fontAlgn="b">
                        <a:buNone/>
                      </a:pPr>
                      <a:r>
                        <a:rPr lang="en-US" sz="800" b="0" i="0" u="none" strike="noStrike">
                          <a:solidFill>
                            <a:srgbClr val="000000"/>
                          </a:solidFill>
                          <a:effectLst/>
                          <a:latin typeface="Calibri" panose="020F0502020204030204" pitchFamily="34" charset="0"/>
                        </a:rPr>
                        <a:t>Digital Health, 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Prototype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 symptom screener</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High prediction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2023</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AI</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Prediction</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Global</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3051642070"/>
                  </a:ext>
                </a:extLst>
              </a:tr>
              <a:tr h="244590">
                <a:tc>
                  <a:txBody>
                    <a:bodyPr/>
                    <a:lstStyle/>
                    <a:p>
                      <a:pPr algn="l" fontAlgn="b">
                        <a:buNone/>
                      </a:pPr>
                      <a:r>
                        <a:rPr lang="en-US" sz="800" b="0" i="0" u="none" strike="noStrike">
                          <a:solidFill>
                            <a:srgbClr val="000000"/>
                          </a:solidFill>
                          <a:effectLst/>
                          <a:latin typeface="Calibri" panose="020F0502020204030204" pitchFamily="34" charset="0"/>
                        </a:rPr>
                        <a:t>Frontiers DGH, 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Africa</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Pilot</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SHAPER MUAC 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 Accuracy &amp; Use</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&lt;5</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Calibri" panose="020F0502020204030204" pitchFamily="34" charset="0"/>
                        </a:rPr>
                        <a:t>2024</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App</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Calibri" panose="020F0502020204030204" pitchFamily="34" charset="0"/>
                        </a:rPr>
                        <a:t>Screening</a:t>
                      </a:r>
                      <a:endParaRPr lang="en-US" sz="1300" b="0" i="0" u="none" strike="noStrike">
                        <a:effectLst/>
                        <a:latin typeface="Arial" panose="020B0604020202020204" pitchFamily="34" charset="0"/>
                      </a:endParaRPr>
                    </a:p>
                  </a:txBody>
                  <a:tcPr marL="5668" marR="5668" marT="5668"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Calibri" panose="020F0502020204030204" pitchFamily="34" charset="0"/>
                        </a:rPr>
                        <a:t>Africa</a:t>
                      </a:r>
                      <a:endParaRPr lang="en-US" sz="1300" b="0" i="0" u="none" strike="noStrike" dirty="0">
                        <a:effectLst/>
                        <a:latin typeface="Arial" panose="020B0604020202020204" pitchFamily="34" charset="0"/>
                      </a:endParaRPr>
                    </a:p>
                  </a:txBody>
                  <a:tcPr marL="5668" marR="5668" marT="5668" marB="0" anchor="b">
                    <a:lnL>
                      <a:noFill/>
                    </a:lnL>
                    <a:lnR>
                      <a:noFill/>
                    </a:lnR>
                    <a:lnT>
                      <a:noFill/>
                    </a:lnT>
                    <a:lnB>
                      <a:noFill/>
                    </a:lnB>
                    <a:noFill/>
                  </a:tcPr>
                </a:tc>
                <a:extLst>
                  <a:ext uri="{0D108BD9-81ED-4DB2-BD59-A6C34878D82A}">
                    <a16:rowId xmlns:a16="http://schemas.microsoft.com/office/drawing/2014/main" val="2725246100"/>
                  </a:ext>
                </a:extLst>
              </a:tr>
            </a:tbl>
          </a:graphicData>
        </a:graphic>
      </p:graphicFrame>
    </p:spTree>
    <p:extLst>
      <p:ext uri="{BB962C8B-B14F-4D97-AF65-F5344CB8AC3E}">
        <p14:creationId xmlns:p14="http://schemas.microsoft.com/office/powerpoint/2010/main" val="485500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C15E-552C-C91C-2A97-DCB15E7BB8A4}"/>
              </a:ext>
            </a:extLst>
          </p:cNvPr>
          <p:cNvSpPr>
            <a:spLocks noGrp="1"/>
          </p:cNvSpPr>
          <p:nvPr>
            <p:ph type="title"/>
          </p:nvPr>
        </p:nvSpPr>
        <p:spPr/>
        <p:txBody>
          <a:bodyPr>
            <a:normAutofit/>
          </a:bodyPr>
          <a:lstStyle/>
          <a:p>
            <a:r>
              <a:rPr lang="en-US" sz="4000" b="1" u="sng" dirty="0">
                <a:latin typeface="Times New Roman" panose="02020603050405020304" pitchFamily="18" charset="0"/>
                <a:cs typeface="Times New Roman" panose="02020603050405020304" pitchFamily="18" charset="0"/>
              </a:rPr>
              <a:t>RESULTS</a:t>
            </a:r>
          </a:p>
        </p:txBody>
      </p:sp>
      <p:sp>
        <p:nvSpPr>
          <p:cNvPr id="4" name="Content Placeholder 3">
            <a:extLst>
              <a:ext uri="{FF2B5EF4-FFF2-40B4-BE49-F238E27FC236}">
                <a16:creationId xmlns:a16="http://schemas.microsoft.com/office/drawing/2014/main" id="{61D1636D-BB65-BBEA-00D9-DEDF0F688A60}"/>
              </a:ext>
            </a:extLst>
          </p:cNvPr>
          <p:cNvSpPr>
            <a:spLocks noGrp="1"/>
          </p:cNvSpPr>
          <p:nvPr>
            <p:ph sz="quarter" idx="11"/>
          </p:nvPr>
        </p:nvSpPr>
        <p:spPr>
          <a:xfrm>
            <a:off x="929640" y="1896073"/>
            <a:ext cx="10515600" cy="3905134"/>
          </a:xfrm>
        </p:spPr>
        <p:txBody>
          <a:bodyPr>
            <a:noAutofit/>
          </a:bodyPr>
          <a:lstStyle/>
          <a:p>
            <a:pPr marL="0" lvl="0" indent="0">
              <a:buNone/>
            </a:pPr>
            <a:r>
              <a:rPr lang="en-US" sz="2000" b="1" dirty="0">
                <a:solidFill>
                  <a:schemeClr val="tx1"/>
                </a:solidFill>
                <a:latin typeface="Times New Roman" panose="02020603050405020304" pitchFamily="18" charset="0"/>
                <a:cs typeface="Times New Roman" panose="02020603050405020304" pitchFamily="18" charset="0"/>
              </a:rPr>
              <a:t>Digital Tools: Advancing Precision and Accessibility</a:t>
            </a:r>
            <a:endParaRPr lang="en-US" sz="1900" b="1" dirty="0">
              <a:solidFill>
                <a:schemeClr val="tx1"/>
              </a:solidFill>
              <a:latin typeface="Times New Roman" panose="02020603050405020304" pitchFamily="18" charset="0"/>
              <a:cs typeface="Times New Roman" panose="02020603050405020304" pitchFamily="18" charset="0"/>
            </a:endParaRPr>
          </a:p>
          <a:p>
            <a:pPr lvl="0"/>
            <a:r>
              <a:rPr lang="en-US" sz="1900" b="1" dirty="0">
                <a:solidFill>
                  <a:schemeClr val="tx1"/>
                </a:solidFill>
                <a:latin typeface="Times New Roman" panose="02020603050405020304" pitchFamily="18" charset="0"/>
                <a:cs typeface="Times New Roman" panose="02020603050405020304" pitchFamily="18" charset="0"/>
              </a:rPr>
              <a:t>Emergence of Validated Screening Apps:</a:t>
            </a:r>
            <a:r>
              <a:rPr lang="en-US" sz="1900" dirty="0">
                <a:solidFill>
                  <a:schemeClr val="tx1"/>
                </a:solidFill>
                <a:latin typeface="Times New Roman" panose="02020603050405020304" pitchFamily="18" charset="0"/>
                <a:cs typeface="Times New Roman" panose="02020603050405020304" pitchFamily="18" charset="0"/>
              </a:rPr>
              <a:t> There's a clear trend towards developing and validating mobile applications for malnutrition screening. </a:t>
            </a:r>
            <a:r>
              <a:rPr lang="en-US" sz="1900" b="1" dirty="0">
                <a:solidFill>
                  <a:schemeClr val="accent1">
                    <a:lumMod val="75000"/>
                  </a:schemeClr>
                </a:solidFill>
                <a:latin typeface="Times New Roman" panose="02020603050405020304" pitchFamily="18" charset="0"/>
                <a:cs typeface="Times New Roman" panose="02020603050405020304" pitchFamily="18" charset="0"/>
              </a:rPr>
              <a:t>The Pediatric Nutritional Risk Screening App (Digital </a:t>
            </a:r>
            <a:r>
              <a:rPr lang="en-US" sz="1900" b="1" dirty="0" err="1">
                <a:solidFill>
                  <a:schemeClr val="accent1">
                    <a:lumMod val="75000"/>
                  </a:schemeClr>
                </a:solidFill>
                <a:latin typeface="Times New Roman" panose="02020603050405020304" pitchFamily="18" charset="0"/>
                <a:cs typeface="Times New Roman" panose="02020603050405020304" pitchFamily="18" charset="0"/>
              </a:rPr>
              <a:t>PeDiSMART</a:t>
            </a:r>
            <a:r>
              <a:rPr lang="en-US" sz="1900" b="1" dirty="0">
                <a:solidFill>
                  <a:schemeClr val="tx1"/>
                </a:solidFill>
                <a:latin typeface="Times New Roman" panose="02020603050405020304" pitchFamily="18" charset="0"/>
                <a:cs typeface="Times New Roman" panose="02020603050405020304" pitchFamily="18" charset="0"/>
              </a:rPr>
              <a:t>)</a:t>
            </a:r>
            <a:r>
              <a:rPr lang="en-US" sz="1900" dirty="0">
                <a:solidFill>
                  <a:schemeClr val="tx1"/>
                </a:solidFill>
                <a:latin typeface="Times New Roman" panose="02020603050405020304" pitchFamily="18" charset="0"/>
                <a:cs typeface="Times New Roman" panose="02020603050405020304" pitchFamily="18" charset="0"/>
              </a:rPr>
              <a:t> has demonstrated high accuracy (91.2% sensitivity, 87.9% specificity) in specific clinical populations, like hospitalized children with congenital heart disease. Similarly, the </a:t>
            </a:r>
            <a:r>
              <a:rPr lang="en-US" sz="1900" b="1" dirty="0" err="1">
                <a:solidFill>
                  <a:schemeClr val="accent1">
                    <a:lumMod val="75000"/>
                  </a:schemeClr>
                </a:solidFill>
                <a:latin typeface="Times New Roman" panose="02020603050405020304" pitchFamily="18" charset="0"/>
                <a:cs typeface="Times New Roman" panose="02020603050405020304" pitchFamily="18" charset="0"/>
              </a:rPr>
              <a:t>Multisensor</a:t>
            </a:r>
            <a:r>
              <a:rPr lang="en-US" sz="1900" b="1" dirty="0">
                <a:solidFill>
                  <a:schemeClr val="accent1">
                    <a:lumMod val="75000"/>
                  </a:schemeClr>
                </a:solidFill>
                <a:latin typeface="Times New Roman" panose="02020603050405020304" pitchFamily="18" charset="0"/>
                <a:cs typeface="Times New Roman" panose="02020603050405020304" pitchFamily="18" charset="0"/>
              </a:rPr>
              <a:t>-Based Non-Contact Anthropometric System (MB-NCAS) </a:t>
            </a:r>
            <a:r>
              <a:rPr lang="en-US" sz="1900" dirty="0">
                <a:solidFill>
                  <a:schemeClr val="tx1"/>
                </a:solidFill>
                <a:latin typeface="Times New Roman" panose="02020603050405020304" pitchFamily="18" charset="0"/>
                <a:cs typeface="Times New Roman" panose="02020603050405020304" pitchFamily="18" charset="0"/>
              </a:rPr>
              <a:t>has been validated as a reliable and practical tool for early childhood nutrition monitoring, notably incorporating non-contact sensors for measurements.</a:t>
            </a:r>
          </a:p>
          <a:p>
            <a:pPr lvl="0"/>
            <a:r>
              <a:rPr lang="en-US" sz="1900" b="1" dirty="0">
                <a:solidFill>
                  <a:schemeClr val="tx1"/>
                </a:solidFill>
                <a:latin typeface="Times New Roman" panose="02020603050405020304" pitchFamily="18" charset="0"/>
                <a:cs typeface="Times New Roman" panose="02020603050405020304" pitchFamily="18" charset="0"/>
              </a:rPr>
              <a:t>Innovative Image-Based Diagnosis:</a:t>
            </a:r>
            <a:r>
              <a:rPr lang="en-US" sz="1900" dirty="0">
                <a:solidFill>
                  <a:schemeClr val="tx1"/>
                </a:solidFill>
                <a:latin typeface="Times New Roman" panose="02020603050405020304" pitchFamily="18" charset="0"/>
                <a:cs typeface="Times New Roman" panose="02020603050405020304" pitchFamily="18" charset="0"/>
              </a:rPr>
              <a:t> The </a:t>
            </a:r>
            <a:r>
              <a:rPr lang="en-US" sz="1900" b="1" dirty="0">
                <a:solidFill>
                  <a:schemeClr val="accent1">
                    <a:lumMod val="75000"/>
                  </a:schemeClr>
                </a:solidFill>
                <a:latin typeface="Times New Roman" panose="02020603050405020304" pitchFamily="18" charset="0"/>
                <a:cs typeface="Times New Roman" panose="02020603050405020304" pitchFamily="18" charset="0"/>
              </a:rPr>
              <a:t>SAM Photo App </a:t>
            </a:r>
            <a:r>
              <a:rPr lang="en-US" sz="1900" dirty="0">
                <a:solidFill>
                  <a:schemeClr val="tx1"/>
                </a:solidFill>
                <a:latin typeface="Times New Roman" panose="02020603050405020304" pitchFamily="18" charset="0"/>
                <a:cs typeface="Times New Roman" panose="02020603050405020304" pitchFamily="18" charset="0"/>
              </a:rPr>
              <a:t>represents a significant innovation, capable of diagnosing severe acute malnutrition (SAM) from a </a:t>
            </a:r>
            <a:r>
              <a:rPr lang="en-US" sz="1900" u="sng" dirty="0">
                <a:solidFill>
                  <a:schemeClr val="tx1"/>
                </a:solidFill>
                <a:latin typeface="Times New Roman" panose="02020603050405020304" pitchFamily="18" charset="0"/>
                <a:cs typeface="Times New Roman" panose="02020603050405020304" pitchFamily="18" charset="0"/>
              </a:rPr>
              <a:t>single digital photograph of a child's arm using geometric morphometry</a:t>
            </a:r>
            <a:r>
              <a:rPr lang="en-US" sz="1900" dirty="0">
                <a:solidFill>
                  <a:schemeClr val="tx1"/>
                </a:solidFill>
                <a:latin typeface="Times New Roman" panose="02020603050405020304" pitchFamily="18" charset="0"/>
                <a:cs typeface="Times New Roman" panose="02020603050405020304" pitchFamily="18" charset="0"/>
              </a:rPr>
              <a:t>. This tool is designed for intuitive, offline use, with the ultimate vision of being used by caregivers at home, greatly expanding screening reach. Currently operational in five countries across three continents: Senegal, Uganda, Mauritania (Africa), Guatemala (Latin America), and India (Southeast Asia)</a:t>
            </a:r>
          </a:p>
        </p:txBody>
      </p:sp>
      <p:sp>
        <p:nvSpPr>
          <p:cNvPr id="5" name="Slide Number Placeholder 4">
            <a:extLst>
              <a:ext uri="{FF2B5EF4-FFF2-40B4-BE49-F238E27FC236}">
                <a16:creationId xmlns:a16="http://schemas.microsoft.com/office/drawing/2014/main" id="{4852CBCD-7985-25DD-9AD8-00E319CB3F13}"/>
              </a:ext>
            </a:extLst>
          </p:cNvPr>
          <p:cNvSpPr>
            <a:spLocks noGrp="1"/>
          </p:cNvSpPr>
          <p:nvPr>
            <p:ph type="sldNum" sz="quarter" idx="4"/>
          </p:nvPr>
        </p:nvSpPr>
        <p:spPr/>
        <p:txBody>
          <a:bodyPr/>
          <a:lstStyle/>
          <a:p>
            <a:fld id="{B5CEABB6-07DC-46E8-9B57-56EC44A396E5}" type="slidenum">
              <a:rPr lang="en-US" smtClean="0"/>
              <a:pPr/>
              <a:t>9</a:t>
            </a:fld>
            <a:endParaRPr lang="en-US" dirty="0"/>
          </a:p>
        </p:txBody>
      </p:sp>
    </p:spTree>
    <p:extLst>
      <p:ext uri="{BB962C8B-B14F-4D97-AF65-F5344CB8AC3E}">
        <p14:creationId xmlns:p14="http://schemas.microsoft.com/office/powerpoint/2010/main" val="2014778234"/>
      </p:ext>
    </p:extLst>
  </p:cSld>
  <p:clrMapOvr>
    <a:masterClrMapping/>
  </p:clrMapOvr>
</p:sld>
</file>

<file path=ppt/theme/theme1.xml><?xml version="1.0" encoding="utf-8"?>
<a:theme xmlns:a="http://schemas.openxmlformats.org/drawingml/2006/main" name="Custom">
  <a:themeElements>
    <a:clrScheme name="Custom 77">
      <a:dk1>
        <a:sysClr val="windowText" lastClr="000000"/>
      </a:dk1>
      <a:lt1>
        <a:sysClr val="window" lastClr="FFFFFF"/>
      </a:lt1>
      <a:dk2>
        <a:srgbClr val="44546A"/>
      </a:dk2>
      <a:lt2>
        <a:srgbClr val="E7E6E6"/>
      </a:lt2>
      <a:accent1>
        <a:srgbClr val="FFB09D"/>
      </a:accent1>
      <a:accent2>
        <a:srgbClr val="FFD7C7"/>
      </a:accent2>
      <a:accent3>
        <a:srgbClr val="FFE9E0"/>
      </a:accent3>
      <a:accent4>
        <a:srgbClr val="55736D"/>
      </a:accent4>
      <a:accent5>
        <a:srgbClr val="88A88E"/>
      </a:accent5>
      <a:accent6>
        <a:srgbClr val="E6FFFB"/>
      </a:accent6>
      <a:hlink>
        <a:srgbClr val="0563C1"/>
      </a:hlink>
      <a:folHlink>
        <a:srgbClr val="954F72"/>
      </a:folHlink>
    </a:clrScheme>
    <a:fontScheme name="Custom 116">
      <a:majorFont>
        <a:latin typeface="Bodoni M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66722518_win32_SD_v11" id="{6E195932-91F4-4861-8538-848409B20D97}" vid="{F5C82CE7-F5AC-4E30-975C-FD228ED220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796806-D3A7-49C6-9335-B8A0B9307F8E}">
  <ds:schemaRefs>
    <ds:schemaRef ds:uri="http://schemas.microsoft.com/sharepoint/v3/contenttype/forms"/>
  </ds:schemaRefs>
</ds:datastoreItem>
</file>

<file path=customXml/itemProps2.xml><?xml version="1.0" encoding="utf-8"?>
<ds:datastoreItem xmlns:ds="http://schemas.openxmlformats.org/officeDocument/2006/customXml" ds:itemID="{337CDA33-9251-49D0-A51A-7888AA3E063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32E4FA29-61E2-42A6-9537-732ED628B6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{6C26AB92-9D12-4973-9801-177B3590BEB5}tf66722518_win32</Template>
  <TotalTime>2531</TotalTime>
  <Words>2450</Words>
  <Application>Microsoft Office PowerPoint</Application>
  <PresentationFormat>Widescreen</PresentationFormat>
  <Paragraphs>373</Paragraphs>
  <Slides>21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Bodoni MT</vt:lpstr>
      <vt:lpstr>Calibri</vt:lpstr>
      <vt:lpstr>Source Sans Pro Light</vt:lpstr>
      <vt:lpstr>Times New Roman</vt:lpstr>
      <vt:lpstr>Custom</vt:lpstr>
      <vt:lpstr>ENHANCING MALNUTRITION DETECTION AND MITIGATION THROUGH DIGITAL HEALTH SOLUTIONS: A SCOPING REVIEW </vt:lpstr>
      <vt:lpstr>Mentor’s Approval</vt:lpstr>
      <vt:lpstr>INTRODUCTION</vt:lpstr>
      <vt:lpstr>PURPOSE </vt:lpstr>
      <vt:lpstr>OBJECTIVES </vt:lpstr>
      <vt:lpstr>QUESTIONS RAISED </vt:lpstr>
      <vt:lpstr>METHODOLOGY</vt:lpstr>
      <vt:lpstr>PowerPoint Presentation</vt:lpstr>
      <vt:lpstr>RESULTS</vt:lpstr>
      <vt:lpstr>PowerPoint Presentation</vt:lpstr>
      <vt:lpstr>DIGITAL INTERVENTIONS: TRANSFORMING PROGRAM DELIVERY AND REACH </vt:lpstr>
      <vt:lpstr>PowerPoint Presentation</vt:lpstr>
      <vt:lpstr>PowerPoint Presentation</vt:lpstr>
      <vt:lpstr>GAPS</vt:lpstr>
      <vt:lpstr>OPPORTUNITIES</vt:lpstr>
      <vt:lpstr>DISCUSSION</vt:lpstr>
      <vt:lpstr>REFERENCES</vt:lpstr>
      <vt:lpstr>PowerPoint Presentation</vt:lpstr>
      <vt:lpstr>COP FIELD ACTIVITIES PHOTOGRAPHS</vt:lpstr>
      <vt:lpstr>PICTORAL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Deepanshi Rajput</dc:creator>
  <cp:lastModifiedBy>Library Student</cp:lastModifiedBy>
  <cp:revision>4</cp:revision>
  <dcterms:created xsi:type="dcterms:W3CDTF">2025-06-25T07:05:34Z</dcterms:created>
  <dcterms:modified xsi:type="dcterms:W3CDTF">2025-08-21T08:56:22Z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