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ebp" ContentType="image/webp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charts/chart16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charts/chart17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charts/chart18.xml" ContentType="application/vnd.openxmlformats-officedocument.drawingml.chart+xml"/>
  <Override PartName="/ppt/charts/style18.xml" ContentType="application/vnd.ms-office.chartstyle+xml"/>
  <Override PartName="/ppt/charts/colors18.xml" ContentType="application/vnd.ms-office.chartcolorstyle+xml"/>
  <Override PartName="/ppt/charts/chart19.xml" ContentType="application/vnd.openxmlformats-officedocument.drawingml.chart+xml"/>
  <Override PartName="/ppt/charts/style19.xml" ContentType="application/vnd.ms-office.chartstyle+xml"/>
  <Override PartName="/ppt/charts/colors19.xml" ContentType="application/vnd.ms-office.chartcolorstyle+xml"/>
  <Override PartName="/ppt/charts/chart20.xml" ContentType="application/vnd.openxmlformats-officedocument.drawingml.chart+xml"/>
  <Override PartName="/ppt/charts/style20.xml" ContentType="application/vnd.ms-office.chartstyle+xml"/>
  <Override PartName="/ppt/charts/colors20.xml" ContentType="application/vnd.ms-office.chartcolorstyle+xml"/>
  <Override PartName="/ppt/charts/chart21.xml" ContentType="application/vnd.openxmlformats-officedocument.drawingml.chart+xml"/>
  <Override PartName="/ppt/charts/style21.xml" ContentType="application/vnd.ms-office.chartstyle+xml"/>
  <Override PartName="/ppt/charts/colors21.xml" ContentType="application/vnd.ms-office.chartcolorstyle+xml"/>
  <Override PartName="/ppt/charts/chart22.xml" ContentType="application/vnd.openxmlformats-officedocument.drawingml.chart+xml"/>
  <Override PartName="/ppt/charts/style22.xml" ContentType="application/vnd.ms-office.chartstyle+xml"/>
  <Override PartName="/ppt/charts/colors22.xml" ContentType="application/vnd.ms-office.chartcolorstyle+xml"/>
  <Override PartName="/ppt/charts/chart23.xml" ContentType="application/vnd.openxmlformats-officedocument.drawingml.chart+xml"/>
  <Override PartName="/ppt/charts/style23.xml" ContentType="application/vnd.ms-office.chartstyle+xml"/>
  <Override PartName="/ppt/charts/colors23.xml" ContentType="application/vnd.ms-office.chartcolorstyle+xml"/>
  <Override PartName="/ppt/charts/chart24.xml" ContentType="application/vnd.openxmlformats-officedocument.drawingml.chart+xml"/>
  <Override PartName="/ppt/charts/style24.xml" ContentType="application/vnd.ms-office.chartstyle+xml"/>
  <Override PartName="/ppt/charts/colors24.xml" ContentType="application/vnd.ms-office.chartcolorstyle+xml"/>
  <Override PartName="/ppt/charts/chart25.xml" ContentType="application/vnd.openxmlformats-officedocument.drawingml.chart+xml"/>
  <Override PartName="/ppt/charts/style25.xml" ContentType="application/vnd.ms-office.chartstyle+xml"/>
  <Override PartName="/ppt/charts/colors25.xml" ContentType="application/vnd.ms-office.chartcolorstyle+xml"/>
  <Override PartName="/ppt/charts/chart26.xml" ContentType="application/vnd.openxmlformats-officedocument.drawingml.chart+xml"/>
  <Override PartName="/ppt/charts/style26.xml" ContentType="application/vnd.ms-office.chartstyle+xml"/>
  <Override PartName="/ppt/charts/colors26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4" r:id="rId1"/>
  </p:sldMasterIdLst>
  <p:sldIdLst>
    <p:sldId id="268" r:id="rId2"/>
    <p:sldId id="297" r:id="rId3"/>
    <p:sldId id="256" r:id="rId4"/>
    <p:sldId id="269" r:id="rId5"/>
    <p:sldId id="272" r:id="rId6"/>
    <p:sldId id="270" r:id="rId7"/>
    <p:sldId id="273" r:id="rId8"/>
    <p:sldId id="275" r:id="rId9"/>
    <p:sldId id="276" r:id="rId10"/>
    <p:sldId id="277" r:id="rId11"/>
    <p:sldId id="278" r:id="rId12"/>
    <p:sldId id="279" r:id="rId13"/>
    <p:sldId id="280" r:id="rId14"/>
    <p:sldId id="281" r:id="rId15"/>
    <p:sldId id="282" r:id="rId16"/>
    <p:sldId id="274" r:id="rId17"/>
    <p:sldId id="283" r:id="rId18"/>
    <p:sldId id="284" r:id="rId19"/>
    <p:sldId id="285" r:id="rId20"/>
    <p:sldId id="286" r:id="rId21"/>
    <p:sldId id="287" r:id="rId22"/>
    <p:sldId id="288" r:id="rId23"/>
    <p:sldId id="289" r:id="rId24"/>
    <p:sldId id="296" r:id="rId25"/>
    <p:sldId id="290" r:id="rId26"/>
    <p:sldId id="291" r:id="rId27"/>
    <p:sldId id="294" r:id="rId28"/>
    <p:sldId id="292" r:id="rId2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 snapToGrid="0">
      <p:cViewPr varScale="1">
        <p:scale>
          <a:sx n="66" d="100"/>
          <a:sy n="66" d="100"/>
        </p:scale>
        <p:origin x="6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annj\Desktop\Responses%20to%20G%20form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annj\Desktop\Responses%20to%20G%20form.xlsx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annj\Desktop\Responses%20to%20G%20form.xlsx" TargetMode="External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annj\Desktop\Responses%20to%20G%20form.xlsx" TargetMode="External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annj\Desktop\Responses%20to%20G%20form.xlsx" TargetMode="External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annj\Desktop\Responses%20to%20G%20form.xlsx" TargetMode="External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annj\Desktop\Responses%20to%20G%20form.xlsx" TargetMode="External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annj\Desktop\Responses%20to%20G%20form.xlsx" TargetMode="External"/><Relationship Id="rId2" Type="http://schemas.microsoft.com/office/2011/relationships/chartColorStyle" Target="colors16.xml"/><Relationship Id="rId1" Type="http://schemas.microsoft.com/office/2011/relationships/chartStyle" Target="style16.xm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annj\Desktop\Responses%20to%20G%20form.xlsx" TargetMode="External"/><Relationship Id="rId2" Type="http://schemas.microsoft.com/office/2011/relationships/chartColorStyle" Target="colors17.xml"/><Relationship Id="rId1" Type="http://schemas.microsoft.com/office/2011/relationships/chartStyle" Target="style17.xml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annj\Desktop\Responses%20to%20G%20form.xlsx" TargetMode="External"/><Relationship Id="rId2" Type="http://schemas.microsoft.com/office/2011/relationships/chartColorStyle" Target="colors18.xml"/><Relationship Id="rId1" Type="http://schemas.microsoft.com/office/2011/relationships/chartStyle" Target="style18.xml"/></Relationships>
</file>

<file path=ppt/charts/_rels/chart19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annj\Desktop\Responses%20to%20G%20form.xlsx" TargetMode="External"/><Relationship Id="rId2" Type="http://schemas.microsoft.com/office/2011/relationships/chartColorStyle" Target="colors19.xml"/><Relationship Id="rId1" Type="http://schemas.microsoft.com/office/2011/relationships/chartStyle" Target="style19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annj\Desktop\Responses%20to%20G%20form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20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annj\Desktop\Responses%20to%20G%20form.xlsx" TargetMode="External"/><Relationship Id="rId2" Type="http://schemas.microsoft.com/office/2011/relationships/chartColorStyle" Target="colors20.xml"/><Relationship Id="rId1" Type="http://schemas.microsoft.com/office/2011/relationships/chartStyle" Target="style20.xml"/></Relationships>
</file>

<file path=ppt/charts/_rels/chart2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annj\Desktop\Responses%20to%20G%20form.xlsx" TargetMode="External"/><Relationship Id="rId2" Type="http://schemas.microsoft.com/office/2011/relationships/chartColorStyle" Target="colors21.xml"/><Relationship Id="rId1" Type="http://schemas.microsoft.com/office/2011/relationships/chartStyle" Target="style21.xml"/></Relationships>
</file>

<file path=ppt/charts/_rels/chart2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annj\Desktop\Responses%20to%20G%20form.xlsx" TargetMode="External"/><Relationship Id="rId2" Type="http://schemas.microsoft.com/office/2011/relationships/chartColorStyle" Target="colors22.xml"/><Relationship Id="rId1" Type="http://schemas.microsoft.com/office/2011/relationships/chartStyle" Target="style22.xml"/></Relationships>
</file>

<file path=ppt/charts/_rels/chart2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annj\Desktop\Responses%20to%20G%20form.xlsx" TargetMode="External"/><Relationship Id="rId2" Type="http://schemas.microsoft.com/office/2011/relationships/chartColorStyle" Target="colors23.xml"/><Relationship Id="rId1" Type="http://schemas.microsoft.com/office/2011/relationships/chartStyle" Target="style23.xml"/></Relationships>
</file>

<file path=ppt/charts/_rels/chart2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annj\Desktop\Responses%20to%20G%20form.xlsx" TargetMode="External"/><Relationship Id="rId2" Type="http://schemas.microsoft.com/office/2011/relationships/chartColorStyle" Target="colors24.xml"/><Relationship Id="rId1" Type="http://schemas.microsoft.com/office/2011/relationships/chartStyle" Target="style24.xml"/></Relationships>
</file>

<file path=ppt/charts/_rels/chart2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annj\Desktop\Responses%20to%20G%20form.xlsx" TargetMode="External"/><Relationship Id="rId2" Type="http://schemas.microsoft.com/office/2011/relationships/chartColorStyle" Target="colors25.xml"/><Relationship Id="rId1" Type="http://schemas.microsoft.com/office/2011/relationships/chartStyle" Target="style25.xml"/></Relationships>
</file>

<file path=ppt/charts/_rels/chart2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annj\Desktop\Responses%20to%20G%20form.xlsx" TargetMode="External"/><Relationship Id="rId2" Type="http://schemas.microsoft.com/office/2011/relationships/chartColorStyle" Target="colors26.xml"/><Relationship Id="rId1" Type="http://schemas.microsoft.com/office/2011/relationships/chartStyle" Target="style26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D:\IIHMR%20Study%20lve\Dissertation\Responses%20to%20G%20form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annj\Desktop\Responses%20to%20G%20form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annj\Desktop\Responses%20to%20G%20form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annj\Desktop\Responses%20to%20G%20form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annj\Desktop\Responses%20to%20G%20form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annj\Desktop\Responses%20to%20G%20form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annj\Desktop\Responses%20to%20G%20form.xlsx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ivotFmts>
      <c:pivotFmt>
        <c:idx val="0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3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4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6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</c:pivotFmts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7616372277789599"/>
          <c:y val="0.14214549508745036"/>
          <c:w val="0.62125076257359724"/>
          <c:h val="0.6803107797366037"/>
        </c:manualLayout>
      </c:layout>
      <c:pie3DChart>
        <c:varyColors val="1"/>
        <c:ser>
          <c:idx val="0"/>
          <c:order val="0"/>
          <c:tx>
            <c:v>Total</c:v>
          </c:tx>
          <c:dPt>
            <c:idx val="0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00DC-43EA-94B9-26DD0B557658}"/>
              </c:ext>
            </c:extLst>
          </c:dPt>
          <c:dPt>
            <c:idx val="1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00DC-43EA-94B9-26DD0B557658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16%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00DC-43EA-94B9-26DD0B557658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84%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00DC-43EA-94B9-26DD0B55765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Lit>
              <c:ptCount val="2"/>
              <c:pt idx="0">
                <c:v>Female</c:v>
              </c:pt>
              <c:pt idx="1">
                <c:v>Male</c:v>
              </c:pt>
            </c:strLit>
          </c:cat>
          <c:val>
            <c:numLit>
              <c:formatCode>General</c:formatCode>
              <c:ptCount val="2"/>
              <c:pt idx="0">
                <c:v>24</c:v>
              </c:pt>
              <c:pt idx="1">
                <c:v>126</c:v>
              </c:pt>
            </c:numLit>
          </c:val>
          <c:extLst>
            <c:ext xmlns:c16="http://schemas.microsoft.com/office/drawing/2014/chart" uri="{C3380CC4-5D6E-409C-BE32-E72D297353CC}">
              <c16:uniqueId val="{00000004-00DC-43EA-94B9-26DD0B55765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extLst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4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title>
    <c:autoTitleDeleted val="0"/>
    <c:pivotFmts>
      <c:pivotFmt>
        <c:idx val="0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3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4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5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7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8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</c:pivotFmts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3.0555555555555555E-2"/>
          <c:y val="0.26328484981044037"/>
          <c:w val="0.50555555555555554"/>
          <c:h val="0.59319663167104109"/>
        </c:manualLayout>
      </c:layout>
      <c:pie3DChart>
        <c:varyColors val="1"/>
        <c:ser>
          <c:idx val="0"/>
          <c:order val="0"/>
          <c:tx>
            <c:v>Total</c:v>
          </c:tx>
          <c:dPt>
            <c:idx val="0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659D-415A-B683-557DA23B4E32}"/>
              </c:ext>
            </c:extLst>
          </c:dPt>
          <c:dPt>
            <c:idx val="1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659D-415A-B683-557DA23B4E32}"/>
              </c:ext>
            </c:extLst>
          </c:dPt>
          <c:dPt>
            <c:idx val="2"/>
            <c:bubble3D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659D-415A-B683-557DA23B4E32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4%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659D-415A-B683-557DA23B4E32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3%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659D-415A-B683-557DA23B4E32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93%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659D-415A-B683-557DA23B4E3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Lit>
              <c:ptCount val="3"/>
              <c:pt idx="0">
                <c:v>No</c:v>
              </c:pt>
              <c:pt idx="1">
                <c:v>No Comments</c:v>
              </c:pt>
              <c:pt idx="2">
                <c:v>Yes</c:v>
              </c:pt>
            </c:strLit>
          </c:cat>
          <c:val>
            <c:numLit>
              <c:formatCode>General</c:formatCode>
              <c:ptCount val="3"/>
              <c:pt idx="0">
                <c:v>6</c:v>
              </c:pt>
              <c:pt idx="1">
                <c:v>4</c:v>
              </c:pt>
              <c:pt idx="2">
                <c:v>140</c:v>
              </c:pt>
            </c:numLit>
          </c:val>
          <c:extLst>
            <c:ext xmlns:c16="http://schemas.microsoft.com/office/drawing/2014/chart" uri="{C3380CC4-5D6E-409C-BE32-E72D297353CC}">
              <c16:uniqueId val="{00000006-659D-415A-B683-557DA23B4E32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58990059983589793"/>
          <c:y val="0.42950242750453088"/>
          <c:w val="0.28126655824041852"/>
          <c:h val="0.3007088877712348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 b="1"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3">
    <c:autoUpdate val="0"/>
  </c:externalData>
  <c:extLst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ivotFmts>
      <c:pivotFmt>
        <c:idx val="0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3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4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5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6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7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9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10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11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12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</c:pivotFmts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v>Total</c:v>
          </c:tx>
          <c:dPt>
            <c:idx val="0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8A1A-4A18-9D13-82565443576F}"/>
              </c:ext>
            </c:extLst>
          </c:dPt>
          <c:dPt>
            <c:idx val="1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8A1A-4A18-9D13-82565443576F}"/>
              </c:ext>
            </c:extLst>
          </c:dPt>
          <c:dPt>
            <c:idx val="2"/>
            <c:bubble3D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8A1A-4A18-9D13-82565443576F}"/>
              </c:ext>
            </c:extLst>
          </c:dPt>
          <c:dPt>
            <c:idx val="3"/>
            <c:bubble3D val="0"/>
            <c:spPr>
              <a:solidFill>
                <a:schemeClr val="accent2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8A1A-4A18-9D13-82565443576F}"/>
              </c:ext>
            </c:extLst>
          </c:dPt>
          <c:dPt>
            <c:idx val="4"/>
            <c:bubble3D val="0"/>
            <c:spPr>
              <a:solidFill>
                <a:schemeClr val="accent4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8A1A-4A18-9D13-82565443576F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13%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8A1A-4A18-9D13-82565443576F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42%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8A1A-4A18-9D13-82565443576F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45%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8A1A-4A18-9D13-82565443576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Lit>
              <c:ptCount val="5"/>
              <c:pt idx="0">
                <c:v>Excellent</c:v>
              </c:pt>
              <c:pt idx="1">
                <c:v>Fair</c:v>
              </c:pt>
              <c:pt idx="2">
                <c:v>Good</c:v>
              </c:pt>
              <c:pt idx="3">
                <c:v>No comments</c:v>
              </c:pt>
              <c:pt idx="4">
                <c:v>Poor</c:v>
              </c:pt>
            </c:strLit>
          </c:cat>
          <c:val>
            <c:numLit>
              <c:formatCode>General</c:formatCode>
              <c:ptCount val="5"/>
              <c:pt idx="0">
                <c:v>19</c:v>
              </c:pt>
              <c:pt idx="1">
                <c:v>62</c:v>
              </c:pt>
              <c:pt idx="2">
                <c:v>67</c:v>
              </c:pt>
              <c:pt idx="3">
                <c:v>1</c:v>
              </c:pt>
              <c:pt idx="4">
                <c:v>1</c:v>
              </c:pt>
            </c:numLit>
          </c:val>
          <c:extLst>
            <c:ext xmlns:c16="http://schemas.microsoft.com/office/drawing/2014/chart" uri="{C3380CC4-5D6E-409C-BE32-E72D297353CC}">
              <c16:uniqueId val="{0000000A-8A1A-4A18-9D13-82565443576F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 b="1"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3">
    <c:autoUpdate val="0"/>
  </c:externalData>
  <c:extLst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ivotFmts>
      <c:pivotFmt>
        <c:idx val="0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3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4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5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6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8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9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10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</c:pivotFmts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v>Total</c:v>
          </c:tx>
          <c:dPt>
            <c:idx val="0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8EBC-457B-9DB6-E13D3EDDA94C}"/>
              </c:ext>
            </c:extLst>
          </c:dPt>
          <c:dPt>
            <c:idx val="1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8EBC-457B-9DB6-E13D3EDDA94C}"/>
              </c:ext>
            </c:extLst>
          </c:dPt>
          <c:dPt>
            <c:idx val="2"/>
            <c:bubble3D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8EBC-457B-9DB6-E13D3EDDA94C}"/>
              </c:ext>
            </c:extLst>
          </c:dPt>
          <c:dPt>
            <c:idx val="3"/>
            <c:bubble3D val="0"/>
            <c:spPr>
              <a:solidFill>
                <a:schemeClr val="accent2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8EBC-457B-9DB6-E13D3EDDA94C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14%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8EBC-457B-9DB6-E13D3EDDA94C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15%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8EBC-457B-9DB6-E13D3EDDA94C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68%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8EBC-457B-9DB6-E13D3EDDA94C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/>
                      <a:t>3%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7-8EBC-457B-9DB6-E13D3EDDA94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Lit>
              <c:ptCount val="4"/>
              <c:pt idx="0">
                <c:v>Excellent</c:v>
              </c:pt>
              <c:pt idx="1">
                <c:v>Fair</c:v>
              </c:pt>
              <c:pt idx="2">
                <c:v>Good</c:v>
              </c:pt>
              <c:pt idx="3">
                <c:v>Poor</c:v>
              </c:pt>
            </c:strLit>
          </c:cat>
          <c:val>
            <c:numLit>
              <c:formatCode>General</c:formatCode>
              <c:ptCount val="4"/>
              <c:pt idx="0">
                <c:v>21</c:v>
              </c:pt>
              <c:pt idx="1">
                <c:v>23</c:v>
              </c:pt>
              <c:pt idx="2">
                <c:v>102</c:v>
              </c:pt>
              <c:pt idx="3">
                <c:v>4</c:v>
              </c:pt>
            </c:numLit>
          </c:val>
          <c:extLst>
            <c:ext xmlns:c16="http://schemas.microsoft.com/office/drawing/2014/chart" uri="{C3380CC4-5D6E-409C-BE32-E72D297353CC}">
              <c16:uniqueId val="{00000008-8EBC-457B-9DB6-E13D3EDDA94C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 b="1"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3">
    <c:autoUpdate val="0"/>
  </c:externalData>
  <c:extLst/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ivotFmts>
      <c:pivotFmt>
        <c:idx val="0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3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4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5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6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7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9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10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11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12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</c:pivotFmts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21007262441709348"/>
          <c:y val="4.1641110650642377E-3"/>
          <c:w val="0.78956348902989071"/>
          <c:h val="0.67584141456002211"/>
        </c:manualLayout>
      </c:layout>
      <c:pie3DChart>
        <c:varyColors val="1"/>
        <c:ser>
          <c:idx val="0"/>
          <c:order val="0"/>
          <c:tx>
            <c:v>Total</c:v>
          </c:tx>
          <c:dPt>
            <c:idx val="0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E57C-44E1-BEA3-960111867F55}"/>
              </c:ext>
            </c:extLst>
          </c:dPt>
          <c:dPt>
            <c:idx val="1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E57C-44E1-BEA3-960111867F55}"/>
              </c:ext>
            </c:extLst>
          </c:dPt>
          <c:dPt>
            <c:idx val="2"/>
            <c:bubble3D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E57C-44E1-BEA3-960111867F55}"/>
              </c:ext>
            </c:extLst>
          </c:dPt>
          <c:dPt>
            <c:idx val="3"/>
            <c:bubble3D val="0"/>
            <c:spPr>
              <a:solidFill>
                <a:schemeClr val="accent2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E57C-44E1-BEA3-960111867F55}"/>
              </c:ext>
            </c:extLst>
          </c:dPt>
          <c:dPt>
            <c:idx val="4"/>
            <c:bubble3D val="0"/>
            <c:spPr>
              <a:solidFill>
                <a:schemeClr val="accent4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E57C-44E1-BEA3-960111867F55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8%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E57C-44E1-BEA3-960111867F55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37%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E57C-44E1-BEA3-960111867F55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13%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E57C-44E1-BEA3-960111867F55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/>
                      <a:t>1%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7-E57C-44E1-BEA3-960111867F55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/>
                      <a:t>41%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9-E57C-44E1-BEA3-960111867F5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Lit>
              <c:ptCount val="5"/>
              <c:pt idx="0">
                <c:v>Excellent</c:v>
              </c:pt>
              <c:pt idx="1">
                <c:v>Fair</c:v>
              </c:pt>
              <c:pt idx="2">
                <c:v>Good</c:v>
              </c:pt>
              <c:pt idx="3">
                <c:v>No comments</c:v>
              </c:pt>
              <c:pt idx="4">
                <c:v>Poor</c:v>
              </c:pt>
            </c:strLit>
          </c:cat>
          <c:val>
            <c:numLit>
              <c:formatCode>General</c:formatCode>
              <c:ptCount val="5"/>
              <c:pt idx="0">
                <c:v>12</c:v>
              </c:pt>
              <c:pt idx="1">
                <c:v>55</c:v>
              </c:pt>
              <c:pt idx="2">
                <c:v>20</c:v>
              </c:pt>
              <c:pt idx="3">
                <c:v>1</c:v>
              </c:pt>
              <c:pt idx="4">
                <c:v>62</c:v>
              </c:pt>
            </c:numLit>
          </c:val>
          <c:extLst>
            <c:ext xmlns:c16="http://schemas.microsoft.com/office/drawing/2014/chart" uri="{C3380CC4-5D6E-409C-BE32-E72D297353CC}">
              <c16:uniqueId val="{0000000A-E57C-44E1-BEA3-960111867F55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 b="1"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3">
    <c:autoUpdate val="0"/>
  </c:externalData>
  <c:extLst/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ivotFmts>
      <c:pivotFmt>
        <c:idx val="0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3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4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5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6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7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9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10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11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12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</c:pivotFmts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v>Total</c:v>
          </c:tx>
          <c:dPt>
            <c:idx val="0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4499-4C64-AA77-2500352C8DD8}"/>
              </c:ext>
            </c:extLst>
          </c:dPt>
          <c:dPt>
            <c:idx val="1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4499-4C64-AA77-2500352C8DD8}"/>
              </c:ext>
            </c:extLst>
          </c:dPt>
          <c:dPt>
            <c:idx val="2"/>
            <c:bubble3D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4499-4C64-AA77-2500352C8DD8}"/>
              </c:ext>
            </c:extLst>
          </c:dPt>
          <c:dPt>
            <c:idx val="3"/>
            <c:bubble3D val="0"/>
            <c:spPr>
              <a:solidFill>
                <a:schemeClr val="accent2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4499-4C64-AA77-2500352C8DD8}"/>
              </c:ext>
            </c:extLst>
          </c:dPt>
          <c:dPt>
            <c:idx val="4"/>
            <c:bubble3D val="0"/>
            <c:spPr>
              <a:solidFill>
                <a:schemeClr val="accent4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4499-4C64-AA77-2500352C8DD8}"/>
              </c:ext>
            </c:extLst>
          </c:dPt>
          <c:dLbls>
            <c:dLbl>
              <c:idx val="0"/>
              <c:layout>
                <c:manualLayout>
                  <c:x val="0"/>
                  <c:y val="1.5651117288487015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49%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4499-4C64-AA77-2500352C8DD8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8%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4499-4C64-AA77-2500352C8DD8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43%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4499-4C64-AA77-2500352C8DD8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/>
                      <a:t>1%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7-4499-4C64-AA77-2500352C8DD8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/>
                      <a:t>9%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9-4499-4C64-AA77-2500352C8DD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Lit>
              <c:ptCount val="5"/>
              <c:pt idx="0">
                <c:v>Excellent</c:v>
              </c:pt>
              <c:pt idx="1">
                <c:v>Fair</c:v>
              </c:pt>
              <c:pt idx="2">
                <c:v>Good</c:v>
              </c:pt>
              <c:pt idx="3">
                <c:v>No comments</c:v>
              </c:pt>
              <c:pt idx="4">
                <c:v>Poor</c:v>
              </c:pt>
            </c:strLit>
          </c:cat>
          <c:val>
            <c:numLit>
              <c:formatCode>General</c:formatCode>
              <c:ptCount val="5"/>
              <c:pt idx="0">
                <c:v>60</c:v>
              </c:pt>
              <c:pt idx="1">
                <c:v>12</c:v>
              </c:pt>
              <c:pt idx="2">
                <c:v>64</c:v>
              </c:pt>
              <c:pt idx="3">
                <c:v>1</c:v>
              </c:pt>
              <c:pt idx="4">
                <c:v>13</c:v>
              </c:pt>
            </c:numLit>
          </c:val>
          <c:extLst>
            <c:ext xmlns:c16="http://schemas.microsoft.com/office/drawing/2014/chart" uri="{C3380CC4-5D6E-409C-BE32-E72D297353CC}">
              <c16:uniqueId val="{0000000A-4499-4C64-AA77-2500352C8DD8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 b="1"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3">
    <c:autoUpdate val="0"/>
  </c:externalData>
  <c:extLst/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ivotFmts>
      <c:pivotFmt>
        <c:idx val="0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3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4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5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6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7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9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10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11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12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</c:pivotFmts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v>Total</c:v>
          </c:tx>
          <c:dPt>
            <c:idx val="0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1658-4847-AF7E-D1D2E1AD821C}"/>
              </c:ext>
            </c:extLst>
          </c:dPt>
          <c:dPt>
            <c:idx val="1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1658-4847-AF7E-D1D2E1AD821C}"/>
              </c:ext>
            </c:extLst>
          </c:dPt>
          <c:dPt>
            <c:idx val="2"/>
            <c:bubble3D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1658-4847-AF7E-D1D2E1AD821C}"/>
              </c:ext>
            </c:extLst>
          </c:dPt>
          <c:dPt>
            <c:idx val="3"/>
            <c:bubble3D val="0"/>
            <c:spPr>
              <a:solidFill>
                <a:schemeClr val="accent2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1658-4847-AF7E-D1D2E1AD821C}"/>
              </c:ext>
            </c:extLst>
          </c:dPt>
          <c:dPt>
            <c:idx val="4"/>
            <c:bubble3D val="0"/>
            <c:spPr>
              <a:solidFill>
                <a:schemeClr val="accent4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1658-4847-AF7E-D1D2E1AD821C}"/>
              </c:ext>
            </c:extLst>
          </c:dPt>
          <c:dLbls>
            <c:dLbl>
              <c:idx val="0"/>
              <c:layout>
                <c:manualLayout>
                  <c:x val="-1.170461125892062E-16"/>
                  <c:y val="5.1894135962636222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9%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1658-4847-AF7E-D1D2E1AD821C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31%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1658-4847-AF7E-D1D2E1AD821C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55%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1658-4847-AF7E-D1D2E1AD821C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/>
                      <a:t>1%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7-1658-4847-AF7E-D1D2E1AD821C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/>
                      <a:t>5%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9-1658-4847-AF7E-D1D2E1AD821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Lit>
              <c:ptCount val="5"/>
              <c:pt idx="0">
                <c:v>Excellent</c:v>
              </c:pt>
              <c:pt idx="1">
                <c:v>Fair</c:v>
              </c:pt>
              <c:pt idx="2">
                <c:v>Good</c:v>
              </c:pt>
              <c:pt idx="3">
                <c:v>No Comments</c:v>
              </c:pt>
              <c:pt idx="4">
                <c:v>Poor</c:v>
              </c:pt>
            </c:strLit>
          </c:cat>
          <c:val>
            <c:numLit>
              <c:formatCode>General</c:formatCode>
              <c:ptCount val="5"/>
              <c:pt idx="0">
                <c:v>13</c:v>
              </c:pt>
              <c:pt idx="1">
                <c:v>46</c:v>
              </c:pt>
              <c:pt idx="2">
                <c:v>82</c:v>
              </c:pt>
              <c:pt idx="3">
                <c:v>2</c:v>
              </c:pt>
              <c:pt idx="4">
                <c:v>7</c:v>
              </c:pt>
            </c:numLit>
          </c:val>
          <c:extLst>
            <c:ext xmlns:c16="http://schemas.microsoft.com/office/drawing/2014/chart" uri="{C3380CC4-5D6E-409C-BE32-E72D297353CC}">
              <c16:uniqueId val="{0000000A-1658-4847-AF7E-D1D2E1AD821C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 b="1"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3">
    <c:autoUpdate val="0"/>
  </c:externalData>
  <c:extLst/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ivotFmts>
      <c:pivotFmt>
        <c:idx val="0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3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4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5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6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7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9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10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11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12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</c:pivotFmts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v>Total</c:v>
          </c:tx>
          <c:dPt>
            <c:idx val="0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FD10-4838-AEDD-CB402C36B466}"/>
              </c:ext>
            </c:extLst>
          </c:dPt>
          <c:dPt>
            <c:idx val="1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FD10-4838-AEDD-CB402C36B466}"/>
              </c:ext>
            </c:extLst>
          </c:dPt>
          <c:dPt>
            <c:idx val="2"/>
            <c:bubble3D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FD10-4838-AEDD-CB402C36B466}"/>
              </c:ext>
            </c:extLst>
          </c:dPt>
          <c:dPt>
            <c:idx val="3"/>
            <c:bubble3D val="0"/>
            <c:spPr>
              <a:solidFill>
                <a:schemeClr val="accent2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FD10-4838-AEDD-CB402C36B466}"/>
              </c:ext>
            </c:extLst>
          </c:dPt>
          <c:dPt>
            <c:idx val="4"/>
            <c:bubble3D val="0"/>
            <c:spPr>
              <a:solidFill>
                <a:schemeClr val="accent4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FD10-4838-AEDD-CB402C36B466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14%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FD10-4838-AEDD-CB402C36B466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27%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FD10-4838-AEDD-CB402C36B466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53%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FD10-4838-AEDD-CB402C36B466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/>
                      <a:t>2%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7-FD10-4838-AEDD-CB402C36B466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 dirty="0"/>
                      <a:t>4%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9-FD10-4838-AEDD-CB402C36B46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Lit>
              <c:ptCount val="5"/>
              <c:pt idx="0">
                <c:v>Excellent</c:v>
              </c:pt>
              <c:pt idx="1">
                <c:v>Fair</c:v>
              </c:pt>
              <c:pt idx="2">
                <c:v>Good</c:v>
              </c:pt>
              <c:pt idx="3">
                <c:v>No comments</c:v>
              </c:pt>
              <c:pt idx="4">
                <c:v>Poor</c:v>
              </c:pt>
            </c:strLit>
          </c:cat>
          <c:val>
            <c:numLit>
              <c:formatCode>General</c:formatCode>
              <c:ptCount val="5"/>
              <c:pt idx="0">
                <c:v>21</c:v>
              </c:pt>
              <c:pt idx="1">
                <c:v>40</c:v>
              </c:pt>
              <c:pt idx="2">
                <c:v>80</c:v>
              </c:pt>
              <c:pt idx="3">
                <c:v>3</c:v>
              </c:pt>
              <c:pt idx="4">
                <c:v>6</c:v>
              </c:pt>
            </c:numLit>
          </c:val>
          <c:extLst>
            <c:ext xmlns:c16="http://schemas.microsoft.com/office/drawing/2014/chart" uri="{C3380CC4-5D6E-409C-BE32-E72D297353CC}">
              <c16:uniqueId val="{0000000A-FD10-4838-AEDD-CB402C36B466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 b="1"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3">
    <c:autoUpdate val="0"/>
  </c:externalData>
  <c:extLst/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ivotFmts>
      <c:pivotFmt>
        <c:idx val="0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3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4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5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6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7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9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10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11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12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</c:pivotFmts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v>Total</c:v>
          </c:tx>
          <c:dPt>
            <c:idx val="0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0E59-4639-ADF4-92FCE19FC928}"/>
              </c:ext>
            </c:extLst>
          </c:dPt>
          <c:dPt>
            <c:idx val="1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0E59-4639-ADF4-92FCE19FC928}"/>
              </c:ext>
            </c:extLst>
          </c:dPt>
          <c:dPt>
            <c:idx val="2"/>
            <c:bubble3D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0E59-4639-ADF4-92FCE19FC928}"/>
              </c:ext>
            </c:extLst>
          </c:dPt>
          <c:dPt>
            <c:idx val="3"/>
            <c:bubble3D val="0"/>
            <c:spPr>
              <a:solidFill>
                <a:schemeClr val="accent2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0E59-4639-ADF4-92FCE19FC928}"/>
              </c:ext>
            </c:extLst>
          </c:dPt>
          <c:dPt>
            <c:idx val="4"/>
            <c:bubble3D val="0"/>
            <c:spPr>
              <a:solidFill>
                <a:schemeClr val="accent4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0E59-4639-ADF4-92FCE19FC928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7%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0E59-4639-ADF4-92FCE19FC928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17%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0E59-4639-ADF4-92FCE19FC928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12%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0E59-4639-ADF4-92FCE19FC928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/>
                      <a:t>4%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7-0E59-4639-ADF4-92FCE19FC928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/>
                      <a:t>59%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9-0E59-4639-ADF4-92FCE19FC92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Lit>
              <c:ptCount val="5"/>
              <c:pt idx="0">
                <c:v>Excellent</c:v>
              </c:pt>
              <c:pt idx="1">
                <c:v>Fair</c:v>
              </c:pt>
              <c:pt idx="2">
                <c:v>Good</c:v>
              </c:pt>
              <c:pt idx="3">
                <c:v>No comments</c:v>
              </c:pt>
              <c:pt idx="4">
                <c:v>Poor</c:v>
              </c:pt>
            </c:strLit>
          </c:cat>
          <c:val>
            <c:numLit>
              <c:formatCode>General</c:formatCode>
              <c:ptCount val="5"/>
              <c:pt idx="0">
                <c:v>11</c:v>
              </c:pt>
              <c:pt idx="1">
                <c:v>26</c:v>
              </c:pt>
              <c:pt idx="2">
                <c:v>18</c:v>
              </c:pt>
              <c:pt idx="3">
                <c:v>6</c:v>
              </c:pt>
              <c:pt idx="4">
                <c:v>89</c:v>
              </c:pt>
            </c:numLit>
          </c:val>
          <c:extLst>
            <c:ext xmlns:c16="http://schemas.microsoft.com/office/drawing/2014/chart" uri="{C3380CC4-5D6E-409C-BE32-E72D297353CC}">
              <c16:uniqueId val="{0000000A-0E59-4639-ADF4-92FCE19FC928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 b="1"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3">
    <c:autoUpdate val="0"/>
  </c:externalData>
  <c:extLst/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ivotFmts>
      <c:pivotFmt>
        <c:idx val="0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3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4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6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</c:pivotFmts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v>Total</c:v>
          </c:tx>
          <c:dPt>
            <c:idx val="0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4F3A-4EBA-8A91-65149BFDBFA2}"/>
              </c:ext>
            </c:extLst>
          </c:dPt>
          <c:dPt>
            <c:idx val="1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4F3A-4EBA-8A91-65149BFDBFA2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99%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4F3A-4EBA-8A91-65149BFDBFA2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1%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4F3A-4EBA-8A91-65149BFDBFA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Lit>
              <c:ptCount val="2"/>
              <c:pt idx="0">
                <c:v>No</c:v>
              </c:pt>
              <c:pt idx="1">
                <c:v>Yes</c:v>
              </c:pt>
            </c:strLit>
          </c:cat>
          <c:val>
            <c:numLit>
              <c:formatCode>General</c:formatCode>
              <c:ptCount val="2"/>
              <c:pt idx="0">
                <c:v>149</c:v>
              </c:pt>
              <c:pt idx="1">
                <c:v>1</c:v>
              </c:pt>
            </c:numLit>
          </c:val>
          <c:extLst>
            <c:ext xmlns:c16="http://schemas.microsoft.com/office/drawing/2014/chart" uri="{C3380CC4-5D6E-409C-BE32-E72D297353CC}">
              <c16:uniqueId val="{00000004-4F3A-4EBA-8A91-65149BFDBFA2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100"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3">
    <c:autoUpdate val="0"/>
  </c:externalData>
  <c:extLst/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ivotFmts>
      <c:pivotFmt>
        <c:idx val="0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3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4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5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6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7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9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10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11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12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</c:pivotFmts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v>Total</c:v>
          </c:tx>
          <c:dPt>
            <c:idx val="0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E553-4D06-BEF9-11E0EEDD49A3}"/>
              </c:ext>
            </c:extLst>
          </c:dPt>
          <c:dPt>
            <c:idx val="1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E553-4D06-BEF9-11E0EEDD49A3}"/>
              </c:ext>
            </c:extLst>
          </c:dPt>
          <c:dPt>
            <c:idx val="2"/>
            <c:bubble3D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E553-4D06-BEF9-11E0EEDD49A3}"/>
              </c:ext>
            </c:extLst>
          </c:dPt>
          <c:dPt>
            <c:idx val="3"/>
            <c:bubble3D val="0"/>
            <c:spPr>
              <a:solidFill>
                <a:schemeClr val="accent2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E553-4D06-BEF9-11E0EEDD49A3}"/>
              </c:ext>
            </c:extLst>
          </c:dPt>
          <c:dPt>
            <c:idx val="4"/>
            <c:bubble3D val="0"/>
            <c:spPr>
              <a:solidFill>
                <a:schemeClr val="accent4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E553-4D06-BEF9-11E0EEDD49A3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9%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E553-4D06-BEF9-11E0EEDD49A3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27%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E553-4D06-BEF9-11E0EEDD49A3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60%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E553-4D06-BEF9-11E0EEDD49A3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/>
                      <a:t>2%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7-E553-4D06-BEF9-11E0EEDD49A3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/>
                      <a:t>3%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9-E553-4D06-BEF9-11E0EEDD49A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Lit>
              <c:ptCount val="5"/>
              <c:pt idx="0">
                <c:v>Excellent</c:v>
              </c:pt>
              <c:pt idx="1">
                <c:v>Fair</c:v>
              </c:pt>
              <c:pt idx="2">
                <c:v>Good</c:v>
              </c:pt>
              <c:pt idx="3">
                <c:v>No comments</c:v>
              </c:pt>
              <c:pt idx="4">
                <c:v>Poor</c:v>
              </c:pt>
            </c:strLit>
          </c:cat>
          <c:val>
            <c:numLit>
              <c:formatCode>General</c:formatCode>
              <c:ptCount val="5"/>
              <c:pt idx="0">
                <c:v>13</c:v>
              </c:pt>
              <c:pt idx="1">
                <c:v>40</c:v>
              </c:pt>
              <c:pt idx="2">
                <c:v>90</c:v>
              </c:pt>
              <c:pt idx="3">
                <c:v>3</c:v>
              </c:pt>
              <c:pt idx="4">
                <c:v>4</c:v>
              </c:pt>
            </c:numLit>
          </c:val>
          <c:extLst>
            <c:ext xmlns:c16="http://schemas.microsoft.com/office/drawing/2014/chart" uri="{C3380CC4-5D6E-409C-BE32-E72D297353CC}">
              <c16:uniqueId val="{0000000A-E553-4D06-BEF9-11E0EEDD49A3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 b="1"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3">
    <c:autoUpdate val="0"/>
  </c:externalData>
  <c:extLst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ivotFmts>
      <c:pivotFmt>
        <c:idx val="0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3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4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5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7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8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</c:pivotFmts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4.0111940298507461E-2"/>
          <c:y val="0.13355524872187186"/>
          <c:w val="0.89645522388059706"/>
          <c:h val="0.59015859984326602"/>
        </c:manualLayout>
      </c:layout>
      <c:pie3DChart>
        <c:varyColors val="1"/>
        <c:ser>
          <c:idx val="0"/>
          <c:order val="0"/>
          <c:tx>
            <c:v>Total</c:v>
          </c:tx>
          <c:dPt>
            <c:idx val="0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F791-4677-B842-A9AADEE87458}"/>
              </c:ext>
            </c:extLst>
          </c:dPt>
          <c:dPt>
            <c:idx val="1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F791-4677-B842-A9AADEE87458}"/>
              </c:ext>
            </c:extLst>
          </c:dPt>
          <c:dPt>
            <c:idx val="2"/>
            <c:bubble3D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F791-4677-B842-A9AADEE87458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47%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F791-4677-B842-A9AADEE87458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52%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F791-4677-B842-A9AADEE87458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1%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F791-4677-B842-A9AADEE8745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Lit>
              <c:ptCount val="3"/>
              <c:pt idx="0">
                <c:v>3 to 5</c:v>
              </c:pt>
              <c:pt idx="1">
                <c:v>Less than 2</c:v>
              </c:pt>
              <c:pt idx="2">
                <c:v>More than 5</c:v>
              </c:pt>
            </c:strLit>
          </c:cat>
          <c:val>
            <c:numLit>
              <c:formatCode>General</c:formatCode>
              <c:ptCount val="3"/>
              <c:pt idx="0">
                <c:v>70</c:v>
              </c:pt>
              <c:pt idx="1">
                <c:v>78</c:v>
              </c:pt>
              <c:pt idx="2">
                <c:v>2</c:v>
              </c:pt>
            </c:numLit>
          </c:val>
          <c:extLst>
            <c:ext xmlns:c16="http://schemas.microsoft.com/office/drawing/2014/chart" uri="{C3380CC4-5D6E-409C-BE32-E72D297353CC}">
              <c16:uniqueId val="{00000006-F791-4677-B842-A9AADEE87458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 b="1"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3">
    <c:autoUpdate val="0"/>
  </c:externalData>
  <c:extLst/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ivotFmts>
      <c:pivotFmt>
        <c:idx val="0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3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4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5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6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7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9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10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11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12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</c:pivotFmts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v>Total</c:v>
          </c:tx>
          <c:dPt>
            <c:idx val="0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25D9-4F27-A271-9AA2C9D6012D}"/>
              </c:ext>
            </c:extLst>
          </c:dPt>
          <c:dPt>
            <c:idx val="1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25D9-4F27-A271-9AA2C9D6012D}"/>
              </c:ext>
            </c:extLst>
          </c:dPt>
          <c:dPt>
            <c:idx val="2"/>
            <c:bubble3D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25D9-4F27-A271-9AA2C9D6012D}"/>
              </c:ext>
            </c:extLst>
          </c:dPt>
          <c:dPt>
            <c:idx val="3"/>
            <c:bubble3D val="0"/>
            <c:spPr>
              <a:solidFill>
                <a:schemeClr val="accent2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25D9-4F27-A271-9AA2C9D6012D}"/>
              </c:ext>
            </c:extLst>
          </c:dPt>
          <c:dPt>
            <c:idx val="4"/>
            <c:bubble3D val="0"/>
            <c:spPr>
              <a:solidFill>
                <a:schemeClr val="accent4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25D9-4F27-A271-9AA2C9D6012D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2%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25D9-4F27-A271-9AA2C9D6012D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31%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25D9-4F27-A271-9AA2C9D6012D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19%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25D9-4F27-A271-9AA2C9D6012D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/>
                      <a:t>4%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7-25D9-4F27-A271-9AA2C9D6012D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/>
                      <a:t>44%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9-25D9-4F27-A271-9AA2C9D6012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Lit>
              <c:ptCount val="5"/>
              <c:pt idx="0">
                <c:v>Excellent</c:v>
              </c:pt>
              <c:pt idx="1">
                <c:v>Fair</c:v>
              </c:pt>
              <c:pt idx="2">
                <c:v>Good</c:v>
              </c:pt>
              <c:pt idx="3">
                <c:v>No comments</c:v>
              </c:pt>
              <c:pt idx="4">
                <c:v>Poor</c:v>
              </c:pt>
            </c:strLit>
          </c:cat>
          <c:val>
            <c:numLit>
              <c:formatCode>General</c:formatCode>
              <c:ptCount val="5"/>
              <c:pt idx="0">
                <c:v>3</c:v>
              </c:pt>
              <c:pt idx="1">
                <c:v>47</c:v>
              </c:pt>
              <c:pt idx="2">
                <c:v>28</c:v>
              </c:pt>
              <c:pt idx="3">
                <c:v>6</c:v>
              </c:pt>
              <c:pt idx="4">
                <c:v>66</c:v>
              </c:pt>
            </c:numLit>
          </c:val>
          <c:extLst>
            <c:ext xmlns:c16="http://schemas.microsoft.com/office/drawing/2014/chart" uri="{C3380CC4-5D6E-409C-BE32-E72D297353CC}">
              <c16:uniqueId val="{0000000A-25D9-4F27-A271-9AA2C9D6012D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 b="1"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3">
    <c:autoUpdate val="0"/>
  </c:externalData>
  <c:extLst/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ivotFmts>
      <c:pivotFmt>
        <c:idx val="0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3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4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5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6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7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9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10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11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12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</c:pivotFmts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v>Total</c:v>
          </c:tx>
          <c:dPt>
            <c:idx val="0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F7F0-46E2-9556-5E725AFA5E67}"/>
              </c:ext>
            </c:extLst>
          </c:dPt>
          <c:dPt>
            <c:idx val="1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F7F0-46E2-9556-5E725AFA5E67}"/>
              </c:ext>
            </c:extLst>
          </c:dPt>
          <c:dPt>
            <c:idx val="2"/>
            <c:bubble3D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F7F0-46E2-9556-5E725AFA5E67}"/>
              </c:ext>
            </c:extLst>
          </c:dPt>
          <c:dPt>
            <c:idx val="3"/>
            <c:bubble3D val="0"/>
            <c:spPr>
              <a:solidFill>
                <a:schemeClr val="accent2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F7F0-46E2-9556-5E725AFA5E67}"/>
              </c:ext>
            </c:extLst>
          </c:dPt>
          <c:dPt>
            <c:idx val="4"/>
            <c:bubble3D val="0"/>
            <c:spPr>
              <a:solidFill>
                <a:schemeClr val="accent4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F7F0-46E2-9556-5E725AFA5E67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7%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F7F0-46E2-9556-5E725AFA5E67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25%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F7F0-46E2-9556-5E725AFA5E67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62%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F7F0-46E2-9556-5E725AFA5E67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/>
                      <a:t>2%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7-F7F0-46E2-9556-5E725AFA5E67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/>
                      <a:t>4%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9-F7F0-46E2-9556-5E725AFA5E6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Lit>
              <c:ptCount val="5"/>
              <c:pt idx="0">
                <c:v>Excellent</c:v>
              </c:pt>
              <c:pt idx="1">
                <c:v>Fair</c:v>
              </c:pt>
              <c:pt idx="2">
                <c:v>Good</c:v>
              </c:pt>
              <c:pt idx="3">
                <c:v>No comments</c:v>
              </c:pt>
              <c:pt idx="4">
                <c:v>Poor</c:v>
              </c:pt>
            </c:strLit>
          </c:cat>
          <c:val>
            <c:numLit>
              <c:formatCode>General</c:formatCode>
              <c:ptCount val="5"/>
              <c:pt idx="0">
                <c:v>10</c:v>
              </c:pt>
              <c:pt idx="1">
                <c:v>38</c:v>
              </c:pt>
              <c:pt idx="2">
                <c:v>93</c:v>
              </c:pt>
              <c:pt idx="3">
                <c:v>3</c:v>
              </c:pt>
              <c:pt idx="4">
                <c:v>6</c:v>
              </c:pt>
            </c:numLit>
          </c:val>
          <c:extLst>
            <c:ext xmlns:c16="http://schemas.microsoft.com/office/drawing/2014/chart" uri="{C3380CC4-5D6E-409C-BE32-E72D297353CC}">
              <c16:uniqueId val="{0000000A-F7F0-46E2-9556-5E725AFA5E67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 b="1"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3">
    <c:autoUpdate val="0"/>
  </c:externalData>
  <c:extLst/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sng" strike="noStrike" kern="1200" cap="none" spc="0" normalizeH="0" baseline="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pPr>
            <a:r>
              <a:rPr lang="en-IN" sz="1600" u="sng">
                <a:solidFill>
                  <a:schemeClr val="tx1"/>
                </a:solidFill>
              </a:rPr>
              <a:t> Where would you prefer to be referred in case required?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sng" strike="noStrike" kern="1200" cap="none" spc="0" normalizeH="0" baseline="0">
              <a:solidFill>
                <a:schemeClr val="tx1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defRPr>
          </a:pPr>
          <a:endParaRPr lang="en-US"/>
        </a:p>
      </c:txPr>
    </c:title>
    <c:autoTitleDeleted val="0"/>
    <c:pivotFmts>
      <c:pivotFmt>
        <c:idx val="0"/>
        <c:spPr>
          <a:solidFill>
            <a:schemeClr val="accent2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chemeClr val="accent2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spPr>
          <a:solidFill>
            <a:schemeClr val="accent2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</c:pivotFmts>
    <c:plotArea>
      <c:layout/>
      <c:barChart>
        <c:barDir val="bar"/>
        <c:grouping val="clustered"/>
        <c:varyColors val="0"/>
        <c:ser>
          <c:idx val="0"/>
          <c:order val="0"/>
          <c:tx>
            <c:v>Total</c:v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49%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6E2A-4A1A-ACF1-B9A284BF4929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51%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6E2A-4A1A-ACF1-B9A284BF492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1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dk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Lit>
              <c:ptCount val="2"/>
              <c:pt idx="0">
                <c:v>Private Hospital</c:v>
              </c:pt>
              <c:pt idx="1">
                <c:v>Service Hospital</c:v>
              </c:pt>
            </c:strLit>
          </c:cat>
          <c:val>
            <c:numLit>
              <c:formatCode>General</c:formatCode>
              <c:ptCount val="2"/>
              <c:pt idx="0">
                <c:v>74</c:v>
              </c:pt>
              <c:pt idx="1">
                <c:v>76</c:v>
              </c:pt>
            </c:numLit>
          </c:val>
          <c:extLst>
            <c:ext xmlns:c16="http://schemas.microsoft.com/office/drawing/2014/chart" uri="{C3380CC4-5D6E-409C-BE32-E72D297353CC}">
              <c16:uniqueId val="{00000000-63C3-4DA4-B7BB-BD064F717F29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47"/>
        <c:overlap val="-58"/>
        <c:axId val="1993005056"/>
        <c:axId val="1992992096"/>
      </c:barChart>
      <c:catAx>
        <c:axId val="199300505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cap="none" spc="0" normalizeH="0" baseline="0">
                <a:solidFill>
                  <a:schemeClr val="dk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1992992096"/>
        <c:crosses val="autoZero"/>
        <c:auto val="1"/>
        <c:lblAlgn val="ctr"/>
        <c:lblOffset val="100"/>
        <c:noMultiLvlLbl val="0"/>
      </c:catAx>
      <c:valAx>
        <c:axId val="199299209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1993005056"/>
        <c:crosses val="autoZero"/>
        <c:crossBetween val="between"/>
      </c:valAx>
      <c:spPr>
        <a:pattFill prst="ltDnDiag">
          <a:fgClr>
            <a:schemeClr val="dk1">
              <a:lumMod val="15000"/>
              <a:lumOff val="85000"/>
            </a:schemeClr>
          </a:fgClr>
          <a:bgClr>
            <a:schemeClr val="lt1"/>
          </a:bgClr>
        </a:pattFill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1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lt1"/>
    </a:solid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 b="1"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3">
    <c:autoUpdate val="0"/>
  </c:externalData>
  <c:extLst/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ivotFmts>
      <c:pivotFmt>
        <c:idx val="0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3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4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5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6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8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9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10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</c:pivotFmts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v>Total</c:v>
          </c:tx>
          <c:dPt>
            <c:idx val="0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E2C6-454A-BD84-687A7AB83545}"/>
              </c:ext>
            </c:extLst>
          </c:dPt>
          <c:dPt>
            <c:idx val="1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E2C6-454A-BD84-687A7AB83545}"/>
              </c:ext>
            </c:extLst>
          </c:dPt>
          <c:dPt>
            <c:idx val="2"/>
            <c:bubble3D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E2C6-454A-BD84-687A7AB83545}"/>
              </c:ext>
            </c:extLst>
          </c:dPt>
          <c:dPt>
            <c:idx val="3"/>
            <c:bubble3D val="0"/>
            <c:spPr>
              <a:solidFill>
                <a:schemeClr val="accent2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E2C6-454A-BD84-687A7AB83545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55%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E2C6-454A-BD84-687A7AB83545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29%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E2C6-454A-BD84-687A7AB83545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dirty="0"/>
                      <a:t>5%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E2C6-454A-BD84-687A7AB83545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/>
                      <a:t>11%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7-E2C6-454A-BD84-687A7AB8354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Lit>
              <c:ptCount val="4"/>
              <c:pt idx="0">
                <c:v>01 to 02 hours</c:v>
              </c:pt>
              <c:pt idx="1">
                <c:v>30 minutes to 01 hour</c:v>
              </c:pt>
              <c:pt idx="2">
                <c:v>Less than 30 minutes</c:v>
              </c:pt>
              <c:pt idx="3">
                <c:v>More than 02 hours</c:v>
              </c:pt>
            </c:strLit>
          </c:cat>
          <c:val>
            <c:numLit>
              <c:formatCode>General</c:formatCode>
              <c:ptCount val="4"/>
              <c:pt idx="0">
                <c:v>82</c:v>
              </c:pt>
              <c:pt idx="1">
                <c:v>44</c:v>
              </c:pt>
              <c:pt idx="2">
                <c:v>8</c:v>
              </c:pt>
              <c:pt idx="3">
                <c:v>16</c:v>
              </c:pt>
            </c:numLit>
          </c:val>
          <c:extLst>
            <c:ext xmlns:c16="http://schemas.microsoft.com/office/drawing/2014/chart" uri="{C3380CC4-5D6E-409C-BE32-E72D297353CC}">
              <c16:uniqueId val="{00000008-E2C6-454A-BD84-687A7AB83545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100" b="1"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3">
    <c:autoUpdate val="0"/>
  </c:externalData>
  <c:extLst/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ivotFmts>
      <c:pivotFmt>
        <c:idx val="0"/>
        <c:spPr>
          <a:solidFill>
            <a:schemeClr val="accent2"/>
          </a:solidFill>
          <a:ln w="2540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chemeClr val="accent2"/>
          </a:solidFill>
          <a:ln w="2540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spPr>
          <a:solidFill>
            <a:schemeClr val="accent2"/>
          </a:solidFill>
          <a:ln w="2540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3"/>
        <c:spPr>
          <a:solidFill>
            <a:schemeClr val="accent2"/>
          </a:solidFill>
          <a:ln w="2540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4"/>
        <c:spPr>
          <a:solidFill>
            <a:schemeClr val="accent2"/>
          </a:solidFill>
          <a:ln w="2540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5"/>
        <c:spPr>
          <a:solidFill>
            <a:schemeClr val="accent2"/>
          </a:solidFill>
          <a:ln w="2540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"/>
        <c:spPr>
          <a:solidFill>
            <a:schemeClr val="accent2"/>
          </a:solidFill>
          <a:ln w="2540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7"/>
        <c:spPr>
          <a:solidFill>
            <a:schemeClr val="accent2"/>
          </a:solidFill>
          <a:ln w="2540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8"/>
        <c:spPr>
          <a:solidFill>
            <a:schemeClr val="accent2"/>
          </a:solidFill>
          <a:ln w="2540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</c:pivotFmts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v>Total</c:v>
          </c:tx>
          <c:dPt>
            <c:idx val="0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E0D6-4AAC-9676-CBD1EE736417}"/>
              </c:ext>
            </c:extLst>
          </c:dPt>
          <c:dPt>
            <c:idx val="1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E0D6-4AAC-9676-CBD1EE736417}"/>
              </c:ext>
            </c:extLst>
          </c:dPt>
          <c:dPt>
            <c:idx val="2"/>
            <c:bubble3D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E0D6-4AAC-9676-CBD1EE736417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33%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E0D6-4AAC-9676-CBD1EE736417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3%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E0D6-4AAC-9676-CBD1EE736417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64%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E0D6-4AAC-9676-CBD1EE73641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Lit>
              <c:ptCount val="3"/>
              <c:pt idx="0">
                <c:v>Less than Rs 1000/-</c:v>
              </c:pt>
              <c:pt idx="1">
                <c:v>More than Rs 10,000/-</c:v>
              </c:pt>
              <c:pt idx="2">
                <c:v>Rs 1000/- to Rs 10,000/-</c:v>
              </c:pt>
            </c:strLit>
          </c:cat>
          <c:val>
            <c:numLit>
              <c:formatCode>General</c:formatCode>
              <c:ptCount val="3"/>
              <c:pt idx="0">
                <c:v>49</c:v>
              </c:pt>
              <c:pt idx="1">
                <c:v>5</c:v>
              </c:pt>
              <c:pt idx="2">
                <c:v>96</c:v>
              </c:pt>
            </c:numLit>
          </c:val>
          <c:extLst>
            <c:ext xmlns:c16="http://schemas.microsoft.com/office/drawing/2014/chart" uri="{C3380CC4-5D6E-409C-BE32-E72D297353CC}">
              <c16:uniqueId val="{00000006-E0D6-4AAC-9676-CBD1EE736417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 b="1"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3">
    <c:autoUpdate val="0"/>
  </c:externalData>
  <c:extLst/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cap="none" spc="0" normalizeH="0" baseline="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pPr>
            <a:r>
              <a:rPr lang="en-IN"/>
              <a:t>Use of OOPE 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cap="none" spc="0" normalizeH="0" baseline="0">
              <a:solidFill>
                <a:schemeClr val="tx1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defRPr>
          </a:pPr>
          <a:endParaRPr lang="en-US"/>
        </a:p>
      </c:txPr>
    </c:title>
    <c:autoTitleDeleted val="0"/>
    <c:pivotFmts>
      <c:pivotFmt>
        <c:idx val="0"/>
        <c:spPr>
          <a:solidFill>
            <a:schemeClr val="accent2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chemeClr val="accent2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spPr>
          <a:solidFill>
            <a:schemeClr val="accent2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</c:pivotFmts>
    <c:plotArea>
      <c:layout/>
      <c:barChart>
        <c:barDir val="bar"/>
        <c:grouping val="clustered"/>
        <c:varyColors val="0"/>
        <c:ser>
          <c:idx val="0"/>
          <c:order val="0"/>
          <c:tx>
            <c:v>Total</c:v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99%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3B7C-4514-8404-1DD1EFC230AD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1%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3B7C-4514-8404-1DD1EFC230A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dk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Lit>
              <c:ptCount val="2"/>
              <c:pt idx="0">
                <c:v>Medical Related</c:v>
              </c:pt>
              <c:pt idx="1">
                <c:v>Non-medical Related</c:v>
              </c:pt>
            </c:strLit>
          </c:cat>
          <c:val>
            <c:numLit>
              <c:formatCode>General</c:formatCode>
              <c:ptCount val="2"/>
              <c:pt idx="0">
                <c:v>149</c:v>
              </c:pt>
              <c:pt idx="1">
                <c:v>1</c:v>
              </c:pt>
            </c:numLit>
          </c:val>
          <c:extLst>
            <c:ext xmlns:c16="http://schemas.microsoft.com/office/drawing/2014/chart" uri="{C3380CC4-5D6E-409C-BE32-E72D297353CC}">
              <c16:uniqueId val="{00000000-B467-4D63-9E50-C82733E9020B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47"/>
        <c:axId val="1794294544"/>
        <c:axId val="1794282544"/>
      </c:barChart>
      <c:catAx>
        <c:axId val="179429454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cap="none" spc="0" normalizeH="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1794282544"/>
        <c:crosses val="autoZero"/>
        <c:auto val="1"/>
        <c:lblAlgn val="ctr"/>
        <c:lblOffset val="100"/>
        <c:noMultiLvlLbl val="0"/>
      </c:catAx>
      <c:valAx>
        <c:axId val="179428254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1794294544"/>
        <c:crosses val="autoZero"/>
        <c:crossBetween val="between"/>
      </c:valAx>
      <c:spPr>
        <a:pattFill prst="ltDnDiag">
          <a:fgClr>
            <a:schemeClr val="dk1">
              <a:lumMod val="15000"/>
              <a:lumOff val="85000"/>
            </a:schemeClr>
          </a:fgClr>
          <a:bgClr>
            <a:schemeClr val="lt1"/>
          </a:bgClr>
        </a:pattFill>
        <a:ln>
          <a:noFill/>
        </a:ln>
        <a:effectLst/>
      </c:spPr>
    </c:plotArea>
    <c:plotVisOnly val="1"/>
    <c:dispBlanksAs val="gap"/>
    <c:showDLblsOverMax val="0"/>
  </c:chart>
  <c:spPr>
    <a:solidFill>
      <a:schemeClr val="lt1"/>
    </a:solid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 b="1">
          <a:solidFill>
            <a:schemeClr val="tx1"/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3">
    <c:autoUpdate val="0"/>
  </c:externalData>
  <c:extLst/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ivotFmts>
      <c:pivotFmt>
        <c:idx val="0"/>
        <c:spPr>
          <a:solidFill>
            <a:schemeClr val="accent2"/>
          </a:solidFill>
          <a:ln w="2540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chemeClr val="accent2"/>
          </a:solidFill>
          <a:ln w="2540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spPr>
          <a:solidFill>
            <a:schemeClr val="accent2"/>
          </a:solidFill>
          <a:ln w="2540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3"/>
        <c:spPr>
          <a:solidFill>
            <a:schemeClr val="accent2"/>
          </a:solidFill>
          <a:ln w="2540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4"/>
        <c:spPr>
          <a:solidFill>
            <a:schemeClr val="accent2"/>
          </a:solidFill>
          <a:ln w="2540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5"/>
        <c:spPr>
          <a:solidFill>
            <a:schemeClr val="accent2"/>
          </a:solidFill>
          <a:ln w="2540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"/>
        <c:spPr>
          <a:solidFill>
            <a:schemeClr val="accent2"/>
          </a:solidFill>
          <a:ln w="2540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7"/>
        <c:spPr>
          <a:solidFill>
            <a:schemeClr val="accent2"/>
          </a:solidFill>
          <a:ln w="2540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8"/>
        <c:spPr>
          <a:solidFill>
            <a:schemeClr val="accent2"/>
          </a:solidFill>
          <a:ln w="2540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</c:pivotFmts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v>Total</c:v>
          </c:tx>
          <c:dPt>
            <c:idx val="0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0F30-4069-8BB3-9DCFBE10EE14}"/>
              </c:ext>
            </c:extLst>
          </c:dPt>
          <c:dPt>
            <c:idx val="1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0F30-4069-8BB3-9DCFBE10EE14}"/>
              </c:ext>
            </c:extLst>
          </c:dPt>
          <c:dPt>
            <c:idx val="2"/>
            <c:bubble3D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0F30-4069-8BB3-9DCFBE10EE14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25%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0F30-4069-8BB3-9DCFBE10EE14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3%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0F30-4069-8BB3-9DCFBE10EE14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72%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0F30-4069-8BB3-9DCFBE10EE1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ysClr val="windowText" lastClr="000000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Lit>
              <c:ptCount val="3"/>
              <c:pt idx="0">
                <c:v>Maybe</c:v>
              </c:pt>
              <c:pt idx="1">
                <c:v>No</c:v>
              </c:pt>
              <c:pt idx="2">
                <c:v>Yes</c:v>
              </c:pt>
            </c:strLit>
          </c:cat>
          <c:val>
            <c:numLit>
              <c:formatCode>General</c:formatCode>
              <c:ptCount val="3"/>
              <c:pt idx="0">
                <c:v>37</c:v>
              </c:pt>
              <c:pt idx="1">
                <c:v>5</c:v>
              </c:pt>
              <c:pt idx="2">
                <c:v>108</c:v>
              </c:pt>
            </c:numLit>
          </c:val>
          <c:extLst>
            <c:ext xmlns:c16="http://schemas.microsoft.com/office/drawing/2014/chart" uri="{C3380CC4-5D6E-409C-BE32-E72D297353CC}">
              <c16:uniqueId val="{00000006-0F30-4069-8BB3-9DCFBE10EE14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ysClr val="windowText" lastClr="00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 b="1">
          <a:solidFill>
            <a:sysClr val="windowText" lastClr="000000"/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3">
    <c:autoUpdate val="0"/>
  </c:externalData>
  <c:extLst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[Responses to G form.xlsx]Sheet2!PivotTable2</c:name>
    <c:fmtId val="-1"/>
  </c:pivotSource>
  <c:chart>
    <c:autoTitleDeleted val="1"/>
    <c:pivotFmts>
      <c:pivotFmt>
        <c:idx val="0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3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4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5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7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8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</c:pivotFmts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Sheet2!$B$3</c:f>
              <c:strCache>
                <c:ptCount val="1"/>
                <c:pt idx="0">
                  <c:v>Total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E70D-4109-A2AD-D450D96A448D}"/>
              </c:ext>
            </c:extLst>
          </c:dPt>
          <c:dPt>
            <c:idx val="1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E70D-4109-A2AD-D450D96A448D}"/>
              </c:ext>
            </c:extLst>
          </c:dPt>
          <c:dPt>
            <c:idx val="2"/>
            <c:bubble3D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E70D-4109-A2AD-D450D96A448D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42%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E70D-4109-A2AD-D450D96A448D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9%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E70D-4109-A2AD-D450D96A448D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49%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E70D-4109-A2AD-D450D96A448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Sheet2!$A$4:$A$7</c:f>
              <c:strCache>
                <c:ptCount val="3"/>
                <c:pt idx="0">
                  <c:v>Consultation</c:v>
                </c:pt>
                <c:pt idx="1">
                  <c:v>Medicine Collection</c:v>
                </c:pt>
                <c:pt idx="2">
                  <c:v>Referral</c:v>
                </c:pt>
              </c:strCache>
            </c:strRef>
          </c:cat>
          <c:val>
            <c:numRef>
              <c:f>Sheet2!$B$4:$B$7</c:f>
              <c:numCache>
                <c:formatCode>General</c:formatCode>
                <c:ptCount val="3"/>
                <c:pt idx="0">
                  <c:v>63</c:v>
                </c:pt>
                <c:pt idx="1">
                  <c:v>13</c:v>
                </c:pt>
                <c:pt idx="2">
                  <c:v>74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E70D-4109-A2AD-D450D96A448D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 b="1">
          <a:latin typeface="Times New Roman" panose="02020603050405020304" pitchFamily="18" charset="0"/>
          <a:ea typeface="Tahoma" panose="020B0604030504040204" pitchFamily="34" charset="0"/>
          <a:cs typeface="Times New Roman" panose="02020603050405020304" pitchFamily="18" charset="0"/>
        </a:defRPr>
      </a:pPr>
      <a:endParaRPr lang="en-US"/>
    </a:p>
  </c:txPr>
  <c:externalData r:id="rId3">
    <c:autoUpdate val="0"/>
  </c:externalData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eries val="1"/>
        <c14:dropZonesVisible val="1"/>
      </c14:pivotOptions>
    </c:ext>
    <c:ext xmlns:c16="http://schemas.microsoft.com/office/drawing/2014/chart" uri="{E28EC0CA-F0BB-4C9C-879D-F8772B89E7AC}">
      <c16:pivotOptions16>
        <c16:showExpandCollapseFieldButtons val="1"/>
      </c16:pivotOptions16>
    </c:ext>
  </c:extLst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ivotFmts>
      <c:pivotFmt>
        <c:idx val="0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2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3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4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5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2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7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8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</c:pivotFmts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v>Total</c:v>
          </c:tx>
          <c:dPt>
            <c:idx val="0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A9C5-4C65-9A90-7F2B9F5E0817}"/>
              </c:ext>
            </c:extLst>
          </c:dPt>
          <c:dPt>
            <c:idx val="1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A9C5-4C65-9A90-7F2B9F5E0817}"/>
              </c:ext>
            </c:extLst>
          </c:dPt>
          <c:dPt>
            <c:idx val="2"/>
            <c:bubble3D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A9C5-4C65-9A90-7F2B9F5E0817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55%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A9C5-4C65-9A90-7F2B9F5E0817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dirty="0"/>
                      <a:t>6%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A9C5-4C65-9A90-7F2B9F5E0817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39%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A9C5-4C65-9A90-7F2B9F5E081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Lit>
              <c:ptCount val="3"/>
              <c:pt idx="0">
                <c:v>No</c:v>
              </c:pt>
              <c:pt idx="1">
                <c:v>Prefer not to say</c:v>
              </c:pt>
              <c:pt idx="2">
                <c:v>Yes</c:v>
              </c:pt>
            </c:strLit>
          </c:cat>
          <c:val>
            <c:numLit>
              <c:formatCode>General</c:formatCode>
              <c:ptCount val="3"/>
              <c:pt idx="0">
                <c:v>82</c:v>
              </c:pt>
              <c:pt idx="1">
                <c:v>10</c:v>
              </c:pt>
              <c:pt idx="2">
                <c:v>58</c:v>
              </c:pt>
            </c:numLit>
          </c:val>
          <c:extLst>
            <c:ext xmlns:c16="http://schemas.microsoft.com/office/drawing/2014/chart" uri="{C3380CC4-5D6E-409C-BE32-E72D297353CC}">
              <c16:uniqueId val="{00000006-A9C5-4C65-9A90-7F2B9F5E081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 b="1"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3">
    <c:autoUpdate val="0"/>
  </c:externalData>
  <c:extLst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ivotFmts>
      <c:pivotFmt>
        <c:idx val="0"/>
        <c:spPr>
          <a:solidFill>
            <a:schemeClr val="accent2"/>
          </a:solidFill>
          <a:ln w="2540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chemeClr val="accent2"/>
          </a:solidFill>
          <a:ln w="2540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spPr>
          <a:solidFill>
            <a:schemeClr val="accent2"/>
          </a:solidFill>
          <a:ln w="2540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3"/>
        <c:spPr>
          <a:solidFill>
            <a:schemeClr val="accent2"/>
          </a:solidFill>
          <a:ln w="2540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4"/>
        <c:spPr>
          <a:solidFill>
            <a:schemeClr val="accent2"/>
          </a:solidFill>
          <a:ln w="2540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5"/>
        <c:spPr>
          <a:solidFill>
            <a:schemeClr val="accent2"/>
          </a:solidFill>
          <a:ln w="2540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6"/>
        <c:spPr>
          <a:solidFill>
            <a:schemeClr val="accent2"/>
          </a:solidFill>
          <a:ln w="2540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"/>
        <c:spPr>
          <a:solidFill>
            <a:schemeClr val="accent2"/>
          </a:solidFill>
          <a:ln w="2540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8"/>
        <c:spPr>
          <a:solidFill>
            <a:schemeClr val="accent2"/>
          </a:solidFill>
          <a:ln w="2540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9"/>
        <c:spPr>
          <a:solidFill>
            <a:schemeClr val="accent2"/>
          </a:solidFill>
          <a:ln w="2540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10"/>
        <c:spPr>
          <a:solidFill>
            <a:schemeClr val="accent2"/>
          </a:solidFill>
          <a:ln w="2540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</c:pivotFmts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v>Total</c:v>
          </c:tx>
          <c:dPt>
            <c:idx val="0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226A-4459-956E-F769E738C186}"/>
              </c:ext>
            </c:extLst>
          </c:dPt>
          <c:dPt>
            <c:idx val="1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226A-4459-956E-F769E738C186}"/>
              </c:ext>
            </c:extLst>
          </c:dPt>
          <c:dPt>
            <c:idx val="2"/>
            <c:bubble3D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226A-4459-956E-F769E738C186}"/>
              </c:ext>
            </c:extLst>
          </c:dPt>
          <c:dPt>
            <c:idx val="3"/>
            <c:bubble3D val="0"/>
            <c:spPr>
              <a:solidFill>
                <a:schemeClr val="accent2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226A-4459-956E-F769E738C186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11%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226A-4459-956E-F769E738C186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31%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226A-4459-956E-F769E738C186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55%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226A-4459-956E-F769E738C186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/>
                      <a:t>3%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7-226A-4459-956E-F769E738C18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Lit>
              <c:ptCount val="4"/>
              <c:pt idx="0">
                <c:v>Excellent</c:v>
              </c:pt>
              <c:pt idx="1">
                <c:v>Fair</c:v>
              </c:pt>
              <c:pt idx="2">
                <c:v>Good</c:v>
              </c:pt>
              <c:pt idx="3">
                <c:v>Poor</c:v>
              </c:pt>
            </c:strLit>
          </c:cat>
          <c:val>
            <c:numLit>
              <c:formatCode>General</c:formatCode>
              <c:ptCount val="4"/>
              <c:pt idx="0">
                <c:v>16</c:v>
              </c:pt>
              <c:pt idx="1">
                <c:v>47</c:v>
              </c:pt>
              <c:pt idx="2">
                <c:v>83</c:v>
              </c:pt>
              <c:pt idx="3">
                <c:v>4</c:v>
              </c:pt>
            </c:numLit>
          </c:val>
          <c:extLst>
            <c:ext xmlns:c16="http://schemas.microsoft.com/office/drawing/2014/chart" uri="{C3380CC4-5D6E-409C-BE32-E72D297353CC}">
              <c16:uniqueId val="{00000008-226A-4459-956E-F769E738C186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 b="1"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3">
    <c:autoUpdate val="0"/>
  </c:externalData>
  <c:extLst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ivotFmts>
      <c:pivotFmt>
        <c:idx val="0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3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4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5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6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7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9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10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11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12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</c:pivotFmts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v>Total</c:v>
          </c:tx>
          <c:dPt>
            <c:idx val="0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0231-40A0-A7FE-1A55D3A3B65C}"/>
              </c:ext>
            </c:extLst>
          </c:dPt>
          <c:dPt>
            <c:idx val="1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0231-40A0-A7FE-1A55D3A3B65C}"/>
              </c:ext>
            </c:extLst>
          </c:dPt>
          <c:dPt>
            <c:idx val="2"/>
            <c:bubble3D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0231-40A0-A7FE-1A55D3A3B65C}"/>
              </c:ext>
            </c:extLst>
          </c:dPt>
          <c:dPt>
            <c:idx val="3"/>
            <c:bubble3D val="0"/>
            <c:spPr>
              <a:solidFill>
                <a:schemeClr val="accent2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0231-40A0-A7FE-1A55D3A3B65C}"/>
              </c:ext>
            </c:extLst>
          </c:dPt>
          <c:dPt>
            <c:idx val="4"/>
            <c:bubble3D val="0"/>
            <c:spPr>
              <a:solidFill>
                <a:schemeClr val="accent4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0231-40A0-A7FE-1A55D3A3B65C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5%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0231-40A0-A7FE-1A55D3A3B65C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33%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0231-40A0-A7FE-1A55D3A3B65C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58%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0231-40A0-A7FE-1A55D3A3B65C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/>
                      <a:t>3%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9-0231-40A0-A7FE-1A55D3A3B65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Lit>
              <c:ptCount val="5"/>
              <c:pt idx="0">
                <c:v>Excellent</c:v>
              </c:pt>
              <c:pt idx="1">
                <c:v>Fair</c:v>
              </c:pt>
              <c:pt idx="2">
                <c:v>Good</c:v>
              </c:pt>
              <c:pt idx="3">
                <c:v>No Comments</c:v>
              </c:pt>
              <c:pt idx="4">
                <c:v>Poor</c:v>
              </c:pt>
            </c:strLit>
          </c:cat>
          <c:val>
            <c:numLit>
              <c:formatCode>General</c:formatCode>
              <c:ptCount val="5"/>
              <c:pt idx="0">
                <c:v>8</c:v>
              </c:pt>
              <c:pt idx="1">
                <c:v>49</c:v>
              </c:pt>
              <c:pt idx="2">
                <c:v>87</c:v>
              </c:pt>
              <c:pt idx="3">
                <c:v>1</c:v>
              </c:pt>
              <c:pt idx="4">
                <c:v>5</c:v>
              </c:pt>
            </c:numLit>
          </c:val>
          <c:extLst>
            <c:ext xmlns:c16="http://schemas.microsoft.com/office/drawing/2014/chart" uri="{C3380CC4-5D6E-409C-BE32-E72D297353CC}">
              <c16:uniqueId val="{0000000A-0231-40A0-A7FE-1A55D3A3B65C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 b="1"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3">
    <c:autoUpdate val="0"/>
  </c:externalData>
  <c:extLst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ivotFmts>
      <c:pivotFmt>
        <c:idx val="0"/>
        <c:spPr>
          <a:solidFill>
            <a:schemeClr val="accent2"/>
          </a:solidFill>
          <a:ln>
            <a:noFill/>
          </a:ln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c:spPr>
        <c:marker>
          <c:symbol val="circle"/>
          <c:size val="6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chemeClr val="accent2"/>
          </a:solidFill>
          <a:ln>
            <a:noFill/>
          </a:ln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c:spP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>
              <c15:xForSave val="1"/>
            </c:ext>
          </c:extLst>
        </c:dLbl>
      </c:pivotFmt>
      <c:pivotFmt>
        <c:idx val="2"/>
        <c:spPr>
          <a:solidFill>
            <a:schemeClr val="accent2"/>
          </a:solidFill>
          <a:ln>
            <a:noFill/>
          </a:ln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c:spP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>
              <c15:xForSave val="1"/>
            </c:ext>
          </c:extLst>
        </c:dLbl>
      </c:pivotFmt>
      <c:pivotFmt>
        <c:idx val="3"/>
        <c:spPr>
          <a:solidFill>
            <a:schemeClr val="accent2"/>
          </a:solidFill>
          <a:ln>
            <a:noFill/>
          </a:ln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c:spP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>
              <c15:xForSave val="1"/>
            </c:ext>
          </c:extLst>
        </c:dLbl>
      </c:pivotFmt>
      <c:pivotFmt>
        <c:idx val="4"/>
        <c:spPr>
          <a:solidFill>
            <a:schemeClr val="accent2"/>
          </a:solidFill>
          <a:ln>
            <a:noFill/>
          </a:ln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c:spP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>
              <c15:xForSave val="1"/>
            </c:ext>
          </c:extLst>
        </c:dLbl>
      </c:pivotFmt>
      <c:pivotFmt>
        <c:idx val="5"/>
        <c:spPr>
          <a:solidFill>
            <a:schemeClr val="accent2"/>
          </a:solidFill>
          <a:ln>
            <a:noFill/>
          </a:ln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"/>
        <c:spPr>
          <a:solidFill>
            <a:schemeClr val="accent2"/>
          </a:solidFill>
          <a:ln>
            <a:noFill/>
          </a:ln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c:spP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"/>
        <c:spPr>
          <a:solidFill>
            <a:schemeClr val="accent2"/>
          </a:solidFill>
          <a:ln>
            <a:noFill/>
          </a:ln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c:spP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"/>
        <c:spPr>
          <a:solidFill>
            <a:schemeClr val="accent2"/>
          </a:solidFill>
          <a:ln>
            <a:noFill/>
          </a:ln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c:spP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9"/>
        <c:spPr>
          <a:solidFill>
            <a:schemeClr val="accent2"/>
          </a:solidFill>
          <a:ln>
            <a:noFill/>
          </a:ln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c:spP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0"/>
        <c:spPr>
          <a:solidFill>
            <a:schemeClr val="accent2"/>
          </a:solidFill>
          <a:ln>
            <a:noFill/>
          </a:ln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1"/>
        <c:spPr>
          <a:solidFill>
            <a:schemeClr val="accent2"/>
          </a:solidFill>
          <a:ln>
            <a:noFill/>
          </a:ln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c:spP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2"/>
        <c:spPr>
          <a:solidFill>
            <a:schemeClr val="accent2"/>
          </a:solidFill>
          <a:ln>
            <a:noFill/>
          </a:ln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c:spP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3"/>
        <c:spPr>
          <a:solidFill>
            <a:schemeClr val="accent2"/>
          </a:solidFill>
          <a:ln>
            <a:noFill/>
          </a:ln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c:spP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4"/>
        <c:spPr>
          <a:solidFill>
            <a:schemeClr val="accent2"/>
          </a:solidFill>
          <a:ln>
            <a:noFill/>
          </a:ln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c:spP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</c:pivotFmts>
    <c:plotArea>
      <c:layout/>
      <c:barChart>
        <c:barDir val="col"/>
        <c:grouping val="clustered"/>
        <c:varyColors val="0"/>
        <c:ser>
          <c:idx val="0"/>
          <c:order val="0"/>
          <c:tx>
            <c:v>Total</c:v>
          </c:tx>
          <c:spPr>
            <a:solidFill>
              <a:schemeClr val="accent2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2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5A34-4AB9-94F8-2D41070F77D7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5A34-4AB9-94F8-2D41070F77D7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5A34-4AB9-94F8-2D41070F77D7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5A34-4AB9-94F8-2D41070F77D7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25%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5A34-4AB9-94F8-2D41070F77D7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2%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5A34-4AB9-94F8-2D41070F77D7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70%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5A34-4AB9-94F8-2D41070F77D7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/>
                      <a:t>3%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7-5A34-4AB9-94F8-2D41070F77D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1" i="0" u="none" strike="noStrike" kern="1200" spc="0" baseline="0">
                    <a:solidFill>
                      <a:schemeClr val="accent2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Lit>
              <c:ptCount val="4"/>
              <c:pt idx="0">
                <c:v>Long</c:v>
              </c:pt>
              <c:pt idx="1">
                <c:v>Prompt</c:v>
              </c:pt>
              <c:pt idx="2">
                <c:v>Reasonable</c:v>
              </c:pt>
              <c:pt idx="3">
                <c:v>Very Long</c:v>
              </c:pt>
            </c:strLit>
          </c:cat>
          <c:val>
            <c:numLit>
              <c:formatCode>General</c:formatCode>
              <c:ptCount val="4"/>
              <c:pt idx="0">
                <c:v>38</c:v>
              </c:pt>
              <c:pt idx="1">
                <c:v>2</c:v>
              </c:pt>
              <c:pt idx="2">
                <c:v>105</c:v>
              </c:pt>
              <c:pt idx="3">
                <c:v>5</c:v>
              </c:pt>
            </c:numLit>
          </c:val>
          <c:extLst>
            <c:ext xmlns:c16="http://schemas.microsoft.com/office/drawing/2014/chart" uri="{C3380CC4-5D6E-409C-BE32-E72D297353CC}">
              <c16:uniqueId val="{00000008-5A34-4AB9-94F8-2D41070F77D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98065071"/>
        <c:axId val="198063151"/>
      </c:barChart>
      <c:catAx>
        <c:axId val="198065071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198063151"/>
        <c:crosses val="autoZero"/>
        <c:auto val="1"/>
        <c:lblAlgn val="ctr"/>
        <c:lblOffset val="100"/>
        <c:noMultiLvlLbl val="0"/>
      </c:catAx>
      <c:valAx>
        <c:axId val="19806315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198065071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100" b="1"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3">
    <c:autoUpdate val="0"/>
  </c:externalData>
  <c:extLst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ivotFmts>
      <c:pivotFmt>
        <c:idx val="0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3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4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5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6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8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9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10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</c:pivotFmts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v>Total</c:v>
          </c:tx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CAA1-4ED5-AAAC-582374F00978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CAA1-4ED5-AAAC-582374F00978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CAA1-4ED5-AAAC-582374F00978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CAA1-4ED5-AAAC-582374F00978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35%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CAA1-4ED5-AAAC-582374F00978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5%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CAA1-4ED5-AAAC-582374F00978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1%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CAA1-4ED5-AAAC-582374F00978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/>
                      <a:t>59%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7-CAA1-4ED5-AAAC-582374F0097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Lit>
              <c:ptCount val="4"/>
              <c:pt idx="0">
                <c:v>Adequate</c:v>
              </c:pt>
              <c:pt idx="1">
                <c:v>Inadequate</c:v>
              </c:pt>
              <c:pt idx="2">
                <c:v>No comments</c:v>
              </c:pt>
              <c:pt idx="3">
                <c:v>Reasonable</c:v>
              </c:pt>
            </c:strLit>
          </c:cat>
          <c:val>
            <c:numLit>
              <c:formatCode>General</c:formatCode>
              <c:ptCount val="4"/>
              <c:pt idx="0">
                <c:v>53</c:v>
              </c:pt>
              <c:pt idx="1">
                <c:v>7</c:v>
              </c:pt>
              <c:pt idx="2">
                <c:v>1</c:v>
              </c:pt>
              <c:pt idx="3">
                <c:v>89</c:v>
              </c:pt>
            </c:numLit>
          </c:val>
          <c:extLst>
            <c:ext xmlns:c16="http://schemas.microsoft.com/office/drawing/2014/chart" uri="{C3380CC4-5D6E-409C-BE32-E72D297353CC}">
              <c16:uniqueId val="{00000008-CAA1-4ED5-AAAC-582374F00978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 b="1"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3">
    <c:autoUpdate val="0"/>
  </c:externalData>
  <c:extLst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ivotFmts>
      <c:pivotFmt>
        <c:idx val="0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3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4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5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6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7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9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10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11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  <c:pivotFmt>
        <c:idx val="12"/>
        <c:spPr>
          <a:solidFill>
            <a:schemeClr val="accent2"/>
          </a:solidFill>
          <a:ln w="19050">
            <a:solidFill>
              <a:schemeClr val="lt1"/>
            </a:solidFill>
          </a:ln>
          <a:effectLst/>
          <a:sp3d contourW="25400">
            <a:contourClr>
              <a:schemeClr val="lt1"/>
            </a:contourClr>
          </a:sp3d>
        </c:spPr>
      </c:pivotFmt>
    </c:pivotFmts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v>Total</c:v>
          </c:tx>
          <c:dPt>
            <c:idx val="0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8728-4719-AEE3-922B9B17B70C}"/>
              </c:ext>
            </c:extLst>
          </c:dPt>
          <c:dPt>
            <c:idx val="1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8728-4719-AEE3-922B9B17B70C}"/>
              </c:ext>
            </c:extLst>
          </c:dPt>
          <c:dPt>
            <c:idx val="2"/>
            <c:bubble3D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8728-4719-AEE3-922B9B17B70C}"/>
              </c:ext>
            </c:extLst>
          </c:dPt>
          <c:dPt>
            <c:idx val="3"/>
            <c:bubble3D val="0"/>
            <c:spPr>
              <a:solidFill>
                <a:schemeClr val="accent2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8728-4719-AEE3-922B9B17B70C}"/>
              </c:ext>
            </c:extLst>
          </c:dPt>
          <c:dPt>
            <c:idx val="4"/>
            <c:bubble3D val="0"/>
            <c:spPr>
              <a:solidFill>
                <a:schemeClr val="accent4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8728-4719-AEE3-922B9B17B70C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14%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8728-4719-AEE3-922B9B17B70C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37%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8728-4719-AEE3-922B9B17B70C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47%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8728-4719-AEE3-922B9B17B70C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/>
                      <a:t>1%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9-8728-4719-AEE3-922B9B17B70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Lit>
              <c:ptCount val="5"/>
              <c:pt idx="0">
                <c:v>Excellent</c:v>
              </c:pt>
              <c:pt idx="1">
                <c:v>Fair</c:v>
              </c:pt>
              <c:pt idx="2">
                <c:v>Good</c:v>
              </c:pt>
              <c:pt idx="3">
                <c:v>No Comments</c:v>
              </c:pt>
              <c:pt idx="4">
                <c:v>Poor</c:v>
              </c:pt>
            </c:strLit>
          </c:cat>
          <c:val>
            <c:numLit>
              <c:formatCode>General</c:formatCode>
              <c:ptCount val="5"/>
              <c:pt idx="0">
                <c:v>21</c:v>
              </c:pt>
              <c:pt idx="1">
                <c:v>56</c:v>
              </c:pt>
              <c:pt idx="2">
                <c:v>71</c:v>
              </c:pt>
              <c:pt idx="3">
                <c:v>1</c:v>
              </c:pt>
              <c:pt idx="4">
                <c:v>1</c:v>
              </c:pt>
            </c:numLit>
          </c:val>
          <c:extLst>
            <c:ext xmlns:c16="http://schemas.microsoft.com/office/drawing/2014/chart" uri="{C3380CC4-5D6E-409C-BE32-E72D297353CC}">
              <c16:uniqueId val="{0000000A-8728-4719-AEE3-922B9B17B70C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 b="1"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3">
    <c:autoUpdate val="0"/>
  </c:externalData>
  <c:extLst/>
</c:chartSpace>
</file>

<file path=ppt/charts/colors1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8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9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0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1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2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3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4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5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6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7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8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9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0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1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2.xml><?xml version="1.0" encoding="utf-8"?>
<cs:chartStyle xmlns:cs="http://schemas.microsoft.com/office/drawing/2012/chartStyle" xmlns:a="http://schemas.openxmlformats.org/drawingml/2006/main" id="221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 cap="none" spc="0" normalizeH="0" baseline="0"/>
  </cs:categoryAxis>
  <cs:chartArea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lt1"/>
      </a:solidFill>
      <a:ln w="1587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064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plotArea>
  <cs:plotArea3D>
    <cs:lnRef idx="0"/>
    <cs:fillRef idx="0"/>
    <cs:effectRef idx="0"/>
    <cs:fontRef idx="minor">
      <a:schemeClr val="dk1"/>
    </cs:fontRef>
    <cs:spPr>
      <a:solidFill>
        <a:schemeClr val="lt1"/>
      </a:solidFill>
    </cs:spPr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dk1">
        <a:lumMod val="50000"/>
        <a:lumOff val="50000"/>
      </a:schemeClr>
    </cs:fontRef>
    <cs:defRPr sz="2128" b="1" kern="1200" cap="none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wall>
</cs:chartStyle>
</file>

<file path=ppt/charts/style23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4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5.xml><?xml version="1.0" encoding="utf-8"?>
<cs:chartStyle xmlns:cs="http://schemas.microsoft.com/office/drawing/2012/chartStyle" xmlns:a="http://schemas.openxmlformats.org/drawingml/2006/main" id="221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 cap="none" spc="0" normalizeH="0" baseline="0"/>
  </cs:categoryAxis>
  <cs:chartArea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lt1"/>
      </a:solidFill>
      <a:ln w="1587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064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plotArea>
  <cs:plotArea3D>
    <cs:lnRef idx="0"/>
    <cs:fillRef idx="0"/>
    <cs:effectRef idx="0"/>
    <cs:fontRef idx="minor">
      <a:schemeClr val="dk1"/>
    </cs:fontRef>
    <cs:spPr>
      <a:solidFill>
        <a:schemeClr val="lt1"/>
      </a:solidFill>
    </cs:spPr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dk1">
        <a:lumMod val="50000"/>
        <a:lumOff val="50000"/>
      </a:schemeClr>
    </cs:fontRef>
    <cs:defRPr sz="2128" b="1" kern="1200" cap="none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wall>
</cs:chartStyle>
</file>

<file path=ppt/charts/style26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7EEA6-1E7B-4293-AED0-4F329E444C47}" type="datetimeFigureOut">
              <a:rPr lang="en-IN" smtClean="0"/>
              <a:t>15-06-2023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8FBC9-CB77-48C9-AFAF-7B56C81F98B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070889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7EEA6-1E7B-4293-AED0-4F329E444C47}" type="datetimeFigureOut">
              <a:rPr lang="en-IN" smtClean="0"/>
              <a:t>15-06-2023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8FBC9-CB77-48C9-AFAF-7B56C81F98B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962258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7EEA6-1E7B-4293-AED0-4F329E444C47}" type="datetimeFigureOut">
              <a:rPr lang="en-IN" smtClean="0"/>
              <a:t>15-06-2023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8FBC9-CB77-48C9-AFAF-7B56C81F98B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0734936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7EEA6-1E7B-4293-AED0-4F329E444C47}" type="datetimeFigureOut">
              <a:rPr lang="en-IN" smtClean="0"/>
              <a:t>15-06-2023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8FBC9-CB77-48C9-AFAF-7B56C81F98BF}" type="slidenum">
              <a:rPr lang="en-IN" smtClean="0"/>
              <a:t>‹#›</a:t>
            </a:fld>
            <a:endParaRPr lang="en-IN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9136331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7EEA6-1E7B-4293-AED0-4F329E444C47}" type="datetimeFigureOut">
              <a:rPr lang="en-IN" smtClean="0"/>
              <a:t>15-06-2023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8FBC9-CB77-48C9-AFAF-7B56C81F98B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7569548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7EEA6-1E7B-4293-AED0-4F329E444C47}" type="datetimeFigureOut">
              <a:rPr lang="en-IN" smtClean="0"/>
              <a:t>15-06-2023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8FBC9-CB77-48C9-AFAF-7B56C81F98B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088636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7EEA6-1E7B-4293-AED0-4F329E444C47}" type="datetimeFigureOut">
              <a:rPr lang="en-IN" smtClean="0"/>
              <a:t>15-06-2023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8FBC9-CB77-48C9-AFAF-7B56C81F98B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5308743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7EEA6-1E7B-4293-AED0-4F329E444C47}" type="datetimeFigureOut">
              <a:rPr lang="en-IN" smtClean="0"/>
              <a:t>15-06-2023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8FBC9-CB77-48C9-AFAF-7B56C81F98B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9425384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7EEA6-1E7B-4293-AED0-4F329E444C47}" type="datetimeFigureOut">
              <a:rPr lang="en-IN" smtClean="0"/>
              <a:t>15-06-2023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8FBC9-CB77-48C9-AFAF-7B56C81F98B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494904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7EEA6-1E7B-4293-AED0-4F329E444C47}" type="datetimeFigureOut">
              <a:rPr lang="en-IN" smtClean="0"/>
              <a:t>15-06-2023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8FBC9-CB77-48C9-AFAF-7B56C81F98B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371970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7EEA6-1E7B-4293-AED0-4F329E444C47}" type="datetimeFigureOut">
              <a:rPr lang="en-IN" smtClean="0"/>
              <a:t>15-06-2023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8FBC9-CB77-48C9-AFAF-7B56C81F98B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637769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7EEA6-1E7B-4293-AED0-4F329E444C47}" type="datetimeFigureOut">
              <a:rPr lang="en-IN" smtClean="0"/>
              <a:t>15-06-2023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8FBC9-CB77-48C9-AFAF-7B56C81F98B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557234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7EEA6-1E7B-4293-AED0-4F329E444C47}" type="datetimeFigureOut">
              <a:rPr lang="en-IN" smtClean="0"/>
              <a:t>15-06-2023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8FBC9-CB77-48C9-AFAF-7B56C81F98B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822155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7EEA6-1E7B-4293-AED0-4F329E444C47}" type="datetimeFigureOut">
              <a:rPr lang="en-IN" smtClean="0"/>
              <a:t>15-06-2023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8FBC9-CB77-48C9-AFAF-7B56C81F98B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9300801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7EEA6-1E7B-4293-AED0-4F329E444C47}" type="datetimeFigureOut">
              <a:rPr lang="en-IN" smtClean="0"/>
              <a:t>15-06-2023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8FBC9-CB77-48C9-AFAF-7B56C81F98B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292388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7EEA6-1E7B-4293-AED0-4F329E444C47}" type="datetimeFigureOut">
              <a:rPr lang="en-IN" smtClean="0"/>
              <a:t>15-06-2023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8FBC9-CB77-48C9-AFAF-7B56C81F98B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8012547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7EEA6-1E7B-4293-AED0-4F329E444C47}" type="datetimeFigureOut">
              <a:rPr lang="en-IN" smtClean="0"/>
              <a:t>15-06-2023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8FBC9-CB77-48C9-AFAF-7B56C81F98B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870986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7267EEA6-1E7B-4293-AED0-4F329E444C47}" type="datetimeFigureOut">
              <a:rPr lang="en-IN" smtClean="0"/>
              <a:t>15-06-2023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228FBC9-CB77-48C9-AFAF-7B56C81F98B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038124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  <p:sldLayoutId id="2147483726" r:id="rId12"/>
    <p:sldLayoutId id="2147483727" r:id="rId13"/>
    <p:sldLayoutId id="2147483728" r:id="rId14"/>
    <p:sldLayoutId id="2147483729" r:id="rId15"/>
    <p:sldLayoutId id="2147483730" r:id="rId16"/>
    <p:sldLayoutId id="2147483731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chart" Target="../charts/chart6.xml"/><Relationship Id="rId4" Type="http://schemas.openxmlformats.org/officeDocument/2006/relationships/chart" Target="../charts/char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chart" Target="../charts/chart8.xml"/><Relationship Id="rId4" Type="http://schemas.openxmlformats.org/officeDocument/2006/relationships/chart" Target="../charts/char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chart" Target="../charts/chart10.xml"/><Relationship Id="rId4" Type="http://schemas.openxmlformats.org/officeDocument/2006/relationships/chart" Target="../charts/chart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1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chart" Target="../charts/chart13.xml"/><Relationship Id="rId4" Type="http://schemas.openxmlformats.org/officeDocument/2006/relationships/chart" Target="../charts/char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chart" Target="../charts/chart15.xml"/><Relationship Id="rId4" Type="http://schemas.openxmlformats.org/officeDocument/2006/relationships/chart" Target="../charts/chart1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chart" Target="../charts/chart17.xml"/><Relationship Id="rId4" Type="http://schemas.openxmlformats.org/officeDocument/2006/relationships/chart" Target="../charts/chart1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1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chart" Target="../charts/chart20.xml"/><Relationship Id="rId4" Type="http://schemas.openxmlformats.org/officeDocument/2006/relationships/chart" Target="../charts/chart1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chart" Target="../charts/chart22.xml"/><Relationship Id="rId4" Type="http://schemas.openxmlformats.org/officeDocument/2006/relationships/chart" Target="../charts/chart2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2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chart" Target="../charts/chart25.xml"/><Relationship Id="rId4" Type="http://schemas.openxmlformats.org/officeDocument/2006/relationships/chart" Target="../charts/chart2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0.webp"/><Relationship Id="rId1" Type="http://schemas.openxmlformats.org/officeDocument/2006/relationships/slideLayout" Target="../slideLayouts/slideLayout1.xml"/><Relationship Id="rId5" Type="http://schemas.openxmlformats.org/officeDocument/2006/relationships/chart" Target="../charts/chart26.xml"/><Relationship Id="rId4" Type="http://schemas.openxmlformats.org/officeDocument/2006/relationships/image" Target="../media/image5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jp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jp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hyperlink" Target="https://webgate.ec.europa.eu/chafea_pdb/assets/files/pdb/20091104/20091104_d08-00_en_ps.pdf" TargetMode="External"/><Relationship Id="rId3" Type="http://schemas.openxmlformats.org/officeDocument/2006/relationships/image" Target="../media/image5.jpeg"/><Relationship Id="rId7" Type="http://schemas.openxmlformats.org/officeDocument/2006/relationships/hyperlink" Target="https://www.ncbi.nlm.nih.gov/pmc/articles/PMC2763650/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continence.org.au/sites/default/files/2020-05/Academic_Report_Short_Assessment_of_Patient_Satisfaction_SPAS.pdf" TargetMode="External"/><Relationship Id="rId5" Type="http://schemas.openxmlformats.org/officeDocument/2006/relationships/hyperlink" Target="http://qi.nhsrcindia.org/cms-detail/national-quality-assurance-standards/MTAx" TargetMode="External"/><Relationship Id="rId4" Type="http://schemas.openxmlformats.org/officeDocument/2006/relationships/hyperlink" Target="https://echs.gov.in/" TargetMode="Externa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hyperlink" Target="http://dx.doi.org/10.3126/mjsbh.v14i2.14910" TargetMode="External"/><Relationship Id="rId3" Type="http://schemas.openxmlformats.org/officeDocument/2006/relationships/image" Target="../media/image5.jpeg"/><Relationship Id="rId7" Type="http://schemas.openxmlformats.org/officeDocument/2006/relationships/hyperlink" Target="https://www.researchgate.net/journal/Medical-Journal-of-Shree-Birendra-Hospital-2091-0193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researchgate.net/profile/Sandip-Mukherji-2" TargetMode="External"/><Relationship Id="rId5" Type="http://schemas.openxmlformats.org/officeDocument/2006/relationships/hyperlink" Target="https://www.researchgate.net/profile/Ak-Jindal" TargetMode="External"/><Relationship Id="rId4" Type="http://schemas.openxmlformats.org/officeDocument/2006/relationships/hyperlink" Target="https://www.researchgate.net/profile/Naveen-Phuyal" TargetMode="Externa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web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web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chart" Target="../charts/chart2.xml"/><Relationship Id="rId4" Type="http://schemas.openxmlformats.org/officeDocument/2006/relationships/chart" Target="../charts/char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76A7A82E-5DDD-5000-6F98-4D41FD61C74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" r="69538"/>
          <a:stretch/>
        </p:blipFill>
        <p:spPr bwMode="auto">
          <a:xfrm>
            <a:off x="10264140" y="29483"/>
            <a:ext cx="1907540" cy="95603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" name="Picture 1" descr="Related image">
            <a:extLst>
              <a:ext uri="{FF2B5EF4-FFF2-40B4-BE49-F238E27FC236}">
                <a16:creationId xmlns:a16="http://schemas.microsoft.com/office/drawing/2014/main" id="{3275D3D4-02D5-4DFE-8F92-FB5E8885634E}"/>
              </a:ext>
            </a:extLst>
          </p:cNvPr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640" y="29483"/>
            <a:ext cx="1267810" cy="8979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54F373F0-5859-7E04-F82E-9B10FDC1C5E9}"/>
              </a:ext>
            </a:extLst>
          </p:cNvPr>
          <p:cNvSpPr>
            <a:spLocks noGrp="1"/>
          </p:cNvSpPr>
          <p:nvPr/>
        </p:nvSpPr>
        <p:spPr bwMode="auto">
          <a:xfrm>
            <a:off x="1524000" y="2856507"/>
            <a:ext cx="9144000" cy="11449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auto" hangingPunct="1">
              <a:spcAft>
                <a:spcPts val="0"/>
              </a:spcAft>
              <a:defRPr/>
            </a:pPr>
            <a:br>
              <a:rPr lang="en-I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I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I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I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I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I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I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I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I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I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I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IN" sz="2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PATIENT SATISFACTION AT ECHS POLYCLINIC, BASE HOSPITAL, DELHI CANTT </a:t>
            </a:r>
            <a:b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IN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b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IN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10">
            <a:extLst>
              <a:ext uri="{FF2B5EF4-FFF2-40B4-BE49-F238E27FC236}">
                <a16:creationId xmlns:a16="http://schemas.microsoft.com/office/drawing/2014/main" id="{3AA6C512-6831-80F8-C54D-465683EED842}"/>
              </a:ext>
            </a:extLst>
          </p:cNvPr>
          <p:cNvSpPr txBox="1"/>
          <p:nvPr/>
        </p:nvSpPr>
        <p:spPr>
          <a:xfrm>
            <a:off x="263652" y="5741712"/>
            <a:ext cx="427524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GB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en-IN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Col Jitender Mann</a:t>
            </a:r>
          </a:p>
          <a:p>
            <a:r>
              <a:rPr lang="en-IN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Roll No- PG/043/21-23</a:t>
            </a:r>
            <a:endParaRPr lang="en-IN" b="1" dirty="0">
              <a:solidFill>
                <a:srgbClr val="C00000"/>
              </a:solidFill>
              <a:latin typeface="Algerian" panose="04020705040A02060702" pitchFamily="82" charset="0"/>
            </a:endParaRPr>
          </a:p>
        </p:txBody>
      </p:sp>
      <p:sp>
        <p:nvSpPr>
          <p:cNvPr id="6" name="TextBox 10">
            <a:extLst>
              <a:ext uri="{FF2B5EF4-FFF2-40B4-BE49-F238E27FC236}">
                <a16:creationId xmlns:a16="http://schemas.microsoft.com/office/drawing/2014/main" id="{BD368696-0A7D-1183-2939-F8B4DAD72872}"/>
              </a:ext>
            </a:extLst>
          </p:cNvPr>
          <p:cNvSpPr txBox="1"/>
          <p:nvPr/>
        </p:nvSpPr>
        <p:spPr>
          <a:xfrm>
            <a:off x="7599172" y="5741712"/>
            <a:ext cx="427524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GB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en-IN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Mentor</a:t>
            </a:r>
          </a:p>
          <a:p>
            <a:r>
              <a:rPr lang="en-IN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Dr Vinay Tripathi</a:t>
            </a:r>
          </a:p>
          <a:p>
            <a:endParaRPr lang="en-IN" b="1" dirty="0">
              <a:solidFill>
                <a:srgbClr val="C00000"/>
              </a:solidFill>
              <a:latin typeface="Algerian" panose="04020705040A020607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13263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76A7A82E-5DDD-5000-6F98-4D41FD61C74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" r="69538"/>
          <a:stretch/>
        </p:blipFill>
        <p:spPr bwMode="auto">
          <a:xfrm>
            <a:off x="10284460" y="1"/>
            <a:ext cx="1907540" cy="74187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Picture 8" descr="Related image">
            <a:extLst>
              <a:ext uri="{FF2B5EF4-FFF2-40B4-BE49-F238E27FC236}">
                <a16:creationId xmlns:a16="http://schemas.microsoft.com/office/drawing/2014/main" id="{CEDDEB6C-F174-B44C-1AD9-3931A312A4F5}"/>
              </a:ext>
            </a:extLst>
          </p:cNvPr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640" y="29483"/>
            <a:ext cx="942771" cy="6501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54E0AD2-8F69-024B-DFCF-EE552B3A57D8}"/>
              </a:ext>
            </a:extLst>
          </p:cNvPr>
          <p:cNvSpPr txBox="1"/>
          <p:nvPr/>
        </p:nvSpPr>
        <p:spPr>
          <a:xfrm>
            <a:off x="1216332" y="94891"/>
            <a:ext cx="8904235" cy="58477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IN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GENERAL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373F59E-8250-ED69-E446-3F5A416C0831}"/>
              </a:ext>
            </a:extLst>
          </p:cNvPr>
          <p:cNvSpPr txBox="1"/>
          <p:nvPr/>
        </p:nvSpPr>
        <p:spPr>
          <a:xfrm>
            <a:off x="242171" y="1087656"/>
            <a:ext cx="1176053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lang="en-US" sz="1800" b="1" u="sng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Purpose of Visit to the ECHS</a:t>
            </a:r>
            <a:r>
              <a:rPr lang="en-US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49% of the respondents visited the ECHS facility for referral, 42% for consultation &amp; 9% for medicine collection.</a:t>
            </a:r>
            <a:endParaRPr lang="en-IN" sz="1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D7E4B04D-2010-83C4-2488-0688F9FDE09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4328302"/>
              </p:ext>
            </p:extLst>
          </p:nvPr>
        </p:nvGraphicFramePr>
        <p:xfrm>
          <a:off x="588679" y="2098307"/>
          <a:ext cx="3174800" cy="172098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28879">
                  <a:extLst>
                    <a:ext uri="{9D8B030D-6E8A-4147-A177-3AD203B41FA5}">
                      <a16:colId xmlns:a16="http://schemas.microsoft.com/office/drawing/2014/main" val="3159983200"/>
                    </a:ext>
                  </a:extLst>
                </a:gridCol>
                <a:gridCol w="1645921">
                  <a:extLst>
                    <a:ext uri="{9D8B030D-6E8A-4147-A177-3AD203B41FA5}">
                      <a16:colId xmlns:a16="http://schemas.microsoft.com/office/drawing/2014/main" val="2737867219"/>
                    </a:ext>
                  </a:extLst>
                </a:gridCol>
              </a:tblGrid>
              <a:tr h="471638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Row Labels</a:t>
                      </a:r>
                      <a:endParaRPr lang="en-IN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Purpose of Visit</a:t>
                      </a:r>
                      <a:endParaRPr lang="en-IN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19068939"/>
                  </a:ext>
                </a:extLst>
              </a:tr>
              <a:tr h="322269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Consultation</a:t>
                      </a:r>
                      <a:endParaRPr lang="en-IN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63</a:t>
                      </a:r>
                      <a:endParaRPr lang="en-IN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24895413"/>
                  </a:ext>
                </a:extLst>
              </a:tr>
              <a:tr h="366776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Medicine Collection</a:t>
                      </a:r>
                      <a:endParaRPr lang="en-IN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en-IN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77744486"/>
                  </a:ext>
                </a:extLst>
              </a:tr>
              <a:tr h="318879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Referral</a:t>
                      </a:r>
                      <a:endParaRPr lang="en-IN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74</a:t>
                      </a:r>
                      <a:endParaRPr lang="en-IN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83653864"/>
                  </a:ext>
                </a:extLst>
              </a:tr>
              <a:tr h="23559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Grand Total</a:t>
                      </a:r>
                      <a:endParaRPr lang="en-IN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150</a:t>
                      </a:r>
                      <a:endParaRPr lang="en-IN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06857976"/>
                  </a:ext>
                </a:extLst>
              </a:tr>
            </a:tbl>
          </a:graphicData>
        </a:graphic>
      </p:graphicFrame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DC959C13-7A79-3EB0-846D-61668758CE1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17655460"/>
              </p:ext>
            </p:extLst>
          </p:nvPr>
        </p:nvGraphicFramePr>
        <p:xfrm>
          <a:off x="4177363" y="1934678"/>
          <a:ext cx="4581625" cy="20053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4C4D72C5-EB77-DD6C-BAC1-7D74CF90B13C}"/>
              </a:ext>
            </a:extLst>
          </p:cNvPr>
          <p:cNvSpPr txBox="1"/>
          <p:nvPr/>
        </p:nvSpPr>
        <p:spPr>
          <a:xfrm>
            <a:off x="250257" y="4100361"/>
            <a:ext cx="1175244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lang="en-US" sz="1800" b="1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Data on Current Employment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 More than half the current beneficiaries are currently not employed anywhere at present. Moreover, all 39% who are currently employed, are not covered by any other health scheme. </a:t>
            </a:r>
            <a:endParaRPr lang="en-IN" sz="1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B6D1C681-BD72-00DA-1623-78A1B878EE4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5285800"/>
              </p:ext>
            </p:extLst>
          </p:nvPr>
        </p:nvGraphicFramePr>
        <p:xfrm>
          <a:off x="548640" y="4870382"/>
          <a:ext cx="3696101" cy="164808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60909">
                  <a:extLst>
                    <a:ext uri="{9D8B030D-6E8A-4147-A177-3AD203B41FA5}">
                      <a16:colId xmlns:a16="http://schemas.microsoft.com/office/drawing/2014/main" val="3336605374"/>
                    </a:ext>
                  </a:extLst>
                </a:gridCol>
                <a:gridCol w="2435192">
                  <a:extLst>
                    <a:ext uri="{9D8B030D-6E8A-4147-A177-3AD203B41FA5}">
                      <a16:colId xmlns:a16="http://schemas.microsoft.com/office/drawing/2014/main" val="3962688660"/>
                    </a:ext>
                  </a:extLst>
                </a:gridCol>
              </a:tblGrid>
              <a:tr h="654519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Row Labels</a:t>
                      </a:r>
                      <a:endParaRPr lang="en-IN" sz="11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Are you currently employed with in any organization as on date?</a:t>
                      </a:r>
                      <a:endParaRPr lang="en-IN" sz="11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02780187"/>
                  </a:ext>
                </a:extLst>
              </a:tr>
              <a:tr h="248391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No</a:t>
                      </a:r>
                      <a:endParaRPr lang="en-IN" sz="11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82</a:t>
                      </a:r>
                      <a:endParaRPr lang="en-IN" sz="11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69188710"/>
                  </a:ext>
                </a:extLst>
              </a:tr>
              <a:tr h="248391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Prefer not to say</a:t>
                      </a:r>
                      <a:endParaRPr lang="en-IN" sz="11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en-IN" sz="11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98404928"/>
                  </a:ext>
                </a:extLst>
              </a:tr>
              <a:tr h="248391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Yes</a:t>
                      </a:r>
                      <a:endParaRPr lang="en-IN" sz="11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58</a:t>
                      </a:r>
                      <a:endParaRPr lang="en-IN" sz="11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53234909"/>
                  </a:ext>
                </a:extLst>
              </a:tr>
              <a:tr h="248391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Grand Total</a:t>
                      </a:r>
                      <a:endParaRPr lang="en-IN" sz="11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150</a:t>
                      </a:r>
                      <a:endParaRPr lang="en-IN" sz="11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49850497"/>
                  </a:ext>
                </a:extLst>
              </a:tr>
            </a:tbl>
          </a:graphicData>
        </a:graphic>
      </p:graphicFrame>
      <p:graphicFrame>
        <p:nvGraphicFramePr>
          <p:cNvPr id="13" name="Chart 12">
            <a:extLst>
              <a:ext uri="{FF2B5EF4-FFF2-40B4-BE49-F238E27FC236}">
                <a16:creationId xmlns:a16="http://schemas.microsoft.com/office/drawing/2014/main" id="{074D247C-9460-AC01-6D4B-F84A852BA05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03415637"/>
              </p:ext>
            </p:extLst>
          </p:nvPr>
        </p:nvGraphicFramePr>
        <p:xfrm>
          <a:off x="4533500" y="4860758"/>
          <a:ext cx="4225490" cy="19023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19324898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76A7A82E-5DDD-5000-6F98-4D41FD61C74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" r="69538"/>
          <a:stretch/>
        </p:blipFill>
        <p:spPr bwMode="auto">
          <a:xfrm>
            <a:off x="10284460" y="1"/>
            <a:ext cx="1907540" cy="74187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Picture 8" descr="Related image">
            <a:extLst>
              <a:ext uri="{FF2B5EF4-FFF2-40B4-BE49-F238E27FC236}">
                <a16:creationId xmlns:a16="http://schemas.microsoft.com/office/drawing/2014/main" id="{CEDDEB6C-F174-B44C-1AD9-3931A312A4F5}"/>
              </a:ext>
            </a:extLst>
          </p:cNvPr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640" y="29483"/>
            <a:ext cx="942771" cy="6501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54E0AD2-8F69-024B-DFCF-EE552B3A57D8}"/>
              </a:ext>
            </a:extLst>
          </p:cNvPr>
          <p:cNvSpPr txBox="1"/>
          <p:nvPr/>
        </p:nvSpPr>
        <p:spPr>
          <a:xfrm>
            <a:off x="1216332" y="66015"/>
            <a:ext cx="8904235" cy="58477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IN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STAFF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DA73632-4616-65A5-0498-ED9EDFD5F8CA}"/>
              </a:ext>
            </a:extLst>
          </p:cNvPr>
          <p:cNvSpPr txBox="1"/>
          <p:nvPr/>
        </p:nvSpPr>
        <p:spPr>
          <a:xfrm>
            <a:off x="404262" y="991405"/>
            <a:ext cx="1151181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lang="en-US" sz="1800" b="1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Professionalism of the Staff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63% of respondents were very happy with the professional competence of the staff rated the, 33% were fairly happy &amp; balance were unhappy.</a:t>
            </a:r>
            <a:endParaRPr lang="en-IN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A45D751-DE61-A058-A8B9-382AAB022FCD}"/>
              </a:ext>
            </a:extLst>
          </p:cNvPr>
          <p:cNvSpPr txBox="1"/>
          <p:nvPr/>
        </p:nvSpPr>
        <p:spPr>
          <a:xfrm>
            <a:off x="404260" y="4167740"/>
            <a:ext cx="1151021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lang="en-US" sz="1800" b="1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Courteousness of the Staff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66% of respondents were very happy with the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behaviour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of the staff, 31% were satisfied &amp; only 3% were unhappy.</a:t>
            </a:r>
            <a:endParaRPr lang="en-IN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4DB5DCB3-6D3A-0341-3672-88D19C5209C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06242418"/>
              </p:ext>
            </p:extLst>
          </p:nvPr>
        </p:nvGraphicFramePr>
        <p:xfrm>
          <a:off x="808523" y="4899259"/>
          <a:ext cx="4148488" cy="173989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80160">
                  <a:extLst>
                    <a:ext uri="{9D8B030D-6E8A-4147-A177-3AD203B41FA5}">
                      <a16:colId xmlns:a16="http://schemas.microsoft.com/office/drawing/2014/main" val="3015358604"/>
                    </a:ext>
                  </a:extLst>
                </a:gridCol>
                <a:gridCol w="2868328">
                  <a:extLst>
                    <a:ext uri="{9D8B030D-6E8A-4147-A177-3AD203B41FA5}">
                      <a16:colId xmlns:a16="http://schemas.microsoft.com/office/drawing/2014/main" val="1770419749"/>
                    </a:ext>
                  </a:extLst>
                </a:gridCol>
              </a:tblGrid>
              <a:tr h="413886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Row Labels</a:t>
                      </a:r>
                      <a:endParaRPr lang="en-IN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Count of How courteous was the staff?</a:t>
                      </a:r>
                      <a:endParaRPr lang="en-IN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60730080"/>
                  </a:ext>
                </a:extLst>
              </a:tr>
              <a:tr h="243924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Excellent</a:t>
                      </a:r>
                      <a:endParaRPr lang="en-IN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en-IN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77147242"/>
                  </a:ext>
                </a:extLst>
              </a:tr>
              <a:tr h="243924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Fair</a:t>
                      </a:r>
                      <a:endParaRPr lang="en-IN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47</a:t>
                      </a:r>
                      <a:endParaRPr lang="en-IN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49948351"/>
                  </a:ext>
                </a:extLst>
              </a:tr>
              <a:tr h="243924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Good</a:t>
                      </a:r>
                      <a:endParaRPr lang="en-IN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83</a:t>
                      </a:r>
                      <a:endParaRPr lang="en-IN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08735374"/>
                  </a:ext>
                </a:extLst>
              </a:tr>
              <a:tr h="243924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Poor</a:t>
                      </a:r>
                      <a:endParaRPr lang="en-IN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IN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20849556"/>
                  </a:ext>
                </a:extLst>
              </a:tr>
              <a:tr h="350311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Grand Total</a:t>
                      </a:r>
                      <a:endParaRPr lang="en-IN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150</a:t>
                      </a:r>
                      <a:endParaRPr lang="en-IN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50599979"/>
                  </a:ext>
                </a:extLst>
              </a:tr>
            </a:tbl>
          </a:graphicData>
        </a:graphic>
      </p:graphicFrame>
      <p:graphicFrame>
        <p:nvGraphicFramePr>
          <p:cNvPr id="11" name="Chart 10">
            <a:extLst>
              <a:ext uri="{FF2B5EF4-FFF2-40B4-BE49-F238E27FC236}">
                <a16:creationId xmlns:a16="http://schemas.microsoft.com/office/drawing/2014/main" id="{62B830B5-EC3F-13DF-93E8-0B744C5915F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57863917"/>
              </p:ext>
            </p:extLst>
          </p:nvPr>
        </p:nvGraphicFramePr>
        <p:xfrm>
          <a:off x="5746281" y="4814071"/>
          <a:ext cx="3667225" cy="19342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3159BD73-87A7-DEFF-165C-CD29DBA190C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5366315"/>
              </p:ext>
            </p:extLst>
          </p:nvPr>
        </p:nvGraphicFramePr>
        <p:xfrm>
          <a:off x="818146" y="1799924"/>
          <a:ext cx="4206241" cy="214917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37913">
                  <a:extLst>
                    <a:ext uri="{9D8B030D-6E8A-4147-A177-3AD203B41FA5}">
                      <a16:colId xmlns:a16="http://schemas.microsoft.com/office/drawing/2014/main" val="2937368391"/>
                    </a:ext>
                  </a:extLst>
                </a:gridCol>
                <a:gridCol w="2868328">
                  <a:extLst>
                    <a:ext uri="{9D8B030D-6E8A-4147-A177-3AD203B41FA5}">
                      <a16:colId xmlns:a16="http://schemas.microsoft.com/office/drawing/2014/main" val="3273318429"/>
                    </a:ext>
                  </a:extLst>
                </a:gridCol>
              </a:tblGrid>
              <a:tr h="625642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Row Labels</a:t>
                      </a:r>
                      <a:endParaRPr lang="en-IN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How would you rate the professionalism of the staff?</a:t>
                      </a:r>
                      <a:endParaRPr lang="en-IN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79160393"/>
                  </a:ext>
                </a:extLst>
              </a:tr>
              <a:tr h="243643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Excellent</a:t>
                      </a:r>
                      <a:endParaRPr lang="en-IN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en-IN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85366769"/>
                  </a:ext>
                </a:extLst>
              </a:tr>
              <a:tr h="243643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Fair</a:t>
                      </a:r>
                      <a:endParaRPr lang="en-IN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49</a:t>
                      </a:r>
                      <a:endParaRPr lang="en-IN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22133011"/>
                  </a:ext>
                </a:extLst>
              </a:tr>
              <a:tr h="243643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Good</a:t>
                      </a:r>
                      <a:endParaRPr lang="en-IN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87</a:t>
                      </a:r>
                      <a:endParaRPr lang="en-IN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34486941"/>
                  </a:ext>
                </a:extLst>
              </a:tr>
              <a:tr h="305316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 Comments</a:t>
                      </a:r>
                      <a:endParaRPr lang="en-IN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IN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51729433"/>
                  </a:ext>
                </a:extLst>
              </a:tr>
              <a:tr h="243643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Poor</a:t>
                      </a:r>
                      <a:endParaRPr lang="en-IN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en-IN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5257584"/>
                  </a:ext>
                </a:extLst>
              </a:tr>
              <a:tr h="243643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Grand Total</a:t>
                      </a:r>
                      <a:endParaRPr lang="en-IN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150</a:t>
                      </a:r>
                      <a:endParaRPr lang="en-IN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55172723"/>
                  </a:ext>
                </a:extLst>
              </a:tr>
            </a:tbl>
          </a:graphicData>
        </a:graphic>
      </p:graphicFrame>
      <p:graphicFrame>
        <p:nvGraphicFramePr>
          <p:cNvPr id="13" name="Chart 12">
            <a:extLst>
              <a:ext uri="{FF2B5EF4-FFF2-40B4-BE49-F238E27FC236}">
                <a16:creationId xmlns:a16="http://schemas.microsoft.com/office/drawing/2014/main" id="{4BD892AD-90D6-1B6D-CE4F-607E4E6ED29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44871961"/>
              </p:ext>
            </p:extLst>
          </p:nvPr>
        </p:nvGraphicFramePr>
        <p:xfrm>
          <a:off x="5322771" y="1848050"/>
          <a:ext cx="4360244" cy="21560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39806326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76A7A82E-5DDD-5000-6F98-4D41FD61C74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" r="69538"/>
          <a:stretch/>
        </p:blipFill>
        <p:spPr bwMode="auto">
          <a:xfrm>
            <a:off x="10240903" y="11940"/>
            <a:ext cx="1994654" cy="77575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Picture 8" descr="Related image">
            <a:extLst>
              <a:ext uri="{FF2B5EF4-FFF2-40B4-BE49-F238E27FC236}">
                <a16:creationId xmlns:a16="http://schemas.microsoft.com/office/drawing/2014/main" id="{CEDDEB6C-F174-B44C-1AD9-3931A312A4F5}"/>
              </a:ext>
            </a:extLst>
          </p:cNvPr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246" y="43515"/>
            <a:ext cx="945560" cy="6798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54E0AD2-8F69-024B-DFCF-EE552B3A57D8}"/>
              </a:ext>
            </a:extLst>
          </p:cNvPr>
          <p:cNvSpPr txBox="1"/>
          <p:nvPr/>
        </p:nvSpPr>
        <p:spPr>
          <a:xfrm>
            <a:off x="1203159" y="110417"/>
            <a:ext cx="8930582" cy="58477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IN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CONSULTATION PROCESS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E923E6E-B456-6095-2986-6279EF26225E}"/>
              </a:ext>
            </a:extLst>
          </p:cNvPr>
          <p:cNvSpPr txBox="1"/>
          <p:nvPr/>
        </p:nvSpPr>
        <p:spPr>
          <a:xfrm>
            <a:off x="224686" y="976647"/>
            <a:ext cx="1185325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lang="en-US" sz="1800" b="1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Waiting Time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107 respondents out of 150 (71%) were attended to by the staff in a reasonable timeframe. A total of 43 respondents were not happy with the long waiting time.</a:t>
            </a:r>
            <a:endParaRPr lang="en-IN" sz="1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C438BD73-F04F-089D-0A92-6D77F1E2E6F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6741337"/>
              </p:ext>
            </p:extLst>
          </p:nvPr>
        </p:nvGraphicFramePr>
        <p:xfrm>
          <a:off x="506873" y="1851739"/>
          <a:ext cx="3492762" cy="180235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19488">
                  <a:extLst>
                    <a:ext uri="{9D8B030D-6E8A-4147-A177-3AD203B41FA5}">
                      <a16:colId xmlns:a16="http://schemas.microsoft.com/office/drawing/2014/main" val="1425481446"/>
                    </a:ext>
                  </a:extLst>
                </a:gridCol>
                <a:gridCol w="2173274">
                  <a:extLst>
                    <a:ext uri="{9D8B030D-6E8A-4147-A177-3AD203B41FA5}">
                      <a16:colId xmlns:a16="http://schemas.microsoft.com/office/drawing/2014/main" val="3202979355"/>
                    </a:ext>
                  </a:extLst>
                </a:gridCol>
              </a:tblGrid>
              <a:tr h="47757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Row Labels</a:t>
                      </a:r>
                      <a:endParaRPr lang="en-IN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Count of Waiting time?</a:t>
                      </a:r>
                      <a:endParaRPr lang="en-IN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08054464"/>
                  </a:ext>
                </a:extLst>
              </a:tr>
              <a:tr h="264956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Prompt</a:t>
                      </a:r>
                      <a:endParaRPr lang="en-IN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IN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29611552"/>
                  </a:ext>
                </a:extLst>
              </a:tr>
              <a:tr h="264956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Reasonable</a:t>
                      </a:r>
                      <a:endParaRPr lang="en-IN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105</a:t>
                      </a:r>
                      <a:endParaRPr lang="en-IN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37450649"/>
                  </a:ext>
                </a:extLst>
              </a:tr>
              <a:tr h="264956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Long</a:t>
                      </a:r>
                      <a:endParaRPr lang="en-IN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</a:t>
                      </a:r>
                      <a:endParaRPr lang="en-IN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88725361"/>
                  </a:ext>
                </a:extLst>
              </a:tr>
              <a:tr h="264956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Very Long</a:t>
                      </a:r>
                      <a:endParaRPr lang="en-IN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en-IN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92769446"/>
                  </a:ext>
                </a:extLst>
              </a:tr>
              <a:tr h="264956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Grand Total</a:t>
                      </a:r>
                      <a:endParaRPr lang="en-IN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150</a:t>
                      </a:r>
                      <a:endParaRPr lang="en-IN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20999945"/>
                  </a:ext>
                </a:extLst>
              </a:tr>
            </a:tbl>
          </a:graphicData>
        </a:graphic>
      </p:graphicFrame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C7B24272-9523-CF4A-6C65-52BABB2E212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12064820"/>
              </p:ext>
            </p:extLst>
          </p:nvPr>
        </p:nvGraphicFramePr>
        <p:xfrm>
          <a:off x="4980103" y="1854416"/>
          <a:ext cx="3919420" cy="19125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E3B94F94-259D-2C10-4462-7CC6C8186D9B}"/>
              </a:ext>
            </a:extLst>
          </p:cNvPr>
          <p:cNvSpPr txBox="1"/>
          <p:nvPr/>
        </p:nvSpPr>
        <p:spPr>
          <a:xfrm>
            <a:off x="221381" y="3888605"/>
            <a:ext cx="1185495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lang="en-US" sz="1800" b="1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Time Spent with the Consultant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94% respondents were given adequate time by the consultant. Balance 6 % were not satisfied with the time utilized during consultation by the attending physician.</a:t>
            </a:r>
            <a:endParaRPr lang="en-IN" sz="1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545229C6-41DC-956E-F174-5F5AAACFC73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55051611"/>
              </p:ext>
            </p:extLst>
          </p:nvPr>
        </p:nvGraphicFramePr>
        <p:xfrm>
          <a:off x="506874" y="4677878"/>
          <a:ext cx="3492690" cy="193866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58297">
                  <a:extLst>
                    <a:ext uri="{9D8B030D-6E8A-4147-A177-3AD203B41FA5}">
                      <a16:colId xmlns:a16="http://schemas.microsoft.com/office/drawing/2014/main" val="1196631462"/>
                    </a:ext>
                  </a:extLst>
                </a:gridCol>
                <a:gridCol w="2334393">
                  <a:extLst>
                    <a:ext uri="{9D8B030D-6E8A-4147-A177-3AD203B41FA5}">
                      <a16:colId xmlns:a16="http://schemas.microsoft.com/office/drawing/2014/main" val="3893454962"/>
                    </a:ext>
                  </a:extLst>
                </a:gridCol>
              </a:tblGrid>
              <a:tr h="683394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Row Labels</a:t>
                      </a:r>
                      <a:endParaRPr lang="en-IN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Did the doctor give you adequate time during consultation?</a:t>
                      </a:r>
                      <a:endParaRPr lang="en-IN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28282591"/>
                  </a:ext>
                </a:extLst>
              </a:tr>
              <a:tr h="251054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Adequate</a:t>
                      </a:r>
                      <a:endParaRPr lang="en-IN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53</a:t>
                      </a:r>
                      <a:endParaRPr lang="en-IN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89979658"/>
                  </a:ext>
                </a:extLst>
              </a:tr>
              <a:tr h="251054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Inadequate</a:t>
                      </a:r>
                      <a:endParaRPr lang="en-IN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en-IN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02700764"/>
                  </a:ext>
                </a:extLst>
              </a:tr>
              <a:tr h="251054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No comments</a:t>
                      </a:r>
                      <a:endParaRPr lang="en-IN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IN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70013125"/>
                  </a:ext>
                </a:extLst>
              </a:tr>
              <a:tr h="251054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Reasonable</a:t>
                      </a:r>
                      <a:endParaRPr lang="en-IN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89</a:t>
                      </a:r>
                      <a:endParaRPr lang="en-IN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52503682"/>
                  </a:ext>
                </a:extLst>
              </a:tr>
              <a:tr h="251054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Grand Total</a:t>
                      </a:r>
                      <a:endParaRPr lang="en-IN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150</a:t>
                      </a:r>
                      <a:endParaRPr lang="en-IN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79750794"/>
                  </a:ext>
                </a:extLst>
              </a:tr>
            </a:tbl>
          </a:graphicData>
        </a:graphic>
      </p:graphicFrame>
      <p:graphicFrame>
        <p:nvGraphicFramePr>
          <p:cNvPr id="11" name="Chart 10">
            <a:extLst>
              <a:ext uri="{FF2B5EF4-FFF2-40B4-BE49-F238E27FC236}">
                <a16:creationId xmlns:a16="http://schemas.microsoft.com/office/drawing/2014/main" id="{7F115672-FC0C-A4DA-525D-898D60B0CCD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85507132"/>
              </p:ext>
            </p:extLst>
          </p:nvPr>
        </p:nvGraphicFramePr>
        <p:xfrm>
          <a:off x="4514248" y="4629749"/>
          <a:ext cx="4781176" cy="20673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24276599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76A7A82E-5DDD-5000-6F98-4D41FD61C74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" r="69538"/>
          <a:stretch/>
        </p:blipFill>
        <p:spPr bwMode="auto">
          <a:xfrm>
            <a:off x="10284460" y="1"/>
            <a:ext cx="1907540" cy="74187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Picture 8" descr="Related image">
            <a:extLst>
              <a:ext uri="{FF2B5EF4-FFF2-40B4-BE49-F238E27FC236}">
                <a16:creationId xmlns:a16="http://schemas.microsoft.com/office/drawing/2014/main" id="{CEDDEB6C-F174-B44C-1AD9-3931A312A4F5}"/>
              </a:ext>
            </a:extLst>
          </p:cNvPr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640" y="29483"/>
            <a:ext cx="942771" cy="6501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4D1C2D1-5599-CB15-DCD3-A25B4B1A1436}"/>
              </a:ext>
            </a:extLst>
          </p:cNvPr>
          <p:cNvSpPr txBox="1"/>
          <p:nvPr/>
        </p:nvSpPr>
        <p:spPr>
          <a:xfrm>
            <a:off x="1203159" y="110417"/>
            <a:ext cx="8930582" cy="58477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IN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CONSULTATION PROCESS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EC76F1D-3A26-1186-37FD-00B8B1B26065}"/>
              </a:ext>
            </a:extLst>
          </p:cNvPr>
          <p:cNvSpPr txBox="1"/>
          <p:nvPr/>
        </p:nvSpPr>
        <p:spPr>
          <a:xfrm>
            <a:off x="40640" y="837398"/>
            <a:ext cx="1201018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lang="en-US" b="1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Professionalism of the Consultant</a:t>
            </a:r>
            <a:r>
              <a:rPr lang="en-US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61% were highly satisfied with the consultant, 37% were satisfied &amp; balance 2 % were not satisfied with the attending physician.</a:t>
            </a:r>
            <a:endParaRPr lang="en-IN" sz="1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DCDECCC-EB0F-1FF2-07EC-5ECD7BE5A5A8}"/>
              </a:ext>
            </a:extLst>
          </p:cNvPr>
          <p:cNvSpPr txBox="1"/>
          <p:nvPr/>
        </p:nvSpPr>
        <p:spPr>
          <a:xfrm>
            <a:off x="28876" y="3859729"/>
            <a:ext cx="12029977" cy="6543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lang="en-US" sz="1800" b="1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Privacy during Consultation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93% respondents said that privacy was maintained during consultation &amp; the balance said that no privacy was maintained or did not comment.</a:t>
            </a:r>
            <a:endParaRPr lang="en-IN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A40368E0-8482-C651-A713-D3AE03CB06B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29415444"/>
              </p:ext>
            </p:extLst>
          </p:nvPr>
        </p:nvGraphicFramePr>
        <p:xfrm>
          <a:off x="394635" y="1520791"/>
          <a:ext cx="4235115" cy="211270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80161">
                  <a:extLst>
                    <a:ext uri="{9D8B030D-6E8A-4147-A177-3AD203B41FA5}">
                      <a16:colId xmlns:a16="http://schemas.microsoft.com/office/drawing/2014/main" val="2346400441"/>
                    </a:ext>
                  </a:extLst>
                </a:gridCol>
                <a:gridCol w="2954954">
                  <a:extLst>
                    <a:ext uri="{9D8B030D-6E8A-4147-A177-3AD203B41FA5}">
                      <a16:colId xmlns:a16="http://schemas.microsoft.com/office/drawing/2014/main" val="2259383904"/>
                    </a:ext>
                  </a:extLst>
                </a:gridCol>
              </a:tblGrid>
              <a:tr h="664144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Row Labels</a:t>
                      </a:r>
                      <a:endParaRPr lang="en-IN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Was the doctor clear &amp; compassionate during consultation?</a:t>
                      </a:r>
                      <a:endParaRPr lang="en-IN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26072891"/>
                  </a:ext>
                </a:extLst>
              </a:tr>
              <a:tr h="236753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Excellent</a:t>
                      </a:r>
                      <a:endParaRPr lang="en-IN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  <a:endParaRPr lang="en-IN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23766766"/>
                  </a:ext>
                </a:extLst>
              </a:tr>
              <a:tr h="236753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Fair</a:t>
                      </a:r>
                      <a:endParaRPr lang="en-IN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56</a:t>
                      </a:r>
                      <a:endParaRPr lang="en-IN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1561871"/>
                  </a:ext>
                </a:extLst>
              </a:tr>
              <a:tr h="236753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Good</a:t>
                      </a:r>
                      <a:endParaRPr lang="en-IN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71</a:t>
                      </a:r>
                      <a:endParaRPr lang="en-IN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50820239"/>
                  </a:ext>
                </a:extLst>
              </a:tr>
              <a:tr h="236753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 Comments</a:t>
                      </a:r>
                      <a:endParaRPr lang="en-IN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IN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94849679"/>
                  </a:ext>
                </a:extLst>
              </a:tr>
              <a:tr h="236753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Poor</a:t>
                      </a:r>
                      <a:endParaRPr lang="en-IN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IN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00909790"/>
                  </a:ext>
                </a:extLst>
              </a:tr>
              <a:tr h="236753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Grand Total</a:t>
                      </a:r>
                      <a:endParaRPr lang="en-IN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150</a:t>
                      </a:r>
                      <a:endParaRPr lang="en-IN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36059343"/>
                  </a:ext>
                </a:extLst>
              </a:tr>
            </a:tbl>
          </a:graphicData>
        </a:graphic>
      </p:graphicFrame>
      <p:graphicFrame>
        <p:nvGraphicFramePr>
          <p:cNvPr id="12" name="Chart 11">
            <a:extLst>
              <a:ext uri="{FF2B5EF4-FFF2-40B4-BE49-F238E27FC236}">
                <a16:creationId xmlns:a16="http://schemas.microsoft.com/office/drawing/2014/main" id="{03861B70-A9BD-97E5-C38B-CB17A0D374C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90289364"/>
              </p:ext>
            </p:extLst>
          </p:nvPr>
        </p:nvGraphicFramePr>
        <p:xfrm>
          <a:off x="5668450" y="1464479"/>
          <a:ext cx="4238826" cy="23037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3" name="Table 12">
            <a:extLst>
              <a:ext uri="{FF2B5EF4-FFF2-40B4-BE49-F238E27FC236}">
                <a16:creationId xmlns:a16="http://schemas.microsoft.com/office/drawing/2014/main" id="{023EBB7D-6BCB-4E49-B7D3-D022820B0A6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033538"/>
              </p:ext>
            </p:extLst>
          </p:nvPr>
        </p:nvGraphicFramePr>
        <p:xfrm>
          <a:off x="390925" y="4586310"/>
          <a:ext cx="4238826" cy="151815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03121">
                  <a:extLst>
                    <a:ext uri="{9D8B030D-6E8A-4147-A177-3AD203B41FA5}">
                      <a16:colId xmlns:a16="http://schemas.microsoft.com/office/drawing/2014/main" val="1290423660"/>
                    </a:ext>
                  </a:extLst>
                </a:gridCol>
                <a:gridCol w="2935705">
                  <a:extLst>
                    <a:ext uri="{9D8B030D-6E8A-4147-A177-3AD203B41FA5}">
                      <a16:colId xmlns:a16="http://schemas.microsoft.com/office/drawing/2014/main" val="913168159"/>
                    </a:ext>
                  </a:extLst>
                </a:gridCol>
              </a:tblGrid>
              <a:tr h="55245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Row Labels</a:t>
                      </a:r>
                      <a:endParaRPr lang="en-IN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Was privacy maintained during consultation?</a:t>
                      </a:r>
                      <a:endParaRPr lang="en-IN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55078099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</a:t>
                      </a:r>
                      <a:endParaRPr lang="en-IN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en-IN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61382853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 Comments</a:t>
                      </a:r>
                      <a:endParaRPr lang="en-IN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IN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84562796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Yes</a:t>
                      </a:r>
                      <a:endParaRPr lang="en-IN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140</a:t>
                      </a:r>
                      <a:endParaRPr lang="en-IN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31986055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Grand Total</a:t>
                      </a:r>
                      <a:endParaRPr lang="en-IN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150</a:t>
                      </a:r>
                      <a:endParaRPr lang="en-IN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30831984"/>
                  </a:ext>
                </a:extLst>
              </a:tr>
            </a:tbl>
          </a:graphicData>
        </a:graphic>
      </p:graphicFrame>
      <p:graphicFrame>
        <p:nvGraphicFramePr>
          <p:cNvPr id="14" name="Chart 13">
            <a:extLst>
              <a:ext uri="{FF2B5EF4-FFF2-40B4-BE49-F238E27FC236}">
                <a16:creationId xmlns:a16="http://schemas.microsoft.com/office/drawing/2014/main" id="{344A5072-DE00-C90E-C44A-94289480A50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15148831"/>
              </p:ext>
            </p:extLst>
          </p:nvPr>
        </p:nvGraphicFramePr>
        <p:xfrm>
          <a:off x="6147169" y="4586310"/>
          <a:ext cx="4238826" cy="21612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37000820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76A7A82E-5DDD-5000-6F98-4D41FD61C74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" r="69538"/>
          <a:stretch/>
        </p:blipFill>
        <p:spPr bwMode="auto">
          <a:xfrm>
            <a:off x="10284460" y="1"/>
            <a:ext cx="1907540" cy="74187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Picture 8" descr="Related image">
            <a:extLst>
              <a:ext uri="{FF2B5EF4-FFF2-40B4-BE49-F238E27FC236}">
                <a16:creationId xmlns:a16="http://schemas.microsoft.com/office/drawing/2014/main" id="{CEDDEB6C-F174-B44C-1AD9-3931A312A4F5}"/>
              </a:ext>
            </a:extLst>
          </p:cNvPr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640" y="29483"/>
            <a:ext cx="942771" cy="6501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54E0AD2-8F69-024B-DFCF-EE552B3A57D8}"/>
              </a:ext>
            </a:extLst>
          </p:cNvPr>
          <p:cNvSpPr txBox="1"/>
          <p:nvPr/>
        </p:nvSpPr>
        <p:spPr>
          <a:xfrm>
            <a:off x="1216332" y="94891"/>
            <a:ext cx="8904235" cy="58477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IN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CONSULTATION PROCESS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021E319-585D-7036-C26E-B7BB470AD041}"/>
              </a:ext>
            </a:extLst>
          </p:cNvPr>
          <p:cNvSpPr txBox="1"/>
          <p:nvPr/>
        </p:nvSpPr>
        <p:spPr>
          <a:xfrm>
            <a:off x="481263" y="1277051"/>
            <a:ext cx="1137706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lang="en-US" sz="1800" b="1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Overall Experience with the Consulting Physician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58% respondents said that they were highly satisfied with the consulting physician, 41% were fairly satisfied &amp; the balance respondents were unsatisfied.</a:t>
            </a:r>
            <a:endParaRPr lang="en-IN" sz="1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8AEB32C6-2AA9-8CB9-1F53-FE5053CDE61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9349018"/>
              </p:ext>
            </p:extLst>
          </p:nvPr>
        </p:nvGraphicFramePr>
        <p:xfrm>
          <a:off x="679500" y="2217630"/>
          <a:ext cx="3257233" cy="218516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69484">
                  <a:extLst>
                    <a:ext uri="{9D8B030D-6E8A-4147-A177-3AD203B41FA5}">
                      <a16:colId xmlns:a16="http://schemas.microsoft.com/office/drawing/2014/main" val="2979507811"/>
                    </a:ext>
                  </a:extLst>
                </a:gridCol>
                <a:gridCol w="2187749">
                  <a:extLst>
                    <a:ext uri="{9D8B030D-6E8A-4147-A177-3AD203B41FA5}">
                      <a16:colId xmlns:a16="http://schemas.microsoft.com/office/drawing/2014/main" val="3982055596"/>
                    </a:ext>
                  </a:extLst>
                </a:gridCol>
              </a:tblGrid>
              <a:tr h="73660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Row Labels</a:t>
                      </a:r>
                      <a:endParaRPr lang="en-IN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Count of Overall experience with the consulting physician?</a:t>
                      </a:r>
                      <a:endParaRPr lang="en-IN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07841046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Excellent</a:t>
                      </a:r>
                      <a:endParaRPr lang="en-IN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  <a:endParaRPr lang="en-IN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44025112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Fair</a:t>
                      </a:r>
                      <a:endParaRPr lang="en-IN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62</a:t>
                      </a:r>
                      <a:endParaRPr lang="en-IN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32955329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Good</a:t>
                      </a:r>
                      <a:endParaRPr lang="en-IN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67</a:t>
                      </a:r>
                      <a:endParaRPr lang="en-IN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82252836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 comments</a:t>
                      </a:r>
                      <a:endParaRPr lang="en-IN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IN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04185062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Poor</a:t>
                      </a:r>
                      <a:endParaRPr lang="en-IN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IN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67936839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Grand Total</a:t>
                      </a:r>
                      <a:endParaRPr lang="en-IN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150</a:t>
                      </a:r>
                      <a:endParaRPr lang="en-IN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80342549"/>
                  </a:ext>
                </a:extLst>
              </a:tr>
            </a:tbl>
          </a:graphicData>
        </a:graphic>
      </p:graphicFrame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58112F3F-55D3-FD74-5937-6D6913AA54C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31520378"/>
              </p:ext>
            </p:extLst>
          </p:nvPr>
        </p:nvGraphicFramePr>
        <p:xfrm>
          <a:off x="4446872" y="2204185"/>
          <a:ext cx="4023360" cy="23004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5551057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76A7A82E-5DDD-5000-6F98-4D41FD61C74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" r="69538"/>
          <a:stretch/>
        </p:blipFill>
        <p:spPr bwMode="auto">
          <a:xfrm>
            <a:off x="10284460" y="1"/>
            <a:ext cx="1907540" cy="74187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Picture 8" descr="Related image">
            <a:extLst>
              <a:ext uri="{FF2B5EF4-FFF2-40B4-BE49-F238E27FC236}">
                <a16:creationId xmlns:a16="http://schemas.microsoft.com/office/drawing/2014/main" id="{CEDDEB6C-F174-B44C-1AD9-3931A312A4F5}"/>
              </a:ext>
            </a:extLst>
          </p:cNvPr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640" y="29483"/>
            <a:ext cx="942771" cy="6501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54E0AD2-8F69-024B-DFCF-EE552B3A57D8}"/>
              </a:ext>
            </a:extLst>
          </p:cNvPr>
          <p:cNvSpPr txBox="1"/>
          <p:nvPr/>
        </p:nvSpPr>
        <p:spPr>
          <a:xfrm>
            <a:off x="1216332" y="94891"/>
            <a:ext cx="8904235" cy="58477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IN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ALLIED SERVICES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660258A-038A-A71C-B26C-AFC69CC5DE4F}"/>
              </a:ext>
            </a:extLst>
          </p:cNvPr>
          <p:cNvSpPr txBox="1"/>
          <p:nvPr/>
        </p:nvSpPr>
        <p:spPr>
          <a:xfrm>
            <a:off x="221380" y="877316"/>
            <a:ext cx="1153106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N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b="1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Cleanliness &amp; Hygiene in the Waiting Area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82% of the respondents in the sample population were very happy with the cleanliness &amp; hygiene maintained in the facility, 15% were fairly happy &amp; 35% were unhappy about the aspect.</a:t>
            </a:r>
            <a:endParaRPr lang="en-IN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8C9A5E26-B371-4459-2F16-C9BE9159B26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34631572"/>
              </p:ext>
            </p:extLst>
          </p:nvPr>
        </p:nvGraphicFramePr>
        <p:xfrm>
          <a:off x="433137" y="1559764"/>
          <a:ext cx="3686476" cy="193375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35781">
                  <a:extLst>
                    <a:ext uri="{9D8B030D-6E8A-4147-A177-3AD203B41FA5}">
                      <a16:colId xmlns:a16="http://schemas.microsoft.com/office/drawing/2014/main" val="128251331"/>
                    </a:ext>
                  </a:extLst>
                </a:gridCol>
                <a:gridCol w="2550695">
                  <a:extLst>
                    <a:ext uri="{9D8B030D-6E8A-4147-A177-3AD203B41FA5}">
                      <a16:colId xmlns:a16="http://schemas.microsoft.com/office/drawing/2014/main" val="1137795681"/>
                    </a:ext>
                  </a:extLst>
                </a:gridCol>
              </a:tblGrid>
              <a:tr h="721423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Row Labels</a:t>
                      </a:r>
                      <a:endParaRPr lang="en-IN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Count of How was the cleanliness &amp; hygiene at the waiting area?</a:t>
                      </a:r>
                      <a:endParaRPr lang="en-IN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3386121"/>
                  </a:ext>
                </a:extLst>
              </a:tr>
              <a:tr h="242467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Excellent</a:t>
                      </a:r>
                      <a:endParaRPr lang="en-IN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  <a:endParaRPr lang="en-IN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30475608"/>
                  </a:ext>
                </a:extLst>
              </a:tr>
              <a:tr h="242467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Fair</a:t>
                      </a:r>
                      <a:endParaRPr lang="en-IN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  <a:endParaRPr lang="en-IN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60232699"/>
                  </a:ext>
                </a:extLst>
              </a:tr>
              <a:tr h="242467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Good</a:t>
                      </a:r>
                      <a:endParaRPr lang="en-IN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102</a:t>
                      </a:r>
                      <a:endParaRPr lang="en-IN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60996025"/>
                  </a:ext>
                </a:extLst>
              </a:tr>
              <a:tr h="242467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Poor</a:t>
                      </a:r>
                      <a:endParaRPr lang="en-IN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IN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03748382"/>
                  </a:ext>
                </a:extLst>
              </a:tr>
              <a:tr h="242467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Grand Total</a:t>
                      </a:r>
                      <a:endParaRPr lang="en-IN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150</a:t>
                      </a:r>
                      <a:endParaRPr lang="en-IN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61958403"/>
                  </a:ext>
                </a:extLst>
              </a:tr>
            </a:tbl>
          </a:graphicData>
        </a:graphic>
      </p:graphicFrame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F225280D-A522-9CB5-0E5B-5C201D64597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16691265"/>
              </p:ext>
            </p:extLst>
          </p:nvPr>
        </p:nvGraphicFramePr>
        <p:xfrm>
          <a:off x="4800030" y="1511166"/>
          <a:ext cx="4295843" cy="22619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795A123A-CE97-955A-6A98-712C9F7A364D}"/>
              </a:ext>
            </a:extLst>
          </p:cNvPr>
          <p:cNvSpPr txBox="1"/>
          <p:nvPr/>
        </p:nvSpPr>
        <p:spPr>
          <a:xfrm>
            <a:off x="221381" y="3955983"/>
            <a:ext cx="1163693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Availability of Emergency Services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21% of the respondents in the sample population were happy with emergency services in the facility, 37% were fairly happy &amp; 42% were unhappy about the aspect. This aspect needs to be improved.</a:t>
            </a:r>
            <a:endParaRPr lang="en-IN" dirty="0"/>
          </a:p>
        </p:txBody>
      </p:sp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FDF5DEB3-A587-CEC9-BF1A-13B79A3AA7B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6412316"/>
              </p:ext>
            </p:extLst>
          </p:nvPr>
        </p:nvGraphicFramePr>
        <p:xfrm>
          <a:off x="404261" y="4745257"/>
          <a:ext cx="3715352" cy="200296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64657">
                  <a:extLst>
                    <a:ext uri="{9D8B030D-6E8A-4147-A177-3AD203B41FA5}">
                      <a16:colId xmlns:a16="http://schemas.microsoft.com/office/drawing/2014/main" val="12777423"/>
                    </a:ext>
                  </a:extLst>
                </a:gridCol>
                <a:gridCol w="2550695">
                  <a:extLst>
                    <a:ext uri="{9D8B030D-6E8A-4147-A177-3AD203B41FA5}">
                      <a16:colId xmlns:a16="http://schemas.microsoft.com/office/drawing/2014/main" val="2171476267"/>
                    </a:ext>
                  </a:extLst>
                </a:gridCol>
              </a:tblGrid>
              <a:tr h="54279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Row Labels</a:t>
                      </a:r>
                      <a:endParaRPr lang="en-IN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Are Emergency Services available at ECHS?</a:t>
                      </a:r>
                      <a:endParaRPr lang="en-IN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12173925"/>
                  </a:ext>
                </a:extLst>
              </a:tr>
              <a:tr h="243362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Excellent</a:t>
                      </a:r>
                      <a:endParaRPr lang="en-IN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en-IN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81322344"/>
                  </a:ext>
                </a:extLst>
              </a:tr>
              <a:tr h="243362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Fair</a:t>
                      </a:r>
                      <a:endParaRPr lang="en-IN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55</a:t>
                      </a:r>
                      <a:endParaRPr lang="en-IN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61706326"/>
                  </a:ext>
                </a:extLst>
              </a:tr>
              <a:tr h="243362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Good</a:t>
                      </a:r>
                      <a:endParaRPr lang="en-IN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en-IN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04655203"/>
                  </a:ext>
                </a:extLst>
              </a:tr>
              <a:tr h="243362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 comments</a:t>
                      </a:r>
                      <a:endParaRPr lang="en-IN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IN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35249014"/>
                  </a:ext>
                </a:extLst>
              </a:tr>
              <a:tr h="243362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Poor</a:t>
                      </a:r>
                      <a:endParaRPr lang="en-IN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62</a:t>
                      </a:r>
                      <a:endParaRPr lang="en-IN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95345923"/>
                  </a:ext>
                </a:extLst>
              </a:tr>
              <a:tr h="243362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Grand Total</a:t>
                      </a:r>
                      <a:endParaRPr lang="en-IN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150</a:t>
                      </a:r>
                      <a:endParaRPr lang="en-IN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4480032"/>
                  </a:ext>
                </a:extLst>
              </a:tr>
            </a:tbl>
          </a:graphicData>
        </a:graphic>
      </p:graphicFrame>
      <p:graphicFrame>
        <p:nvGraphicFramePr>
          <p:cNvPr id="12" name="Chart 11">
            <a:extLst>
              <a:ext uri="{FF2B5EF4-FFF2-40B4-BE49-F238E27FC236}">
                <a16:creationId xmlns:a16="http://schemas.microsoft.com/office/drawing/2014/main" id="{3C8E1000-511D-2651-0189-6FD76E05610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06051134"/>
              </p:ext>
            </p:extLst>
          </p:nvPr>
        </p:nvGraphicFramePr>
        <p:xfrm>
          <a:off x="4800031" y="4764505"/>
          <a:ext cx="4199589" cy="19837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4085944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76A7A82E-5DDD-5000-6F98-4D41FD61C74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" r="69538"/>
          <a:stretch/>
        </p:blipFill>
        <p:spPr bwMode="auto">
          <a:xfrm>
            <a:off x="10284460" y="1"/>
            <a:ext cx="1907540" cy="74187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Picture 8" descr="Related image">
            <a:extLst>
              <a:ext uri="{FF2B5EF4-FFF2-40B4-BE49-F238E27FC236}">
                <a16:creationId xmlns:a16="http://schemas.microsoft.com/office/drawing/2014/main" id="{CEDDEB6C-F174-B44C-1AD9-3931A312A4F5}"/>
              </a:ext>
            </a:extLst>
          </p:cNvPr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640" y="29483"/>
            <a:ext cx="942771" cy="6501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54E0AD2-8F69-024B-DFCF-EE552B3A57D8}"/>
              </a:ext>
            </a:extLst>
          </p:cNvPr>
          <p:cNvSpPr txBox="1"/>
          <p:nvPr/>
        </p:nvSpPr>
        <p:spPr>
          <a:xfrm>
            <a:off x="1216332" y="94891"/>
            <a:ext cx="8904235" cy="58477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IN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ALLIED SERVICES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E352021-59D0-416C-0776-551D9DA95B9D}"/>
              </a:ext>
            </a:extLst>
          </p:cNvPr>
          <p:cNvSpPr txBox="1"/>
          <p:nvPr/>
        </p:nvSpPr>
        <p:spPr>
          <a:xfrm>
            <a:off x="144379" y="875900"/>
            <a:ext cx="1175244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Availability of Diagnostic Services at the Base Hospital, Delhi Cantt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83% of the respondents in the sample population were satisfied with the diagnostic services at the Base Hospital, 8% were fairly satisfied &amp; 9% were unsatisfied about the aspect.</a:t>
            </a:r>
            <a:endParaRPr lang="en-IN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B8D48ADD-FFF6-0D08-F4A8-34D6C4AE801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2153634"/>
              </p:ext>
            </p:extLst>
          </p:nvPr>
        </p:nvGraphicFramePr>
        <p:xfrm>
          <a:off x="202131" y="1809548"/>
          <a:ext cx="3792352" cy="207282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35974">
                  <a:extLst>
                    <a:ext uri="{9D8B030D-6E8A-4147-A177-3AD203B41FA5}">
                      <a16:colId xmlns:a16="http://schemas.microsoft.com/office/drawing/2014/main" val="511923399"/>
                    </a:ext>
                  </a:extLst>
                </a:gridCol>
                <a:gridCol w="2056378">
                  <a:extLst>
                    <a:ext uri="{9D8B030D-6E8A-4147-A177-3AD203B41FA5}">
                      <a16:colId xmlns:a16="http://schemas.microsoft.com/office/drawing/2014/main" val="3985987098"/>
                    </a:ext>
                  </a:extLst>
                </a:gridCol>
              </a:tblGrid>
              <a:tr h="624261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Row Labels</a:t>
                      </a:r>
                      <a:endParaRPr lang="en-IN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How are the Diagnostic services at Base Hospital?</a:t>
                      </a:r>
                      <a:endParaRPr lang="en-IN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97485593"/>
                  </a:ext>
                </a:extLst>
              </a:tr>
              <a:tr h="240227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Excellent</a:t>
                      </a:r>
                      <a:endParaRPr lang="en-IN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</a:t>
                      </a:r>
                      <a:endParaRPr lang="en-IN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6627875"/>
                  </a:ext>
                </a:extLst>
              </a:tr>
              <a:tr h="240227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Fair</a:t>
                      </a:r>
                      <a:endParaRPr lang="en-IN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en-IN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68393692"/>
                  </a:ext>
                </a:extLst>
              </a:tr>
              <a:tr h="240227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Good</a:t>
                      </a:r>
                      <a:endParaRPr lang="en-IN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64</a:t>
                      </a:r>
                      <a:endParaRPr lang="en-IN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21655890"/>
                  </a:ext>
                </a:extLst>
              </a:tr>
              <a:tr h="240227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 comments</a:t>
                      </a:r>
                      <a:endParaRPr lang="en-IN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IN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65991523"/>
                  </a:ext>
                </a:extLst>
              </a:tr>
              <a:tr h="240227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Poor</a:t>
                      </a:r>
                      <a:endParaRPr lang="en-IN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en-IN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34287677"/>
                  </a:ext>
                </a:extLst>
              </a:tr>
              <a:tr h="240227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Grand Total</a:t>
                      </a:r>
                      <a:endParaRPr lang="en-IN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150</a:t>
                      </a:r>
                      <a:endParaRPr lang="en-IN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08988112"/>
                  </a:ext>
                </a:extLst>
              </a:tr>
            </a:tbl>
          </a:graphicData>
        </a:graphic>
      </p:graphicFrame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24D3BC8A-66D1-953C-36A4-475ABF1E7A8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37414338"/>
              </p:ext>
            </p:extLst>
          </p:nvPr>
        </p:nvGraphicFramePr>
        <p:xfrm>
          <a:off x="4456496" y="1645922"/>
          <a:ext cx="4360245" cy="24343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01900E0A-F548-A7BF-348B-1DD902C3A0FE}"/>
              </a:ext>
            </a:extLst>
          </p:cNvPr>
          <p:cNvSpPr txBox="1"/>
          <p:nvPr/>
        </p:nvSpPr>
        <p:spPr>
          <a:xfrm>
            <a:off x="202131" y="4010622"/>
            <a:ext cx="1175244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lang="en-US" sz="1800" b="1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Availability of Health-Related Information.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64% of the respondents felt that adequate Health Related Information was available whereas, only 8% felt that more information should be made available.</a:t>
            </a:r>
            <a:endParaRPr lang="en-IN" sz="1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3EAC15CA-B242-75E8-0153-D3CE76EC8CA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6209786"/>
              </p:ext>
            </p:extLst>
          </p:nvPr>
        </p:nvGraphicFramePr>
        <p:xfrm>
          <a:off x="237422" y="4656953"/>
          <a:ext cx="3757061" cy="202775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42392">
                  <a:extLst>
                    <a:ext uri="{9D8B030D-6E8A-4147-A177-3AD203B41FA5}">
                      <a16:colId xmlns:a16="http://schemas.microsoft.com/office/drawing/2014/main" val="2218147097"/>
                    </a:ext>
                  </a:extLst>
                </a:gridCol>
                <a:gridCol w="2114669">
                  <a:extLst>
                    <a:ext uri="{9D8B030D-6E8A-4147-A177-3AD203B41FA5}">
                      <a16:colId xmlns:a16="http://schemas.microsoft.com/office/drawing/2014/main" val="737481221"/>
                    </a:ext>
                  </a:extLst>
                </a:gridCol>
              </a:tblGrid>
              <a:tr h="57919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Row Labels</a:t>
                      </a:r>
                      <a:endParaRPr lang="en-IN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Availability of Health-Related Information in ECHS?</a:t>
                      </a:r>
                      <a:endParaRPr lang="en-IN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31857664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Excellent</a:t>
                      </a:r>
                      <a:endParaRPr lang="en-IN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en-IN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8410785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Fair</a:t>
                      </a:r>
                      <a:endParaRPr lang="en-IN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46</a:t>
                      </a:r>
                      <a:endParaRPr lang="en-IN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15915355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Good</a:t>
                      </a:r>
                      <a:endParaRPr lang="en-IN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82</a:t>
                      </a:r>
                      <a:endParaRPr lang="en-IN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91094078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 Comments</a:t>
                      </a:r>
                      <a:endParaRPr lang="en-IN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IN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6500924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Poor</a:t>
                      </a:r>
                      <a:endParaRPr lang="en-IN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en-IN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64681427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Grand Total</a:t>
                      </a:r>
                      <a:endParaRPr lang="en-IN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150</a:t>
                      </a:r>
                      <a:endParaRPr lang="en-IN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25068915"/>
                  </a:ext>
                </a:extLst>
              </a:tr>
            </a:tbl>
          </a:graphicData>
        </a:graphic>
      </p:graphicFrame>
      <p:graphicFrame>
        <p:nvGraphicFramePr>
          <p:cNvPr id="12" name="Chart 11">
            <a:extLst>
              <a:ext uri="{FF2B5EF4-FFF2-40B4-BE49-F238E27FC236}">
                <a16:creationId xmlns:a16="http://schemas.microsoft.com/office/drawing/2014/main" id="{B0E16868-CA84-4F7E-E872-12B9D88A392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97647303"/>
              </p:ext>
            </p:extLst>
          </p:nvPr>
        </p:nvGraphicFramePr>
        <p:xfrm>
          <a:off x="4708858" y="4459555"/>
          <a:ext cx="3978443" cy="24472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331232481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76A7A82E-5DDD-5000-6F98-4D41FD61C74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" r="69538"/>
          <a:stretch/>
        </p:blipFill>
        <p:spPr bwMode="auto">
          <a:xfrm>
            <a:off x="10284460" y="1"/>
            <a:ext cx="1907540" cy="74187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Picture 8" descr="Related image">
            <a:extLst>
              <a:ext uri="{FF2B5EF4-FFF2-40B4-BE49-F238E27FC236}">
                <a16:creationId xmlns:a16="http://schemas.microsoft.com/office/drawing/2014/main" id="{CEDDEB6C-F174-B44C-1AD9-3931A312A4F5}"/>
              </a:ext>
            </a:extLst>
          </p:cNvPr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640" y="29483"/>
            <a:ext cx="942771" cy="6501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54E0AD2-8F69-024B-DFCF-EE552B3A57D8}"/>
              </a:ext>
            </a:extLst>
          </p:cNvPr>
          <p:cNvSpPr txBox="1"/>
          <p:nvPr/>
        </p:nvSpPr>
        <p:spPr>
          <a:xfrm>
            <a:off x="1216332" y="94891"/>
            <a:ext cx="8904235" cy="58477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IN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PHARMACY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4441AD9-43C1-F1E3-D65D-F696BE20B270}"/>
              </a:ext>
            </a:extLst>
          </p:cNvPr>
          <p:cNvSpPr txBox="1"/>
          <p:nvPr/>
        </p:nvSpPr>
        <p:spPr>
          <a:xfrm>
            <a:off x="40640" y="847024"/>
            <a:ext cx="1189468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Availability of Adequate Medicines in the Pharmacy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  66% people in the study were satisfied, 27% were fairly satisfied &amp; 7% were unsatisfied or did not comment on the medicines available in the pharmacy.</a:t>
            </a:r>
            <a:endParaRPr lang="en-IN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99301BE7-E58F-43C8-9C64-DE4450CDDBB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02878034"/>
              </p:ext>
            </p:extLst>
          </p:nvPr>
        </p:nvGraphicFramePr>
        <p:xfrm>
          <a:off x="256674" y="1493355"/>
          <a:ext cx="3631932" cy="197161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77490">
                  <a:extLst>
                    <a:ext uri="{9D8B030D-6E8A-4147-A177-3AD203B41FA5}">
                      <a16:colId xmlns:a16="http://schemas.microsoft.com/office/drawing/2014/main" val="4050478891"/>
                    </a:ext>
                  </a:extLst>
                </a:gridCol>
                <a:gridCol w="2454442">
                  <a:extLst>
                    <a:ext uri="{9D8B030D-6E8A-4147-A177-3AD203B41FA5}">
                      <a16:colId xmlns:a16="http://schemas.microsoft.com/office/drawing/2014/main" val="1088243715"/>
                    </a:ext>
                  </a:extLst>
                </a:gridCol>
              </a:tblGrid>
              <a:tr h="643453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1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Row Labels</a:t>
                      </a:r>
                      <a:endParaRPr lang="en-IN" sz="11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1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Are adequate medicines available in the pharmacy?</a:t>
                      </a:r>
                      <a:endParaRPr lang="en-IN" sz="11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65781347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1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Excellent</a:t>
                      </a:r>
                      <a:endParaRPr lang="en-IN" sz="11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1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  <a:endParaRPr lang="en-IN" sz="11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0324901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1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Fair</a:t>
                      </a:r>
                      <a:endParaRPr lang="en-IN" sz="11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1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</a:t>
                      </a:r>
                      <a:endParaRPr lang="en-IN" sz="11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83391232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1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Good</a:t>
                      </a:r>
                      <a:endParaRPr lang="en-IN" sz="11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1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80</a:t>
                      </a:r>
                      <a:endParaRPr lang="en-IN" sz="11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77374061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1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 comments</a:t>
                      </a:r>
                      <a:endParaRPr lang="en-IN" sz="11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1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IN" sz="11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39404239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1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Poor</a:t>
                      </a:r>
                      <a:endParaRPr lang="en-IN" sz="11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1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en-IN" sz="11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88735811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1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Grand Total</a:t>
                      </a:r>
                      <a:endParaRPr lang="en-IN" sz="11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1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150</a:t>
                      </a:r>
                      <a:endParaRPr lang="en-IN" sz="11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32814085"/>
                  </a:ext>
                </a:extLst>
              </a:tr>
            </a:tbl>
          </a:graphicData>
        </a:graphic>
      </p:graphicFrame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53066679-A609-CF76-116B-96F89B8CDF7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9256451"/>
              </p:ext>
            </p:extLst>
          </p:nvPr>
        </p:nvGraphicFramePr>
        <p:xfrm>
          <a:off x="4406900" y="1440295"/>
          <a:ext cx="3896496" cy="19887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A475D905-6959-991F-5FD1-8354F37A3AF2}"/>
              </a:ext>
            </a:extLst>
          </p:cNvPr>
          <p:cNvSpPr txBox="1"/>
          <p:nvPr/>
        </p:nvSpPr>
        <p:spPr>
          <a:xfrm>
            <a:off x="144378" y="3644866"/>
            <a:ext cx="1189468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lang="en-US" sz="1800" b="1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Availability of Critical Medicines in the Pharmacy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 Merely 19% people in the study were happy, 26% were fairly happy &amp; 63% were unsatisfied or  did not comment on the medicines available in the pharmacy. The aspect needs to be improved.</a:t>
            </a:r>
            <a:endParaRPr lang="en-IN" sz="1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BCC45A2B-C188-EC01-B48C-852BFA086BC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60844932"/>
              </p:ext>
            </p:extLst>
          </p:nvPr>
        </p:nvGraphicFramePr>
        <p:xfrm>
          <a:off x="269506" y="4466122"/>
          <a:ext cx="3619099" cy="205288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63738">
                  <a:extLst>
                    <a:ext uri="{9D8B030D-6E8A-4147-A177-3AD203B41FA5}">
                      <a16:colId xmlns:a16="http://schemas.microsoft.com/office/drawing/2014/main" val="1137216357"/>
                    </a:ext>
                  </a:extLst>
                </a:gridCol>
                <a:gridCol w="2455361">
                  <a:extLst>
                    <a:ext uri="{9D8B030D-6E8A-4147-A177-3AD203B41FA5}">
                      <a16:colId xmlns:a16="http://schemas.microsoft.com/office/drawing/2014/main" val="117986291"/>
                    </a:ext>
                  </a:extLst>
                </a:gridCol>
              </a:tblGrid>
              <a:tr h="604321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Row Labels</a:t>
                      </a:r>
                      <a:endParaRPr lang="en-IN" sz="11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Are critical medicines available in the pharmacy?</a:t>
                      </a:r>
                      <a:endParaRPr lang="en-IN" sz="11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72867217"/>
                  </a:ext>
                </a:extLst>
              </a:tr>
              <a:tr h="237193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Excellent</a:t>
                      </a:r>
                      <a:endParaRPr lang="en-IN" sz="11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en-IN" sz="11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27727148"/>
                  </a:ext>
                </a:extLst>
              </a:tr>
              <a:tr h="237193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Fair</a:t>
                      </a:r>
                      <a:endParaRPr lang="en-IN" sz="11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</a:t>
                      </a:r>
                      <a:endParaRPr lang="en-IN" sz="11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66108822"/>
                  </a:ext>
                </a:extLst>
              </a:tr>
              <a:tr h="237193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Good</a:t>
                      </a:r>
                      <a:endParaRPr lang="en-IN" sz="11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  <a:endParaRPr lang="en-IN" sz="11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62460389"/>
                  </a:ext>
                </a:extLst>
              </a:tr>
              <a:tr h="237193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 comments</a:t>
                      </a:r>
                      <a:endParaRPr lang="en-IN" sz="11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en-IN" sz="11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99485009"/>
                  </a:ext>
                </a:extLst>
              </a:tr>
              <a:tr h="237193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Poor</a:t>
                      </a:r>
                      <a:endParaRPr lang="en-IN" sz="11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89</a:t>
                      </a:r>
                      <a:endParaRPr lang="en-IN" sz="11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43936218"/>
                  </a:ext>
                </a:extLst>
              </a:tr>
              <a:tr h="237193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Grand Total</a:t>
                      </a:r>
                      <a:endParaRPr lang="en-IN" sz="11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150</a:t>
                      </a:r>
                      <a:endParaRPr lang="en-IN" sz="11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85471451"/>
                  </a:ext>
                </a:extLst>
              </a:tr>
            </a:tbl>
          </a:graphicData>
        </a:graphic>
      </p:graphicFrame>
      <p:graphicFrame>
        <p:nvGraphicFramePr>
          <p:cNvPr id="12" name="Chart 11">
            <a:extLst>
              <a:ext uri="{FF2B5EF4-FFF2-40B4-BE49-F238E27FC236}">
                <a16:creationId xmlns:a16="http://schemas.microsoft.com/office/drawing/2014/main" id="{438B76FF-4AB5-5D1B-80A3-CE448EC6608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60890441"/>
              </p:ext>
            </p:extLst>
          </p:nvPr>
        </p:nvGraphicFramePr>
        <p:xfrm>
          <a:off x="4406900" y="4393022"/>
          <a:ext cx="3896496" cy="21818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97372399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76A7A82E-5DDD-5000-6F98-4D41FD61C74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" r="69538"/>
          <a:stretch/>
        </p:blipFill>
        <p:spPr bwMode="auto">
          <a:xfrm>
            <a:off x="10284460" y="1"/>
            <a:ext cx="1907540" cy="74187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Picture 8" descr="Related image">
            <a:extLst>
              <a:ext uri="{FF2B5EF4-FFF2-40B4-BE49-F238E27FC236}">
                <a16:creationId xmlns:a16="http://schemas.microsoft.com/office/drawing/2014/main" id="{CEDDEB6C-F174-B44C-1AD9-3931A312A4F5}"/>
              </a:ext>
            </a:extLst>
          </p:cNvPr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640" y="29483"/>
            <a:ext cx="942771" cy="6501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54E0AD2-8F69-024B-DFCF-EE552B3A57D8}"/>
              </a:ext>
            </a:extLst>
          </p:cNvPr>
          <p:cNvSpPr txBox="1"/>
          <p:nvPr/>
        </p:nvSpPr>
        <p:spPr>
          <a:xfrm>
            <a:off x="1216332" y="94891"/>
            <a:ext cx="8904235" cy="58477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IN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PHARMACY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A96D447-2EBD-5CB0-A48F-457C342F6603}"/>
              </a:ext>
            </a:extLst>
          </p:cNvPr>
          <p:cNvSpPr txBox="1"/>
          <p:nvPr/>
        </p:nvSpPr>
        <p:spPr>
          <a:xfrm>
            <a:off x="242171" y="1183907"/>
            <a:ext cx="11587277" cy="4633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en-US" sz="1800" b="1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Home Delivery of Medicines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 99% respondents in the study stated that medicines are not home delivered.</a:t>
            </a:r>
            <a:endParaRPr lang="en-IN" sz="1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5A5D46BE-9ABB-3526-7D3F-B10CD25CCC4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918058"/>
              </p:ext>
            </p:extLst>
          </p:nvPr>
        </p:nvGraphicFramePr>
        <p:xfrm>
          <a:off x="452387" y="2011681"/>
          <a:ext cx="4081111" cy="203093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20428">
                  <a:extLst>
                    <a:ext uri="{9D8B030D-6E8A-4147-A177-3AD203B41FA5}">
                      <a16:colId xmlns:a16="http://schemas.microsoft.com/office/drawing/2014/main" val="3056566990"/>
                    </a:ext>
                  </a:extLst>
                </a:gridCol>
                <a:gridCol w="3060683">
                  <a:extLst>
                    <a:ext uri="{9D8B030D-6E8A-4147-A177-3AD203B41FA5}">
                      <a16:colId xmlns:a16="http://schemas.microsoft.com/office/drawing/2014/main" val="3384033217"/>
                    </a:ext>
                  </a:extLst>
                </a:gridCol>
              </a:tblGrid>
              <a:tr h="729518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100" b="1" dirty="0">
                          <a:effectLst/>
                        </a:rPr>
                        <a:t>Row Labels</a:t>
                      </a:r>
                      <a:endParaRPr lang="en-IN" sz="11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100" b="1">
                          <a:effectLst/>
                        </a:rPr>
                        <a:t>Count of Are the medicines home delivered?</a:t>
                      </a:r>
                      <a:endParaRPr lang="en-IN" sz="1100" b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92239563"/>
                  </a:ext>
                </a:extLst>
              </a:tr>
              <a:tr h="304212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100" b="1">
                          <a:effectLst/>
                        </a:rPr>
                        <a:t>No</a:t>
                      </a:r>
                      <a:endParaRPr lang="en-IN" sz="1100" b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100" b="1">
                          <a:effectLst/>
                        </a:rPr>
                        <a:t>149</a:t>
                      </a:r>
                      <a:endParaRPr lang="en-IN" sz="1100" b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30512211"/>
                  </a:ext>
                </a:extLst>
              </a:tr>
              <a:tr h="304212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100" b="1">
                          <a:effectLst/>
                        </a:rPr>
                        <a:t>Yes</a:t>
                      </a:r>
                      <a:endParaRPr lang="en-IN" sz="1100" b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100" b="1">
                          <a:effectLst/>
                        </a:rPr>
                        <a:t>1</a:t>
                      </a:r>
                      <a:endParaRPr lang="en-IN" sz="1100" b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01923910"/>
                  </a:ext>
                </a:extLst>
              </a:tr>
              <a:tr h="692988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100" b="1">
                          <a:effectLst/>
                        </a:rPr>
                        <a:t>Grand Total</a:t>
                      </a:r>
                      <a:endParaRPr lang="en-IN" sz="1100" b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100" b="1" dirty="0">
                          <a:effectLst/>
                        </a:rPr>
                        <a:t>150</a:t>
                      </a:r>
                      <a:endParaRPr lang="en-IN" sz="11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74514119"/>
                  </a:ext>
                </a:extLst>
              </a:tr>
            </a:tbl>
          </a:graphicData>
        </a:graphic>
      </p:graphicFrame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7EF846F0-585D-8461-A0AE-F4EB16F68F5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7995540"/>
              </p:ext>
            </p:extLst>
          </p:nvPr>
        </p:nvGraphicFramePr>
        <p:xfrm>
          <a:off x="5197591" y="2036045"/>
          <a:ext cx="4196666" cy="21894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52350413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76A7A82E-5DDD-5000-6F98-4D41FD61C74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" r="69538"/>
          <a:stretch/>
        </p:blipFill>
        <p:spPr bwMode="auto">
          <a:xfrm>
            <a:off x="10284460" y="1"/>
            <a:ext cx="1907540" cy="74187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Picture 8" descr="Related image">
            <a:extLst>
              <a:ext uri="{FF2B5EF4-FFF2-40B4-BE49-F238E27FC236}">
                <a16:creationId xmlns:a16="http://schemas.microsoft.com/office/drawing/2014/main" id="{CEDDEB6C-F174-B44C-1AD9-3931A312A4F5}"/>
              </a:ext>
            </a:extLst>
          </p:cNvPr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640" y="29483"/>
            <a:ext cx="942771" cy="6501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54E0AD2-8F69-024B-DFCF-EE552B3A57D8}"/>
              </a:ext>
            </a:extLst>
          </p:cNvPr>
          <p:cNvSpPr txBox="1"/>
          <p:nvPr/>
        </p:nvSpPr>
        <p:spPr>
          <a:xfrm>
            <a:off x="1232034" y="115502"/>
            <a:ext cx="8888533" cy="58477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REFERRAL PROCEDURE</a:t>
            </a:r>
            <a:endParaRPr lang="en-IN" sz="32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DA4FBFD-4579-AE0B-4D79-826A7BB4AA4C}"/>
              </a:ext>
            </a:extLst>
          </p:cNvPr>
          <p:cNvSpPr txBox="1"/>
          <p:nvPr/>
        </p:nvSpPr>
        <p:spPr>
          <a:xfrm>
            <a:off x="182879" y="1010655"/>
            <a:ext cx="1171394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lang="en-US" sz="1800" b="1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Ease of Getting a Referral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 69% of the sample in the study were satisfied, 27% were fairly satisfied &amp; balance were unsatisfied or did not comment on the ease of referral by the ECHS facility.</a:t>
            </a:r>
            <a:endParaRPr lang="en-IN" sz="1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6D5410FE-3B55-409B-A222-909ACEEA018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6648981"/>
              </p:ext>
            </p:extLst>
          </p:nvPr>
        </p:nvGraphicFramePr>
        <p:xfrm>
          <a:off x="349383" y="1750533"/>
          <a:ext cx="3866482" cy="200101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95599">
                  <a:extLst>
                    <a:ext uri="{9D8B030D-6E8A-4147-A177-3AD203B41FA5}">
                      <a16:colId xmlns:a16="http://schemas.microsoft.com/office/drawing/2014/main" val="1703779459"/>
                    </a:ext>
                  </a:extLst>
                </a:gridCol>
                <a:gridCol w="2370883">
                  <a:extLst>
                    <a:ext uri="{9D8B030D-6E8A-4147-A177-3AD203B41FA5}">
                      <a16:colId xmlns:a16="http://schemas.microsoft.com/office/drawing/2014/main" val="344503483"/>
                    </a:ext>
                  </a:extLst>
                </a:gridCol>
              </a:tblGrid>
              <a:tr h="55245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Row Labels</a:t>
                      </a:r>
                      <a:endParaRPr lang="en-IN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How easy was it to get referral? </a:t>
                      </a:r>
                      <a:endParaRPr lang="en-IN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27954126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Excellent</a:t>
                      </a:r>
                      <a:endParaRPr lang="en-IN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en-IN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49077690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Fair</a:t>
                      </a:r>
                      <a:endParaRPr lang="en-IN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</a:t>
                      </a:r>
                      <a:endParaRPr lang="en-IN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34932499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Good</a:t>
                      </a:r>
                      <a:endParaRPr lang="en-IN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90</a:t>
                      </a:r>
                      <a:endParaRPr lang="en-IN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46894321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 comments</a:t>
                      </a:r>
                      <a:endParaRPr lang="en-IN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IN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6227992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Poor</a:t>
                      </a:r>
                      <a:endParaRPr lang="en-IN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IN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33955599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Grand Total</a:t>
                      </a:r>
                      <a:endParaRPr lang="en-IN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150</a:t>
                      </a:r>
                      <a:endParaRPr lang="en-IN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11157461"/>
                  </a:ext>
                </a:extLst>
              </a:tr>
            </a:tbl>
          </a:graphicData>
        </a:graphic>
      </p:graphicFrame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696EE471-6841-A1A2-DC8C-D74C7D66CAD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80042370"/>
              </p:ext>
            </p:extLst>
          </p:nvPr>
        </p:nvGraphicFramePr>
        <p:xfrm>
          <a:off x="4333875" y="1671778"/>
          <a:ext cx="4271110" cy="20797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9E4D6C21-6270-6019-A432-E3A791825983}"/>
              </a:ext>
            </a:extLst>
          </p:cNvPr>
          <p:cNvSpPr txBox="1"/>
          <p:nvPr/>
        </p:nvSpPr>
        <p:spPr>
          <a:xfrm>
            <a:off x="282008" y="3886296"/>
            <a:ext cx="1153173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lang="en-US" sz="1800" b="1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Ease of Getting an Online Referral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 Only 21% of the subjects in the study were satisfied, 48% were unsatisfied &amp; balance were fairly satisfied on the ease of online referral by the ECHS facility.</a:t>
            </a:r>
            <a:endParaRPr lang="en-IN" sz="1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32883056-31EA-A96B-AD93-0FF2C769D73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2916064"/>
              </p:ext>
            </p:extLst>
          </p:nvPr>
        </p:nvGraphicFramePr>
        <p:xfrm>
          <a:off x="349383" y="4571127"/>
          <a:ext cx="3866482" cy="210395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21665">
                  <a:extLst>
                    <a:ext uri="{9D8B030D-6E8A-4147-A177-3AD203B41FA5}">
                      <a16:colId xmlns:a16="http://schemas.microsoft.com/office/drawing/2014/main" val="4220260892"/>
                    </a:ext>
                  </a:extLst>
                </a:gridCol>
                <a:gridCol w="2444817">
                  <a:extLst>
                    <a:ext uri="{9D8B030D-6E8A-4147-A177-3AD203B41FA5}">
                      <a16:colId xmlns:a16="http://schemas.microsoft.com/office/drawing/2014/main" val="1372487017"/>
                    </a:ext>
                  </a:extLst>
                </a:gridCol>
              </a:tblGrid>
              <a:tr h="655391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Row Labels</a:t>
                      </a:r>
                      <a:endParaRPr lang="en-IN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Count of How easy was it to get online referral?</a:t>
                      </a:r>
                      <a:endParaRPr lang="en-IN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8794854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Excellent</a:t>
                      </a:r>
                      <a:endParaRPr lang="en-IN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IN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87259115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Fair</a:t>
                      </a:r>
                      <a:endParaRPr lang="en-IN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47</a:t>
                      </a:r>
                      <a:endParaRPr lang="en-IN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55731457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Good</a:t>
                      </a:r>
                      <a:endParaRPr lang="en-IN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</a:t>
                      </a:r>
                      <a:endParaRPr lang="en-IN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50905565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 comments</a:t>
                      </a:r>
                      <a:endParaRPr lang="en-IN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en-IN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67028534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Poor</a:t>
                      </a:r>
                      <a:endParaRPr lang="en-IN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66</a:t>
                      </a:r>
                      <a:endParaRPr lang="en-IN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91599055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Grand Total</a:t>
                      </a:r>
                      <a:endParaRPr lang="en-IN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150</a:t>
                      </a:r>
                      <a:endParaRPr lang="en-IN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08436889"/>
                  </a:ext>
                </a:extLst>
              </a:tr>
            </a:tbl>
          </a:graphicData>
        </a:graphic>
      </p:graphicFrame>
      <p:graphicFrame>
        <p:nvGraphicFramePr>
          <p:cNvPr id="12" name="Chart 11">
            <a:extLst>
              <a:ext uri="{FF2B5EF4-FFF2-40B4-BE49-F238E27FC236}">
                <a16:creationId xmlns:a16="http://schemas.microsoft.com/office/drawing/2014/main" id="{2E59ED22-AF71-BE16-58BD-712F407B3F4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43180679"/>
              </p:ext>
            </p:extLst>
          </p:nvPr>
        </p:nvGraphicFramePr>
        <p:xfrm>
          <a:off x="4510470" y="4507735"/>
          <a:ext cx="4161890" cy="22058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19563235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76A7A82E-5DDD-5000-6F98-4D41FD61C74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" r="69538"/>
          <a:stretch/>
        </p:blipFill>
        <p:spPr bwMode="auto">
          <a:xfrm>
            <a:off x="10264140" y="29483"/>
            <a:ext cx="1907540" cy="75016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" name="Picture 1" descr="Related image">
            <a:extLst>
              <a:ext uri="{FF2B5EF4-FFF2-40B4-BE49-F238E27FC236}">
                <a16:creationId xmlns:a16="http://schemas.microsoft.com/office/drawing/2014/main" id="{3275D3D4-02D5-4DFE-8F92-FB5E8885634E}"/>
              </a:ext>
            </a:extLst>
          </p:cNvPr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640" y="607"/>
            <a:ext cx="1037389" cy="7046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96504CE-951C-BD96-ECDD-D3FCD80AC592}"/>
              </a:ext>
            </a:extLst>
          </p:cNvPr>
          <p:cNvSpPr txBox="1"/>
          <p:nvPr/>
        </p:nvSpPr>
        <p:spPr>
          <a:xfrm>
            <a:off x="1472665" y="75639"/>
            <a:ext cx="8647902" cy="58477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IN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APPROVAL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C1458A7-C8BA-FD00-F200-69D2F75AD86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0331" y="1912039"/>
            <a:ext cx="5285525" cy="368023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5FCB495-D17F-0452-3182-9AE10B328D8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745" y="1912039"/>
            <a:ext cx="5348615" cy="3680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961735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76A7A82E-5DDD-5000-6F98-4D41FD61C74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" r="69538"/>
          <a:stretch/>
        </p:blipFill>
        <p:spPr bwMode="auto">
          <a:xfrm>
            <a:off x="10284460" y="1"/>
            <a:ext cx="1907540" cy="74187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Picture 8" descr="Related image">
            <a:extLst>
              <a:ext uri="{FF2B5EF4-FFF2-40B4-BE49-F238E27FC236}">
                <a16:creationId xmlns:a16="http://schemas.microsoft.com/office/drawing/2014/main" id="{CEDDEB6C-F174-B44C-1AD9-3931A312A4F5}"/>
              </a:ext>
            </a:extLst>
          </p:cNvPr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640" y="29483"/>
            <a:ext cx="942771" cy="6501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54E0AD2-8F69-024B-DFCF-EE552B3A57D8}"/>
              </a:ext>
            </a:extLst>
          </p:cNvPr>
          <p:cNvSpPr txBox="1"/>
          <p:nvPr/>
        </p:nvSpPr>
        <p:spPr>
          <a:xfrm>
            <a:off x="1232034" y="115502"/>
            <a:ext cx="8888533" cy="58477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REFERRAL PROCEDURE</a:t>
            </a:r>
            <a:endParaRPr lang="en-IN" sz="32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A69384E-E378-C5BB-58A9-75F7F0C39B9D}"/>
              </a:ext>
            </a:extLst>
          </p:cNvPr>
          <p:cNvSpPr txBox="1"/>
          <p:nvPr/>
        </p:nvSpPr>
        <p:spPr>
          <a:xfrm>
            <a:off x="257873" y="952901"/>
            <a:ext cx="1158120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lang="en-US" sz="1800" b="1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Level of Satisfaction with Services of the </a:t>
            </a:r>
            <a:r>
              <a:rPr lang="en-US" sz="1800" b="1" u="sng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Empanelled</a:t>
            </a:r>
            <a:r>
              <a:rPr lang="en-US" sz="1800" b="1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Hospitals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 69% of the sample subjects were satisfied, 25% were fairly satisfied &amp; balance 6% were unsatisfied on the services of the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empanelled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hospitals.</a:t>
            </a:r>
            <a:endParaRPr lang="en-IN" sz="1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2F735CA2-DC30-E52E-C2B9-8E759F23BA8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63687196"/>
              </p:ext>
            </p:extLst>
          </p:nvPr>
        </p:nvGraphicFramePr>
        <p:xfrm>
          <a:off x="346509" y="1732547"/>
          <a:ext cx="3493971" cy="208685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43032">
                  <a:extLst>
                    <a:ext uri="{9D8B030D-6E8A-4147-A177-3AD203B41FA5}">
                      <a16:colId xmlns:a16="http://schemas.microsoft.com/office/drawing/2014/main" val="2966719692"/>
                    </a:ext>
                  </a:extLst>
                </a:gridCol>
                <a:gridCol w="2250939">
                  <a:extLst>
                    <a:ext uri="{9D8B030D-6E8A-4147-A177-3AD203B41FA5}">
                      <a16:colId xmlns:a16="http://schemas.microsoft.com/office/drawing/2014/main" val="1905482369"/>
                    </a:ext>
                  </a:extLst>
                </a:gridCol>
              </a:tblGrid>
              <a:tr h="638294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Row Labels</a:t>
                      </a:r>
                      <a:endParaRPr lang="en-IN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Are you satisfied with services at empanelled hospitals?</a:t>
                      </a:r>
                      <a:endParaRPr lang="en-IN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40922397"/>
                  </a:ext>
                </a:extLst>
              </a:tr>
              <a:tr h="224731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Excellent</a:t>
                      </a:r>
                      <a:endParaRPr lang="en-IN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en-IN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39910318"/>
                  </a:ext>
                </a:extLst>
              </a:tr>
              <a:tr h="224731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Fair</a:t>
                      </a:r>
                      <a:endParaRPr lang="en-IN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</a:t>
                      </a:r>
                      <a:endParaRPr lang="en-IN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9318057"/>
                  </a:ext>
                </a:extLst>
              </a:tr>
              <a:tr h="224731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Good</a:t>
                      </a:r>
                      <a:endParaRPr lang="en-IN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93</a:t>
                      </a:r>
                      <a:endParaRPr lang="en-IN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28649794"/>
                  </a:ext>
                </a:extLst>
              </a:tr>
              <a:tr h="224731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 comments</a:t>
                      </a:r>
                      <a:endParaRPr lang="en-IN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IN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14988843"/>
                  </a:ext>
                </a:extLst>
              </a:tr>
              <a:tr h="224731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Poor</a:t>
                      </a:r>
                      <a:endParaRPr lang="en-IN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en-IN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71594381"/>
                  </a:ext>
                </a:extLst>
              </a:tr>
              <a:tr h="224731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Grand Total</a:t>
                      </a:r>
                      <a:endParaRPr lang="en-IN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150</a:t>
                      </a:r>
                      <a:endParaRPr lang="en-IN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90935980"/>
                  </a:ext>
                </a:extLst>
              </a:tr>
            </a:tbl>
          </a:graphicData>
        </a:graphic>
      </p:graphicFrame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2AD4002B-809C-CA57-0458-7E923CE46CF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34299447"/>
              </p:ext>
            </p:extLst>
          </p:nvPr>
        </p:nvGraphicFramePr>
        <p:xfrm>
          <a:off x="4296158" y="1599232"/>
          <a:ext cx="4055364" cy="23086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6758B1ED-727A-3A67-9D1B-8895DBEF6667}"/>
              </a:ext>
            </a:extLst>
          </p:cNvPr>
          <p:cNvSpPr txBox="1"/>
          <p:nvPr/>
        </p:nvSpPr>
        <p:spPr>
          <a:xfrm>
            <a:off x="257872" y="3981593"/>
            <a:ext cx="1158120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Preference of Hospitals for Referral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 51% of the respondents preferred to be referred to Service Hospitals &amp; rest 49% preferred private  hospitals.</a:t>
            </a:r>
            <a:endParaRPr lang="en-IN" dirty="0"/>
          </a:p>
        </p:txBody>
      </p:sp>
      <p:graphicFrame>
        <p:nvGraphicFramePr>
          <p:cNvPr id="11" name="Chart 10">
            <a:extLst>
              <a:ext uri="{FF2B5EF4-FFF2-40B4-BE49-F238E27FC236}">
                <a16:creationId xmlns:a16="http://schemas.microsoft.com/office/drawing/2014/main" id="{A25E4BBD-85A5-9158-CACB-94FD6CFCD20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26982024"/>
              </p:ext>
            </p:extLst>
          </p:nvPr>
        </p:nvGraphicFramePr>
        <p:xfrm>
          <a:off x="2954956" y="4658626"/>
          <a:ext cx="5467149" cy="20838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406546273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76A7A82E-5DDD-5000-6F98-4D41FD61C74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" r="69538"/>
          <a:stretch/>
        </p:blipFill>
        <p:spPr bwMode="auto">
          <a:xfrm>
            <a:off x="10284460" y="1"/>
            <a:ext cx="1907540" cy="74187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Picture 8" descr="Related image">
            <a:extLst>
              <a:ext uri="{FF2B5EF4-FFF2-40B4-BE49-F238E27FC236}">
                <a16:creationId xmlns:a16="http://schemas.microsoft.com/office/drawing/2014/main" id="{CEDDEB6C-F174-B44C-1AD9-3931A312A4F5}"/>
              </a:ext>
            </a:extLst>
          </p:cNvPr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640" y="29483"/>
            <a:ext cx="942771" cy="6501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54E0AD2-8F69-024B-DFCF-EE552B3A57D8}"/>
              </a:ext>
            </a:extLst>
          </p:cNvPr>
          <p:cNvSpPr txBox="1"/>
          <p:nvPr/>
        </p:nvSpPr>
        <p:spPr>
          <a:xfrm>
            <a:off x="1232034" y="115502"/>
            <a:ext cx="8888533" cy="58477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REFERRAL PROCEDURE</a:t>
            </a:r>
            <a:endParaRPr lang="en-IN" sz="32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BC6DBFB-B88E-DA71-D9F4-CEE6968DF6E7}"/>
              </a:ext>
            </a:extLst>
          </p:cNvPr>
          <p:cNvSpPr txBox="1"/>
          <p:nvPr/>
        </p:nvSpPr>
        <p:spPr>
          <a:xfrm>
            <a:off x="257873" y="1164657"/>
            <a:ext cx="11552325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lang="en-US" sz="1800" b="1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Approximate Time Spent in the ECHS Polyclinic during a Visit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11% samples stated that they spent more than 2 hours, 55% spent 1-2 hours, 29% spent between 30 minutes to an hour &amp; 5% spent less than 30 minutes during a single visit to the facility.</a:t>
            </a:r>
            <a:endParaRPr lang="en-IN" sz="1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F426E5B4-F0C1-F070-4519-D6361FE7C5B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95395442"/>
              </p:ext>
            </p:extLst>
          </p:nvPr>
        </p:nvGraphicFramePr>
        <p:xfrm>
          <a:off x="390056" y="2391008"/>
          <a:ext cx="4316697" cy="224497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522035">
                  <a:extLst>
                    <a:ext uri="{9D8B030D-6E8A-4147-A177-3AD203B41FA5}">
                      <a16:colId xmlns:a16="http://schemas.microsoft.com/office/drawing/2014/main" val="396104076"/>
                    </a:ext>
                  </a:extLst>
                </a:gridCol>
                <a:gridCol w="1794662">
                  <a:extLst>
                    <a:ext uri="{9D8B030D-6E8A-4147-A177-3AD203B41FA5}">
                      <a16:colId xmlns:a16="http://schemas.microsoft.com/office/drawing/2014/main" val="3806354476"/>
                    </a:ext>
                  </a:extLst>
                </a:gridCol>
              </a:tblGrid>
              <a:tr h="92075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1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Row Labels</a:t>
                      </a:r>
                      <a:endParaRPr lang="en-IN" sz="11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1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Count of Approximate time taken in the polyclinic during one visit?</a:t>
                      </a:r>
                      <a:endParaRPr lang="en-IN" sz="11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12229937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1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01 to 02 hours</a:t>
                      </a:r>
                      <a:endParaRPr lang="en-IN" sz="11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1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82</a:t>
                      </a:r>
                      <a:endParaRPr lang="en-IN" sz="11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94537116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1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 minutes to 01 hour</a:t>
                      </a:r>
                      <a:endParaRPr lang="en-IN" sz="11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1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44</a:t>
                      </a:r>
                      <a:endParaRPr lang="en-IN" sz="11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10585832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1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Less than 30 minutes</a:t>
                      </a:r>
                      <a:endParaRPr lang="en-IN" sz="11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1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en-IN" sz="11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49046542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1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More than 02 hours</a:t>
                      </a:r>
                      <a:endParaRPr lang="en-IN" sz="11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1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en-IN" sz="11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098551"/>
                  </a:ext>
                </a:extLst>
              </a:tr>
              <a:tr h="43878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1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Grand Total</a:t>
                      </a:r>
                      <a:endParaRPr lang="en-IN" sz="11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1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150</a:t>
                      </a:r>
                      <a:endParaRPr lang="en-IN" sz="11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45787499"/>
                  </a:ext>
                </a:extLst>
              </a:tr>
            </a:tbl>
          </a:graphicData>
        </a:graphic>
      </p:graphicFrame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0BF5B309-3EE8-6515-815B-479A86B22D4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26595877"/>
              </p:ext>
            </p:extLst>
          </p:nvPr>
        </p:nvGraphicFramePr>
        <p:xfrm>
          <a:off x="5476775" y="2151715"/>
          <a:ext cx="4643792" cy="28625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42801662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76A7A82E-5DDD-5000-6F98-4D41FD61C74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" r="69538"/>
          <a:stretch/>
        </p:blipFill>
        <p:spPr bwMode="auto">
          <a:xfrm>
            <a:off x="10284460" y="1"/>
            <a:ext cx="1907540" cy="74187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Picture 8" descr="Related image">
            <a:extLst>
              <a:ext uri="{FF2B5EF4-FFF2-40B4-BE49-F238E27FC236}">
                <a16:creationId xmlns:a16="http://schemas.microsoft.com/office/drawing/2014/main" id="{CEDDEB6C-F174-B44C-1AD9-3931A312A4F5}"/>
              </a:ext>
            </a:extLst>
          </p:cNvPr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640" y="29483"/>
            <a:ext cx="942771" cy="6501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54E0AD2-8F69-024B-DFCF-EE552B3A57D8}"/>
              </a:ext>
            </a:extLst>
          </p:cNvPr>
          <p:cNvSpPr txBox="1"/>
          <p:nvPr/>
        </p:nvSpPr>
        <p:spPr>
          <a:xfrm>
            <a:off x="1232034" y="115502"/>
            <a:ext cx="8888533" cy="58477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OOPE</a:t>
            </a:r>
            <a:endParaRPr lang="en-IN" sz="32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45C092F-4510-11D3-DFA5-7B1A5C455213}"/>
              </a:ext>
            </a:extLst>
          </p:cNvPr>
          <p:cNvSpPr txBox="1"/>
          <p:nvPr/>
        </p:nvSpPr>
        <p:spPr>
          <a:xfrm>
            <a:off x="298383" y="952903"/>
            <a:ext cx="11492564" cy="9329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lang="en-US" sz="1800" b="1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Out of Pocket Expenditure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 3% subjects spent more than Rs 10,000/-, 64% spent Rs 1,000/- to Rs 10,000/- &amp; balance 33% spent less than Rs1,000/- out of their pockets on health issues. Almost all the respondents use this money for medical related issues. </a:t>
            </a:r>
            <a:endParaRPr lang="en-IN" sz="1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3" name="Table 12">
            <a:extLst>
              <a:ext uri="{FF2B5EF4-FFF2-40B4-BE49-F238E27FC236}">
                <a16:creationId xmlns:a16="http://schemas.microsoft.com/office/drawing/2014/main" id="{5BBB50E1-6144-BD4F-B71E-699F4993AE0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016883"/>
              </p:ext>
            </p:extLst>
          </p:nvPr>
        </p:nvGraphicFramePr>
        <p:xfrm>
          <a:off x="401053" y="1885858"/>
          <a:ext cx="4373078" cy="183616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120850">
                  <a:extLst>
                    <a:ext uri="{9D8B030D-6E8A-4147-A177-3AD203B41FA5}">
                      <a16:colId xmlns:a16="http://schemas.microsoft.com/office/drawing/2014/main" val="1350765369"/>
                    </a:ext>
                  </a:extLst>
                </a:gridCol>
                <a:gridCol w="2252228">
                  <a:extLst>
                    <a:ext uri="{9D8B030D-6E8A-4147-A177-3AD203B41FA5}">
                      <a16:colId xmlns:a16="http://schemas.microsoft.com/office/drawing/2014/main" val="3655950483"/>
                    </a:ext>
                  </a:extLst>
                </a:gridCol>
              </a:tblGrid>
              <a:tr h="61671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Row Labels</a:t>
                      </a:r>
                      <a:endParaRPr lang="en-IN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Count of How much is your monthly OOPE on healthcare?</a:t>
                      </a:r>
                      <a:endParaRPr lang="en-IN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38515650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Less than Rs 1000/-</a:t>
                      </a:r>
                      <a:endParaRPr lang="en-IN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49</a:t>
                      </a:r>
                      <a:endParaRPr lang="en-IN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10229124"/>
                  </a:ext>
                </a:extLst>
              </a:tr>
              <a:tr h="36830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More than Rs 10,000/-</a:t>
                      </a:r>
                      <a:endParaRPr lang="en-IN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en-IN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16903418"/>
                  </a:ext>
                </a:extLst>
              </a:tr>
              <a:tr h="36830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Rs 1000/- to Rs 10,000/-</a:t>
                      </a:r>
                      <a:endParaRPr lang="en-IN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96</a:t>
                      </a:r>
                      <a:endParaRPr lang="en-IN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69826231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Grand Total</a:t>
                      </a:r>
                      <a:endParaRPr lang="en-IN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150</a:t>
                      </a:r>
                      <a:endParaRPr lang="en-IN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2744320"/>
                  </a:ext>
                </a:extLst>
              </a:tr>
            </a:tbl>
          </a:graphicData>
        </a:graphic>
      </p:graphicFrame>
      <p:graphicFrame>
        <p:nvGraphicFramePr>
          <p:cNvPr id="14" name="Chart 13">
            <a:extLst>
              <a:ext uri="{FF2B5EF4-FFF2-40B4-BE49-F238E27FC236}">
                <a16:creationId xmlns:a16="http://schemas.microsoft.com/office/drawing/2014/main" id="{5D42067B-DEF2-E518-2763-11B108D28F9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60446447"/>
              </p:ext>
            </p:extLst>
          </p:nvPr>
        </p:nvGraphicFramePr>
        <p:xfrm>
          <a:off x="5478479" y="1708484"/>
          <a:ext cx="4642088" cy="20934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5" name="Chart 14">
            <a:extLst>
              <a:ext uri="{FF2B5EF4-FFF2-40B4-BE49-F238E27FC236}">
                <a16:creationId xmlns:a16="http://schemas.microsoft.com/office/drawing/2014/main" id="{7F771987-1FDD-D517-2329-C0C52ABBA47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62892803"/>
              </p:ext>
            </p:extLst>
          </p:nvPr>
        </p:nvGraphicFramePr>
        <p:xfrm>
          <a:off x="3003086" y="4292867"/>
          <a:ext cx="5813142" cy="23003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181326264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19A15F0-FFC3-956F-4F80-7B6A93BE96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1056" y="1965507"/>
            <a:ext cx="7669944" cy="456042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6A7A82E-5DDD-5000-6F98-4D41FD61C74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" r="69538"/>
          <a:stretch/>
        </p:blipFill>
        <p:spPr bwMode="auto">
          <a:xfrm>
            <a:off x="10284460" y="1"/>
            <a:ext cx="1907540" cy="74187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Picture 8" descr="Related image">
            <a:extLst>
              <a:ext uri="{FF2B5EF4-FFF2-40B4-BE49-F238E27FC236}">
                <a16:creationId xmlns:a16="http://schemas.microsoft.com/office/drawing/2014/main" id="{CEDDEB6C-F174-B44C-1AD9-3931A312A4F5}"/>
              </a:ext>
            </a:extLst>
          </p:cNvPr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0640" y="29483"/>
            <a:ext cx="942771" cy="6501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54E0AD2-8F69-024B-DFCF-EE552B3A57D8}"/>
              </a:ext>
            </a:extLst>
          </p:cNvPr>
          <p:cNvSpPr txBox="1"/>
          <p:nvPr/>
        </p:nvSpPr>
        <p:spPr>
          <a:xfrm>
            <a:off x="1232034" y="115502"/>
            <a:ext cx="8888533" cy="58477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RECOMMENDATION TO OTHERS</a:t>
            </a:r>
            <a:endParaRPr lang="en-IN" sz="32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957BCBF-8754-96D2-DBA9-CDE2EDF80A14}"/>
              </a:ext>
            </a:extLst>
          </p:cNvPr>
          <p:cNvSpPr txBox="1"/>
          <p:nvPr/>
        </p:nvSpPr>
        <p:spPr>
          <a:xfrm>
            <a:off x="257873" y="1106906"/>
            <a:ext cx="1151382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lang="en-US" sz="1800" b="1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Would you Recommend this Polyclinic to Others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 Only 3% sample responded in negative to the question &amp; 25% were undecided.</a:t>
            </a:r>
            <a:endParaRPr lang="en-IN" sz="1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76CE0B19-163A-EF7E-49F5-F441037D5FA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6702469"/>
              </p:ext>
            </p:extLst>
          </p:nvPr>
        </p:nvGraphicFramePr>
        <p:xfrm>
          <a:off x="427121" y="1965507"/>
          <a:ext cx="3211228" cy="170230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68542">
                  <a:extLst>
                    <a:ext uri="{9D8B030D-6E8A-4147-A177-3AD203B41FA5}">
                      <a16:colId xmlns:a16="http://schemas.microsoft.com/office/drawing/2014/main" val="3519103119"/>
                    </a:ext>
                  </a:extLst>
                </a:gridCol>
                <a:gridCol w="2242686">
                  <a:extLst>
                    <a:ext uri="{9D8B030D-6E8A-4147-A177-3AD203B41FA5}">
                      <a16:colId xmlns:a16="http://schemas.microsoft.com/office/drawing/2014/main" val="637353487"/>
                    </a:ext>
                  </a:extLst>
                </a:gridCol>
              </a:tblGrid>
              <a:tr h="73660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Row Labels</a:t>
                      </a:r>
                      <a:endParaRPr lang="en-IN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Will you recommend this polyclinic to others?</a:t>
                      </a:r>
                      <a:endParaRPr lang="en-IN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99487054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Maybe</a:t>
                      </a:r>
                      <a:endParaRPr lang="en-IN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</a:t>
                      </a:r>
                      <a:endParaRPr lang="en-IN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42751512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</a:t>
                      </a:r>
                      <a:endParaRPr lang="en-IN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en-IN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05757371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Yes</a:t>
                      </a:r>
                      <a:endParaRPr lang="en-IN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108</a:t>
                      </a:r>
                      <a:endParaRPr lang="en-IN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36445650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Grand Total</a:t>
                      </a:r>
                      <a:endParaRPr lang="en-IN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150</a:t>
                      </a:r>
                      <a:endParaRPr lang="en-IN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45878621"/>
                  </a:ext>
                </a:extLst>
              </a:tr>
            </a:tbl>
          </a:graphicData>
        </a:graphic>
      </p:graphicFrame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E45F361A-ECBD-C282-68CA-941ECA583B5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37663762"/>
              </p:ext>
            </p:extLst>
          </p:nvPr>
        </p:nvGraphicFramePr>
        <p:xfrm>
          <a:off x="257874" y="4188838"/>
          <a:ext cx="3495980" cy="22155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25007274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76A7A82E-5DDD-5000-6F98-4D41FD61C74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" r="69538"/>
          <a:stretch/>
        </p:blipFill>
        <p:spPr bwMode="auto">
          <a:xfrm>
            <a:off x="10284460" y="1"/>
            <a:ext cx="1907540" cy="74187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Picture 8" descr="Related image">
            <a:extLst>
              <a:ext uri="{FF2B5EF4-FFF2-40B4-BE49-F238E27FC236}">
                <a16:creationId xmlns:a16="http://schemas.microsoft.com/office/drawing/2014/main" id="{CEDDEB6C-F174-B44C-1AD9-3931A312A4F5}"/>
              </a:ext>
            </a:extLst>
          </p:cNvPr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640" y="29483"/>
            <a:ext cx="942771" cy="6501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54E0AD2-8F69-024B-DFCF-EE552B3A57D8}"/>
              </a:ext>
            </a:extLst>
          </p:cNvPr>
          <p:cNvSpPr txBox="1"/>
          <p:nvPr/>
        </p:nvSpPr>
        <p:spPr>
          <a:xfrm>
            <a:off x="1232034" y="115502"/>
            <a:ext cx="8888533" cy="58477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RECOMMENDATIONS</a:t>
            </a:r>
            <a:endParaRPr lang="en-IN" sz="32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1BB044F-624C-9550-693B-8AD693F23F24}"/>
              </a:ext>
            </a:extLst>
          </p:cNvPr>
          <p:cNvSpPr txBox="1"/>
          <p:nvPr/>
        </p:nvSpPr>
        <p:spPr>
          <a:xfrm>
            <a:off x="336884" y="1340048"/>
            <a:ext cx="8248316" cy="37805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marR="114300" indent="-228600" algn="just">
              <a:spcAft>
                <a:spcPts val="1000"/>
              </a:spcAft>
              <a:tabLst>
                <a:tab pos="228600" algn="l"/>
              </a:tabLst>
            </a:pP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(a)		</a:t>
            </a:r>
            <a:r>
              <a:rPr lang="en-US" b="1" u="sng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Diagnostic Services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Basic diagnostic services at the polyclinic. Also, beneficiary has to visit the facility again for consultation, once the diagnostic results are available.</a:t>
            </a:r>
            <a:endParaRPr lang="en-IN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114300" algn="just">
              <a:spcAft>
                <a:spcPts val="1000"/>
              </a:spcAft>
              <a:tabLst>
                <a:tab pos="228600" algn="l"/>
              </a:tabLst>
            </a:pP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IN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8600" marR="114300" indent="-228600" algn="just">
              <a:spcAft>
                <a:spcPts val="1000"/>
              </a:spcAft>
              <a:tabLst>
                <a:tab pos="228600" algn="l"/>
              </a:tabLst>
            </a:pP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(b)		</a:t>
            </a:r>
            <a:r>
              <a:rPr lang="en-US" b="1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Pharmacy</a:t>
            </a:r>
            <a:r>
              <a:rPr lang="en-US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Adequately stocked including with critical. Home delivery of medicines.</a:t>
            </a:r>
          </a:p>
          <a:p>
            <a:pPr marL="228600" marR="114300" indent="-228600" algn="just">
              <a:spcAft>
                <a:spcPts val="1000"/>
              </a:spcAft>
              <a:tabLst>
                <a:tab pos="228600" algn="l"/>
              </a:tabLst>
            </a:pP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IN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8600" marR="114300" indent="-228600" algn="just">
              <a:spcAft>
                <a:spcPts val="1000"/>
              </a:spcAft>
              <a:tabLst>
                <a:tab pos="228600" algn="l"/>
              </a:tabLst>
            </a:pP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(c)		</a:t>
            </a:r>
            <a:r>
              <a:rPr lang="en-US" b="1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Referrals</a:t>
            </a:r>
            <a:r>
              <a:rPr lang="en-US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referral procedures need to be streamlined, especially the online referrals through education of beneficiaries as well as smoothening the process.</a:t>
            </a:r>
            <a:endParaRPr lang="en-IN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8600" marR="114300" indent="-228600" algn="just">
              <a:spcAft>
                <a:spcPts val="1000"/>
              </a:spcAft>
              <a:tabLst>
                <a:tab pos="228600" algn="l"/>
              </a:tabLst>
            </a:pP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IN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2EBB6C8-358D-2E5F-4F84-841621125BB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878570" y="1058969"/>
            <a:ext cx="2976546" cy="5527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270201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76A7A82E-5DDD-5000-6F98-4D41FD61C74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" r="69538"/>
          <a:stretch/>
        </p:blipFill>
        <p:spPr bwMode="auto">
          <a:xfrm>
            <a:off x="10284460" y="1"/>
            <a:ext cx="1907540" cy="74187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Picture 8" descr="Related image">
            <a:extLst>
              <a:ext uri="{FF2B5EF4-FFF2-40B4-BE49-F238E27FC236}">
                <a16:creationId xmlns:a16="http://schemas.microsoft.com/office/drawing/2014/main" id="{CEDDEB6C-F174-B44C-1AD9-3931A312A4F5}"/>
              </a:ext>
            </a:extLst>
          </p:cNvPr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640" y="29483"/>
            <a:ext cx="942771" cy="6501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54E0AD2-8F69-024B-DFCF-EE552B3A57D8}"/>
              </a:ext>
            </a:extLst>
          </p:cNvPr>
          <p:cNvSpPr txBox="1"/>
          <p:nvPr/>
        </p:nvSpPr>
        <p:spPr>
          <a:xfrm>
            <a:off x="1232034" y="115502"/>
            <a:ext cx="8888533" cy="58477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RECOMMENDATIONS</a:t>
            </a:r>
            <a:endParaRPr lang="en-IN" sz="32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1BB044F-624C-9550-693B-8AD693F23F24}"/>
              </a:ext>
            </a:extLst>
          </p:cNvPr>
          <p:cNvSpPr txBox="1"/>
          <p:nvPr/>
        </p:nvSpPr>
        <p:spPr>
          <a:xfrm>
            <a:off x="336884" y="743282"/>
            <a:ext cx="8248316" cy="26930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marR="114300" indent="-228600" algn="just">
              <a:spcAft>
                <a:spcPts val="1000"/>
              </a:spcAft>
              <a:tabLst>
                <a:tab pos="228600" algn="l"/>
              </a:tabLst>
            </a:pP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 </a:t>
            </a:r>
            <a:endParaRPr lang="en-IN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8600" marR="114300" indent="-228600" algn="just">
              <a:spcAft>
                <a:spcPts val="1000"/>
              </a:spcAft>
              <a:tabLst>
                <a:tab pos="228600" algn="l"/>
              </a:tabLst>
            </a:pP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(d)		</a:t>
            </a:r>
            <a:r>
              <a:rPr lang="en-US" b="1" u="sng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Waiting Time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  To be reduced. Polyclinic is over-subscribed many times over than its handling capability due to the concentration of ESMs in the area. Increase the number of polyclinics in the Delhi NCR region.</a:t>
            </a:r>
            <a:endParaRPr lang="en-IN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8600" marR="114300" indent="-228600" algn="just">
              <a:spcAft>
                <a:spcPts val="1000"/>
              </a:spcAft>
              <a:tabLst>
                <a:tab pos="228600" algn="l"/>
              </a:tabLst>
            </a:pP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IN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8600" marR="114300" indent="-228600" algn="just">
              <a:spcAft>
                <a:spcPts val="1000"/>
              </a:spcAft>
              <a:tabLst>
                <a:tab pos="228600" algn="l"/>
              </a:tabLst>
            </a:pP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(e)		 </a:t>
            </a:r>
            <a:r>
              <a:rPr lang="en-US" b="1" u="sng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Payment to Empaneled Hospitals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Adequate funds should be made available in time &amp; the payments must be done in shortest possible time frame to avoid embarrassment to the beneficiaries.</a:t>
            </a:r>
            <a:r>
              <a:rPr lang="en-US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endParaRPr lang="en-IN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2EBB6C8-358D-2E5F-4F84-841621125BB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45147" y="3525251"/>
            <a:ext cx="5617076" cy="2693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536043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76A7A82E-5DDD-5000-6F98-4D41FD61C74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" r="69538"/>
          <a:stretch/>
        </p:blipFill>
        <p:spPr bwMode="auto">
          <a:xfrm>
            <a:off x="10284460" y="1"/>
            <a:ext cx="1907540" cy="74187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Picture 8" descr="Related image">
            <a:extLst>
              <a:ext uri="{FF2B5EF4-FFF2-40B4-BE49-F238E27FC236}">
                <a16:creationId xmlns:a16="http://schemas.microsoft.com/office/drawing/2014/main" id="{CEDDEB6C-F174-B44C-1AD9-3931A312A4F5}"/>
              </a:ext>
            </a:extLst>
          </p:cNvPr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640" y="29483"/>
            <a:ext cx="942771" cy="6501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54E0AD2-8F69-024B-DFCF-EE552B3A57D8}"/>
              </a:ext>
            </a:extLst>
          </p:cNvPr>
          <p:cNvSpPr txBox="1"/>
          <p:nvPr/>
        </p:nvSpPr>
        <p:spPr>
          <a:xfrm>
            <a:off x="1232034" y="115502"/>
            <a:ext cx="8888533" cy="58477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REFERENCES</a:t>
            </a:r>
            <a:endParaRPr lang="en-IN" sz="32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C825E96-40DD-54A3-2A8E-FD53C0C7E375}"/>
              </a:ext>
            </a:extLst>
          </p:cNvPr>
          <p:cNvSpPr txBox="1"/>
          <p:nvPr/>
        </p:nvSpPr>
        <p:spPr>
          <a:xfrm>
            <a:off x="279133" y="1126156"/>
            <a:ext cx="11569565" cy="42132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15000"/>
              </a:lnSpc>
              <a:buAutoNum type="arabicPeriod"/>
            </a:pPr>
            <a:r>
              <a:rPr lang="en-IN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COECHS. (2021, April). https://echs.gov.in/. Retrieved from Official ECHS Web Portal, maintained &amp; managed by COECHS : </a:t>
            </a:r>
            <a:r>
              <a:rPr lang="en-IN" sz="1800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https://echs.gov.in/</a:t>
            </a:r>
            <a:endParaRPr lang="en-IN" sz="1800" u="sng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indent="-342900">
              <a:lnSpc>
                <a:spcPct val="115000"/>
              </a:lnSpc>
              <a:buAutoNum type="arabicPeriod"/>
            </a:pPr>
            <a:endParaRPr lang="en-IN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indent="-342900">
              <a:lnSpc>
                <a:spcPct val="115000"/>
              </a:lnSpc>
              <a:buAutoNum type="arabicPeriod" startAt="2"/>
            </a:pPr>
            <a:r>
              <a:rPr lang="en-IN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Department of Ex-servicemen Welfare, MoD, </a:t>
            </a:r>
            <a:r>
              <a:rPr lang="en-IN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GoI</a:t>
            </a:r>
            <a:r>
              <a:rPr lang="en-IN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(2020, APR). http://desw.gov.in/. Retrieved from Department of Ex-servicemen Welfare: http://desw.gov.in/ 3. </a:t>
            </a:r>
            <a:r>
              <a:rPr lang="en-IN" sz="1800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http://qi.nhsrcindia.org/cms-detail/national-quality-assurance-standards/MTAx</a:t>
            </a:r>
            <a:endParaRPr lang="en-IN" sz="1800" u="sng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indent="-342900">
              <a:lnSpc>
                <a:spcPct val="115000"/>
              </a:lnSpc>
              <a:buAutoNum type="arabicPeriod" startAt="2"/>
            </a:pPr>
            <a:endParaRPr lang="en-IN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indent="-342900">
              <a:lnSpc>
                <a:spcPct val="115000"/>
              </a:lnSpc>
              <a:buAutoNum type="arabicPeriod" startAt="3"/>
            </a:pPr>
            <a:r>
              <a:rPr lang="en-IN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https://www.continence.org.au/sites/default/files/2020-05/Academic_Report_Short_Assessment_of_Patient_Satisfaction_SPAS.pdf</a:t>
            </a:r>
            <a:endParaRPr lang="en-IN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indent="-342900">
              <a:lnSpc>
                <a:spcPct val="115000"/>
              </a:lnSpc>
              <a:buAutoNum type="arabicPeriod" startAt="3"/>
            </a:pPr>
            <a:endParaRPr lang="en-IN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indent="-342900">
              <a:lnSpc>
                <a:spcPct val="115000"/>
              </a:lnSpc>
              <a:buAutoNum type="arabicPeriod" startAt="4"/>
            </a:pPr>
            <a:r>
              <a:rPr lang="en-IN" sz="1800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https://www.ncbi.nlm.nih.gov/pmc/articles/PMC2763650/</a:t>
            </a:r>
            <a:endParaRPr lang="en-IN" sz="1800" u="sng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indent="-342900">
              <a:lnSpc>
                <a:spcPct val="115000"/>
              </a:lnSpc>
              <a:buAutoNum type="arabicPeriod" startAt="4"/>
            </a:pPr>
            <a:endParaRPr lang="en-IN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5.	</a:t>
            </a:r>
            <a:r>
              <a:rPr lang="en-US" sz="1800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https://webgate.ec.europa.eu/chafea_pdb/assets/files/pdb/20091104/20091104_d08-00_en_ps.pdf</a:t>
            </a:r>
            <a:endParaRPr lang="en-IN" sz="1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981287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76A7A82E-5DDD-5000-6F98-4D41FD61C74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" r="69538"/>
          <a:stretch/>
        </p:blipFill>
        <p:spPr bwMode="auto">
          <a:xfrm>
            <a:off x="10284460" y="1"/>
            <a:ext cx="1907540" cy="74187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Picture 8" descr="Related image">
            <a:extLst>
              <a:ext uri="{FF2B5EF4-FFF2-40B4-BE49-F238E27FC236}">
                <a16:creationId xmlns:a16="http://schemas.microsoft.com/office/drawing/2014/main" id="{CEDDEB6C-F174-B44C-1AD9-3931A312A4F5}"/>
              </a:ext>
            </a:extLst>
          </p:cNvPr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640" y="29483"/>
            <a:ext cx="942771" cy="6501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54E0AD2-8F69-024B-DFCF-EE552B3A57D8}"/>
              </a:ext>
            </a:extLst>
          </p:cNvPr>
          <p:cNvSpPr txBox="1"/>
          <p:nvPr/>
        </p:nvSpPr>
        <p:spPr>
          <a:xfrm>
            <a:off x="1232034" y="115502"/>
            <a:ext cx="8888533" cy="58477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REFERENCES</a:t>
            </a:r>
            <a:endParaRPr lang="en-IN" sz="32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C825E96-40DD-54A3-2A8E-FD53C0C7E375}"/>
              </a:ext>
            </a:extLst>
          </p:cNvPr>
          <p:cNvSpPr txBox="1"/>
          <p:nvPr/>
        </p:nvSpPr>
        <p:spPr>
          <a:xfrm>
            <a:off x="298383" y="991402"/>
            <a:ext cx="11550315" cy="52588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15000"/>
              </a:lnSpc>
              <a:buAutoNum type="arabicPeriod" startAt="6"/>
            </a:pPr>
            <a:r>
              <a:rPr lang="en-IN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Kumari R, Idris M, Bhushan V, Khanna A, Agarwal M, Singh S. Study on patient satisfaction in the government 	allopathic health facilities of </a:t>
            </a:r>
            <a:r>
              <a:rPr lang="en-IN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IN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ucknow district, India. Indian J Community Med. 2009 Jan;34(1):35-42. </a:t>
            </a:r>
            <a:r>
              <a:rPr lang="en-IN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doi</a:t>
            </a:r>
            <a:r>
              <a:rPr lang="en-IN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	10.4103/0970-0218.45372. PMID: 19876453; PMCID: PMC2763650.</a:t>
            </a:r>
          </a:p>
          <a:p>
            <a:pPr marL="342900" indent="-342900">
              <a:lnSpc>
                <a:spcPct val="115000"/>
              </a:lnSpc>
              <a:buAutoNum type="arabicPeriod" startAt="6"/>
            </a:pPr>
            <a:endParaRPr lang="en-IN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15000"/>
              </a:lnSpc>
              <a:spcAft>
                <a:spcPts val="1000"/>
              </a:spcAft>
              <a:buAutoNum type="arabicPeriod" startAt="7"/>
            </a:pP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Sukumar </a:t>
            </a: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Vellakkal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Shikha </a:t>
            </a: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Juyal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Ali Mehdi S. J. (2010). Healthcare Delivery &amp; Stakeholder's Satisfaction under Social Health Insurance Scheme in India: An Evaluation of Central Government Health Scheme(CGHS) &amp; Ex- servicemen Contributory Health Scheme(ECHS). </a:t>
            </a:r>
            <a:r>
              <a:rPr lang="en-US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Indian Council for Research on International Economic Relations(ICRIER)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en-US" b="0" kern="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15000"/>
              </a:lnSpc>
              <a:spcAft>
                <a:spcPts val="1000"/>
              </a:spcAft>
              <a:buAutoNum type="arabicPeriod" startAt="8"/>
            </a:pPr>
            <a:r>
              <a:rPr lang="en-US" b="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PanelKari</a:t>
            </a:r>
            <a:r>
              <a:rPr lang="en-US" b="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Maharajan </a:t>
            </a:r>
            <a:r>
              <a:rPr lang="en-US" b="0" kern="0" baseline="30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b="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 R. </a:t>
            </a:r>
            <a:r>
              <a:rPr lang="en-US" b="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Krishnaveni</a:t>
            </a:r>
            <a:r>
              <a:rPr lang="en-US" b="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 Inclusive management of ex-servicemen in India: Satisfaction of air force veterans from resettlement facilities with special reference to Tamil Nadu, Centre for Research, Anna University, Chennai, India, PSG Institute of Management, Coimbatore, India, 22 November 2016</a:t>
            </a:r>
          </a:p>
          <a:p>
            <a:pPr marL="457200" indent="-457200">
              <a:lnSpc>
                <a:spcPct val="115000"/>
              </a:lnSpc>
              <a:spcAft>
                <a:spcPts val="1000"/>
              </a:spcAft>
              <a:buAutoNum type="arabicPeriod" startAt="8"/>
            </a:pPr>
            <a:endParaRPr lang="en-IN" b="1" kern="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9.	</a:t>
            </a:r>
            <a:r>
              <a:rPr lang="en-US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Naveen </a:t>
            </a:r>
            <a:r>
              <a:rPr lang="en-US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Phuyal</a:t>
            </a:r>
            <a:r>
              <a:rPr lang="en-US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A.K. Jindal</a:t>
            </a:r>
            <a:r>
              <a:rPr lang="en-US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Sandip Mukherji</a:t>
            </a:r>
            <a:r>
              <a:rPr lang="en-US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Client Satisfaction in 'Ex - servicemen Contributory Health Scheme 	(ECHS) Polyclinic': An Experience from India, May 2016</a:t>
            </a:r>
            <a:r>
              <a:rPr lang="en-US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Medical Journal of Shree Birendra Hospital</a:t>
            </a:r>
            <a:r>
              <a:rPr lang="en-US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14(2): 5DOI: 	</a:t>
            </a:r>
            <a:r>
              <a:rPr lang="en-US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10.3126/mjsbh.v14i2.14910</a:t>
            </a: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746002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76A7A82E-5DDD-5000-6F98-4D41FD61C74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" r="69538"/>
          <a:stretch/>
        </p:blipFill>
        <p:spPr bwMode="auto">
          <a:xfrm>
            <a:off x="10284460" y="1"/>
            <a:ext cx="1907540" cy="74187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Picture 8" descr="Related image">
            <a:extLst>
              <a:ext uri="{FF2B5EF4-FFF2-40B4-BE49-F238E27FC236}">
                <a16:creationId xmlns:a16="http://schemas.microsoft.com/office/drawing/2014/main" id="{CEDDEB6C-F174-B44C-1AD9-3931A312A4F5}"/>
              </a:ext>
            </a:extLst>
          </p:cNvPr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640" y="29483"/>
            <a:ext cx="942771" cy="6501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54E0AD2-8F69-024B-DFCF-EE552B3A57D8}"/>
              </a:ext>
            </a:extLst>
          </p:cNvPr>
          <p:cNvSpPr txBox="1"/>
          <p:nvPr/>
        </p:nvSpPr>
        <p:spPr>
          <a:xfrm>
            <a:off x="144380" y="3282219"/>
            <a:ext cx="5585863" cy="60402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THANK YOU</a:t>
            </a:r>
            <a:endParaRPr lang="en-IN" sz="32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84FC126-7520-7C6E-4776-01C926837E3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7993" y="1491914"/>
            <a:ext cx="6333423" cy="4750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07024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7B252CA-133F-7CFA-9ED7-BCA4AAE19F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4102" y="4502462"/>
            <a:ext cx="2219635" cy="231489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6A7A82E-5DDD-5000-6F98-4D41FD61C74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" r="69538"/>
          <a:stretch/>
        </p:blipFill>
        <p:spPr bwMode="auto">
          <a:xfrm>
            <a:off x="10284460" y="1"/>
            <a:ext cx="1907540" cy="74187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Picture 8" descr="Related image">
            <a:extLst>
              <a:ext uri="{FF2B5EF4-FFF2-40B4-BE49-F238E27FC236}">
                <a16:creationId xmlns:a16="http://schemas.microsoft.com/office/drawing/2014/main" id="{CEDDEB6C-F174-B44C-1AD9-3931A312A4F5}"/>
              </a:ext>
            </a:extLst>
          </p:cNvPr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0640" y="29483"/>
            <a:ext cx="942771" cy="6501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54E0AD2-8F69-024B-DFCF-EE552B3A57D8}"/>
              </a:ext>
            </a:extLst>
          </p:cNvPr>
          <p:cNvSpPr txBox="1"/>
          <p:nvPr/>
        </p:nvSpPr>
        <p:spPr>
          <a:xfrm>
            <a:off x="1216332" y="66015"/>
            <a:ext cx="8904235" cy="58477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IN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INTRODUCTION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AB6D645-5BEE-8990-AE06-9748F1AEAD03}"/>
              </a:ext>
            </a:extLst>
          </p:cNvPr>
          <p:cNvSpPr txBox="1"/>
          <p:nvPr/>
        </p:nvSpPr>
        <p:spPr>
          <a:xfrm>
            <a:off x="558267" y="881621"/>
            <a:ext cx="10963175" cy="38585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IN" sz="2000" b="1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Assessing Patient Satisfaction </a:t>
            </a:r>
            <a:r>
              <a:rPr lang="en-IN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800100" lvl="1" indent="-342900" algn="just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IN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en-IN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improve the services provided by the health care industry. </a:t>
            </a:r>
          </a:p>
          <a:p>
            <a:pPr marL="800100" lvl="1" indent="-342900" algn="just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IN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 identify the areas which have gaps &amp; need of specific improvements </a:t>
            </a:r>
          </a:p>
          <a:p>
            <a:pPr marL="800100" lvl="1" indent="-342900" algn="just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IN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Leading to better health outcomes for the patients, professional developments for the health care providers &amp; an overall improvement in health status. </a:t>
            </a:r>
          </a:p>
          <a:p>
            <a:pPr marL="342900" lvl="0" indent="-342900" algn="just">
              <a:lnSpc>
                <a:spcPct val="150000"/>
              </a:lnSpc>
              <a:spcAft>
                <a:spcPts val="1000"/>
              </a:spcAft>
              <a:buFont typeface="Wingdings" panose="05000000000000000000" pitchFamily="2" charset="2"/>
              <a:buChar char="Ø"/>
            </a:pPr>
            <a:r>
              <a:rPr lang="en-IN" sz="20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This study attempted to evaluate the working of the ECHS Polyclinic at Base Hospital, Delhi Cantt.  </a:t>
            </a:r>
          </a:p>
          <a:p>
            <a:pPr marL="342900" lvl="0" indent="-342900" algn="just">
              <a:lnSpc>
                <a:spcPct val="150000"/>
              </a:lnSpc>
              <a:spcAft>
                <a:spcPts val="1000"/>
              </a:spcAft>
              <a:buFont typeface="Wingdings" panose="05000000000000000000" pitchFamily="2" charset="2"/>
              <a:buChar char="Ø"/>
            </a:pPr>
            <a:r>
              <a:rPr lang="en-IN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 study was carried out at the facility through online structured questionnaire &amp; personal interaction with the beneficiaries of the scheme.</a:t>
            </a:r>
          </a:p>
        </p:txBody>
      </p:sp>
    </p:spTree>
    <p:extLst>
      <p:ext uri="{BB962C8B-B14F-4D97-AF65-F5344CB8AC3E}">
        <p14:creationId xmlns:p14="http://schemas.microsoft.com/office/powerpoint/2010/main" val="38903613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76A7A82E-5DDD-5000-6F98-4D41FD61C74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" r="69538"/>
          <a:stretch/>
        </p:blipFill>
        <p:spPr bwMode="auto">
          <a:xfrm>
            <a:off x="10284460" y="1"/>
            <a:ext cx="1907540" cy="74187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Picture 8" descr="Related image">
            <a:extLst>
              <a:ext uri="{FF2B5EF4-FFF2-40B4-BE49-F238E27FC236}">
                <a16:creationId xmlns:a16="http://schemas.microsoft.com/office/drawing/2014/main" id="{CEDDEB6C-F174-B44C-1AD9-3931A312A4F5}"/>
              </a:ext>
            </a:extLst>
          </p:cNvPr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640" y="29483"/>
            <a:ext cx="942771" cy="6501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54E0AD2-8F69-024B-DFCF-EE552B3A57D8}"/>
              </a:ext>
            </a:extLst>
          </p:cNvPr>
          <p:cNvSpPr txBox="1"/>
          <p:nvPr/>
        </p:nvSpPr>
        <p:spPr>
          <a:xfrm>
            <a:off x="1222408" y="87233"/>
            <a:ext cx="8898159" cy="52322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IN" sz="2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FACILITIES AVAILABLE AT THE POLYCLINIC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0199FBA-7810-ED0D-5D1E-0F68E6E05621}"/>
              </a:ext>
            </a:extLst>
          </p:cNvPr>
          <p:cNvSpPr txBox="1"/>
          <p:nvPr/>
        </p:nvSpPr>
        <p:spPr>
          <a:xfrm>
            <a:off x="231007" y="904775"/>
            <a:ext cx="11819822" cy="60219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Wingdings" panose="05000000000000000000" pitchFamily="2" charset="2"/>
              <a:buChar char="Ø"/>
            </a:pPr>
            <a:r>
              <a:rPr lang="en-US" sz="2000" b="1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Consultation Rooms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	Cubicles for privacy. Trained personnel for operating ECG, BP etc. Treatment Room.</a:t>
            </a:r>
            <a:endParaRPr lang="en-IN" sz="20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Wingdings" panose="05000000000000000000" pitchFamily="2" charset="2"/>
              <a:buChar char="Ø"/>
            </a:pPr>
            <a:r>
              <a:rPr lang="en-US" sz="2000" b="1" u="sng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Pharmacy</a:t>
            </a:r>
            <a:r>
              <a:rPr lang="en-US" sz="20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	    Adequately stocked, HVAC provision, color coding of medicines, LAN for paperless working &amp; seating arrangements.</a:t>
            </a:r>
            <a:endParaRPr lang="en-US" sz="2000" b="1" u="sng" dirty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Wingdings" panose="05000000000000000000" pitchFamily="2" charset="2"/>
              <a:buChar char="Ø"/>
            </a:pPr>
            <a:r>
              <a:rPr lang="en-US" sz="2000" b="1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Dental Services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	F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ully equipped to cater for dental care &amp; treatment. On an average 120 - 150 patients is attended by the dental officers &amp; the dental hygienist on daily basis. </a:t>
            </a:r>
            <a:endParaRPr lang="en-IN" sz="20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Wingdings" panose="05000000000000000000" pitchFamily="2" charset="2"/>
              <a:buChar char="Ø"/>
            </a:pPr>
            <a:r>
              <a:rPr lang="en-US" sz="2000" b="1" u="sng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Diagnostic/ Laboratory Services</a:t>
            </a:r>
            <a:r>
              <a:rPr lang="en-US" sz="20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X-Ray, ECG &amp; other lab tests facilities of the Base Hospital are utilized.</a:t>
            </a:r>
            <a:r>
              <a:rPr lang="en-US" sz="20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IN" sz="2000" dirty="0">
              <a:solidFill>
                <a:srgbClr val="C0000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Wingdings" panose="05000000000000000000" pitchFamily="2" charset="2"/>
              <a:buChar char="Ø"/>
            </a:pPr>
            <a:r>
              <a:rPr lang="en-US" sz="2000" b="1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Ambulance Service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 Not available</a:t>
            </a:r>
            <a:endParaRPr lang="en-IN" sz="20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Wingdings" panose="05000000000000000000" pitchFamily="2" charset="2"/>
              <a:buChar char="Ø"/>
            </a:pPr>
            <a:r>
              <a:rPr lang="en-US" sz="2000" b="1" u="sng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Referral Issue Counter</a:t>
            </a:r>
            <a:r>
              <a:rPr lang="en-US" sz="20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Counter for issuing referral for empaneled health facility.</a:t>
            </a:r>
            <a:endParaRPr lang="en-IN" sz="2000" dirty="0">
              <a:solidFill>
                <a:srgbClr val="C0000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Wingdings" panose="05000000000000000000" pitchFamily="2" charset="2"/>
              <a:buChar char="Ø"/>
            </a:pPr>
            <a:r>
              <a:rPr lang="en-US" sz="2000" b="1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Smart Card Issue/Renewal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Counter for processing Smart card application.</a:t>
            </a:r>
            <a:endParaRPr lang="en-US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50000"/>
              </a:lnSpc>
              <a:spcAft>
                <a:spcPts val="1000"/>
              </a:spcAft>
              <a:buFont typeface="Wingdings" panose="05000000000000000000" pitchFamily="2" charset="2"/>
              <a:buChar char="Ø"/>
            </a:pPr>
            <a:r>
              <a:rPr lang="en-US" sz="2000" b="1" u="sng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Additional Amenities</a:t>
            </a:r>
            <a:r>
              <a:rPr lang="en-US" sz="20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 Waiting rooms for veterans with entertainment facilities, hot/cold water dispenser &amp; water coolers, electronic digital counter display system &amp; display boards at prominent places with relevant information &amp; contact numbers.</a:t>
            </a:r>
            <a:endParaRPr lang="en-IN" sz="2000" dirty="0">
              <a:solidFill>
                <a:srgbClr val="C0000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en-IN" sz="20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301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76A7A82E-5DDD-5000-6F98-4D41FD61C74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" r="69538"/>
          <a:stretch/>
        </p:blipFill>
        <p:spPr bwMode="auto">
          <a:xfrm>
            <a:off x="10284460" y="1"/>
            <a:ext cx="1907540" cy="74187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Picture 8" descr="Related image">
            <a:extLst>
              <a:ext uri="{FF2B5EF4-FFF2-40B4-BE49-F238E27FC236}">
                <a16:creationId xmlns:a16="http://schemas.microsoft.com/office/drawing/2014/main" id="{CEDDEB6C-F174-B44C-1AD9-3931A312A4F5}"/>
              </a:ext>
            </a:extLst>
          </p:cNvPr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640" y="29483"/>
            <a:ext cx="942771" cy="6501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54E0AD2-8F69-024B-DFCF-EE552B3A57D8}"/>
              </a:ext>
            </a:extLst>
          </p:cNvPr>
          <p:cNvSpPr txBox="1"/>
          <p:nvPr/>
        </p:nvSpPr>
        <p:spPr>
          <a:xfrm>
            <a:off x="1216332" y="94891"/>
            <a:ext cx="8904235" cy="58477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IN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LIT REVIEW</a:t>
            </a:r>
          </a:p>
        </p:txBody>
      </p:sp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66E1B1C6-F945-60A7-F4CF-8FB522D6C18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12261029"/>
              </p:ext>
            </p:extLst>
          </p:nvPr>
        </p:nvGraphicFramePr>
        <p:xfrm>
          <a:off x="173255" y="943276"/>
          <a:ext cx="11887201" cy="573665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30338">
                  <a:extLst>
                    <a:ext uri="{9D8B030D-6E8A-4147-A177-3AD203B41FA5}">
                      <a16:colId xmlns:a16="http://schemas.microsoft.com/office/drawing/2014/main" val="3278341867"/>
                    </a:ext>
                  </a:extLst>
                </a:gridCol>
                <a:gridCol w="3232062">
                  <a:extLst>
                    <a:ext uri="{9D8B030D-6E8A-4147-A177-3AD203B41FA5}">
                      <a16:colId xmlns:a16="http://schemas.microsoft.com/office/drawing/2014/main" val="1071773798"/>
                    </a:ext>
                  </a:extLst>
                </a:gridCol>
                <a:gridCol w="1822640">
                  <a:extLst>
                    <a:ext uri="{9D8B030D-6E8A-4147-A177-3AD203B41FA5}">
                      <a16:colId xmlns:a16="http://schemas.microsoft.com/office/drawing/2014/main" val="1096889263"/>
                    </a:ext>
                  </a:extLst>
                </a:gridCol>
                <a:gridCol w="1662478">
                  <a:extLst>
                    <a:ext uri="{9D8B030D-6E8A-4147-A177-3AD203B41FA5}">
                      <a16:colId xmlns:a16="http://schemas.microsoft.com/office/drawing/2014/main" val="1629934899"/>
                    </a:ext>
                  </a:extLst>
                </a:gridCol>
                <a:gridCol w="1306919">
                  <a:extLst>
                    <a:ext uri="{9D8B030D-6E8A-4147-A177-3AD203B41FA5}">
                      <a16:colId xmlns:a16="http://schemas.microsoft.com/office/drawing/2014/main" val="2838733785"/>
                    </a:ext>
                  </a:extLst>
                </a:gridCol>
                <a:gridCol w="3132764">
                  <a:extLst>
                    <a:ext uri="{9D8B030D-6E8A-4147-A177-3AD203B41FA5}">
                      <a16:colId xmlns:a16="http://schemas.microsoft.com/office/drawing/2014/main" val="479627374"/>
                    </a:ext>
                  </a:extLst>
                </a:gridCol>
              </a:tblGrid>
              <a:tr h="453147">
                <a:tc>
                  <a:txBody>
                    <a:bodyPr/>
                    <a:lstStyle/>
                    <a:p>
                      <a:r>
                        <a:rPr lang="en-IN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S. No.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Study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By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Published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Location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Methodology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78975002"/>
                  </a:ext>
                </a:extLst>
              </a:tr>
              <a:tr h="969479">
                <a:tc>
                  <a:txBody>
                    <a:bodyPr/>
                    <a:lstStyle/>
                    <a:p>
                      <a:r>
                        <a:rPr lang="en-IN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(a)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Inclusive management of ESM in India: Satisfaction of AF veterans from resettlement facilities with special reference to TN.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Kari Mahajan</a:t>
                      </a:r>
                    </a:p>
                    <a:p>
                      <a:r>
                        <a:rPr lang="en-IN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 </a:t>
                      </a:r>
                      <a:r>
                        <a:rPr lang="en-IN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Krishnaveni</a:t>
                      </a:r>
                      <a:endParaRPr lang="en-IN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IIMB Management Review, 2017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Tamil Nadu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Descriptive, conclusive, cross-sectional data with longitudinal study covering veterans superannuating in past 30 yrs.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78916143"/>
                  </a:ext>
                </a:extLst>
              </a:tr>
              <a:tr h="1431240">
                <a:tc>
                  <a:txBody>
                    <a:bodyPr/>
                    <a:lstStyle/>
                    <a:p>
                      <a:r>
                        <a:rPr lang="en-IN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(b)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Study on Patient Satisfaction in the Govt. Allopathic Health Facilities of Lucknow Distt.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Ranjeeta</a:t>
                      </a:r>
                      <a:r>
                        <a:rPr lang="en-IN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Kumari</a:t>
                      </a:r>
                    </a:p>
                    <a:p>
                      <a:r>
                        <a:rPr lang="en-IN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MZ Idris</a:t>
                      </a:r>
                    </a:p>
                    <a:p>
                      <a:r>
                        <a:rPr lang="en-IN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Vidya Bhushan</a:t>
                      </a:r>
                    </a:p>
                    <a:p>
                      <a:r>
                        <a:rPr lang="en-IN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Anish Khanna</a:t>
                      </a:r>
                    </a:p>
                    <a:p>
                      <a:r>
                        <a:rPr lang="en-IN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Monika Agarwal</a:t>
                      </a:r>
                    </a:p>
                    <a:p>
                      <a:r>
                        <a:rPr lang="en-IN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SK Singh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India Journal of Community Medicine 2009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Lucknow, UP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Cross-sectional study </a:t>
                      </a:r>
                    </a:p>
                    <a:p>
                      <a:r>
                        <a:rPr lang="en-IN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Period of study: May to August 2006</a:t>
                      </a:r>
                    </a:p>
                    <a:p>
                      <a:r>
                        <a:rPr lang="en-IN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Study population: Patients attending the OPD of Govt. Health facilities of Lucknow.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03408799"/>
                  </a:ext>
                </a:extLst>
              </a:tr>
              <a:tr h="1407650">
                <a:tc>
                  <a:txBody>
                    <a:bodyPr/>
                    <a:lstStyle/>
                    <a:p>
                      <a:r>
                        <a:rPr lang="en-IN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(c)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Client satisfaction in ECHS Polyclinic: An Experience from India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Naveen </a:t>
                      </a:r>
                      <a:r>
                        <a:rPr lang="en-IN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Phuyal</a:t>
                      </a:r>
                      <a:endParaRPr lang="en-IN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en-IN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Ashok Jindal</a:t>
                      </a:r>
                    </a:p>
                    <a:p>
                      <a:r>
                        <a:rPr lang="en-IN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Sandip Mukerji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MJSBH Vol. 14 Issue 2 July-Dec 2015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ECHS polyclinic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Observational &amp; Analytical Cross sectional </a:t>
                      </a:r>
                    </a:p>
                    <a:p>
                      <a:r>
                        <a:rPr lang="en-IN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Duration: 2 years</a:t>
                      </a:r>
                    </a:p>
                    <a:p>
                      <a:r>
                        <a:rPr lang="en-IN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Sample size: 400</a:t>
                      </a:r>
                    </a:p>
                    <a:p>
                      <a:r>
                        <a:rPr lang="en-IN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Stratified sample </a:t>
                      </a:r>
                    </a:p>
                    <a:p>
                      <a:r>
                        <a:rPr lang="en-IN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Structured Questionnaire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62270942"/>
                  </a:ext>
                </a:extLst>
              </a:tr>
              <a:tr h="1475141">
                <a:tc>
                  <a:txBody>
                    <a:bodyPr/>
                    <a:lstStyle/>
                    <a:p>
                      <a:r>
                        <a:rPr lang="en-IN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(d)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Healthcare Delivery &amp; Stakeholder’s satisfaction under social health insurance schemes in India: An evaluation of CGHS &amp; ECHS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Sukumar </a:t>
                      </a:r>
                      <a:r>
                        <a:rPr lang="en-IN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Vellakkal</a:t>
                      </a:r>
                      <a:endParaRPr lang="en-IN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en-IN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Shikha </a:t>
                      </a:r>
                      <a:r>
                        <a:rPr lang="en-IN" sz="1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Juyal</a:t>
                      </a:r>
                      <a:endParaRPr lang="en-IN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en-IN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Ali Medhi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India Council for Research on International Economic Relation Dec 2010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 Indian Cities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Primary Survey of 1204 CGHS 7 640 ECHS primary beneficiaries in 100 empanelled health care providers &amp; 100 scheme officials.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784046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242197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76A7A82E-5DDD-5000-6F98-4D41FD61C74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" r="69538"/>
          <a:stretch/>
        </p:blipFill>
        <p:spPr bwMode="auto">
          <a:xfrm>
            <a:off x="10284460" y="1"/>
            <a:ext cx="1907540" cy="74187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Picture 8" descr="Related image">
            <a:extLst>
              <a:ext uri="{FF2B5EF4-FFF2-40B4-BE49-F238E27FC236}">
                <a16:creationId xmlns:a16="http://schemas.microsoft.com/office/drawing/2014/main" id="{CEDDEB6C-F174-B44C-1AD9-3931A312A4F5}"/>
              </a:ext>
            </a:extLst>
          </p:cNvPr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640" y="29483"/>
            <a:ext cx="942771" cy="6501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54E0AD2-8F69-024B-DFCF-EE552B3A57D8}"/>
              </a:ext>
            </a:extLst>
          </p:cNvPr>
          <p:cNvSpPr txBox="1"/>
          <p:nvPr/>
        </p:nvSpPr>
        <p:spPr>
          <a:xfrm>
            <a:off x="1216332" y="94891"/>
            <a:ext cx="8904235" cy="58477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IN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AIM &amp; OBJECTIVES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9928A5A-7588-63A5-A4BE-8F5332F70634}"/>
              </a:ext>
            </a:extLst>
          </p:cNvPr>
          <p:cNvSpPr txBox="1"/>
          <p:nvPr/>
        </p:nvSpPr>
        <p:spPr>
          <a:xfrm>
            <a:off x="664143" y="751305"/>
            <a:ext cx="5967663" cy="50191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IN" sz="2400" b="1" u="sng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Aim</a:t>
            </a:r>
            <a:r>
              <a:rPr lang="en-IN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	To assess  satisfaction level of the patients visiting the ECHS Polyclinic.</a:t>
            </a:r>
            <a:endParaRPr lang="en-IN" sz="24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en-US" sz="2400" b="1" u="sng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400" b="1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Objectives of the Study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	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IN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	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To examine the satisfaction with respect to the services received &amp; availed at the polyclinic</a:t>
            </a:r>
            <a:r>
              <a:rPr lang="en-IN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IN" sz="24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IN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 suggest measures for improvement of satisfaction level. </a:t>
            </a:r>
            <a:endParaRPr lang="en-IN" sz="20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E18975B-EC25-AB70-772F-4543A7B4C13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9409" y="828306"/>
            <a:ext cx="4712402" cy="5832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71298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76A7A82E-5DDD-5000-6F98-4D41FD61C74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" r="69538"/>
          <a:stretch/>
        </p:blipFill>
        <p:spPr bwMode="auto">
          <a:xfrm>
            <a:off x="10284460" y="1"/>
            <a:ext cx="1907540" cy="74187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Picture 8" descr="Related image">
            <a:extLst>
              <a:ext uri="{FF2B5EF4-FFF2-40B4-BE49-F238E27FC236}">
                <a16:creationId xmlns:a16="http://schemas.microsoft.com/office/drawing/2014/main" id="{CEDDEB6C-F174-B44C-1AD9-3931A312A4F5}"/>
              </a:ext>
            </a:extLst>
          </p:cNvPr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640" y="29483"/>
            <a:ext cx="942771" cy="6501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54E0AD2-8F69-024B-DFCF-EE552B3A57D8}"/>
              </a:ext>
            </a:extLst>
          </p:cNvPr>
          <p:cNvSpPr txBox="1"/>
          <p:nvPr/>
        </p:nvSpPr>
        <p:spPr>
          <a:xfrm>
            <a:off x="1216332" y="94891"/>
            <a:ext cx="8904235" cy="58477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IN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METHODOLOGY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F4C732B-6260-D170-1713-CD3E49654C60}"/>
              </a:ext>
            </a:extLst>
          </p:cNvPr>
          <p:cNvSpPr txBox="1"/>
          <p:nvPr/>
        </p:nvSpPr>
        <p:spPr>
          <a:xfrm>
            <a:off x="365760" y="1039528"/>
            <a:ext cx="11146055" cy="41770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>
              <a:lnSpc>
                <a:spcPct val="150000"/>
              </a:lnSpc>
            </a:pPr>
            <a:r>
              <a:rPr lang="en-IN" sz="2000" u="sng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Research Design</a:t>
            </a:r>
            <a:r>
              <a:rPr lang="en-IN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IN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	C</a:t>
            </a:r>
            <a:r>
              <a:rPr lang="en-IN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ross-sectional. </a:t>
            </a:r>
            <a:endParaRPr lang="en-IN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228600">
              <a:lnSpc>
                <a:spcPct val="150000"/>
              </a:lnSpc>
            </a:pPr>
            <a:r>
              <a:rPr lang="en-IN" sz="2000" u="sng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Study Setting</a:t>
            </a:r>
            <a:r>
              <a:rPr lang="en-IN" sz="20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		ECHS, Base Hospital, Delhi Cantt.</a:t>
            </a:r>
          </a:p>
          <a:p>
            <a:pPr marL="228600">
              <a:lnSpc>
                <a:spcPct val="150000"/>
              </a:lnSpc>
            </a:pPr>
            <a:r>
              <a:rPr lang="en-IN" sz="2000" u="sng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Study Population</a:t>
            </a:r>
            <a:r>
              <a:rPr lang="en-IN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	ESM &amp; their dependents visiting the ECHS Polyclinic, Base Hospital, Delhi Cantt.</a:t>
            </a:r>
            <a:endParaRPr lang="en-IN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28600">
              <a:lnSpc>
                <a:spcPct val="150000"/>
              </a:lnSpc>
            </a:pPr>
            <a:r>
              <a:rPr lang="en-IN" sz="2000" u="sng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Study Tools</a:t>
            </a:r>
            <a:r>
              <a:rPr lang="en-IN" sz="20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		Online Questionnaire &amp; physical informal interviews at ECHS Polyclinic</a:t>
            </a:r>
          </a:p>
          <a:p>
            <a:pPr marL="228600">
              <a:lnSpc>
                <a:spcPct val="150000"/>
              </a:lnSpc>
            </a:pPr>
            <a:r>
              <a:rPr lang="en-IN" sz="2000" u="sng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Sample Size</a:t>
            </a:r>
            <a:r>
              <a:rPr lang="en-IN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		150</a:t>
            </a:r>
            <a:endParaRPr lang="en-IN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214630">
              <a:lnSpc>
                <a:spcPct val="150000"/>
              </a:lnSpc>
            </a:pPr>
            <a:r>
              <a:rPr lang="en-IN" sz="2000" u="sng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Sampling Method</a:t>
            </a:r>
            <a:r>
              <a:rPr lang="en-IN" sz="20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r>
              <a:rPr lang="en-IN" sz="2000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N" sz="20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Convenient Sampling.</a:t>
            </a:r>
          </a:p>
          <a:p>
            <a:pPr indent="214630">
              <a:lnSpc>
                <a:spcPct val="150000"/>
              </a:lnSpc>
            </a:pPr>
            <a:r>
              <a:rPr lang="en-IN" sz="2000" u="sng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Selection Criteria</a:t>
            </a:r>
            <a:r>
              <a:rPr lang="en-IN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IN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57200">
              <a:lnSpc>
                <a:spcPct val="150000"/>
              </a:lnSpc>
            </a:pPr>
            <a:r>
              <a:rPr lang="en-IN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	(a)	</a:t>
            </a:r>
            <a:r>
              <a:rPr lang="en-IN" sz="2000" u="sng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Inclusion Criterion</a:t>
            </a:r>
            <a:r>
              <a:rPr lang="en-IN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	 All patients dependent on the ECHS Polyclinic.</a:t>
            </a:r>
            <a:endParaRPr lang="en-IN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57200">
              <a:lnSpc>
                <a:spcPct val="150000"/>
              </a:lnSpc>
            </a:pPr>
            <a:r>
              <a:rPr lang="en-IN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	(b)	</a:t>
            </a:r>
            <a:r>
              <a:rPr lang="en-IN" sz="2000" u="sng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Exclusion Criterion</a:t>
            </a:r>
            <a:r>
              <a:rPr lang="en-IN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All respondents who are unwilling were excluded from the study.</a:t>
            </a:r>
            <a:endParaRPr lang="en-IN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15967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76A7A82E-5DDD-5000-6F98-4D41FD61C74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" r="69538"/>
          <a:stretch/>
        </p:blipFill>
        <p:spPr bwMode="auto">
          <a:xfrm>
            <a:off x="10284460" y="1"/>
            <a:ext cx="1907540" cy="74187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Picture 8" descr="Related image">
            <a:extLst>
              <a:ext uri="{FF2B5EF4-FFF2-40B4-BE49-F238E27FC236}">
                <a16:creationId xmlns:a16="http://schemas.microsoft.com/office/drawing/2014/main" id="{CEDDEB6C-F174-B44C-1AD9-3931A312A4F5}"/>
              </a:ext>
            </a:extLst>
          </p:cNvPr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640" y="29483"/>
            <a:ext cx="942771" cy="6501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54E0AD2-8F69-024B-DFCF-EE552B3A57D8}"/>
              </a:ext>
            </a:extLst>
          </p:cNvPr>
          <p:cNvSpPr txBox="1"/>
          <p:nvPr/>
        </p:nvSpPr>
        <p:spPr>
          <a:xfrm>
            <a:off x="1216332" y="3078725"/>
            <a:ext cx="8904235" cy="58477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IN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RESULTS</a:t>
            </a:r>
          </a:p>
        </p:txBody>
      </p:sp>
    </p:spTree>
    <p:extLst>
      <p:ext uri="{BB962C8B-B14F-4D97-AF65-F5344CB8AC3E}">
        <p14:creationId xmlns:p14="http://schemas.microsoft.com/office/powerpoint/2010/main" val="38298262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76A7A82E-5DDD-5000-6F98-4D41FD61C74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" r="69538"/>
          <a:stretch/>
        </p:blipFill>
        <p:spPr bwMode="auto">
          <a:xfrm>
            <a:off x="10284460" y="1"/>
            <a:ext cx="1907540" cy="74187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Picture 8" descr="Related image">
            <a:extLst>
              <a:ext uri="{FF2B5EF4-FFF2-40B4-BE49-F238E27FC236}">
                <a16:creationId xmlns:a16="http://schemas.microsoft.com/office/drawing/2014/main" id="{CEDDEB6C-F174-B44C-1AD9-3931A312A4F5}"/>
              </a:ext>
            </a:extLst>
          </p:cNvPr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640" y="29483"/>
            <a:ext cx="942771" cy="6501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54E0AD2-8F69-024B-DFCF-EE552B3A57D8}"/>
              </a:ext>
            </a:extLst>
          </p:cNvPr>
          <p:cNvSpPr txBox="1"/>
          <p:nvPr/>
        </p:nvSpPr>
        <p:spPr>
          <a:xfrm>
            <a:off x="1216332" y="94891"/>
            <a:ext cx="8904235" cy="58477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IN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GENERAL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557BA185-F0D4-38EE-8085-1985A27747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87963" y="5554147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883CC6C-977F-6DAC-EAF8-9D4372C944D8}"/>
              </a:ext>
            </a:extLst>
          </p:cNvPr>
          <p:cNvSpPr txBox="1"/>
          <p:nvPr/>
        </p:nvSpPr>
        <p:spPr>
          <a:xfrm>
            <a:off x="365760" y="1039530"/>
            <a:ext cx="1155031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Count of Gender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Out of the total sample size of the study, 84% (126) were male &amp; 16% (24) were female patients/dependants.</a:t>
            </a: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1170B587-3509-111B-AB02-ED80F0B7A63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50164258"/>
              </p:ext>
            </p:extLst>
          </p:nvPr>
        </p:nvGraphicFramePr>
        <p:xfrm>
          <a:off x="731520" y="1886552"/>
          <a:ext cx="2945331" cy="139133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83907">
                  <a:extLst>
                    <a:ext uri="{9D8B030D-6E8A-4147-A177-3AD203B41FA5}">
                      <a16:colId xmlns:a16="http://schemas.microsoft.com/office/drawing/2014/main" val="961839226"/>
                    </a:ext>
                  </a:extLst>
                </a:gridCol>
                <a:gridCol w="1761424">
                  <a:extLst>
                    <a:ext uri="{9D8B030D-6E8A-4147-A177-3AD203B41FA5}">
                      <a16:colId xmlns:a16="http://schemas.microsoft.com/office/drawing/2014/main" val="2858993802"/>
                    </a:ext>
                  </a:extLst>
                </a:gridCol>
              </a:tblGrid>
              <a:tr h="547078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Gender</a:t>
                      </a:r>
                      <a:endParaRPr lang="en-IN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Count of Gender</a:t>
                      </a:r>
                      <a:endParaRPr lang="en-IN" sz="11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25924974"/>
                  </a:ext>
                </a:extLst>
              </a:tr>
              <a:tr h="301417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Female</a:t>
                      </a:r>
                      <a:endParaRPr lang="en-IN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</a:t>
                      </a:r>
                      <a:endParaRPr lang="en-IN" sz="11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86014340"/>
                  </a:ext>
                </a:extLst>
              </a:tr>
              <a:tr h="301417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Male</a:t>
                      </a:r>
                      <a:endParaRPr lang="en-IN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126</a:t>
                      </a:r>
                      <a:endParaRPr lang="en-IN" sz="11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9189953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Grand Total</a:t>
                      </a:r>
                      <a:endParaRPr lang="en-IN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150</a:t>
                      </a:r>
                      <a:endParaRPr lang="en-IN" sz="11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63241326"/>
                  </a:ext>
                </a:extLst>
              </a:tr>
            </a:tbl>
          </a:graphicData>
        </a:graphic>
      </p:graphicFrame>
      <p:graphicFrame>
        <p:nvGraphicFramePr>
          <p:cNvPr id="12" name="Chart 11">
            <a:extLst>
              <a:ext uri="{FF2B5EF4-FFF2-40B4-BE49-F238E27FC236}">
                <a16:creationId xmlns:a16="http://schemas.microsoft.com/office/drawing/2014/main" id="{7470784C-27ED-1BB2-68D1-242368DDD61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69295570"/>
              </p:ext>
            </p:extLst>
          </p:nvPr>
        </p:nvGraphicFramePr>
        <p:xfrm>
          <a:off x="4378793" y="1867304"/>
          <a:ext cx="3812306" cy="17229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4" name="TextBox 13">
            <a:extLst>
              <a:ext uri="{FF2B5EF4-FFF2-40B4-BE49-F238E27FC236}">
                <a16:creationId xmlns:a16="http://schemas.microsoft.com/office/drawing/2014/main" id="{17F45BA4-D344-F376-C250-132412EF94AD}"/>
              </a:ext>
            </a:extLst>
          </p:cNvPr>
          <p:cNvSpPr txBox="1"/>
          <p:nvPr/>
        </p:nvSpPr>
        <p:spPr>
          <a:xfrm>
            <a:off x="433137" y="3811604"/>
            <a:ext cx="1023165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lang="en-US" sz="1800" b="1" u="sng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Count of Number of Dependants</a:t>
            </a:r>
            <a:r>
              <a:rPr lang="en-US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52% of the respondents have less than 2 dependants, 47% have 3 to 5 dependants &amp; balance have more than 5 dependants.</a:t>
            </a:r>
            <a:endParaRPr lang="en-IN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5" name="Table 14">
            <a:extLst>
              <a:ext uri="{FF2B5EF4-FFF2-40B4-BE49-F238E27FC236}">
                <a16:creationId xmlns:a16="http://schemas.microsoft.com/office/drawing/2014/main" id="{9D679C65-1302-9C25-D89E-9B0C69BF21D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06747580"/>
              </p:ext>
            </p:extLst>
          </p:nvPr>
        </p:nvGraphicFramePr>
        <p:xfrm>
          <a:off x="731520" y="4668254"/>
          <a:ext cx="2945331" cy="176688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16531">
                  <a:extLst>
                    <a:ext uri="{9D8B030D-6E8A-4147-A177-3AD203B41FA5}">
                      <a16:colId xmlns:a16="http://schemas.microsoft.com/office/drawing/2014/main" val="3213574659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2949665668"/>
                    </a:ext>
                  </a:extLst>
                </a:gridCol>
              </a:tblGrid>
              <a:tr h="452386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Row Labels</a:t>
                      </a:r>
                      <a:endParaRPr lang="en-IN" sz="11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Number of Dependants</a:t>
                      </a:r>
                      <a:endParaRPr lang="en-IN" sz="11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42668477"/>
                  </a:ext>
                </a:extLst>
              </a:tr>
              <a:tr h="31818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to 5</a:t>
                      </a:r>
                      <a:endParaRPr lang="en-IN" sz="11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70</a:t>
                      </a:r>
                      <a:endParaRPr lang="en-IN" sz="11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52320135"/>
                  </a:ext>
                </a:extLst>
              </a:tr>
              <a:tr h="31818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Less than 2</a:t>
                      </a:r>
                      <a:endParaRPr lang="en-IN" sz="11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78</a:t>
                      </a:r>
                      <a:endParaRPr lang="en-IN" sz="11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6268260"/>
                  </a:ext>
                </a:extLst>
              </a:tr>
              <a:tr h="31818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More than 5</a:t>
                      </a:r>
                      <a:endParaRPr lang="en-IN" sz="11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IN" sz="11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48790986"/>
                  </a:ext>
                </a:extLst>
              </a:tr>
              <a:tr h="359959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Grand Total</a:t>
                      </a:r>
                      <a:endParaRPr lang="en-IN" sz="11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150</a:t>
                      </a:r>
                      <a:endParaRPr lang="en-IN" sz="11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14276996"/>
                  </a:ext>
                </a:extLst>
              </a:tr>
            </a:tbl>
          </a:graphicData>
        </a:graphic>
      </p:graphicFrame>
      <p:graphicFrame>
        <p:nvGraphicFramePr>
          <p:cNvPr id="17" name="Chart 16">
            <a:extLst>
              <a:ext uri="{FF2B5EF4-FFF2-40B4-BE49-F238E27FC236}">
                <a16:creationId xmlns:a16="http://schemas.microsoft.com/office/drawing/2014/main" id="{684DC3E8-1106-B63B-30CD-307C6834DE2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30519908"/>
              </p:ext>
            </p:extLst>
          </p:nvPr>
        </p:nvGraphicFramePr>
        <p:xfrm>
          <a:off x="4466122" y="4726004"/>
          <a:ext cx="4167738" cy="19539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4112256387"/>
      </p:ext>
    </p:extLst>
  </p:cSld>
  <p:clrMapOvr>
    <a:masterClrMapping/>
  </p:clrMapOvr>
</p:sld>
</file>

<file path=ppt/theme/theme1.xml><?xml version="1.0" encoding="utf-8"?>
<a:theme xmlns:a="http://schemas.openxmlformats.org/drawingml/2006/main" name="Droplet">
  <a:themeElements>
    <a:clrScheme name="Droplet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TM04033925[[fn=Droplet]]</Template>
  <TotalTime>3118</TotalTime>
  <Words>2980</Words>
  <Application>Microsoft Office PowerPoint</Application>
  <PresentationFormat>Widescreen</PresentationFormat>
  <Paragraphs>547</Paragraphs>
  <Slides>28</Slides>
  <Notes>0</Notes>
  <HiddenSlides>1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5" baseType="lpstr">
      <vt:lpstr>Algerian</vt:lpstr>
      <vt:lpstr>Arial</vt:lpstr>
      <vt:lpstr>Calibri</vt:lpstr>
      <vt:lpstr>Times New Roman</vt:lpstr>
      <vt:lpstr>Tw Cen MT</vt:lpstr>
      <vt:lpstr>Wingdings</vt:lpstr>
      <vt:lpstr>Droplet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Jitender Mann</dc:creator>
  <cp:lastModifiedBy>Jitender Mann</cp:lastModifiedBy>
  <cp:revision>11</cp:revision>
  <dcterms:created xsi:type="dcterms:W3CDTF">2023-06-03T11:22:38Z</dcterms:created>
  <dcterms:modified xsi:type="dcterms:W3CDTF">2023-06-15T03:57:29Z</dcterms:modified>
</cp:coreProperties>
</file>