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DA0E2-BA94-D95B-EF01-D2CF07514D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0FDE78-DD86-F926-E2AE-6F331D64D5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6F59EC-475E-EE2F-8F57-A1253A57E974}"/>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5" name="Footer Placeholder 4">
            <a:extLst>
              <a:ext uri="{FF2B5EF4-FFF2-40B4-BE49-F238E27FC236}">
                <a16:creationId xmlns:a16="http://schemas.microsoft.com/office/drawing/2014/main" id="{9B85C6F8-799B-636D-5920-0D589A37DE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D78D50-5932-5130-17BC-E1D252FF495B}"/>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1452667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90B46-9330-CB81-3B22-A68CD9BAF7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150337-94E2-5711-27A9-F164573F98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A3865A-3056-E940-22C2-12F7E8E9815D}"/>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5" name="Footer Placeholder 4">
            <a:extLst>
              <a:ext uri="{FF2B5EF4-FFF2-40B4-BE49-F238E27FC236}">
                <a16:creationId xmlns:a16="http://schemas.microsoft.com/office/drawing/2014/main" id="{4B84C8DF-6E35-7F74-FDEC-E80D12871F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249127-2B1D-CE18-B86F-6CBA13EE2523}"/>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307755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038F47-D714-66AE-F44D-8FB4AFF32E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E59334-9BF5-3E33-E068-1FC2E80FAE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F0D1EC-DED3-FF04-EE2F-EFA32C4766D4}"/>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5" name="Footer Placeholder 4">
            <a:extLst>
              <a:ext uri="{FF2B5EF4-FFF2-40B4-BE49-F238E27FC236}">
                <a16:creationId xmlns:a16="http://schemas.microsoft.com/office/drawing/2014/main" id="{04F91780-40D4-36D6-9A6C-5CD880082A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716F66-088C-E824-D178-DAAE4D76FC97}"/>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183427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DDDD8-4B40-2D32-2774-BFDABDB364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E52E45-8304-9E74-FD03-AEE079DEC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536F2E-A068-3837-FD48-82D5E3BE5665}"/>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5" name="Footer Placeholder 4">
            <a:extLst>
              <a:ext uri="{FF2B5EF4-FFF2-40B4-BE49-F238E27FC236}">
                <a16:creationId xmlns:a16="http://schemas.microsoft.com/office/drawing/2014/main" id="{29DA7706-D021-DB71-18D5-010B5A02B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1966D-9F50-C9FC-F58D-A569541B784C}"/>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1267998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3D186-FC9C-F7A0-4B7C-619CB1EE61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20798B-FA33-824C-109E-5A354BE941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84C517-F098-609C-6C79-367F461196D3}"/>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5" name="Footer Placeholder 4">
            <a:extLst>
              <a:ext uri="{FF2B5EF4-FFF2-40B4-BE49-F238E27FC236}">
                <a16:creationId xmlns:a16="http://schemas.microsoft.com/office/drawing/2014/main" id="{91B59781-D52B-5BB4-C1E0-E0F9EBABF1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E3EDCE-FC0A-813F-AC3C-955C026482E7}"/>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3426753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C37B1-9276-C279-168E-9C866531DF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0E545E-E93F-AA2D-B901-E72E953F34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1BB36C-23D8-4E7D-4B77-3AC4575D63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57E874-C963-3C04-E0D8-5E47A600A744}"/>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6" name="Footer Placeholder 5">
            <a:extLst>
              <a:ext uri="{FF2B5EF4-FFF2-40B4-BE49-F238E27FC236}">
                <a16:creationId xmlns:a16="http://schemas.microsoft.com/office/drawing/2014/main" id="{8587FE48-5E83-CC92-1C20-CFE5F41F8D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606256-409E-D4D3-3BBC-996F31B4329F}"/>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536162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2990D-C69A-C4B1-3A0E-7202382045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900D7E-C41B-1B36-CB65-5A353774BD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6FD327-2C3F-02A8-E582-06CE282AB5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6E1404-4CD0-5000-0BCA-9B59083BEC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F2EB1B-A047-DCFD-CDAF-D538DF425F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9DA718-091B-D604-4437-45FF9DD13183}"/>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8" name="Footer Placeholder 7">
            <a:extLst>
              <a:ext uri="{FF2B5EF4-FFF2-40B4-BE49-F238E27FC236}">
                <a16:creationId xmlns:a16="http://schemas.microsoft.com/office/drawing/2014/main" id="{EA286017-08FC-82E4-A7A1-9AD5939992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428682-8B32-B793-2E3F-9D2C87056E2E}"/>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975463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27B5E-4804-7386-AAB8-2FB778F330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8F4BDF-EE19-7D39-B128-A82E2DD0C59E}"/>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4" name="Footer Placeholder 3">
            <a:extLst>
              <a:ext uri="{FF2B5EF4-FFF2-40B4-BE49-F238E27FC236}">
                <a16:creationId xmlns:a16="http://schemas.microsoft.com/office/drawing/2014/main" id="{86CB1327-99F0-49F1-55E8-451FF54050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53064B-723C-2731-DE5F-633B52A4195F}"/>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2380640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DBE4F6-5F3E-B753-9F0D-70197B2B3884}"/>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3" name="Footer Placeholder 2">
            <a:extLst>
              <a:ext uri="{FF2B5EF4-FFF2-40B4-BE49-F238E27FC236}">
                <a16:creationId xmlns:a16="http://schemas.microsoft.com/office/drawing/2014/main" id="{46E8144C-578D-AAEB-A2D2-D44C656C90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477CE4-9A18-C99F-C361-02F1AE845F70}"/>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3578340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4171A-F595-9F13-0DBF-D09B63C349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1EDC27-E877-9C60-8026-815C1E1008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F9ED08-1818-FC24-E3E4-7DAAD30259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DEA737-CDD4-85DF-E471-5021A07D091B}"/>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6" name="Footer Placeholder 5">
            <a:extLst>
              <a:ext uri="{FF2B5EF4-FFF2-40B4-BE49-F238E27FC236}">
                <a16:creationId xmlns:a16="http://schemas.microsoft.com/office/drawing/2014/main" id="{51ACAAE7-41D2-3F93-DC6D-E212BA5E8A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03FB87-53BE-6E9A-4A3B-C84A0967F37E}"/>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2413491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91670-A6D1-C60B-76B5-49CB2D9FFE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AB82EB-6C11-7384-7B50-96E7E5AD68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E1F1B8-99F4-C977-FA1A-254DB44EE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CA8779-0AD8-7A59-5058-8CA7EEE4F0FB}"/>
              </a:ext>
            </a:extLst>
          </p:cNvPr>
          <p:cNvSpPr>
            <a:spLocks noGrp="1"/>
          </p:cNvSpPr>
          <p:nvPr>
            <p:ph type="dt" sz="half" idx="10"/>
          </p:nvPr>
        </p:nvSpPr>
        <p:spPr/>
        <p:txBody>
          <a:bodyPr/>
          <a:lstStyle/>
          <a:p>
            <a:fld id="{A21FF18E-F0EF-4432-95B8-F01FB3789A9B}" type="datetimeFigureOut">
              <a:rPr lang="en-US" smtClean="0"/>
              <a:t>7/22/2025</a:t>
            </a:fld>
            <a:endParaRPr lang="en-US"/>
          </a:p>
        </p:txBody>
      </p:sp>
      <p:sp>
        <p:nvSpPr>
          <p:cNvPr id="6" name="Footer Placeholder 5">
            <a:extLst>
              <a:ext uri="{FF2B5EF4-FFF2-40B4-BE49-F238E27FC236}">
                <a16:creationId xmlns:a16="http://schemas.microsoft.com/office/drawing/2014/main" id="{99A8182F-1AA3-F015-737A-6E3AAC6FA9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CB34D3-CE31-6BC8-4A18-D90C9D2DEEC6}"/>
              </a:ext>
            </a:extLst>
          </p:cNvPr>
          <p:cNvSpPr>
            <a:spLocks noGrp="1"/>
          </p:cNvSpPr>
          <p:nvPr>
            <p:ph type="sldNum" sz="quarter" idx="12"/>
          </p:nvPr>
        </p:nvSpPr>
        <p:spPr/>
        <p:txBody>
          <a:bodyPr/>
          <a:lstStyle/>
          <a:p>
            <a:fld id="{121682F6-3CA0-4D62-B6DC-6B9CEFC1F7E0}" type="slidenum">
              <a:rPr lang="en-US" smtClean="0"/>
              <a:t>‹#›</a:t>
            </a:fld>
            <a:endParaRPr lang="en-US"/>
          </a:p>
        </p:txBody>
      </p:sp>
    </p:spTree>
    <p:extLst>
      <p:ext uri="{BB962C8B-B14F-4D97-AF65-F5344CB8AC3E}">
        <p14:creationId xmlns:p14="http://schemas.microsoft.com/office/powerpoint/2010/main" val="3692223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F96E9F-3050-75BC-A831-6A91EB1A84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4F117E-3A06-2300-EDD9-A269C6928A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E2EFE3-AF2F-86DC-4935-2DBCA9C992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1FF18E-F0EF-4432-95B8-F01FB3789A9B}" type="datetimeFigureOut">
              <a:rPr lang="en-US" smtClean="0"/>
              <a:t>7/22/2025</a:t>
            </a:fld>
            <a:endParaRPr lang="en-US"/>
          </a:p>
        </p:txBody>
      </p:sp>
      <p:sp>
        <p:nvSpPr>
          <p:cNvPr id="5" name="Footer Placeholder 4">
            <a:extLst>
              <a:ext uri="{FF2B5EF4-FFF2-40B4-BE49-F238E27FC236}">
                <a16:creationId xmlns:a16="http://schemas.microsoft.com/office/drawing/2014/main" id="{A7B05D0F-BD8E-1D3E-AB7B-6B1AB9FB50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FE9D41A-8FED-B39F-0038-A7BA6FD5EA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1682F6-3CA0-4D62-B6DC-6B9CEFC1F7E0}" type="slidenum">
              <a:rPr lang="en-US" smtClean="0"/>
              <a:t>‹#›</a:t>
            </a:fld>
            <a:endParaRPr lang="en-US"/>
          </a:p>
        </p:txBody>
      </p:sp>
    </p:spTree>
    <p:extLst>
      <p:ext uri="{BB962C8B-B14F-4D97-AF65-F5344CB8AC3E}">
        <p14:creationId xmlns:p14="http://schemas.microsoft.com/office/powerpoint/2010/main" val="2013201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A5E7A-6755-8F66-05A0-F9213B8EEE3C}"/>
              </a:ext>
            </a:extLst>
          </p:cNvPr>
          <p:cNvSpPr>
            <a:spLocks noGrp="1"/>
          </p:cNvSpPr>
          <p:nvPr>
            <p:ph type="ctrTitle"/>
          </p:nvPr>
        </p:nvSpPr>
        <p:spPr>
          <a:xfrm>
            <a:off x="1973178" y="1562016"/>
            <a:ext cx="9144000" cy="1770777"/>
          </a:xfrm>
        </p:spPr>
        <p:txBody>
          <a:bodyPr>
            <a:normAutofit/>
          </a:bodyPr>
          <a:lstStyle/>
          <a:p>
            <a:r>
              <a:rPr lang="en-US" sz="2800" b="1" dirty="0"/>
              <a:t>Quality in Rural Healthcare: A Scoping Review of NQAS Implementation in Bihar</a:t>
            </a:r>
            <a:br>
              <a:rPr lang="en-US" sz="2800" b="1" i="0" dirty="0">
                <a:solidFill>
                  <a:srgbClr val="000000"/>
                </a:solidFill>
                <a:effectLst/>
                <a:latin typeface="Times New Roman" panose="02020603050405020304" pitchFamily="18" charset="0"/>
              </a:rPr>
            </a:br>
            <a:br>
              <a:rPr lang="en-US" sz="2800" b="0" i="0" dirty="0">
                <a:solidFill>
                  <a:srgbClr val="000000"/>
                </a:solidFill>
                <a:effectLst/>
                <a:latin typeface="Times New Roman" panose="02020603050405020304" pitchFamily="18" charset="0"/>
              </a:rPr>
            </a:br>
            <a:r>
              <a:rPr lang="en-US" sz="2800" b="1" i="0" dirty="0">
                <a:solidFill>
                  <a:srgbClr val="000000"/>
                </a:solidFill>
                <a:effectLst/>
                <a:latin typeface="Times New Roman" panose="02020603050405020304" pitchFamily="18" charset="0"/>
              </a:rPr>
              <a:t>UNICEF BIHAR</a:t>
            </a:r>
            <a:endParaRPr lang="en-US" sz="2800" dirty="0"/>
          </a:p>
        </p:txBody>
      </p:sp>
      <p:sp>
        <p:nvSpPr>
          <p:cNvPr id="3" name="Subtitle 2">
            <a:extLst>
              <a:ext uri="{FF2B5EF4-FFF2-40B4-BE49-F238E27FC236}">
                <a16:creationId xmlns:a16="http://schemas.microsoft.com/office/drawing/2014/main" id="{5C5DF742-34C3-8F2B-2FD9-FB4E5774D593}"/>
              </a:ext>
            </a:extLst>
          </p:cNvPr>
          <p:cNvSpPr>
            <a:spLocks noGrp="1"/>
          </p:cNvSpPr>
          <p:nvPr>
            <p:ph type="subTitle" idx="1"/>
          </p:nvPr>
        </p:nvSpPr>
        <p:spPr/>
        <p:txBody>
          <a:bodyPr/>
          <a:lstStyle/>
          <a:p>
            <a:r>
              <a:rPr lang="en-US" dirty="0"/>
              <a:t>KAUSIK HALDER</a:t>
            </a:r>
          </a:p>
          <a:p>
            <a:r>
              <a:rPr lang="en-US" dirty="0"/>
              <a:t>UNDER GUIDANCE- DR.NIDHI YADAV</a:t>
            </a:r>
          </a:p>
          <a:p>
            <a:r>
              <a:rPr lang="en-US" dirty="0"/>
              <a:t>IIHMR DELHI</a:t>
            </a:r>
          </a:p>
          <a:p>
            <a:endParaRPr lang="en-US" dirty="0"/>
          </a:p>
        </p:txBody>
      </p:sp>
      <p:pic>
        <p:nvPicPr>
          <p:cNvPr id="4" name="Picture 3">
            <a:extLst>
              <a:ext uri="{FF2B5EF4-FFF2-40B4-BE49-F238E27FC236}">
                <a16:creationId xmlns:a16="http://schemas.microsoft.com/office/drawing/2014/main" id="{680AB47A-0905-9D45-4955-CFB7770667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82111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72DA-46EB-FF1B-BB64-D410CB94FEF2}"/>
              </a:ext>
            </a:extLst>
          </p:cNvPr>
          <p:cNvSpPr>
            <a:spLocks noGrp="1"/>
          </p:cNvSpPr>
          <p:nvPr>
            <p:ph type="title"/>
          </p:nvPr>
        </p:nvSpPr>
        <p:spPr>
          <a:xfrm>
            <a:off x="2566737" y="245007"/>
            <a:ext cx="8787063" cy="1325563"/>
          </a:xfrm>
        </p:spPr>
        <p:txBody>
          <a:bodyPr>
            <a:normAutofit/>
          </a:bodyPr>
          <a:lstStyle/>
          <a:p>
            <a:pPr algn="ctr"/>
            <a:r>
              <a:rPr lang="en-US" sz="2800" b="1" dirty="0"/>
              <a:t>Results</a:t>
            </a:r>
          </a:p>
        </p:txBody>
      </p:sp>
      <p:sp>
        <p:nvSpPr>
          <p:cNvPr id="3" name="Content Placeholder 2">
            <a:extLst>
              <a:ext uri="{FF2B5EF4-FFF2-40B4-BE49-F238E27FC236}">
                <a16:creationId xmlns:a16="http://schemas.microsoft.com/office/drawing/2014/main" id="{6EC1D7CD-D6C9-1646-1525-392172FE1AF0}"/>
              </a:ext>
            </a:extLst>
          </p:cNvPr>
          <p:cNvSpPr>
            <a:spLocks noGrp="1"/>
          </p:cNvSpPr>
          <p:nvPr>
            <p:ph idx="1"/>
          </p:nvPr>
        </p:nvSpPr>
        <p:spPr/>
        <p:txBody>
          <a:bodyPr>
            <a:normAutofit/>
          </a:bodyPr>
          <a:lstStyle/>
          <a:p>
            <a:r>
              <a:rPr lang="en-US" sz="2400" dirty="0"/>
              <a:t>Thematic Findings</a:t>
            </a:r>
          </a:p>
        </p:txBody>
      </p:sp>
      <p:pic>
        <p:nvPicPr>
          <p:cNvPr id="4" name="Picture 3">
            <a:extLst>
              <a:ext uri="{FF2B5EF4-FFF2-40B4-BE49-F238E27FC236}">
                <a16:creationId xmlns:a16="http://schemas.microsoft.com/office/drawing/2014/main" id="{691F1F71-DC5F-BDC6-0FE2-5FBE45180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557"/>
            <a:ext cx="2695903" cy="1268959"/>
          </a:xfrm>
          <a:prstGeom prst="rect">
            <a:avLst/>
          </a:prstGeom>
        </p:spPr>
      </p:pic>
      <p:graphicFrame>
        <p:nvGraphicFramePr>
          <p:cNvPr id="5" name="Table 4">
            <a:extLst>
              <a:ext uri="{FF2B5EF4-FFF2-40B4-BE49-F238E27FC236}">
                <a16:creationId xmlns:a16="http://schemas.microsoft.com/office/drawing/2014/main" id="{83EB847B-6655-EE10-B6D4-07331D3C8809}"/>
              </a:ext>
            </a:extLst>
          </p:cNvPr>
          <p:cNvGraphicFramePr>
            <a:graphicFrameLocks noGrp="1"/>
          </p:cNvGraphicFramePr>
          <p:nvPr>
            <p:extLst>
              <p:ext uri="{D42A27DB-BD31-4B8C-83A1-F6EECF244321}">
                <p14:modId xmlns:p14="http://schemas.microsoft.com/office/powerpoint/2010/main" val="3987189983"/>
              </p:ext>
            </p:extLst>
          </p:nvPr>
        </p:nvGraphicFramePr>
        <p:xfrm>
          <a:off x="1058779" y="2406314"/>
          <a:ext cx="10515600" cy="4025706"/>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1649398158"/>
                    </a:ext>
                  </a:extLst>
                </a:gridCol>
                <a:gridCol w="3505200">
                  <a:extLst>
                    <a:ext uri="{9D8B030D-6E8A-4147-A177-3AD203B41FA5}">
                      <a16:colId xmlns:a16="http://schemas.microsoft.com/office/drawing/2014/main" val="2796068517"/>
                    </a:ext>
                  </a:extLst>
                </a:gridCol>
                <a:gridCol w="3505200">
                  <a:extLst>
                    <a:ext uri="{9D8B030D-6E8A-4147-A177-3AD203B41FA5}">
                      <a16:colId xmlns:a16="http://schemas.microsoft.com/office/drawing/2014/main" val="3918989367"/>
                    </a:ext>
                  </a:extLst>
                </a:gridCol>
              </a:tblGrid>
              <a:tr h="670951">
                <a:tc>
                  <a:txBody>
                    <a:bodyPr/>
                    <a:lstStyle/>
                    <a:p>
                      <a:r>
                        <a:rPr lang="en-US" dirty="0"/>
                        <a:t>NQAS Component</a:t>
                      </a:r>
                    </a:p>
                  </a:txBody>
                  <a:tcPr/>
                </a:tc>
                <a:tc>
                  <a:txBody>
                    <a:bodyPr/>
                    <a:lstStyle/>
                    <a:p>
                      <a:r>
                        <a:rPr lang="en-US" dirty="0"/>
                        <a:t>Coverage</a:t>
                      </a:r>
                    </a:p>
                  </a:txBody>
                  <a:tcPr/>
                </a:tc>
                <a:tc>
                  <a:txBody>
                    <a:bodyPr/>
                    <a:lstStyle/>
                    <a:p>
                      <a:r>
                        <a:rPr lang="en-US" dirty="0"/>
                        <a:t>Percentage</a:t>
                      </a:r>
                    </a:p>
                  </a:txBody>
                  <a:tcPr/>
                </a:tc>
                <a:extLst>
                  <a:ext uri="{0D108BD9-81ED-4DB2-BD59-A6C34878D82A}">
                    <a16:rowId xmlns:a16="http://schemas.microsoft.com/office/drawing/2014/main" val="2134644176"/>
                  </a:ext>
                </a:extLst>
              </a:tr>
              <a:tr h="670951">
                <a:tc>
                  <a:txBody>
                    <a:bodyPr/>
                    <a:lstStyle/>
                    <a:p>
                      <a:r>
                        <a:rPr lang="en-US" dirty="0"/>
                        <a:t>Infrastructure &amp; Facility readiness</a:t>
                      </a:r>
                    </a:p>
                  </a:txBody>
                  <a:tcPr/>
                </a:tc>
                <a:tc>
                  <a:txBody>
                    <a:bodyPr/>
                    <a:lstStyle/>
                    <a:p>
                      <a:r>
                        <a:rPr lang="en-US" dirty="0"/>
                        <a:t>11/12</a:t>
                      </a:r>
                    </a:p>
                  </a:txBody>
                  <a:tcPr/>
                </a:tc>
                <a:tc>
                  <a:txBody>
                    <a:bodyPr/>
                    <a:lstStyle/>
                    <a:p>
                      <a:r>
                        <a:rPr lang="en-US" dirty="0"/>
                        <a:t>92%</a:t>
                      </a:r>
                    </a:p>
                  </a:txBody>
                  <a:tcPr/>
                </a:tc>
                <a:extLst>
                  <a:ext uri="{0D108BD9-81ED-4DB2-BD59-A6C34878D82A}">
                    <a16:rowId xmlns:a16="http://schemas.microsoft.com/office/drawing/2014/main" val="2492606169"/>
                  </a:ext>
                </a:extLst>
              </a:tr>
              <a:tr h="670951">
                <a:tc>
                  <a:txBody>
                    <a:bodyPr/>
                    <a:lstStyle/>
                    <a:p>
                      <a:r>
                        <a:rPr lang="en-US" dirty="0"/>
                        <a:t>Infection prevention &amp; control</a:t>
                      </a:r>
                    </a:p>
                  </a:txBody>
                  <a:tcPr/>
                </a:tc>
                <a:tc>
                  <a:txBody>
                    <a:bodyPr/>
                    <a:lstStyle/>
                    <a:p>
                      <a:r>
                        <a:rPr lang="en-US" dirty="0"/>
                        <a:t>10/12</a:t>
                      </a:r>
                    </a:p>
                  </a:txBody>
                  <a:tcPr/>
                </a:tc>
                <a:tc>
                  <a:txBody>
                    <a:bodyPr/>
                    <a:lstStyle/>
                    <a:p>
                      <a:r>
                        <a:rPr lang="en-US" dirty="0"/>
                        <a:t>83%</a:t>
                      </a:r>
                    </a:p>
                  </a:txBody>
                  <a:tcPr/>
                </a:tc>
                <a:extLst>
                  <a:ext uri="{0D108BD9-81ED-4DB2-BD59-A6C34878D82A}">
                    <a16:rowId xmlns:a16="http://schemas.microsoft.com/office/drawing/2014/main" val="3337746131"/>
                  </a:ext>
                </a:extLst>
              </a:tr>
              <a:tr h="670951">
                <a:tc>
                  <a:txBody>
                    <a:bodyPr/>
                    <a:lstStyle/>
                    <a:p>
                      <a:r>
                        <a:rPr lang="en-US" dirty="0"/>
                        <a:t>Human Resources &amp; Staffing</a:t>
                      </a:r>
                    </a:p>
                  </a:txBody>
                  <a:tcPr/>
                </a:tc>
                <a:tc>
                  <a:txBody>
                    <a:bodyPr/>
                    <a:lstStyle/>
                    <a:p>
                      <a:r>
                        <a:rPr lang="en-US" dirty="0"/>
                        <a:t>9/12</a:t>
                      </a:r>
                    </a:p>
                  </a:txBody>
                  <a:tcPr/>
                </a:tc>
                <a:tc>
                  <a:txBody>
                    <a:bodyPr/>
                    <a:lstStyle/>
                    <a:p>
                      <a:r>
                        <a:rPr lang="en-US" dirty="0"/>
                        <a:t>75%</a:t>
                      </a:r>
                    </a:p>
                  </a:txBody>
                  <a:tcPr/>
                </a:tc>
                <a:extLst>
                  <a:ext uri="{0D108BD9-81ED-4DB2-BD59-A6C34878D82A}">
                    <a16:rowId xmlns:a16="http://schemas.microsoft.com/office/drawing/2014/main" val="4214907483"/>
                  </a:ext>
                </a:extLst>
              </a:tr>
              <a:tr h="670951">
                <a:tc>
                  <a:txBody>
                    <a:bodyPr/>
                    <a:lstStyle/>
                    <a:p>
                      <a:r>
                        <a:rPr lang="en-US" dirty="0"/>
                        <a:t>Clinical care &amp; Service delivery </a:t>
                      </a:r>
                    </a:p>
                  </a:txBody>
                  <a:tcPr/>
                </a:tc>
                <a:tc>
                  <a:txBody>
                    <a:bodyPr/>
                    <a:lstStyle/>
                    <a:p>
                      <a:r>
                        <a:rPr lang="en-US" dirty="0"/>
                        <a:t>9/12</a:t>
                      </a:r>
                    </a:p>
                  </a:txBody>
                  <a:tcPr/>
                </a:tc>
                <a:tc>
                  <a:txBody>
                    <a:bodyPr/>
                    <a:lstStyle/>
                    <a:p>
                      <a:r>
                        <a:rPr lang="en-US" dirty="0"/>
                        <a:t>75%</a:t>
                      </a:r>
                    </a:p>
                  </a:txBody>
                  <a:tcPr/>
                </a:tc>
                <a:extLst>
                  <a:ext uri="{0D108BD9-81ED-4DB2-BD59-A6C34878D82A}">
                    <a16:rowId xmlns:a16="http://schemas.microsoft.com/office/drawing/2014/main" val="1120772689"/>
                  </a:ext>
                </a:extLst>
              </a:tr>
              <a:tr h="670951">
                <a:tc>
                  <a:txBody>
                    <a:bodyPr/>
                    <a:lstStyle/>
                    <a:p>
                      <a:r>
                        <a:rPr lang="en-US" dirty="0"/>
                        <a:t>Documentation &amp; Record</a:t>
                      </a:r>
                    </a:p>
                  </a:txBody>
                  <a:tcPr/>
                </a:tc>
                <a:tc>
                  <a:txBody>
                    <a:bodyPr/>
                    <a:lstStyle/>
                    <a:p>
                      <a:r>
                        <a:rPr lang="en-US" dirty="0"/>
                        <a:t>7/12</a:t>
                      </a:r>
                    </a:p>
                  </a:txBody>
                  <a:tcPr/>
                </a:tc>
                <a:tc>
                  <a:txBody>
                    <a:bodyPr/>
                    <a:lstStyle/>
                    <a:p>
                      <a:r>
                        <a:rPr lang="en-US" dirty="0"/>
                        <a:t>58%</a:t>
                      </a:r>
                    </a:p>
                  </a:txBody>
                  <a:tcPr/>
                </a:tc>
                <a:extLst>
                  <a:ext uri="{0D108BD9-81ED-4DB2-BD59-A6C34878D82A}">
                    <a16:rowId xmlns:a16="http://schemas.microsoft.com/office/drawing/2014/main" val="150086833"/>
                  </a:ext>
                </a:extLst>
              </a:tr>
            </a:tbl>
          </a:graphicData>
        </a:graphic>
      </p:graphicFrame>
    </p:spTree>
    <p:extLst>
      <p:ext uri="{BB962C8B-B14F-4D97-AF65-F5344CB8AC3E}">
        <p14:creationId xmlns:p14="http://schemas.microsoft.com/office/powerpoint/2010/main" val="1737584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BC80E-F62B-7E1B-C3C2-F0E8E5B1CA3D}"/>
              </a:ext>
            </a:extLst>
          </p:cNvPr>
          <p:cNvSpPr>
            <a:spLocks noGrp="1"/>
          </p:cNvSpPr>
          <p:nvPr>
            <p:ph type="title"/>
          </p:nvPr>
        </p:nvSpPr>
        <p:spPr>
          <a:xfrm>
            <a:off x="2904450" y="46557"/>
            <a:ext cx="8113295" cy="1325563"/>
          </a:xfrm>
        </p:spPr>
        <p:txBody>
          <a:bodyPr>
            <a:normAutofit/>
          </a:bodyPr>
          <a:lstStyle/>
          <a:p>
            <a:pPr algn="ctr"/>
            <a:r>
              <a:rPr lang="en-US" sz="2800" b="1" dirty="0"/>
              <a:t>RESULTS</a:t>
            </a:r>
          </a:p>
        </p:txBody>
      </p:sp>
      <p:sp>
        <p:nvSpPr>
          <p:cNvPr id="3" name="Content Placeholder 2">
            <a:extLst>
              <a:ext uri="{FF2B5EF4-FFF2-40B4-BE49-F238E27FC236}">
                <a16:creationId xmlns:a16="http://schemas.microsoft.com/office/drawing/2014/main" id="{A6844845-A4FC-D01A-BC38-C82E661D2216}"/>
              </a:ext>
            </a:extLst>
          </p:cNvPr>
          <p:cNvSpPr>
            <a:spLocks noGrp="1"/>
          </p:cNvSpPr>
          <p:nvPr>
            <p:ph idx="1"/>
          </p:nvPr>
        </p:nvSpPr>
        <p:spPr>
          <a:xfrm>
            <a:off x="502144" y="1633119"/>
            <a:ext cx="11385055" cy="4687469"/>
          </a:xfrm>
        </p:spPr>
        <p:txBody>
          <a:bodyPr>
            <a:normAutofit/>
          </a:bodyPr>
          <a:lstStyle/>
          <a:p>
            <a:r>
              <a:rPr lang="en-US" sz="2400" dirty="0"/>
              <a:t>Key reasons for excluded studies</a:t>
            </a:r>
          </a:p>
          <a:p>
            <a:pPr marL="571500" indent="-571500">
              <a:buFont typeface="+mj-lt"/>
              <a:buAutoNum type="romanUcPeriod"/>
            </a:pPr>
            <a:r>
              <a:rPr lang="en-US" sz="2400" dirty="0"/>
              <a:t>Not focused on NQAS framework. </a:t>
            </a:r>
          </a:p>
          <a:p>
            <a:pPr marL="571500" indent="-571500">
              <a:buFont typeface="+mj-lt"/>
              <a:buAutoNum type="romanUcPeriod"/>
            </a:pPr>
            <a:r>
              <a:rPr lang="en-US" sz="2400" dirty="0"/>
              <a:t>Not Bihar-specific (studies from Kerala, Gujarat, Tamil Nadu). </a:t>
            </a:r>
          </a:p>
          <a:p>
            <a:pPr marL="571500" indent="-571500">
              <a:buFont typeface="+mj-lt"/>
              <a:buAutoNum type="romanUcPeriod"/>
            </a:pPr>
            <a:r>
              <a:rPr lang="en-US" sz="2400" dirty="0"/>
              <a:t>Covered clinical outcomes, not facility-based quality assurance. </a:t>
            </a:r>
          </a:p>
          <a:p>
            <a:pPr marL="571500" indent="-571500">
              <a:buFont typeface="+mj-lt"/>
              <a:buAutoNum type="romanUcPeriod"/>
            </a:pPr>
            <a:r>
              <a:rPr lang="en-US" sz="2400" dirty="0"/>
              <a:t>Evaluated economic access/utilization, not service quality standards. </a:t>
            </a:r>
          </a:p>
          <a:p>
            <a:pPr marL="571500" indent="-571500">
              <a:buFont typeface="+mj-lt"/>
              <a:buAutoNum type="romanUcPeriod"/>
            </a:pPr>
            <a:r>
              <a:rPr lang="en-US" sz="2400" dirty="0"/>
              <a:t>Focused on tertiary hospitals or non-public sector settings.</a:t>
            </a:r>
          </a:p>
        </p:txBody>
      </p:sp>
      <p:pic>
        <p:nvPicPr>
          <p:cNvPr id="4" name="Picture 3">
            <a:extLst>
              <a:ext uri="{FF2B5EF4-FFF2-40B4-BE49-F238E27FC236}">
                <a16:creationId xmlns:a16="http://schemas.microsoft.com/office/drawing/2014/main" id="{7F9F2BCF-9566-DC32-6DFB-BA31B14E39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557"/>
            <a:ext cx="2695903" cy="1268959"/>
          </a:xfrm>
          <a:prstGeom prst="rect">
            <a:avLst/>
          </a:prstGeom>
        </p:spPr>
      </p:pic>
    </p:spTree>
    <p:extLst>
      <p:ext uri="{BB962C8B-B14F-4D97-AF65-F5344CB8AC3E}">
        <p14:creationId xmlns:p14="http://schemas.microsoft.com/office/powerpoint/2010/main" val="2747407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1CBD0-73DA-3B6E-C217-C75542EF4A2E}"/>
              </a:ext>
            </a:extLst>
          </p:cNvPr>
          <p:cNvSpPr>
            <a:spLocks noGrp="1"/>
          </p:cNvSpPr>
          <p:nvPr>
            <p:ph type="title"/>
          </p:nvPr>
        </p:nvSpPr>
        <p:spPr>
          <a:xfrm>
            <a:off x="2695903" y="245007"/>
            <a:ext cx="8787063" cy="1325563"/>
          </a:xfrm>
        </p:spPr>
        <p:txBody>
          <a:bodyPr>
            <a:normAutofit/>
          </a:bodyPr>
          <a:lstStyle/>
          <a:p>
            <a:pPr algn="ctr"/>
            <a:r>
              <a:rPr lang="en-US" sz="2800" b="1" dirty="0"/>
              <a:t>RESULTS</a:t>
            </a:r>
          </a:p>
        </p:txBody>
      </p:sp>
      <p:sp>
        <p:nvSpPr>
          <p:cNvPr id="3" name="Content Placeholder 2">
            <a:extLst>
              <a:ext uri="{FF2B5EF4-FFF2-40B4-BE49-F238E27FC236}">
                <a16:creationId xmlns:a16="http://schemas.microsoft.com/office/drawing/2014/main" id="{40334CA3-3FE9-BAF1-7990-417350F543B3}"/>
              </a:ext>
            </a:extLst>
          </p:cNvPr>
          <p:cNvSpPr>
            <a:spLocks noGrp="1"/>
          </p:cNvSpPr>
          <p:nvPr>
            <p:ph idx="1"/>
          </p:nvPr>
        </p:nvSpPr>
        <p:spPr>
          <a:xfrm>
            <a:off x="517358" y="1570570"/>
            <a:ext cx="10515600" cy="4351338"/>
          </a:xfrm>
        </p:spPr>
        <p:txBody>
          <a:bodyPr>
            <a:normAutofit/>
          </a:bodyPr>
          <a:lstStyle/>
          <a:p>
            <a:r>
              <a:rPr lang="en-US" sz="2400" dirty="0"/>
              <a:t>Barriers to NQAS implementation</a:t>
            </a:r>
          </a:p>
          <a:p>
            <a:pPr marL="571500" indent="-571500">
              <a:buFont typeface="+mj-lt"/>
              <a:buAutoNum type="romanUcPeriod"/>
            </a:pPr>
            <a:r>
              <a:rPr lang="en-US" sz="2400" dirty="0"/>
              <a:t>Shortage of skilled staff (doctors, nurses, lab technicians). </a:t>
            </a:r>
          </a:p>
          <a:p>
            <a:pPr marL="571500" indent="-571500">
              <a:buFont typeface="+mj-lt"/>
              <a:buAutoNum type="romanUcPeriod"/>
            </a:pPr>
            <a:r>
              <a:rPr lang="en-US" sz="2400" dirty="0"/>
              <a:t>Inadequate infrastructure (power, water, sanitation, equipment). </a:t>
            </a:r>
          </a:p>
          <a:p>
            <a:pPr marL="571500" indent="-571500">
              <a:buFont typeface="+mj-lt"/>
              <a:buAutoNum type="romanUcPeriod"/>
            </a:pPr>
            <a:r>
              <a:rPr lang="en-US" sz="2400" dirty="0"/>
              <a:t>Poor documentation (partographs, referral records, registers). </a:t>
            </a:r>
          </a:p>
          <a:p>
            <a:pPr marL="571500" indent="-571500">
              <a:buFont typeface="+mj-lt"/>
              <a:buAutoNum type="romanUcPeriod"/>
            </a:pPr>
            <a:r>
              <a:rPr lang="en-US" sz="2400" dirty="0"/>
              <a:t>Weak referral systems and emergency transport delays. </a:t>
            </a:r>
          </a:p>
          <a:p>
            <a:pPr marL="571500" indent="-571500">
              <a:buFont typeface="+mj-lt"/>
              <a:buAutoNum type="romanUcPeriod"/>
            </a:pPr>
            <a:r>
              <a:rPr lang="en-US" sz="2400" dirty="0"/>
              <a:t>Low awareness of NQAS among frontline workers and supervisors.</a:t>
            </a:r>
          </a:p>
        </p:txBody>
      </p:sp>
      <p:pic>
        <p:nvPicPr>
          <p:cNvPr id="4" name="Picture 3">
            <a:extLst>
              <a:ext uri="{FF2B5EF4-FFF2-40B4-BE49-F238E27FC236}">
                <a16:creationId xmlns:a16="http://schemas.microsoft.com/office/drawing/2014/main" id="{FECC0D9D-1891-29BC-A15D-BAEAA73E4F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557"/>
            <a:ext cx="2695903" cy="1268959"/>
          </a:xfrm>
          <a:prstGeom prst="rect">
            <a:avLst/>
          </a:prstGeom>
        </p:spPr>
      </p:pic>
    </p:spTree>
    <p:extLst>
      <p:ext uri="{BB962C8B-B14F-4D97-AF65-F5344CB8AC3E}">
        <p14:creationId xmlns:p14="http://schemas.microsoft.com/office/powerpoint/2010/main" val="1967355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4B305-E9FB-F99F-0522-3546EED9F694}"/>
              </a:ext>
            </a:extLst>
          </p:cNvPr>
          <p:cNvSpPr>
            <a:spLocks noGrp="1"/>
          </p:cNvSpPr>
          <p:nvPr>
            <p:ph type="title"/>
          </p:nvPr>
        </p:nvSpPr>
        <p:spPr>
          <a:xfrm>
            <a:off x="2871537" y="46557"/>
            <a:ext cx="8353926" cy="1325563"/>
          </a:xfrm>
        </p:spPr>
        <p:txBody>
          <a:bodyPr>
            <a:normAutofit/>
          </a:bodyPr>
          <a:lstStyle/>
          <a:p>
            <a:pPr algn="ctr"/>
            <a:r>
              <a:rPr lang="en-US" sz="2800" b="1" dirty="0"/>
              <a:t>RESULTS</a:t>
            </a:r>
          </a:p>
        </p:txBody>
      </p:sp>
      <p:sp>
        <p:nvSpPr>
          <p:cNvPr id="3" name="Content Placeholder 2">
            <a:extLst>
              <a:ext uri="{FF2B5EF4-FFF2-40B4-BE49-F238E27FC236}">
                <a16:creationId xmlns:a16="http://schemas.microsoft.com/office/drawing/2014/main" id="{3472895E-5735-2462-3E75-20816856A898}"/>
              </a:ext>
            </a:extLst>
          </p:cNvPr>
          <p:cNvSpPr>
            <a:spLocks noGrp="1"/>
          </p:cNvSpPr>
          <p:nvPr>
            <p:ph idx="1"/>
          </p:nvPr>
        </p:nvSpPr>
        <p:spPr>
          <a:xfrm>
            <a:off x="336884" y="1825625"/>
            <a:ext cx="11486148" cy="4350586"/>
          </a:xfrm>
        </p:spPr>
        <p:txBody>
          <a:bodyPr>
            <a:normAutofit/>
          </a:bodyPr>
          <a:lstStyle/>
          <a:p>
            <a:r>
              <a:rPr lang="en-US" sz="2400" dirty="0"/>
              <a:t>Enablers of Quality Improvement</a:t>
            </a:r>
          </a:p>
          <a:p>
            <a:pPr marL="571500" indent="-571500">
              <a:buFont typeface="+mj-lt"/>
              <a:buAutoNum type="romanUcPeriod"/>
            </a:pPr>
            <a:r>
              <a:rPr lang="en-US" sz="2400" dirty="0"/>
              <a:t>Simulation-based mentoring (e.g., AMANAT model) improves clinical readiness. </a:t>
            </a:r>
          </a:p>
          <a:p>
            <a:pPr marL="571500" indent="-571500">
              <a:buFont typeface="+mj-lt"/>
              <a:buAutoNum type="romanUcPeriod"/>
            </a:pPr>
            <a:r>
              <a:rPr lang="en-US" sz="2400" dirty="0"/>
              <a:t>SOPs and checklists promote consistent protocol adherence. </a:t>
            </a:r>
          </a:p>
          <a:p>
            <a:pPr marL="571500" indent="-571500">
              <a:buFont typeface="+mj-lt"/>
              <a:buAutoNum type="romanUcPeriod"/>
            </a:pPr>
            <a:r>
              <a:rPr lang="en-US" sz="2400" dirty="0"/>
              <a:t>Engaged leadership leads to better audits and accountability. </a:t>
            </a:r>
          </a:p>
          <a:p>
            <a:pPr marL="571500" indent="-571500">
              <a:buFont typeface="+mj-lt"/>
              <a:buAutoNum type="romanUcPeriod"/>
            </a:pPr>
            <a:r>
              <a:rPr lang="en-US" sz="2400" dirty="0"/>
              <a:t>State-led programs (</a:t>
            </a:r>
            <a:r>
              <a:rPr lang="en-US" sz="2400" dirty="0" err="1"/>
              <a:t>Kayakalp</a:t>
            </a:r>
            <a:r>
              <a:rPr lang="en-US" sz="2400" dirty="0"/>
              <a:t>, </a:t>
            </a:r>
            <a:r>
              <a:rPr lang="en-US" sz="2400" dirty="0" err="1"/>
              <a:t>LaQshya</a:t>
            </a:r>
            <a:r>
              <a:rPr lang="en-US" sz="2400" dirty="0"/>
              <a:t>) reinforce NQAS compliance.</a:t>
            </a:r>
          </a:p>
        </p:txBody>
      </p:sp>
      <p:pic>
        <p:nvPicPr>
          <p:cNvPr id="4" name="Picture 3">
            <a:extLst>
              <a:ext uri="{FF2B5EF4-FFF2-40B4-BE49-F238E27FC236}">
                <a16:creationId xmlns:a16="http://schemas.microsoft.com/office/drawing/2014/main" id="{685CF8EA-305C-C736-5339-2CBE2D4F92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557"/>
            <a:ext cx="2695903" cy="1268959"/>
          </a:xfrm>
          <a:prstGeom prst="rect">
            <a:avLst/>
          </a:prstGeom>
        </p:spPr>
      </p:pic>
    </p:spTree>
    <p:extLst>
      <p:ext uri="{BB962C8B-B14F-4D97-AF65-F5344CB8AC3E}">
        <p14:creationId xmlns:p14="http://schemas.microsoft.com/office/powerpoint/2010/main" val="2887593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8ACD0-EF95-3D6B-D1EC-BA350B1DC12F}"/>
              </a:ext>
            </a:extLst>
          </p:cNvPr>
          <p:cNvSpPr>
            <a:spLocks noGrp="1"/>
          </p:cNvSpPr>
          <p:nvPr>
            <p:ph type="title"/>
          </p:nvPr>
        </p:nvSpPr>
        <p:spPr>
          <a:xfrm>
            <a:off x="2823411" y="23813"/>
            <a:ext cx="8065168" cy="1325563"/>
          </a:xfrm>
        </p:spPr>
        <p:txBody>
          <a:bodyPr>
            <a:normAutofit/>
          </a:bodyPr>
          <a:lstStyle/>
          <a:p>
            <a:pPr algn="ctr"/>
            <a:r>
              <a:rPr lang="en-US" sz="2800" b="1" dirty="0"/>
              <a:t>DISCUSSION</a:t>
            </a:r>
          </a:p>
        </p:txBody>
      </p:sp>
      <p:sp>
        <p:nvSpPr>
          <p:cNvPr id="3" name="Content Placeholder 2">
            <a:extLst>
              <a:ext uri="{FF2B5EF4-FFF2-40B4-BE49-F238E27FC236}">
                <a16:creationId xmlns:a16="http://schemas.microsoft.com/office/drawing/2014/main" id="{0C3F70FE-7316-5722-62C6-3A78327FF42A}"/>
              </a:ext>
            </a:extLst>
          </p:cNvPr>
          <p:cNvSpPr>
            <a:spLocks noGrp="1"/>
          </p:cNvSpPr>
          <p:nvPr>
            <p:ph idx="1"/>
          </p:nvPr>
        </p:nvSpPr>
        <p:spPr>
          <a:xfrm>
            <a:off x="208547" y="1540042"/>
            <a:ext cx="11710737" cy="5005137"/>
          </a:xfrm>
        </p:spPr>
        <p:txBody>
          <a:bodyPr>
            <a:normAutofit/>
          </a:bodyPr>
          <a:lstStyle/>
          <a:p>
            <a:r>
              <a:rPr lang="en-US" sz="2400" dirty="0"/>
              <a:t>Infrastructure and Infection Control were the most frequently assessed NQAS domains across the 12 studies.</a:t>
            </a:r>
          </a:p>
          <a:p>
            <a:r>
              <a:rPr lang="en-US" sz="2400" dirty="0"/>
              <a:t> Many PHCs and DHs lacked functional 24x7 services and essential utilities like power, water, and sanitation (Kaur et al., Madhav). </a:t>
            </a:r>
          </a:p>
          <a:p>
            <a:r>
              <a:rPr lang="en-US" sz="2400" dirty="0" err="1"/>
              <a:t>Labour</a:t>
            </a:r>
            <a:r>
              <a:rPr lang="en-US" sz="2400" dirty="0"/>
              <a:t> room improvements through targeted quality assurance programs were found effective but not yet sustainable (Sharma et al.). </a:t>
            </a:r>
          </a:p>
          <a:p>
            <a:r>
              <a:rPr lang="en-US" sz="2400" dirty="0"/>
              <a:t>Human resource shortages—especially doctors and nurses—continue to be a major barrier in most districts (Kumar &amp; </a:t>
            </a:r>
            <a:r>
              <a:rPr lang="en-US" sz="2400" dirty="0" err="1"/>
              <a:t>Birendri</a:t>
            </a:r>
            <a:r>
              <a:rPr lang="en-US" sz="2400" dirty="0"/>
              <a:t>). </a:t>
            </a:r>
          </a:p>
          <a:p>
            <a:r>
              <a:rPr lang="en-US" sz="2400" dirty="0"/>
              <a:t>Training programs like simulation-based mentoring significantly improved provider skills in maternal and emergency care (Ghosh, Morgan). </a:t>
            </a:r>
          </a:p>
          <a:p>
            <a:r>
              <a:rPr lang="en-US" sz="2400" dirty="0"/>
              <a:t>SOPs, mentorship, and leadership engagement contributed to improved documentation, IPC practices, and staff motivation (Creanga, </a:t>
            </a:r>
            <a:r>
              <a:rPr lang="en-US" sz="2400" dirty="0" err="1"/>
              <a:t>Neogi</a:t>
            </a:r>
            <a:r>
              <a:rPr lang="en-US" sz="2400" dirty="0"/>
              <a:t>).</a:t>
            </a:r>
          </a:p>
        </p:txBody>
      </p:sp>
      <p:pic>
        <p:nvPicPr>
          <p:cNvPr id="4" name="Picture 3">
            <a:extLst>
              <a:ext uri="{FF2B5EF4-FFF2-40B4-BE49-F238E27FC236}">
                <a16:creationId xmlns:a16="http://schemas.microsoft.com/office/drawing/2014/main" id="{AB6C4897-2668-85DF-DB18-974696296F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55820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643D8-AD5D-EE1C-B827-14EF81DA69A5}"/>
              </a:ext>
            </a:extLst>
          </p:cNvPr>
          <p:cNvSpPr>
            <a:spLocks noGrp="1"/>
          </p:cNvSpPr>
          <p:nvPr>
            <p:ph type="title"/>
          </p:nvPr>
        </p:nvSpPr>
        <p:spPr>
          <a:xfrm>
            <a:off x="2872366" y="46557"/>
            <a:ext cx="8353926" cy="1325563"/>
          </a:xfrm>
        </p:spPr>
        <p:txBody>
          <a:bodyPr>
            <a:normAutofit/>
          </a:bodyPr>
          <a:lstStyle/>
          <a:p>
            <a:pPr algn="ctr"/>
            <a:r>
              <a:rPr lang="en-US" sz="2800" b="1" dirty="0"/>
              <a:t>DISCUSSION</a:t>
            </a:r>
          </a:p>
        </p:txBody>
      </p:sp>
      <p:sp>
        <p:nvSpPr>
          <p:cNvPr id="3" name="Content Placeholder 2">
            <a:extLst>
              <a:ext uri="{FF2B5EF4-FFF2-40B4-BE49-F238E27FC236}">
                <a16:creationId xmlns:a16="http://schemas.microsoft.com/office/drawing/2014/main" id="{53350397-131D-5DEF-1E45-C6D3C54AEDD5}"/>
              </a:ext>
            </a:extLst>
          </p:cNvPr>
          <p:cNvSpPr>
            <a:spLocks noGrp="1"/>
          </p:cNvSpPr>
          <p:nvPr>
            <p:ph idx="1"/>
          </p:nvPr>
        </p:nvSpPr>
        <p:spPr>
          <a:xfrm>
            <a:off x="312821" y="1524000"/>
            <a:ext cx="11566357" cy="4989095"/>
          </a:xfrm>
        </p:spPr>
        <p:txBody>
          <a:bodyPr>
            <a:normAutofit/>
          </a:bodyPr>
          <a:lstStyle/>
          <a:p>
            <a:r>
              <a:rPr lang="en-US" sz="2400" dirty="0"/>
              <a:t>Patient rights, provider beliefs, and community engagement were underrepresented in the reviewed studies (</a:t>
            </a:r>
            <a:r>
              <a:rPr lang="en-US" sz="2400" dirty="0" err="1"/>
              <a:t>Karvande</a:t>
            </a:r>
            <a:r>
              <a:rPr lang="en-US" sz="2400" dirty="0"/>
              <a:t>). </a:t>
            </a:r>
          </a:p>
          <a:p>
            <a:r>
              <a:rPr lang="en-US" sz="2400" dirty="0"/>
              <a:t>No studies assessed adolescent health or mental health services—highlighting a critical quality care gap. </a:t>
            </a:r>
          </a:p>
          <a:p>
            <a:r>
              <a:rPr lang="en-US" sz="2400" dirty="0"/>
              <a:t>Cultural mismatch between national quality frameworks and on-ground provider attitudes was observed. </a:t>
            </a:r>
          </a:p>
          <a:p>
            <a:r>
              <a:rPr lang="en-US" sz="2400" dirty="0"/>
              <a:t>Facilities recognized under the </a:t>
            </a:r>
            <a:r>
              <a:rPr lang="en-US" sz="2400" dirty="0" err="1"/>
              <a:t>Kayakalp</a:t>
            </a:r>
            <a:r>
              <a:rPr lang="en-US" sz="2400" dirty="0"/>
              <a:t> initiative showed better cleanliness and IPC standards (Agarwal A.). </a:t>
            </a:r>
          </a:p>
          <a:p>
            <a:r>
              <a:rPr lang="en-US" sz="2400" dirty="0"/>
              <a:t>Hygiene improvements alone did not guarantee clinical quality—lack of HR and supervision remained limiting factors. </a:t>
            </a:r>
          </a:p>
          <a:p>
            <a:r>
              <a:rPr lang="en-US" sz="2400" dirty="0"/>
              <a:t>Sustainable NQAS success depends on HR continuity, integrated training, strong leadership, and inclusive quality domains.</a:t>
            </a:r>
          </a:p>
        </p:txBody>
      </p:sp>
      <p:pic>
        <p:nvPicPr>
          <p:cNvPr id="4" name="Picture 3">
            <a:extLst>
              <a:ext uri="{FF2B5EF4-FFF2-40B4-BE49-F238E27FC236}">
                <a16:creationId xmlns:a16="http://schemas.microsoft.com/office/drawing/2014/main" id="{8957855B-D269-4E09-AF5F-EEDED9FB6A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 y="46557"/>
            <a:ext cx="2695903" cy="1268959"/>
          </a:xfrm>
          <a:prstGeom prst="rect">
            <a:avLst/>
          </a:prstGeom>
        </p:spPr>
      </p:pic>
    </p:spTree>
    <p:extLst>
      <p:ext uri="{BB962C8B-B14F-4D97-AF65-F5344CB8AC3E}">
        <p14:creationId xmlns:p14="http://schemas.microsoft.com/office/powerpoint/2010/main" val="2782167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0DE51-68FC-82C4-7443-E7196F9BCF12}"/>
              </a:ext>
            </a:extLst>
          </p:cNvPr>
          <p:cNvSpPr>
            <a:spLocks noGrp="1"/>
          </p:cNvSpPr>
          <p:nvPr>
            <p:ph type="title"/>
          </p:nvPr>
        </p:nvSpPr>
        <p:spPr>
          <a:xfrm>
            <a:off x="2872366" y="46557"/>
            <a:ext cx="8145379" cy="1325563"/>
          </a:xfrm>
        </p:spPr>
        <p:txBody>
          <a:bodyPr>
            <a:normAutofit/>
          </a:bodyPr>
          <a:lstStyle/>
          <a:p>
            <a:pPr algn="ctr"/>
            <a:r>
              <a:rPr lang="en-US" sz="2800" b="1" dirty="0"/>
              <a:t>CONCLUSION</a:t>
            </a:r>
          </a:p>
        </p:txBody>
      </p:sp>
      <p:sp>
        <p:nvSpPr>
          <p:cNvPr id="3" name="Content Placeholder 2">
            <a:extLst>
              <a:ext uri="{FF2B5EF4-FFF2-40B4-BE49-F238E27FC236}">
                <a16:creationId xmlns:a16="http://schemas.microsoft.com/office/drawing/2014/main" id="{82A31A21-972B-8D35-9C19-A58ADC1ECCD5}"/>
              </a:ext>
            </a:extLst>
          </p:cNvPr>
          <p:cNvSpPr>
            <a:spLocks noGrp="1"/>
          </p:cNvSpPr>
          <p:nvPr>
            <p:ph idx="1"/>
          </p:nvPr>
        </p:nvSpPr>
        <p:spPr>
          <a:xfrm>
            <a:off x="256673" y="1507958"/>
            <a:ext cx="11678653" cy="5005137"/>
          </a:xfrm>
        </p:spPr>
        <p:txBody>
          <a:bodyPr>
            <a:normAutofit/>
          </a:bodyPr>
          <a:lstStyle/>
          <a:p>
            <a:r>
              <a:rPr lang="en-US" sz="2400" dirty="0"/>
              <a:t>Based on 12 studies, the review highlighted progress and persisting gaps in NQAS implementation in rural Bihar.</a:t>
            </a:r>
          </a:p>
          <a:p>
            <a:r>
              <a:rPr lang="en-US" sz="2400" dirty="0"/>
              <a:t> Key domains addressed: infrastructure, infection control, human resources, and clinical service delivery. </a:t>
            </a:r>
          </a:p>
          <a:p>
            <a:r>
              <a:rPr lang="en-US" sz="2400" dirty="0"/>
              <a:t>Interventions like simulation mentoring, SOPs, and quality audits showed measurable improvements. </a:t>
            </a:r>
          </a:p>
          <a:p>
            <a:r>
              <a:rPr lang="en-US" sz="2400" dirty="0"/>
              <a:t>Barriers remain: HR shortages, weak referral systems, poor supervision, and lack of patient-centered models. </a:t>
            </a:r>
          </a:p>
          <a:p>
            <a:r>
              <a:rPr lang="en-US" sz="2400" dirty="0"/>
              <a:t>Literature gaps included underreporting on adolescent health, mental health, patient perspectives, and long-term outcomes. </a:t>
            </a:r>
          </a:p>
          <a:p>
            <a:r>
              <a:rPr lang="en-US" sz="2400" dirty="0"/>
              <a:t>Future reforms must focus on capacity building, district-level leadership, real-time monitoring, and systemic integration of NQAS.</a:t>
            </a:r>
          </a:p>
        </p:txBody>
      </p:sp>
      <p:pic>
        <p:nvPicPr>
          <p:cNvPr id="4" name="Picture 3">
            <a:extLst>
              <a:ext uri="{FF2B5EF4-FFF2-40B4-BE49-F238E27FC236}">
                <a16:creationId xmlns:a16="http://schemas.microsoft.com/office/drawing/2014/main" id="{65A5789C-E8B1-1927-0FA7-E38EC58F2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 y="46557"/>
            <a:ext cx="2695903" cy="1268959"/>
          </a:xfrm>
          <a:prstGeom prst="rect">
            <a:avLst/>
          </a:prstGeom>
        </p:spPr>
      </p:pic>
    </p:spTree>
    <p:extLst>
      <p:ext uri="{BB962C8B-B14F-4D97-AF65-F5344CB8AC3E}">
        <p14:creationId xmlns:p14="http://schemas.microsoft.com/office/powerpoint/2010/main" val="2892069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34D74-9DF6-E1AD-2F4B-AF3FC630CE4F}"/>
              </a:ext>
            </a:extLst>
          </p:cNvPr>
          <p:cNvSpPr>
            <a:spLocks noGrp="1"/>
          </p:cNvSpPr>
          <p:nvPr>
            <p:ph type="title"/>
          </p:nvPr>
        </p:nvSpPr>
        <p:spPr>
          <a:xfrm>
            <a:off x="2872366" y="110236"/>
            <a:ext cx="7984958" cy="1325563"/>
          </a:xfrm>
        </p:spPr>
        <p:txBody>
          <a:bodyPr>
            <a:normAutofit/>
          </a:bodyPr>
          <a:lstStyle/>
          <a:p>
            <a:pPr algn="ctr"/>
            <a:r>
              <a:rPr lang="en-US" sz="2800" b="1" dirty="0"/>
              <a:t>REFERENCES</a:t>
            </a:r>
          </a:p>
        </p:txBody>
      </p:sp>
      <p:sp>
        <p:nvSpPr>
          <p:cNvPr id="3" name="Content Placeholder 2">
            <a:extLst>
              <a:ext uri="{FF2B5EF4-FFF2-40B4-BE49-F238E27FC236}">
                <a16:creationId xmlns:a16="http://schemas.microsoft.com/office/drawing/2014/main" id="{2ACD9A4C-764A-944B-1B2C-7CF391135001}"/>
              </a:ext>
            </a:extLst>
          </p:cNvPr>
          <p:cNvSpPr>
            <a:spLocks noGrp="1"/>
          </p:cNvSpPr>
          <p:nvPr>
            <p:ph idx="1"/>
          </p:nvPr>
        </p:nvSpPr>
        <p:spPr>
          <a:xfrm>
            <a:off x="176463" y="1556083"/>
            <a:ext cx="11694695" cy="5255359"/>
          </a:xfrm>
        </p:spPr>
        <p:txBody>
          <a:bodyPr>
            <a:noAutofit/>
          </a:bodyPr>
          <a:lstStyle/>
          <a:p>
            <a:r>
              <a:rPr lang="en-IN" sz="1800" dirty="0"/>
              <a:t>1.Agrawal A, Srivastava J, Priyadarshi M. Impact of implementation of “</a:t>
            </a:r>
            <a:r>
              <a:rPr lang="en-IN" sz="1800" dirty="0" err="1"/>
              <a:t>Kayakalp</a:t>
            </a:r>
            <a:r>
              <a:rPr lang="en-IN" sz="1800" dirty="0"/>
              <a:t>” initiative on quality certification of district hospitals to National quality assurance standards. Indian J Community Med. 2019;44(3):228. </a:t>
            </a:r>
            <a:endParaRPr lang="en-US" sz="1800" dirty="0"/>
          </a:p>
          <a:p>
            <a:r>
              <a:rPr lang="en-IN" sz="1800" dirty="0"/>
              <a:t>2.Operational-Guidelines-for-Improving_Quality_Public_Health_Facilities_2021. </a:t>
            </a:r>
            <a:endParaRPr lang="en-US" sz="1800" dirty="0"/>
          </a:p>
          <a:p>
            <a:r>
              <a:rPr lang="en-IN" sz="1800" dirty="0"/>
              <a:t>3.National Quality Assurance Standards 2020. </a:t>
            </a:r>
            <a:endParaRPr lang="en-US" sz="1800" dirty="0"/>
          </a:p>
          <a:p>
            <a:r>
              <a:rPr lang="en-IN" sz="1800" dirty="0"/>
              <a:t>4.Kaur J, Franzen SRP, Newton-Lewis T, Murphy G. Readiness of public health facilities to provide quality maternal and newborn care across the state of Bihar, India: a cross-sectional study of district hospitals and primary health centres. BMJ Open. 2019 Jul;9(7):e028370. </a:t>
            </a:r>
            <a:endParaRPr lang="en-US" sz="1800" dirty="0"/>
          </a:p>
          <a:p>
            <a:r>
              <a:rPr lang="en-IN" sz="1800" dirty="0"/>
              <a:t>5.ResearchGate [Internet]. [cited 2025 May 25]. (PDF) Primary Health Care in Rural Bihar : Gaps in Infrastructure and Service Delivery. Available from: https://www.researchgate.net/publication/314153705_Primary_Health_Care_in_Rural_Bihar_Gaps_in_Infrastructure_and_Service_Delivery</a:t>
            </a:r>
            <a:endParaRPr lang="en-US" sz="1800" dirty="0"/>
          </a:p>
          <a:p>
            <a:r>
              <a:rPr lang="en-IN" sz="1800" dirty="0"/>
              <a:t>6.Kumar IB, </a:t>
            </a:r>
            <a:r>
              <a:rPr lang="en-IN" sz="1800" dirty="0" err="1"/>
              <a:t>Birendri</a:t>
            </a:r>
            <a:r>
              <a:rPr lang="en-IN" sz="1800" dirty="0"/>
              <a:t> D. Challenges And Innovations In The Primary Healthcare System Of Bihar: A Comprehensive Review. </a:t>
            </a:r>
            <a:endParaRPr lang="en-US" sz="1800" dirty="0"/>
          </a:p>
          <a:p>
            <a:r>
              <a:rPr lang="en-IN" sz="1800" dirty="0"/>
              <a:t>7.Creanga AA, </a:t>
            </a:r>
            <a:r>
              <a:rPr lang="en-IN" sz="1800" dirty="0" err="1"/>
              <a:t>Srikantiah</a:t>
            </a:r>
            <a:r>
              <a:rPr lang="en-IN" sz="1800" dirty="0"/>
              <a:t> S, Mahapatra T, Das A, </a:t>
            </a:r>
            <a:r>
              <a:rPr lang="en-IN" sz="1800" dirty="0" err="1"/>
              <a:t>Sonthalia</a:t>
            </a:r>
            <a:r>
              <a:rPr lang="en-IN" sz="1800" dirty="0"/>
              <a:t> S, </a:t>
            </a:r>
            <a:r>
              <a:rPr lang="en-IN" sz="1800" dirty="0" err="1"/>
              <a:t>Moharana</a:t>
            </a:r>
            <a:r>
              <a:rPr lang="en-IN" sz="1800" dirty="0"/>
              <a:t> PR, et al. Statewide implementation of a quality improvement initiative for reproductive, maternal, newborn and child health and </a:t>
            </a:r>
            <a:r>
              <a:rPr lang="en-IN" sz="1800" dirty="0" err="1"/>
              <a:t>nutritionin</a:t>
            </a:r>
            <a:r>
              <a:rPr lang="en-IN" sz="1800" dirty="0"/>
              <a:t> Bihar, India. J Glob Health. 2020 Dec;10(2):021008. </a:t>
            </a:r>
            <a:endParaRPr lang="en-US" sz="1800" dirty="0"/>
          </a:p>
        </p:txBody>
      </p:sp>
      <p:pic>
        <p:nvPicPr>
          <p:cNvPr id="4" name="Picture 3">
            <a:extLst>
              <a:ext uri="{FF2B5EF4-FFF2-40B4-BE49-F238E27FC236}">
                <a16:creationId xmlns:a16="http://schemas.microsoft.com/office/drawing/2014/main" id="{BE46B44A-7551-8DC7-6C38-AA025C8701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 y="46557"/>
            <a:ext cx="2695903" cy="1268959"/>
          </a:xfrm>
          <a:prstGeom prst="rect">
            <a:avLst/>
          </a:prstGeom>
        </p:spPr>
      </p:pic>
    </p:spTree>
    <p:extLst>
      <p:ext uri="{BB962C8B-B14F-4D97-AF65-F5344CB8AC3E}">
        <p14:creationId xmlns:p14="http://schemas.microsoft.com/office/powerpoint/2010/main" val="802746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C4B44-FD8C-CABE-31B5-FAF3673AB709}"/>
              </a:ext>
            </a:extLst>
          </p:cNvPr>
          <p:cNvSpPr>
            <a:spLocks noGrp="1"/>
          </p:cNvSpPr>
          <p:nvPr>
            <p:ph type="title"/>
          </p:nvPr>
        </p:nvSpPr>
        <p:spPr>
          <a:xfrm>
            <a:off x="2759242" y="46557"/>
            <a:ext cx="8257674" cy="1325563"/>
          </a:xfrm>
        </p:spPr>
        <p:txBody>
          <a:bodyPr>
            <a:normAutofit/>
          </a:bodyPr>
          <a:lstStyle/>
          <a:p>
            <a:pPr algn="ctr"/>
            <a:r>
              <a:rPr lang="en-US" sz="2800" b="1" dirty="0"/>
              <a:t>REFERENCES</a:t>
            </a:r>
          </a:p>
        </p:txBody>
      </p:sp>
      <p:sp>
        <p:nvSpPr>
          <p:cNvPr id="3" name="Content Placeholder 2">
            <a:extLst>
              <a:ext uri="{FF2B5EF4-FFF2-40B4-BE49-F238E27FC236}">
                <a16:creationId xmlns:a16="http://schemas.microsoft.com/office/drawing/2014/main" id="{14168D6C-35B9-2127-6631-D11165D87E33}"/>
              </a:ext>
            </a:extLst>
          </p:cNvPr>
          <p:cNvSpPr>
            <a:spLocks noGrp="1"/>
          </p:cNvSpPr>
          <p:nvPr>
            <p:ph idx="1"/>
          </p:nvPr>
        </p:nvSpPr>
        <p:spPr>
          <a:xfrm>
            <a:off x="176463" y="1551214"/>
            <a:ext cx="11786937" cy="4956266"/>
          </a:xfrm>
        </p:spPr>
        <p:txBody>
          <a:bodyPr>
            <a:normAutofit fontScale="70000" lnSpcReduction="20000"/>
          </a:bodyPr>
          <a:lstStyle/>
          <a:p>
            <a:r>
              <a:rPr lang="en-IN" dirty="0"/>
              <a:t>8.Ghosh R, Cohen S, Spindler H, Vincent D, Sterling M, Das A, et al. Simulation and nurse-mentoring in a statewide nurse mentoring program in Bihar, India: diagnosis of postpartum </a:t>
            </a:r>
            <a:r>
              <a:rPr lang="en-IN" dirty="0" err="1"/>
              <a:t>hemorrhage</a:t>
            </a:r>
            <a:r>
              <a:rPr lang="en-IN" dirty="0"/>
              <a:t> and intrapartum asphyxia. Gates Open Res. 2022 Jun 13;6:70. </a:t>
            </a:r>
            <a:endParaRPr lang="en-US" dirty="0"/>
          </a:p>
          <a:p>
            <a:r>
              <a:rPr lang="en-IN" dirty="0"/>
              <a:t>9.Sharma J, </a:t>
            </a:r>
            <a:r>
              <a:rPr lang="en-IN" dirty="0" err="1"/>
              <a:t>Neogi</a:t>
            </a:r>
            <a:r>
              <a:rPr lang="en-IN" dirty="0"/>
              <a:t> S, </a:t>
            </a:r>
            <a:r>
              <a:rPr lang="en-IN" dirty="0" err="1"/>
              <a:t>Negandhi</a:t>
            </a:r>
            <a:r>
              <a:rPr lang="en-IN" dirty="0"/>
              <a:t> P, Chauhan M, Reddy S, Sethy G. Rollout of quality assurance interventions in </a:t>
            </a:r>
            <a:r>
              <a:rPr lang="en-IN" dirty="0" err="1"/>
              <a:t>labor</a:t>
            </a:r>
            <a:r>
              <a:rPr lang="en-IN" dirty="0"/>
              <a:t> room in two districts of Bihar, India. Indian J Public Health. 2016;60(4):323. </a:t>
            </a:r>
            <a:endParaRPr lang="en-US" dirty="0"/>
          </a:p>
          <a:p>
            <a:r>
              <a:rPr lang="en-IN" dirty="0"/>
              <a:t>10.Karvande S, Sonawane D, Chavan S, Mistry N. What does quality of care mean for maternal health providers from two vulnerable states of India? Case study of Bihar and Jharkhand. Journal of Health, Population and Nutrition. 2016 Feb 20;35(1):6. </a:t>
            </a:r>
            <a:endParaRPr lang="en-US" dirty="0"/>
          </a:p>
          <a:p>
            <a:r>
              <a:rPr lang="en-IN" dirty="0"/>
              <a:t>11.Agarwal N, Singh C, Naik BN, Mishra A, Ahmad S, Lohani P, et al. Capacity building among frontline health workers (FHWs) in screening for cardiovascular diseases (CVDs): Findings of an implementation study from Bihar, India. AIMSPH. 2023;10(1):219–34. </a:t>
            </a:r>
            <a:endParaRPr lang="en-US" dirty="0"/>
          </a:p>
          <a:p>
            <a:r>
              <a:rPr lang="en-IN" dirty="0"/>
              <a:t>12.Morgan MC, Dyer J, Abril A, Christmas A, Mahapatra T, Das A, et al. Barriers and facilitators to the provision of optimal obstetric and neonatal emergency care and to the implementation of simulation-enhanced mentorship in primary care facilities in Bihar, India: a qualitative study. BMC Pregnancy Childbirth. 2018 Dec;18(1):420. </a:t>
            </a:r>
            <a:endParaRPr lang="en-US" dirty="0"/>
          </a:p>
          <a:p>
            <a:r>
              <a:rPr lang="en-IN" dirty="0"/>
              <a:t>13.Neogi SB, Shetty G, Ray S, Sadhukhan P, Reddy SS. Setting up a Quality Assurance model for newborn care to strengthen health system in Bihar, India. Indian </a:t>
            </a:r>
            <a:r>
              <a:rPr lang="en-IN" dirty="0" err="1"/>
              <a:t>Pediatr</a:t>
            </a:r>
            <a:r>
              <a:rPr lang="en-IN" dirty="0"/>
              <a:t>. 2014 Feb;51(2):136–8. </a:t>
            </a:r>
            <a:endParaRPr lang="en-US" dirty="0"/>
          </a:p>
          <a:p>
            <a:pPr marL="0" indent="0">
              <a:buNone/>
            </a:pPr>
            <a:endParaRPr lang="en-US" dirty="0"/>
          </a:p>
        </p:txBody>
      </p:sp>
      <p:pic>
        <p:nvPicPr>
          <p:cNvPr id="4" name="Picture 3">
            <a:extLst>
              <a:ext uri="{FF2B5EF4-FFF2-40B4-BE49-F238E27FC236}">
                <a16:creationId xmlns:a16="http://schemas.microsoft.com/office/drawing/2014/main" id="{D0048B39-36C5-AFAD-8565-6128BCCC4B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 y="46557"/>
            <a:ext cx="2695903" cy="1268959"/>
          </a:xfrm>
          <a:prstGeom prst="rect">
            <a:avLst/>
          </a:prstGeom>
        </p:spPr>
      </p:pic>
    </p:spTree>
    <p:extLst>
      <p:ext uri="{BB962C8B-B14F-4D97-AF65-F5344CB8AC3E}">
        <p14:creationId xmlns:p14="http://schemas.microsoft.com/office/powerpoint/2010/main" val="3197020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CC5B-00FE-D2BA-475A-F8EE2333F224}"/>
              </a:ext>
            </a:extLst>
          </p:cNvPr>
          <p:cNvSpPr>
            <a:spLocks noGrp="1"/>
          </p:cNvSpPr>
          <p:nvPr>
            <p:ph type="title"/>
          </p:nvPr>
        </p:nvSpPr>
        <p:spPr>
          <a:xfrm>
            <a:off x="3019926" y="117835"/>
            <a:ext cx="8787063" cy="1325563"/>
          </a:xfrm>
        </p:spPr>
        <p:txBody>
          <a:bodyPr>
            <a:normAutofit/>
          </a:bodyPr>
          <a:lstStyle/>
          <a:p>
            <a:r>
              <a:rPr lang="en-US" sz="2800" b="1" dirty="0"/>
              <a:t>INVOLVEMENT IN COMMUNITY OUTREACH PROGRAMME ACTIVITIES</a:t>
            </a:r>
          </a:p>
        </p:txBody>
      </p:sp>
      <p:sp>
        <p:nvSpPr>
          <p:cNvPr id="3" name="Content Placeholder 2">
            <a:extLst>
              <a:ext uri="{FF2B5EF4-FFF2-40B4-BE49-F238E27FC236}">
                <a16:creationId xmlns:a16="http://schemas.microsoft.com/office/drawing/2014/main" id="{905BF13D-E270-FEBE-8FEF-A87575CE3DA9}"/>
              </a:ext>
            </a:extLst>
          </p:cNvPr>
          <p:cNvSpPr>
            <a:spLocks noGrp="1"/>
          </p:cNvSpPr>
          <p:nvPr>
            <p:ph idx="1"/>
          </p:nvPr>
        </p:nvSpPr>
        <p:spPr>
          <a:xfrm>
            <a:off x="385011" y="1560076"/>
            <a:ext cx="11598442" cy="5251367"/>
          </a:xfrm>
        </p:spPr>
        <p:txBody>
          <a:bodyPr>
            <a:normAutofit/>
          </a:bodyPr>
          <a:lstStyle/>
          <a:p>
            <a:pPr marL="0" indent="0">
              <a:lnSpc>
                <a:spcPct val="100000"/>
              </a:lnSpc>
              <a:buNone/>
            </a:pPr>
            <a:r>
              <a:rPr lang="en-US" sz="2400" dirty="0">
                <a:cs typeface="Times New Roman" panose="02020603050405020304" pitchFamily="18" charset="0"/>
              </a:rPr>
              <a:t>Total no. of visits done by the Student: 10</a:t>
            </a:r>
          </a:p>
          <a:p>
            <a:pPr marL="0" indent="0">
              <a:lnSpc>
                <a:spcPct val="100000"/>
              </a:lnSpc>
              <a:buNone/>
            </a:pPr>
            <a:r>
              <a:rPr lang="en-US" sz="2400" dirty="0"/>
              <a:t>Activities done by the student:</a:t>
            </a:r>
          </a:p>
          <a:p>
            <a:pPr>
              <a:lnSpc>
                <a:spcPct val="100000"/>
              </a:lnSpc>
            </a:pPr>
            <a:r>
              <a:rPr lang="en-US" sz="2400" dirty="0"/>
              <a:t>Coordinated with ASHAs to mobilize community members.</a:t>
            </a:r>
          </a:p>
          <a:p>
            <a:pPr>
              <a:lnSpc>
                <a:spcPct val="100000"/>
              </a:lnSpc>
            </a:pPr>
            <a:r>
              <a:rPr lang="en-US" sz="2400" dirty="0"/>
              <a:t>Conducted door-to-door visits and made public announcements about the outreach activities.</a:t>
            </a:r>
          </a:p>
          <a:p>
            <a:pPr>
              <a:lnSpc>
                <a:spcPct val="100000"/>
              </a:lnSpc>
            </a:pPr>
            <a:r>
              <a:rPr lang="en-US" sz="2400" dirty="0"/>
              <a:t>Delivered interactive sessions on maternal and child health, non-communicable diseases, sanitation, and immunization.</a:t>
            </a:r>
          </a:p>
          <a:p>
            <a:pPr>
              <a:lnSpc>
                <a:spcPct val="100000"/>
              </a:lnSpc>
            </a:pPr>
            <a:r>
              <a:rPr lang="en-US" sz="2400" dirty="0"/>
              <a:t>Collected community feedback and suggestions for improving health services.</a:t>
            </a:r>
          </a:p>
          <a:p>
            <a:pPr>
              <a:lnSpc>
                <a:spcPct val="100000"/>
              </a:lnSpc>
            </a:pPr>
            <a:endParaRPr lang="en-US" sz="2400" dirty="0"/>
          </a:p>
        </p:txBody>
      </p:sp>
      <p:pic>
        <p:nvPicPr>
          <p:cNvPr id="4" name="Picture 3">
            <a:extLst>
              <a:ext uri="{FF2B5EF4-FFF2-40B4-BE49-F238E27FC236}">
                <a16:creationId xmlns:a16="http://schemas.microsoft.com/office/drawing/2014/main" id="{D21712CF-2B82-7CD9-95FA-2CE0C17F8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 y="46557"/>
            <a:ext cx="2695903" cy="1268959"/>
          </a:xfrm>
          <a:prstGeom prst="rect">
            <a:avLst/>
          </a:prstGeom>
        </p:spPr>
      </p:pic>
    </p:spTree>
    <p:extLst>
      <p:ext uri="{BB962C8B-B14F-4D97-AF65-F5344CB8AC3E}">
        <p14:creationId xmlns:p14="http://schemas.microsoft.com/office/powerpoint/2010/main" val="3168562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7370B-292B-6960-AC84-CBB6BC779509}"/>
              </a:ext>
            </a:extLst>
          </p:cNvPr>
          <p:cNvSpPr>
            <a:spLocks noGrp="1"/>
          </p:cNvSpPr>
          <p:nvPr>
            <p:ph type="title"/>
          </p:nvPr>
        </p:nvSpPr>
        <p:spPr>
          <a:xfrm>
            <a:off x="3352800" y="365125"/>
            <a:ext cx="8001000" cy="1325563"/>
          </a:xfrm>
        </p:spPr>
        <p:txBody>
          <a:bodyPr>
            <a:normAutofit/>
          </a:bodyPr>
          <a:lstStyle/>
          <a:p>
            <a:pPr algn="ctr"/>
            <a:r>
              <a:rPr lang="en-US" sz="3600" dirty="0"/>
              <a:t>Mentor Approval</a:t>
            </a:r>
          </a:p>
        </p:txBody>
      </p:sp>
      <p:pic>
        <p:nvPicPr>
          <p:cNvPr id="6" name="Content Placeholder 5" descr="A screenshot of a chat&#10;&#10;AI-generated content may be incorrect.">
            <a:extLst>
              <a:ext uri="{FF2B5EF4-FFF2-40B4-BE49-F238E27FC236}">
                <a16:creationId xmlns:a16="http://schemas.microsoft.com/office/drawing/2014/main" id="{B5E484BB-536C-1313-027F-5A58829617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9097" y="1690688"/>
            <a:ext cx="11248103" cy="4802187"/>
          </a:xfrm>
        </p:spPr>
      </p:pic>
      <p:pic>
        <p:nvPicPr>
          <p:cNvPr id="4" name="Picture 3">
            <a:extLst>
              <a:ext uri="{FF2B5EF4-FFF2-40B4-BE49-F238E27FC236}">
                <a16:creationId xmlns:a16="http://schemas.microsoft.com/office/drawing/2014/main" id="{FEF1F5CB-2219-F96A-0409-3D1086268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557"/>
            <a:ext cx="2695903" cy="1268959"/>
          </a:xfrm>
          <a:prstGeom prst="rect">
            <a:avLst/>
          </a:prstGeom>
        </p:spPr>
      </p:pic>
    </p:spTree>
    <p:extLst>
      <p:ext uri="{BB962C8B-B14F-4D97-AF65-F5344CB8AC3E}">
        <p14:creationId xmlns:p14="http://schemas.microsoft.com/office/powerpoint/2010/main" val="4258475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98B2E-67BB-7EA0-DEF5-00AFACD68A78}"/>
              </a:ext>
            </a:extLst>
          </p:cNvPr>
          <p:cNvSpPr>
            <a:spLocks noGrp="1"/>
          </p:cNvSpPr>
          <p:nvPr>
            <p:ph type="title"/>
          </p:nvPr>
        </p:nvSpPr>
        <p:spPr>
          <a:xfrm>
            <a:off x="3295672" y="256405"/>
            <a:ext cx="7411658" cy="1325563"/>
          </a:xfrm>
        </p:spPr>
        <p:txBody>
          <a:bodyPr>
            <a:normAutofit/>
          </a:bodyPr>
          <a:lstStyle/>
          <a:p>
            <a:r>
              <a:rPr lang="en-US" sz="2800" b="1" dirty="0"/>
              <a:t>KEY LEARNING FROM COP ACTIVITIES</a:t>
            </a:r>
          </a:p>
        </p:txBody>
      </p:sp>
      <p:sp>
        <p:nvSpPr>
          <p:cNvPr id="3" name="Content Placeholder 2">
            <a:extLst>
              <a:ext uri="{FF2B5EF4-FFF2-40B4-BE49-F238E27FC236}">
                <a16:creationId xmlns:a16="http://schemas.microsoft.com/office/drawing/2014/main" id="{00489F49-0F18-97D4-4E71-949F655C3409}"/>
              </a:ext>
            </a:extLst>
          </p:cNvPr>
          <p:cNvSpPr>
            <a:spLocks noGrp="1"/>
          </p:cNvSpPr>
          <p:nvPr>
            <p:ph idx="1"/>
          </p:nvPr>
        </p:nvSpPr>
        <p:spPr>
          <a:xfrm>
            <a:off x="389021" y="2146468"/>
            <a:ext cx="11562347" cy="4351338"/>
          </a:xfrm>
        </p:spPr>
        <p:txBody>
          <a:bodyPr>
            <a:normAutofit lnSpcReduction="10000"/>
          </a:bodyPr>
          <a:lstStyle/>
          <a:p>
            <a:pPr>
              <a:lnSpc>
                <a:spcPct val="150000"/>
              </a:lnSpc>
            </a:pPr>
            <a:r>
              <a:rPr lang="en-US" sz="2400" dirty="0"/>
              <a:t> Participated in Household surveys. </a:t>
            </a:r>
          </a:p>
          <a:p>
            <a:pPr>
              <a:lnSpc>
                <a:spcPct val="150000"/>
              </a:lnSpc>
            </a:pPr>
            <a:r>
              <a:rPr lang="en-US" sz="2400" dirty="0"/>
              <a:t>Communicated with local people and understands their health concerns.</a:t>
            </a:r>
          </a:p>
          <a:p>
            <a:pPr>
              <a:lnSpc>
                <a:spcPct val="150000"/>
              </a:lnSpc>
            </a:pPr>
            <a:r>
              <a:rPr lang="en-US" sz="2400" dirty="0"/>
              <a:t>Worked with ASHA and observe their communication with the people to address their health issues .</a:t>
            </a:r>
          </a:p>
          <a:p>
            <a:pPr>
              <a:lnSpc>
                <a:spcPct val="150000"/>
              </a:lnSpc>
            </a:pPr>
            <a:r>
              <a:rPr lang="en-US" sz="2400" dirty="0"/>
              <a:t>Spread awareness among the people on different childhood diseases like diarrhea and ARI and prevention from those.</a:t>
            </a:r>
          </a:p>
          <a:p>
            <a:pPr marL="0" indent="0">
              <a:lnSpc>
                <a:spcPct val="150000"/>
              </a:lnSpc>
              <a:buNone/>
            </a:pPr>
            <a:r>
              <a:rPr lang="en-US" sz="2400" dirty="0"/>
              <a:t>.</a:t>
            </a:r>
          </a:p>
        </p:txBody>
      </p:sp>
      <p:pic>
        <p:nvPicPr>
          <p:cNvPr id="4" name="Picture 3">
            <a:extLst>
              <a:ext uri="{FF2B5EF4-FFF2-40B4-BE49-F238E27FC236}">
                <a16:creationId xmlns:a16="http://schemas.microsoft.com/office/drawing/2014/main" id="{33B15518-1F58-2653-4C41-5C19313BF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780199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26AD6-9280-BF26-8845-522A4AAFFA21}"/>
              </a:ext>
            </a:extLst>
          </p:cNvPr>
          <p:cNvSpPr>
            <a:spLocks noGrp="1"/>
          </p:cNvSpPr>
          <p:nvPr>
            <p:ph type="title"/>
          </p:nvPr>
        </p:nvSpPr>
        <p:spPr>
          <a:xfrm>
            <a:off x="2955758" y="18255"/>
            <a:ext cx="8594558" cy="1325563"/>
          </a:xfrm>
        </p:spPr>
        <p:txBody>
          <a:bodyPr>
            <a:normAutofit/>
          </a:bodyPr>
          <a:lstStyle/>
          <a:p>
            <a:r>
              <a:rPr lang="en-US" sz="2800" b="1" dirty="0"/>
              <a:t>CO FIELD ACTIVITIES PHOTOGRAPH</a:t>
            </a:r>
          </a:p>
        </p:txBody>
      </p:sp>
      <p:pic>
        <p:nvPicPr>
          <p:cNvPr id="4" name="Picture 3">
            <a:extLst>
              <a:ext uri="{FF2B5EF4-FFF2-40B4-BE49-F238E27FC236}">
                <a16:creationId xmlns:a16="http://schemas.microsoft.com/office/drawing/2014/main" id="{05C9645F-B4F8-6E44-5A5A-66D97E65EF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2" name="Picture 11">
            <a:extLst>
              <a:ext uri="{FF2B5EF4-FFF2-40B4-BE49-F238E27FC236}">
                <a16:creationId xmlns:a16="http://schemas.microsoft.com/office/drawing/2014/main" id="{21CDC557-C3F4-87FB-B368-86E3C0B453E3}"/>
              </a:ext>
            </a:extLst>
          </p:cNvPr>
          <p:cNvPicPr>
            <a:picLocks noChangeAspect="1"/>
          </p:cNvPicPr>
          <p:nvPr/>
        </p:nvPicPr>
        <p:blipFill>
          <a:blip r:embed="rId3"/>
          <a:stretch>
            <a:fillRect/>
          </a:stretch>
        </p:blipFill>
        <p:spPr>
          <a:xfrm>
            <a:off x="485274" y="1632284"/>
            <a:ext cx="6252411" cy="4768516"/>
          </a:xfrm>
          <a:prstGeom prst="rect">
            <a:avLst/>
          </a:prstGeom>
        </p:spPr>
      </p:pic>
      <p:pic>
        <p:nvPicPr>
          <p:cNvPr id="13" name="Picture 12">
            <a:extLst>
              <a:ext uri="{FF2B5EF4-FFF2-40B4-BE49-F238E27FC236}">
                <a16:creationId xmlns:a16="http://schemas.microsoft.com/office/drawing/2014/main" id="{97C14AFE-772A-42B7-EC50-95F601374F95}"/>
              </a:ext>
            </a:extLst>
          </p:cNvPr>
          <p:cNvPicPr>
            <a:picLocks noChangeAspect="1"/>
          </p:cNvPicPr>
          <p:nvPr/>
        </p:nvPicPr>
        <p:blipFill>
          <a:blip r:embed="rId4"/>
          <a:stretch>
            <a:fillRect/>
          </a:stretch>
        </p:blipFill>
        <p:spPr>
          <a:xfrm>
            <a:off x="7253037" y="1632284"/>
            <a:ext cx="4762500" cy="4768516"/>
          </a:xfrm>
          <a:prstGeom prst="rect">
            <a:avLst/>
          </a:prstGeom>
        </p:spPr>
      </p:pic>
    </p:spTree>
    <p:extLst>
      <p:ext uri="{BB962C8B-B14F-4D97-AF65-F5344CB8AC3E}">
        <p14:creationId xmlns:p14="http://schemas.microsoft.com/office/powerpoint/2010/main" val="3977284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4A16B-A4BA-CBEE-DE6A-0502CB15181D}"/>
              </a:ext>
            </a:extLst>
          </p:cNvPr>
          <p:cNvSpPr>
            <a:spLocks noGrp="1"/>
          </p:cNvSpPr>
          <p:nvPr>
            <p:ph type="title"/>
          </p:nvPr>
        </p:nvSpPr>
        <p:spPr>
          <a:xfrm>
            <a:off x="3852691" y="215510"/>
            <a:ext cx="6461347" cy="1325563"/>
          </a:xfrm>
        </p:spPr>
        <p:txBody>
          <a:bodyPr>
            <a:normAutofit/>
          </a:bodyPr>
          <a:lstStyle/>
          <a:p>
            <a:r>
              <a:rPr lang="en-US" sz="2800" b="1" dirty="0"/>
              <a:t>PICTORIAL JOURNEY</a:t>
            </a:r>
          </a:p>
        </p:txBody>
      </p:sp>
      <p:pic>
        <p:nvPicPr>
          <p:cNvPr id="4" name="Picture 3">
            <a:extLst>
              <a:ext uri="{FF2B5EF4-FFF2-40B4-BE49-F238E27FC236}">
                <a16:creationId xmlns:a16="http://schemas.microsoft.com/office/drawing/2014/main" id="{70D49100-BE24-6837-F0B4-B6A501E9DE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47" y="46557"/>
            <a:ext cx="2695903" cy="1268959"/>
          </a:xfrm>
          <a:prstGeom prst="rect">
            <a:avLst/>
          </a:prstGeom>
        </p:spPr>
      </p:pic>
      <p:pic>
        <p:nvPicPr>
          <p:cNvPr id="3" name="Content Placeholder 5" descr="A group of people standing in front of a building">
            <a:extLst>
              <a:ext uri="{FF2B5EF4-FFF2-40B4-BE49-F238E27FC236}">
                <a16:creationId xmlns:a16="http://schemas.microsoft.com/office/drawing/2014/main" id="{96BED7A6-7EA0-6306-AADA-461046BFFC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866" y="1649162"/>
            <a:ext cx="5801784" cy="4687470"/>
          </a:xfrm>
          <a:prstGeom prst="rect">
            <a:avLst/>
          </a:prstGeom>
        </p:spPr>
      </p:pic>
      <p:pic>
        <p:nvPicPr>
          <p:cNvPr id="8" name="Picture 7" descr="A group of people standing in front of a building&#10;&#10;AI-generated content may be incorrect.">
            <a:extLst>
              <a:ext uri="{FF2B5EF4-FFF2-40B4-BE49-F238E27FC236}">
                <a16:creationId xmlns:a16="http://schemas.microsoft.com/office/drawing/2014/main" id="{BDF736EC-8FA8-EDB7-5141-FEFFB728EC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408" y="1649162"/>
            <a:ext cx="5229726" cy="4687470"/>
          </a:xfrm>
          <a:prstGeom prst="rect">
            <a:avLst/>
          </a:prstGeom>
        </p:spPr>
      </p:pic>
    </p:spTree>
    <p:extLst>
      <p:ext uri="{BB962C8B-B14F-4D97-AF65-F5344CB8AC3E}">
        <p14:creationId xmlns:p14="http://schemas.microsoft.com/office/powerpoint/2010/main" val="2793161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A91543-0F8B-C918-66AA-57BA95BC0B0A}"/>
              </a:ext>
            </a:extLst>
          </p:cNvPr>
          <p:cNvSpPr>
            <a:spLocks noGrp="1"/>
          </p:cNvSpPr>
          <p:nvPr>
            <p:ph idx="1"/>
          </p:nvPr>
        </p:nvSpPr>
        <p:spPr/>
        <p:txBody>
          <a:bodyPr>
            <a:normAutofit/>
          </a:bodyPr>
          <a:lstStyle/>
          <a:p>
            <a:pPr marL="0" indent="0" algn="ctr">
              <a:buNone/>
            </a:pPr>
            <a:endParaRPr lang="en-US" sz="7200" dirty="0"/>
          </a:p>
          <a:p>
            <a:pPr marL="0" indent="0" algn="ctr">
              <a:buNone/>
            </a:pPr>
            <a:r>
              <a:rPr lang="en-US" sz="7200" dirty="0"/>
              <a:t>THANK YOU</a:t>
            </a:r>
          </a:p>
        </p:txBody>
      </p:sp>
      <p:pic>
        <p:nvPicPr>
          <p:cNvPr id="4" name="Picture 3">
            <a:extLst>
              <a:ext uri="{FF2B5EF4-FFF2-40B4-BE49-F238E27FC236}">
                <a16:creationId xmlns:a16="http://schemas.microsoft.com/office/drawing/2014/main" id="{F0B4D8A8-7B00-E5B3-B931-253A213DA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553483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D4584-87F8-67D0-9D6D-32A12A578A23}"/>
              </a:ext>
            </a:extLst>
          </p:cNvPr>
          <p:cNvSpPr>
            <a:spLocks noGrp="1"/>
          </p:cNvSpPr>
          <p:nvPr>
            <p:ph type="title"/>
          </p:nvPr>
        </p:nvSpPr>
        <p:spPr>
          <a:xfrm>
            <a:off x="2695903" y="233635"/>
            <a:ext cx="8963526" cy="1325563"/>
          </a:xfrm>
        </p:spPr>
        <p:txBody>
          <a:bodyPr>
            <a:normAutofit/>
          </a:bodyPr>
          <a:lstStyle/>
          <a:p>
            <a:pPr algn="ctr"/>
            <a:r>
              <a:rPr lang="en-US" sz="2800" b="1" dirty="0"/>
              <a:t>Introduction</a:t>
            </a:r>
          </a:p>
        </p:txBody>
      </p:sp>
      <p:sp>
        <p:nvSpPr>
          <p:cNvPr id="3" name="Content Placeholder 2">
            <a:extLst>
              <a:ext uri="{FF2B5EF4-FFF2-40B4-BE49-F238E27FC236}">
                <a16:creationId xmlns:a16="http://schemas.microsoft.com/office/drawing/2014/main" id="{5BBCB473-7438-FFF4-60DA-6BE39C03DDA8}"/>
              </a:ext>
            </a:extLst>
          </p:cNvPr>
          <p:cNvSpPr>
            <a:spLocks noGrp="1"/>
          </p:cNvSpPr>
          <p:nvPr>
            <p:ph idx="1"/>
          </p:nvPr>
        </p:nvSpPr>
        <p:spPr>
          <a:xfrm>
            <a:off x="417095" y="1702552"/>
            <a:ext cx="11357810" cy="4921813"/>
          </a:xfrm>
        </p:spPr>
        <p:txBody>
          <a:bodyPr>
            <a:normAutofit/>
          </a:bodyPr>
          <a:lstStyle/>
          <a:p>
            <a:r>
              <a:rPr lang="en-US" sz="2000" dirty="0"/>
              <a:t>Quality healthcare includes infrastructure, patient needs, clinical care, and provider performance. </a:t>
            </a:r>
          </a:p>
          <a:p>
            <a:r>
              <a:rPr lang="en-US" sz="2000" dirty="0"/>
              <a:t>IPHS introduced to standardize infrastructure; other certifications (NABH, ISO) used earlier (2008–2012). </a:t>
            </a:r>
          </a:p>
          <a:p>
            <a:r>
              <a:rPr lang="en-US" sz="2000" dirty="0"/>
              <a:t>NQAS launched in 2013 by </a:t>
            </a:r>
            <a:r>
              <a:rPr lang="en-US" sz="2000" dirty="0" err="1"/>
              <a:t>MoHFW</a:t>
            </a:r>
            <a:r>
              <a:rPr lang="en-US" sz="2000" dirty="0"/>
              <a:t> to improve quality in PHCs, CHCs, and DHs. </a:t>
            </a:r>
          </a:p>
          <a:p>
            <a:r>
              <a:rPr lang="en-US" sz="2000" dirty="0"/>
              <a:t>NQAS covers 8 key areas: service delivery, patient rights, HR, support services, clinical care, infection control, quality management, and outcomes. </a:t>
            </a:r>
          </a:p>
          <a:p>
            <a:r>
              <a:rPr lang="en-US" sz="2000" dirty="0"/>
              <a:t>Facilities must score ≥70% in assessments to be NQAS certified. </a:t>
            </a:r>
          </a:p>
          <a:p>
            <a:r>
              <a:rPr lang="en-US" sz="2000" dirty="0"/>
              <a:t>Bihar faces high MMR (208) and NMR (27), below SDG targets; 34% of population lives below poverty line.</a:t>
            </a:r>
          </a:p>
        </p:txBody>
      </p:sp>
      <p:pic>
        <p:nvPicPr>
          <p:cNvPr id="4" name="Picture 3">
            <a:extLst>
              <a:ext uri="{FF2B5EF4-FFF2-40B4-BE49-F238E27FC236}">
                <a16:creationId xmlns:a16="http://schemas.microsoft.com/office/drawing/2014/main" id="{4FCAADB4-88F3-2F61-B1A5-91A78EBE5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267915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BCA27-5B19-7C9D-1993-5B226DF24805}"/>
              </a:ext>
            </a:extLst>
          </p:cNvPr>
          <p:cNvSpPr>
            <a:spLocks noGrp="1"/>
          </p:cNvSpPr>
          <p:nvPr>
            <p:ph type="title"/>
          </p:nvPr>
        </p:nvSpPr>
        <p:spPr>
          <a:xfrm>
            <a:off x="2880852" y="365125"/>
            <a:ext cx="8472948" cy="1325563"/>
          </a:xfrm>
        </p:spPr>
        <p:txBody>
          <a:bodyPr>
            <a:normAutofit/>
          </a:bodyPr>
          <a:lstStyle/>
          <a:p>
            <a:pPr algn="ctr"/>
            <a:r>
              <a:rPr lang="en-US" sz="2400" b="1" dirty="0"/>
              <a:t>Introduction</a:t>
            </a:r>
          </a:p>
        </p:txBody>
      </p:sp>
      <p:sp>
        <p:nvSpPr>
          <p:cNvPr id="3" name="Content Placeholder 2">
            <a:extLst>
              <a:ext uri="{FF2B5EF4-FFF2-40B4-BE49-F238E27FC236}">
                <a16:creationId xmlns:a16="http://schemas.microsoft.com/office/drawing/2014/main" id="{0A8544AC-8FE9-DFD1-2BAB-D7C0C5EF4245}"/>
              </a:ext>
            </a:extLst>
          </p:cNvPr>
          <p:cNvSpPr>
            <a:spLocks noGrp="1"/>
          </p:cNvSpPr>
          <p:nvPr>
            <p:ph idx="1"/>
          </p:nvPr>
        </p:nvSpPr>
        <p:spPr>
          <a:xfrm>
            <a:off x="417095" y="1634084"/>
            <a:ext cx="11341767" cy="4542879"/>
          </a:xfrm>
        </p:spPr>
        <p:txBody>
          <a:bodyPr>
            <a:normAutofit/>
          </a:bodyPr>
          <a:lstStyle/>
          <a:p>
            <a:r>
              <a:rPr lang="en-US" sz="2400" dirty="0"/>
              <a:t>Primary Health Care is vital—</a:t>
            </a:r>
            <a:r>
              <a:rPr lang="en-US" sz="2400" dirty="0" err="1"/>
              <a:t>Bhore</a:t>
            </a:r>
            <a:r>
              <a:rPr lang="en-US" sz="2400" dirty="0"/>
              <a:t> Committee (1946) &amp; Alma Ata Declaration (1978) laid the foundation.</a:t>
            </a:r>
          </a:p>
          <a:p>
            <a:r>
              <a:rPr lang="en-US" sz="2400" dirty="0"/>
              <a:t>Bihar’s challenges: 88% rural population, low per capita income, low female literacy (63.82%), inadequate PHC staff/tools.</a:t>
            </a:r>
          </a:p>
          <a:p>
            <a:r>
              <a:rPr lang="en-US" sz="2400" dirty="0"/>
              <a:t>NHM efforts in Bihar include capacity-building and health system strengthening.</a:t>
            </a:r>
          </a:p>
          <a:p>
            <a:r>
              <a:rPr lang="en-US" sz="2400" dirty="0"/>
              <a:t>National strategies like RMNCH+A (2013) and </a:t>
            </a:r>
            <a:r>
              <a:rPr lang="en-US" sz="2400" dirty="0" err="1"/>
              <a:t>LaQshya</a:t>
            </a:r>
            <a:r>
              <a:rPr lang="en-US" sz="2400" dirty="0"/>
              <a:t> (2017) target maternal and newborn care.</a:t>
            </a:r>
          </a:p>
          <a:p>
            <a:r>
              <a:rPr lang="en-US" sz="2400" dirty="0"/>
              <a:t>State-led efforts like Manav Vikas Mission support ambitious healthcare goals.</a:t>
            </a:r>
          </a:p>
          <a:p>
            <a:endParaRPr lang="en-US" sz="2400" dirty="0"/>
          </a:p>
        </p:txBody>
      </p:sp>
      <p:pic>
        <p:nvPicPr>
          <p:cNvPr id="4" name="Picture 3">
            <a:extLst>
              <a:ext uri="{FF2B5EF4-FFF2-40B4-BE49-F238E27FC236}">
                <a16:creationId xmlns:a16="http://schemas.microsoft.com/office/drawing/2014/main" id="{B9CDDB82-47B2-10EA-EC4B-A96942FE2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295" y="46557"/>
            <a:ext cx="2695903" cy="1268959"/>
          </a:xfrm>
          <a:prstGeom prst="rect">
            <a:avLst/>
          </a:prstGeom>
        </p:spPr>
      </p:pic>
    </p:spTree>
    <p:extLst>
      <p:ext uri="{BB962C8B-B14F-4D97-AF65-F5344CB8AC3E}">
        <p14:creationId xmlns:p14="http://schemas.microsoft.com/office/powerpoint/2010/main" val="4006802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54B46-EF8F-B4F1-FDD2-45B21E5F8F95}"/>
              </a:ext>
            </a:extLst>
          </p:cNvPr>
          <p:cNvSpPr>
            <a:spLocks noGrp="1"/>
          </p:cNvSpPr>
          <p:nvPr>
            <p:ph type="title"/>
          </p:nvPr>
        </p:nvSpPr>
        <p:spPr>
          <a:xfrm>
            <a:off x="2775283" y="268872"/>
            <a:ext cx="8129337" cy="1325563"/>
          </a:xfrm>
        </p:spPr>
        <p:txBody>
          <a:bodyPr>
            <a:normAutofit/>
          </a:bodyPr>
          <a:lstStyle/>
          <a:p>
            <a:pPr algn="ctr"/>
            <a:r>
              <a:rPr lang="en-US" sz="2800" b="1" dirty="0"/>
              <a:t>OBJECTIVES OF THE STUDY</a:t>
            </a:r>
          </a:p>
        </p:txBody>
      </p:sp>
      <p:sp>
        <p:nvSpPr>
          <p:cNvPr id="3" name="Content Placeholder 2">
            <a:extLst>
              <a:ext uri="{FF2B5EF4-FFF2-40B4-BE49-F238E27FC236}">
                <a16:creationId xmlns:a16="http://schemas.microsoft.com/office/drawing/2014/main" id="{57240183-46EA-B537-C085-BF8C58D082E8}"/>
              </a:ext>
            </a:extLst>
          </p:cNvPr>
          <p:cNvSpPr>
            <a:spLocks noGrp="1"/>
          </p:cNvSpPr>
          <p:nvPr>
            <p:ph idx="1"/>
          </p:nvPr>
        </p:nvSpPr>
        <p:spPr/>
        <p:txBody>
          <a:bodyPr>
            <a:normAutofit/>
          </a:bodyPr>
          <a:lstStyle/>
          <a:p>
            <a:r>
              <a:rPr lang="en-US" sz="2400" dirty="0"/>
              <a:t>To evaluate </a:t>
            </a:r>
            <a:r>
              <a:rPr lang="en-US" sz="2400" dirty="0">
                <a:solidFill>
                  <a:srgbClr val="000000"/>
                </a:solidFill>
                <a:latin typeface="__GeistSans_3a0388"/>
              </a:rPr>
              <a:t>the implementation of NQAS program execution in Public Health Centers and Health Wellness Centers in Bihar.</a:t>
            </a:r>
          </a:p>
          <a:p>
            <a:r>
              <a:rPr lang="en-US" sz="2400" dirty="0">
                <a:solidFill>
                  <a:srgbClr val="000000"/>
                </a:solidFill>
                <a:latin typeface="__GeistSans_3a0388"/>
              </a:rPr>
              <a:t>To evaluate the effect of NQAS on service quality and patient satisfaction in Bihar.</a:t>
            </a:r>
          </a:p>
          <a:p>
            <a:r>
              <a:rPr lang="en-US" sz="2400" dirty="0">
                <a:solidFill>
                  <a:srgbClr val="000000"/>
                </a:solidFill>
                <a:latin typeface="__GeistSans_3a0388"/>
              </a:rPr>
              <a:t>To identify the gaps and challenges in achieving NQAS certification.</a:t>
            </a:r>
          </a:p>
          <a:p>
            <a:r>
              <a:rPr lang="en-US" sz="2400" dirty="0">
                <a:solidFill>
                  <a:srgbClr val="000000"/>
                </a:solidFill>
                <a:latin typeface="__GeistSans_3a0388"/>
              </a:rPr>
              <a:t>To identify the success stories regarding the implementation of NQAS in Bihar.</a:t>
            </a:r>
            <a:endParaRPr lang="en-US" sz="2400" dirty="0"/>
          </a:p>
          <a:p>
            <a:pPr marL="0" indent="0">
              <a:buNone/>
            </a:pPr>
            <a:endParaRPr lang="en-US" sz="2400" dirty="0"/>
          </a:p>
        </p:txBody>
      </p:sp>
      <p:pic>
        <p:nvPicPr>
          <p:cNvPr id="4" name="Picture 3">
            <a:extLst>
              <a:ext uri="{FF2B5EF4-FFF2-40B4-BE49-F238E27FC236}">
                <a16:creationId xmlns:a16="http://schemas.microsoft.com/office/drawing/2014/main" id="{06988EEB-097A-83B8-289C-612D4CCCA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80" y="46557"/>
            <a:ext cx="2695903" cy="1268959"/>
          </a:xfrm>
          <a:prstGeom prst="rect">
            <a:avLst/>
          </a:prstGeom>
        </p:spPr>
      </p:pic>
    </p:spTree>
    <p:extLst>
      <p:ext uri="{BB962C8B-B14F-4D97-AF65-F5344CB8AC3E}">
        <p14:creationId xmlns:p14="http://schemas.microsoft.com/office/powerpoint/2010/main" val="2983887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9A53A-1D9D-7E14-339E-B1B23A00C5B4}"/>
              </a:ext>
            </a:extLst>
          </p:cNvPr>
          <p:cNvSpPr>
            <a:spLocks noGrp="1"/>
          </p:cNvSpPr>
          <p:nvPr>
            <p:ph type="title"/>
          </p:nvPr>
        </p:nvSpPr>
        <p:spPr>
          <a:xfrm>
            <a:off x="2839452" y="245007"/>
            <a:ext cx="8225589" cy="1325563"/>
          </a:xfrm>
        </p:spPr>
        <p:txBody>
          <a:bodyPr>
            <a:normAutofit/>
          </a:bodyPr>
          <a:lstStyle/>
          <a:p>
            <a:pPr algn="ctr"/>
            <a:r>
              <a:rPr lang="en-US" sz="2800" b="1" dirty="0"/>
              <a:t>METHODOLOGY</a:t>
            </a:r>
          </a:p>
        </p:txBody>
      </p:sp>
      <p:sp>
        <p:nvSpPr>
          <p:cNvPr id="3" name="Content Placeholder 2">
            <a:extLst>
              <a:ext uri="{FF2B5EF4-FFF2-40B4-BE49-F238E27FC236}">
                <a16:creationId xmlns:a16="http://schemas.microsoft.com/office/drawing/2014/main" id="{AE10E961-99CD-B783-3211-9CC7A7C63C0C}"/>
              </a:ext>
            </a:extLst>
          </p:cNvPr>
          <p:cNvSpPr>
            <a:spLocks noGrp="1"/>
          </p:cNvSpPr>
          <p:nvPr>
            <p:ph idx="1"/>
          </p:nvPr>
        </p:nvSpPr>
        <p:spPr>
          <a:xfrm>
            <a:off x="385011" y="1825625"/>
            <a:ext cx="11357809" cy="4787368"/>
          </a:xfrm>
        </p:spPr>
        <p:txBody>
          <a:bodyPr>
            <a:normAutofit/>
          </a:bodyPr>
          <a:lstStyle/>
          <a:p>
            <a:r>
              <a:rPr lang="en-US" sz="2400" b="1" dirty="0"/>
              <a:t>STUDY DESIGN- </a:t>
            </a:r>
          </a:p>
          <a:p>
            <a:pPr marL="0" indent="0">
              <a:buNone/>
            </a:pPr>
            <a:r>
              <a:rPr lang="en-US" sz="2400" b="1" i="0" dirty="0">
                <a:solidFill>
                  <a:srgbClr val="000000"/>
                </a:solidFill>
                <a:effectLst/>
              </a:rPr>
              <a:t> </a:t>
            </a:r>
            <a:r>
              <a:rPr lang="en-US" sz="2400" dirty="0">
                <a:solidFill>
                  <a:srgbClr val="000000"/>
                </a:solidFill>
              </a:rPr>
              <a:t>This study follows secondary research</a:t>
            </a:r>
          </a:p>
          <a:p>
            <a:r>
              <a:rPr lang="en-US" sz="2400" b="1" dirty="0">
                <a:solidFill>
                  <a:srgbClr val="000000"/>
                </a:solidFill>
              </a:rPr>
              <a:t>INCLUSION CRITERIA-</a:t>
            </a:r>
          </a:p>
          <a:p>
            <a:pPr marL="514350" indent="-514350">
              <a:buFont typeface="+mj-lt"/>
              <a:buAutoNum type="romanUcPeriod"/>
            </a:pPr>
            <a:r>
              <a:rPr lang="en-US" sz="2400" dirty="0">
                <a:solidFill>
                  <a:srgbClr val="000000"/>
                </a:solidFill>
              </a:rPr>
              <a:t>Studies or reports on NQAS implementation in Bihar.</a:t>
            </a:r>
          </a:p>
          <a:p>
            <a:pPr marL="514350" indent="-514350">
              <a:buFont typeface="+mj-lt"/>
              <a:buAutoNum type="romanUcPeriod"/>
            </a:pPr>
            <a:r>
              <a:rPr lang="en-US" sz="2400" dirty="0">
                <a:solidFill>
                  <a:srgbClr val="000000"/>
                </a:solidFill>
              </a:rPr>
              <a:t>Articles published between 2014-2025.</a:t>
            </a:r>
          </a:p>
          <a:p>
            <a:pPr marL="514350" indent="-514350">
              <a:buFont typeface="+mj-lt"/>
              <a:buAutoNum type="romanUcPeriod"/>
            </a:pPr>
            <a:r>
              <a:rPr lang="en-US" sz="2400" dirty="0">
                <a:solidFill>
                  <a:srgbClr val="000000"/>
                </a:solidFill>
              </a:rPr>
              <a:t>Focus on public healthcare facilities(PHC,HWC,CHC).</a:t>
            </a:r>
          </a:p>
          <a:p>
            <a:r>
              <a:rPr lang="en-US" sz="2400" b="1" dirty="0">
                <a:solidFill>
                  <a:srgbClr val="000000"/>
                </a:solidFill>
              </a:rPr>
              <a:t>EXCLUSION CRITERIA-  </a:t>
            </a:r>
          </a:p>
          <a:p>
            <a:pPr marL="514350" indent="-514350">
              <a:buFont typeface="+mj-lt"/>
              <a:buAutoNum type="romanUcPeriod"/>
            </a:pPr>
            <a:r>
              <a:rPr lang="en-US" sz="2400" dirty="0">
                <a:solidFill>
                  <a:srgbClr val="000000"/>
                </a:solidFill>
              </a:rPr>
              <a:t>Studies from other states.</a:t>
            </a:r>
          </a:p>
          <a:p>
            <a:pPr marL="514350" indent="-514350">
              <a:buFont typeface="+mj-lt"/>
              <a:buAutoNum type="romanUcPeriod"/>
            </a:pPr>
            <a:r>
              <a:rPr lang="en-US" sz="2400" dirty="0">
                <a:solidFill>
                  <a:srgbClr val="000000"/>
                </a:solidFill>
              </a:rPr>
              <a:t>Articles not related to quality assurance in healthcare.</a:t>
            </a:r>
          </a:p>
          <a:p>
            <a:pPr marL="514350" indent="-514350">
              <a:buFont typeface="+mj-lt"/>
              <a:buAutoNum type="romanUcPeriod"/>
            </a:pPr>
            <a:r>
              <a:rPr lang="en-US" sz="2400" dirty="0"/>
              <a:t>Articles solely addressing private healthcare facilities.</a:t>
            </a:r>
          </a:p>
          <a:p>
            <a:pPr marL="0" indent="0">
              <a:buNone/>
            </a:pPr>
            <a:endParaRPr lang="en-US" sz="2400" dirty="0">
              <a:solidFill>
                <a:srgbClr val="000000"/>
              </a:solidFill>
            </a:endParaRPr>
          </a:p>
          <a:p>
            <a:pPr marL="0" indent="0">
              <a:buNone/>
            </a:pPr>
            <a:endParaRPr lang="en-US" sz="2400" b="0" i="0" dirty="0">
              <a:solidFill>
                <a:srgbClr val="000000"/>
              </a:solidFill>
              <a:effectLst/>
            </a:endParaRPr>
          </a:p>
          <a:p>
            <a:endParaRPr lang="en-US" sz="2400" dirty="0"/>
          </a:p>
        </p:txBody>
      </p:sp>
      <p:pic>
        <p:nvPicPr>
          <p:cNvPr id="4" name="Picture 3">
            <a:extLst>
              <a:ext uri="{FF2B5EF4-FFF2-40B4-BE49-F238E27FC236}">
                <a16:creationId xmlns:a16="http://schemas.microsoft.com/office/drawing/2014/main" id="{68DDBFB1-6C2A-604D-C6DA-DDF2FAC0E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49" y="46557"/>
            <a:ext cx="2695903" cy="1268959"/>
          </a:xfrm>
          <a:prstGeom prst="rect">
            <a:avLst/>
          </a:prstGeom>
        </p:spPr>
      </p:pic>
    </p:spTree>
    <p:extLst>
      <p:ext uri="{BB962C8B-B14F-4D97-AF65-F5344CB8AC3E}">
        <p14:creationId xmlns:p14="http://schemas.microsoft.com/office/powerpoint/2010/main" val="3924342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DD810-14DF-25C7-54B5-301ADA20E33D}"/>
              </a:ext>
            </a:extLst>
          </p:cNvPr>
          <p:cNvSpPr>
            <a:spLocks noGrp="1"/>
          </p:cNvSpPr>
          <p:nvPr>
            <p:ph type="title"/>
          </p:nvPr>
        </p:nvSpPr>
        <p:spPr>
          <a:xfrm>
            <a:off x="2839452" y="46557"/>
            <a:ext cx="8289758" cy="1325563"/>
          </a:xfrm>
        </p:spPr>
        <p:txBody>
          <a:bodyPr>
            <a:normAutofit/>
          </a:bodyPr>
          <a:lstStyle/>
          <a:p>
            <a:pPr algn="ctr"/>
            <a:r>
              <a:rPr lang="en-US" sz="2800" b="1" dirty="0"/>
              <a:t>DATA COLLECTION &amp; ANALYSIS</a:t>
            </a:r>
          </a:p>
        </p:txBody>
      </p:sp>
      <p:sp>
        <p:nvSpPr>
          <p:cNvPr id="3" name="Content Placeholder 2">
            <a:extLst>
              <a:ext uri="{FF2B5EF4-FFF2-40B4-BE49-F238E27FC236}">
                <a16:creationId xmlns:a16="http://schemas.microsoft.com/office/drawing/2014/main" id="{964327F2-3CA8-4C6F-B87F-8BA504170925}"/>
              </a:ext>
            </a:extLst>
          </p:cNvPr>
          <p:cNvSpPr>
            <a:spLocks noGrp="1"/>
          </p:cNvSpPr>
          <p:nvPr>
            <p:ph idx="1"/>
          </p:nvPr>
        </p:nvSpPr>
        <p:spPr>
          <a:xfrm>
            <a:off x="368968" y="1652336"/>
            <a:ext cx="11502190" cy="4796589"/>
          </a:xfrm>
        </p:spPr>
        <p:txBody>
          <a:bodyPr>
            <a:normAutofit/>
          </a:bodyPr>
          <a:lstStyle/>
          <a:p>
            <a:r>
              <a:rPr lang="en-US" sz="2400" dirty="0"/>
              <a:t> </a:t>
            </a:r>
            <a:r>
              <a:rPr lang="en-US" sz="2400" b="1" dirty="0">
                <a:solidFill>
                  <a:srgbClr val="000000"/>
                </a:solidFill>
              </a:rPr>
              <a:t>IDENTIFY DATA SOURCES- </a:t>
            </a:r>
          </a:p>
          <a:p>
            <a:pPr marL="514350" indent="-514350">
              <a:buFont typeface="+mj-lt"/>
              <a:buAutoNum type="romanUcPeriod"/>
            </a:pPr>
            <a:r>
              <a:rPr lang="en-US" sz="2400" dirty="0">
                <a:solidFill>
                  <a:srgbClr val="000000"/>
                </a:solidFill>
              </a:rPr>
              <a:t>Searched scientific databases: </a:t>
            </a:r>
            <a:r>
              <a:rPr lang="en-US" sz="2400" dirty="0" err="1">
                <a:solidFill>
                  <a:srgbClr val="000000"/>
                </a:solidFill>
              </a:rPr>
              <a:t>Pubmed</a:t>
            </a:r>
            <a:r>
              <a:rPr lang="en-US" sz="2400" dirty="0">
                <a:solidFill>
                  <a:srgbClr val="000000"/>
                </a:solidFill>
              </a:rPr>
              <a:t>, Google scholar, Scopus.</a:t>
            </a:r>
          </a:p>
          <a:p>
            <a:pPr marL="514350" indent="-514350">
              <a:buFont typeface="+mj-lt"/>
              <a:buAutoNum type="romanUcPeriod"/>
            </a:pPr>
            <a:r>
              <a:rPr lang="en-US" sz="2400" dirty="0">
                <a:solidFill>
                  <a:srgbClr val="000000"/>
                </a:solidFill>
              </a:rPr>
              <a:t>Included grey literature- NHM Bihar reports, </a:t>
            </a:r>
            <a:r>
              <a:rPr lang="en-US" sz="2400" dirty="0" err="1">
                <a:solidFill>
                  <a:srgbClr val="000000"/>
                </a:solidFill>
              </a:rPr>
              <a:t>MoHFW</a:t>
            </a:r>
            <a:r>
              <a:rPr lang="en-US" sz="2400" dirty="0">
                <a:solidFill>
                  <a:srgbClr val="000000"/>
                </a:solidFill>
              </a:rPr>
              <a:t> documents, conference papers.</a:t>
            </a:r>
          </a:p>
          <a:p>
            <a:r>
              <a:rPr lang="en-US" sz="2400" b="1" dirty="0">
                <a:solidFill>
                  <a:srgbClr val="000000"/>
                </a:solidFill>
              </a:rPr>
              <a:t>DEVELOP SEARCH STRATEGIES-</a:t>
            </a:r>
          </a:p>
          <a:p>
            <a:pPr marL="514350" indent="-514350">
              <a:buFont typeface="+mj-lt"/>
              <a:buAutoNum type="romanUcPeriod"/>
            </a:pPr>
            <a:r>
              <a:rPr lang="en-US" sz="2400" dirty="0">
                <a:solidFill>
                  <a:srgbClr val="000000"/>
                </a:solidFill>
              </a:rPr>
              <a:t>Used keywords like “NQAS”, “Bihar”, “Rural health”, “Quality assurance”</a:t>
            </a:r>
          </a:p>
          <a:p>
            <a:pPr marL="514350" indent="-514350">
              <a:buFont typeface="+mj-lt"/>
              <a:buAutoNum type="romanUcPeriod"/>
            </a:pPr>
            <a:r>
              <a:rPr lang="en-US" sz="2400" dirty="0">
                <a:solidFill>
                  <a:srgbClr val="000000"/>
                </a:solidFill>
              </a:rPr>
              <a:t>Applied Boolean operators (“NQAS” AND “Bihar” AND “Rural”).</a:t>
            </a:r>
          </a:p>
          <a:p>
            <a:r>
              <a:rPr lang="en-US" sz="2400" b="1" dirty="0">
                <a:solidFill>
                  <a:srgbClr val="000000"/>
                </a:solidFill>
              </a:rPr>
              <a:t>SCREEN AND SELECT STUDIES-</a:t>
            </a:r>
          </a:p>
          <a:p>
            <a:pPr marL="514350" indent="-514350">
              <a:buFont typeface="+mj-lt"/>
              <a:buAutoNum type="romanUcPeriod"/>
            </a:pPr>
            <a:r>
              <a:rPr lang="en-US" sz="2400" dirty="0">
                <a:solidFill>
                  <a:srgbClr val="000000"/>
                </a:solidFill>
              </a:rPr>
              <a:t>Screened titles and abstracts using inclusion and exclusion criteria.</a:t>
            </a:r>
          </a:p>
          <a:p>
            <a:pPr marL="514350" indent="-514350">
              <a:buFont typeface="+mj-lt"/>
              <a:buAutoNum type="romanUcPeriod"/>
            </a:pPr>
            <a:r>
              <a:rPr lang="en-US" sz="2400" dirty="0">
                <a:solidFill>
                  <a:srgbClr val="000000"/>
                </a:solidFill>
              </a:rPr>
              <a:t>Conducted full text review for final selection.</a:t>
            </a:r>
          </a:p>
          <a:p>
            <a:endParaRPr lang="en-US" sz="2400" dirty="0"/>
          </a:p>
        </p:txBody>
      </p:sp>
      <p:pic>
        <p:nvPicPr>
          <p:cNvPr id="4" name="Picture 3">
            <a:extLst>
              <a:ext uri="{FF2B5EF4-FFF2-40B4-BE49-F238E27FC236}">
                <a16:creationId xmlns:a16="http://schemas.microsoft.com/office/drawing/2014/main" id="{A4CEB157-E72B-4523-9509-D17E1DC3F4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49" y="46557"/>
            <a:ext cx="2695903" cy="1268959"/>
          </a:xfrm>
          <a:prstGeom prst="rect">
            <a:avLst/>
          </a:prstGeom>
        </p:spPr>
      </p:pic>
    </p:spTree>
    <p:extLst>
      <p:ext uri="{BB962C8B-B14F-4D97-AF65-F5344CB8AC3E}">
        <p14:creationId xmlns:p14="http://schemas.microsoft.com/office/powerpoint/2010/main" val="1585461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34336-3705-6189-9D02-C0BE4159FD35}"/>
              </a:ext>
            </a:extLst>
          </p:cNvPr>
          <p:cNvSpPr>
            <a:spLocks noGrp="1"/>
          </p:cNvSpPr>
          <p:nvPr>
            <p:ph type="title"/>
          </p:nvPr>
        </p:nvSpPr>
        <p:spPr>
          <a:xfrm>
            <a:off x="3128211" y="245007"/>
            <a:ext cx="8225589" cy="1325563"/>
          </a:xfrm>
        </p:spPr>
        <p:txBody>
          <a:bodyPr>
            <a:normAutofit/>
          </a:bodyPr>
          <a:lstStyle/>
          <a:p>
            <a:r>
              <a:rPr lang="en-US" sz="2800" b="1" dirty="0"/>
              <a:t>DATA COLLECTION &amp; ANALYSIS</a:t>
            </a:r>
          </a:p>
        </p:txBody>
      </p:sp>
      <p:sp>
        <p:nvSpPr>
          <p:cNvPr id="3" name="Content Placeholder 2">
            <a:extLst>
              <a:ext uri="{FF2B5EF4-FFF2-40B4-BE49-F238E27FC236}">
                <a16:creationId xmlns:a16="http://schemas.microsoft.com/office/drawing/2014/main" id="{77753A38-B05D-D6B4-2EC5-843CB44FC271}"/>
              </a:ext>
            </a:extLst>
          </p:cNvPr>
          <p:cNvSpPr>
            <a:spLocks noGrp="1"/>
          </p:cNvSpPr>
          <p:nvPr>
            <p:ph idx="1"/>
          </p:nvPr>
        </p:nvSpPr>
        <p:spPr>
          <a:xfrm>
            <a:off x="304800" y="1825625"/>
            <a:ext cx="11518232" cy="4351338"/>
          </a:xfrm>
        </p:spPr>
        <p:txBody>
          <a:bodyPr>
            <a:normAutofit/>
          </a:bodyPr>
          <a:lstStyle/>
          <a:p>
            <a:r>
              <a:rPr lang="en-US" sz="2400" b="1" dirty="0"/>
              <a:t>CREATE A DATA EXTRACTION FORM- </a:t>
            </a:r>
          </a:p>
          <a:p>
            <a:pPr marL="0" indent="0">
              <a:buNone/>
            </a:pPr>
            <a:r>
              <a:rPr lang="en-US" sz="2400" dirty="0"/>
              <a:t>Used Excel/Google sheets to chart key fields like Author name, District, Facility type, NQAS components, Findings.</a:t>
            </a:r>
          </a:p>
          <a:p>
            <a:r>
              <a:rPr lang="en-US" sz="2400" b="1" dirty="0"/>
              <a:t>EXTRACT AND CHART DATA- </a:t>
            </a:r>
          </a:p>
          <a:p>
            <a:pPr marL="0" indent="0">
              <a:buNone/>
            </a:pPr>
            <a:r>
              <a:rPr lang="en-US" sz="2400" dirty="0"/>
              <a:t> Systemically collected and organized data from included sources.</a:t>
            </a:r>
          </a:p>
          <a:p>
            <a:r>
              <a:rPr lang="en-US" sz="2400" b="1" dirty="0"/>
              <a:t>DOCUMENT THE PROCESS-  </a:t>
            </a:r>
          </a:p>
          <a:p>
            <a:pPr marL="0" indent="0">
              <a:buNone/>
            </a:pPr>
            <a:r>
              <a:rPr lang="en-US" sz="2400" dirty="0"/>
              <a:t> Used PRISMA flowchart to show inclusion/exclusion and also recorded the number of studies at each stage and reasons for exclusion.</a:t>
            </a:r>
          </a:p>
          <a:p>
            <a:pPr marL="0" indent="0">
              <a:buNone/>
            </a:pPr>
            <a:endParaRPr lang="en-US" sz="2400" dirty="0"/>
          </a:p>
        </p:txBody>
      </p:sp>
      <p:pic>
        <p:nvPicPr>
          <p:cNvPr id="4" name="Picture 3">
            <a:extLst>
              <a:ext uri="{FF2B5EF4-FFF2-40B4-BE49-F238E27FC236}">
                <a16:creationId xmlns:a16="http://schemas.microsoft.com/office/drawing/2014/main" id="{DB930FA5-4737-6D93-AFF2-38A204ED44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49" y="46557"/>
            <a:ext cx="2695903" cy="1268959"/>
          </a:xfrm>
          <a:prstGeom prst="rect">
            <a:avLst/>
          </a:prstGeom>
        </p:spPr>
      </p:pic>
    </p:spTree>
    <p:extLst>
      <p:ext uri="{BB962C8B-B14F-4D97-AF65-F5344CB8AC3E}">
        <p14:creationId xmlns:p14="http://schemas.microsoft.com/office/powerpoint/2010/main" val="2694853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11E79-F219-428D-A30C-F171231FE139}"/>
              </a:ext>
            </a:extLst>
          </p:cNvPr>
          <p:cNvSpPr>
            <a:spLocks noGrp="1"/>
          </p:cNvSpPr>
          <p:nvPr>
            <p:ph type="title"/>
          </p:nvPr>
        </p:nvSpPr>
        <p:spPr>
          <a:xfrm>
            <a:off x="2776114" y="233635"/>
            <a:ext cx="8434137" cy="1325563"/>
          </a:xfrm>
        </p:spPr>
        <p:txBody>
          <a:bodyPr>
            <a:normAutofit/>
          </a:bodyPr>
          <a:lstStyle/>
          <a:p>
            <a:pPr algn="ctr"/>
            <a:r>
              <a:rPr lang="en-US" sz="2800" b="1" dirty="0"/>
              <a:t>RESULTS</a:t>
            </a:r>
          </a:p>
        </p:txBody>
      </p:sp>
      <p:sp>
        <p:nvSpPr>
          <p:cNvPr id="3" name="Content Placeholder 2">
            <a:extLst>
              <a:ext uri="{FF2B5EF4-FFF2-40B4-BE49-F238E27FC236}">
                <a16:creationId xmlns:a16="http://schemas.microsoft.com/office/drawing/2014/main" id="{D79B1953-3F47-088F-A7FF-02524611C8E3}"/>
              </a:ext>
            </a:extLst>
          </p:cNvPr>
          <p:cNvSpPr>
            <a:spLocks noGrp="1"/>
          </p:cNvSpPr>
          <p:nvPr>
            <p:ph idx="1"/>
          </p:nvPr>
        </p:nvSpPr>
        <p:spPr>
          <a:xfrm>
            <a:off x="192505" y="1825625"/>
            <a:ext cx="11161295" cy="4351338"/>
          </a:xfrm>
        </p:spPr>
        <p:txBody>
          <a:bodyPr>
            <a:normAutofit/>
          </a:bodyPr>
          <a:lstStyle/>
          <a:p>
            <a:r>
              <a:rPr lang="en-US" sz="2400" dirty="0"/>
              <a:t>Study Selection Process</a:t>
            </a:r>
          </a:p>
          <a:p>
            <a:pPr marL="571500" indent="-571500">
              <a:buFont typeface="+mj-lt"/>
              <a:buAutoNum type="romanUcPeriod"/>
            </a:pPr>
            <a:r>
              <a:rPr lang="en-US" sz="2400" dirty="0"/>
              <a:t>35 records initially identified from PubMed, Google Scholar, and grey literature. </a:t>
            </a:r>
          </a:p>
          <a:p>
            <a:pPr marL="571500" indent="-571500">
              <a:buFont typeface="+mj-lt"/>
              <a:buAutoNum type="romanUcPeriod"/>
            </a:pPr>
            <a:r>
              <a:rPr lang="en-US" sz="2400" dirty="0"/>
              <a:t>5 duplicates removed. </a:t>
            </a:r>
          </a:p>
          <a:p>
            <a:pPr marL="571500" indent="-571500">
              <a:buFont typeface="+mj-lt"/>
              <a:buAutoNum type="romanUcPeriod"/>
            </a:pPr>
            <a:r>
              <a:rPr lang="en-US" sz="2400" dirty="0"/>
              <a:t>30 studies screened by title &amp; abstract. </a:t>
            </a:r>
          </a:p>
          <a:p>
            <a:pPr marL="571500" indent="-571500">
              <a:buFont typeface="+mj-lt"/>
              <a:buAutoNum type="romanUcPeriod"/>
            </a:pPr>
            <a:r>
              <a:rPr lang="en-US" sz="2400" dirty="0"/>
              <a:t>20 full-text studies assessed. </a:t>
            </a:r>
          </a:p>
          <a:p>
            <a:pPr marL="571500" indent="-571500">
              <a:buFont typeface="+mj-lt"/>
              <a:buAutoNum type="romanUcPeriod"/>
            </a:pPr>
            <a:r>
              <a:rPr lang="en-US" sz="2400" dirty="0"/>
              <a:t>8 excluded due to non-NQAS focus or lack of Bihar-specific data. </a:t>
            </a:r>
          </a:p>
          <a:p>
            <a:pPr marL="571500" indent="-571500">
              <a:buFont typeface="+mj-lt"/>
              <a:buAutoNum type="romanUcPeriod"/>
            </a:pPr>
            <a:r>
              <a:rPr lang="en-US" sz="2400" dirty="0"/>
              <a:t>12 studies included in the scoping review.</a:t>
            </a:r>
          </a:p>
        </p:txBody>
      </p:sp>
      <p:pic>
        <p:nvPicPr>
          <p:cNvPr id="4" name="Picture 3">
            <a:extLst>
              <a:ext uri="{FF2B5EF4-FFF2-40B4-BE49-F238E27FC236}">
                <a16:creationId xmlns:a16="http://schemas.microsoft.com/office/drawing/2014/main" id="{221C628E-E8F1-710C-4B4B-B968EDAFC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5763180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380</TotalTime>
  <Words>1829</Words>
  <Application>Microsoft Office PowerPoint</Application>
  <PresentationFormat>Widescreen</PresentationFormat>
  <Paragraphs>153</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__GeistSans_3a0388</vt:lpstr>
      <vt:lpstr>Aptos</vt:lpstr>
      <vt:lpstr>Aptos Display</vt:lpstr>
      <vt:lpstr>Arial</vt:lpstr>
      <vt:lpstr>Times New Roman</vt:lpstr>
      <vt:lpstr>Office Theme</vt:lpstr>
      <vt:lpstr>Quality in Rural Healthcare: A Scoping Review of NQAS Implementation in Bihar  UNICEF BIHAR</vt:lpstr>
      <vt:lpstr>Mentor Approval</vt:lpstr>
      <vt:lpstr>Introduction</vt:lpstr>
      <vt:lpstr>Introduction</vt:lpstr>
      <vt:lpstr>OBJECTIVES OF THE STUDY</vt:lpstr>
      <vt:lpstr>METHODOLOGY</vt:lpstr>
      <vt:lpstr>DATA COLLECTION &amp; ANALYSIS</vt:lpstr>
      <vt:lpstr>DATA COLLECTION &amp; ANALYSIS</vt:lpstr>
      <vt:lpstr>RESULTS</vt:lpstr>
      <vt:lpstr>Results</vt:lpstr>
      <vt:lpstr>RESULTS</vt:lpstr>
      <vt:lpstr>RESULTS</vt:lpstr>
      <vt:lpstr>RESULTS</vt:lpstr>
      <vt:lpstr>DISCUSSION</vt:lpstr>
      <vt:lpstr>DISCUSSION</vt:lpstr>
      <vt:lpstr>CONCLUSION</vt:lpstr>
      <vt:lpstr>REFERENCES</vt:lpstr>
      <vt:lpstr>REFERENCES</vt:lpstr>
      <vt:lpstr>INVOLVEMENT IN COMMUNITY OUTREACH PROGRAMME ACTIVITIES</vt:lpstr>
      <vt:lpstr>KEY LEARNING FROM COP ACTIVITIES</vt:lpstr>
      <vt:lpstr>CO FIELD ACTIVITIES PHOTOGRAPH</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KAUSIK HALDER</dc:creator>
  <cp:lastModifiedBy>KAUSIK HALDER</cp:lastModifiedBy>
  <cp:revision>8</cp:revision>
  <dcterms:created xsi:type="dcterms:W3CDTF">2025-06-13T14:53:40Z</dcterms:created>
  <dcterms:modified xsi:type="dcterms:W3CDTF">2025-07-22T10:09:56Z</dcterms:modified>
</cp:coreProperties>
</file>