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7" r:id="rId3"/>
    <p:sldMasterId id="2147483694" r:id="rId4"/>
  </p:sldMasterIdLst>
  <p:notesMasterIdLst>
    <p:notesMasterId r:id="rId24"/>
  </p:notesMasterIdLst>
  <p:sldIdLst>
    <p:sldId id="256" r:id="rId5"/>
    <p:sldId id="257" r:id="rId6"/>
    <p:sldId id="276" r:id="rId7"/>
    <p:sldId id="277" r:id="rId8"/>
    <p:sldId id="278" r:id="rId9"/>
    <p:sldId id="274" r:id="rId10"/>
    <p:sldId id="260" r:id="rId11"/>
    <p:sldId id="259" r:id="rId12"/>
    <p:sldId id="275" r:id="rId13"/>
    <p:sldId id="262" r:id="rId14"/>
    <p:sldId id="263" r:id="rId15"/>
    <p:sldId id="264" r:id="rId16"/>
    <p:sldId id="265" r:id="rId17"/>
    <p:sldId id="266" r:id="rId18"/>
    <p:sldId id="267" r:id="rId19"/>
    <p:sldId id="273" r:id="rId20"/>
    <p:sldId id="268" r:id="rId21"/>
    <p:sldId id="270" r:id="rId22"/>
    <p:sldId id="27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53" autoAdjust="0"/>
    <p:restoredTop sz="94118" autoAdjust="0"/>
  </p:normalViewPr>
  <p:slideViewPr>
    <p:cSldViewPr snapToGrid="0">
      <p:cViewPr>
        <p:scale>
          <a:sx n="66" d="100"/>
          <a:sy n="66" d="100"/>
        </p:scale>
        <p:origin x="840"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nisha%20Goyal\Downloads\Excel%20for%20RP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nisha%20Goyal\Downloads\Excel%20for%20RP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nisha%20Goyal\Downloads\Excel%20for%20RPA.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CONSULTATION!$A$1</c:f>
              <c:strCache>
                <c:ptCount val="1"/>
                <c:pt idx="0">
                  <c:v>Before RPA Doctors consultation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CONSULTATION!$A$2</c:f>
              <c:numCache>
                <c:formatCode>[$-14009]h:mm:ss;@</c:formatCode>
                <c:ptCount val="1"/>
                <c:pt idx="0">
                  <c:v>0.66518518518518521</c:v>
                </c:pt>
              </c:numCache>
            </c:numRef>
          </c:val>
          <c:extLst>
            <c:ext xmlns:c16="http://schemas.microsoft.com/office/drawing/2014/chart" uri="{C3380CC4-5D6E-409C-BE32-E72D297353CC}">
              <c16:uniqueId val="{00000000-802F-4028-BC7D-0E21CAC2B554}"/>
            </c:ext>
          </c:extLst>
        </c:ser>
        <c:ser>
          <c:idx val="1"/>
          <c:order val="1"/>
          <c:tx>
            <c:strRef>
              <c:f>CONSULTATION!$B$1</c:f>
              <c:strCache>
                <c:ptCount val="1"/>
                <c:pt idx="0">
                  <c:v>After  RPA Doctors Consultation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CONSULTATION!$B$2</c:f>
              <c:numCache>
                <c:formatCode>[$-14009]h:mm:ss;@</c:formatCode>
                <c:ptCount val="1"/>
                <c:pt idx="0">
                  <c:v>0.45356481481481481</c:v>
                </c:pt>
              </c:numCache>
            </c:numRef>
          </c:val>
          <c:extLst>
            <c:ext xmlns:c16="http://schemas.microsoft.com/office/drawing/2014/chart" uri="{C3380CC4-5D6E-409C-BE32-E72D297353CC}">
              <c16:uniqueId val="{00000001-802F-4028-BC7D-0E21CAC2B554}"/>
            </c:ext>
          </c:extLst>
        </c:ser>
        <c:dLbls>
          <c:dLblPos val="outEnd"/>
          <c:showLegendKey val="0"/>
          <c:showVal val="1"/>
          <c:showCatName val="0"/>
          <c:showSerName val="0"/>
          <c:showPercent val="0"/>
          <c:showBubbleSize val="0"/>
        </c:dLbls>
        <c:gapWidth val="219"/>
        <c:overlap val="-27"/>
        <c:axId val="1599178416"/>
        <c:axId val="1599183216"/>
      </c:barChart>
      <c:catAx>
        <c:axId val="159917841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9183216"/>
        <c:crosses val="autoZero"/>
        <c:auto val="1"/>
        <c:lblAlgn val="ctr"/>
        <c:lblOffset val="100"/>
        <c:noMultiLvlLbl val="0"/>
      </c:catAx>
      <c:valAx>
        <c:axId val="1599183216"/>
        <c:scaling>
          <c:orientation val="minMax"/>
        </c:scaling>
        <c:delete val="0"/>
        <c:axPos val="l"/>
        <c:majorGridlines>
          <c:spPr>
            <a:ln w="9525" cap="flat" cmpd="sng" algn="ctr">
              <a:solidFill>
                <a:schemeClr val="tx1">
                  <a:lumMod val="15000"/>
                  <a:lumOff val="85000"/>
                </a:schemeClr>
              </a:solidFill>
              <a:round/>
            </a:ln>
            <a:effectLst/>
          </c:spPr>
        </c:majorGridlines>
        <c:numFmt formatCode="[$-14009]h:mm:ss;@"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9917841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a:outerShdw blurRad="63500" sx="102000" sy="102000" algn="ctr" rotWithShape="0">
        <a:prstClr val="black">
          <a:alpha val="40000"/>
        </a:prstClr>
      </a:outerShdw>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0"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DENTALS!$A$1</c:f>
              <c:strCache>
                <c:ptCount val="1"/>
                <c:pt idx="0">
                  <c:v>Before RPA Dentals Consultation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val>
            <c:numRef>
              <c:f>DENTALS!$A$2</c:f>
              <c:numCache>
                <c:formatCode>[$-14009]h:mm:ss;@</c:formatCode>
                <c:ptCount val="1"/>
                <c:pt idx="0">
                  <c:v>0.70078703703703704</c:v>
                </c:pt>
              </c:numCache>
            </c:numRef>
          </c:val>
          <c:extLst>
            <c:ext xmlns:c16="http://schemas.microsoft.com/office/drawing/2014/chart" uri="{C3380CC4-5D6E-409C-BE32-E72D297353CC}">
              <c16:uniqueId val="{00000000-734B-42F6-96D6-6E00CD684A6D}"/>
            </c:ext>
          </c:extLst>
        </c:ser>
        <c:ser>
          <c:idx val="1"/>
          <c:order val="1"/>
          <c:tx>
            <c:strRef>
              <c:f>DENTALS!$B$1</c:f>
              <c:strCache>
                <c:ptCount val="1"/>
                <c:pt idx="0">
                  <c:v>After  RPA Dentals Consultation</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val>
            <c:numRef>
              <c:f>DENTALS!$B$2</c:f>
              <c:numCache>
                <c:formatCode>[$-14009]h:mm:ss;@</c:formatCode>
                <c:ptCount val="1"/>
                <c:pt idx="0">
                  <c:v>0.51606481481481481</c:v>
                </c:pt>
              </c:numCache>
            </c:numRef>
          </c:val>
          <c:extLst>
            <c:ext xmlns:c16="http://schemas.microsoft.com/office/drawing/2014/chart" uri="{C3380CC4-5D6E-409C-BE32-E72D297353CC}">
              <c16:uniqueId val="{00000001-734B-42F6-96D6-6E00CD684A6D}"/>
            </c:ext>
          </c:extLst>
        </c:ser>
        <c:dLbls>
          <c:showLegendKey val="0"/>
          <c:showVal val="0"/>
          <c:showCatName val="0"/>
          <c:showSerName val="0"/>
          <c:showPercent val="0"/>
          <c:showBubbleSize val="0"/>
        </c:dLbls>
        <c:gapWidth val="100"/>
        <c:overlap val="-24"/>
        <c:axId val="1235845056"/>
        <c:axId val="1234972656"/>
      </c:barChart>
      <c:catAx>
        <c:axId val="1235845056"/>
        <c:scaling>
          <c:orientation val="minMax"/>
        </c:scaling>
        <c:delete val="0"/>
        <c:axPos val="b"/>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234972656"/>
        <c:crosses val="autoZero"/>
        <c:auto val="1"/>
        <c:lblAlgn val="ctr"/>
        <c:lblOffset val="100"/>
        <c:noMultiLvlLbl val="0"/>
      </c:catAx>
      <c:valAx>
        <c:axId val="1234972656"/>
        <c:scaling>
          <c:orientation val="minMax"/>
        </c:scaling>
        <c:delete val="0"/>
        <c:axPos val="l"/>
        <c:majorGridlines>
          <c:spPr>
            <a:ln w="9525" cap="flat" cmpd="sng" algn="ctr">
              <a:solidFill>
                <a:schemeClr val="tx2">
                  <a:lumMod val="15000"/>
                  <a:lumOff val="85000"/>
                </a:schemeClr>
              </a:solidFill>
              <a:round/>
            </a:ln>
            <a:effectLst/>
          </c:spPr>
        </c:majorGridlines>
        <c:numFmt formatCode="[$-14009]h:mm:ss;@"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235845056"/>
        <c:crosses val="autoZero"/>
        <c:crossBetween val="between"/>
      </c:valAx>
      <c:dTable>
        <c:showHorzBorder val="1"/>
        <c:showVertBorder val="1"/>
        <c:showOutline val="1"/>
        <c:showKeys val="1"/>
        <c:spPr>
          <a:noFill/>
          <a:ln w="9525">
            <a:solidFill>
              <a:schemeClr val="tx2">
                <a:lumMod val="15000"/>
                <a:lumOff val="85000"/>
              </a:schemeClr>
            </a:solidFill>
          </a:ln>
          <a:effectLst/>
        </c:spPr>
        <c:txPr>
          <a:bodyPr rot="0" spcFirstLastPara="1" vertOverflow="ellipsis" vert="horz" wrap="square" anchor="ctr" anchorCtr="1"/>
          <a:lstStyle/>
          <a:p>
            <a:pPr rtl="0">
              <a:defRPr sz="1197" b="0" i="0" u="none" strike="noStrike" kern="1200" baseline="0">
                <a:solidFill>
                  <a:schemeClr val="tx2"/>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a:outerShdw blurRad="63500" sx="102000" sy="102000" algn="ctr" rotWithShape="0">
        <a:prstClr val="black">
          <a:alpha val="40000"/>
        </a:prstClr>
      </a:outerShdw>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OPTOMETRY!$A$1</c:f>
              <c:strCache>
                <c:ptCount val="1"/>
                <c:pt idx="0">
                  <c:v>Before RPA Optometry</c:v>
                </c:pt>
              </c:strCache>
            </c:strRef>
          </c:tx>
          <c:spPr>
            <a:solidFill>
              <a:schemeClr val="accent1"/>
            </a:solidFill>
            <a:ln>
              <a:noFill/>
            </a:ln>
            <a:effectLst/>
          </c:spPr>
          <c:invertIfNegative val="0"/>
          <c:val>
            <c:numRef>
              <c:f>OPTOMETRY!$A$2</c:f>
              <c:numCache>
                <c:formatCode>[$-14009]h:mm:ss;@</c:formatCode>
                <c:ptCount val="1"/>
                <c:pt idx="0">
                  <c:v>0.56152777777777774</c:v>
                </c:pt>
              </c:numCache>
            </c:numRef>
          </c:val>
          <c:extLst>
            <c:ext xmlns:c16="http://schemas.microsoft.com/office/drawing/2014/chart" uri="{C3380CC4-5D6E-409C-BE32-E72D297353CC}">
              <c16:uniqueId val="{00000000-D18B-4278-A228-EEEABAD68855}"/>
            </c:ext>
          </c:extLst>
        </c:ser>
        <c:ser>
          <c:idx val="1"/>
          <c:order val="1"/>
          <c:tx>
            <c:strRef>
              <c:f>OPTOMETRY!$B$1</c:f>
              <c:strCache>
                <c:ptCount val="1"/>
                <c:pt idx="0">
                  <c:v>After RPA Optometry</c:v>
                </c:pt>
              </c:strCache>
            </c:strRef>
          </c:tx>
          <c:spPr>
            <a:solidFill>
              <a:schemeClr val="accent2"/>
            </a:solidFill>
            <a:ln>
              <a:noFill/>
            </a:ln>
            <a:effectLst/>
          </c:spPr>
          <c:invertIfNegative val="0"/>
          <c:val>
            <c:numRef>
              <c:f>OPTOMETRY!$B$2</c:f>
              <c:numCache>
                <c:formatCode>[$-14009]h:mm:ss;@</c:formatCode>
                <c:ptCount val="1"/>
                <c:pt idx="0">
                  <c:v>0.36291666666666667</c:v>
                </c:pt>
              </c:numCache>
            </c:numRef>
          </c:val>
          <c:extLst>
            <c:ext xmlns:c16="http://schemas.microsoft.com/office/drawing/2014/chart" uri="{C3380CC4-5D6E-409C-BE32-E72D297353CC}">
              <c16:uniqueId val="{00000001-D18B-4278-A228-EEEABAD68855}"/>
            </c:ext>
          </c:extLst>
        </c:ser>
        <c:dLbls>
          <c:showLegendKey val="0"/>
          <c:showVal val="0"/>
          <c:showCatName val="0"/>
          <c:showSerName val="0"/>
          <c:showPercent val="0"/>
          <c:showBubbleSize val="0"/>
        </c:dLbls>
        <c:gapWidth val="219"/>
        <c:overlap val="-27"/>
        <c:axId val="1234969296"/>
        <c:axId val="1234970256"/>
      </c:barChart>
      <c:catAx>
        <c:axId val="123496929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4970256"/>
        <c:crosses val="autoZero"/>
        <c:auto val="1"/>
        <c:lblAlgn val="ctr"/>
        <c:lblOffset val="100"/>
        <c:noMultiLvlLbl val="0"/>
      </c:catAx>
      <c:valAx>
        <c:axId val="1234970256"/>
        <c:scaling>
          <c:orientation val="minMax"/>
        </c:scaling>
        <c:delete val="0"/>
        <c:axPos val="l"/>
        <c:majorGridlines>
          <c:spPr>
            <a:ln w="9525" cap="flat" cmpd="sng" algn="ctr">
              <a:solidFill>
                <a:schemeClr val="tx1">
                  <a:lumMod val="15000"/>
                  <a:lumOff val="85000"/>
                </a:schemeClr>
              </a:solidFill>
              <a:round/>
            </a:ln>
            <a:effectLst/>
          </c:spPr>
        </c:majorGridlines>
        <c:numFmt formatCode="[$-14009]h:mm:ss;@"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496929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a:outerShdw blurRad="63500" sx="102000" sy="102000" algn="ctr" rotWithShape="0">
        <a:prstClr val="black">
          <a:alpha val="40000"/>
        </a:prstClr>
      </a:outerShdw>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3431EA-C0E5-4939-99FD-F38A9EE6A7D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793EA0E-E037-4A61-82D3-41C3E983712A}">
      <dgm:prSet/>
      <dgm:spPr/>
      <dgm:t>
        <a:bodyPr/>
        <a:lstStyle/>
        <a:p>
          <a:pPr>
            <a:lnSpc>
              <a:spcPct val="100000"/>
            </a:lnSpc>
          </a:pPr>
          <a:r>
            <a:rPr lang="en-IN" b="1" dirty="0"/>
            <a:t>Study Location:</a:t>
          </a:r>
          <a:r>
            <a:rPr lang="en-IN" dirty="0"/>
            <a:t> U4RAD Technologies PVT LTD</a:t>
          </a:r>
          <a:br>
            <a:rPr lang="en-IN" dirty="0"/>
          </a:br>
          <a:r>
            <a:rPr lang="en-IN" b="1" dirty="0"/>
            <a:t>Study Design:</a:t>
          </a:r>
          <a:r>
            <a:rPr lang="en-IN" dirty="0"/>
            <a:t> Comparative operational study conducted over a 4 month period , Retrospective &amp; prospective studies respectively.</a:t>
          </a:r>
          <a:br>
            <a:rPr lang="en-IN" dirty="0"/>
          </a:br>
          <a:r>
            <a:rPr lang="en-IN" b="1" dirty="0"/>
            <a:t>Study Population:</a:t>
          </a:r>
          <a:r>
            <a:rPr lang="en-IN" dirty="0"/>
            <a:t> Patients attending health camps.</a:t>
          </a:r>
          <a:endParaRPr lang="en-US" dirty="0"/>
        </a:p>
      </dgm:t>
    </dgm:pt>
    <dgm:pt modelId="{7B1C4230-92E1-401D-A950-C7A489C024FE}" type="parTrans" cxnId="{99298BE6-16D3-4C69-9EBC-547778DD2E4A}">
      <dgm:prSet/>
      <dgm:spPr/>
      <dgm:t>
        <a:bodyPr/>
        <a:lstStyle/>
        <a:p>
          <a:endParaRPr lang="en-US"/>
        </a:p>
      </dgm:t>
    </dgm:pt>
    <dgm:pt modelId="{06E17778-24E6-4F48-B893-7F39A19CDC18}" type="sibTrans" cxnId="{99298BE6-16D3-4C69-9EBC-547778DD2E4A}">
      <dgm:prSet/>
      <dgm:spPr/>
      <dgm:t>
        <a:bodyPr/>
        <a:lstStyle/>
        <a:p>
          <a:endParaRPr lang="en-US"/>
        </a:p>
      </dgm:t>
    </dgm:pt>
    <dgm:pt modelId="{7DAB2449-42C6-4480-88EE-92EFAD8C1432}">
      <dgm:prSet/>
      <dgm:spPr/>
      <dgm:t>
        <a:bodyPr/>
        <a:lstStyle/>
        <a:p>
          <a:pPr>
            <a:lnSpc>
              <a:spcPct val="100000"/>
            </a:lnSpc>
          </a:pPr>
          <a:r>
            <a:rPr lang="en-IN" b="1"/>
            <a:t>Sampling Method:</a:t>
          </a:r>
          <a:r>
            <a:rPr lang="en-IN"/>
            <a:t> Convenience sampling of health camps.</a:t>
          </a:r>
          <a:br>
            <a:rPr lang="en-IN"/>
          </a:br>
          <a:r>
            <a:rPr lang="en-IN" b="1"/>
            <a:t>Sample Size:</a:t>
          </a:r>
          <a:r>
            <a:rPr lang="en-IN"/>
            <a:t> 400 patients </a:t>
          </a:r>
          <a:br>
            <a:rPr lang="en-IN"/>
          </a:br>
          <a:r>
            <a:rPr lang="en-IN" b="1"/>
            <a:t>Source of Data Collection:</a:t>
          </a:r>
          <a:r>
            <a:rPr lang="en-IN"/>
            <a:t> </a:t>
          </a:r>
          <a:r>
            <a:rPr lang="en-US"/>
            <a:t>U4RAD reporting bot</a:t>
          </a:r>
          <a:br>
            <a:rPr lang="en-IN"/>
          </a:br>
          <a:r>
            <a:rPr lang="en-IN" b="1"/>
            <a:t>Data Tool:</a:t>
          </a:r>
          <a:r>
            <a:rPr lang="en-IN"/>
            <a:t> </a:t>
          </a:r>
          <a:r>
            <a:rPr lang="en-US"/>
            <a:t>Microsoft Excel used for data compilation and management</a:t>
          </a:r>
        </a:p>
      </dgm:t>
    </dgm:pt>
    <dgm:pt modelId="{67F9954A-788F-4A84-842B-B39B625157D5}" type="parTrans" cxnId="{E53CDF5F-7348-4F8A-8180-EF67B99C04BA}">
      <dgm:prSet/>
      <dgm:spPr/>
      <dgm:t>
        <a:bodyPr/>
        <a:lstStyle/>
        <a:p>
          <a:endParaRPr lang="en-US"/>
        </a:p>
      </dgm:t>
    </dgm:pt>
    <dgm:pt modelId="{0D7D26BA-4CCC-4CF2-A3B1-4242FCAEFDCD}" type="sibTrans" cxnId="{E53CDF5F-7348-4F8A-8180-EF67B99C04BA}">
      <dgm:prSet/>
      <dgm:spPr/>
      <dgm:t>
        <a:bodyPr/>
        <a:lstStyle/>
        <a:p>
          <a:endParaRPr lang="en-US"/>
        </a:p>
      </dgm:t>
    </dgm:pt>
    <dgm:pt modelId="{D3413B5F-A331-4823-8E1A-41E1B38124B7}" type="pres">
      <dgm:prSet presAssocID="{B73431EA-C0E5-4939-99FD-F38A9EE6A7DD}" presName="root" presStyleCnt="0">
        <dgm:presLayoutVars>
          <dgm:dir/>
          <dgm:resizeHandles val="exact"/>
        </dgm:presLayoutVars>
      </dgm:prSet>
      <dgm:spPr/>
    </dgm:pt>
    <dgm:pt modelId="{784F7D67-4B34-4EB1-9E06-0D6AE87B8FD6}" type="pres">
      <dgm:prSet presAssocID="{1793EA0E-E037-4A61-82D3-41C3E983712A}" presName="compNode" presStyleCnt="0"/>
      <dgm:spPr/>
    </dgm:pt>
    <dgm:pt modelId="{0FC266F2-C1D6-4AF6-BAD4-826EA5CE526E}" type="pres">
      <dgm:prSet presAssocID="{1793EA0E-E037-4A61-82D3-41C3E983712A}" presName="bgRect" presStyleLbl="bgShp" presStyleIdx="0" presStyleCnt="2"/>
      <dgm:spPr/>
    </dgm:pt>
    <dgm:pt modelId="{C52E620B-3323-4CBC-8F7E-94FC45C69D90}" type="pres">
      <dgm:prSet presAssocID="{1793EA0E-E037-4A61-82D3-41C3E983712A}"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lip Calendar"/>
        </a:ext>
      </dgm:extLst>
    </dgm:pt>
    <dgm:pt modelId="{74068362-D8B7-4166-8AFE-DC654703914A}" type="pres">
      <dgm:prSet presAssocID="{1793EA0E-E037-4A61-82D3-41C3E983712A}" presName="spaceRect" presStyleCnt="0"/>
      <dgm:spPr/>
    </dgm:pt>
    <dgm:pt modelId="{F25D7184-F67A-4272-9AA0-FFCC0C0011C3}" type="pres">
      <dgm:prSet presAssocID="{1793EA0E-E037-4A61-82D3-41C3E983712A}" presName="parTx" presStyleLbl="revTx" presStyleIdx="0" presStyleCnt="2">
        <dgm:presLayoutVars>
          <dgm:chMax val="0"/>
          <dgm:chPref val="0"/>
        </dgm:presLayoutVars>
      </dgm:prSet>
      <dgm:spPr/>
    </dgm:pt>
    <dgm:pt modelId="{8A2A2E16-412C-47EC-B78E-0AC20DF0BA66}" type="pres">
      <dgm:prSet presAssocID="{06E17778-24E6-4F48-B893-7F39A19CDC18}" presName="sibTrans" presStyleCnt="0"/>
      <dgm:spPr/>
    </dgm:pt>
    <dgm:pt modelId="{19E47FDD-F531-46A7-8C6B-FF113D013CA8}" type="pres">
      <dgm:prSet presAssocID="{7DAB2449-42C6-4480-88EE-92EFAD8C1432}" presName="compNode" presStyleCnt="0"/>
      <dgm:spPr/>
    </dgm:pt>
    <dgm:pt modelId="{C98B7A4C-9D96-4C7F-A986-0372A49A94F3}" type="pres">
      <dgm:prSet presAssocID="{7DAB2449-42C6-4480-88EE-92EFAD8C1432}" presName="bgRect" presStyleLbl="bgShp" presStyleIdx="1" presStyleCnt="2"/>
      <dgm:spPr/>
    </dgm:pt>
    <dgm:pt modelId="{276D7A40-02E9-4966-91C0-E6C71C6884CB}" type="pres">
      <dgm:prSet presAssocID="{7DAB2449-42C6-4480-88EE-92EFAD8C143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66380089-146A-43B5-B4AC-4D8841F2C254}" type="pres">
      <dgm:prSet presAssocID="{7DAB2449-42C6-4480-88EE-92EFAD8C1432}" presName="spaceRect" presStyleCnt="0"/>
      <dgm:spPr/>
    </dgm:pt>
    <dgm:pt modelId="{6A0F7406-9910-4F3F-B734-85268D892834}" type="pres">
      <dgm:prSet presAssocID="{7DAB2449-42C6-4480-88EE-92EFAD8C1432}" presName="parTx" presStyleLbl="revTx" presStyleIdx="1" presStyleCnt="2">
        <dgm:presLayoutVars>
          <dgm:chMax val="0"/>
          <dgm:chPref val="0"/>
        </dgm:presLayoutVars>
      </dgm:prSet>
      <dgm:spPr/>
    </dgm:pt>
  </dgm:ptLst>
  <dgm:cxnLst>
    <dgm:cxn modelId="{E53CDF5F-7348-4F8A-8180-EF67B99C04BA}" srcId="{B73431EA-C0E5-4939-99FD-F38A9EE6A7DD}" destId="{7DAB2449-42C6-4480-88EE-92EFAD8C1432}" srcOrd="1" destOrd="0" parTransId="{67F9954A-788F-4A84-842B-B39B625157D5}" sibTransId="{0D7D26BA-4CCC-4CF2-A3B1-4242FCAEFDCD}"/>
    <dgm:cxn modelId="{DF28E070-F397-4A6C-8979-CB80E243FFB7}" type="presOf" srcId="{B73431EA-C0E5-4939-99FD-F38A9EE6A7DD}" destId="{D3413B5F-A331-4823-8E1A-41E1B38124B7}" srcOrd="0" destOrd="0" presId="urn:microsoft.com/office/officeart/2018/2/layout/IconVerticalSolidList"/>
    <dgm:cxn modelId="{DC932D57-E30A-4772-B3B3-3B6B66B993B7}" type="presOf" srcId="{7DAB2449-42C6-4480-88EE-92EFAD8C1432}" destId="{6A0F7406-9910-4F3F-B734-85268D892834}" srcOrd="0" destOrd="0" presId="urn:microsoft.com/office/officeart/2018/2/layout/IconVerticalSolidList"/>
    <dgm:cxn modelId="{99298BE6-16D3-4C69-9EBC-547778DD2E4A}" srcId="{B73431EA-C0E5-4939-99FD-F38A9EE6A7DD}" destId="{1793EA0E-E037-4A61-82D3-41C3E983712A}" srcOrd="0" destOrd="0" parTransId="{7B1C4230-92E1-401D-A950-C7A489C024FE}" sibTransId="{06E17778-24E6-4F48-B893-7F39A19CDC18}"/>
    <dgm:cxn modelId="{636076FC-93E3-46D0-A91D-6D1BF35B8985}" type="presOf" srcId="{1793EA0E-E037-4A61-82D3-41C3E983712A}" destId="{F25D7184-F67A-4272-9AA0-FFCC0C0011C3}" srcOrd="0" destOrd="0" presId="urn:microsoft.com/office/officeart/2018/2/layout/IconVerticalSolidList"/>
    <dgm:cxn modelId="{BF5A63DA-19B1-4EBE-B442-25A64E6C0915}" type="presParOf" srcId="{D3413B5F-A331-4823-8E1A-41E1B38124B7}" destId="{784F7D67-4B34-4EB1-9E06-0D6AE87B8FD6}" srcOrd="0" destOrd="0" presId="urn:microsoft.com/office/officeart/2018/2/layout/IconVerticalSolidList"/>
    <dgm:cxn modelId="{D1712ACF-452C-4811-AEF3-06C5AC4790FF}" type="presParOf" srcId="{784F7D67-4B34-4EB1-9E06-0D6AE87B8FD6}" destId="{0FC266F2-C1D6-4AF6-BAD4-826EA5CE526E}" srcOrd="0" destOrd="0" presId="urn:microsoft.com/office/officeart/2018/2/layout/IconVerticalSolidList"/>
    <dgm:cxn modelId="{C4A8CBE4-A50F-45EA-BFEE-A03301BF12C5}" type="presParOf" srcId="{784F7D67-4B34-4EB1-9E06-0D6AE87B8FD6}" destId="{C52E620B-3323-4CBC-8F7E-94FC45C69D90}" srcOrd="1" destOrd="0" presId="urn:microsoft.com/office/officeart/2018/2/layout/IconVerticalSolidList"/>
    <dgm:cxn modelId="{48227F0D-BCB2-41E0-BFFA-C34B22421DE4}" type="presParOf" srcId="{784F7D67-4B34-4EB1-9E06-0D6AE87B8FD6}" destId="{74068362-D8B7-4166-8AFE-DC654703914A}" srcOrd="2" destOrd="0" presId="urn:microsoft.com/office/officeart/2018/2/layout/IconVerticalSolidList"/>
    <dgm:cxn modelId="{AA5F98C1-7FE0-4ADE-827A-DE18FBDBA7B2}" type="presParOf" srcId="{784F7D67-4B34-4EB1-9E06-0D6AE87B8FD6}" destId="{F25D7184-F67A-4272-9AA0-FFCC0C0011C3}" srcOrd="3" destOrd="0" presId="urn:microsoft.com/office/officeart/2018/2/layout/IconVerticalSolidList"/>
    <dgm:cxn modelId="{0EBFCC64-A4C2-415A-93B1-97945F925024}" type="presParOf" srcId="{D3413B5F-A331-4823-8E1A-41E1B38124B7}" destId="{8A2A2E16-412C-47EC-B78E-0AC20DF0BA66}" srcOrd="1" destOrd="0" presId="urn:microsoft.com/office/officeart/2018/2/layout/IconVerticalSolidList"/>
    <dgm:cxn modelId="{E8D3BAD6-D1C4-42FA-B5A3-B036EE135ADE}" type="presParOf" srcId="{D3413B5F-A331-4823-8E1A-41E1B38124B7}" destId="{19E47FDD-F531-46A7-8C6B-FF113D013CA8}" srcOrd="2" destOrd="0" presId="urn:microsoft.com/office/officeart/2018/2/layout/IconVerticalSolidList"/>
    <dgm:cxn modelId="{5CDBA640-0734-43D5-BEBF-0CB4C86E9CA0}" type="presParOf" srcId="{19E47FDD-F531-46A7-8C6B-FF113D013CA8}" destId="{C98B7A4C-9D96-4C7F-A986-0372A49A94F3}" srcOrd="0" destOrd="0" presId="urn:microsoft.com/office/officeart/2018/2/layout/IconVerticalSolidList"/>
    <dgm:cxn modelId="{4EE853C7-7F14-4FA0-B704-88A067756319}" type="presParOf" srcId="{19E47FDD-F531-46A7-8C6B-FF113D013CA8}" destId="{276D7A40-02E9-4966-91C0-E6C71C6884CB}" srcOrd="1" destOrd="0" presId="urn:microsoft.com/office/officeart/2018/2/layout/IconVerticalSolidList"/>
    <dgm:cxn modelId="{96E292C3-A65D-4820-88E7-D9ACC2B73BF4}" type="presParOf" srcId="{19E47FDD-F531-46A7-8C6B-FF113D013CA8}" destId="{66380089-146A-43B5-B4AC-4D8841F2C254}" srcOrd="2" destOrd="0" presId="urn:microsoft.com/office/officeart/2018/2/layout/IconVerticalSolidList"/>
    <dgm:cxn modelId="{73C11E58-DAE9-4984-AC42-B7464C6CE59B}" type="presParOf" srcId="{19E47FDD-F531-46A7-8C6B-FF113D013CA8}" destId="{6A0F7406-9910-4F3F-B734-85268D89283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266F2-C1D6-4AF6-BAD4-826EA5CE526E}">
      <dsp:nvSpPr>
        <dsp:cNvPr id="0" name=""/>
        <dsp:cNvSpPr/>
      </dsp:nvSpPr>
      <dsp:spPr>
        <a:xfrm>
          <a:off x="0" y="707092"/>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2E620B-3323-4CBC-8F7E-94FC45C69D90}">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5D7184-F67A-4272-9AA0-FFCC0C0011C3}">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711200">
            <a:lnSpc>
              <a:spcPct val="100000"/>
            </a:lnSpc>
            <a:spcBef>
              <a:spcPct val="0"/>
            </a:spcBef>
            <a:spcAft>
              <a:spcPct val="35000"/>
            </a:spcAft>
            <a:buNone/>
          </a:pPr>
          <a:r>
            <a:rPr lang="en-IN" sz="1600" b="1" kern="1200" dirty="0"/>
            <a:t>Study Location:</a:t>
          </a:r>
          <a:r>
            <a:rPr lang="en-IN" sz="1600" kern="1200" dirty="0"/>
            <a:t> U4RAD Technologies PVT LTD</a:t>
          </a:r>
          <a:br>
            <a:rPr lang="en-IN" sz="1600" kern="1200" dirty="0"/>
          </a:br>
          <a:r>
            <a:rPr lang="en-IN" sz="1600" b="1" kern="1200" dirty="0"/>
            <a:t>Study Design:</a:t>
          </a:r>
          <a:r>
            <a:rPr lang="en-IN" sz="1600" kern="1200" dirty="0"/>
            <a:t> Comparative operational study conducted over a 4 month period , Retrospective &amp; prospective studies respectively.</a:t>
          </a:r>
          <a:br>
            <a:rPr lang="en-IN" sz="1600" kern="1200" dirty="0"/>
          </a:br>
          <a:r>
            <a:rPr lang="en-IN" sz="1600" b="1" kern="1200" dirty="0"/>
            <a:t>Study Population:</a:t>
          </a:r>
          <a:r>
            <a:rPr lang="en-IN" sz="1600" kern="1200" dirty="0"/>
            <a:t> Patients attending health camps.</a:t>
          </a:r>
          <a:endParaRPr lang="en-US" sz="1600" kern="1200" dirty="0"/>
        </a:p>
      </dsp:txBody>
      <dsp:txXfrm>
        <a:off x="1507738" y="707092"/>
        <a:ext cx="9007861" cy="1305401"/>
      </dsp:txXfrm>
    </dsp:sp>
    <dsp:sp modelId="{C98B7A4C-9D96-4C7F-A986-0372A49A94F3}">
      <dsp:nvSpPr>
        <dsp:cNvPr id="0" name=""/>
        <dsp:cNvSpPr/>
      </dsp:nvSpPr>
      <dsp:spPr>
        <a:xfrm>
          <a:off x="0" y="2338844"/>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6D7A40-02E9-4966-91C0-E6C71C6884CB}">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0F7406-9910-4F3F-B734-85268D892834}">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711200">
            <a:lnSpc>
              <a:spcPct val="100000"/>
            </a:lnSpc>
            <a:spcBef>
              <a:spcPct val="0"/>
            </a:spcBef>
            <a:spcAft>
              <a:spcPct val="35000"/>
            </a:spcAft>
            <a:buNone/>
          </a:pPr>
          <a:r>
            <a:rPr lang="en-IN" sz="1600" b="1" kern="1200"/>
            <a:t>Sampling Method:</a:t>
          </a:r>
          <a:r>
            <a:rPr lang="en-IN" sz="1600" kern="1200"/>
            <a:t> Convenience sampling of health camps.</a:t>
          </a:r>
          <a:br>
            <a:rPr lang="en-IN" sz="1600" kern="1200"/>
          </a:br>
          <a:r>
            <a:rPr lang="en-IN" sz="1600" b="1" kern="1200"/>
            <a:t>Sample Size:</a:t>
          </a:r>
          <a:r>
            <a:rPr lang="en-IN" sz="1600" kern="1200"/>
            <a:t> 400 patients </a:t>
          </a:r>
          <a:br>
            <a:rPr lang="en-IN" sz="1600" kern="1200"/>
          </a:br>
          <a:r>
            <a:rPr lang="en-IN" sz="1600" b="1" kern="1200"/>
            <a:t>Source of Data Collection:</a:t>
          </a:r>
          <a:r>
            <a:rPr lang="en-IN" sz="1600" kern="1200"/>
            <a:t> </a:t>
          </a:r>
          <a:r>
            <a:rPr lang="en-US" sz="1600" kern="1200"/>
            <a:t>U4RAD reporting bot</a:t>
          </a:r>
          <a:br>
            <a:rPr lang="en-IN" sz="1600" kern="1200"/>
          </a:br>
          <a:r>
            <a:rPr lang="en-IN" sz="1600" b="1" kern="1200"/>
            <a:t>Data Tool:</a:t>
          </a:r>
          <a:r>
            <a:rPr lang="en-IN" sz="1600" kern="1200"/>
            <a:t> </a:t>
          </a:r>
          <a:r>
            <a:rPr lang="en-US" sz="1600" kern="1200"/>
            <a:t>Microsoft Excel used for data compilation and management</a:t>
          </a:r>
        </a:p>
      </dsp:txBody>
      <dsp:txXfrm>
        <a:off x="1507738" y="2338844"/>
        <a:ext cx="9007861" cy="130540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kern="1200" dirty="0">
                <a:solidFill>
                  <a:schemeClr val="tx1"/>
                </a:solidFill>
                <a:effectLst/>
                <a:latin typeface="+mn-lt"/>
                <a:ea typeface="+mn-ea"/>
                <a:cs typeface="+mn-cs"/>
              </a:rPr>
              <a:t>💰 Cost-Effectiveness</a:t>
            </a:r>
          </a:p>
          <a:p>
            <a:r>
              <a:rPr lang="en-IN" sz="1200" kern="1200" dirty="0">
                <a:solidFill>
                  <a:schemeClr val="tx1"/>
                </a:solidFill>
                <a:effectLst/>
                <a:latin typeface="+mn-lt"/>
                <a:ea typeface="+mn-ea"/>
                <a:cs typeface="+mn-cs"/>
              </a:rPr>
              <a:t>RPA can reduce costs by 25% to 50%. Once the bots are set up, they work 24/7 without breaks, salaries, or leaves.</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In our health camps, earlier we needed 5 volunteers just to register patients and type reports. With RPA, we now need only 3 staff — the bot handles form-filling, report saving, and data syncing. Huge savings on manpower!</a:t>
            </a:r>
          </a:p>
          <a:p>
            <a:r>
              <a:rPr lang="en-IN" sz="1200" kern="1200" dirty="0">
                <a:solidFill>
                  <a:schemeClr val="tx1"/>
                </a:solidFill>
                <a:effectLst/>
                <a:latin typeface="+mn-lt"/>
                <a:ea typeface="+mn-ea"/>
                <a:cs typeface="+mn-cs"/>
              </a:rPr>
              <a:t>⚡ Improved Productivity</a:t>
            </a:r>
          </a:p>
          <a:p>
            <a:r>
              <a:rPr lang="en-IN" sz="1200" kern="1200" dirty="0">
                <a:solidFill>
                  <a:schemeClr val="tx1"/>
                </a:solidFill>
                <a:effectLst/>
                <a:latin typeface="+mn-lt"/>
                <a:ea typeface="+mn-ea"/>
                <a:cs typeface="+mn-cs"/>
              </a:rPr>
              <a:t>Bots finish tasks faster than humans, which helps us handle more patients in less time.</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In optometry, instead of writing vision scores manually, the bot automatically enters data in the system. This gives the technician more time to check the next patient — resulting in faster patient flow and higher camp throughput.</a:t>
            </a:r>
          </a:p>
          <a:p>
            <a:r>
              <a:rPr lang="en-IN" sz="1200" kern="1200" dirty="0">
                <a:solidFill>
                  <a:schemeClr val="tx1"/>
                </a:solidFill>
                <a:effectLst/>
                <a:latin typeface="+mn-lt"/>
                <a:ea typeface="+mn-ea"/>
                <a:cs typeface="+mn-cs"/>
              </a:rPr>
              <a:t>✅ Higher Accuracy</a:t>
            </a:r>
          </a:p>
          <a:p>
            <a:r>
              <a:rPr lang="en-IN" sz="1200" kern="1200" dirty="0">
                <a:solidFill>
                  <a:schemeClr val="tx1"/>
                </a:solidFill>
                <a:effectLst/>
                <a:latin typeface="+mn-lt"/>
                <a:ea typeface="+mn-ea"/>
                <a:cs typeface="+mn-cs"/>
              </a:rPr>
              <a:t>Bots follow the same steps every time — no spelling mistakes, no missing patient details, and no wrong entries.</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In doctor consultations, earlier some patient records had missing vitals or incorrect IDs. After RPA, IDs are auto-generated and vitals are logged correctly, avoiding confusion and ensuring complete records.</a:t>
            </a:r>
          </a:p>
          <a:p>
            <a:r>
              <a:rPr lang="en-IN" sz="1200" kern="1200" dirty="0">
                <a:solidFill>
                  <a:schemeClr val="tx1"/>
                </a:solidFill>
                <a:effectLst/>
                <a:latin typeface="+mn-lt"/>
                <a:ea typeface="+mn-ea"/>
                <a:cs typeface="+mn-cs"/>
              </a:rPr>
              <a:t>🧪 Enhanced Quality</a:t>
            </a:r>
          </a:p>
          <a:p>
            <a:r>
              <a:rPr lang="en-IN" sz="1200" kern="1200" dirty="0">
                <a:solidFill>
                  <a:schemeClr val="tx1"/>
                </a:solidFill>
                <a:effectLst/>
                <a:latin typeface="+mn-lt"/>
                <a:ea typeface="+mn-ea"/>
                <a:cs typeface="+mn-cs"/>
              </a:rPr>
              <a:t>Tasks that were often done in a rush or with errors are now done perfectly by bots.</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In dental camps, referrals or treatment advice were sometimes wrongly recorded or misplaced. Now, the bot auto-generates the dental advice form and saves it instantly. This reduces rework and improves documentation quality.</a:t>
            </a:r>
          </a:p>
          <a:p>
            <a:r>
              <a:rPr lang="en-IN" sz="1200" kern="1200" dirty="0">
                <a:solidFill>
                  <a:schemeClr val="tx1"/>
                </a:solidFill>
                <a:effectLst/>
                <a:latin typeface="+mn-lt"/>
                <a:ea typeface="+mn-ea"/>
                <a:cs typeface="+mn-cs"/>
              </a:rPr>
              <a:t>😊 Better Customer (Patient) Satisfaction</a:t>
            </a:r>
          </a:p>
          <a:p>
            <a:r>
              <a:rPr lang="en-IN" sz="1200" kern="1200" dirty="0">
                <a:solidFill>
                  <a:schemeClr val="tx1"/>
                </a:solidFill>
                <a:effectLst/>
                <a:latin typeface="+mn-lt"/>
                <a:ea typeface="+mn-ea"/>
                <a:cs typeface="+mn-cs"/>
              </a:rPr>
              <a:t>Since RPA takes over the boring tasks, staff can spend more time with patients and explain reports properly.</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Instead of spending 5 minutes filling forms, our team now uses that time to guide patients on how to follow up. Patients also receive their reports faster and correctly, which improves their trust and satisfaction.</a:t>
            </a:r>
          </a:p>
          <a:p>
            <a:r>
              <a:rPr lang="en-IN" sz="1200" kern="1200" dirty="0">
                <a:solidFill>
                  <a:schemeClr val="tx1"/>
                </a:solidFill>
                <a:effectLst/>
                <a:latin typeface="+mn-lt"/>
                <a:ea typeface="+mn-ea"/>
                <a:cs typeface="+mn-cs"/>
              </a:rPr>
              <a:t>📈 Increased Return on Investment (ROI)</a:t>
            </a:r>
          </a:p>
          <a:p>
            <a:r>
              <a:rPr lang="en-IN" sz="1200" kern="1200" dirty="0">
                <a:solidFill>
                  <a:schemeClr val="tx1"/>
                </a:solidFill>
                <a:effectLst/>
                <a:latin typeface="+mn-lt"/>
                <a:ea typeface="+mn-ea"/>
                <a:cs typeface="+mn-cs"/>
              </a:rPr>
              <a:t>Even though RPA setup has some cost, the savings and speed we get in return are visible in just a few weeks.</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We saw reduced admin cost and time savings from the very first camp. Faster processing = more patients served = more impact — all without increasing staff or working hours.</a:t>
            </a:r>
          </a:p>
          <a:p>
            <a:r>
              <a:rPr lang="en-IN" sz="1200" kern="1200" dirty="0">
                <a:solidFill>
                  <a:schemeClr val="tx1"/>
                </a:solidFill>
                <a:effectLst/>
                <a:latin typeface="+mn-lt"/>
                <a:ea typeface="+mn-ea"/>
                <a:cs typeface="+mn-cs"/>
              </a:rPr>
              <a:t> </a:t>
            </a:r>
          </a:p>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3393693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2</a:t>
            </a:fld>
            <a:endParaRPr lang="en-IN"/>
          </a:p>
        </p:txBody>
      </p:sp>
    </p:spTree>
    <p:extLst>
      <p:ext uri="{BB962C8B-B14F-4D97-AF65-F5344CB8AC3E}">
        <p14:creationId xmlns:p14="http://schemas.microsoft.com/office/powerpoint/2010/main" val="4110703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4015353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kern="1200" dirty="0">
                <a:solidFill>
                  <a:schemeClr val="tx1"/>
                </a:solidFill>
                <a:effectLst/>
                <a:latin typeface="+mn-lt"/>
                <a:ea typeface="+mn-ea"/>
                <a:cs typeface="+mn-cs"/>
              </a:rPr>
              <a:t>💰 Cost-Effectiveness</a:t>
            </a:r>
          </a:p>
          <a:p>
            <a:r>
              <a:rPr lang="en-IN" sz="1200" kern="1200" dirty="0">
                <a:solidFill>
                  <a:schemeClr val="tx1"/>
                </a:solidFill>
                <a:effectLst/>
                <a:latin typeface="+mn-lt"/>
                <a:ea typeface="+mn-ea"/>
                <a:cs typeface="+mn-cs"/>
              </a:rPr>
              <a:t>RPA can reduce costs by 25% to 50%. Once the bots are set up, they work 24/7 without breaks, salaries, or leaves.</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In our health camps, earlier we needed 5 volunteers just to register patients and type reports. With RPA, we now need only 3 staff — the bot handles form-filling, report saving, and data syncing. Huge savings on manpower!</a:t>
            </a:r>
          </a:p>
          <a:p>
            <a:r>
              <a:rPr lang="en-IN" sz="1200" kern="1200" dirty="0">
                <a:solidFill>
                  <a:schemeClr val="tx1"/>
                </a:solidFill>
                <a:effectLst/>
                <a:latin typeface="+mn-lt"/>
                <a:ea typeface="+mn-ea"/>
                <a:cs typeface="+mn-cs"/>
              </a:rPr>
              <a:t>⚡ Improved Productivity</a:t>
            </a:r>
          </a:p>
          <a:p>
            <a:r>
              <a:rPr lang="en-IN" sz="1200" kern="1200" dirty="0">
                <a:solidFill>
                  <a:schemeClr val="tx1"/>
                </a:solidFill>
                <a:effectLst/>
                <a:latin typeface="+mn-lt"/>
                <a:ea typeface="+mn-ea"/>
                <a:cs typeface="+mn-cs"/>
              </a:rPr>
              <a:t>Bots finish tasks faster than humans, which helps us handle more patients in less time.</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In optometry, instead of writing vision scores manually, the bot automatically enters data in the system. This gives the technician more time to check the next patient — resulting in faster patient flow and higher camp throughput.</a:t>
            </a:r>
          </a:p>
          <a:p>
            <a:r>
              <a:rPr lang="en-IN" sz="1200" kern="1200" dirty="0">
                <a:solidFill>
                  <a:schemeClr val="tx1"/>
                </a:solidFill>
                <a:effectLst/>
                <a:latin typeface="+mn-lt"/>
                <a:ea typeface="+mn-ea"/>
                <a:cs typeface="+mn-cs"/>
              </a:rPr>
              <a:t>✅ Higher Accuracy</a:t>
            </a:r>
          </a:p>
          <a:p>
            <a:r>
              <a:rPr lang="en-IN" sz="1200" kern="1200" dirty="0">
                <a:solidFill>
                  <a:schemeClr val="tx1"/>
                </a:solidFill>
                <a:effectLst/>
                <a:latin typeface="+mn-lt"/>
                <a:ea typeface="+mn-ea"/>
                <a:cs typeface="+mn-cs"/>
              </a:rPr>
              <a:t>Bots follow the same steps every time — no spelling mistakes, no missing patient details, and no wrong entries.</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In doctor consultations, earlier some patient records had missing vitals or incorrect IDs. After RPA, IDs are auto-generated and vitals are logged correctly, avoiding confusion and ensuring complete records.</a:t>
            </a:r>
          </a:p>
          <a:p>
            <a:r>
              <a:rPr lang="en-IN" sz="1200" kern="1200" dirty="0">
                <a:solidFill>
                  <a:schemeClr val="tx1"/>
                </a:solidFill>
                <a:effectLst/>
                <a:latin typeface="+mn-lt"/>
                <a:ea typeface="+mn-ea"/>
                <a:cs typeface="+mn-cs"/>
              </a:rPr>
              <a:t>🧪 Enhanced Quality</a:t>
            </a:r>
          </a:p>
          <a:p>
            <a:r>
              <a:rPr lang="en-IN" sz="1200" kern="1200" dirty="0">
                <a:solidFill>
                  <a:schemeClr val="tx1"/>
                </a:solidFill>
                <a:effectLst/>
                <a:latin typeface="+mn-lt"/>
                <a:ea typeface="+mn-ea"/>
                <a:cs typeface="+mn-cs"/>
              </a:rPr>
              <a:t>Tasks that were often done in a rush or with errors are now done perfectly by bots.</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In dental camps, referrals or treatment advice were sometimes wrongly recorded or misplaced. Now, the bot auto-generates the dental advice form and saves it instantly. This reduces rework and improves documentation quality.</a:t>
            </a:r>
          </a:p>
          <a:p>
            <a:r>
              <a:rPr lang="en-IN" sz="1200" kern="1200" dirty="0">
                <a:solidFill>
                  <a:schemeClr val="tx1"/>
                </a:solidFill>
                <a:effectLst/>
                <a:latin typeface="+mn-lt"/>
                <a:ea typeface="+mn-ea"/>
                <a:cs typeface="+mn-cs"/>
              </a:rPr>
              <a:t>😊 Better Customer (Patient) Satisfaction</a:t>
            </a:r>
          </a:p>
          <a:p>
            <a:r>
              <a:rPr lang="en-IN" sz="1200" kern="1200" dirty="0">
                <a:solidFill>
                  <a:schemeClr val="tx1"/>
                </a:solidFill>
                <a:effectLst/>
                <a:latin typeface="+mn-lt"/>
                <a:ea typeface="+mn-ea"/>
                <a:cs typeface="+mn-cs"/>
              </a:rPr>
              <a:t>Since RPA takes over the boring tasks, staff can spend more time with patients and explain reports properly.</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Instead of spending 5 minutes filling forms, our team now uses that time to guide patients on how to follow up. Patients also receive their reports faster and correctly, which improves their trust and satisfaction.</a:t>
            </a:r>
          </a:p>
          <a:p>
            <a:r>
              <a:rPr lang="en-IN" sz="1200" kern="1200" dirty="0">
                <a:solidFill>
                  <a:schemeClr val="tx1"/>
                </a:solidFill>
                <a:effectLst/>
                <a:latin typeface="+mn-lt"/>
                <a:ea typeface="+mn-ea"/>
                <a:cs typeface="+mn-cs"/>
              </a:rPr>
              <a:t>📈 Increased Return on Investment (ROI)</a:t>
            </a:r>
          </a:p>
          <a:p>
            <a:r>
              <a:rPr lang="en-IN" sz="1200" kern="1200" dirty="0">
                <a:solidFill>
                  <a:schemeClr val="tx1"/>
                </a:solidFill>
                <a:effectLst/>
                <a:latin typeface="+mn-lt"/>
                <a:ea typeface="+mn-ea"/>
                <a:cs typeface="+mn-cs"/>
              </a:rPr>
              <a:t>Even though RPA setup has some cost, the savings and speed we get in return are visible in just a few weeks.</a:t>
            </a:r>
          </a:p>
          <a:p>
            <a:r>
              <a:rPr lang="en-IN" sz="1200" kern="1200" dirty="0">
                <a:solidFill>
                  <a:schemeClr val="tx1"/>
                </a:solidFill>
                <a:effectLst/>
                <a:latin typeface="+mn-lt"/>
                <a:ea typeface="+mn-ea"/>
                <a:cs typeface="+mn-cs"/>
              </a:rPr>
              <a:t>👉 </a:t>
            </a:r>
            <a:r>
              <a:rPr lang="en-IN" sz="1200" i="1" kern="1200" dirty="0">
                <a:solidFill>
                  <a:schemeClr val="tx1"/>
                </a:solidFill>
                <a:effectLst/>
                <a:latin typeface="+mn-lt"/>
                <a:ea typeface="+mn-ea"/>
                <a:cs typeface="+mn-cs"/>
              </a:rPr>
              <a:t>Example:</a:t>
            </a:r>
            <a:r>
              <a:rPr lang="en-IN" sz="1200" kern="1200" dirty="0">
                <a:solidFill>
                  <a:schemeClr val="tx1"/>
                </a:solidFill>
                <a:effectLst/>
                <a:latin typeface="+mn-lt"/>
                <a:ea typeface="+mn-ea"/>
                <a:cs typeface="+mn-cs"/>
              </a:rPr>
              <a:t> We saw reduced admin cost and time savings from the very first camp. Faster processing = more patients served = more impact — all without increasing staff or working hours.</a:t>
            </a:r>
          </a:p>
          <a:p>
            <a:r>
              <a:rPr lang="en-IN" sz="1200" kern="1200" dirty="0">
                <a:solidFill>
                  <a:schemeClr val="tx1"/>
                </a:solidFill>
                <a:effectLst/>
                <a:latin typeface="+mn-lt"/>
                <a:ea typeface="+mn-ea"/>
                <a:cs typeface="+mn-cs"/>
              </a:rPr>
              <a:t> </a:t>
            </a:r>
          </a:p>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198016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772891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Reduced Patient Waiting Time &amp; Faster Reports</a:t>
            </a:r>
          </a:p>
          <a:p>
            <a:r>
              <a:rPr lang="en-US" dirty="0"/>
              <a:t>Bots work faster than humans, which means patients don’t have to wait long and get their reports sooner.</a:t>
            </a:r>
          </a:p>
          <a:p>
            <a:r>
              <a:rPr lang="en-US" dirty="0"/>
              <a:t>👉 </a:t>
            </a:r>
            <a:r>
              <a:rPr lang="en-US" i="1" dirty="0"/>
              <a:t>Example:</a:t>
            </a:r>
            <a:r>
              <a:rPr lang="en-US" dirty="0"/>
              <a:t> In </a:t>
            </a:r>
            <a:r>
              <a:rPr lang="en-US" b="1" dirty="0"/>
              <a:t>Optometry</a:t>
            </a:r>
            <a:r>
              <a:rPr lang="en-US" dirty="0"/>
              <a:t>, earlier patients waited hours to get their vision check reports printed. Now, the bot creates and saves the report instantly — patients receive it before even leaving the camp.</a:t>
            </a:r>
          </a:p>
          <a:p>
            <a:r>
              <a:rPr lang="en-US" b="1" dirty="0"/>
              <a:t>🧑‍💼 Lower Workload on Camp Staff</a:t>
            </a:r>
          </a:p>
          <a:p>
            <a:r>
              <a:rPr lang="en-US" dirty="0"/>
              <a:t>RPA takes over the repetitive admin tasks, reducing stress and workload on staff.</a:t>
            </a:r>
          </a:p>
          <a:p>
            <a:r>
              <a:rPr lang="en-US" dirty="0"/>
              <a:t>👉 </a:t>
            </a:r>
            <a:r>
              <a:rPr lang="en-US" i="1" dirty="0"/>
              <a:t>Example:</a:t>
            </a:r>
            <a:r>
              <a:rPr lang="en-US" dirty="0"/>
              <a:t> In </a:t>
            </a:r>
            <a:r>
              <a:rPr lang="en-US" b="1" dirty="0"/>
              <a:t>Dental Consultation</a:t>
            </a:r>
            <a:r>
              <a:rPr lang="en-US" dirty="0"/>
              <a:t>, staff no longer have to type the diagnosis or treatment plan — the bot fills the form based on dropdowns selected. This saves staff energy, especially in high-footfall camps.</a:t>
            </a:r>
          </a:p>
          <a:p>
            <a:r>
              <a:rPr lang="en-US" b="1" dirty="0"/>
              <a:t>😊 Happier Patients</a:t>
            </a:r>
          </a:p>
          <a:p>
            <a:r>
              <a:rPr lang="en-US" dirty="0"/>
              <a:t>Faster service and fewer mistakes make patients feel more cared for and respected.</a:t>
            </a:r>
          </a:p>
          <a:p>
            <a:r>
              <a:rPr lang="en-US" dirty="0"/>
              <a:t>👉 </a:t>
            </a:r>
            <a:r>
              <a:rPr lang="en-US" i="1" dirty="0"/>
              <a:t>Example:</a:t>
            </a:r>
            <a:r>
              <a:rPr lang="en-US" dirty="0"/>
              <a:t> In </a:t>
            </a:r>
            <a:r>
              <a:rPr lang="en-US" b="1" dirty="0"/>
              <a:t>Doctor Consultation</a:t>
            </a:r>
            <a:r>
              <a:rPr lang="en-US" dirty="0"/>
              <a:t>, patients now get their prescription and advice sheet in under 10 minutes — this improves their trust and satisfaction with the camp service.</a:t>
            </a:r>
          </a:p>
          <a:p>
            <a:r>
              <a:rPr lang="en-US" b="1" dirty="0"/>
              <a:t>📉 Big Drop in Turnaround Time (TAT)</a:t>
            </a:r>
          </a:p>
          <a:p>
            <a:r>
              <a:rPr lang="en-US" dirty="0"/>
              <a:t>The time taken from registration to report delivery dropped in all departments.</a:t>
            </a:r>
          </a:p>
          <a:p>
            <a:r>
              <a:rPr lang="en-US" dirty="0"/>
              <a:t>👉 </a:t>
            </a:r>
            <a:r>
              <a:rPr lang="en-US" i="1" dirty="0"/>
              <a:t>Example:</a:t>
            </a:r>
            <a:r>
              <a:rPr lang="en-US" dirty="0"/>
              <a:t> In </a:t>
            </a:r>
            <a:r>
              <a:rPr lang="en-US" b="1" dirty="0"/>
              <a:t>Dental, Doctor, and Optometry</a:t>
            </a:r>
            <a:r>
              <a:rPr lang="en-US" dirty="0"/>
              <a:t>, reports used to take a day or more to complete and deliver. With RPA, it now happens within a few hours — same-day service even with hundreds of patients.</a:t>
            </a:r>
          </a:p>
          <a:p>
            <a:r>
              <a:rPr lang="en-US" b="1" dirty="0"/>
              <a:t>🥇 Doctors Consultation Saved the Most Time</a:t>
            </a:r>
          </a:p>
          <a:p>
            <a:r>
              <a:rPr lang="en-US" dirty="0"/>
              <a:t>Because most steps (registration, vitals entry, report dispatch) were automated, doctors could see more patients in less time.</a:t>
            </a:r>
          </a:p>
          <a:p>
            <a:r>
              <a:rPr lang="en-US" dirty="0"/>
              <a:t>👉 </a:t>
            </a:r>
            <a:r>
              <a:rPr lang="en-US" i="1" dirty="0"/>
              <a:t>Example:</a:t>
            </a:r>
            <a:r>
              <a:rPr lang="en-US" dirty="0"/>
              <a:t> Earlier, doctors could consult 25–30 patients per day. With RPA handling the backend, they now consult 40–50 patients — with no burnout.</a:t>
            </a:r>
          </a:p>
          <a:p>
            <a:r>
              <a:rPr lang="en-US" b="1" dirty="0"/>
              <a:t>🛑 Manual Delays Are Gone</a:t>
            </a:r>
          </a:p>
          <a:p>
            <a:r>
              <a:rPr lang="en-US" dirty="0"/>
              <a:t>Tasks like copying form details, sending reports by hand, or searching for patient data are now automated.</a:t>
            </a:r>
          </a:p>
          <a:p>
            <a:r>
              <a:rPr lang="en-US" dirty="0"/>
              <a:t>👉 </a:t>
            </a:r>
            <a:r>
              <a:rPr lang="en-US" i="1" dirty="0"/>
              <a:t>Example:</a:t>
            </a:r>
            <a:r>
              <a:rPr lang="en-US" dirty="0"/>
              <a:t> In the past, if one field was missed in registration, the whole form was delayed. Now, the bot ensures no field is left blank and files are named and stored correctly — no confusion or rework needed.</a:t>
            </a:r>
          </a:p>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1222510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14</a:t>
            </a:fld>
            <a:endParaRPr lang="en-IN"/>
          </a:p>
        </p:txBody>
      </p:sp>
    </p:spTree>
    <p:extLst>
      <p:ext uri="{BB962C8B-B14F-4D97-AF65-F5344CB8AC3E}">
        <p14:creationId xmlns:p14="http://schemas.microsoft.com/office/powerpoint/2010/main" val="2734388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15</a:t>
            </a:fld>
            <a:endParaRPr lang="en-IN"/>
          </a:p>
        </p:txBody>
      </p:sp>
    </p:spTree>
    <p:extLst>
      <p:ext uri="{BB962C8B-B14F-4D97-AF65-F5344CB8AC3E}">
        <p14:creationId xmlns:p14="http://schemas.microsoft.com/office/powerpoint/2010/main" val="2885581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18-08-2025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18-08-2025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18-08-2025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27150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7804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43922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18-08-2025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42293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18-08-2025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53436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18-08-2025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632655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18-08-2025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59011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18-08-2025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4391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18-08-2025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18-08-2025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71387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07843319"/>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16226391"/>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41510691"/>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92508795"/>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73370351"/>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897928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100324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8544997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72932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18-08-2025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8891626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18-08-2025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30732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18-08-2025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106264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18-08-2025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923837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18-08-2025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330636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18-08-2025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74141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18-08-2025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626498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82979884"/>
      </p:ext>
    </p:extLst>
  </p:cSld>
  <p:clrMapOvr>
    <a:masterClrMapping/>
  </p:clrMapOvr>
  <p:hf hd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55994334"/>
      </p:ext>
    </p:extLst>
  </p:cSld>
  <p:clrMapOvr>
    <a:masterClrMapping/>
  </p:clrMapOvr>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82061688"/>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18-08-2025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6574909"/>
      </p:ext>
    </p:extLst>
  </p:cSld>
  <p:clrMapOvr>
    <a:masterClrMapping/>
  </p:clrMapOvr>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3061390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1825337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656141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1147C0E5-F472-4823-852C-D183FA2F2488}" type="datetime1">
              <a:rPr lang="en-IN" smtClean="0"/>
              <a:t>18-08-2025</a:t>
            </a:fld>
            <a:endParaRPr lang="en-IN"/>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r>
              <a:rPr lang="en-US"/>
              <a:t>You are not allowed to add slides to this presentation</a:t>
            </a:r>
            <a:endParaRPr lang="en-IN"/>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738961340"/>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A2FBC0-878C-4FB7-8E1F-1D6F6FF7C223}" type="datetime1">
              <a:rPr lang="en-IN" smtClean="0"/>
              <a:t>18-08-2025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889712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D685ADF-9D55-472F-A142-0A5A20BA4577}" type="datetime1">
              <a:rPr lang="en-IN" smtClean="0"/>
              <a:t>18-08-2025</a:t>
            </a:fld>
            <a:endParaRPr lang="en-IN"/>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8604504" y="5211060"/>
            <a:ext cx="2112264" cy="228600"/>
          </a:xfrm>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32729088"/>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18-08-2025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6274368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18-08-2025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30227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18-08-2025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9883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18-08-2025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18-08-2025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9890882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C1C99E65-501E-4E79-B301-EC94E1C8867E}" type="datetime1">
              <a:rPr lang="en-IN" smtClean="0"/>
              <a:t>18-08-2025</a:t>
            </a:fld>
            <a:endParaRPr lang="en-IN"/>
          </a:p>
        </p:txBody>
      </p:sp>
      <p:sp>
        <p:nvSpPr>
          <p:cNvPr id="9" name="Footer Placeholder 8"/>
          <p:cNvSpPr>
            <a:spLocks noGrp="1"/>
          </p:cNvSpPr>
          <p:nvPr>
            <p:ph type="ftr" sz="quarter" idx="11"/>
          </p:nvPr>
        </p:nvSpPr>
        <p:spPr/>
        <p:txBody>
          <a:bodyPr/>
          <a:lstStyle>
            <a:lvl1pPr algn="r">
              <a:defRPr/>
            </a:lvl1pPr>
          </a:lstStyle>
          <a:p>
            <a:r>
              <a:rPr lang="en-US"/>
              <a:t>You are not allowed to add slides to this presentation</a:t>
            </a:r>
            <a:endParaRPr lang="en-IN"/>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26AD20E6-394B-4DF0-96A5-9647FF39C943}" type="slidenum">
              <a:rPr lang="en-IN" smtClean="0"/>
              <a:t>‹#›</a:t>
            </a:fld>
            <a:endParaRPr lang="en-IN"/>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071944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2751C047-BE12-4A43-A323-58AFB768CD35}" type="datetime1">
              <a:rPr lang="en-IN" smtClean="0"/>
              <a:t>18-08-2025</a:t>
            </a:fld>
            <a:endParaRPr lang="en-IN"/>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r>
              <a:rPr lang="en-US"/>
              <a:t>You are not allowed to add slides to this presentation</a:t>
            </a:r>
            <a:endParaRPr lang="en-IN"/>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26AD20E6-394B-4DF0-96A5-9647FF39C943}" type="slidenum">
              <a:rPr lang="en-IN" smtClean="0"/>
              <a:t>‹#›</a:t>
            </a:fld>
            <a:endParaRPr lang="en-IN"/>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136109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6008290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18-08-2025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86924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18-08-2025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18-08-2025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18-08-2025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18-08-2025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theme" Target="../theme/theme3.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18-08-2025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18-08-2025</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005971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18-08-2025</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15741821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EA12769F-3E27-4D36-A194-1A84EAEDBFA1}" type="datetime1">
              <a:rPr lang="en-IN" smtClean="0"/>
              <a:t>18-08-2025</a:t>
            </a:fld>
            <a:endParaRPr lang="en-IN"/>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389649419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hd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s://www.jetir.org/papers/JETIR2108558.pdf" TargetMode="External"/><Relationship Id="rId2" Type="http://schemas.openxmlformats.org/officeDocument/2006/relationships/hyperlink" Target="https://www.who.int/india/docs/default-source/default-document-library/health-camp-quality-toolkit.pdf" TargetMode="External"/><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768415" y="2192271"/>
            <a:ext cx="8236197" cy="1655761"/>
          </a:xfrm>
        </p:spPr>
        <p:txBody>
          <a:bodyPr>
            <a:noAutofit/>
          </a:bodyPr>
          <a:lstStyle/>
          <a:p>
            <a:r>
              <a:rPr lang="en-US" sz="2400" b="1" u="sng" dirty="0">
                <a:highlight>
                  <a:srgbClr val="C0C0C0"/>
                </a:highlight>
              </a:rPr>
              <a:t>Camp Automation through RPA: A comparative Study on Improving Turnaround Time and Operational Efficiency</a:t>
            </a:r>
            <a:br>
              <a:rPr lang="en-US" sz="2400" b="1" u="sng" dirty="0">
                <a:highlight>
                  <a:srgbClr val="C0C0C0"/>
                </a:highlight>
              </a:rPr>
            </a:br>
            <a:br>
              <a:rPr lang="en-US" sz="2400" b="1" u="sng" dirty="0">
                <a:highlight>
                  <a:srgbClr val="C0C0C0"/>
                </a:highlight>
              </a:rPr>
            </a:br>
            <a:r>
              <a:rPr lang="en-US" sz="2400" b="1" u="sng" dirty="0">
                <a:highlight>
                  <a:srgbClr val="C0C0C0"/>
                </a:highlight>
              </a:rPr>
              <a:t>Dissertation</a:t>
            </a:r>
            <a:br>
              <a:rPr lang="en-US" sz="2400" b="1" u="sng" dirty="0">
                <a:highlight>
                  <a:srgbClr val="C0C0C0"/>
                </a:highlight>
              </a:rPr>
            </a:br>
            <a:r>
              <a:rPr lang="en-US" sz="2400" b="1" u="sng" dirty="0">
                <a:highlight>
                  <a:srgbClr val="C0C0C0"/>
                </a:highlight>
              </a:rPr>
              <a:t>at</a:t>
            </a:r>
            <a:br>
              <a:rPr lang="en-US" sz="2400" b="1" u="sng" dirty="0">
                <a:highlight>
                  <a:srgbClr val="C0C0C0"/>
                </a:highlight>
              </a:rPr>
            </a:br>
            <a:r>
              <a:rPr lang="en-US" sz="2400" b="1" u="sng" dirty="0">
                <a:highlight>
                  <a:srgbClr val="C0C0C0"/>
                </a:highlight>
              </a:rPr>
              <a:t>U4RAD XRAI DIGITAL</a:t>
            </a:r>
            <a:br>
              <a:rPr lang="en-US" sz="2400" b="1" u="sng" dirty="0">
                <a:highlight>
                  <a:srgbClr val="C0C0C0"/>
                </a:highlight>
              </a:rPr>
            </a:br>
            <a:endParaRPr lang="en-IN" sz="2400" b="1" u="sng" dirty="0">
              <a:highlight>
                <a:srgbClr val="C0C0C0"/>
              </a:highlight>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532003" y="4203078"/>
            <a:ext cx="18277843" cy="2892288"/>
          </a:xfrm>
        </p:spPr>
        <p:txBody>
          <a:bodyPr/>
          <a:lstStyle/>
          <a:p>
            <a:r>
              <a:rPr lang="en-IN" dirty="0">
                <a:solidFill>
                  <a:schemeClr val="bg1"/>
                </a:solidFill>
                <a:highlight>
                  <a:srgbClr val="0000FF"/>
                </a:highlight>
              </a:rPr>
              <a:t>BY</a:t>
            </a:r>
          </a:p>
          <a:p>
            <a:r>
              <a:rPr lang="en-IN" dirty="0">
                <a:solidFill>
                  <a:schemeClr val="bg1"/>
                </a:solidFill>
                <a:highlight>
                  <a:srgbClr val="0000FF"/>
                </a:highlight>
              </a:rPr>
              <a:t> NAME: Anisha Goyal</a:t>
            </a:r>
          </a:p>
          <a:p>
            <a:r>
              <a:rPr lang="en-IN" dirty="0">
                <a:solidFill>
                  <a:schemeClr val="bg1"/>
                </a:solidFill>
                <a:highlight>
                  <a:srgbClr val="0000FF"/>
                </a:highlight>
              </a:rPr>
              <a:t>FACULTY MENTOR: Dr. Divya Aggarwal </a:t>
            </a:r>
          </a:p>
          <a:p>
            <a:r>
              <a:rPr lang="en-IN" dirty="0">
                <a:solidFill>
                  <a:schemeClr val="bg1"/>
                </a:solidFill>
                <a:highlight>
                  <a:srgbClr val="0000FF"/>
                </a:highlight>
              </a:rPr>
              <a:t>IIHMR, Delhi</a:t>
            </a:r>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IN" dirty="0"/>
              <a:t>.</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3">
            <a:biLevel thresh="75000"/>
            <a:extLst>
              <a:ext uri="{28A0092B-C50C-407E-A947-70E740481C1C}">
                <a14:useLocalDpi xmlns:a14="http://schemas.microsoft.com/office/drawing/2010/main" val="0"/>
              </a:ext>
            </a:extLst>
          </a:blip>
          <a:stretch>
            <a:fillRect/>
          </a:stretch>
        </p:blipFill>
        <p:spPr>
          <a:xfrm>
            <a:off x="0" y="-47076"/>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(1/3)</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3" name="Chart 2">
            <a:extLst>
              <a:ext uri="{FF2B5EF4-FFF2-40B4-BE49-F238E27FC236}">
                <a16:creationId xmlns:a16="http://schemas.microsoft.com/office/drawing/2014/main" id="{39B1B759-B050-DFF4-94F5-023206FC3F06}"/>
              </a:ext>
            </a:extLst>
          </p:cNvPr>
          <p:cNvGraphicFramePr>
            <a:graphicFrameLocks/>
          </p:cNvGraphicFramePr>
          <p:nvPr>
            <p:extLst>
              <p:ext uri="{D42A27DB-BD31-4B8C-83A1-F6EECF244321}">
                <p14:modId xmlns:p14="http://schemas.microsoft.com/office/powerpoint/2010/main" val="1224933819"/>
              </p:ext>
            </p:extLst>
          </p:nvPr>
        </p:nvGraphicFramePr>
        <p:xfrm>
          <a:off x="506335" y="1644023"/>
          <a:ext cx="11179330" cy="472226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7330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a:extLst>
              <a:ext uri="{FF2B5EF4-FFF2-40B4-BE49-F238E27FC236}">
                <a16:creationId xmlns:a16="http://schemas.microsoft.com/office/drawing/2014/main" id="{AE9F10AB-BC5C-1CA7-8D36-13E0F9DB3D48}"/>
              </a:ext>
            </a:extLst>
          </p:cNvPr>
          <p:cNvGraphicFramePr>
            <a:graphicFrameLocks noGrp="1"/>
          </p:cNvGraphicFramePr>
          <p:nvPr>
            <p:ph idx="1"/>
            <p:extLst>
              <p:ext uri="{D42A27DB-BD31-4B8C-83A1-F6EECF244321}">
                <p14:modId xmlns:p14="http://schemas.microsoft.com/office/powerpoint/2010/main" val="4127500811"/>
              </p:ext>
            </p:extLst>
          </p:nvPr>
        </p:nvGraphicFramePr>
        <p:xfrm>
          <a:off x="496957" y="1825625"/>
          <a:ext cx="11171582"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(3/3)</a:t>
            </a: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7" name="Content Placeholder 6">
            <a:extLst>
              <a:ext uri="{FF2B5EF4-FFF2-40B4-BE49-F238E27FC236}">
                <a16:creationId xmlns:a16="http://schemas.microsoft.com/office/drawing/2014/main" id="{A5C66F92-D1DF-3A05-4D60-B7EBD2B85A91}"/>
              </a:ext>
            </a:extLst>
          </p:cNvPr>
          <p:cNvGraphicFramePr>
            <a:graphicFrameLocks noGrp="1"/>
          </p:cNvGraphicFramePr>
          <p:nvPr>
            <p:ph idx="1"/>
            <p:extLst>
              <p:ext uri="{D42A27DB-BD31-4B8C-83A1-F6EECF244321}">
                <p14:modId xmlns:p14="http://schemas.microsoft.com/office/powerpoint/2010/main" val="20918261"/>
              </p:ext>
            </p:extLst>
          </p:nvPr>
        </p:nvGraphicFramePr>
        <p:xfrm>
          <a:off x="457200" y="1825625"/>
          <a:ext cx="11171584"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506813" y="774153"/>
            <a:ext cx="8596668" cy="1320800"/>
          </a:xfrm>
        </p:spPr>
        <p:txBody>
          <a:bodyPr/>
          <a:lstStyle/>
          <a:p>
            <a:pPr algn="ctr"/>
            <a:r>
              <a:rPr lang="en-IN" b="1" dirty="0"/>
              <a:t>Discussion (1/2)</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Rectangle 6">
            <a:extLst>
              <a:ext uri="{FF2B5EF4-FFF2-40B4-BE49-F238E27FC236}">
                <a16:creationId xmlns:a16="http://schemas.microsoft.com/office/drawing/2014/main" id="{6C88F23E-DFDB-E2C1-9A51-991102EFEE50}"/>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8">
            <a:extLst>
              <a:ext uri="{FF2B5EF4-FFF2-40B4-BE49-F238E27FC236}">
                <a16:creationId xmlns:a16="http://schemas.microsoft.com/office/drawing/2014/main" id="{D0CCC65D-65DF-656D-9EA1-B4DCC34A9523}"/>
              </a:ext>
            </a:extLst>
          </p:cNvPr>
          <p:cNvSpPr>
            <a:spLocks noChangeArrowheads="1"/>
          </p:cNvSpPr>
          <p:nvPr/>
        </p:nvSpPr>
        <p:spPr bwMode="auto">
          <a:xfrm>
            <a:off x="847854" y="2051050"/>
            <a:ext cx="8255627"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 </a:t>
            </a:r>
            <a:r>
              <a:rPr kumimoji="0" lang="en-US" altLang="en-US" sz="1800" b="1" i="0" u="sng" strike="noStrike" cap="none" normalizeH="0" baseline="0" dirty="0">
                <a:ln>
                  <a:noFill/>
                </a:ln>
                <a:solidFill>
                  <a:schemeClr val="tx1"/>
                </a:solidFill>
                <a:effectLst/>
                <a:latin typeface="Arial" panose="020B0604020202020204" pitchFamily="34" charset="0"/>
              </a:rPr>
              <a:t>Reduced patient waiting time</a:t>
            </a:r>
            <a:r>
              <a:rPr kumimoji="0" lang="en-US" altLang="en-US" sz="1800" b="0" i="0" u="sng"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and faster report turnaround.</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1" i="0" u="sng" strike="noStrike" cap="none" normalizeH="0" baseline="0" dirty="0">
                <a:ln>
                  <a:noFill/>
                </a:ln>
                <a:solidFill>
                  <a:schemeClr val="tx1"/>
                </a:solidFill>
                <a:effectLst/>
                <a:latin typeface="Arial" panose="020B0604020202020204" pitchFamily="34" charset="0"/>
              </a:rPr>
              <a:t>Lower administrative burden</a:t>
            </a:r>
            <a:r>
              <a:rPr kumimoji="0" lang="en-US" altLang="en-US" sz="1800" b="0" i="0" u="sng" strike="noStrike" cap="none" normalizeH="0" baseline="0" dirty="0">
                <a:ln>
                  <a:noFill/>
                </a:ln>
                <a:solidFill>
                  <a:schemeClr val="tx1"/>
                </a:solidFill>
                <a:effectLst/>
                <a:latin typeface="Arial" panose="020B0604020202020204" pitchFamily="34" charset="0"/>
              </a:rPr>
              <a:t> </a:t>
            </a:r>
            <a:r>
              <a:rPr kumimoji="0" lang="en-US" altLang="en-US" sz="1800" b="0" i="0" u="none" strike="noStrike" cap="none" normalizeH="0" baseline="0" dirty="0">
                <a:ln>
                  <a:noFill/>
                </a:ln>
                <a:solidFill>
                  <a:schemeClr val="tx1"/>
                </a:solidFill>
                <a:effectLst/>
                <a:latin typeface="Arial" panose="020B0604020202020204" pitchFamily="34" charset="0"/>
              </a:rPr>
              <a:t>on camp staff.</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 </a:t>
            </a:r>
            <a:r>
              <a:rPr kumimoji="0" lang="en-US" altLang="en-US" sz="1800" b="1" i="0" u="sng" strike="noStrike" cap="none" normalizeH="0" baseline="0" dirty="0">
                <a:ln>
                  <a:noFill/>
                </a:ln>
                <a:solidFill>
                  <a:schemeClr val="tx1"/>
                </a:solidFill>
                <a:effectLst/>
                <a:latin typeface="Arial" panose="020B0604020202020204" pitchFamily="34" charset="0"/>
              </a:rPr>
              <a:t>Improved patient </a:t>
            </a:r>
            <a:r>
              <a:rPr kumimoji="0" lang="en-US" altLang="en-US" sz="1800" b="0" i="0" u="none" strike="noStrike" cap="none" normalizeH="0" baseline="0" dirty="0">
                <a:ln>
                  <a:noFill/>
                </a:ln>
                <a:solidFill>
                  <a:schemeClr val="tx1"/>
                </a:solidFill>
                <a:effectLst/>
                <a:latin typeface="Arial" panose="020B0604020202020204" pitchFamily="34" charset="0"/>
              </a:rPr>
              <a:t>satisfaction.</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eaLnBrk="0" fontAlgn="base" hangingPunct="0">
              <a:spcBef>
                <a:spcPct val="0"/>
              </a:spcBef>
              <a:spcAft>
                <a:spcPct val="0"/>
              </a:spcAft>
              <a:buFontTx/>
              <a:buChar char="•"/>
            </a:pPr>
            <a:r>
              <a:rPr lang="en-US" altLang="en-US" b="1" u="sng" dirty="0">
                <a:latin typeface="Arial" panose="020B0604020202020204" pitchFamily="34" charset="0"/>
              </a:rPr>
              <a:t>Substantial TAT reduction</a:t>
            </a:r>
            <a:r>
              <a:rPr lang="en-US" altLang="en-US" u="sng" dirty="0">
                <a:latin typeface="Arial" panose="020B0604020202020204" pitchFamily="34" charset="0"/>
              </a:rPr>
              <a:t> </a:t>
            </a:r>
            <a:r>
              <a:rPr lang="en-US" altLang="en-US" dirty="0">
                <a:latin typeface="Arial" panose="020B0604020202020204" pitchFamily="34" charset="0"/>
              </a:rPr>
              <a:t>across all departments confirms that RPA optimizes workflow efficiency.</a:t>
            </a:r>
          </a:p>
          <a:p>
            <a:pPr eaLnBrk="0" fontAlgn="base" hangingPunct="0">
              <a:spcBef>
                <a:spcPct val="0"/>
              </a:spcBef>
              <a:spcAft>
                <a:spcPct val="0"/>
              </a:spcAft>
              <a:buFontTx/>
              <a:buChar char="•"/>
            </a:pPr>
            <a:endParaRPr lang="en-US" altLang="en-US" dirty="0">
              <a:latin typeface="Arial" panose="020B0604020202020204" pitchFamily="34" charset="0"/>
            </a:endParaRPr>
          </a:p>
          <a:p>
            <a:pPr eaLnBrk="0" fontAlgn="base" hangingPunct="0">
              <a:spcBef>
                <a:spcPct val="0"/>
              </a:spcBef>
              <a:spcAft>
                <a:spcPct val="0"/>
              </a:spcAft>
              <a:buFontTx/>
              <a:buChar char="•"/>
            </a:pPr>
            <a:r>
              <a:rPr lang="en-US" altLang="en-US" dirty="0">
                <a:latin typeface="Arial" panose="020B0604020202020204" pitchFamily="34" charset="0"/>
              </a:rPr>
              <a:t> </a:t>
            </a:r>
            <a:r>
              <a:rPr lang="en-US" altLang="en-US" b="1" dirty="0">
                <a:latin typeface="Arial" panose="020B0604020202020204" pitchFamily="34" charset="0"/>
              </a:rPr>
              <a:t>Doctors Consultation</a:t>
            </a:r>
            <a:r>
              <a:rPr lang="en-US" altLang="en-US" dirty="0">
                <a:latin typeface="Arial" panose="020B0604020202020204" pitchFamily="34" charset="0"/>
              </a:rPr>
              <a:t> achieved the </a:t>
            </a:r>
            <a:r>
              <a:rPr lang="en-US" altLang="en-US" b="1" dirty="0">
                <a:latin typeface="Arial" panose="020B0604020202020204" pitchFamily="34" charset="0"/>
              </a:rPr>
              <a:t>highest time gain</a:t>
            </a:r>
            <a:r>
              <a:rPr lang="en-US" altLang="en-US" dirty="0">
                <a:latin typeface="Arial" panose="020B0604020202020204" pitchFamily="34" charset="0"/>
              </a:rPr>
              <a:t>, possibly due to automation of registration, vitals entry, and auto-report dispatch.</a:t>
            </a:r>
          </a:p>
          <a:p>
            <a:pPr eaLnBrk="0" fontAlgn="base" hangingPunct="0">
              <a:spcBef>
                <a:spcPct val="0"/>
              </a:spcBef>
              <a:spcAft>
                <a:spcPct val="0"/>
              </a:spcAft>
              <a:buFontTx/>
              <a:buChar char="•"/>
            </a:pPr>
            <a:endParaRPr lang="en-US" altLang="en-US" dirty="0">
              <a:latin typeface="Arial" panose="020B0604020202020204" pitchFamily="34" charset="0"/>
            </a:endParaRPr>
          </a:p>
          <a:p>
            <a:pPr eaLnBrk="0" fontAlgn="base" hangingPunct="0">
              <a:spcBef>
                <a:spcPct val="0"/>
              </a:spcBef>
              <a:spcAft>
                <a:spcPct val="0"/>
              </a:spcAft>
              <a:buFontTx/>
              <a:buChar char="•"/>
            </a:pPr>
            <a:r>
              <a:rPr lang="en-US" altLang="en-US" dirty="0">
                <a:latin typeface="Arial" panose="020B0604020202020204" pitchFamily="34" charset="0"/>
              </a:rPr>
              <a:t> </a:t>
            </a:r>
            <a:r>
              <a:rPr lang="en-US" altLang="en-US" b="1" u="sng" dirty="0">
                <a:latin typeface="Arial" panose="020B0604020202020204" pitchFamily="34" charset="0"/>
              </a:rPr>
              <a:t>Manual bottlenecks</a:t>
            </a:r>
            <a:r>
              <a:rPr lang="en-US" altLang="en-US" u="sng" dirty="0">
                <a:latin typeface="Arial" panose="020B0604020202020204" pitchFamily="34" charset="0"/>
              </a:rPr>
              <a:t> </a:t>
            </a:r>
            <a:r>
              <a:rPr lang="en-US" altLang="en-US" dirty="0">
                <a:latin typeface="Arial" panose="020B0604020202020204" pitchFamily="34" charset="0"/>
              </a:rPr>
              <a:t>like form filling, data transfer, and result communication were significantly minimized.</a:t>
            </a:r>
          </a:p>
          <a:p>
            <a:pPr eaLnBrk="0" fontAlgn="base" hangingPunct="0">
              <a:spcBef>
                <a:spcPct val="0"/>
              </a:spcBef>
              <a:spcAft>
                <a:spcPct val="0"/>
              </a:spcAft>
              <a:buFontTx/>
              <a:buChar char="•"/>
            </a:pPr>
            <a:endParaRPr lang="en-US" altLang="en-US" dirty="0">
              <a:latin typeface="Arial" panose="020B0604020202020204" pitchFamily="34" charset="0"/>
            </a:endParaRPr>
          </a:p>
          <a:p>
            <a:pPr eaLnBrk="0" fontAlgn="base" hangingPunct="0">
              <a:spcBef>
                <a:spcPct val="0"/>
              </a:spcBef>
              <a:spcAft>
                <a:spcPct val="0"/>
              </a:spcAft>
              <a:buFontTx/>
              <a:buChar char="•"/>
            </a:pPr>
            <a:endParaRPr lang="en-US" altLang="en-US" dirty="0">
              <a:latin typeface="Arial" panose="020B0604020202020204" pitchFamily="34" charset="0"/>
            </a:endParaRPr>
          </a:p>
          <a:p>
            <a:pPr lvl="0" eaLnBrk="0" fontAlgn="base" hangingPunct="0">
              <a:spcBef>
                <a:spcPct val="0"/>
              </a:spcBef>
              <a:spcAft>
                <a:spcPct val="0"/>
              </a:spcAft>
              <a:buFontTx/>
              <a:buChar char="•"/>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16270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(2/2)</a:t>
            </a:r>
          </a:p>
        </p:txBody>
      </p:sp>
      <p:sp>
        <p:nvSpPr>
          <p:cNvPr id="16" name="Rectangle 10">
            <a:extLst>
              <a:ext uri="{FF2B5EF4-FFF2-40B4-BE49-F238E27FC236}">
                <a16:creationId xmlns:a16="http://schemas.microsoft.com/office/drawing/2014/main" id="{4DC4D9D4-B842-6889-4D0A-6E58BC4C57F2}"/>
              </a:ext>
            </a:extLst>
          </p:cNvPr>
          <p:cNvSpPr>
            <a:spLocks noGrp="1" noChangeArrowheads="1"/>
          </p:cNvSpPr>
          <p:nvPr>
            <p:ph idx="1"/>
          </p:nvPr>
        </p:nvSpPr>
        <p:spPr bwMode="auto">
          <a:xfrm>
            <a:off x="1149699" y="2315913"/>
            <a:ext cx="6950809"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rPr>
              <a:t> Interpretation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RPA bots </a:t>
            </a:r>
            <a:r>
              <a:rPr kumimoji="0" lang="en-US" altLang="en-US" sz="2400" b="1" i="0" u="none" strike="noStrike" cap="none" normalizeH="0" baseline="0" dirty="0">
                <a:ln>
                  <a:noFill/>
                </a:ln>
                <a:solidFill>
                  <a:schemeClr val="tx1"/>
                </a:solidFill>
                <a:effectLst/>
                <a:latin typeface="Arial" panose="020B0604020202020204" pitchFamily="34" charset="0"/>
              </a:rPr>
              <a:t>standardized processes</a:t>
            </a:r>
            <a:r>
              <a:rPr kumimoji="0" lang="en-US" altLang="en-US" sz="2400" b="0" i="0" u="none" strike="noStrike" cap="none" normalizeH="0" baseline="0" dirty="0">
                <a:ln>
                  <a:noFill/>
                </a:ln>
                <a:solidFill>
                  <a:schemeClr val="tx1"/>
                </a:solidFill>
                <a:effectLst/>
                <a:latin typeface="Arial" panose="020B0604020202020204" pitchFamily="34" charset="0"/>
              </a:rPr>
              <a:t> and eliminated redundant steps.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Automation ensures </a:t>
            </a:r>
            <a:r>
              <a:rPr kumimoji="0" lang="en-US" altLang="en-US" sz="2400" b="1" i="0" u="none" strike="noStrike" cap="none" normalizeH="0" baseline="0" dirty="0">
                <a:ln>
                  <a:noFill/>
                </a:ln>
                <a:solidFill>
                  <a:schemeClr val="tx1"/>
                </a:solidFill>
                <a:effectLst/>
                <a:latin typeface="Arial" panose="020B0604020202020204" pitchFamily="34" charset="0"/>
              </a:rPr>
              <a:t>consistency</a:t>
            </a:r>
            <a:r>
              <a:rPr kumimoji="0" lang="en-US" altLang="en-US" sz="2400" b="0" i="0" u="none" strike="noStrike" cap="none" normalizeH="0" baseline="0" dirty="0">
                <a:ln>
                  <a:noFill/>
                </a:ln>
                <a:solidFill>
                  <a:schemeClr val="tx1"/>
                </a:solidFill>
                <a:effectLst/>
                <a:latin typeface="Arial" panose="020B0604020202020204" pitchFamily="34" charset="0"/>
              </a:rPr>
              <a:t> in data capture, faster input, and </a:t>
            </a:r>
            <a:r>
              <a:rPr kumimoji="0" lang="en-US" altLang="en-US" sz="2400" b="1" i="0" u="none" strike="noStrike" cap="none" normalizeH="0" baseline="0" dirty="0">
                <a:ln>
                  <a:noFill/>
                </a:ln>
                <a:solidFill>
                  <a:schemeClr val="tx1"/>
                </a:solidFill>
                <a:effectLst/>
                <a:latin typeface="Arial" panose="020B0604020202020204" pitchFamily="34" charset="0"/>
              </a:rPr>
              <a:t>real-time updates</a:t>
            </a:r>
            <a:r>
              <a:rPr kumimoji="0" lang="en-US" altLang="en-US" sz="2400" b="0" i="0" u="none" strike="noStrike" cap="none" normalizeH="0" baseline="0" dirty="0">
                <a:ln>
                  <a:noFill/>
                </a:ln>
                <a:solidFill>
                  <a:schemeClr val="tx1"/>
                </a:solidFill>
                <a:effectLst/>
                <a:latin typeface="Arial" panose="020B0604020202020204" pitchFamily="34" charset="0"/>
              </a:rPr>
              <a:t> to doctors.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0" i="0" u="none" strike="noStrike" cap="none" normalizeH="0" baseline="0" dirty="0">
                <a:ln>
                  <a:noFill/>
                </a:ln>
                <a:solidFill>
                  <a:schemeClr val="tx1"/>
                </a:solidFill>
                <a:effectLst/>
                <a:latin typeface="Arial" panose="020B0604020202020204" pitchFamily="34" charset="0"/>
              </a:rPr>
              <a:t>Even a few hours saved per day translates to </a:t>
            </a:r>
            <a:r>
              <a:rPr kumimoji="0" lang="en-US" altLang="en-US" sz="2400" b="1" i="0" u="none" strike="noStrike" cap="none" normalizeH="0" baseline="0" dirty="0">
                <a:ln>
                  <a:noFill/>
                </a:ln>
                <a:solidFill>
                  <a:schemeClr val="tx1"/>
                </a:solidFill>
                <a:effectLst/>
                <a:latin typeface="Arial" panose="020B0604020202020204" pitchFamily="34" charset="0"/>
              </a:rPr>
              <a:t>massive gains at scale</a:t>
            </a:r>
            <a:r>
              <a:rPr kumimoji="0" lang="en-US" altLang="en-US" sz="2400" b="0" i="0" u="none" strike="noStrike" cap="none" normalizeH="0" baseline="0" dirty="0">
                <a:ln>
                  <a:noFill/>
                </a:ln>
                <a:solidFill>
                  <a:schemeClr val="tx1"/>
                </a:solidFill>
                <a:effectLst/>
                <a:latin typeface="Arial" panose="020B0604020202020204" pitchFamily="34" charset="0"/>
              </a:rPr>
              <a:t> (multi-day or multi-location camps).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7" name="Rectangle 1">
            <a:extLst>
              <a:ext uri="{FF2B5EF4-FFF2-40B4-BE49-F238E27FC236}">
                <a16:creationId xmlns:a16="http://schemas.microsoft.com/office/drawing/2014/main" id="{9A1188A3-C5EB-C639-9B37-59B42B60F9FD}"/>
              </a:ext>
            </a:extLst>
          </p:cNvPr>
          <p:cNvSpPr>
            <a:spLocks noGrp="1" noChangeArrowheads="1"/>
          </p:cNvSpPr>
          <p:nvPr>
            <p:ph idx="1"/>
          </p:nvPr>
        </p:nvSpPr>
        <p:spPr bwMode="auto">
          <a:xfrm>
            <a:off x="677334" y="1740060"/>
            <a:ext cx="8596668"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lvl="0" indent="0" algn="just" defTabSz="914400" eaLnBrk="0" fontAlgn="base" hangingPunct="0">
              <a:spcBef>
                <a:spcPct val="0"/>
              </a:spcBef>
              <a:spcAft>
                <a:spcPct val="0"/>
              </a:spcAft>
              <a:buClrTx/>
              <a:buSzTx/>
              <a:buFontTx/>
              <a:buChar char="•"/>
            </a:pPr>
            <a:r>
              <a:rPr kumimoji="0" lang="en-US" altLang="en-US" sz="1800" b="0" i="0" u="none" strike="noStrike" cap="none" normalizeH="0" baseline="0" dirty="0">
                <a:ln>
                  <a:noFill/>
                </a:ln>
                <a:solidFill>
                  <a:schemeClr val="tx1"/>
                </a:solidFill>
                <a:effectLst/>
                <a:latin typeface="Arial" panose="020B0604020202020204" pitchFamily="34" charset="0"/>
              </a:rPr>
              <a:t>RPA significantly reduced </a:t>
            </a:r>
            <a:r>
              <a:rPr kumimoji="0" lang="en-US" altLang="en-US" sz="1800" b="1" i="0" u="none" strike="noStrike" cap="none" normalizeH="0" baseline="0" dirty="0">
                <a:ln>
                  <a:noFill/>
                </a:ln>
                <a:solidFill>
                  <a:schemeClr val="tx1"/>
                </a:solidFill>
                <a:effectLst/>
                <a:latin typeface="Arial" panose="020B0604020202020204" pitchFamily="34" charset="0"/>
              </a:rPr>
              <a:t>Turnaround Time (TAT)</a:t>
            </a:r>
            <a:r>
              <a:rPr kumimoji="0" lang="en-US" altLang="en-US" sz="1800" b="0" i="0" u="none" strike="noStrike" cap="none" normalizeH="0" baseline="0" dirty="0">
                <a:ln>
                  <a:noFill/>
                </a:ln>
                <a:solidFill>
                  <a:schemeClr val="tx1"/>
                </a:solidFill>
                <a:effectLst/>
                <a:latin typeface="Arial" panose="020B0604020202020204" pitchFamily="34" charset="0"/>
              </a:rPr>
              <a:t> across all departments (Dental</a:t>
            </a:r>
            <a:r>
              <a:rPr lang="en-US" altLang="en-US" dirty="0">
                <a:solidFill>
                  <a:schemeClr val="tx1"/>
                </a:solidFill>
                <a:latin typeface="Arial" panose="020B0604020202020204" pitchFamily="34" charset="0"/>
              </a:rPr>
              <a:t> Consultation</a:t>
            </a:r>
            <a:r>
              <a:rPr kumimoji="0" lang="en-US" altLang="en-US" sz="1800" b="0" i="0" u="none" strike="noStrike" cap="none" normalizeH="0" baseline="0" dirty="0">
                <a:ln>
                  <a:noFill/>
                </a:ln>
                <a:solidFill>
                  <a:schemeClr val="tx1"/>
                </a:solidFill>
                <a:effectLst/>
                <a:latin typeface="Arial" panose="020B0604020202020204" pitchFamily="34" charset="0"/>
              </a:rPr>
              <a:t>, Optometry, Doctors Consultation).</a:t>
            </a:r>
          </a:p>
          <a:p>
            <a:pPr marL="0" lvl="0" indent="0" algn="just" defTabSz="914400" eaLnBrk="0" fontAlgn="base" hangingPunct="0">
              <a:spcBef>
                <a:spcPct val="0"/>
              </a:spcBef>
              <a:spcAft>
                <a:spcPct val="0"/>
              </a:spcAft>
              <a:buClrTx/>
              <a:buSzTx/>
              <a:buFontTx/>
              <a:buChar char="•"/>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Helped in </a:t>
            </a:r>
            <a:r>
              <a:rPr kumimoji="0" lang="en-US" altLang="en-US" sz="1800" b="1" i="0" u="none" strike="noStrike" cap="none" normalizeH="0" baseline="0" dirty="0">
                <a:ln>
                  <a:noFill/>
                </a:ln>
                <a:solidFill>
                  <a:schemeClr val="tx1"/>
                </a:solidFill>
                <a:effectLst/>
                <a:latin typeface="Arial" panose="020B0604020202020204" pitchFamily="34" charset="0"/>
              </a:rPr>
              <a:t>automating repetitive tasks</a:t>
            </a:r>
            <a:r>
              <a:rPr kumimoji="0" lang="en-US" altLang="en-US" sz="1800" b="0" i="0" u="none" strike="noStrike" cap="none" normalizeH="0" baseline="0" dirty="0">
                <a:ln>
                  <a:noFill/>
                </a:ln>
                <a:solidFill>
                  <a:schemeClr val="tx1"/>
                </a:solidFill>
                <a:effectLst/>
                <a:latin typeface="Arial" panose="020B0604020202020204" pitchFamily="34" charset="0"/>
              </a:rPr>
              <a:t> like registration, form filling, and report dispatch.</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Improved </a:t>
            </a:r>
            <a:r>
              <a:rPr kumimoji="0" lang="en-US" altLang="en-US" sz="1800" b="1" i="0" u="none" strike="noStrike" cap="none" normalizeH="0" baseline="0" dirty="0">
                <a:ln>
                  <a:noFill/>
                </a:ln>
                <a:solidFill>
                  <a:schemeClr val="tx1"/>
                </a:solidFill>
                <a:effectLst/>
                <a:latin typeface="Arial" panose="020B0604020202020204" pitchFamily="34" charset="0"/>
              </a:rPr>
              <a:t>staff efficiency</a:t>
            </a:r>
            <a:r>
              <a:rPr kumimoji="0" lang="en-US" altLang="en-US" sz="1800" b="0" i="0" u="none" strike="noStrike" cap="none" normalizeH="0" baseline="0" dirty="0">
                <a:ln>
                  <a:noFill/>
                </a:ln>
                <a:solidFill>
                  <a:schemeClr val="tx1"/>
                </a:solidFill>
                <a:effectLst/>
                <a:latin typeface="Arial" panose="020B0604020202020204" pitchFamily="34" charset="0"/>
              </a:rPr>
              <a:t> and reduced dependency on manual processes.</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Enabled </a:t>
            </a:r>
            <a:r>
              <a:rPr kumimoji="0" lang="en-US" altLang="en-US" sz="1800" b="1" i="0" u="none" strike="noStrike" cap="none" normalizeH="0" baseline="0" dirty="0">
                <a:ln>
                  <a:noFill/>
                </a:ln>
                <a:solidFill>
                  <a:schemeClr val="tx1"/>
                </a:solidFill>
                <a:effectLst/>
                <a:latin typeface="Arial" panose="020B0604020202020204" pitchFamily="34" charset="0"/>
              </a:rPr>
              <a:t>faster patient flow</a:t>
            </a:r>
            <a:r>
              <a:rPr kumimoji="0" lang="en-US" altLang="en-US" sz="1800" b="0" i="0" u="none" strike="noStrike" cap="none" normalizeH="0" baseline="0" dirty="0">
                <a:ln>
                  <a:noFill/>
                </a:ln>
                <a:solidFill>
                  <a:schemeClr val="tx1"/>
                </a:solidFill>
                <a:effectLst/>
                <a:latin typeface="Arial" panose="020B0604020202020204" pitchFamily="34" charset="0"/>
              </a:rPr>
              <a:t>, minimizing waiting time and delays.</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Enhanced </a:t>
            </a:r>
            <a:r>
              <a:rPr kumimoji="0" lang="en-US" altLang="en-US" sz="1800" b="1" i="0" u="none" strike="noStrike" cap="none" normalizeH="0" baseline="0" dirty="0">
                <a:ln>
                  <a:noFill/>
                </a:ln>
                <a:solidFill>
                  <a:schemeClr val="tx1"/>
                </a:solidFill>
                <a:effectLst/>
                <a:latin typeface="Arial" panose="020B0604020202020204" pitchFamily="34" charset="0"/>
              </a:rPr>
              <a:t>patient satisfaction</a:t>
            </a:r>
            <a:r>
              <a:rPr kumimoji="0" lang="en-US" altLang="en-US" sz="1800" b="0" i="0" u="none" strike="noStrike" cap="none" normalizeH="0" baseline="0" dirty="0">
                <a:ln>
                  <a:noFill/>
                </a:ln>
                <a:solidFill>
                  <a:schemeClr val="tx1"/>
                </a:solidFill>
                <a:effectLst/>
                <a:latin typeface="Arial" panose="020B0604020202020204" pitchFamily="34" charset="0"/>
              </a:rPr>
              <a:t> through quicker services and digital communication.</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Supported </a:t>
            </a:r>
            <a:r>
              <a:rPr kumimoji="0" lang="en-US" altLang="en-US" sz="1800" b="1" i="0" u="none" strike="noStrike" cap="none" normalizeH="0" baseline="0" dirty="0">
                <a:ln>
                  <a:noFill/>
                </a:ln>
                <a:solidFill>
                  <a:schemeClr val="tx1"/>
                </a:solidFill>
                <a:effectLst/>
                <a:latin typeface="Arial" panose="020B0604020202020204" pitchFamily="34" charset="0"/>
              </a:rPr>
              <a:t>real-time monitoring</a:t>
            </a:r>
            <a:r>
              <a:rPr kumimoji="0" lang="en-US" altLang="en-US" sz="1800" b="0" i="0" u="none" strike="noStrike" cap="none" normalizeH="0" baseline="0" dirty="0">
                <a:ln>
                  <a:noFill/>
                </a:ln>
                <a:solidFill>
                  <a:schemeClr val="tx1"/>
                </a:solidFill>
                <a:effectLst/>
                <a:latin typeface="Arial" panose="020B0604020202020204" pitchFamily="34" charset="0"/>
              </a:rPr>
              <a:t> and data accuracy in health camp operations.</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Demonstrated </a:t>
            </a:r>
            <a:r>
              <a:rPr kumimoji="0" lang="en-US" altLang="en-US" sz="1800" b="1" i="0" u="none" strike="noStrike" cap="none" normalizeH="0" baseline="0" dirty="0">
                <a:ln>
                  <a:noFill/>
                </a:ln>
                <a:solidFill>
                  <a:schemeClr val="tx1"/>
                </a:solidFill>
                <a:effectLst/>
                <a:latin typeface="Arial" panose="020B0604020202020204" pitchFamily="34" charset="0"/>
              </a:rPr>
              <a:t>scalability and cost-effectiveness</a:t>
            </a:r>
            <a:r>
              <a:rPr kumimoji="0" lang="en-US" altLang="en-US" sz="1800" b="0" i="0" u="none" strike="noStrike" cap="none" normalizeH="0" baseline="0" dirty="0">
                <a:ln>
                  <a:noFill/>
                </a:ln>
                <a:solidFill>
                  <a:schemeClr val="tx1"/>
                </a:solidFill>
                <a:effectLst/>
                <a:latin typeface="Arial" panose="020B0604020202020204" pitchFamily="34" charset="0"/>
              </a:rPr>
              <a:t>, making it suitable for replication in other health camps.</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a:bodyPr>
          <a:lstStyle/>
          <a:p>
            <a:r>
              <a:rPr lang="en-IN" sz="2400" dirty="0"/>
              <a:t>World Health Organization India. Health Camp Toolkit – Quality Assurance and Service Delivery. WHO India; 2015. Available from: </a:t>
            </a:r>
            <a:r>
              <a:rPr lang="en-IN" sz="2400" dirty="0">
                <a:hlinkClick r:id="rId2"/>
              </a:rPr>
              <a:t>https://www.who.int/india/docs/default-source/default-document-library/health-camp-quality-toolkit.pdf</a:t>
            </a:r>
            <a:r>
              <a:rPr lang="en-IN" sz="2400" dirty="0"/>
              <a:t>.</a:t>
            </a:r>
          </a:p>
          <a:p>
            <a:r>
              <a:rPr lang="en-IN" sz="2400" dirty="0"/>
              <a:t>Patil VN, Pandey B, Joshi M. Organising a health camp and its management. J Emerging Technol </a:t>
            </a:r>
            <a:r>
              <a:rPr lang="en-IN" sz="2400" dirty="0" err="1"/>
              <a:t>Innov</a:t>
            </a:r>
            <a:r>
              <a:rPr lang="en-IN" sz="2400" dirty="0"/>
              <a:t> Res (JETIR). 2021 Aug;8(8):e584–e590. Available from: </a:t>
            </a:r>
            <a:r>
              <a:rPr lang="en-IN" sz="2400" dirty="0">
                <a:hlinkClick r:id="rId3"/>
              </a:rPr>
              <a:t>https://www.jetir.org/papers/JETIR2108558.pdf</a:t>
            </a:r>
            <a:r>
              <a:rPr lang="en-IN" sz="2400" dirty="0"/>
              <a:t>.</a:t>
            </a:r>
          </a:p>
          <a:p>
            <a:r>
              <a:rPr lang="en-IN" sz="2400" dirty="0"/>
              <a:t>Agarwal AK, Dash S, Biswal S, et al. Organizing health camp: opportunities for building public health skills. Indian J Community Med. 2024;49(1):228–230. doi:10.4103/ijcm.ijcm_52_23. Available from: </a:t>
            </a:r>
            <a:r>
              <a:rPr lang="en-IN" sz="2400" dirty="0">
                <a:hlinkClick r:id="rId4" action="ppaction://hlinksldjump"/>
              </a:rPr>
              <a:t>https://journals.lww.com/ijcm/fulltext/2024/49010/organizing_health_camp__opportunities_for_building.39.aspx.</a:t>
            </a:r>
            <a:endParaRPr lang="en-IN" sz="24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16</a:t>
            </a:fld>
            <a:endParaRPr lang="en-IN"/>
          </a:p>
        </p:txBody>
      </p:sp>
    </p:spTree>
    <p:extLst>
      <p:ext uri="{BB962C8B-B14F-4D97-AF65-F5344CB8AC3E}">
        <p14:creationId xmlns:p14="http://schemas.microsoft.com/office/powerpoint/2010/main" val="14924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normAutofit/>
          </a:bodyPr>
          <a:lstStyle/>
          <a:p>
            <a:r>
              <a:rPr lang="en-IN" sz="9600" dirty="0">
                <a:latin typeface="Bauhaus 93" panose="04030905020B02020C02" pitchFamily="82"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b="1" kern="1200" dirty="0">
                <a:solidFill>
                  <a:srgbClr val="FFFFFF"/>
                </a:solidFill>
                <a:latin typeface="+mj-lt"/>
                <a:ea typeface="+mj-ea"/>
                <a:cs typeface="+mj-cs"/>
              </a:rPr>
              <a:t>Pictorial Journey </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2">
            <a:extLst>
              <a:ext uri="{FF2B5EF4-FFF2-40B4-BE49-F238E27FC236}">
                <a16:creationId xmlns:a16="http://schemas.microsoft.com/office/drawing/2014/main" id="{96236440-9867-5310-1BA9-9DFD89890C3B}"/>
              </a:ext>
            </a:extLst>
          </p:cNvPr>
          <p:cNvSpPr>
            <a:spLocks noGrp="1"/>
          </p:cNvSpPr>
          <p:nvPr/>
        </p:nvSpPr>
        <p:spPr>
          <a:xfrm>
            <a:off x="4447308" y="591344"/>
            <a:ext cx="6906491" cy="5585619"/>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t>Total no. of visits done by the student: 7 (Goyala Dairy)</a:t>
            </a:r>
          </a:p>
          <a:p>
            <a:pPr marL="0"/>
            <a:endParaRPr lang="en-US" dirty="0"/>
          </a:p>
          <a:p>
            <a:pPr marL="0"/>
            <a:r>
              <a:rPr lang="en-US" dirty="0"/>
              <a:t>Activities done by student:</a:t>
            </a:r>
          </a:p>
          <a:p>
            <a:r>
              <a:rPr lang="en-US" dirty="0"/>
              <a:t>Mapping and listing of the area</a:t>
            </a:r>
          </a:p>
          <a:p>
            <a:r>
              <a:rPr lang="en-US" dirty="0"/>
              <a:t>Interaction with community FLWHs</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9541564" y="6356350"/>
            <a:ext cx="1812235" cy="365125"/>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18</a:t>
            </a:fld>
            <a:endParaRPr lang="en-US"/>
          </a:p>
        </p:txBody>
      </p:sp>
    </p:spTree>
    <p:extLst>
      <p:ext uri="{BB962C8B-B14F-4D97-AF65-F5344CB8AC3E}">
        <p14:creationId xmlns:p14="http://schemas.microsoft.com/office/powerpoint/2010/main" val="2333934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359681"/>
            <a:ext cx="10515600" cy="1325563"/>
          </a:xfrm>
        </p:spPr>
        <p:txBody>
          <a:bodyPr/>
          <a:lstStyle/>
          <a:p>
            <a:pPr algn="ctr"/>
            <a:r>
              <a:rPr lang="en-IN" b="1"/>
              <a:t>Pictorial Journey (2/2)</a:t>
            </a:r>
            <a:endParaRPr lang="en-IN" b="1" dirty="0"/>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descr="Two women taking a selfie&#10;&#10;AI-generated content may be incorrect.">
            <a:extLst>
              <a:ext uri="{FF2B5EF4-FFF2-40B4-BE49-F238E27FC236}">
                <a16:creationId xmlns:a16="http://schemas.microsoft.com/office/drawing/2014/main" id="{38171844-F8CD-9D09-189D-EE8A0DB443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331" y="1999526"/>
            <a:ext cx="4276475" cy="3209362"/>
          </a:xfrm>
          <a:prstGeom prst="rect">
            <a:avLst/>
          </a:prstGeom>
        </p:spPr>
      </p:pic>
      <p:pic>
        <p:nvPicPr>
          <p:cNvPr id="8" name="Picture 7" descr="A person standing in front of a counter&#10;&#10;AI-generated content may be incorrect.">
            <a:extLst>
              <a:ext uri="{FF2B5EF4-FFF2-40B4-BE49-F238E27FC236}">
                <a16:creationId xmlns:a16="http://schemas.microsoft.com/office/drawing/2014/main" id="{B6216F99-6FF9-FAFF-6534-E81AD56B4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96325" y="1714500"/>
            <a:ext cx="2571750" cy="3429000"/>
          </a:xfrm>
          <a:prstGeom prst="rect">
            <a:avLst/>
          </a:prstGeom>
        </p:spPr>
      </p:pic>
      <p:sp>
        <p:nvSpPr>
          <p:cNvPr id="10" name="TextBox 9">
            <a:extLst>
              <a:ext uri="{FF2B5EF4-FFF2-40B4-BE49-F238E27FC236}">
                <a16:creationId xmlns:a16="http://schemas.microsoft.com/office/drawing/2014/main" id="{31FA48A8-4664-72DC-4D65-998532AC6389}"/>
              </a:ext>
            </a:extLst>
          </p:cNvPr>
          <p:cNvSpPr txBox="1"/>
          <p:nvPr/>
        </p:nvSpPr>
        <p:spPr>
          <a:xfrm>
            <a:off x="838200" y="673963"/>
            <a:ext cx="6094070" cy="707886"/>
          </a:xfrm>
          <a:prstGeom prst="rect">
            <a:avLst/>
          </a:prstGeom>
          <a:noFill/>
        </p:spPr>
        <p:txBody>
          <a:bodyPr wrap="square">
            <a:spAutoFit/>
          </a:bodyPr>
          <a:lstStyle/>
          <a:p>
            <a:r>
              <a:rPr lang="en-US" sz="4000" dirty="0"/>
              <a:t>Goyala Dairy</a:t>
            </a:r>
            <a:endParaRPr lang="en-IN" sz="4000" dirty="0"/>
          </a:p>
        </p:txBody>
      </p:sp>
      <p:pic>
        <p:nvPicPr>
          <p:cNvPr id="12" name="Picture 11" descr="A group of people posing for a selfie&#10;&#10;AI-generated content may be incorrect.">
            <a:extLst>
              <a:ext uri="{FF2B5EF4-FFF2-40B4-BE49-F238E27FC236}">
                <a16:creationId xmlns:a16="http://schemas.microsoft.com/office/drawing/2014/main" id="{51265ED9-515A-D938-C37E-B49D59297E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27798" y="2765924"/>
            <a:ext cx="3852535" cy="1676566"/>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a:extLst>
              <a:ext uri="{FF2B5EF4-FFF2-40B4-BE49-F238E27FC236}">
                <a16:creationId xmlns:a16="http://schemas.microsoft.com/office/drawing/2014/main" id="{A78311AF-807D-49B9-5603-2CE5EE0331CA}"/>
              </a:ext>
            </a:extLst>
          </p:cNvPr>
          <p:cNvPicPr>
            <a:picLocks noGrp="1" noChangeAspect="1"/>
          </p:cNvPicPr>
          <p:nvPr>
            <p:ph idx="1"/>
          </p:nvPr>
        </p:nvPicPr>
        <p:blipFill>
          <a:blip r:embed="rId3"/>
          <a:srcRect t="9563" b="16546"/>
          <a:stretch>
            <a:fillRect/>
          </a:stretch>
        </p:blipFill>
        <p:spPr>
          <a:xfrm>
            <a:off x="5367130" y="2413897"/>
            <a:ext cx="6192079" cy="2653748"/>
          </a:xfrm>
          <a:effectLst>
            <a:outerShdw blurRad="63500" sx="102000" sy="102000" algn="ctr" rotWithShape="0">
              <a:prstClr val="black">
                <a:alpha val="40000"/>
              </a:prstClr>
            </a:outerShdw>
          </a:effectLst>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5" name="Picture 4">
            <a:extLst>
              <a:ext uri="{FF2B5EF4-FFF2-40B4-BE49-F238E27FC236}">
                <a16:creationId xmlns:a16="http://schemas.microsoft.com/office/drawing/2014/main" id="{EA967188-DACD-C85F-2946-C30D22B2735E}"/>
              </a:ext>
            </a:extLst>
          </p:cNvPr>
          <p:cNvPicPr>
            <a:picLocks noChangeAspect="1"/>
          </p:cNvPicPr>
          <p:nvPr/>
        </p:nvPicPr>
        <p:blipFill>
          <a:blip r:embed="rId5"/>
          <a:srcRect t="1868"/>
          <a:stretch>
            <a:fillRect/>
          </a:stretch>
        </p:blipFill>
        <p:spPr>
          <a:xfrm>
            <a:off x="533400" y="1848678"/>
            <a:ext cx="4493045" cy="412342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403945-D3CA-BD7A-3EFB-470B9590A0F8}"/>
              </a:ext>
            </a:extLst>
          </p:cNvPr>
          <p:cNvSpPr>
            <a:spLocks noGrp="1"/>
          </p:cNvSpPr>
          <p:nvPr>
            <p:ph type="title"/>
          </p:nvPr>
        </p:nvSpPr>
        <p:spPr>
          <a:xfrm>
            <a:off x="1171074" y="1396686"/>
            <a:ext cx="3240506" cy="4064628"/>
          </a:xfrm>
        </p:spPr>
        <p:txBody>
          <a:bodyPr>
            <a:normAutofit/>
          </a:bodyPr>
          <a:lstStyle/>
          <a:p>
            <a:r>
              <a:rPr lang="en-IN" b="1">
                <a:solidFill>
                  <a:srgbClr val="FFFFFF"/>
                </a:solidFill>
              </a:rPr>
              <a:t>What is RPA?</a:t>
            </a:r>
          </a:p>
        </p:txBody>
      </p:sp>
      <p:sp>
        <p:nvSpPr>
          <p:cNvPr id="14" name="Arc 1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81A7B52-E55B-BACC-32F1-A93DAC7B267C}"/>
              </a:ext>
            </a:extLst>
          </p:cNvPr>
          <p:cNvSpPr>
            <a:spLocks noGrp="1"/>
          </p:cNvSpPr>
          <p:nvPr>
            <p:ph idx="1"/>
          </p:nvPr>
        </p:nvSpPr>
        <p:spPr>
          <a:xfrm>
            <a:off x="5370153" y="1526033"/>
            <a:ext cx="5536397" cy="3935281"/>
          </a:xfrm>
        </p:spPr>
        <p:txBody>
          <a:bodyPr>
            <a:normAutofit/>
          </a:bodyPr>
          <a:lstStyle/>
          <a:p>
            <a:r>
              <a:rPr lang="en-US" sz="2600" b="1" dirty="0"/>
              <a:t>Robotic Process Automation (RPA)</a:t>
            </a:r>
            <a:r>
              <a:rPr lang="en-US" sz="2600" dirty="0"/>
              <a:t> is a software technology that uses bots to perform repetitive tasks like data entry, report generation, and form filling.</a:t>
            </a:r>
            <a:br>
              <a:rPr lang="en-US" sz="2600" dirty="0"/>
            </a:br>
            <a:r>
              <a:rPr lang="en-US" sz="2600" dirty="0"/>
              <a:t>In health camps, RPA was used to </a:t>
            </a:r>
            <a:r>
              <a:rPr lang="en-US" sz="2600" b="1" dirty="0"/>
              <a:t>automate patient registration</a:t>
            </a:r>
            <a:r>
              <a:rPr lang="en-US" sz="2600" dirty="0"/>
              <a:t>, assign IDs, and generate consultation reports instantly.</a:t>
            </a:r>
            <a:br>
              <a:rPr lang="en-US" sz="2600" dirty="0"/>
            </a:br>
            <a:r>
              <a:rPr lang="en-US" sz="2600" dirty="0"/>
              <a:t>		</a:t>
            </a:r>
            <a:endParaRPr lang="en-IN" sz="2600" dirty="0"/>
          </a:p>
        </p:txBody>
      </p:sp>
      <p:sp>
        <p:nvSpPr>
          <p:cNvPr id="5" name="Slide Number Placeholder 4">
            <a:extLst>
              <a:ext uri="{FF2B5EF4-FFF2-40B4-BE49-F238E27FC236}">
                <a16:creationId xmlns:a16="http://schemas.microsoft.com/office/drawing/2014/main" id="{A483F99D-BD34-DBE3-85FE-5BECA7277905}"/>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3</a:t>
            </a:fld>
            <a:endParaRPr lang="en-IN"/>
          </a:p>
        </p:txBody>
      </p:sp>
    </p:spTree>
    <p:extLst>
      <p:ext uri="{BB962C8B-B14F-4D97-AF65-F5344CB8AC3E}">
        <p14:creationId xmlns:p14="http://schemas.microsoft.com/office/powerpoint/2010/main" val="4271955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c 2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14DFCD6-5947-2723-5683-692479444270}"/>
              </a:ext>
            </a:extLst>
          </p:cNvPr>
          <p:cNvSpPr>
            <a:spLocks noGrp="1"/>
          </p:cNvSpPr>
          <p:nvPr>
            <p:ph idx="1"/>
          </p:nvPr>
        </p:nvSpPr>
        <p:spPr>
          <a:xfrm>
            <a:off x="4447308" y="591344"/>
            <a:ext cx="6906491" cy="5585619"/>
          </a:xfrm>
        </p:spPr>
        <p:txBody>
          <a:bodyPr anchor="ctr">
            <a:normAutofit lnSpcReduction="10000"/>
          </a:bodyPr>
          <a:lstStyle/>
          <a:p>
            <a:r>
              <a:rPr lang="en-US" dirty="0"/>
              <a:t>For example, earlier in </a:t>
            </a:r>
            <a:r>
              <a:rPr lang="en-US" b="1" dirty="0"/>
              <a:t>doctor consultations</a:t>
            </a:r>
            <a:r>
              <a:rPr lang="en-US" dirty="0"/>
              <a:t>, staff manually entered vitals and filled out forms, which took 7–10 minutes per patient.</a:t>
            </a:r>
            <a:br>
              <a:rPr lang="en-US" dirty="0"/>
            </a:br>
            <a:r>
              <a:rPr lang="en-US" dirty="0"/>
              <a:t>With RPA, the bot now </a:t>
            </a:r>
            <a:r>
              <a:rPr lang="en-US" b="1" dirty="0"/>
              <a:t>auto-fills Patient Details </a:t>
            </a:r>
            <a:r>
              <a:rPr lang="en-US" dirty="0"/>
              <a:t>and copies patient details into the doctor's form — saving time and reducing errors.</a:t>
            </a:r>
            <a:br>
              <a:rPr lang="en-US" dirty="0"/>
            </a:br>
            <a:r>
              <a:rPr lang="en-US" dirty="0"/>
              <a:t>In </a:t>
            </a:r>
            <a:r>
              <a:rPr lang="en-US" b="1" dirty="0"/>
              <a:t>optometry</a:t>
            </a:r>
            <a:r>
              <a:rPr lang="en-US" dirty="0"/>
              <a:t>, bots generate vision reports immediately after testing, so the technician can attend to the next patient without delay.</a:t>
            </a:r>
            <a:br>
              <a:rPr lang="en-US" dirty="0"/>
            </a:br>
            <a:r>
              <a:rPr lang="en-US" dirty="0"/>
              <a:t>In </a:t>
            </a:r>
            <a:r>
              <a:rPr lang="en-US" b="1" dirty="0"/>
              <a:t>dental consultations</a:t>
            </a:r>
            <a:r>
              <a:rPr lang="en-US" dirty="0"/>
              <a:t>, RPA fills diagnosis and treatment fields based on selected symptoms, removing the need to type everything manually.</a:t>
            </a:r>
            <a:br>
              <a:rPr lang="en-US" dirty="0"/>
            </a:br>
            <a:endParaRPr lang="en-IN" dirty="0"/>
          </a:p>
        </p:txBody>
      </p:sp>
      <p:sp>
        <p:nvSpPr>
          <p:cNvPr id="5" name="Slide Number Placeholder 4">
            <a:extLst>
              <a:ext uri="{FF2B5EF4-FFF2-40B4-BE49-F238E27FC236}">
                <a16:creationId xmlns:a16="http://schemas.microsoft.com/office/drawing/2014/main" id="{5C18CA1F-5A09-DD93-05EC-E5AA2DB7298B}"/>
              </a:ext>
            </a:extLst>
          </p:cNvPr>
          <p:cNvSpPr>
            <a:spLocks noGrp="1"/>
          </p:cNvSpPr>
          <p:nvPr>
            <p:ph type="sldNum" sz="quarter" idx="12"/>
          </p:nvPr>
        </p:nvSpPr>
        <p:spPr>
          <a:xfrm>
            <a:off x="9541564" y="6356350"/>
            <a:ext cx="1812235" cy="365125"/>
          </a:xfrm>
        </p:spPr>
        <p:txBody>
          <a:bodyPr>
            <a:normAutofit/>
          </a:bodyPr>
          <a:lstStyle/>
          <a:p>
            <a:pPr>
              <a:spcAft>
                <a:spcPts val="600"/>
              </a:spcAft>
            </a:pPr>
            <a:fld id="{26AD20E6-394B-4DF0-96A5-9647FF39C943}" type="slidenum">
              <a:rPr lang="en-IN" smtClean="0"/>
              <a:pPr>
                <a:spcAft>
                  <a:spcPts val="600"/>
                </a:spcAft>
              </a:pPr>
              <a:t>4</a:t>
            </a:fld>
            <a:endParaRPr lang="en-IN"/>
          </a:p>
        </p:txBody>
      </p:sp>
    </p:spTree>
    <p:extLst>
      <p:ext uri="{BB962C8B-B14F-4D97-AF65-F5344CB8AC3E}">
        <p14:creationId xmlns:p14="http://schemas.microsoft.com/office/powerpoint/2010/main" val="3913446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71C4E53-85A2-A7A3-9811-FB7FB1603D1C}"/>
              </a:ext>
            </a:extLst>
          </p:cNvPr>
          <p:cNvSpPr>
            <a:spLocks noGrp="1"/>
          </p:cNvSpPr>
          <p:nvPr>
            <p:ph idx="1"/>
          </p:nvPr>
        </p:nvSpPr>
        <p:spPr>
          <a:xfrm>
            <a:off x="838200" y="1929384"/>
            <a:ext cx="10515600" cy="4251960"/>
          </a:xfrm>
        </p:spPr>
        <p:txBody>
          <a:bodyPr>
            <a:normAutofit/>
          </a:bodyPr>
          <a:lstStyle/>
          <a:p>
            <a:r>
              <a:rPr lang="en-US" sz="2200" dirty="0"/>
              <a:t>This automation reduced overall </a:t>
            </a:r>
            <a:r>
              <a:rPr lang="en-US" sz="2200" b="1" dirty="0"/>
              <a:t>turnaround time (TAT)</a:t>
            </a:r>
            <a:r>
              <a:rPr lang="en-US" sz="2200" dirty="0"/>
              <a:t> by 4 to 5 hours across departments.</a:t>
            </a:r>
            <a:br>
              <a:rPr lang="en-US" sz="2200" dirty="0"/>
            </a:br>
            <a:r>
              <a:rPr lang="en-US" sz="2200" dirty="0"/>
              <a:t>Staff workload was lowered, allowing them to focus on counselling and clinical decisions instead of paperwork.</a:t>
            </a:r>
            <a:br>
              <a:rPr lang="en-US" sz="2200" dirty="0"/>
            </a:br>
            <a:r>
              <a:rPr lang="en-US" sz="2200" dirty="0"/>
              <a:t>Patients received reports faster and felt more satisfied with the smooth process.</a:t>
            </a:r>
            <a:br>
              <a:rPr lang="en-US" sz="2200" dirty="0"/>
            </a:br>
            <a:r>
              <a:rPr lang="en-US" sz="2200" dirty="0"/>
              <a:t>Overall, RPA acted like a </a:t>
            </a:r>
            <a:r>
              <a:rPr lang="en-US" sz="2200" b="1" dirty="0"/>
              <a:t>digital assistant</a:t>
            </a:r>
            <a:r>
              <a:rPr lang="en-US" sz="2200" dirty="0"/>
              <a:t>, making the health camp more efficient, accurate, and scalable.</a:t>
            </a:r>
            <a:endParaRPr lang="en-IN" sz="2200" dirty="0"/>
          </a:p>
        </p:txBody>
      </p:sp>
      <p:sp>
        <p:nvSpPr>
          <p:cNvPr id="5" name="Slide Number Placeholder 4">
            <a:extLst>
              <a:ext uri="{FF2B5EF4-FFF2-40B4-BE49-F238E27FC236}">
                <a16:creationId xmlns:a16="http://schemas.microsoft.com/office/drawing/2014/main" id="{89763773-0409-71B1-19E4-5B2D9AF8162F}"/>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5</a:t>
            </a:fld>
            <a:endParaRPr lang="en-IN"/>
          </a:p>
        </p:txBody>
      </p:sp>
    </p:spTree>
    <p:extLst>
      <p:ext uri="{BB962C8B-B14F-4D97-AF65-F5344CB8AC3E}">
        <p14:creationId xmlns:p14="http://schemas.microsoft.com/office/powerpoint/2010/main" val="3548180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robot with a face">
            <a:extLst>
              <a:ext uri="{FF2B5EF4-FFF2-40B4-BE49-F238E27FC236}">
                <a16:creationId xmlns:a16="http://schemas.microsoft.com/office/drawing/2014/main" id="{7299A5DC-0439-0B2B-40BF-6DB59A7FF5A8}"/>
              </a:ext>
            </a:extLst>
          </p:cNvPr>
          <p:cNvPicPr>
            <a:picLocks noChangeAspect="1"/>
          </p:cNvPicPr>
          <p:nvPr/>
        </p:nvPicPr>
        <p:blipFill>
          <a:blip r:embed="rId2"/>
          <a:srcRect l="43827" r="951" b="1"/>
          <a:stretch>
            <a:fillRect/>
          </a:stretch>
        </p:blipFill>
        <p:spPr>
          <a:xfrm>
            <a:off x="-1" y="-2"/>
            <a:ext cx="5410198" cy="6858002"/>
          </a:xfrm>
          <a:prstGeom prst="rect">
            <a:avLst/>
          </a:prstGeom>
        </p:spPr>
      </p:pic>
      <p:sp useBgFill="1">
        <p:nvSpPr>
          <p:cNvPr id="22" name="Rectangle 21">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6361523" y="529105"/>
            <a:ext cx="5464968" cy="1559301"/>
          </a:xfrm>
        </p:spPr>
        <p:txBody>
          <a:bodyPr>
            <a:normAutofit/>
          </a:bodyPr>
          <a:lstStyle/>
          <a:p>
            <a:r>
              <a:rPr lang="en-IN" sz="4000" b="1" dirty="0">
                <a:latin typeface="Aharoni" panose="02010803020104030203" pitchFamily="2" charset="-79"/>
                <a:cs typeface="Aharoni" panose="02010803020104030203" pitchFamily="2" charset="-79"/>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6115317" y="2743200"/>
            <a:ext cx="5247340" cy="3496878"/>
          </a:xfrm>
        </p:spPr>
        <p:txBody>
          <a:bodyPr anchor="ctr">
            <a:normAutofit/>
          </a:bodyPr>
          <a:lstStyle/>
          <a:p>
            <a:r>
              <a:rPr lang="en-US" sz="1700" dirty="0"/>
              <a:t>Health camps are organized to provide essential medical services to underserved and remote populations. These camps often face challenges such as high patient volume, manual registration, delayed data processing, and limited manpower. Robotic Process Automation (RPA), a technology that uses bots to perform repetitive tasks, can significantly improve the operational efficiency of health camps. By automating routine tasks like patient registration, report generation, and data entry, RPA can reduce human error, save time, and enhance the overall patient experience. Integrating RPA in health camps is a novel approach that holds potential for scalability and replication in similar healthcare delivery models.</a:t>
            </a:r>
            <a:endParaRPr lang="en-IN" sz="1700" dirty="0"/>
          </a:p>
          <a:p>
            <a:endParaRPr lang="en-IN" sz="17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732520" y="6356350"/>
            <a:ext cx="3200400" cy="365125"/>
          </a:xfrm>
        </p:spPr>
        <p:txBody>
          <a:bodyPr>
            <a:normAutofit/>
          </a:bodyPr>
          <a:lstStyle/>
          <a:p>
            <a:pPr>
              <a:spcAft>
                <a:spcPts val="600"/>
              </a:spcAft>
            </a:pPr>
            <a:fld id="{26AD20E6-394B-4DF0-96A5-9647FF39C943}" type="slidenum">
              <a:rPr lang="en-IN">
                <a:solidFill>
                  <a:schemeClr val="tx1"/>
                </a:solidFill>
              </a:rPr>
              <a:pPr>
                <a:spcAft>
                  <a:spcPts val="600"/>
                </a:spcAft>
              </a:pPr>
              <a:t>6</a:t>
            </a:fld>
            <a:endParaRPr lang="en-IN">
              <a:solidFill>
                <a:schemeClr val="tx1"/>
              </a:solidFill>
            </a:endParaRPr>
          </a:p>
        </p:txBody>
      </p:sp>
    </p:spTree>
    <p:extLst>
      <p:ext uri="{BB962C8B-B14F-4D97-AF65-F5344CB8AC3E}">
        <p14:creationId xmlns:p14="http://schemas.microsoft.com/office/powerpoint/2010/main" val="2935010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41248" y="548640"/>
            <a:ext cx="3600860" cy="5431536"/>
          </a:xfrm>
        </p:spPr>
        <p:txBody>
          <a:bodyPr>
            <a:normAutofit/>
          </a:bodyPr>
          <a:lstStyle/>
          <a:p>
            <a:r>
              <a:rPr lang="en-IN" sz="5400" b="1" dirty="0"/>
              <a:t>Objective</a:t>
            </a: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5126418" y="552091"/>
            <a:ext cx="6224335" cy="5431536"/>
          </a:xfrm>
        </p:spPr>
        <p:txBody>
          <a:bodyPr anchor="ctr">
            <a:normAutofit/>
          </a:bodyPr>
          <a:lstStyle/>
          <a:p>
            <a:r>
              <a:rPr lang="en-US" sz="4000" dirty="0"/>
              <a:t>To measure the post-implementation TAT and compare it with pre-implementation data to assess efficiency gains.</a:t>
            </a:r>
            <a:endParaRPr lang="en-IN" sz="4000" dirty="0"/>
          </a:p>
          <a:p>
            <a:endParaRPr lang="en-IN" sz="2200"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smtClean="0"/>
              <a:pPr>
                <a:spcAft>
                  <a:spcPts val="600"/>
                </a:spcAft>
              </a:pPr>
              <a:t>7</a:t>
            </a:fld>
            <a:endParaRPr lang="en-IN"/>
          </a:p>
        </p:txBody>
      </p:sp>
    </p:spTree>
    <p:extLst>
      <p:ext uri="{BB962C8B-B14F-4D97-AF65-F5344CB8AC3E}">
        <p14:creationId xmlns:p14="http://schemas.microsoft.com/office/powerpoint/2010/main" val="35446878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graphicFrame>
        <p:nvGraphicFramePr>
          <p:cNvPr id="8" name="Content Placeholder 2">
            <a:extLst>
              <a:ext uri="{FF2B5EF4-FFF2-40B4-BE49-F238E27FC236}">
                <a16:creationId xmlns:a16="http://schemas.microsoft.com/office/drawing/2014/main" id="{756FB602-CE85-B3A4-FC5B-76BB7E9BD18C}"/>
              </a:ext>
            </a:extLst>
          </p:cNvPr>
          <p:cNvGraphicFramePr>
            <a:graphicFrameLocks noGrp="1"/>
          </p:cNvGraphicFramePr>
          <p:nvPr>
            <p:ph idx="1"/>
            <p:extLst>
              <p:ext uri="{D42A27DB-BD31-4B8C-83A1-F6EECF244321}">
                <p14:modId xmlns:p14="http://schemas.microsoft.com/office/powerpoint/2010/main" val="218013806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3FD27AF-725F-F74B-9C86-8150BAFBE32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7" name="Picture 6">
            <a:extLst>
              <a:ext uri="{FF2B5EF4-FFF2-40B4-BE49-F238E27FC236}">
                <a16:creationId xmlns:a16="http://schemas.microsoft.com/office/drawing/2014/main" id="{2CCC3873-9790-F590-24F0-16E40720A8A9}"/>
              </a:ext>
            </a:extLst>
          </p:cNvPr>
          <p:cNvPicPr>
            <a:picLocks noChangeAspect="1"/>
          </p:cNvPicPr>
          <p:nvPr/>
        </p:nvPicPr>
        <p:blipFill>
          <a:blip r:embed="rId2"/>
          <a:stretch>
            <a:fillRect/>
          </a:stretch>
        </p:blipFill>
        <p:spPr>
          <a:xfrm>
            <a:off x="215511" y="1162878"/>
            <a:ext cx="2740994" cy="3637722"/>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3E608580-8D52-3A15-FA56-AC974786671A}"/>
              </a:ext>
            </a:extLst>
          </p:cNvPr>
          <p:cNvPicPr>
            <a:picLocks noChangeAspect="1"/>
          </p:cNvPicPr>
          <p:nvPr/>
        </p:nvPicPr>
        <p:blipFill>
          <a:blip r:embed="rId3"/>
          <a:stretch>
            <a:fillRect/>
          </a:stretch>
        </p:blipFill>
        <p:spPr>
          <a:xfrm>
            <a:off x="3127161" y="1162879"/>
            <a:ext cx="2700147" cy="3637722"/>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804E32B0-5F5B-7B3A-3167-1C68B3613150}"/>
              </a:ext>
            </a:extLst>
          </p:cNvPr>
          <p:cNvPicPr>
            <a:picLocks noChangeAspect="1"/>
          </p:cNvPicPr>
          <p:nvPr/>
        </p:nvPicPr>
        <p:blipFill>
          <a:blip r:embed="rId4"/>
          <a:stretch>
            <a:fillRect/>
          </a:stretch>
        </p:blipFill>
        <p:spPr>
          <a:xfrm>
            <a:off x="5997964" y="1162879"/>
            <a:ext cx="2977423" cy="3644686"/>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114C91CA-983B-16F6-1FBB-FC0BED167DB8}"/>
              </a:ext>
            </a:extLst>
          </p:cNvPr>
          <p:cNvPicPr>
            <a:picLocks noChangeAspect="1"/>
          </p:cNvPicPr>
          <p:nvPr/>
        </p:nvPicPr>
        <p:blipFill>
          <a:blip r:embed="rId5"/>
          <a:stretch>
            <a:fillRect/>
          </a:stretch>
        </p:blipFill>
        <p:spPr>
          <a:xfrm>
            <a:off x="9146043" y="1155915"/>
            <a:ext cx="2743201" cy="3644685"/>
          </a:xfrm>
          <a:prstGeom prst="rect">
            <a:avLst/>
          </a:prstGeom>
          <a:effectLst>
            <a:outerShdw blurRad="63500" sx="102000" sy="102000" algn="ctr" rotWithShape="0">
              <a:prstClr val="black">
                <a:alpha val="40000"/>
              </a:prstClr>
            </a:outerShdw>
          </a:effectLst>
        </p:spPr>
      </p:pic>
      <p:sp>
        <p:nvSpPr>
          <p:cNvPr id="15" name="Left Brace 14">
            <a:extLst>
              <a:ext uri="{FF2B5EF4-FFF2-40B4-BE49-F238E27FC236}">
                <a16:creationId xmlns:a16="http://schemas.microsoft.com/office/drawing/2014/main" id="{813DE945-BA4C-B13C-75C2-FBEFE4997519}"/>
              </a:ext>
            </a:extLst>
          </p:cNvPr>
          <p:cNvSpPr/>
          <p:nvPr/>
        </p:nvSpPr>
        <p:spPr>
          <a:xfrm rot="16200000">
            <a:off x="1159544" y="4390148"/>
            <a:ext cx="983974" cy="2609947"/>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6" name="Left Brace 15">
            <a:extLst>
              <a:ext uri="{FF2B5EF4-FFF2-40B4-BE49-F238E27FC236}">
                <a16:creationId xmlns:a16="http://schemas.microsoft.com/office/drawing/2014/main" id="{8259C0ED-F438-2FEC-98A3-36B41B95B5E7}"/>
              </a:ext>
            </a:extLst>
          </p:cNvPr>
          <p:cNvSpPr/>
          <p:nvPr/>
        </p:nvSpPr>
        <p:spPr>
          <a:xfrm rot="16200000">
            <a:off x="7061518" y="1321047"/>
            <a:ext cx="983974" cy="8671483"/>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dirty="0">
              <a:ln w="0"/>
              <a:effectLst>
                <a:outerShdw blurRad="38100" dist="19050" dir="2700000" algn="tl" rotWithShape="0">
                  <a:schemeClr val="dk1">
                    <a:alpha val="40000"/>
                  </a:schemeClr>
                </a:outerShdw>
              </a:effectLst>
            </a:endParaRPr>
          </a:p>
        </p:txBody>
      </p:sp>
      <p:sp>
        <p:nvSpPr>
          <p:cNvPr id="17" name="TextBox 16">
            <a:extLst>
              <a:ext uri="{FF2B5EF4-FFF2-40B4-BE49-F238E27FC236}">
                <a16:creationId xmlns:a16="http://schemas.microsoft.com/office/drawing/2014/main" id="{F3B72C88-8981-365E-740A-F7E4E043EFBE}"/>
              </a:ext>
            </a:extLst>
          </p:cNvPr>
          <p:cNvSpPr txBox="1"/>
          <p:nvPr/>
        </p:nvSpPr>
        <p:spPr>
          <a:xfrm>
            <a:off x="462116" y="5046225"/>
            <a:ext cx="2494389" cy="646331"/>
          </a:xfrm>
          <a:prstGeom prst="rect">
            <a:avLst/>
          </a:prstGeom>
          <a:noFill/>
        </p:spPr>
        <p:txBody>
          <a:bodyPr wrap="square" rtlCol="0">
            <a:spAutoFit/>
          </a:bodyPr>
          <a:lstStyle/>
          <a:p>
            <a:r>
              <a:rPr lang="en-IN" dirty="0"/>
              <a:t>Dentals consultation before RPA</a:t>
            </a:r>
          </a:p>
        </p:txBody>
      </p:sp>
      <p:sp>
        <p:nvSpPr>
          <p:cNvPr id="19" name="TextBox 18">
            <a:extLst>
              <a:ext uri="{FF2B5EF4-FFF2-40B4-BE49-F238E27FC236}">
                <a16:creationId xmlns:a16="http://schemas.microsoft.com/office/drawing/2014/main" id="{C9D439F4-834D-33D8-821E-A05542518C10}"/>
              </a:ext>
            </a:extLst>
          </p:cNvPr>
          <p:cNvSpPr txBox="1"/>
          <p:nvPr/>
        </p:nvSpPr>
        <p:spPr>
          <a:xfrm>
            <a:off x="5760742" y="5164801"/>
            <a:ext cx="4742943" cy="369332"/>
          </a:xfrm>
          <a:prstGeom prst="rect">
            <a:avLst/>
          </a:prstGeom>
          <a:noFill/>
        </p:spPr>
        <p:txBody>
          <a:bodyPr wrap="square" rtlCol="0">
            <a:spAutoFit/>
          </a:bodyPr>
          <a:lstStyle/>
          <a:p>
            <a:r>
              <a:rPr lang="en-IN" dirty="0"/>
              <a:t>Dentals </a:t>
            </a:r>
            <a:r>
              <a:rPr lang="en-IN"/>
              <a:t>consultation After </a:t>
            </a:r>
            <a:r>
              <a:rPr lang="en-IN" dirty="0"/>
              <a:t>RPA</a:t>
            </a:r>
          </a:p>
        </p:txBody>
      </p:sp>
      <p:sp>
        <p:nvSpPr>
          <p:cNvPr id="23" name="TextBox 22">
            <a:extLst>
              <a:ext uri="{FF2B5EF4-FFF2-40B4-BE49-F238E27FC236}">
                <a16:creationId xmlns:a16="http://schemas.microsoft.com/office/drawing/2014/main" id="{02FD62FC-C39B-A90A-03A9-4A68CCCC8FB1}"/>
              </a:ext>
            </a:extLst>
          </p:cNvPr>
          <p:cNvSpPr txBox="1"/>
          <p:nvPr/>
        </p:nvSpPr>
        <p:spPr>
          <a:xfrm>
            <a:off x="3127161" y="112692"/>
            <a:ext cx="2012321" cy="769441"/>
          </a:xfrm>
          <a:prstGeom prst="rect">
            <a:avLst/>
          </a:prstGeom>
          <a:noFill/>
        </p:spPr>
        <p:txBody>
          <a:bodyPr wrap="square">
            <a:spAutoFit/>
          </a:bodyPr>
          <a:lstStyle/>
          <a:p>
            <a:r>
              <a:rPr lang="en-IN" sz="4400" b="1" u="sng" dirty="0"/>
              <a:t>Results</a:t>
            </a:r>
            <a:endParaRPr lang="en-IN" sz="4400" u="sng" dirty="0"/>
          </a:p>
        </p:txBody>
      </p:sp>
      <p:pic>
        <p:nvPicPr>
          <p:cNvPr id="24" name="Picture 23">
            <a:extLst>
              <a:ext uri="{FF2B5EF4-FFF2-40B4-BE49-F238E27FC236}">
                <a16:creationId xmlns:a16="http://schemas.microsoft.com/office/drawing/2014/main" id="{BCFAB36D-E96D-133C-79A8-E491D86E15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3814"/>
            <a:ext cx="2012322" cy="947198"/>
          </a:xfrm>
          <a:prstGeom prst="rect">
            <a:avLst/>
          </a:prstGeom>
        </p:spPr>
      </p:pic>
    </p:spTree>
    <p:extLst>
      <p:ext uri="{BB962C8B-B14F-4D97-AF65-F5344CB8AC3E}">
        <p14:creationId xmlns:p14="http://schemas.microsoft.com/office/powerpoint/2010/main" val="3216481445"/>
      </p:ext>
    </p:extLst>
  </p:cSld>
  <p:clrMapOvr>
    <a:masterClrMapping/>
  </p:clrMapOvr>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1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9490</TotalTime>
  <Words>2139</Words>
  <Application>Microsoft Office PowerPoint</Application>
  <PresentationFormat>Widescreen</PresentationFormat>
  <Paragraphs>158</Paragraphs>
  <Slides>19</Slides>
  <Notes>8</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19</vt:i4>
      </vt:variant>
    </vt:vector>
  </HeadingPairs>
  <TitlesOfParts>
    <vt:vector size="32" baseType="lpstr">
      <vt:lpstr>Aharoni</vt:lpstr>
      <vt:lpstr>Arial</vt:lpstr>
      <vt:lpstr>Bauhaus 93</vt:lpstr>
      <vt:lpstr>Calibri</vt:lpstr>
      <vt:lpstr>Calibri Light</vt:lpstr>
      <vt:lpstr>Century Gothic</vt:lpstr>
      <vt:lpstr>Garamond</vt:lpstr>
      <vt:lpstr>Trebuchet MS</vt:lpstr>
      <vt:lpstr>Wingdings 3</vt:lpstr>
      <vt:lpstr>Office Theme</vt:lpstr>
      <vt:lpstr>Facet</vt:lpstr>
      <vt:lpstr>1_Facet</vt:lpstr>
      <vt:lpstr>Savon</vt:lpstr>
      <vt:lpstr>Camp Automation through RPA: A comparative Study on Improving Turnaround Time and Operational Efficiency  Dissertation at U4RAD XRAI DIGITAL </vt:lpstr>
      <vt:lpstr>Mentor Approval</vt:lpstr>
      <vt:lpstr>What is RPA?</vt:lpstr>
      <vt:lpstr>PowerPoint Presentation</vt:lpstr>
      <vt:lpstr>PowerPoint Presentation</vt:lpstr>
      <vt:lpstr>Introduction </vt:lpstr>
      <vt:lpstr>Objective</vt:lpstr>
      <vt:lpstr>Methodology </vt:lpstr>
      <vt:lpstr>PowerPoint Presentation</vt:lpstr>
      <vt:lpstr>Results (1/3)</vt:lpstr>
      <vt:lpstr>Results (2/3)</vt:lpstr>
      <vt:lpstr>Results (3/3)</vt:lpstr>
      <vt:lpstr>Discussion (1/2)</vt:lpstr>
      <vt:lpstr>Discussion (2/2)</vt:lpstr>
      <vt:lpstr>Conclusion</vt:lpstr>
      <vt:lpstr>References </vt:lpstr>
      <vt:lpstr>Thank You</vt:lpstr>
      <vt:lpstr>Pictorial Journey </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Anisha Goyal</cp:lastModifiedBy>
  <cp:revision>20</cp:revision>
  <dcterms:created xsi:type="dcterms:W3CDTF">2022-05-20T15:11:38Z</dcterms:created>
  <dcterms:modified xsi:type="dcterms:W3CDTF">2025-08-20T07:40:41Z</dcterms:modified>
</cp:coreProperties>
</file>