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18"/>
  </p:notesMasterIdLst>
  <p:sldIdLst>
    <p:sldId id="278" r:id="rId2"/>
    <p:sldId id="279" r:id="rId3"/>
    <p:sldId id="280" r:id="rId4"/>
    <p:sldId id="294" r:id="rId5"/>
    <p:sldId id="297" r:id="rId6"/>
    <p:sldId id="295" r:id="rId7"/>
    <p:sldId id="292" r:id="rId8"/>
    <p:sldId id="698" r:id="rId9"/>
    <p:sldId id="301" r:id="rId10"/>
    <p:sldId id="302" r:id="rId11"/>
    <p:sldId id="304" r:id="rId12"/>
    <p:sldId id="695" r:id="rId13"/>
    <p:sldId id="305" r:id="rId14"/>
    <p:sldId id="696" r:id="rId15"/>
    <p:sldId id="298" r:id="rId16"/>
    <p:sldId id="293" r:id="rId17"/>
  </p:sldIdLst>
  <p:sldSz cx="12192000" cy="6858000"/>
  <p:notesSz cx="13716000" cy="2438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userDrawn="1">
          <p15:clr>
            <a:srgbClr val="A4A3A4"/>
          </p15:clr>
        </p15:guide>
        <p15:guide id="2" pos="456" userDrawn="1">
          <p15:clr>
            <a:srgbClr val="A4A3A4"/>
          </p15:clr>
        </p15:guide>
        <p15:guide id="3" orient="horz" pos="2616" userDrawn="1">
          <p15:clr>
            <a:srgbClr val="A4A3A4"/>
          </p15:clr>
        </p15:guide>
        <p15:guide id="4" orient="horz" pos="3264" userDrawn="1">
          <p15:clr>
            <a:srgbClr val="A4A3A4"/>
          </p15:clr>
        </p15:guide>
        <p15:guide id="5" pos="6912" userDrawn="1">
          <p15:clr>
            <a:srgbClr val="A4A3A4"/>
          </p15:clr>
        </p15:guide>
        <p15:guide id="6" orient="horz" pos="2136" userDrawn="1">
          <p15:clr>
            <a:srgbClr val="A4A3A4"/>
          </p15:clr>
        </p15:guide>
        <p15:guide id="7" orient="horz" pos="4008" userDrawn="1">
          <p15:clr>
            <a:srgbClr val="A4A3A4"/>
          </p15:clr>
        </p15:guide>
        <p15:guide id="8" orient="horz" pos="1152" userDrawn="1">
          <p15:clr>
            <a:srgbClr val="A4A3A4"/>
          </p15:clr>
        </p15:guide>
        <p15:guide id="9" orient="horz" pos="2352" userDrawn="1">
          <p15:clr>
            <a:srgbClr val="A4A3A4"/>
          </p15:clr>
        </p15:guide>
        <p15:guide id="10" orient="horz" pos="1512" userDrawn="1">
          <p15:clr>
            <a:srgbClr val="A4A3A4"/>
          </p15:clr>
        </p15:guide>
        <p15:guide id="11" pos="7680" userDrawn="1">
          <p15:clr>
            <a:srgbClr val="A4A3A4"/>
          </p15:clr>
        </p15:guide>
        <p15:guide id="12" pos="6696" userDrawn="1">
          <p15:clr>
            <a:srgbClr val="A4A3A4"/>
          </p15:clr>
        </p15:guide>
        <p15:guide id="13" pos="1008" userDrawn="1">
          <p15:clr>
            <a:srgbClr val="A4A3A4"/>
          </p15:clr>
        </p15:guide>
        <p15:guide id="14" pos="1584"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4" orient="horz" pos="960" userDrawn="1">
          <p15:clr>
            <a:srgbClr val="A4A3A4"/>
          </p15:clr>
        </p15:guide>
        <p15:guide id="25" pos="5256" userDrawn="1">
          <p15:clr>
            <a:srgbClr val="A4A3A4"/>
          </p15:clr>
        </p15:guide>
        <p15:guide id="26" pos="726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C4E9"/>
    <a:srgbClr val="202C8F"/>
    <a:srgbClr val="FDFBF6"/>
    <a:srgbClr val="F5CDCE"/>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632" autoAdjust="0"/>
    <p:restoredTop sz="94609" autoAdjust="0"/>
  </p:normalViewPr>
  <p:slideViewPr>
    <p:cSldViewPr snapToGrid="0" snapToObjects="1">
      <p:cViewPr varScale="1">
        <p:scale>
          <a:sx n="115" d="100"/>
          <a:sy n="115" d="100"/>
        </p:scale>
        <p:origin x="162" y="108"/>
      </p:cViewPr>
      <p:guideLst>
        <p:guide/>
        <p:guide pos="456"/>
        <p:guide orient="horz" pos="2616"/>
        <p:guide orient="horz" pos="3264"/>
        <p:guide pos="6912"/>
        <p:guide orient="horz" pos="2136"/>
        <p:guide orient="horz" pos="4008"/>
        <p:guide orient="horz" pos="1152"/>
        <p:guide orient="horz" pos="2352"/>
        <p:guide orient="horz" pos="1512"/>
        <p:guide pos="7680"/>
        <p:guide pos="6696"/>
        <p:guide pos="1008"/>
        <p:guide pos="1584"/>
        <p:guide pos="2136"/>
        <p:guide pos="2760"/>
        <p:guide pos="3288"/>
        <p:guide pos="4032"/>
        <p:guide pos="4392"/>
        <p:guide pos="4944"/>
        <p:guide pos="5544"/>
        <p:guide pos="6072"/>
        <p:guide orient="horz" pos="2448"/>
        <p:guide orient="horz" pos="960"/>
        <p:guide pos="5256"/>
        <p:guide pos="72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ell\Desktop\Reporting%20TAT%20April.2023.xls"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ell\Desktop\Reporting%20TAT%20April.2023.xls"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ell\Desktop\Reporting%20TAT%20April.2023.xls"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ell\AppData\Local\Packages\microsoft.windowscommunicationsapps_8wekyb3d8bbwe\LocalState\Files\S0\1\Attachments\Waiting%20TAT%20April.2023%5b1511%5d.xls"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ell\AppData\Local\Packages\microsoft.windowscommunicationsapps_8wekyb3d8bbwe\LocalState\Files\S0\1\Attachments\Waiting%20TAT%20April.2023%5b1511%5d.xls"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Dell\AppData\Local\Packages\microsoft.windowscommunicationsapps_8wekyb3d8bbwe\LocalState\Files\S0\1\Attachments\Waiting%20TAT%20April.2023%5b1511%5d.xls"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IP</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'Reporting TAT April.2023'!$C$4</c:f>
              <c:strCache>
                <c:ptCount val="1"/>
                <c:pt idx="0">
                  <c:v>Avg</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'Reporting TAT April.2023'!$A$5:$A$9</c:f>
              <c:strCache>
                <c:ptCount val="5"/>
                <c:pt idx="0">
                  <c:v>CT</c:v>
                </c:pt>
                <c:pt idx="1">
                  <c:v>OT</c:v>
                </c:pt>
                <c:pt idx="2">
                  <c:v>MR</c:v>
                </c:pt>
                <c:pt idx="3">
                  <c:v>US</c:v>
                </c:pt>
                <c:pt idx="4">
                  <c:v>CR</c:v>
                </c:pt>
              </c:strCache>
            </c:strRef>
          </c:cat>
          <c:val>
            <c:numRef>
              <c:f>'Reporting TAT April.2023'!$C$5:$C$9</c:f>
              <c:numCache>
                <c:formatCode>General</c:formatCode>
                <c:ptCount val="5"/>
                <c:pt idx="0">
                  <c:v>146.79</c:v>
                </c:pt>
                <c:pt idx="1">
                  <c:v>436</c:v>
                </c:pt>
                <c:pt idx="2">
                  <c:v>185.72</c:v>
                </c:pt>
                <c:pt idx="3">
                  <c:v>346.68</c:v>
                </c:pt>
                <c:pt idx="4">
                  <c:v>250.32</c:v>
                </c:pt>
              </c:numCache>
            </c:numRef>
          </c:val>
          <c:extLst>
            <c:ext xmlns:c16="http://schemas.microsoft.com/office/drawing/2014/chart" uri="{C3380CC4-5D6E-409C-BE32-E72D297353CC}">
              <c16:uniqueId val="{00000000-4C45-4DCE-8504-05342B1505EF}"/>
            </c:ext>
          </c:extLst>
        </c:ser>
        <c:dLbls>
          <c:dLblPos val="outEnd"/>
          <c:showLegendKey val="0"/>
          <c:showVal val="1"/>
          <c:showCatName val="0"/>
          <c:showSerName val="0"/>
          <c:showPercent val="0"/>
          <c:showBubbleSize val="0"/>
        </c:dLbls>
        <c:gapWidth val="219"/>
        <c:overlap val="-27"/>
        <c:axId val="460885464"/>
        <c:axId val="460886184"/>
      </c:barChart>
      <c:catAx>
        <c:axId val="460885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0886184"/>
        <c:crosses val="autoZero"/>
        <c:auto val="1"/>
        <c:lblAlgn val="ctr"/>
        <c:lblOffset val="100"/>
        <c:noMultiLvlLbl val="0"/>
      </c:catAx>
      <c:valAx>
        <c:axId val="4608861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08854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OP</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'Reporting TAT April.2023'!$G$4</c:f>
              <c:strCache>
                <c:ptCount val="1"/>
                <c:pt idx="0">
                  <c:v>Avg</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'Reporting TAT April.2023'!$A$5:$A$9</c:f>
              <c:strCache>
                <c:ptCount val="5"/>
                <c:pt idx="0">
                  <c:v>CT</c:v>
                </c:pt>
                <c:pt idx="1">
                  <c:v>OT</c:v>
                </c:pt>
                <c:pt idx="2">
                  <c:v>MR</c:v>
                </c:pt>
                <c:pt idx="3">
                  <c:v>US</c:v>
                </c:pt>
                <c:pt idx="4">
                  <c:v>CR</c:v>
                </c:pt>
              </c:strCache>
            </c:strRef>
          </c:cat>
          <c:val>
            <c:numRef>
              <c:f>'Reporting TAT April.2023'!$G$5:$G$9</c:f>
              <c:numCache>
                <c:formatCode>General</c:formatCode>
                <c:ptCount val="5"/>
                <c:pt idx="0">
                  <c:v>153.6</c:v>
                </c:pt>
                <c:pt idx="1">
                  <c:v>165.13</c:v>
                </c:pt>
                <c:pt idx="2">
                  <c:v>197.55</c:v>
                </c:pt>
                <c:pt idx="3">
                  <c:v>247.68</c:v>
                </c:pt>
                <c:pt idx="4">
                  <c:v>229.91</c:v>
                </c:pt>
              </c:numCache>
            </c:numRef>
          </c:val>
          <c:extLst>
            <c:ext xmlns:c16="http://schemas.microsoft.com/office/drawing/2014/chart" uri="{C3380CC4-5D6E-409C-BE32-E72D297353CC}">
              <c16:uniqueId val="{00000000-0BCA-4C81-A07A-90771E0CD9E7}"/>
            </c:ext>
          </c:extLst>
        </c:ser>
        <c:dLbls>
          <c:dLblPos val="outEnd"/>
          <c:showLegendKey val="0"/>
          <c:showVal val="1"/>
          <c:showCatName val="0"/>
          <c:showSerName val="0"/>
          <c:showPercent val="0"/>
          <c:showBubbleSize val="0"/>
        </c:dLbls>
        <c:gapWidth val="219"/>
        <c:overlap val="-27"/>
        <c:axId val="661509152"/>
        <c:axId val="661506992"/>
      </c:barChart>
      <c:catAx>
        <c:axId val="661509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61506992"/>
        <c:crosses val="autoZero"/>
        <c:auto val="1"/>
        <c:lblAlgn val="ctr"/>
        <c:lblOffset val="100"/>
        <c:noMultiLvlLbl val="0"/>
      </c:catAx>
      <c:valAx>
        <c:axId val="661506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615091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EMR</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'Reporting TAT April.2023'!$K$4</c:f>
              <c:strCache>
                <c:ptCount val="1"/>
                <c:pt idx="0">
                  <c:v>Avg</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'Reporting TAT April.2023'!$A$5:$A$9</c:f>
              <c:strCache>
                <c:ptCount val="5"/>
                <c:pt idx="0">
                  <c:v>CT</c:v>
                </c:pt>
                <c:pt idx="1">
                  <c:v>OT</c:v>
                </c:pt>
                <c:pt idx="2">
                  <c:v>MR</c:v>
                </c:pt>
                <c:pt idx="3">
                  <c:v>US</c:v>
                </c:pt>
                <c:pt idx="4">
                  <c:v>CR</c:v>
                </c:pt>
              </c:strCache>
            </c:strRef>
          </c:cat>
          <c:val>
            <c:numRef>
              <c:f>'Reporting TAT April.2023'!$K$5:$K$9</c:f>
              <c:numCache>
                <c:formatCode>General</c:formatCode>
                <c:ptCount val="5"/>
                <c:pt idx="0">
                  <c:v>404.61</c:v>
                </c:pt>
                <c:pt idx="1">
                  <c:v>0</c:v>
                </c:pt>
                <c:pt idx="2">
                  <c:v>402.81</c:v>
                </c:pt>
                <c:pt idx="3">
                  <c:v>639.37</c:v>
                </c:pt>
                <c:pt idx="4">
                  <c:v>511.16</c:v>
                </c:pt>
              </c:numCache>
            </c:numRef>
          </c:val>
          <c:extLst>
            <c:ext xmlns:c16="http://schemas.microsoft.com/office/drawing/2014/chart" uri="{C3380CC4-5D6E-409C-BE32-E72D297353CC}">
              <c16:uniqueId val="{00000000-74B4-498A-8852-EF5BF37439B0}"/>
            </c:ext>
          </c:extLst>
        </c:ser>
        <c:dLbls>
          <c:dLblPos val="outEnd"/>
          <c:showLegendKey val="0"/>
          <c:showVal val="1"/>
          <c:showCatName val="0"/>
          <c:showSerName val="0"/>
          <c:showPercent val="0"/>
          <c:showBubbleSize val="0"/>
        </c:dLbls>
        <c:gapWidth val="219"/>
        <c:overlap val="-27"/>
        <c:axId val="357388776"/>
        <c:axId val="357384096"/>
      </c:barChart>
      <c:catAx>
        <c:axId val="357388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7384096"/>
        <c:crosses val="autoZero"/>
        <c:auto val="1"/>
        <c:lblAlgn val="ctr"/>
        <c:lblOffset val="100"/>
        <c:noMultiLvlLbl val="0"/>
      </c:catAx>
      <c:valAx>
        <c:axId val="357384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73887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dirty="0"/>
              <a:t>IP</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'Waiting TAT April.2023 1511 '!$C$4</c:f>
              <c:strCache>
                <c:ptCount val="1"/>
                <c:pt idx="0">
                  <c:v>Avg</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'Waiting TAT April.2023 1511 '!$A$5:$A$9</c:f>
              <c:strCache>
                <c:ptCount val="5"/>
                <c:pt idx="0">
                  <c:v>CT</c:v>
                </c:pt>
                <c:pt idx="1">
                  <c:v>OT</c:v>
                </c:pt>
                <c:pt idx="2">
                  <c:v>US</c:v>
                </c:pt>
                <c:pt idx="3">
                  <c:v>MR</c:v>
                </c:pt>
                <c:pt idx="4">
                  <c:v>CR</c:v>
                </c:pt>
              </c:strCache>
            </c:strRef>
          </c:cat>
          <c:val>
            <c:numRef>
              <c:f>'Waiting TAT April.2023 1511 '!$C$5:$C$9</c:f>
              <c:numCache>
                <c:formatCode>General</c:formatCode>
                <c:ptCount val="5"/>
                <c:pt idx="0">
                  <c:v>28.19</c:v>
                </c:pt>
                <c:pt idx="1">
                  <c:v>0</c:v>
                </c:pt>
                <c:pt idx="2">
                  <c:v>127.92</c:v>
                </c:pt>
                <c:pt idx="3">
                  <c:v>55.06</c:v>
                </c:pt>
                <c:pt idx="4">
                  <c:v>99.05</c:v>
                </c:pt>
              </c:numCache>
            </c:numRef>
          </c:val>
          <c:extLst>
            <c:ext xmlns:c16="http://schemas.microsoft.com/office/drawing/2014/chart" uri="{C3380CC4-5D6E-409C-BE32-E72D297353CC}">
              <c16:uniqueId val="{00000000-A9C6-424B-B4DA-859816DBAD9A}"/>
            </c:ext>
          </c:extLst>
        </c:ser>
        <c:dLbls>
          <c:dLblPos val="outEnd"/>
          <c:showLegendKey val="0"/>
          <c:showVal val="1"/>
          <c:showCatName val="0"/>
          <c:showSerName val="0"/>
          <c:showPercent val="0"/>
          <c:showBubbleSize val="0"/>
        </c:dLbls>
        <c:gapWidth val="219"/>
        <c:overlap val="-27"/>
        <c:axId val="461884200"/>
        <c:axId val="461885280"/>
      </c:barChart>
      <c:catAx>
        <c:axId val="461884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1885280"/>
        <c:crosses val="autoZero"/>
        <c:auto val="1"/>
        <c:lblAlgn val="ctr"/>
        <c:lblOffset val="100"/>
        <c:noMultiLvlLbl val="0"/>
      </c:catAx>
      <c:valAx>
        <c:axId val="4618852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18842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OPD</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'Waiting TAT April.2023 1511 '!$G$4</c:f>
              <c:strCache>
                <c:ptCount val="1"/>
                <c:pt idx="0">
                  <c:v>Avg</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'Waiting TAT April.2023 1511 '!$A$5:$A$9</c:f>
              <c:strCache>
                <c:ptCount val="5"/>
                <c:pt idx="0">
                  <c:v>CT</c:v>
                </c:pt>
                <c:pt idx="1">
                  <c:v>OT</c:v>
                </c:pt>
                <c:pt idx="2">
                  <c:v>US</c:v>
                </c:pt>
                <c:pt idx="3">
                  <c:v>MR</c:v>
                </c:pt>
                <c:pt idx="4">
                  <c:v>CR</c:v>
                </c:pt>
              </c:strCache>
            </c:strRef>
          </c:cat>
          <c:val>
            <c:numRef>
              <c:f>'Waiting TAT April.2023 1511 '!$G$5:$G$9</c:f>
              <c:numCache>
                <c:formatCode>General</c:formatCode>
                <c:ptCount val="5"/>
                <c:pt idx="0">
                  <c:v>123.87</c:v>
                </c:pt>
                <c:pt idx="1">
                  <c:v>10.63</c:v>
                </c:pt>
                <c:pt idx="2">
                  <c:v>25.71</c:v>
                </c:pt>
                <c:pt idx="3">
                  <c:v>29.55</c:v>
                </c:pt>
                <c:pt idx="4">
                  <c:v>20.82</c:v>
                </c:pt>
              </c:numCache>
            </c:numRef>
          </c:val>
          <c:extLst>
            <c:ext xmlns:c16="http://schemas.microsoft.com/office/drawing/2014/chart" uri="{C3380CC4-5D6E-409C-BE32-E72D297353CC}">
              <c16:uniqueId val="{00000000-A833-4769-90E5-0B0E717E121E}"/>
            </c:ext>
          </c:extLst>
        </c:ser>
        <c:dLbls>
          <c:dLblPos val="outEnd"/>
          <c:showLegendKey val="0"/>
          <c:showVal val="1"/>
          <c:showCatName val="0"/>
          <c:showSerName val="0"/>
          <c:showPercent val="0"/>
          <c:showBubbleSize val="0"/>
        </c:dLbls>
        <c:gapWidth val="219"/>
        <c:overlap val="-27"/>
        <c:axId val="288212464"/>
        <c:axId val="661517072"/>
      </c:barChart>
      <c:catAx>
        <c:axId val="28821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61517072"/>
        <c:crosses val="autoZero"/>
        <c:auto val="1"/>
        <c:lblAlgn val="ctr"/>
        <c:lblOffset val="100"/>
        <c:noMultiLvlLbl val="0"/>
      </c:catAx>
      <c:valAx>
        <c:axId val="6615170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882124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dirty="0"/>
              <a:t>EMR</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'Waiting TAT April.2023 1511 '!$K$4</c:f>
              <c:strCache>
                <c:ptCount val="1"/>
                <c:pt idx="0">
                  <c:v>Avg</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'Waiting TAT April.2023 1511 '!$A$5:$A$9</c:f>
              <c:strCache>
                <c:ptCount val="5"/>
                <c:pt idx="0">
                  <c:v>CT</c:v>
                </c:pt>
                <c:pt idx="1">
                  <c:v>OT</c:v>
                </c:pt>
                <c:pt idx="2">
                  <c:v>US</c:v>
                </c:pt>
                <c:pt idx="3">
                  <c:v>MR</c:v>
                </c:pt>
                <c:pt idx="4">
                  <c:v>CR</c:v>
                </c:pt>
              </c:strCache>
            </c:strRef>
          </c:cat>
          <c:val>
            <c:numRef>
              <c:f>'Waiting TAT April.2023 1511 '!$K$5:$K$9</c:f>
              <c:numCache>
                <c:formatCode>General</c:formatCode>
                <c:ptCount val="5"/>
                <c:pt idx="0">
                  <c:v>12.69</c:v>
                </c:pt>
                <c:pt idx="1">
                  <c:v>0</c:v>
                </c:pt>
                <c:pt idx="2">
                  <c:v>245.68</c:v>
                </c:pt>
                <c:pt idx="3">
                  <c:v>25.89</c:v>
                </c:pt>
                <c:pt idx="4">
                  <c:v>23.61</c:v>
                </c:pt>
              </c:numCache>
            </c:numRef>
          </c:val>
          <c:extLst>
            <c:ext xmlns:c16="http://schemas.microsoft.com/office/drawing/2014/chart" uri="{C3380CC4-5D6E-409C-BE32-E72D297353CC}">
              <c16:uniqueId val="{00000000-F620-4434-93DF-12C41169ABF6}"/>
            </c:ext>
          </c:extLst>
        </c:ser>
        <c:dLbls>
          <c:dLblPos val="outEnd"/>
          <c:showLegendKey val="0"/>
          <c:showVal val="1"/>
          <c:showCatName val="0"/>
          <c:showSerName val="0"/>
          <c:showPercent val="0"/>
          <c:showBubbleSize val="0"/>
        </c:dLbls>
        <c:gapWidth val="219"/>
        <c:overlap val="-27"/>
        <c:axId val="674966128"/>
        <c:axId val="674961448"/>
      </c:barChart>
      <c:catAx>
        <c:axId val="674966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74961448"/>
        <c:crosses val="autoZero"/>
        <c:auto val="1"/>
        <c:lblAlgn val="ctr"/>
        <c:lblOffset val="100"/>
        <c:noMultiLvlLbl val="0"/>
      </c:catAx>
      <c:valAx>
        <c:axId val="674961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749661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B62560-8C8C-468C-BFBC-3B6F99A82030}"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FCD1C8F0-414C-45E5-A2B8-4E6A293D6EC0}">
      <dgm:prSet phldrT="[Text]"/>
      <dgm:spPr>
        <a:solidFill>
          <a:schemeClr val="tx2">
            <a:lumMod val="50000"/>
          </a:schemeClr>
        </a:solidFill>
      </dgm:spPr>
      <dgm:t>
        <a:bodyPr/>
        <a:lstStyle/>
        <a:p>
          <a:r>
            <a:rPr lang="en-US" dirty="0" smtClean="0"/>
            <a:t>Orders Entered by Consulting Doctor in CPRS. Reviewed by Radiologist and changes made after discussion between radiologist and clinician. </a:t>
          </a:r>
          <a:endParaRPr lang="en-US" dirty="0"/>
        </a:p>
      </dgm:t>
    </dgm:pt>
    <dgm:pt modelId="{D8D087C8-3DD9-494B-A660-C909E1B3DEEE}" type="parTrans" cxnId="{CCB57898-B29E-488A-A9A9-DD332B56BF93}">
      <dgm:prSet/>
      <dgm:spPr/>
      <dgm:t>
        <a:bodyPr/>
        <a:lstStyle/>
        <a:p>
          <a:endParaRPr lang="en-US"/>
        </a:p>
      </dgm:t>
    </dgm:pt>
    <dgm:pt modelId="{D586F925-077F-4D85-91AF-919EAED35BAC}" type="sibTrans" cxnId="{CCB57898-B29E-488A-A9A9-DD332B56BF93}">
      <dgm:prSet/>
      <dgm:spPr/>
      <dgm:t>
        <a:bodyPr/>
        <a:lstStyle/>
        <a:p>
          <a:endParaRPr lang="en-US"/>
        </a:p>
      </dgm:t>
    </dgm:pt>
    <dgm:pt modelId="{7D08CB9C-6DB9-460C-AB12-E64C6155EFA1}">
      <dgm:prSet phldrT="[Text]"/>
      <dgm:spPr>
        <a:solidFill>
          <a:schemeClr val="tx2">
            <a:lumMod val="50000"/>
          </a:schemeClr>
        </a:solidFill>
      </dgm:spPr>
      <dgm:t>
        <a:bodyPr/>
        <a:lstStyle/>
        <a:p>
          <a:r>
            <a:rPr lang="en-US" dirty="0" smtClean="0"/>
            <a:t>Patient shifted in radiology along with order notes. </a:t>
          </a:r>
          <a:endParaRPr lang="en-US" dirty="0"/>
        </a:p>
      </dgm:t>
    </dgm:pt>
    <dgm:pt modelId="{8EDD1BDB-2F0A-4240-B13C-3E1532201ACF}" type="parTrans" cxnId="{A6E7BECB-5918-475D-A753-8A0A43AD8366}">
      <dgm:prSet/>
      <dgm:spPr/>
      <dgm:t>
        <a:bodyPr/>
        <a:lstStyle/>
        <a:p>
          <a:endParaRPr lang="en-US"/>
        </a:p>
      </dgm:t>
    </dgm:pt>
    <dgm:pt modelId="{182135DC-E674-42F4-9616-D6A77EE5AB9C}" type="sibTrans" cxnId="{A6E7BECB-5918-475D-A753-8A0A43AD8366}">
      <dgm:prSet/>
      <dgm:spPr/>
      <dgm:t>
        <a:bodyPr/>
        <a:lstStyle/>
        <a:p>
          <a:endParaRPr lang="en-US"/>
        </a:p>
      </dgm:t>
    </dgm:pt>
    <dgm:pt modelId="{02BF8CBA-BC23-42BF-9267-C835EF2A9E79}">
      <dgm:prSet phldrT="[Text]"/>
      <dgm:spPr>
        <a:solidFill>
          <a:schemeClr val="tx2">
            <a:lumMod val="50000"/>
          </a:schemeClr>
        </a:solidFill>
      </dgm:spPr>
      <dgm:t>
        <a:bodyPr/>
        <a:lstStyle/>
        <a:p>
          <a:r>
            <a:rPr lang="en-US" dirty="0" smtClean="0"/>
            <a:t>Nurse will brief all the required information to patient and coordinate with tech for further investigation, Consent will be taken. </a:t>
          </a:r>
          <a:endParaRPr lang="en-US" dirty="0"/>
        </a:p>
      </dgm:t>
    </dgm:pt>
    <dgm:pt modelId="{7973FB29-CA58-4A5A-AD9A-0E99DA8763DE}" type="parTrans" cxnId="{8D0D4BCF-0B00-41D5-8900-68DFF36B4A00}">
      <dgm:prSet/>
      <dgm:spPr/>
      <dgm:t>
        <a:bodyPr/>
        <a:lstStyle/>
        <a:p>
          <a:endParaRPr lang="en-US"/>
        </a:p>
      </dgm:t>
    </dgm:pt>
    <dgm:pt modelId="{A0DE8E58-3F31-4BE5-94E8-5E10302685E0}" type="sibTrans" cxnId="{8D0D4BCF-0B00-41D5-8900-68DFF36B4A00}">
      <dgm:prSet/>
      <dgm:spPr/>
      <dgm:t>
        <a:bodyPr/>
        <a:lstStyle/>
        <a:p>
          <a:endParaRPr lang="en-US"/>
        </a:p>
      </dgm:t>
    </dgm:pt>
    <dgm:pt modelId="{1BE3E3E3-2DC5-4605-9BC7-B7810F6824D2}">
      <dgm:prSet phldrT="[Text]"/>
      <dgm:spPr>
        <a:solidFill>
          <a:schemeClr val="tx2">
            <a:lumMod val="50000"/>
          </a:schemeClr>
        </a:solidFill>
      </dgm:spPr>
      <dgm:t>
        <a:bodyPr/>
        <a:lstStyle/>
        <a:p>
          <a:r>
            <a:rPr lang="en-US" dirty="0" smtClean="0"/>
            <a:t>Image will automatically merged in RIS. Reports will be prepared by radiologist as per given TAT.</a:t>
          </a:r>
          <a:endParaRPr lang="en-US" dirty="0"/>
        </a:p>
      </dgm:t>
    </dgm:pt>
    <dgm:pt modelId="{DA0B6F9C-C025-4728-BAA0-088F38798B61}" type="parTrans" cxnId="{AB2C4D10-127C-45E5-BBE7-E71704FB394C}">
      <dgm:prSet/>
      <dgm:spPr/>
      <dgm:t>
        <a:bodyPr/>
        <a:lstStyle/>
        <a:p>
          <a:endParaRPr lang="en-US"/>
        </a:p>
      </dgm:t>
    </dgm:pt>
    <dgm:pt modelId="{C05C98F7-C794-45A0-8DF2-88B51469CB81}" type="sibTrans" cxnId="{AB2C4D10-127C-45E5-BBE7-E71704FB394C}">
      <dgm:prSet/>
      <dgm:spPr/>
      <dgm:t>
        <a:bodyPr/>
        <a:lstStyle/>
        <a:p>
          <a:endParaRPr lang="en-US"/>
        </a:p>
      </dgm:t>
    </dgm:pt>
    <dgm:pt modelId="{272E7A67-FEDF-4FFF-A33F-766D726161A0}">
      <dgm:prSet phldrT="[Text]"/>
      <dgm:spPr>
        <a:solidFill>
          <a:schemeClr val="tx2">
            <a:lumMod val="50000"/>
          </a:schemeClr>
        </a:solidFill>
      </dgm:spPr>
      <dgm:t>
        <a:bodyPr/>
        <a:lstStyle/>
        <a:p>
          <a:r>
            <a:rPr lang="en-US" dirty="0" smtClean="0"/>
            <a:t>Once report gets approved, we will handover the reports to reporting counter. </a:t>
          </a:r>
          <a:endParaRPr lang="en-US" dirty="0"/>
        </a:p>
      </dgm:t>
    </dgm:pt>
    <dgm:pt modelId="{4AE8BAAF-75AB-4FA0-8239-CA1506F6015B}" type="parTrans" cxnId="{93889A9E-328D-4A4F-A2DD-9D0427D98F25}">
      <dgm:prSet/>
      <dgm:spPr/>
      <dgm:t>
        <a:bodyPr/>
        <a:lstStyle/>
        <a:p>
          <a:endParaRPr lang="en-US"/>
        </a:p>
      </dgm:t>
    </dgm:pt>
    <dgm:pt modelId="{B9D84942-6696-4E03-ACE8-E927D48441A2}" type="sibTrans" cxnId="{93889A9E-328D-4A4F-A2DD-9D0427D98F25}">
      <dgm:prSet/>
      <dgm:spPr/>
      <dgm:t>
        <a:bodyPr/>
        <a:lstStyle/>
        <a:p>
          <a:endParaRPr lang="en-US"/>
        </a:p>
      </dgm:t>
    </dgm:pt>
    <dgm:pt modelId="{5B4CE36C-6B6A-4604-B32D-D89E3639DD93}" type="pres">
      <dgm:prSet presAssocID="{4EB62560-8C8C-468C-BFBC-3B6F99A82030}" presName="Name0" presStyleCnt="0">
        <dgm:presLayoutVars>
          <dgm:dir/>
          <dgm:animLvl val="lvl"/>
          <dgm:resizeHandles val="exact"/>
        </dgm:presLayoutVars>
      </dgm:prSet>
      <dgm:spPr/>
      <dgm:t>
        <a:bodyPr/>
        <a:lstStyle/>
        <a:p>
          <a:endParaRPr lang="en-US"/>
        </a:p>
      </dgm:t>
    </dgm:pt>
    <dgm:pt modelId="{13E3DB77-AF92-4F72-987C-00869AB451AE}" type="pres">
      <dgm:prSet presAssocID="{272E7A67-FEDF-4FFF-A33F-766D726161A0}" presName="boxAndChildren" presStyleCnt="0"/>
      <dgm:spPr/>
    </dgm:pt>
    <dgm:pt modelId="{28282E51-9BDA-4783-82DE-D9F52266D762}" type="pres">
      <dgm:prSet presAssocID="{272E7A67-FEDF-4FFF-A33F-766D726161A0}" presName="parentTextBox" presStyleLbl="node1" presStyleIdx="0" presStyleCnt="5"/>
      <dgm:spPr/>
      <dgm:t>
        <a:bodyPr/>
        <a:lstStyle/>
        <a:p>
          <a:endParaRPr lang="en-US"/>
        </a:p>
      </dgm:t>
    </dgm:pt>
    <dgm:pt modelId="{A9DBF051-B48E-4A78-B530-90E9D658F47C}" type="pres">
      <dgm:prSet presAssocID="{C05C98F7-C794-45A0-8DF2-88B51469CB81}" presName="sp" presStyleCnt="0"/>
      <dgm:spPr/>
    </dgm:pt>
    <dgm:pt modelId="{130BF6F1-C9B4-4A0C-B167-A082EA0E9194}" type="pres">
      <dgm:prSet presAssocID="{1BE3E3E3-2DC5-4605-9BC7-B7810F6824D2}" presName="arrowAndChildren" presStyleCnt="0"/>
      <dgm:spPr/>
    </dgm:pt>
    <dgm:pt modelId="{5117A420-6744-4946-82DE-A48EC383A3D7}" type="pres">
      <dgm:prSet presAssocID="{1BE3E3E3-2DC5-4605-9BC7-B7810F6824D2}" presName="parentTextArrow" presStyleLbl="node1" presStyleIdx="1" presStyleCnt="5"/>
      <dgm:spPr/>
      <dgm:t>
        <a:bodyPr/>
        <a:lstStyle/>
        <a:p>
          <a:endParaRPr lang="en-US"/>
        </a:p>
      </dgm:t>
    </dgm:pt>
    <dgm:pt modelId="{FEC48AD3-84D7-463A-8B24-5309790C565F}" type="pres">
      <dgm:prSet presAssocID="{A0DE8E58-3F31-4BE5-94E8-5E10302685E0}" presName="sp" presStyleCnt="0"/>
      <dgm:spPr/>
    </dgm:pt>
    <dgm:pt modelId="{FC5397A0-227E-4EB4-AD8A-87CE086714FD}" type="pres">
      <dgm:prSet presAssocID="{02BF8CBA-BC23-42BF-9267-C835EF2A9E79}" presName="arrowAndChildren" presStyleCnt="0"/>
      <dgm:spPr/>
    </dgm:pt>
    <dgm:pt modelId="{47461C05-0F3A-44D7-A9CA-D4D1E41D76B1}" type="pres">
      <dgm:prSet presAssocID="{02BF8CBA-BC23-42BF-9267-C835EF2A9E79}" presName="parentTextArrow" presStyleLbl="node1" presStyleIdx="2" presStyleCnt="5"/>
      <dgm:spPr/>
      <dgm:t>
        <a:bodyPr/>
        <a:lstStyle/>
        <a:p>
          <a:endParaRPr lang="en-US"/>
        </a:p>
      </dgm:t>
    </dgm:pt>
    <dgm:pt modelId="{A29EBEC9-DA2C-4FD2-B1A8-71B621FD24CC}" type="pres">
      <dgm:prSet presAssocID="{182135DC-E674-42F4-9616-D6A77EE5AB9C}" presName="sp" presStyleCnt="0"/>
      <dgm:spPr/>
    </dgm:pt>
    <dgm:pt modelId="{59EEF50C-4EC0-4B38-9054-A2062E178C6F}" type="pres">
      <dgm:prSet presAssocID="{7D08CB9C-6DB9-460C-AB12-E64C6155EFA1}" presName="arrowAndChildren" presStyleCnt="0"/>
      <dgm:spPr/>
    </dgm:pt>
    <dgm:pt modelId="{3C10AD18-A663-4410-B3B0-FA3748589E5C}" type="pres">
      <dgm:prSet presAssocID="{7D08CB9C-6DB9-460C-AB12-E64C6155EFA1}" presName="parentTextArrow" presStyleLbl="node1" presStyleIdx="3" presStyleCnt="5"/>
      <dgm:spPr/>
      <dgm:t>
        <a:bodyPr/>
        <a:lstStyle/>
        <a:p>
          <a:endParaRPr lang="en-US"/>
        </a:p>
      </dgm:t>
    </dgm:pt>
    <dgm:pt modelId="{B2140B3B-3DA3-4B84-9F01-97C87563C8EF}" type="pres">
      <dgm:prSet presAssocID="{D586F925-077F-4D85-91AF-919EAED35BAC}" presName="sp" presStyleCnt="0"/>
      <dgm:spPr/>
    </dgm:pt>
    <dgm:pt modelId="{568D5C54-F5F3-4DB8-90B0-26C824D93F6B}" type="pres">
      <dgm:prSet presAssocID="{FCD1C8F0-414C-45E5-A2B8-4E6A293D6EC0}" presName="arrowAndChildren" presStyleCnt="0"/>
      <dgm:spPr/>
    </dgm:pt>
    <dgm:pt modelId="{B3881877-545B-428A-AE94-113331B03E9F}" type="pres">
      <dgm:prSet presAssocID="{FCD1C8F0-414C-45E5-A2B8-4E6A293D6EC0}" presName="parentTextArrow" presStyleLbl="node1" presStyleIdx="4" presStyleCnt="5"/>
      <dgm:spPr/>
      <dgm:t>
        <a:bodyPr/>
        <a:lstStyle/>
        <a:p>
          <a:endParaRPr lang="en-US"/>
        </a:p>
      </dgm:t>
    </dgm:pt>
  </dgm:ptLst>
  <dgm:cxnLst>
    <dgm:cxn modelId="{F0EDAFF8-9E58-4599-AC98-95B4DB14CA0E}" type="presOf" srcId="{02BF8CBA-BC23-42BF-9267-C835EF2A9E79}" destId="{47461C05-0F3A-44D7-A9CA-D4D1E41D76B1}" srcOrd="0" destOrd="0" presId="urn:microsoft.com/office/officeart/2005/8/layout/process4"/>
    <dgm:cxn modelId="{AB2C4D10-127C-45E5-BBE7-E71704FB394C}" srcId="{4EB62560-8C8C-468C-BFBC-3B6F99A82030}" destId="{1BE3E3E3-2DC5-4605-9BC7-B7810F6824D2}" srcOrd="3" destOrd="0" parTransId="{DA0B6F9C-C025-4728-BAA0-088F38798B61}" sibTransId="{C05C98F7-C794-45A0-8DF2-88B51469CB81}"/>
    <dgm:cxn modelId="{109FB8FB-D3DB-43B6-A7EC-483CCD566134}" type="presOf" srcId="{4EB62560-8C8C-468C-BFBC-3B6F99A82030}" destId="{5B4CE36C-6B6A-4604-B32D-D89E3639DD93}" srcOrd="0" destOrd="0" presId="urn:microsoft.com/office/officeart/2005/8/layout/process4"/>
    <dgm:cxn modelId="{8D0D4BCF-0B00-41D5-8900-68DFF36B4A00}" srcId="{4EB62560-8C8C-468C-BFBC-3B6F99A82030}" destId="{02BF8CBA-BC23-42BF-9267-C835EF2A9E79}" srcOrd="2" destOrd="0" parTransId="{7973FB29-CA58-4A5A-AD9A-0E99DA8763DE}" sibTransId="{A0DE8E58-3F31-4BE5-94E8-5E10302685E0}"/>
    <dgm:cxn modelId="{A6E7BECB-5918-475D-A753-8A0A43AD8366}" srcId="{4EB62560-8C8C-468C-BFBC-3B6F99A82030}" destId="{7D08CB9C-6DB9-460C-AB12-E64C6155EFA1}" srcOrd="1" destOrd="0" parTransId="{8EDD1BDB-2F0A-4240-B13C-3E1532201ACF}" sibTransId="{182135DC-E674-42F4-9616-D6A77EE5AB9C}"/>
    <dgm:cxn modelId="{EA9B2E7C-9921-4E75-B073-045C969B7C80}" type="presOf" srcId="{FCD1C8F0-414C-45E5-A2B8-4E6A293D6EC0}" destId="{B3881877-545B-428A-AE94-113331B03E9F}" srcOrd="0" destOrd="0" presId="urn:microsoft.com/office/officeart/2005/8/layout/process4"/>
    <dgm:cxn modelId="{9DFDE077-47D4-4037-8F3A-BDC1031D8C09}" type="presOf" srcId="{1BE3E3E3-2DC5-4605-9BC7-B7810F6824D2}" destId="{5117A420-6744-4946-82DE-A48EC383A3D7}" srcOrd="0" destOrd="0" presId="urn:microsoft.com/office/officeart/2005/8/layout/process4"/>
    <dgm:cxn modelId="{D068F55B-A71F-4CD0-A40E-0C5E724CA018}" type="presOf" srcId="{272E7A67-FEDF-4FFF-A33F-766D726161A0}" destId="{28282E51-9BDA-4783-82DE-D9F52266D762}" srcOrd="0" destOrd="0" presId="urn:microsoft.com/office/officeart/2005/8/layout/process4"/>
    <dgm:cxn modelId="{93889A9E-328D-4A4F-A2DD-9D0427D98F25}" srcId="{4EB62560-8C8C-468C-BFBC-3B6F99A82030}" destId="{272E7A67-FEDF-4FFF-A33F-766D726161A0}" srcOrd="4" destOrd="0" parTransId="{4AE8BAAF-75AB-4FA0-8239-CA1506F6015B}" sibTransId="{B9D84942-6696-4E03-ACE8-E927D48441A2}"/>
    <dgm:cxn modelId="{CCB57898-B29E-488A-A9A9-DD332B56BF93}" srcId="{4EB62560-8C8C-468C-BFBC-3B6F99A82030}" destId="{FCD1C8F0-414C-45E5-A2B8-4E6A293D6EC0}" srcOrd="0" destOrd="0" parTransId="{D8D087C8-3DD9-494B-A660-C909E1B3DEEE}" sibTransId="{D586F925-077F-4D85-91AF-919EAED35BAC}"/>
    <dgm:cxn modelId="{980224C8-FD04-4056-9DA3-B10E0EBE439C}" type="presOf" srcId="{7D08CB9C-6DB9-460C-AB12-E64C6155EFA1}" destId="{3C10AD18-A663-4410-B3B0-FA3748589E5C}" srcOrd="0" destOrd="0" presId="urn:microsoft.com/office/officeart/2005/8/layout/process4"/>
    <dgm:cxn modelId="{07CD107A-9FA3-4822-A53A-AFC424707A04}" type="presParOf" srcId="{5B4CE36C-6B6A-4604-B32D-D89E3639DD93}" destId="{13E3DB77-AF92-4F72-987C-00869AB451AE}" srcOrd="0" destOrd="0" presId="urn:microsoft.com/office/officeart/2005/8/layout/process4"/>
    <dgm:cxn modelId="{2A04C81A-6C66-43E4-89DE-63DB2B140F58}" type="presParOf" srcId="{13E3DB77-AF92-4F72-987C-00869AB451AE}" destId="{28282E51-9BDA-4783-82DE-D9F52266D762}" srcOrd="0" destOrd="0" presId="urn:microsoft.com/office/officeart/2005/8/layout/process4"/>
    <dgm:cxn modelId="{CBAB4B15-04D3-41EC-8ABD-E9630671AD96}" type="presParOf" srcId="{5B4CE36C-6B6A-4604-B32D-D89E3639DD93}" destId="{A9DBF051-B48E-4A78-B530-90E9D658F47C}" srcOrd="1" destOrd="0" presId="urn:microsoft.com/office/officeart/2005/8/layout/process4"/>
    <dgm:cxn modelId="{152AE4F7-FFEF-44F3-928D-8469D78C145C}" type="presParOf" srcId="{5B4CE36C-6B6A-4604-B32D-D89E3639DD93}" destId="{130BF6F1-C9B4-4A0C-B167-A082EA0E9194}" srcOrd="2" destOrd="0" presId="urn:microsoft.com/office/officeart/2005/8/layout/process4"/>
    <dgm:cxn modelId="{F4234CDD-D36C-4821-8F4B-DB61FBFB233C}" type="presParOf" srcId="{130BF6F1-C9B4-4A0C-B167-A082EA0E9194}" destId="{5117A420-6744-4946-82DE-A48EC383A3D7}" srcOrd="0" destOrd="0" presId="urn:microsoft.com/office/officeart/2005/8/layout/process4"/>
    <dgm:cxn modelId="{2BCFC4EE-75DB-4E65-B793-A27C353196FA}" type="presParOf" srcId="{5B4CE36C-6B6A-4604-B32D-D89E3639DD93}" destId="{FEC48AD3-84D7-463A-8B24-5309790C565F}" srcOrd="3" destOrd="0" presId="urn:microsoft.com/office/officeart/2005/8/layout/process4"/>
    <dgm:cxn modelId="{C7BAC96E-A653-46EE-8A98-2BB53F6FAEE6}" type="presParOf" srcId="{5B4CE36C-6B6A-4604-B32D-D89E3639DD93}" destId="{FC5397A0-227E-4EB4-AD8A-87CE086714FD}" srcOrd="4" destOrd="0" presId="urn:microsoft.com/office/officeart/2005/8/layout/process4"/>
    <dgm:cxn modelId="{E4412972-4C4E-4447-95DE-4EE2661143A7}" type="presParOf" srcId="{FC5397A0-227E-4EB4-AD8A-87CE086714FD}" destId="{47461C05-0F3A-44D7-A9CA-D4D1E41D76B1}" srcOrd="0" destOrd="0" presId="urn:microsoft.com/office/officeart/2005/8/layout/process4"/>
    <dgm:cxn modelId="{BB3797F3-5AF1-4DC1-A5D1-9C3234AE4713}" type="presParOf" srcId="{5B4CE36C-6B6A-4604-B32D-D89E3639DD93}" destId="{A29EBEC9-DA2C-4FD2-B1A8-71B621FD24CC}" srcOrd="5" destOrd="0" presId="urn:microsoft.com/office/officeart/2005/8/layout/process4"/>
    <dgm:cxn modelId="{C2BB7F82-95CC-4ED3-AF1A-ED5C702047BD}" type="presParOf" srcId="{5B4CE36C-6B6A-4604-B32D-D89E3639DD93}" destId="{59EEF50C-4EC0-4B38-9054-A2062E178C6F}" srcOrd="6" destOrd="0" presId="urn:microsoft.com/office/officeart/2005/8/layout/process4"/>
    <dgm:cxn modelId="{9CB8914D-3B63-4DC2-95F9-508AC9449607}" type="presParOf" srcId="{59EEF50C-4EC0-4B38-9054-A2062E178C6F}" destId="{3C10AD18-A663-4410-B3B0-FA3748589E5C}" srcOrd="0" destOrd="0" presId="urn:microsoft.com/office/officeart/2005/8/layout/process4"/>
    <dgm:cxn modelId="{B5601637-6B33-4ECF-AF33-911C1F7F5B8C}" type="presParOf" srcId="{5B4CE36C-6B6A-4604-B32D-D89E3639DD93}" destId="{B2140B3B-3DA3-4B84-9F01-97C87563C8EF}" srcOrd="7" destOrd="0" presId="urn:microsoft.com/office/officeart/2005/8/layout/process4"/>
    <dgm:cxn modelId="{6B21673A-9F0F-445D-B985-F1E7D0803DE1}" type="presParOf" srcId="{5B4CE36C-6B6A-4604-B32D-D89E3639DD93}" destId="{568D5C54-F5F3-4DB8-90B0-26C824D93F6B}" srcOrd="8" destOrd="0" presId="urn:microsoft.com/office/officeart/2005/8/layout/process4"/>
    <dgm:cxn modelId="{74927FC1-CE40-480E-9C7A-D30E38E120BD}" type="presParOf" srcId="{568D5C54-F5F3-4DB8-90B0-26C824D93F6B}" destId="{B3881877-545B-428A-AE94-113331B03E9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82E51-9BDA-4783-82DE-D9F52266D762}">
      <dsp:nvSpPr>
        <dsp:cNvPr id="0" name=""/>
        <dsp:cNvSpPr/>
      </dsp:nvSpPr>
      <dsp:spPr>
        <a:xfrm>
          <a:off x="0" y="3946902"/>
          <a:ext cx="8478837" cy="647522"/>
        </a:xfrm>
        <a:prstGeom prst="rect">
          <a:avLst/>
        </a:prstGeom>
        <a:solidFill>
          <a:schemeClr val="tx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Once report gets approved, we will handover the reports to reporting counter. </a:t>
          </a:r>
          <a:endParaRPr lang="en-US" sz="1500" kern="1200" dirty="0"/>
        </a:p>
      </dsp:txBody>
      <dsp:txXfrm>
        <a:off x="0" y="3946902"/>
        <a:ext cx="8478837" cy="647522"/>
      </dsp:txXfrm>
    </dsp:sp>
    <dsp:sp modelId="{5117A420-6744-4946-82DE-A48EC383A3D7}">
      <dsp:nvSpPr>
        <dsp:cNvPr id="0" name=""/>
        <dsp:cNvSpPr/>
      </dsp:nvSpPr>
      <dsp:spPr>
        <a:xfrm rot="10800000">
          <a:off x="0" y="2960726"/>
          <a:ext cx="8478837" cy="995889"/>
        </a:xfrm>
        <a:prstGeom prst="upArrowCallout">
          <a:avLst/>
        </a:prstGeom>
        <a:solidFill>
          <a:schemeClr val="tx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Image will automatically merged in RIS. Reports will be prepared by radiologist as per given TAT.</a:t>
          </a:r>
          <a:endParaRPr lang="en-US" sz="1500" kern="1200" dirty="0"/>
        </a:p>
      </dsp:txBody>
      <dsp:txXfrm rot="10800000">
        <a:off x="0" y="2960726"/>
        <a:ext cx="8478837" cy="647099"/>
      </dsp:txXfrm>
    </dsp:sp>
    <dsp:sp modelId="{47461C05-0F3A-44D7-A9CA-D4D1E41D76B1}">
      <dsp:nvSpPr>
        <dsp:cNvPr id="0" name=""/>
        <dsp:cNvSpPr/>
      </dsp:nvSpPr>
      <dsp:spPr>
        <a:xfrm rot="10800000">
          <a:off x="0" y="1974549"/>
          <a:ext cx="8478837" cy="995889"/>
        </a:xfrm>
        <a:prstGeom prst="upArrowCallout">
          <a:avLst/>
        </a:prstGeom>
        <a:solidFill>
          <a:schemeClr val="tx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Nurse will brief all the required information to patient and coordinate with tech for further investigation, Consent will be taken. </a:t>
          </a:r>
          <a:endParaRPr lang="en-US" sz="1500" kern="1200" dirty="0"/>
        </a:p>
      </dsp:txBody>
      <dsp:txXfrm rot="10800000">
        <a:off x="0" y="1974549"/>
        <a:ext cx="8478837" cy="647099"/>
      </dsp:txXfrm>
    </dsp:sp>
    <dsp:sp modelId="{3C10AD18-A663-4410-B3B0-FA3748589E5C}">
      <dsp:nvSpPr>
        <dsp:cNvPr id="0" name=""/>
        <dsp:cNvSpPr/>
      </dsp:nvSpPr>
      <dsp:spPr>
        <a:xfrm rot="10800000">
          <a:off x="0" y="988373"/>
          <a:ext cx="8478837" cy="995889"/>
        </a:xfrm>
        <a:prstGeom prst="upArrowCallout">
          <a:avLst/>
        </a:prstGeom>
        <a:solidFill>
          <a:schemeClr val="tx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Patient shifted in radiology along with order notes. </a:t>
          </a:r>
          <a:endParaRPr lang="en-US" sz="1500" kern="1200" dirty="0"/>
        </a:p>
      </dsp:txBody>
      <dsp:txXfrm rot="10800000">
        <a:off x="0" y="988373"/>
        <a:ext cx="8478837" cy="647099"/>
      </dsp:txXfrm>
    </dsp:sp>
    <dsp:sp modelId="{B3881877-545B-428A-AE94-113331B03E9F}">
      <dsp:nvSpPr>
        <dsp:cNvPr id="0" name=""/>
        <dsp:cNvSpPr/>
      </dsp:nvSpPr>
      <dsp:spPr>
        <a:xfrm rot="10800000">
          <a:off x="0" y="2197"/>
          <a:ext cx="8478837" cy="995889"/>
        </a:xfrm>
        <a:prstGeom prst="upArrowCallout">
          <a:avLst/>
        </a:prstGeom>
        <a:solidFill>
          <a:schemeClr val="tx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Orders Entered by Consulting Doctor in CPRS. Reviewed by Radiologist and changes made after discussion between radiologist and clinician. </a:t>
          </a:r>
          <a:endParaRPr lang="en-US" sz="1500" kern="1200" dirty="0"/>
        </a:p>
      </dsp:txBody>
      <dsp:txXfrm rot="10800000">
        <a:off x="0" y="2197"/>
        <a:ext cx="8478837" cy="64709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83284890-85D2-4D7B-8EF5-15A9C1DB8F42}" type="datetimeFigureOut">
              <a:rPr lang="en-US" smtClean="0"/>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7" name="Freeform: Shape 19">
            <a:extLst>
              <a:ext uri="{FF2B5EF4-FFF2-40B4-BE49-F238E27FC236}">
                <a16:creationId xmlns:a16="http://schemas.microsoft.com/office/drawing/2014/main" id="{E66FD7FF-2869-7902-36B2-2B229AB9AB19}"/>
              </a:ext>
            </a:extLst>
          </p:cNvPr>
          <p:cNvSpPr/>
          <p:nvPr userDrawn="1"/>
        </p:nvSpPr>
        <p:spPr>
          <a:xfrm>
            <a:off x="1600201" y="1153228"/>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17">
            <a:extLst>
              <a:ext uri="{FF2B5EF4-FFF2-40B4-BE49-F238E27FC236}">
                <a16:creationId xmlns:a16="http://schemas.microsoft.com/office/drawing/2014/main" id="{B1457C88-4472-81CF-02AF-4421E0A3084B}"/>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71323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87157CC2-0FC8-4686-B024-99790E0F5162}" type="datetimeFigureOut">
              <a:rPr lang="en-US" smtClean="0"/>
              <a:t>6/28/2023</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276586856"/>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F6764DA5-CD3D-4590-A511-FCD3BC7A793E}" type="datetimeFigureOut">
              <a:rPr lang="en-US" smtClean="0"/>
              <a:t>6/28/2023</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40535564"/>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descr="preencoded.png">
            <a:extLst>
              <a:ext uri="{FF2B5EF4-FFF2-40B4-BE49-F238E27FC236}">
                <a16:creationId xmlns:a16="http://schemas.microsoft.com/office/drawing/2014/main" id="{EFFAEAD9-58A9-096B-C6D0-58F7AD08EB20}"/>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p:nvPr>
        </p:nvSpPr>
        <p:spPr>
          <a:xfrm>
            <a:off x="1499616" y="1901952"/>
            <a:ext cx="5693664" cy="768096"/>
          </a:xfrm>
        </p:spPr>
        <p:txBody>
          <a:bodyPr>
            <a:noAutofit/>
          </a:bodyPr>
          <a:lstStyle>
            <a:lvl1pPr algn="l">
              <a:lnSpc>
                <a:spcPct val="100000"/>
              </a:lnSpc>
              <a:defRPr/>
            </a:lvl1pPr>
          </a:lstStyle>
          <a:p>
            <a:r>
              <a:rPr lang="en-US"/>
              <a:t>Click to edit Master title style</a:t>
            </a:r>
            <a:endParaRPr lang="en-US" dirty="0"/>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p:nvPr>
        </p:nvSpPr>
        <p:spPr>
          <a:xfrm>
            <a:off x="1499616" y="2770632"/>
            <a:ext cx="5693664" cy="3122168"/>
          </a:xfrm>
        </p:spPr>
        <p:txBody>
          <a:bodyPr>
            <a:no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33964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2459EA3C-8B88-5F1F-531E-7DA7DE55710B}"/>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539496" y="2103120"/>
            <a:ext cx="11119104" cy="44348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08042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0C0F070-237F-C60F-3458-4D4D9BA0A222}"/>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rgbClr val="E6F0FE"/>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755904" y="2825496"/>
            <a:ext cx="10680192" cy="28346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4571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4389120" y="2395728"/>
            <a:ext cx="7013448" cy="1627632"/>
          </a:xfrm>
        </p:spPr>
        <p:txBody>
          <a:bodyPr lIns="0" tIns="0" rIns="0" bIns="0">
            <a:noAutofit/>
          </a:bodyPr>
          <a:lstStyle>
            <a:lvl1pPr algn="l">
              <a:lnSpc>
                <a:spcPct val="100000"/>
              </a:lnSpc>
              <a:defRPr sz="33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7" name="Text Placeholder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984248"/>
            <a:ext cx="768096" cy="1627632"/>
          </a:xfrm>
        </p:spPr>
        <p:txBody>
          <a:bodyPr lIns="91440" tIns="45720" rIns="91440" bIns="54864">
            <a:noAutofit/>
          </a:bodyPr>
          <a:lstStyle>
            <a:lvl1pPr marL="0" indent="0">
              <a:buNone/>
              <a:defRPr sz="10000" b="1"/>
            </a:lvl1pPr>
          </a:lstStyle>
          <a:p>
            <a:pPr lvl="0"/>
            <a:r>
              <a:rPr lang="en-US" dirty="0"/>
              <a:t>“</a:t>
            </a:r>
          </a:p>
        </p:txBody>
      </p:sp>
      <p:sp>
        <p:nvSpPr>
          <p:cNvPr id="55" name="Text Placeholder 54">
            <a:extLst>
              <a:ext uri="{FF2B5EF4-FFF2-40B4-BE49-F238E27FC236}">
                <a16:creationId xmlns:a16="http://schemas.microsoft.com/office/drawing/2014/main" id="{A2733C45-7C53-2BC5-3F62-D069650A79C9}"/>
              </a:ext>
            </a:extLst>
          </p:cNvPr>
          <p:cNvSpPr>
            <a:spLocks noGrp="1"/>
          </p:cNvSpPr>
          <p:nvPr>
            <p:ph type="body" sz="quarter" idx="13"/>
          </p:nvPr>
        </p:nvSpPr>
        <p:spPr>
          <a:xfrm>
            <a:off x="4389120" y="4308475"/>
            <a:ext cx="3932238" cy="588963"/>
          </a:xfrm>
        </p:spPr>
        <p:txBody>
          <a:bodyPr lIns="0" tIns="0" rIns="0" bIns="0">
            <a:noAutofit/>
          </a:bodyPr>
          <a:lstStyle>
            <a:lvl1pPr marL="0" indent="0">
              <a:buNone/>
              <a:defRPr sz="2400"/>
            </a:lvl1pPr>
          </a:lstStyle>
          <a:p>
            <a:pPr lvl="0"/>
            <a:r>
              <a:rPr lang="en-US"/>
              <a:t>Click to edit Master text styles</a:t>
            </a:r>
          </a:p>
        </p:txBody>
      </p:sp>
      <p:sp>
        <p:nvSpPr>
          <p:cNvPr id="56" name="Text Placeholder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a:noAutofit/>
          </a:bodyPr>
          <a:lstStyle>
            <a:lvl1pPr marL="0" indent="0">
              <a:buNone/>
              <a:defRPr sz="10000" b="1"/>
            </a:lvl1pPr>
          </a:lstStyle>
          <a:p>
            <a:pPr lvl="0"/>
            <a:r>
              <a:rPr lang="en-US" dirty="0"/>
              <a:t>”</a:t>
            </a:r>
          </a:p>
        </p:txBody>
      </p:sp>
      <p:sp>
        <p:nvSpPr>
          <p:cNvPr id="32" name="Image 1" descr="preencoded.png">
            <a:extLst>
              <a:ext uri="{FF2B5EF4-FFF2-40B4-BE49-F238E27FC236}">
                <a16:creationId xmlns:a16="http://schemas.microsoft.com/office/drawing/2014/main" id="{2A3EC91E-4089-D366-06D3-3E66F93DFAF3}"/>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33" name="Image 4" descr="preencoded.png">
            <a:extLst>
              <a:ext uri="{FF2B5EF4-FFF2-40B4-BE49-F238E27FC236}">
                <a16:creationId xmlns:a16="http://schemas.microsoft.com/office/drawing/2014/main" id="{EC46DC71-C12A-96C8-3FE2-AA95AB58B349}"/>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528509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C43996-DAC9-130F-CB05-4A8A90381D37}"/>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anchor="ctr">
            <a:noAutofit/>
          </a:bodyPr>
          <a:lstStyle>
            <a:lvl1pPr marL="0" indent="0" algn="ctr">
              <a:buNone/>
              <a:defRPr sz="140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anchor="ctr">
            <a:noAutofit/>
          </a:bodyPr>
          <a:lstStyle>
            <a:lvl1pPr marL="0" indent="0" algn="ctr">
              <a:buNone/>
              <a:defRPr sz="140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anchor="ctr">
            <a:noAutofit/>
          </a:bodyPr>
          <a:lstStyle>
            <a:lvl1pPr marL="0" indent="0" algn="ctr">
              <a:buNone/>
              <a:defRPr sz="140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anchor="ctr">
            <a:noAutofit/>
          </a:bodyPr>
          <a:lstStyle>
            <a:lvl1pPr marL="0" indent="0" algn="ctr">
              <a:buNone/>
              <a:defRPr sz="1400"/>
            </a:lvl1pPr>
          </a:lstStyle>
          <a:p>
            <a:pPr lvl="0"/>
            <a:r>
              <a:rPr lang="en-US" dirty="0"/>
              <a:t>Title</a:t>
            </a:r>
          </a:p>
        </p:txBody>
      </p:sp>
    </p:spTree>
    <p:extLst>
      <p:ext uri="{BB962C8B-B14F-4D97-AF65-F5344CB8AC3E}">
        <p14:creationId xmlns:p14="http://schemas.microsoft.com/office/powerpoint/2010/main" val="25866537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a:xfrm>
            <a:off x="758952" y="539496"/>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1271016"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16960"/>
            <a:ext cx="2029968" cy="182880"/>
          </a:xfrm>
        </p:spPr>
        <p:txBody>
          <a:bodyPr anchor="ctr">
            <a:noAutofit/>
          </a:bodyPr>
          <a:lstStyle>
            <a:lvl1pPr marL="0" indent="0" algn="ctr">
              <a:buNone/>
              <a:defRPr sz="1200" spc="20" baseline="0"/>
            </a:lvl1pPr>
          </a:lstStyle>
          <a:p>
            <a:pPr lvl="0"/>
            <a:r>
              <a:rPr lang="en-US" dirty="0"/>
              <a:t>Title</a:t>
            </a:r>
          </a:p>
        </p:txBody>
      </p:sp>
      <p:sp>
        <p:nvSpPr>
          <p:cNvPr id="10" name="Picture Placeholder 16">
            <a:extLst>
              <a:ext uri="{FF2B5EF4-FFF2-40B4-BE49-F238E27FC236}">
                <a16:creationId xmlns:a16="http://schemas.microsoft.com/office/drawing/2014/main" id="{BB749B9A-080F-37C0-08E6-909A5DA554D4}"/>
              </a:ext>
            </a:extLst>
          </p:cNvPr>
          <p:cNvSpPr>
            <a:spLocks noGrp="1"/>
          </p:cNvSpPr>
          <p:nvPr>
            <p:ph type="pic" sz="quarter" idx="25"/>
          </p:nvPr>
        </p:nvSpPr>
        <p:spPr>
          <a:xfrm>
            <a:off x="1271016"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4" name="Text Placeholder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5" name="Text Placeholder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15888"/>
            <a:ext cx="2029968" cy="182880"/>
          </a:xfrm>
        </p:spPr>
        <p:txBody>
          <a:bodyPr anchor="ctr">
            <a:noAutofit/>
          </a:bodyPr>
          <a:lstStyle>
            <a:lvl1pPr marL="0" indent="0" algn="ctr">
              <a:buNone/>
              <a:defRPr sz="1200" spc="20" baseline="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828288"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16960"/>
            <a:ext cx="2029968" cy="182880"/>
          </a:xfrm>
        </p:spPr>
        <p:txBody>
          <a:bodyPr anchor="ctr">
            <a:noAutofit/>
          </a:bodyPr>
          <a:lstStyle>
            <a:lvl1pPr marL="0" indent="0" algn="ctr">
              <a:buNone/>
              <a:defRPr sz="1200" spc="20" baseline="0"/>
            </a:lvl1pPr>
          </a:lstStyle>
          <a:p>
            <a:pPr lvl="0"/>
            <a:r>
              <a:rPr lang="en-US" dirty="0"/>
              <a:t>Title</a:t>
            </a:r>
          </a:p>
        </p:txBody>
      </p:sp>
      <p:sp>
        <p:nvSpPr>
          <p:cNvPr id="11" name="Picture Placeholder 16">
            <a:extLst>
              <a:ext uri="{FF2B5EF4-FFF2-40B4-BE49-F238E27FC236}">
                <a16:creationId xmlns:a16="http://schemas.microsoft.com/office/drawing/2014/main" id="{B5D5100A-3D51-45DB-3A84-9E7FB85261E3}"/>
              </a:ext>
            </a:extLst>
          </p:cNvPr>
          <p:cNvSpPr>
            <a:spLocks noGrp="1"/>
          </p:cNvSpPr>
          <p:nvPr>
            <p:ph type="pic" sz="quarter" idx="26"/>
          </p:nvPr>
        </p:nvSpPr>
        <p:spPr>
          <a:xfrm>
            <a:off x="3828288"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6" name="Text Placeholder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8" name="Text Placeholder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15888"/>
            <a:ext cx="2029968" cy="182880"/>
          </a:xfrm>
        </p:spPr>
        <p:txBody>
          <a:bodyPr anchor="ctr">
            <a:noAutofit/>
          </a:bodyPr>
          <a:lstStyle>
            <a:lvl1pPr marL="0" indent="0" algn="ctr">
              <a:buNone/>
              <a:defRPr sz="1200" spc="20" baseline="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385560"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16960"/>
            <a:ext cx="2029968" cy="182880"/>
          </a:xfrm>
        </p:spPr>
        <p:txBody>
          <a:bodyPr anchor="ctr">
            <a:noAutofit/>
          </a:bodyPr>
          <a:lstStyle>
            <a:lvl1pPr marL="0" indent="0" algn="ctr">
              <a:buNone/>
              <a:defRPr sz="1200" spc="20" baseline="0"/>
            </a:lvl1pPr>
          </a:lstStyle>
          <a:p>
            <a:pPr lvl="0"/>
            <a:r>
              <a:rPr lang="en-US" dirty="0"/>
              <a:t>Title</a:t>
            </a:r>
          </a:p>
        </p:txBody>
      </p:sp>
      <p:sp>
        <p:nvSpPr>
          <p:cNvPr id="12" name="Picture Placeholder 16">
            <a:extLst>
              <a:ext uri="{FF2B5EF4-FFF2-40B4-BE49-F238E27FC236}">
                <a16:creationId xmlns:a16="http://schemas.microsoft.com/office/drawing/2014/main" id="{3D2AAC25-9404-1F6F-200C-5660F4995858}"/>
              </a:ext>
            </a:extLst>
          </p:cNvPr>
          <p:cNvSpPr>
            <a:spLocks noGrp="1"/>
          </p:cNvSpPr>
          <p:nvPr>
            <p:ph type="pic" sz="quarter" idx="27"/>
          </p:nvPr>
        </p:nvSpPr>
        <p:spPr>
          <a:xfrm>
            <a:off x="6385560"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0" name="Text Placeholder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1" name="Text Placeholder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15888"/>
            <a:ext cx="2029968" cy="182880"/>
          </a:xfrm>
        </p:spPr>
        <p:txBody>
          <a:bodyPr anchor="ctr">
            <a:noAutofit/>
          </a:bodyPr>
          <a:lstStyle>
            <a:lvl1pPr marL="0" indent="0" algn="ctr">
              <a:buNone/>
              <a:defRPr sz="1200" spc="20" baseline="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8942832"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16960"/>
            <a:ext cx="2029968" cy="182880"/>
          </a:xfrm>
        </p:spPr>
        <p:txBody>
          <a:bodyPr anchor="ctr">
            <a:noAutofit/>
          </a:bodyPr>
          <a:lstStyle>
            <a:lvl1pPr marL="0" indent="0" algn="ctr">
              <a:buNone/>
              <a:defRPr sz="1200" spc="20" baseline="0"/>
            </a:lvl1pPr>
          </a:lstStyle>
          <a:p>
            <a:pPr lvl="0"/>
            <a:r>
              <a:rPr lang="en-US" dirty="0"/>
              <a:t>Title</a:t>
            </a:r>
          </a:p>
        </p:txBody>
      </p:sp>
      <p:sp>
        <p:nvSpPr>
          <p:cNvPr id="13" name="Picture Placeholder 16">
            <a:extLst>
              <a:ext uri="{FF2B5EF4-FFF2-40B4-BE49-F238E27FC236}">
                <a16:creationId xmlns:a16="http://schemas.microsoft.com/office/drawing/2014/main" id="{90CBAA5D-3D9B-0CB5-E527-996433638BE3}"/>
              </a:ext>
            </a:extLst>
          </p:cNvPr>
          <p:cNvSpPr>
            <a:spLocks noGrp="1"/>
          </p:cNvSpPr>
          <p:nvPr>
            <p:ph type="pic" sz="quarter" idx="28"/>
          </p:nvPr>
        </p:nvSpPr>
        <p:spPr>
          <a:xfrm>
            <a:off x="8942832"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32" name="Text Placeholder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3" name="Text Placeholder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15888"/>
            <a:ext cx="2029968" cy="182880"/>
          </a:xfrm>
        </p:spPr>
        <p:txBody>
          <a:bodyPr anchor="ctr">
            <a:noAutofit/>
          </a:bodyPr>
          <a:lstStyle>
            <a:lvl1pPr marL="0" indent="0" algn="ctr">
              <a:buNone/>
              <a:defRPr sz="1200" spc="20" baseline="0"/>
            </a:lvl1pPr>
          </a:lstStyle>
          <a:p>
            <a:pPr lvl="0"/>
            <a:r>
              <a:rPr lang="en-US" dirty="0"/>
              <a:t>Title</a:t>
            </a:r>
          </a:p>
        </p:txBody>
      </p:sp>
    </p:spTree>
    <p:extLst>
      <p:ext uri="{BB962C8B-B14F-4D97-AF65-F5344CB8AC3E}">
        <p14:creationId xmlns:p14="http://schemas.microsoft.com/office/powerpoint/2010/main" val="19007091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950ED98-B5D1-206C-403F-FA954F9D2CFF}"/>
              </a:ext>
            </a:extLst>
          </p:cNvPr>
          <p:cNvSpPr/>
          <p:nvPr userDrawn="1"/>
        </p:nvSpPr>
        <p:spPr>
          <a:xfrm>
            <a:off x="685338"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8643CE-01D9-3E5E-15F6-20689F775F15}"/>
              </a:ext>
            </a:extLst>
          </p:cNvPr>
          <p:cNvSpPr/>
          <p:nvPr userDrawn="1"/>
        </p:nvSpPr>
        <p:spPr>
          <a:xfrm>
            <a:off x="2900911"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AF82DDD-EDEC-7D87-F43A-113C5E4A4FE7}"/>
              </a:ext>
            </a:extLst>
          </p:cNvPr>
          <p:cNvSpPr/>
          <p:nvPr userDrawn="1"/>
        </p:nvSpPr>
        <p:spPr>
          <a:xfrm>
            <a:off x="5116484"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47E492E-967F-54B7-55B1-08A5E1C3615B}"/>
              </a:ext>
            </a:extLst>
          </p:cNvPr>
          <p:cNvSpPr/>
          <p:nvPr userDrawn="1"/>
        </p:nvSpPr>
        <p:spPr>
          <a:xfrm>
            <a:off x="9547629"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C0053FE-E44A-CA97-F782-67FC633E722E}"/>
              </a:ext>
            </a:extLst>
          </p:cNvPr>
          <p:cNvSpPr/>
          <p:nvPr userDrawn="1"/>
        </p:nvSpPr>
        <p:spPr>
          <a:xfrm>
            <a:off x="7332057"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841248"/>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685338"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p:nvPr>
        </p:nvSpPr>
        <p:spPr>
          <a:xfrm>
            <a:off x="1339134"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731058"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p:nvPr>
        </p:nvSpPr>
        <p:spPr>
          <a:xfrm>
            <a:off x="2900910"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p:nvPr>
        </p:nvSpPr>
        <p:spPr>
          <a:xfrm>
            <a:off x="3554707"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p:nvPr>
        </p:nvSpPr>
        <p:spPr>
          <a:xfrm>
            <a:off x="2946630"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p:nvPr>
        </p:nvSpPr>
        <p:spPr>
          <a:xfrm>
            <a:off x="5116484"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p:nvPr>
        </p:nvSpPr>
        <p:spPr>
          <a:xfrm>
            <a:off x="5770280"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p:nvPr>
        </p:nvSpPr>
        <p:spPr>
          <a:xfrm>
            <a:off x="5162204"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7332057"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p:nvPr>
        </p:nvSpPr>
        <p:spPr>
          <a:xfrm>
            <a:off x="7985853"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7377777"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9547629"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p:nvPr>
        </p:nvSpPr>
        <p:spPr>
          <a:xfrm>
            <a:off x="10201425"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9593349"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Tree>
    <p:extLst>
      <p:ext uri="{BB962C8B-B14F-4D97-AF65-F5344CB8AC3E}">
        <p14:creationId xmlns:p14="http://schemas.microsoft.com/office/powerpoint/2010/main" val="8725162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E2DECB02-D9CE-E57A-0604-BFF41EC38AFA}"/>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26" name="Freeform: Shape 25">
            <a:extLst>
              <a:ext uri="{FF2B5EF4-FFF2-40B4-BE49-F238E27FC236}">
                <a16:creationId xmlns:a16="http://schemas.microsoft.com/office/drawing/2014/main" id="{68E760EA-7D83-1DF2-A8EE-4F218084E74F}"/>
              </a:ext>
            </a:extLst>
          </p:cNvPr>
          <p:cNvSpPr/>
          <p:nvPr userDrawn="1"/>
        </p:nvSpPr>
        <p:spPr>
          <a:xfrm>
            <a:off x="1" y="-1"/>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FF3F3353-78A1-F584-81A6-9513382DF18F}"/>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A65C6DDD-D2BB-0153-0F53-9F7C17BDFD2B}"/>
              </a:ext>
            </a:extLst>
          </p:cNvPr>
          <p:cNvSpPr>
            <a:spLocks noGrp="1"/>
          </p:cNvSpPr>
          <p:nvPr>
            <p:ph type="title"/>
          </p:nvPr>
        </p:nvSpPr>
        <p:spPr/>
        <p:txBody>
          <a:bodyPr/>
          <a:lstStyle>
            <a:lvl1pPr>
              <a:lnSpc>
                <a:spcPct val="100000"/>
              </a:lnSpc>
              <a:defRPr>
                <a:solidFill>
                  <a:schemeClr val="accent6"/>
                </a:solidFill>
              </a:defRPr>
            </a:lvl1p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a:lstStyle/>
          <a:p>
            <a:fld id="{48F63A3B-78C7-47BE-AE5E-E10140E04643}" type="slidenum">
              <a:rPr lang="en-US" smtClean="0"/>
              <a:pPr/>
              <a:t>‹#›</a:t>
            </a:fld>
            <a:endParaRPr lang="en-US" dirty="0"/>
          </a:p>
        </p:txBody>
      </p:sp>
      <p:sp>
        <p:nvSpPr>
          <p:cNvPr id="30" name="Image 2" descr="preencoded.png">
            <a:extLst>
              <a:ext uri="{FF2B5EF4-FFF2-40B4-BE49-F238E27FC236}">
                <a16:creationId xmlns:a16="http://schemas.microsoft.com/office/drawing/2014/main" id="{790E862E-398F-571C-EC2C-3D17164DE059}"/>
              </a:ext>
            </a:extLst>
          </p:cNvPr>
          <p:cNvSpPr/>
          <p:nvPr/>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31" name="Text Placeholder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685338"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2" name="Text Placeholder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900911"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3" name="Text Placeholder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5116484"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4" name="Text Placeholder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7332057"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5" name="Text Placeholder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9547629"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6" name="Text Placeholder 51">
            <a:extLst>
              <a:ext uri="{FF2B5EF4-FFF2-40B4-BE49-F238E27FC236}">
                <a16:creationId xmlns:a16="http://schemas.microsoft.com/office/drawing/2014/main" id="{9FBDF935-4925-03EC-CBC9-1EBA90DF849B}"/>
              </a:ext>
            </a:extLst>
          </p:cNvPr>
          <p:cNvSpPr>
            <a:spLocks noGrp="1"/>
          </p:cNvSpPr>
          <p:nvPr>
            <p:ph type="body" sz="quarter" idx="18"/>
          </p:nvPr>
        </p:nvSpPr>
        <p:spPr>
          <a:xfrm>
            <a:off x="685338"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7" name="Text Placeholder 51">
            <a:extLst>
              <a:ext uri="{FF2B5EF4-FFF2-40B4-BE49-F238E27FC236}">
                <a16:creationId xmlns:a16="http://schemas.microsoft.com/office/drawing/2014/main" id="{9BB76AA7-442D-54A7-D075-C67F47438963}"/>
              </a:ext>
            </a:extLst>
          </p:cNvPr>
          <p:cNvSpPr>
            <a:spLocks noGrp="1"/>
          </p:cNvSpPr>
          <p:nvPr>
            <p:ph type="body" sz="quarter" idx="19"/>
          </p:nvPr>
        </p:nvSpPr>
        <p:spPr>
          <a:xfrm>
            <a:off x="2900911"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8" name="Text Placeholder 51">
            <a:extLst>
              <a:ext uri="{FF2B5EF4-FFF2-40B4-BE49-F238E27FC236}">
                <a16:creationId xmlns:a16="http://schemas.microsoft.com/office/drawing/2014/main" id="{9E419856-1586-F2D8-A1B4-F67FEE9839DF}"/>
              </a:ext>
            </a:extLst>
          </p:cNvPr>
          <p:cNvSpPr>
            <a:spLocks noGrp="1"/>
          </p:cNvSpPr>
          <p:nvPr>
            <p:ph type="body" sz="quarter" idx="20"/>
          </p:nvPr>
        </p:nvSpPr>
        <p:spPr>
          <a:xfrm>
            <a:off x="5116484"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9" name="Text Placeholder 51">
            <a:extLst>
              <a:ext uri="{FF2B5EF4-FFF2-40B4-BE49-F238E27FC236}">
                <a16:creationId xmlns:a16="http://schemas.microsoft.com/office/drawing/2014/main" id="{AED74DD2-EAE3-76BF-56B9-C04FCED1F2DB}"/>
              </a:ext>
            </a:extLst>
          </p:cNvPr>
          <p:cNvSpPr>
            <a:spLocks noGrp="1"/>
          </p:cNvSpPr>
          <p:nvPr>
            <p:ph type="body" sz="quarter" idx="21"/>
          </p:nvPr>
        </p:nvSpPr>
        <p:spPr>
          <a:xfrm>
            <a:off x="7332057"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40" name="Text Placeholder 51">
            <a:extLst>
              <a:ext uri="{FF2B5EF4-FFF2-40B4-BE49-F238E27FC236}">
                <a16:creationId xmlns:a16="http://schemas.microsoft.com/office/drawing/2014/main" id="{0A39AD48-2F98-C0C9-DE08-CED7EBF816B2}"/>
              </a:ext>
            </a:extLst>
          </p:cNvPr>
          <p:cNvSpPr>
            <a:spLocks noGrp="1"/>
          </p:cNvSpPr>
          <p:nvPr>
            <p:ph type="body" sz="quarter" idx="22"/>
          </p:nvPr>
        </p:nvSpPr>
        <p:spPr>
          <a:xfrm>
            <a:off x="9547629"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cxnSp>
        <p:nvCxnSpPr>
          <p:cNvPr id="42" name="Straight Connector 41">
            <a:extLst>
              <a:ext uri="{FF2B5EF4-FFF2-40B4-BE49-F238E27FC236}">
                <a16:creationId xmlns:a16="http://schemas.microsoft.com/office/drawing/2014/main" id="{E6BE61D7-B0A3-902B-4F58-727982880EF5}"/>
              </a:ext>
            </a:extLst>
          </p:cNvPr>
          <p:cNvCxnSpPr>
            <a:cxnSpLocks/>
          </p:cNvCxnSpPr>
          <p:nvPr userDrawn="1"/>
        </p:nvCxnSpPr>
        <p:spPr>
          <a:xfrm>
            <a:off x="739398" y="4187681"/>
            <a:ext cx="1081236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33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82F5661D-6934-4B32-B92C-470368BF1EC6}" type="datetimeFigureOut">
              <a:rPr lang="en-US" smtClean="0"/>
              <a:t>6/28/2023</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310518326"/>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1" name="Image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rcRect/>
          <a:stretch/>
        </p:blipFill>
        <p:spPr>
          <a:xfrm>
            <a:off x="1718457" y="3440504"/>
            <a:ext cx="1719263" cy="1724025"/>
          </a:xfrm>
          <a:prstGeom prst="rect">
            <a:avLst/>
          </a:prstGeom>
        </p:spPr>
      </p:pic>
      <p:sp>
        <p:nvSpPr>
          <p:cNvPr id="3" name="Text Placeholder 2"/>
          <p:cNvSpPr>
            <a:spLocks noGrp="1"/>
          </p:cNvSpPr>
          <p:nvPr>
            <p:ph type="body" idx="1"/>
          </p:nvPr>
        </p:nvSpPr>
        <p:spPr>
          <a:xfrm>
            <a:off x="397764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8503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04672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75411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71031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1234440"/>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713232" y="2743200"/>
            <a:ext cx="3328416" cy="3557016"/>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noChangeAspect="1"/>
          </p:cNvSpPr>
          <p:nvPr>
            <p:ph type="pic" sz="quarter" idx="23"/>
          </p:nvPr>
        </p:nvSpPr>
        <p:spPr>
          <a:xfrm>
            <a:off x="1911096" y="2258568"/>
            <a:ext cx="932688" cy="9326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992124"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4443984" y="2743200"/>
            <a:ext cx="3328416" cy="3557016"/>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noChangeAspect="1"/>
          </p:cNvSpPr>
          <p:nvPr>
            <p:ph type="pic" sz="quarter" idx="25"/>
          </p:nvPr>
        </p:nvSpPr>
        <p:spPr>
          <a:xfrm>
            <a:off x="5641848" y="2258568"/>
            <a:ext cx="932688" cy="9326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4722876"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8092440" y="2743200"/>
            <a:ext cx="3328416" cy="3557016"/>
          </a:xfrm>
          <a:noFill/>
          <a:ln w="12700">
            <a:solidFill>
              <a:schemeClr val="accent4"/>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noChangeAspect="1"/>
          </p:cNvSpPr>
          <p:nvPr>
            <p:ph type="pic" sz="quarter" idx="24"/>
          </p:nvPr>
        </p:nvSpPr>
        <p:spPr>
          <a:xfrm>
            <a:off x="9290304" y="2258568"/>
            <a:ext cx="932688" cy="932688"/>
          </a:xfrm>
          <a:prstGeom prst="ellipse">
            <a:avLst/>
          </a:prstGeom>
          <a:solidFill>
            <a:schemeClr val="accent4"/>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8371332"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Tree>
    <p:extLst>
      <p:ext uri="{BB962C8B-B14F-4D97-AF65-F5344CB8AC3E}">
        <p14:creationId xmlns:p14="http://schemas.microsoft.com/office/powerpoint/2010/main" val="12689541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Image 0" descr="preencoded.png">
            <a:extLst>
              <a:ext uri="{FF2B5EF4-FFF2-40B4-BE49-F238E27FC236}">
                <a16:creationId xmlns:a16="http://schemas.microsoft.com/office/drawing/2014/main" id="{8D5D10FF-3DE5-39CA-FA9A-29A09DC47BF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1" name="Image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rcRect/>
          <a:stretch/>
        </p:blipFill>
        <p:spPr>
          <a:xfrm>
            <a:off x="1703311" y="-2784"/>
            <a:ext cx="1734410" cy="5167313"/>
          </a:xfrm>
          <a:prstGeom prst="rect">
            <a:avLst/>
          </a:prstGeom>
        </p:spPr>
      </p:pic>
      <p:sp>
        <p:nvSpPr>
          <p:cNvPr id="13" name="Freeform: Shape 12">
            <a:extLst>
              <a:ext uri="{FF2B5EF4-FFF2-40B4-BE49-F238E27FC236}">
                <a16:creationId xmlns:a16="http://schemas.microsoft.com/office/drawing/2014/main" id="{A08309FA-889A-E2F2-1EDA-F872245F5FDF}"/>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5" name="Image 5" descr="preencoded.png">
            <a:extLst>
              <a:ext uri="{FF2B5EF4-FFF2-40B4-BE49-F238E27FC236}">
                <a16:creationId xmlns:a16="http://schemas.microsoft.com/office/drawing/2014/main" id="{D9D7EB49-4BC9-040F-C4CC-5771C5FB312B}"/>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7" name="Image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rcRect/>
          <a:stretch/>
        </p:blipFill>
        <p:spPr>
          <a:xfrm>
            <a:off x="1718457" y="3440504"/>
            <a:ext cx="1719263" cy="1724025"/>
          </a:xfrm>
          <a:prstGeom prst="rect">
            <a:avLst/>
          </a:prstGeom>
        </p:spPr>
      </p:pic>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
        <p:nvSpPr>
          <p:cNvPr id="18" name="Title 19">
            <a:extLst>
              <a:ext uri="{FF2B5EF4-FFF2-40B4-BE49-F238E27FC236}">
                <a16:creationId xmlns:a16="http://schemas.microsoft.com/office/drawing/2014/main" id="{9CBE0ADC-7FA0-F7E3-96EF-BBACB6A9076E}"/>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p:nvPr>
        </p:nvSpPr>
        <p:spPr>
          <a:xfrm>
            <a:off x="368503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p:nvPr>
        </p:nvSpPr>
        <p:spPr>
          <a:xfrm>
            <a:off x="775411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0832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6F822A4-8DA6-4447-9B1F-C5DB58435268}" type="datetimeFigureOut">
              <a:rPr lang="en-US" smtClean="0"/>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7" name="Freeform: Shape 33">
            <a:extLst>
              <a:ext uri="{FF2B5EF4-FFF2-40B4-BE49-F238E27FC236}">
                <a16:creationId xmlns:a16="http://schemas.microsoft.com/office/drawing/2014/main" id="{3D352B04-96E6-839B-9D92-EE98385C4D49}"/>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45">
            <a:extLst>
              <a:ext uri="{FF2B5EF4-FFF2-40B4-BE49-F238E27FC236}">
                <a16:creationId xmlns:a16="http://schemas.microsoft.com/office/drawing/2014/main" id="{723D98FB-5EB7-A8DF-8470-B23A80D669E4}"/>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9" name="Freeform: Shape 42">
            <a:extLst>
              <a:ext uri="{FF2B5EF4-FFF2-40B4-BE49-F238E27FC236}">
                <a16:creationId xmlns:a16="http://schemas.microsoft.com/office/drawing/2014/main" id="{4550F3CE-BAE9-3916-42CA-F4D906FA5173}"/>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0" name="Freeform: Shape 48">
            <a:extLst>
              <a:ext uri="{FF2B5EF4-FFF2-40B4-BE49-F238E27FC236}">
                <a16:creationId xmlns:a16="http://schemas.microsoft.com/office/drawing/2014/main" id="{D83F65A0-0C52-48AD-DC5D-B5D3BF3CC188}"/>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1" name="Freeform: Shape 39">
            <a:extLst>
              <a:ext uri="{FF2B5EF4-FFF2-40B4-BE49-F238E27FC236}">
                <a16:creationId xmlns:a16="http://schemas.microsoft.com/office/drawing/2014/main" id="{F8FA7F58-C470-6376-9DB1-DE7034C491E8}"/>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2" name="Freeform: Shape 36">
            <a:extLst>
              <a:ext uri="{FF2B5EF4-FFF2-40B4-BE49-F238E27FC236}">
                <a16:creationId xmlns:a16="http://schemas.microsoft.com/office/drawing/2014/main" id="{B27C9E57-563E-7980-7B3C-45FAD9C386F4}"/>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Tree>
    <p:extLst>
      <p:ext uri="{BB962C8B-B14F-4D97-AF65-F5344CB8AC3E}">
        <p14:creationId xmlns:p14="http://schemas.microsoft.com/office/powerpoint/2010/main" val="3753136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E548D31E-DCDA-41A7-9C67-C4B11B94D21D}" type="datetimeFigureOut">
              <a:rPr lang="en-US" smtClean="0"/>
              <a:t>6/28/2023</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10611726"/>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9B3762C0-B258-48F1-ADE6-176B4174CCDD}" type="datetimeFigureOut">
              <a:rPr lang="en-US" smtClean="0"/>
              <a:t>6/28/2023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
        <p:nvSpPr>
          <p:cNvPr id="10" name="Image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1" name="Imag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rcRect/>
          <a:stretch/>
        </p:blipFill>
        <p:spPr>
          <a:xfrm>
            <a:off x="1703311" y="-2784"/>
            <a:ext cx="1734410" cy="5167313"/>
          </a:xfrm>
          <a:prstGeom prst="rect">
            <a:avLst/>
          </a:prstGeom>
        </p:spPr>
      </p:pic>
      <p:sp>
        <p:nvSpPr>
          <p:cNvPr id="12" name="Image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3" name="Imag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rcRect/>
          <a:stretch/>
        </p:blipFill>
        <p:spPr>
          <a:xfrm>
            <a:off x="1718457" y="3440504"/>
            <a:ext cx="1719263" cy="1724025"/>
          </a:xfrm>
          <a:prstGeom prst="rect">
            <a:avLst/>
          </a:prstGeom>
        </p:spPr>
      </p:pic>
    </p:spTree>
    <p:extLst>
      <p:ext uri="{BB962C8B-B14F-4D97-AF65-F5344CB8AC3E}">
        <p14:creationId xmlns:p14="http://schemas.microsoft.com/office/powerpoint/2010/main" val="811366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677919A6-33EB-49BD-A62F-1FA56B9F9712}" type="datetimeFigureOut">
              <a:rPr lang="en-US" smtClean="0"/>
              <a:t>6/28/2023</a:t>
            </a:fld>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6" name="Freeform: Shape 6">
            <a:extLst>
              <a:ext uri="{FF2B5EF4-FFF2-40B4-BE49-F238E27FC236}">
                <a16:creationId xmlns:a16="http://schemas.microsoft.com/office/drawing/2014/main" id="{2C6B5F91-ABF5-D0B6-E43F-40CEDC3A6DF8}"/>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Freeform: Shape 8">
            <a:extLst>
              <a:ext uri="{FF2B5EF4-FFF2-40B4-BE49-F238E27FC236}">
                <a16:creationId xmlns:a16="http://schemas.microsoft.com/office/drawing/2014/main" id="{A52D64F1-27B6-A1E5-4F44-A6029FAB307B}"/>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203353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6/28/2023</a:t>
            </a:fld>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
        <p:nvSpPr>
          <p:cNvPr id="5" name="Freeform: Shape 5">
            <a:extLst>
              <a:ext uri="{FF2B5EF4-FFF2-40B4-BE49-F238E27FC236}">
                <a16:creationId xmlns:a16="http://schemas.microsoft.com/office/drawing/2014/main" id="{A626DE4B-D4E5-B36A-89FA-7C0E87AFC31D}"/>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7">
            <a:extLst>
              <a:ext uri="{FF2B5EF4-FFF2-40B4-BE49-F238E27FC236}">
                <a16:creationId xmlns:a16="http://schemas.microsoft.com/office/drawing/2014/main" id="{95243571-BE64-3777-F992-88FC43A60537}"/>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367196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A16AA21-1863-4931-97CB-99D0A168701B}" type="datetimeFigureOut">
              <a:rPr lang="en-US" smtClean="0"/>
              <a:t>6/28/2023</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8" name="Freeform: Shape 10">
            <a:extLst>
              <a:ext uri="{FF2B5EF4-FFF2-40B4-BE49-F238E27FC236}">
                <a16:creationId xmlns:a16="http://schemas.microsoft.com/office/drawing/2014/main" id="{ADFAE2CB-0EAD-E788-FCB7-FB12F6939199}"/>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4081743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72C379-9A7C-4C87-A116-CBE9F58B04C5}" type="datetimeFigureOut">
              <a:rPr lang="en-US" smtClean="0"/>
              <a:t>6/28/2023</a:t>
            </a:fld>
            <a:endParaRPr lang="en-US" dirty="0"/>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8" name="Freeform: Shape 10">
            <a:extLst>
              <a:ext uri="{FF2B5EF4-FFF2-40B4-BE49-F238E27FC236}">
                <a16:creationId xmlns:a16="http://schemas.microsoft.com/office/drawing/2014/main" id="{CAA6B609-D718-DB49-892F-7E49376CC913}"/>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2020428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64C608-40B1-4030-A28D-5B74BC98ADCE}" type="datetimeFigureOut">
              <a:rPr lang="en-US" smtClean="0"/>
              <a:t>6/28/2023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3930266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663" r:id="rId12"/>
    <p:sldLayoutId id="2147483664" r:id="rId13"/>
    <p:sldLayoutId id="2147483667" r:id="rId14"/>
    <p:sldLayoutId id="2147483668" r:id="rId15"/>
    <p:sldLayoutId id="2147483669" r:id="rId16"/>
    <p:sldLayoutId id="2147483673" r:id="rId17"/>
    <p:sldLayoutId id="2147483670" r:id="rId18"/>
    <p:sldLayoutId id="2147483671" r:id="rId19"/>
    <p:sldLayoutId id="2147483655" r:id="rId20"/>
    <p:sldLayoutId id="2147483674" r:id="rId21"/>
    <p:sldLayoutId id="2147483654" r:id="rId2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5334/jbsr.1834" TargetMode="External"/><Relationship Id="rId2" Type="http://schemas.openxmlformats.org/officeDocument/2006/relationships/hyperlink" Target="https://www.ncbi.nlm.nih.gov/pmc/articles/PMC3125312/"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file:///C:\Users\M032946\Desktop\DISSERTATION%20REPORT\Study%20Tool.xlsx"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60D9-9D47-C0BB-B2B4-4B6F2B36CFCC}"/>
              </a:ext>
            </a:extLst>
          </p:cNvPr>
          <p:cNvSpPr>
            <a:spLocks noGrp="1"/>
          </p:cNvSpPr>
          <p:nvPr>
            <p:ph type="ctrTitle" idx="4294967295"/>
          </p:nvPr>
        </p:nvSpPr>
        <p:spPr>
          <a:xfrm>
            <a:off x="0" y="1984375"/>
            <a:ext cx="5384800" cy="1225550"/>
          </a:xfrm>
        </p:spPr>
        <p:txBody>
          <a:bodyPr>
            <a:normAutofit fontScale="90000"/>
          </a:bodyPr>
          <a:lstStyle/>
          <a:p>
            <a:r>
              <a:rPr lang="en-US" dirty="0"/>
              <a:t/>
            </a:r>
            <a:br>
              <a:rPr lang="en-US" dirty="0"/>
            </a:br>
            <a:endParaRPr lang="en-US" dirty="0"/>
          </a:p>
        </p:txBody>
      </p:sp>
      <p:sp>
        <p:nvSpPr>
          <p:cNvPr id="9" name="Subtitle 8">
            <a:extLst>
              <a:ext uri="{FF2B5EF4-FFF2-40B4-BE49-F238E27FC236}">
                <a16:creationId xmlns:a16="http://schemas.microsoft.com/office/drawing/2014/main" id="{B344F1AB-F533-C1C9-3400-A4EC8AA955ED}"/>
              </a:ext>
            </a:extLst>
          </p:cNvPr>
          <p:cNvSpPr>
            <a:spLocks noGrp="1"/>
          </p:cNvSpPr>
          <p:nvPr>
            <p:ph type="subTitle" idx="4294967295"/>
          </p:nvPr>
        </p:nvSpPr>
        <p:spPr>
          <a:xfrm>
            <a:off x="3997325" y="4519790"/>
            <a:ext cx="3578225" cy="1414462"/>
          </a:xfrm>
          <a:prstGeom prst="rect">
            <a:avLst/>
          </a:prstGeom>
          <a:ln/>
        </p:spPr>
        <p:style>
          <a:lnRef idx="2">
            <a:schemeClr val="accent6"/>
          </a:lnRef>
          <a:fillRef idx="1">
            <a:schemeClr val="lt1"/>
          </a:fillRef>
          <a:effectRef idx="0">
            <a:schemeClr val="accent6"/>
          </a:effectRef>
          <a:fontRef idx="minor">
            <a:schemeClr val="dk1"/>
          </a:fontRef>
        </p:style>
        <p:txBody>
          <a:bodyPr rtlCol="0" anchor="ctr">
            <a:normAutofit fontScale="92500" lnSpcReduction="10000"/>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1600" b="1" u="sng" dirty="0">
                <a:solidFill>
                  <a:srgbClr val="002060"/>
                </a:solidFill>
              </a:rPr>
              <a:t>Name</a:t>
            </a:r>
            <a:r>
              <a:rPr lang="en-US" sz="1600" b="1" dirty="0">
                <a:solidFill>
                  <a:srgbClr val="002060"/>
                </a:solidFill>
              </a:rPr>
              <a:t>: Deepanshu (</a:t>
            </a:r>
            <a:r>
              <a:rPr lang="en-US" sz="1600" b="1" dirty="0" err="1">
                <a:solidFill>
                  <a:srgbClr val="002060"/>
                </a:solidFill>
              </a:rPr>
              <a:t>Pg</a:t>
            </a:r>
            <a:r>
              <a:rPr lang="en-US" sz="1600" b="1" dirty="0">
                <a:solidFill>
                  <a:srgbClr val="002060"/>
                </a:solidFill>
              </a:rPr>
              <a:t>/21/028).</a:t>
            </a:r>
          </a:p>
          <a:p>
            <a:pPr algn="ctr"/>
            <a:r>
              <a:rPr lang="en-US" sz="1600" b="1" dirty="0">
                <a:solidFill>
                  <a:srgbClr val="002060"/>
                </a:solidFill>
              </a:rPr>
              <a:t>2021-2023</a:t>
            </a:r>
          </a:p>
          <a:p>
            <a:pPr algn="ctr"/>
            <a:r>
              <a:rPr lang="en-US" sz="1600" b="1" u="sng" dirty="0">
                <a:solidFill>
                  <a:srgbClr val="002060"/>
                </a:solidFill>
              </a:rPr>
              <a:t>Mentor</a:t>
            </a:r>
            <a:r>
              <a:rPr lang="en-US" sz="1600" b="1" dirty="0">
                <a:solidFill>
                  <a:srgbClr val="002060"/>
                </a:solidFill>
              </a:rPr>
              <a:t>: Dr </a:t>
            </a:r>
            <a:r>
              <a:rPr lang="en-US" sz="1600" b="1" dirty="0" err="1">
                <a:solidFill>
                  <a:srgbClr val="002060"/>
                </a:solidFill>
              </a:rPr>
              <a:t>Ekta</a:t>
            </a:r>
            <a:r>
              <a:rPr lang="en-US" sz="1600" b="1" dirty="0">
                <a:solidFill>
                  <a:srgbClr val="002060"/>
                </a:solidFill>
              </a:rPr>
              <a:t>. </a:t>
            </a:r>
          </a:p>
          <a:p>
            <a:pPr algn="ctr"/>
            <a:r>
              <a:rPr lang="en-US" sz="1600" b="1" dirty="0">
                <a:solidFill>
                  <a:srgbClr val="002060"/>
                </a:solidFill>
              </a:rPr>
              <a:t>PGDM Hospital and Health Management.</a:t>
            </a:r>
          </a:p>
        </p:txBody>
      </p:sp>
      <p:pic>
        <p:nvPicPr>
          <p:cNvPr id="8" name="Picture 7" descr="Text, logo&#10;&#10;Description automatically generated">
            <a:extLst>
              <a:ext uri="{FF2B5EF4-FFF2-40B4-BE49-F238E27FC236}">
                <a16:creationId xmlns:a16="http://schemas.microsoft.com/office/drawing/2014/main" id="{86452910-6ADF-6E97-27BC-0E9E89577C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8381" y="0"/>
            <a:ext cx="2283619" cy="1354776"/>
          </a:xfrm>
          <a:prstGeom prst="rect">
            <a:avLst/>
          </a:prstGeom>
        </p:spPr>
      </p:pic>
      <p:sp>
        <p:nvSpPr>
          <p:cNvPr id="10" name="Title 1">
            <a:extLst>
              <a:ext uri="{FF2B5EF4-FFF2-40B4-BE49-F238E27FC236}">
                <a16:creationId xmlns:a16="http://schemas.microsoft.com/office/drawing/2014/main" id="{FC0F240A-381B-FB74-02FA-8C970B28ED47}"/>
              </a:ext>
            </a:extLst>
          </p:cNvPr>
          <p:cNvSpPr txBox="1">
            <a:spLocks/>
          </p:cNvSpPr>
          <p:nvPr/>
        </p:nvSpPr>
        <p:spPr>
          <a:xfrm>
            <a:off x="2278857" y="586680"/>
            <a:ext cx="7015162" cy="2385120"/>
          </a:xfrm>
          <a:prstGeom prst="rect">
            <a:avLst/>
          </a:prstGeom>
        </p:spPr>
        <p:txBody>
          <a:bodyPr vert="horz" lIns="91440" tIns="0" rIns="91440" bIns="45720" rtlCol="0" anchor="t">
            <a:noAutofit/>
          </a:bodyPr>
          <a:lstStyle>
            <a:lvl1pPr algn="ctr" defTabSz="914400" rtl="0" eaLnBrk="1" latinLnBrk="0" hangingPunct="1">
              <a:lnSpc>
                <a:spcPts val="4875"/>
              </a:lnSpc>
              <a:spcBef>
                <a:spcPct val="0"/>
              </a:spcBef>
              <a:buNone/>
              <a:defRPr sz="4400" b="1" kern="1200" cap="all" baseline="0">
                <a:solidFill>
                  <a:schemeClr val="accent6"/>
                </a:solidFill>
                <a:latin typeface="+mj-lt"/>
                <a:ea typeface="+mj-ea"/>
                <a:cs typeface="+mj-cs"/>
              </a:defRPr>
            </a:lvl1pPr>
          </a:lstStyle>
          <a:p>
            <a:r>
              <a:rPr lang="en-US" sz="2400" b="1" dirty="0">
                <a:solidFill>
                  <a:schemeClr val="accent6">
                    <a:lumMod val="75000"/>
                  </a:schemeClr>
                </a:solidFill>
                <a:latin typeface="Arial Black" panose="020B0A04020102020204" pitchFamily="34" charset="0"/>
              </a:rPr>
              <a:t>DISSERTATION REPORT Proposal</a:t>
            </a:r>
          </a:p>
          <a:p>
            <a:r>
              <a:rPr lang="en-US" sz="2400" dirty="0">
                <a:solidFill>
                  <a:schemeClr val="accent6">
                    <a:lumMod val="75000"/>
                  </a:schemeClr>
                </a:solidFill>
                <a:latin typeface="Arial Black" panose="020B0A04020102020204" pitchFamily="34" charset="0"/>
              </a:rPr>
              <a:t>At </a:t>
            </a:r>
          </a:p>
          <a:p>
            <a:r>
              <a:rPr lang="en-US" sz="2400" b="1" dirty="0">
                <a:solidFill>
                  <a:schemeClr val="accent6">
                    <a:lumMod val="75000"/>
                  </a:schemeClr>
                </a:solidFill>
                <a:latin typeface="Arial Black" panose="020B0A04020102020204" pitchFamily="34" charset="0"/>
              </a:rPr>
              <a:t>Max smart hospital, Delhi.</a:t>
            </a:r>
          </a:p>
          <a:p>
            <a:r>
              <a:rPr lang="en-US" sz="2400" dirty="0">
                <a:solidFill>
                  <a:schemeClr val="accent6">
                    <a:lumMod val="75000"/>
                  </a:schemeClr>
                </a:solidFill>
                <a:latin typeface="Arial Black" panose="020B0A04020102020204" pitchFamily="34" charset="0"/>
              </a:rPr>
              <a:t>On</a:t>
            </a:r>
          </a:p>
          <a:p>
            <a:endParaRPr lang="en-US" sz="2400" dirty="0"/>
          </a:p>
          <a:p>
            <a:r>
              <a:rPr lang="en-US" sz="2400" b="1" dirty="0"/>
              <a:t> </a:t>
            </a:r>
          </a:p>
          <a:p>
            <a:r>
              <a:rPr lang="en-US" sz="2400" b="1" dirty="0">
                <a:ea typeface="Times New Roman" panose="02020603050405020304" pitchFamily="18" charset="0"/>
              </a:rPr>
              <a:t/>
            </a:r>
            <a:br>
              <a:rPr lang="en-US" sz="2400" b="1" dirty="0">
                <a:ea typeface="Times New Roman" panose="02020603050405020304" pitchFamily="18" charset="0"/>
              </a:rPr>
            </a:br>
            <a:r>
              <a:rPr lang="en-US" sz="2400" b="1" dirty="0"/>
              <a:t/>
            </a:r>
            <a:br>
              <a:rPr lang="en-US" sz="2400" b="1" dirty="0"/>
            </a:br>
            <a:endParaRPr lang="en-US" sz="2400" dirty="0"/>
          </a:p>
        </p:txBody>
      </p:sp>
      <p:sp>
        <p:nvSpPr>
          <p:cNvPr id="11" name="Subtitle 8">
            <a:extLst>
              <a:ext uri="{FF2B5EF4-FFF2-40B4-BE49-F238E27FC236}">
                <a16:creationId xmlns:a16="http://schemas.microsoft.com/office/drawing/2014/main" id="{1BC8B65F-2EFE-3EA0-5F79-7F88D7BC8C9A}"/>
              </a:ext>
            </a:extLst>
          </p:cNvPr>
          <p:cNvSpPr txBox="1">
            <a:spLocks/>
          </p:cNvSpPr>
          <p:nvPr/>
        </p:nvSpPr>
        <p:spPr>
          <a:xfrm>
            <a:off x="3025833" y="3195161"/>
            <a:ext cx="5763075" cy="1120747"/>
          </a:xfrm>
          <a:prstGeom prst="rect">
            <a:avLst/>
          </a:prstGeom>
        </p:spPr>
        <p:style>
          <a:lnRef idx="2">
            <a:schemeClr val="accent6"/>
          </a:lnRef>
          <a:fillRef idx="1">
            <a:schemeClr val="lt1"/>
          </a:fillRef>
          <a:effectRef idx="0">
            <a:schemeClr val="accent6"/>
          </a:effectRef>
          <a:fontRef idx="minor">
            <a:schemeClr val="dk1"/>
          </a:fontRef>
        </p:style>
        <p:txBody>
          <a:bodyPr vert="horz" lIns="0" tIns="0" rIns="0" bIns="0" rtlCol="0" anchor="ctr">
            <a:noAutofit/>
          </a:bodyPr>
          <a:lstStyle>
            <a:defPPr>
              <a:defRPr lang="en-US"/>
            </a:defPPr>
            <a:lvl1pPr marL="0" indent="0" algn="l" defTabSz="914400" rtl="0" eaLnBrk="1" latinLnBrk="0" hangingPunct="1">
              <a:lnSpc>
                <a:spcPct val="100000"/>
              </a:lnSpc>
              <a:spcBef>
                <a:spcPts val="360"/>
              </a:spcBef>
              <a:buFont typeface="Arial" panose="020B0604020202020204" pitchFamily="34" charset="0"/>
              <a:buNone/>
              <a:defRPr sz="1800" kern="1200">
                <a:solidFill>
                  <a:schemeClr val="dk1"/>
                </a:solidFill>
                <a:latin typeface="+mn-lt"/>
                <a:ea typeface="+mn-ea"/>
                <a:cs typeface="+mn-cs"/>
              </a:defRPr>
            </a:lvl1pPr>
            <a:lvl2pPr marL="457200" indent="0" algn="l" defTabSz="914400" rtl="0" eaLnBrk="1" latinLnBrk="0" hangingPunct="1">
              <a:lnSpc>
                <a:spcPct val="100000"/>
              </a:lnSpc>
              <a:spcBef>
                <a:spcPts val="360"/>
              </a:spcBef>
              <a:buFont typeface="Arial" panose="020B0604020202020204" pitchFamily="34" charset="0"/>
              <a:buNone/>
              <a:defRPr sz="1800" kern="1200">
                <a:solidFill>
                  <a:schemeClr val="dk1"/>
                </a:solidFill>
                <a:latin typeface="+mn-lt"/>
                <a:ea typeface="+mn-ea"/>
                <a:cs typeface="+mn-cs"/>
              </a:defRPr>
            </a:lvl2pPr>
            <a:lvl3pPr marL="914400" indent="0" algn="l" defTabSz="914400" rtl="0" eaLnBrk="1" latinLnBrk="0" hangingPunct="1">
              <a:lnSpc>
                <a:spcPct val="100000"/>
              </a:lnSpc>
              <a:spcBef>
                <a:spcPts val="360"/>
              </a:spcBef>
              <a:buFont typeface="Arial" panose="020B0604020202020204" pitchFamily="34" charset="0"/>
              <a:buNone/>
              <a:defRPr sz="1800" kern="1200">
                <a:solidFill>
                  <a:schemeClr val="dk1"/>
                </a:solidFill>
                <a:latin typeface="+mn-lt"/>
                <a:ea typeface="+mn-ea"/>
                <a:cs typeface="+mn-cs"/>
              </a:defRPr>
            </a:lvl3pPr>
            <a:lvl4pPr marL="1371600" indent="0" algn="l" defTabSz="914400" rtl="0" eaLnBrk="1" latinLnBrk="0" hangingPunct="1">
              <a:lnSpc>
                <a:spcPct val="100000"/>
              </a:lnSpc>
              <a:spcBef>
                <a:spcPts val="360"/>
              </a:spcBef>
              <a:buFont typeface="Arial" panose="020B0604020202020204" pitchFamily="34" charset="0"/>
              <a:buNone/>
              <a:defRPr sz="1800" kern="1200">
                <a:solidFill>
                  <a:schemeClr val="dk1"/>
                </a:solidFill>
                <a:latin typeface="+mn-lt"/>
                <a:ea typeface="+mn-ea"/>
                <a:cs typeface="+mn-cs"/>
              </a:defRPr>
            </a:lvl4pPr>
            <a:lvl5pPr marL="1828800" indent="0" algn="l" defTabSz="914400" rtl="0" eaLnBrk="1" latinLnBrk="0" hangingPunct="1">
              <a:lnSpc>
                <a:spcPct val="100000"/>
              </a:lnSpc>
              <a:spcBef>
                <a:spcPts val="360"/>
              </a:spcBef>
              <a:buFont typeface="Arial" panose="020B0604020202020204" pitchFamily="34" charset="0"/>
              <a:buNone/>
              <a:defRPr sz="1800" kern="1200">
                <a:solidFill>
                  <a:schemeClr val="dk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dk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chemeClr val="dk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chemeClr val="dk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chemeClr val="dk1"/>
                </a:solidFill>
                <a:latin typeface="+mn-lt"/>
                <a:ea typeface="+mn-ea"/>
                <a:cs typeface="+mn-cs"/>
              </a:defRPr>
            </a:lvl9pPr>
          </a:lstStyle>
          <a:p>
            <a:pPr algn="ctr"/>
            <a:endParaRPr lang="en-US" sz="1400" b="1" dirty="0">
              <a:latin typeface="+mj-lt"/>
            </a:endParaRPr>
          </a:p>
          <a:p>
            <a:pPr algn="ctr"/>
            <a:r>
              <a:rPr lang="en-IN" b="1" dirty="0"/>
              <a:t>A Descriptive Study to assess the Turnaround Time of Radiology Department and improvement of quality of service in Max Healthcare, </a:t>
            </a:r>
            <a:r>
              <a:rPr lang="en-IN" b="1" dirty="0" err="1"/>
              <a:t>Saket</a:t>
            </a:r>
            <a:r>
              <a:rPr lang="en-IN" b="1" dirty="0"/>
              <a:t> from 1’March to 30’April</a:t>
            </a:r>
            <a:r>
              <a:rPr lang="en-IN" dirty="0"/>
              <a:t>.</a:t>
            </a:r>
            <a:r>
              <a:rPr lang="en-IN" b="1" dirty="0">
                <a:solidFill>
                  <a:srgbClr val="202C8F"/>
                </a:solidFill>
                <a:effectLst/>
                <a:latin typeface="+mj-lt"/>
                <a:ea typeface="Calibri" panose="020F0502020204030204" pitchFamily="34" charset="0"/>
                <a:cs typeface="Times New Roman" panose="02020603050405020304" pitchFamily="18" charset="0"/>
              </a:rPr>
              <a:t> </a:t>
            </a:r>
            <a:endParaRPr lang="en-IN" dirty="0">
              <a:solidFill>
                <a:srgbClr val="202C8F"/>
              </a:solidFill>
              <a:effectLst/>
              <a:latin typeface="+mj-lt"/>
              <a:ea typeface="Calibri" panose="020F0502020204030204" pitchFamily="34" charset="0"/>
              <a:cs typeface="Times New Roman" panose="02020603050405020304" pitchFamily="18" charset="0"/>
            </a:endParaRPr>
          </a:p>
          <a:p>
            <a:pPr algn="ctr"/>
            <a:endParaRPr lang="en-IN" sz="1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264"/>
            <a:ext cx="2801079" cy="914638"/>
          </a:xfrm>
          <a:prstGeom prst="rect">
            <a:avLst/>
          </a:prstGeom>
        </p:spPr>
      </p:pic>
    </p:spTree>
    <p:extLst>
      <p:ext uri="{BB962C8B-B14F-4D97-AF65-F5344CB8AC3E}">
        <p14:creationId xmlns:p14="http://schemas.microsoft.com/office/powerpoint/2010/main" val="2131568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Presentation title</a:t>
            </a:r>
            <a:endParaRPr lang="en-US" dirty="0"/>
          </a:p>
        </p:txBody>
      </p:sp>
      <p:sp>
        <p:nvSpPr>
          <p:cNvPr id="3" name="Slide Number Placeholder 2"/>
          <p:cNvSpPr>
            <a:spLocks noGrp="1"/>
          </p:cNvSpPr>
          <p:nvPr>
            <p:ph type="sldNum" sz="quarter" idx="12"/>
          </p:nvPr>
        </p:nvSpPr>
        <p:spPr/>
        <p:txBody>
          <a:bodyPr/>
          <a:lstStyle/>
          <a:p>
            <a:fld id="{48F63A3B-78C7-47BE-AE5E-E10140E04643}" type="slidenum">
              <a:rPr lang="en-US" smtClean="0"/>
              <a:t>10</a:t>
            </a:fld>
            <a:endParaRPr lang="en-US" dirty="0"/>
          </a:p>
        </p:txBody>
      </p:sp>
      <p:sp>
        <p:nvSpPr>
          <p:cNvPr id="4" name="Rectangle 3"/>
          <p:cNvSpPr/>
          <p:nvPr/>
        </p:nvSpPr>
        <p:spPr>
          <a:xfrm>
            <a:off x="0" y="1543732"/>
            <a:ext cx="9958647" cy="4690515"/>
          </a:xfrm>
          <a:prstGeom prst="rect">
            <a:avLst/>
          </a:prstGeom>
        </p:spPr>
        <p:txBody>
          <a:bodyPr wrap="square">
            <a:spAutoFit/>
          </a:bodyPr>
          <a:lstStyle/>
          <a:p>
            <a:pPr marL="182880" indent="-182880" defTabSz="914400">
              <a:lnSpc>
                <a:spcPct val="90000"/>
              </a:lnSpc>
              <a:spcBef>
                <a:spcPts val="1200"/>
              </a:spcBef>
              <a:buClr>
                <a:schemeClr val="accent1">
                  <a:lumMod val="75000"/>
                </a:schemeClr>
              </a:buClr>
              <a:buSzPct val="85000"/>
              <a:buFont typeface="Wingdings" pitchFamily="2" charset="2"/>
              <a:buChar char="§"/>
            </a:pPr>
            <a:r>
              <a:rPr lang="en-US" sz="3200" b="1" dirty="0">
                <a:solidFill>
                  <a:schemeClr val="dk1"/>
                </a:solidFill>
              </a:rPr>
              <a:t>In case of MRI, the following codes are to be written on the relevant box: </a:t>
            </a:r>
            <a:endParaRPr lang="en-IN" sz="3200" b="1" dirty="0">
              <a:solidFill>
                <a:schemeClr val="dk1"/>
              </a:solidFill>
            </a:endParaRPr>
          </a:p>
          <a:p>
            <a:pPr marL="182880" indent="-182880" defTabSz="914400">
              <a:lnSpc>
                <a:spcPct val="90000"/>
              </a:lnSpc>
              <a:spcBef>
                <a:spcPts val="1200"/>
              </a:spcBef>
              <a:buClr>
                <a:schemeClr val="accent1">
                  <a:lumMod val="75000"/>
                </a:schemeClr>
              </a:buClr>
              <a:buSzPct val="85000"/>
              <a:buFont typeface="Wingdings" pitchFamily="2" charset="2"/>
              <a:buChar char="§"/>
            </a:pPr>
            <a:r>
              <a:rPr lang="en-US" sz="1600" dirty="0">
                <a:solidFill>
                  <a:schemeClr val="dk1"/>
                </a:solidFill>
                <a:latin typeface="Times New Roman" panose="02020603050405020304" pitchFamily="18" charset="0"/>
                <a:cs typeface="Times New Roman" panose="02020603050405020304" pitchFamily="18" charset="0"/>
              </a:rPr>
              <a:t>T – on time </a:t>
            </a:r>
            <a:endParaRPr lang="en-IN" sz="1600" dirty="0">
              <a:solidFill>
                <a:schemeClr val="dk1"/>
              </a:solidFill>
              <a:latin typeface="Times New Roman" panose="02020603050405020304" pitchFamily="18" charset="0"/>
              <a:cs typeface="Times New Roman" panose="02020603050405020304" pitchFamily="18" charset="0"/>
            </a:endParaRPr>
          </a:p>
          <a:p>
            <a:pPr marL="182880" indent="-182880" defTabSz="914400">
              <a:lnSpc>
                <a:spcPct val="90000"/>
              </a:lnSpc>
              <a:spcBef>
                <a:spcPts val="1200"/>
              </a:spcBef>
              <a:buClr>
                <a:schemeClr val="accent1">
                  <a:lumMod val="75000"/>
                </a:schemeClr>
              </a:buClr>
              <a:buSzPct val="85000"/>
              <a:buFont typeface="Wingdings" pitchFamily="2" charset="2"/>
              <a:buChar char="§"/>
            </a:pPr>
            <a:r>
              <a:rPr lang="en-US" sz="1600" dirty="0">
                <a:solidFill>
                  <a:schemeClr val="dk1"/>
                </a:solidFill>
                <a:latin typeface="Times New Roman" panose="02020603050405020304" pitchFamily="18" charset="0"/>
                <a:cs typeface="Times New Roman" panose="02020603050405020304" pitchFamily="18" charset="0"/>
              </a:rPr>
              <a:t>C – Study canceled</a:t>
            </a:r>
            <a:endParaRPr lang="en-IN" sz="1600" dirty="0">
              <a:solidFill>
                <a:schemeClr val="dk1"/>
              </a:solidFill>
              <a:latin typeface="Times New Roman" panose="02020603050405020304" pitchFamily="18" charset="0"/>
              <a:cs typeface="Times New Roman" panose="02020603050405020304" pitchFamily="18" charset="0"/>
            </a:endParaRPr>
          </a:p>
          <a:p>
            <a:pPr marL="182880" indent="-182880" defTabSz="914400">
              <a:lnSpc>
                <a:spcPct val="90000"/>
              </a:lnSpc>
              <a:spcBef>
                <a:spcPts val="1200"/>
              </a:spcBef>
              <a:buClr>
                <a:schemeClr val="accent1">
                  <a:lumMod val="75000"/>
                </a:schemeClr>
              </a:buClr>
              <a:buSzPct val="85000"/>
              <a:buFont typeface="Wingdings" pitchFamily="2" charset="2"/>
              <a:buChar char="§"/>
            </a:pPr>
            <a:r>
              <a:rPr lang="en-US" sz="1600" dirty="0">
                <a:solidFill>
                  <a:schemeClr val="dk1"/>
                </a:solidFill>
                <a:latin typeface="Times New Roman" panose="02020603050405020304" pitchFamily="18" charset="0"/>
                <a:cs typeface="Times New Roman" panose="02020603050405020304" pitchFamily="18" charset="0"/>
              </a:rPr>
              <a:t>D – Delayed </a:t>
            </a:r>
            <a:endParaRPr lang="en-IN" sz="1600" dirty="0">
              <a:solidFill>
                <a:schemeClr val="dk1"/>
              </a:solidFill>
              <a:latin typeface="Times New Roman" panose="02020603050405020304" pitchFamily="18" charset="0"/>
              <a:cs typeface="Times New Roman" panose="02020603050405020304" pitchFamily="18" charset="0"/>
            </a:endParaRPr>
          </a:p>
          <a:p>
            <a:pPr marL="182880" indent="-182880" defTabSz="914400">
              <a:lnSpc>
                <a:spcPct val="90000"/>
              </a:lnSpc>
              <a:spcBef>
                <a:spcPts val="1200"/>
              </a:spcBef>
              <a:buClr>
                <a:schemeClr val="accent1">
                  <a:lumMod val="75000"/>
                </a:schemeClr>
              </a:buClr>
              <a:buSzPct val="85000"/>
              <a:buFont typeface="Wingdings" pitchFamily="2" charset="2"/>
              <a:buChar char="§"/>
            </a:pPr>
            <a:r>
              <a:rPr lang="en-US" sz="1600" dirty="0">
                <a:solidFill>
                  <a:schemeClr val="dk1"/>
                </a:solidFill>
                <a:latin typeface="Times New Roman" panose="02020603050405020304" pitchFamily="18" charset="0"/>
                <a:cs typeface="Times New Roman" panose="02020603050405020304" pitchFamily="18" charset="0"/>
              </a:rPr>
              <a:t>D1 – Patient did not arrive on time </a:t>
            </a:r>
            <a:endParaRPr lang="en-IN" sz="1600" dirty="0">
              <a:solidFill>
                <a:schemeClr val="dk1"/>
              </a:solidFill>
              <a:latin typeface="Times New Roman" panose="02020603050405020304" pitchFamily="18" charset="0"/>
              <a:cs typeface="Times New Roman" panose="02020603050405020304" pitchFamily="18" charset="0"/>
            </a:endParaRPr>
          </a:p>
          <a:p>
            <a:pPr marL="182880" indent="-182880" defTabSz="914400">
              <a:lnSpc>
                <a:spcPct val="90000"/>
              </a:lnSpc>
              <a:spcBef>
                <a:spcPts val="1200"/>
              </a:spcBef>
              <a:buClr>
                <a:schemeClr val="accent1">
                  <a:lumMod val="75000"/>
                </a:schemeClr>
              </a:buClr>
              <a:buSzPct val="85000"/>
              <a:buFont typeface="Wingdings" pitchFamily="2" charset="2"/>
              <a:buChar char="§"/>
            </a:pPr>
            <a:r>
              <a:rPr lang="en-US" sz="1600" dirty="0">
                <a:solidFill>
                  <a:schemeClr val="dk1"/>
                </a:solidFill>
                <a:latin typeface="Times New Roman" panose="02020603050405020304" pitchFamily="18" charset="0"/>
                <a:cs typeface="Times New Roman" panose="02020603050405020304" pitchFamily="18" charset="0"/>
              </a:rPr>
              <a:t>D2 – IPD/Emergency/stroke patient in between </a:t>
            </a:r>
            <a:endParaRPr lang="en-IN" sz="1600" dirty="0">
              <a:solidFill>
                <a:schemeClr val="dk1"/>
              </a:solidFill>
              <a:latin typeface="Times New Roman" panose="02020603050405020304" pitchFamily="18" charset="0"/>
              <a:cs typeface="Times New Roman" panose="02020603050405020304" pitchFamily="18" charset="0"/>
            </a:endParaRPr>
          </a:p>
          <a:p>
            <a:pPr marL="182880" indent="-182880" defTabSz="914400">
              <a:lnSpc>
                <a:spcPct val="90000"/>
              </a:lnSpc>
              <a:spcBef>
                <a:spcPts val="1200"/>
              </a:spcBef>
              <a:buClr>
                <a:schemeClr val="accent1">
                  <a:lumMod val="75000"/>
                </a:schemeClr>
              </a:buClr>
              <a:buSzPct val="85000"/>
              <a:buFont typeface="Wingdings" pitchFamily="2" charset="2"/>
              <a:buChar char="§"/>
            </a:pPr>
            <a:r>
              <a:rPr lang="en-US" sz="1600" dirty="0">
                <a:solidFill>
                  <a:schemeClr val="dk1"/>
                </a:solidFill>
                <a:latin typeface="Times New Roman" panose="02020603050405020304" pitchFamily="18" charset="0"/>
                <a:cs typeface="Times New Roman" panose="02020603050405020304" pitchFamily="18" charset="0"/>
              </a:rPr>
              <a:t>D3 – KFT not available for contrast </a:t>
            </a:r>
            <a:endParaRPr lang="en-IN" sz="1600" dirty="0">
              <a:solidFill>
                <a:schemeClr val="dk1"/>
              </a:solidFill>
              <a:latin typeface="Times New Roman" panose="02020603050405020304" pitchFamily="18" charset="0"/>
              <a:cs typeface="Times New Roman" panose="02020603050405020304" pitchFamily="18" charset="0"/>
            </a:endParaRPr>
          </a:p>
          <a:p>
            <a:pPr marL="182880" indent="-182880" defTabSz="914400">
              <a:lnSpc>
                <a:spcPct val="90000"/>
              </a:lnSpc>
              <a:spcBef>
                <a:spcPts val="1200"/>
              </a:spcBef>
              <a:buClr>
                <a:schemeClr val="accent1">
                  <a:lumMod val="75000"/>
                </a:schemeClr>
              </a:buClr>
              <a:buSzPct val="85000"/>
              <a:buFont typeface="Wingdings" pitchFamily="2" charset="2"/>
              <a:buChar char="§"/>
            </a:pPr>
            <a:r>
              <a:rPr lang="en-US" sz="1600" dirty="0">
                <a:solidFill>
                  <a:schemeClr val="dk1"/>
                </a:solidFill>
                <a:latin typeface="Times New Roman" panose="02020603050405020304" pitchFamily="18" charset="0"/>
                <a:cs typeface="Times New Roman" panose="02020603050405020304" pitchFamily="18" charset="0"/>
              </a:rPr>
              <a:t>D4 – Machine malfunction </a:t>
            </a:r>
            <a:endParaRPr lang="en-IN" sz="1600" dirty="0">
              <a:solidFill>
                <a:schemeClr val="dk1"/>
              </a:solidFill>
              <a:latin typeface="Times New Roman" panose="02020603050405020304" pitchFamily="18" charset="0"/>
              <a:cs typeface="Times New Roman" panose="02020603050405020304" pitchFamily="18" charset="0"/>
            </a:endParaRPr>
          </a:p>
          <a:p>
            <a:pPr marL="182880" indent="-182880" defTabSz="914400">
              <a:lnSpc>
                <a:spcPct val="90000"/>
              </a:lnSpc>
              <a:spcBef>
                <a:spcPts val="1200"/>
              </a:spcBef>
              <a:buClr>
                <a:schemeClr val="accent1">
                  <a:lumMod val="75000"/>
                </a:schemeClr>
              </a:buClr>
              <a:buSzPct val="85000"/>
              <a:buFont typeface="Wingdings" pitchFamily="2" charset="2"/>
              <a:buChar char="§"/>
            </a:pPr>
            <a:r>
              <a:rPr lang="en-US" sz="1600" dirty="0">
                <a:solidFill>
                  <a:schemeClr val="dk1"/>
                </a:solidFill>
                <a:latin typeface="Times New Roman" panose="02020603050405020304" pitchFamily="18" charset="0"/>
                <a:cs typeface="Times New Roman" panose="02020603050405020304" pitchFamily="18" charset="0"/>
              </a:rPr>
              <a:t>D5 – Patient </a:t>
            </a:r>
            <a:r>
              <a:rPr lang="en-US" sz="1600" dirty="0" err="1">
                <a:solidFill>
                  <a:schemeClr val="dk1"/>
                </a:solidFill>
                <a:latin typeface="Times New Roman" panose="02020603050405020304" pitchFamily="18" charset="0"/>
                <a:cs typeface="Times New Roman" panose="02020603050405020304" pitchFamily="18" charset="0"/>
              </a:rPr>
              <a:t>unco</a:t>
            </a:r>
            <a:r>
              <a:rPr lang="en-US" sz="1600" dirty="0">
                <a:solidFill>
                  <a:schemeClr val="dk1"/>
                </a:solidFill>
                <a:latin typeface="Times New Roman" panose="02020603050405020304" pitchFamily="18" charset="0"/>
                <a:cs typeface="Times New Roman" panose="02020603050405020304" pitchFamily="18" charset="0"/>
              </a:rPr>
              <a:t>-operative claustrophobic or moving and  sequence to be repeated</a:t>
            </a:r>
            <a:endParaRPr lang="en-IN" sz="1600" dirty="0">
              <a:solidFill>
                <a:schemeClr val="dk1"/>
              </a:solidFill>
              <a:latin typeface="Times New Roman" panose="02020603050405020304" pitchFamily="18" charset="0"/>
              <a:cs typeface="Times New Roman" panose="02020603050405020304" pitchFamily="18" charset="0"/>
            </a:endParaRPr>
          </a:p>
          <a:p>
            <a:pPr marL="182880" indent="-182880" defTabSz="914400">
              <a:lnSpc>
                <a:spcPct val="90000"/>
              </a:lnSpc>
              <a:spcBef>
                <a:spcPts val="1200"/>
              </a:spcBef>
              <a:buClr>
                <a:schemeClr val="accent1">
                  <a:lumMod val="75000"/>
                </a:schemeClr>
              </a:buClr>
              <a:buSzPct val="85000"/>
              <a:buFont typeface="Wingdings" pitchFamily="2" charset="2"/>
              <a:buChar char="§"/>
            </a:pPr>
            <a:r>
              <a:rPr lang="en-US" sz="1600" dirty="0">
                <a:solidFill>
                  <a:schemeClr val="dk1"/>
                </a:solidFill>
                <a:latin typeface="Times New Roman" panose="02020603050405020304" pitchFamily="18" charset="0"/>
                <a:cs typeface="Times New Roman" panose="02020603050405020304" pitchFamily="18" charset="0"/>
              </a:rPr>
              <a:t>D6 – Study extended due to the pathology observed.  </a:t>
            </a:r>
            <a:endParaRPr lang="en-IN" sz="1600" dirty="0">
              <a:solidFill>
                <a:schemeClr val="dk1"/>
              </a:solidFill>
              <a:latin typeface="Times New Roman" panose="02020603050405020304" pitchFamily="18" charset="0"/>
              <a:cs typeface="Times New Roman" panose="02020603050405020304" pitchFamily="18" charset="0"/>
            </a:endParaRPr>
          </a:p>
          <a:p>
            <a:endParaRPr lang="en-IN"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264"/>
            <a:ext cx="2385753" cy="911636"/>
          </a:xfrm>
          <a:prstGeom prst="rect">
            <a:avLst/>
          </a:prstGeom>
        </p:spPr>
      </p:pic>
      <p:pic>
        <p:nvPicPr>
          <p:cNvPr id="6" name="Picture 5" descr="Text, logo&#10;&#10;Description automatically generated">
            <a:extLst>
              <a:ext uri="{FF2B5EF4-FFF2-40B4-BE49-F238E27FC236}">
                <a16:creationId xmlns:a16="http://schemas.microsoft.com/office/drawing/2014/main" id="{6E7E6061-A481-357B-3522-04A180E9FE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9964" y="6354"/>
            <a:ext cx="2092036" cy="971546"/>
          </a:xfrm>
          <a:prstGeom prst="rect">
            <a:avLst/>
          </a:prstGeom>
        </p:spPr>
      </p:pic>
      <p:sp>
        <p:nvSpPr>
          <p:cNvPr id="7" name="Title 1"/>
          <p:cNvSpPr txBox="1">
            <a:spLocks/>
          </p:cNvSpPr>
          <p:nvPr/>
        </p:nvSpPr>
        <p:spPr>
          <a:xfrm>
            <a:off x="2385752" y="209550"/>
            <a:ext cx="7714211" cy="7683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cap="all" baseline="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US" sz="3200" b="1" dirty="0">
                <a:latin typeface="Times New Roman" panose="02020603050405020304" pitchFamily="18" charset="0"/>
                <a:cs typeface="Times New Roman" panose="02020603050405020304" pitchFamily="18" charset="0"/>
              </a:rPr>
              <a:t>Common Delayed Reasons in Different Modalities contd.</a:t>
            </a:r>
            <a:endParaRPr lang="en-I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0549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03ED2A8-2576-471F-2FD3-928FE3A0017B}"/>
              </a:ext>
            </a:extLst>
          </p:cNvPr>
          <p:cNvSpPr>
            <a:spLocks noGrp="1"/>
          </p:cNvSpPr>
          <p:nvPr>
            <p:ph type="ftr" sz="quarter" idx="11"/>
          </p:nvPr>
        </p:nvSpPr>
        <p:spPr>
          <a:xfrm>
            <a:off x="2411894" y="503237"/>
            <a:ext cx="7368208" cy="365125"/>
          </a:xfrm>
        </p:spPr>
        <p:txBody>
          <a:bodyPr/>
          <a:lstStyle/>
          <a:p>
            <a:pPr>
              <a:lnSpc>
                <a:spcPct val="90000"/>
              </a:lnSpc>
              <a:spcBef>
                <a:spcPct val="0"/>
              </a:spcBef>
            </a:pPr>
            <a:r>
              <a:rPr lang="en-US" sz="4800" b="1" dirty="0">
                <a:solidFill>
                  <a:schemeClr val="tx1"/>
                </a:solidFill>
                <a:latin typeface="Times New Roman" panose="02020603050405020304" pitchFamily="18" charset="0"/>
                <a:ea typeface="+mj-ea"/>
                <a:cs typeface="Times New Roman" panose="02020603050405020304" pitchFamily="18" charset="0"/>
              </a:rPr>
              <a:t>REPORTING TAT </a:t>
            </a:r>
          </a:p>
        </p:txBody>
      </p:sp>
      <p:sp>
        <p:nvSpPr>
          <p:cNvPr id="3" name="Slide Number Placeholder 2">
            <a:extLst>
              <a:ext uri="{FF2B5EF4-FFF2-40B4-BE49-F238E27FC236}">
                <a16:creationId xmlns:a16="http://schemas.microsoft.com/office/drawing/2014/main" id="{61E6EE5E-796D-C61C-7B93-D43F97D8434E}"/>
              </a:ext>
            </a:extLst>
          </p:cNvPr>
          <p:cNvSpPr>
            <a:spLocks noGrp="1"/>
          </p:cNvSpPr>
          <p:nvPr>
            <p:ph type="sldNum" sz="quarter" idx="12"/>
          </p:nvPr>
        </p:nvSpPr>
        <p:spPr/>
        <p:txBody>
          <a:bodyPr/>
          <a:lstStyle/>
          <a:p>
            <a:fld id="{48F63A3B-78C7-47BE-AE5E-E10140E04643}" type="slidenum">
              <a:rPr lang="en-US" smtClean="0"/>
              <a:t>11</a:t>
            </a:fld>
            <a:endParaRPr lang="en-US" dirty="0"/>
          </a:p>
        </p:txBody>
      </p:sp>
      <p:graphicFrame>
        <p:nvGraphicFramePr>
          <p:cNvPr id="4" name="Chart 3">
            <a:extLst>
              <a:ext uri="{FF2B5EF4-FFF2-40B4-BE49-F238E27FC236}">
                <a16:creationId xmlns:a16="http://schemas.microsoft.com/office/drawing/2014/main" id="{1247EEEF-BDB6-639D-87F8-B8BA7D8CC3BB}"/>
              </a:ext>
            </a:extLst>
          </p:cNvPr>
          <p:cNvGraphicFramePr>
            <a:graphicFrameLocks/>
          </p:cNvGraphicFramePr>
          <p:nvPr>
            <p:extLst>
              <p:ext uri="{D42A27DB-BD31-4B8C-83A1-F6EECF244321}">
                <p14:modId xmlns:p14="http://schemas.microsoft.com/office/powerpoint/2010/main" val="1680586659"/>
              </p:ext>
            </p:extLst>
          </p:nvPr>
        </p:nvGraphicFramePr>
        <p:xfrm>
          <a:off x="0" y="868362"/>
          <a:ext cx="6096000" cy="24579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EAB8F7DC-CE8D-E725-5AC2-00391F25CC38}"/>
              </a:ext>
            </a:extLst>
          </p:cNvPr>
          <p:cNvGraphicFramePr>
            <a:graphicFrameLocks/>
          </p:cNvGraphicFramePr>
          <p:nvPr>
            <p:extLst>
              <p:ext uri="{D42A27DB-BD31-4B8C-83A1-F6EECF244321}">
                <p14:modId xmlns:p14="http://schemas.microsoft.com/office/powerpoint/2010/main" val="2147335826"/>
              </p:ext>
            </p:extLst>
          </p:nvPr>
        </p:nvGraphicFramePr>
        <p:xfrm>
          <a:off x="6095999" y="868362"/>
          <a:ext cx="6095999" cy="25606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C7110FFB-4B5B-9A1C-C1DE-DE522B789269}"/>
              </a:ext>
            </a:extLst>
          </p:cNvPr>
          <p:cNvGraphicFramePr>
            <a:graphicFrameLocks/>
          </p:cNvGraphicFramePr>
          <p:nvPr>
            <p:extLst>
              <p:ext uri="{D42A27DB-BD31-4B8C-83A1-F6EECF244321}">
                <p14:modId xmlns:p14="http://schemas.microsoft.com/office/powerpoint/2010/main" val="2009912507"/>
              </p:ext>
            </p:extLst>
          </p:nvPr>
        </p:nvGraphicFramePr>
        <p:xfrm>
          <a:off x="0" y="3691420"/>
          <a:ext cx="6096000" cy="2664929"/>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a:extLst>
              <a:ext uri="{FF2B5EF4-FFF2-40B4-BE49-F238E27FC236}">
                <a16:creationId xmlns:a16="http://schemas.microsoft.com/office/drawing/2014/main" id="{011F3D61-3F9C-6E5F-8E66-4C08E88DCDDB}"/>
              </a:ext>
            </a:extLst>
          </p:cNvPr>
          <p:cNvSpPr/>
          <p:nvPr/>
        </p:nvSpPr>
        <p:spPr>
          <a:xfrm>
            <a:off x="6096000" y="3863340"/>
            <a:ext cx="6095998" cy="249301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TAT LEGEND - Between Exam Completion and Report Approval</a:t>
            </a:r>
          </a:p>
          <a:p>
            <a:pPr algn="ctr"/>
            <a:r>
              <a:rPr lang="en-US" sz="2000" dirty="0">
                <a:solidFill>
                  <a:schemeClr val="tx1"/>
                </a:solidFill>
                <a:latin typeface="Times New Roman" panose="02020603050405020304" pitchFamily="18" charset="0"/>
                <a:cs typeface="Times New Roman" panose="02020603050405020304" pitchFamily="18" charset="0"/>
              </a:rPr>
              <a:t>IP: Mon-Sun (8.00 to 18.30 With 240 mins Approval TAT)</a:t>
            </a:r>
          </a:p>
          <a:p>
            <a:pPr algn="ctr"/>
            <a:r>
              <a:rPr lang="en-US" sz="2000" dirty="0">
                <a:solidFill>
                  <a:schemeClr val="tx1"/>
                </a:solidFill>
                <a:latin typeface="Times New Roman" panose="02020603050405020304" pitchFamily="18" charset="0"/>
                <a:cs typeface="Times New Roman" panose="02020603050405020304" pitchFamily="18" charset="0"/>
              </a:rPr>
              <a:t>OP: Mon-Sat (8.00 to 18.30 With 240 mins Approval TAT) </a:t>
            </a:r>
          </a:p>
          <a:p>
            <a:pPr algn="ctr"/>
            <a:r>
              <a:rPr lang="en-US" sz="2000" dirty="0">
                <a:solidFill>
                  <a:schemeClr val="tx1"/>
                </a:solidFill>
                <a:latin typeface="Times New Roman" panose="02020603050405020304" pitchFamily="18" charset="0"/>
                <a:cs typeface="Times New Roman" panose="02020603050405020304" pitchFamily="18" charset="0"/>
              </a:rPr>
              <a:t>EMER: 24X7 (With 60 mins Approval TAT) </a:t>
            </a:r>
          </a:p>
        </p:txBody>
      </p:sp>
    </p:spTree>
    <p:extLst>
      <p:ext uri="{BB962C8B-B14F-4D97-AF65-F5344CB8AC3E}">
        <p14:creationId xmlns:p14="http://schemas.microsoft.com/office/powerpoint/2010/main" val="1557992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800" b="1" dirty="0">
                <a:latin typeface="Times New Roman" panose="02020603050405020304" pitchFamily="18" charset="0"/>
                <a:cs typeface="Times New Roman" panose="02020603050405020304" pitchFamily="18" charset="0"/>
              </a:rPr>
              <a:t>WAITING TAT – RADIOLOGY </a:t>
            </a: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lvl="0"/>
            <a:r>
              <a:rPr lang="en-IN" sz="2400" b="1" dirty="0"/>
              <a:t>T2- T1 (Scanning time – Acknowledging time)</a:t>
            </a:r>
            <a:r>
              <a:rPr lang="en-IN" sz="2400" dirty="0"/>
              <a:t> </a:t>
            </a:r>
            <a:r>
              <a:rPr lang="en-IN" sz="2400" b="1" dirty="0"/>
              <a:t>For T2-T1 we are calculating the number of patients where scanning is completed within a defined TAT </a:t>
            </a:r>
          </a:p>
          <a:p>
            <a:pPr marL="0" indent="0">
              <a:buNone/>
            </a:pPr>
            <a:r>
              <a:rPr lang="en-US" altLang="en-US" b="1" dirty="0">
                <a:latin typeface="RotisSansSerif"/>
                <a:ea typeface="Calibri" panose="020F0502020204030204" pitchFamily="34" charset="0"/>
                <a:cs typeface="Times New Roman" panose="02020603050405020304" pitchFamily="18" charset="0"/>
              </a:rPr>
              <a:t>Waiting TAT for OPD (Time from registration to time of scan starting)</a:t>
            </a:r>
            <a:endParaRPr lang="en-US" altLang="en-US" dirty="0">
              <a:latin typeface="Arial" panose="020B0604020202020204" pitchFamily="34" charset="0"/>
            </a:endParaRPr>
          </a:p>
          <a:p>
            <a:endParaRPr lang="en-US" sz="2400" dirty="0"/>
          </a:p>
        </p:txBody>
      </p:sp>
      <p:sp>
        <p:nvSpPr>
          <p:cNvPr id="4" name="Slide Number Placeholder 3"/>
          <p:cNvSpPr>
            <a:spLocks noGrp="1"/>
          </p:cNvSpPr>
          <p:nvPr>
            <p:ph type="sldNum" sz="quarter" idx="12"/>
          </p:nvPr>
        </p:nvSpPr>
        <p:spPr/>
        <p:txBody>
          <a:bodyPr/>
          <a:lstStyle/>
          <a:p>
            <a:fld id="{22625DD9-E95C-4E36-A780-EB4B59B201F4}" type="slidenum">
              <a:rPr lang="en-US" smtClean="0"/>
              <a:pPr/>
              <a:t>12</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389788249"/>
              </p:ext>
            </p:extLst>
          </p:nvPr>
        </p:nvGraphicFramePr>
        <p:xfrm>
          <a:off x="838200" y="3429000"/>
          <a:ext cx="10515600" cy="2514600"/>
        </p:xfrm>
        <a:graphic>
          <a:graphicData uri="http://schemas.openxmlformats.org/drawingml/2006/table">
            <a:tbl>
              <a:tblPr firstRow="1" firstCol="1" bandRow="1">
                <a:tableStyleId>{5C22544A-7EE6-4342-B048-85BDC9FD1C3A}</a:tableStyleId>
              </a:tblPr>
              <a:tblGrid>
                <a:gridCol w="5257236">
                  <a:extLst>
                    <a:ext uri="{9D8B030D-6E8A-4147-A177-3AD203B41FA5}">
                      <a16:colId xmlns:a16="http://schemas.microsoft.com/office/drawing/2014/main" val="3151669737"/>
                    </a:ext>
                  </a:extLst>
                </a:gridCol>
                <a:gridCol w="5258364">
                  <a:extLst>
                    <a:ext uri="{9D8B030D-6E8A-4147-A177-3AD203B41FA5}">
                      <a16:colId xmlns:a16="http://schemas.microsoft.com/office/drawing/2014/main" val="1886065986"/>
                    </a:ext>
                  </a:extLst>
                </a:gridCol>
              </a:tblGrid>
              <a:tr h="502920">
                <a:tc>
                  <a:txBody>
                    <a:bodyPr/>
                    <a:lstStyle/>
                    <a:p>
                      <a:pPr algn="ctr">
                        <a:lnSpc>
                          <a:spcPct val="150000"/>
                        </a:lnSpc>
                        <a:spcAft>
                          <a:spcPts val="0"/>
                        </a:spcAft>
                      </a:pPr>
                      <a:r>
                        <a:rPr lang="en-US" sz="1800" b="1" dirty="0">
                          <a:effectLst/>
                        </a:rPr>
                        <a:t>Modalities</a:t>
                      </a:r>
                      <a:endParaRPr lang="en-IN" sz="1800" b="1" dirty="0">
                        <a:effectLst/>
                        <a:latin typeface="RotisSansSerif"/>
                        <a:ea typeface="Calibri" panose="020F0502020204030204" pitchFamily="34" charset="0"/>
                        <a:cs typeface="Times New Roman" panose="02020603050405020304" pitchFamily="18" charset="0"/>
                      </a:endParaRPr>
                    </a:p>
                  </a:txBody>
                  <a:tcPr marL="68580" marR="68580" marT="0" marB="0">
                    <a:solidFill>
                      <a:schemeClr val="accent4">
                        <a:lumMod val="75000"/>
                      </a:schemeClr>
                    </a:solidFill>
                  </a:tcPr>
                </a:tc>
                <a:tc>
                  <a:txBody>
                    <a:bodyPr/>
                    <a:lstStyle/>
                    <a:p>
                      <a:pPr algn="ctr">
                        <a:lnSpc>
                          <a:spcPct val="150000"/>
                        </a:lnSpc>
                        <a:spcAft>
                          <a:spcPts val="0"/>
                        </a:spcAft>
                      </a:pPr>
                      <a:r>
                        <a:rPr lang="en-US" sz="1800" dirty="0">
                          <a:effectLst/>
                        </a:rPr>
                        <a:t>Desired TAT</a:t>
                      </a:r>
                      <a:endParaRPr lang="en-IN" sz="1800" dirty="0">
                        <a:effectLst/>
                        <a:latin typeface="RotisSansSerif"/>
                        <a:ea typeface="Calibri" panose="020F0502020204030204" pitchFamily="34" charset="0"/>
                        <a:cs typeface="Times New Roman" panose="02020603050405020304" pitchFamily="18" charset="0"/>
                      </a:endParaRPr>
                    </a:p>
                  </a:txBody>
                  <a:tcPr marL="68580" marR="68580" marT="0" marB="0">
                    <a:solidFill>
                      <a:schemeClr val="accent4">
                        <a:lumMod val="75000"/>
                      </a:schemeClr>
                    </a:solidFill>
                  </a:tcPr>
                </a:tc>
                <a:extLst>
                  <a:ext uri="{0D108BD9-81ED-4DB2-BD59-A6C34878D82A}">
                    <a16:rowId xmlns:a16="http://schemas.microsoft.com/office/drawing/2014/main" val="2701524854"/>
                  </a:ext>
                </a:extLst>
              </a:tr>
              <a:tr h="502920">
                <a:tc>
                  <a:txBody>
                    <a:bodyPr/>
                    <a:lstStyle/>
                    <a:p>
                      <a:pPr algn="just">
                        <a:lnSpc>
                          <a:spcPct val="150000"/>
                        </a:lnSpc>
                        <a:spcAft>
                          <a:spcPts val="0"/>
                        </a:spcAft>
                      </a:pPr>
                      <a:r>
                        <a:rPr lang="en-US" sz="1800" dirty="0">
                          <a:effectLst/>
                        </a:rPr>
                        <a:t>USG</a:t>
                      </a:r>
                      <a:endParaRPr lang="en-IN" sz="1800" dirty="0">
                        <a:effectLst/>
                        <a:latin typeface="RotisSansSerif"/>
                        <a:ea typeface="Calibri" panose="020F0502020204030204" pitchFamily="34" charset="0"/>
                        <a:cs typeface="Times New Roman" panose="02020603050405020304" pitchFamily="18" charset="0"/>
                      </a:endParaRPr>
                    </a:p>
                  </a:txBody>
                  <a:tcPr marL="68580" marR="68580" marT="0" marB="0">
                    <a:solidFill>
                      <a:schemeClr val="accent4">
                        <a:lumMod val="75000"/>
                      </a:schemeClr>
                    </a:solidFill>
                  </a:tcPr>
                </a:tc>
                <a:tc>
                  <a:txBody>
                    <a:bodyPr/>
                    <a:lstStyle/>
                    <a:p>
                      <a:pPr algn="just">
                        <a:lnSpc>
                          <a:spcPct val="150000"/>
                        </a:lnSpc>
                        <a:spcAft>
                          <a:spcPts val="0"/>
                        </a:spcAft>
                      </a:pPr>
                      <a:r>
                        <a:rPr lang="en-US" sz="1800" dirty="0">
                          <a:effectLst/>
                        </a:rPr>
                        <a:t>120 Min</a:t>
                      </a:r>
                      <a:endParaRPr lang="en-IN" sz="1800" dirty="0">
                        <a:effectLst/>
                        <a:latin typeface="RotisSansSerif"/>
                        <a:ea typeface="Calibri" panose="020F0502020204030204" pitchFamily="34" charset="0"/>
                        <a:cs typeface="Times New Roman" panose="02020603050405020304" pitchFamily="18" charset="0"/>
                      </a:endParaRPr>
                    </a:p>
                  </a:txBody>
                  <a:tcPr marL="68580" marR="68580" marT="0" marB="0">
                    <a:solidFill>
                      <a:schemeClr val="accent4">
                        <a:lumMod val="75000"/>
                      </a:schemeClr>
                    </a:solidFill>
                  </a:tcPr>
                </a:tc>
                <a:extLst>
                  <a:ext uri="{0D108BD9-81ED-4DB2-BD59-A6C34878D82A}">
                    <a16:rowId xmlns:a16="http://schemas.microsoft.com/office/drawing/2014/main" val="894257198"/>
                  </a:ext>
                </a:extLst>
              </a:tr>
              <a:tr h="502920">
                <a:tc>
                  <a:txBody>
                    <a:bodyPr/>
                    <a:lstStyle/>
                    <a:p>
                      <a:pPr algn="just">
                        <a:lnSpc>
                          <a:spcPct val="150000"/>
                        </a:lnSpc>
                        <a:spcAft>
                          <a:spcPts val="0"/>
                        </a:spcAft>
                      </a:pPr>
                      <a:r>
                        <a:rPr lang="en-US" sz="1800" dirty="0">
                          <a:effectLst/>
                        </a:rPr>
                        <a:t>X-Ray</a:t>
                      </a:r>
                      <a:endParaRPr lang="en-IN" sz="1800" dirty="0">
                        <a:effectLst/>
                        <a:latin typeface="RotisSansSerif"/>
                        <a:ea typeface="Calibri" panose="020F0502020204030204" pitchFamily="34" charset="0"/>
                        <a:cs typeface="Times New Roman" panose="02020603050405020304" pitchFamily="18" charset="0"/>
                      </a:endParaRPr>
                    </a:p>
                  </a:txBody>
                  <a:tcPr marL="68580" marR="68580" marT="0" marB="0">
                    <a:solidFill>
                      <a:schemeClr val="accent4">
                        <a:lumMod val="75000"/>
                      </a:schemeClr>
                    </a:solidFill>
                  </a:tcPr>
                </a:tc>
                <a:tc>
                  <a:txBody>
                    <a:bodyPr/>
                    <a:lstStyle/>
                    <a:p>
                      <a:pPr algn="just">
                        <a:lnSpc>
                          <a:spcPct val="150000"/>
                        </a:lnSpc>
                        <a:spcAft>
                          <a:spcPts val="0"/>
                        </a:spcAft>
                      </a:pPr>
                      <a:r>
                        <a:rPr lang="en-US" sz="1800" dirty="0">
                          <a:effectLst/>
                        </a:rPr>
                        <a:t>60 Min</a:t>
                      </a:r>
                      <a:endParaRPr lang="en-IN" sz="1800" dirty="0">
                        <a:effectLst/>
                        <a:latin typeface="RotisSansSerif"/>
                        <a:ea typeface="Calibri" panose="020F0502020204030204" pitchFamily="34" charset="0"/>
                        <a:cs typeface="Times New Roman" panose="02020603050405020304" pitchFamily="18" charset="0"/>
                      </a:endParaRPr>
                    </a:p>
                  </a:txBody>
                  <a:tcPr marL="68580" marR="68580" marT="0" marB="0">
                    <a:solidFill>
                      <a:schemeClr val="accent4">
                        <a:lumMod val="75000"/>
                      </a:schemeClr>
                    </a:solidFill>
                  </a:tcPr>
                </a:tc>
                <a:extLst>
                  <a:ext uri="{0D108BD9-81ED-4DB2-BD59-A6C34878D82A}">
                    <a16:rowId xmlns:a16="http://schemas.microsoft.com/office/drawing/2014/main" val="3754071290"/>
                  </a:ext>
                </a:extLst>
              </a:tr>
              <a:tr h="502920">
                <a:tc>
                  <a:txBody>
                    <a:bodyPr/>
                    <a:lstStyle/>
                    <a:p>
                      <a:pPr algn="just">
                        <a:lnSpc>
                          <a:spcPct val="150000"/>
                        </a:lnSpc>
                        <a:spcAft>
                          <a:spcPts val="0"/>
                        </a:spcAft>
                      </a:pPr>
                      <a:r>
                        <a:rPr lang="en-US" sz="1800" dirty="0">
                          <a:effectLst/>
                        </a:rPr>
                        <a:t>CT</a:t>
                      </a:r>
                      <a:endParaRPr lang="en-IN" sz="1800" dirty="0">
                        <a:effectLst/>
                        <a:latin typeface="RotisSansSerif"/>
                        <a:ea typeface="Calibri" panose="020F0502020204030204" pitchFamily="34" charset="0"/>
                        <a:cs typeface="Times New Roman" panose="02020603050405020304" pitchFamily="18" charset="0"/>
                      </a:endParaRPr>
                    </a:p>
                  </a:txBody>
                  <a:tcPr marL="68580" marR="68580" marT="0" marB="0">
                    <a:solidFill>
                      <a:schemeClr val="accent4">
                        <a:lumMod val="75000"/>
                      </a:schemeClr>
                    </a:solidFill>
                  </a:tcPr>
                </a:tc>
                <a:tc>
                  <a:txBody>
                    <a:bodyPr/>
                    <a:lstStyle/>
                    <a:p>
                      <a:pPr algn="just">
                        <a:lnSpc>
                          <a:spcPct val="150000"/>
                        </a:lnSpc>
                        <a:spcAft>
                          <a:spcPts val="0"/>
                        </a:spcAft>
                      </a:pPr>
                      <a:r>
                        <a:rPr lang="en-US" sz="1800" dirty="0">
                          <a:effectLst/>
                        </a:rPr>
                        <a:t>90 min  (except abdominal CT)</a:t>
                      </a:r>
                      <a:endParaRPr lang="en-IN" sz="1800" dirty="0">
                        <a:effectLst/>
                        <a:latin typeface="RotisSansSerif"/>
                        <a:ea typeface="Calibri" panose="020F0502020204030204" pitchFamily="34" charset="0"/>
                        <a:cs typeface="Times New Roman" panose="02020603050405020304" pitchFamily="18" charset="0"/>
                      </a:endParaRPr>
                    </a:p>
                  </a:txBody>
                  <a:tcPr marL="68580" marR="68580" marT="0" marB="0">
                    <a:solidFill>
                      <a:schemeClr val="accent4">
                        <a:lumMod val="75000"/>
                      </a:schemeClr>
                    </a:solidFill>
                  </a:tcPr>
                </a:tc>
                <a:extLst>
                  <a:ext uri="{0D108BD9-81ED-4DB2-BD59-A6C34878D82A}">
                    <a16:rowId xmlns:a16="http://schemas.microsoft.com/office/drawing/2014/main" val="2131106641"/>
                  </a:ext>
                </a:extLst>
              </a:tr>
              <a:tr h="502920">
                <a:tc>
                  <a:txBody>
                    <a:bodyPr/>
                    <a:lstStyle/>
                    <a:p>
                      <a:pPr algn="just">
                        <a:lnSpc>
                          <a:spcPct val="150000"/>
                        </a:lnSpc>
                        <a:spcAft>
                          <a:spcPts val="0"/>
                        </a:spcAft>
                      </a:pPr>
                      <a:r>
                        <a:rPr lang="en-US" sz="1800" dirty="0">
                          <a:effectLst/>
                        </a:rPr>
                        <a:t>MR</a:t>
                      </a:r>
                      <a:endParaRPr lang="en-IN" sz="1800" dirty="0">
                        <a:effectLst/>
                        <a:latin typeface="RotisSansSerif"/>
                        <a:ea typeface="Calibri" panose="020F0502020204030204" pitchFamily="34" charset="0"/>
                        <a:cs typeface="Times New Roman" panose="02020603050405020304" pitchFamily="18" charset="0"/>
                      </a:endParaRPr>
                    </a:p>
                  </a:txBody>
                  <a:tcPr marL="68580" marR="68580" marT="0" marB="0">
                    <a:solidFill>
                      <a:schemeClr val="accent4">
                        <a:lumMod val="75000"/>
                      </a:schemeClr>
                    </a:solidFill>
                  </a:tcPr>
                </a:tc>
                <a:tc>
                  <a:txBody>
                    <a:bodyPr/>
                    <a:lstStyle/>
                    <a:p>
                      <a:pPr algn="just">
                        <a:lnSpc>
                          <a:spcPct val="150000"/>
                        </a:lnSpc>
                        <a:spcAft>
                          <a:spcPts val="0"/>
                        </a:spcAft>
                      </a:pPr>
                      <a:r>
                        <a:rPr lang="en-US" sz="1800" dirty="0">
                          <a:effectLst/>
                        </a:rPr>
                        <a:t>90 min</a:t>
                      </a:r>
                      <a:endParaRPr lang="en-IN" sz="1800" dirty="0">
                        <a:effectLst/>
                        <a:latin typeface="RotisSansSerif"/>
                        <a:ea typeface="Calibri" panose="020F0502020204030204" pitchFamily="34" charset="0"/>
                        <a:cs typeface="Times New Roman" panose="02020603050405020304" pitchFamily="18" charset="0"/>
                      </a:endParaRPr>
                    </a:p>
                  </a:txBody>
                  <a:tcPr marL="68580" marR="68580" marT="0" marB="0">
                    <a:solidFill>
                      <a:schemeClr val="accent4">
                        <a:lumMod val="75000"/>
                      </a:schemeClr>
                    </a:solidFill>
                  </a:tcPr>
                </a:tc>
                <a:extLst>
                  <a:ext uri="{0D108BD9-81ED-4DB2-BD59-A6C34878D82A}">
                    <a16:rowId xmlns:a16="http://schemas.microsoft.com/office/drawing/2014/main" val="4154591276"/>
                  </a:ext>
                </a:extLst>
              </a:tr>
            </a:tbl>
          </a:graphicData>
        </a:graphic>
      </p:graphicFrame>
    </p:spTree>
    <p:extLst>
      <p:ext uri="{BB962C8B-B14F-4D97-AF65-F5344CB8AC3E}">
        <p14:creationId xmlns:p14="http://schemas.microsoft.com/office/powerpoint/2010/main" val="1356507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166EDC4-83A4-12C0-40AB-556840DD71CA}"/>
              </a:ext>
            </a:extLst>
          </p:cNvPr>
          <p:cNvSpPr>
            <a:spLocks noGrp="1"/>
          </p:cNvSpPr>
          <p:nvPr>
            <p:ph type="sldNum" sz="quarter" idx="12"/>
          </p:nvPr>
        </p:nvSpPr>
        <p:spPr/>
        <p:txBody>
          <a:bodyPr/>
          <a:lstStyle/>
          <a:p>
            <a:fld id="{48F63A3B-78C7-47BE-AE5E-E10140E04643}" type="slidenum">
              <a:rPr lang="en-US" smtClean="0"/>
              <a:t>13</a:t>
            </a:fld>
            <a:endParaRPr lang="en-US" dirty="0"/>
          </a:p>
        </p:txBody>
      </p:sp>
      <p:sp>
        <p:nvSpPr>
          <p:cNvPr id="4" name="Footer Placeholder 1">
            <a:extLst>
              <a:ext uri="{FF2B5EF4-FFF2-40B4-BE49-F238E27FC236}">
                <a16:creationId xmlns:a16="http://schemas.microsoft.com/office/drawing/2014/main" id="{3F8EEE34-E489-79DD-87CC-FB12BEA5FE6F}"/>
              </a:ext>
            </a:extLst>
          </p:cNvPr>
          <p:cNvSpPr txBox="1">
            <a:spLocks/>
          </p:cNvSpPr>
          <p:nvPr/>
        </p:nvSpPr>
        <p:spPr>
          <a:xfrm>
            <a:off x="3505202" y="503237"/>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b="1" dirty="0">
                <a:solidFill>
                  <a:schemeClr val="tx1"/>
                </a:solidFill>
                <a:latin typeface="Times New Roman" panose="02020603050405020304" pitchFamily="18" charset="0"/>
                <a:cs typeface="Times New Roman" panose="02020603050405020304" pitchFamily="18" charset="0"/>
              </a:rPr>
              <a:t>WAITING TAT </a:t>
            </a:r>
          </a:p>
        </p:txBody>
      </p:sp>
      <p:graphicFrame>
        <p:nvGraphicFramePr>
          <p:cNvPr id="6" name="Chart 5">
            <a:extLst>
              <a:ext uri="{FF2B5EF4-FFF2-40B4-BE49-F238E27FC236}">
                <a16:creationId xmlns:a16="http://schemas.microsoft.com/office/drawing/2014/main" id="{C87D1A3A-8FA2-8911-D056-636C46F6CB79}"/>
              </a:ext>
            </a:extLst>
          </p:cNvPr>
          <p:cNvGraphicFramePr>
            <a:graphicFrameLocks/>
          </p:cNvGraphicFramePr>
          <p:nvPr>
            <p:extLst>
              <p:ext uri="{D42A27DB-BD31-4B8C-83A1-F6EECF244321}">
                <p14:modId xmlns:p14="http://schemas.microsoft.com/office/powerpoint/2010/main" val="3032779429"/>
              </p:ext>
            </p:extLst>
          </p:nvPr>
        </p:nvGraphicFramePr>
        <p:xfrm>
          <a:off x="0" y="869156"/>
          <a:ext cx="5562602"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14CABB96-2454-360C-468A-A768B48F9C54}"/>
              </a:ext>
            </a:extLst>
          </p:cNvPr>
          <p:cNvGraphicFramePr>
            <a:graphicFrameLocks/>
          </p:cNvGraphicFramePr>
          <p:nvPr>
            <p:extLst>
              <p:ext uri="{D42A27DB-BD31-4B8C-83A1-F6EECF244321}">
                <p14:modId xmlns:p14="http://schemas.microsoft.com/office/powerpoint/2010/main" val="3732162966"/>
              </p:ext>
            </p:extLst>
          </p:nvPr>
        </p:nvGraphicFramePr>
        <p:xfrm>
          <a:off x="5562602" y="868362"/>
          <a:ext cx="6629398"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4CECF13C-94BB-382D-293C-A86E1E202CA7}"/>
              </a:ext>
            </a:extLst>
          </p:cNvPr>
          <p:cNvGraphicFramePr>
            <a:graphicFrameLocks/>
          </p:cNvGraphicFramePr>
          <p:nvPr>
            <p:extLst>
              <p:ext uri="{D42A27DB-BD31-4B8C-83A1-F6EECF244321}">
                <p14:modId xmlns:p14="http://schemas.microsoft.com/office/powerpoint/2010/main" val="145486710"/>
              </p:ext>
            </p:extLst>
          </p:nvPr>
        </p:nvGraphicFramePr>
        <p:xfrm>
          <a:off x="0" y="3613150"/>
          <a:ext cx="5562602"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a:extLst>
              <a:ext uri="{FF2B5EF4-FFF2-40B4-BE49-F238E27FC236}">
                <a16:creationId xmlns:a16="http://schemas.microsoft.com/office/drawing/2014/main" id="{FCBD6A1E-7A99-6E06-3838-E57A33852D6F}"/>
              </a:ext>
            </a:extLst>
          </p:cNvPr>
          <p:cNvSpPr/>
          <p:nvPr/>
        </p:nvSpPr>
        <p:spPr>
          <a:xfrm>
            <a:off x="6705597" y="4320540"/>
            <a:ext cx="4969567" cy="2034222"/>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Measured between patient arrival and exam start</a:t>
            </a:r>
          </a:p>
        </p:txBody>
      </p:sp>
    </p:spTree>
    <p:extLst>
      <p:ext uri="{BB962C8B-B14F-4D97-AF65-F5344CB8AC3E}">
        <p14:creationId xmlns:p14="http://schemas.microsoft.com/office/powerpoint/2010/main" val="3203512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Presentation title</a:t>
            </a:r>
          </a:p>
        </p:txBody>
      </p:sp>
      <p:sp>
        <p:nvSpPr>
          <p:cNvPr id="3" name="Slide Number Placeholder 2"/>
          <p:cNvSpPr>
            <a:spLocks noGrp="1"/>
          </p:cNvSpPr>
          <p:nvPr>
            <p:ph type="sldNum" sz="quarter" idx="12"/>
          </p:nvPr>
        </p:nvSpPr>
        <p:spPr/>
        <p:txBody>
          <a:bodyPr/>
          <a:lstStyle/>
          <a:p>
            <a:fld id="{48F63A3B-78C7-47BE-AE5E-E10140E04643}" type="slidenum">
              <a:rPr lang="en-US" smtClean="0"/>
              <a:t>14</a:t>
            </a:fld>
            <a:endParaRPr lang="en-US" dirty="0"/>
          </a:p>
        </p:txBody>
      </p:sp>
      <p:sp>
        <p:nvSpPr>
          <p:cNvPr id="4" name="Rectangle 1"/>
          <p:cNvSpPr>
            <a:spLocks noChangeArrowheads="1"/>
          </p:cNvSpPr>
          <p:nvPr/>
        </p:nvSpPr>
        <p:spPr bwMode="auto">
          <a:xfrm>
            <a:off x="3983084" y="320181"/>
            <a:ext cx="422583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4800" b="1" dirty="0">
                <a:latin typeface="Times New Roman" panose="02020603050405020304" pitchFamily="18" charset="0"/>
                <a:ea typeface="+mj-ea"/>
                <a:cs typeface="Times New Roman" panose="02020603050405020304" pitchFamily="18" charset="0"/>
              </a:rPr>
              <a:t>DISCUSSION</a:t>
            </a:r>
            <a:r>
              <a:rPr kumimoji="0" lang="en-US" altLang="en-US" sz="48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kumimoji="0" lang="en-US" altLang="en-US" sz="4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1155469" y="1749693"/>
            <a:ext cx="10198331"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As per turnaround time for the waiting and reporting the desired TAT for USG is 120  mins, X-rays is 60 min, CT is 90 min and MRI is 90 mins, and per the daily analysis, the average reporting TAT for CT is 146.79, MRI is 185.72, USG -346.08 and for X-rays is 250.32. for all the IPD cases whereas for the OPD patients, the reporting TAT is as described CT 151.6, MRI 163.18, USG 247.68, and X-ray is 229.91 </a:t>
            </a:r>
            <a:endParaRPr kumimoji="0" lang="en-US" altLang="en-US"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waiting  TAT for IPD is as follows for CT is 28.19, MRI 55.06, USG 127.92, and X-rays 99.05 and whereas for the OPD is 128.87 for CT, 25.71 for USG, 29.55 for MRI, and 20.82 for X-rays which is within the desired TAT  of waiting as per  the expectations  </a:t>
            </a:r>
            <a:endParaRPr kumimoji="0" lang="en-US" altLang="en-US"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9562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309B0-6209-D3D0-9D5E-308B9F6E7303}"/>
              </a:ext>
            </a:extLst>
          </p:cNvPr>
          <p:cNvSpPr>
            <a:spLocks noGrp="1"/>
          </p:cNvSpPr>
          <p:nvPr>
            <p:ph type="title" idx="4294967295"/>
          </p:nvPr>
        </p:nvSpPr>
        <p:spPr>
          <a:xfrm>
            <a:off x="2801080" y="476250"/>
            <a:ext cx="7107302" cy="766763"/>
          </a:xfrm>
        </p:spPr>
        <p:txBody>
          <a:bodyPr>
            <a:normAutofit fontScale="90000"/>
          </a:bodyPr>
          <a:lstStyle/>
          <a:p>
            <a:pPr algn="ctr"/>
            <a:r>
              <a:rPr lang="en-US" sz="5300" b="1" dirty="0">
                <a:latin typeface="Times New Roman" panose="02020603050405020304" pitchFamily="18" charset="0"/>
                <a:cs typeface="Times New Roman" panose="02020603050405020304" pitchFamily="18" charset="0"/>
              </a:rPr>
              <a:t>REFERENCES</a:t>
            </a:r>
            <a:r>
              <a:rPr lang="en-US" dirty="0"/>
              <a:t>.</a:t>
            </a:r>
            <a:br>
              <a:rPr lang="en-US" dirty="0"/>
            </a:br>
            <a:endParaRPr lang="en-US" dirty="0"/>
          </a:p>
        </p:txBody>
      </p:sp>
      <p:sp>
        <p:nvSpPr>
          <p:cNvPr id="12" name="Content Placeholder 11">
            <a:extLst>
              <a:ext uri="{FF2B5EF4-FFF2-40B4-BE49-F238E27FC236}">
                <a16:creationId xmlns:a16="http://schemas.microsoft.com/office/drawing/2014/main" id="{CE3C1BFF-2275-1E7D-0604-E6F5CFEC01F6}"/>
              </a:ext>
            </a:extLst>
          </p:cNvPr>
          <p:cNvSpPr>
            <a:spLocks noGrp="1"/>
          </p:cNvSpPr>
          <p:nvPr>
            <p:ph sz="half" idx="4294967295"/>
          </p:nvPr>
        </p:nvSpPr>
        <p:spPr>
          <a:xfrm>
            <a:off x="0" y="2876550"/>
            <a:ext cx="3741738" cy="3684588"/>
          </a:xfrm>
        </p:spPr>
        <p:txBody>
          <a:bodyPr/>
          <a:lstStyle/>
          <a:p>
            <a:pPr marL="0" indent="0">
              <a:buNone/>
            </a:pPr>
            <a:endParaRPr lang="en-US" dirty="0"/>
          </a:p>
          <a:p>
            <a:endParaRPr lang="en-US" dirty="0"/>
          </a:p>
        </p:txBody>
      </p:sp>
      <p:sp>
        <p:nvSpPr>
          <p:cNvPr id="14" name="Content Placeholder 13">
            <a:extLst>
              <a:ext uri="{FF2B5EF4-FFF2-40B4-BE49-F238E27FC236}">
                <a16:creationId xmlns:a16="http://schemas.microsoft.com/office/drawing/2014/main" id="{DD1D0BF9-FCAA-67DA-79AB-E6E7E6D2B6A1}"/>
              </a:ext>
            </a:extLst>
          </p:cNvPr>
          <p:cNvSpPr>
            <a:spLocks noGrp="1"/>
          </p:cNvSpPr>
          <p:nvPr>
            <p:ph sz="quarter" idx="4294967295"/>
          </p:nvPr>
        </p:nvSpPr>
        <p:spPr>
          <a:xfrm>
            <a:off x="496888" y="1243013"/>
            <a:ext cx="11695112" cy="4989512"/>
          </a:xfrm>
        </p:spPr>
        <p:txBody>
          <a:bodyPr>
            <a:normAutofit/>
          </a:bodyPr>
          <a:lstStyle/>
          <a:p>
            <a:pPr lvl="0"/>
            <a:r>
              <a:rPr lang="en-IN" sz="2000" dirty="0" err="1">
                <a:latin typeface="Times New Roman" panose="02020603050405020304" pitchFamily="18" charset="0"/>
                <a:cs typeface="Times New Roman" panose="02020603050405020304" pitchFamily="18" charset="0"/>
              </a:rPr>
              <a:t>Breil</a:t>
            </a:r>
            <a:r>
              <a:rPr lang="en-IN" sz="2000" dirty="0">
                <a:latin typeface="Times New Roman" panose="02020603050405020304" pitchFamily="18" charset="0"/>
                <a:cs typeface="Times New Roman" panose="02020603050405020304" pitchFamily="18" charset="0"/>
              </a:rPr>
              <a:t> B, Fritz F, Thiemann V, </a:t>
            </a:r>
            <a:r>
              <a:rPr lang="en-IN" sz="2000" dirty="0" err="1">
                <a:latin typeface="Times New Roman" panose="02020603050405020304" pitchFamily="18" charset="0"/>
                <a:cs typeface="Times New Roman" panose="02020603050405020304" pitchFamily="18" charset="0"/>
              </a:rPr>
              <a:t>Dugas</a:t>
            </a:r>
            <a:r>
              <a:rPr lang="en-IN" sz="2000" dirty="0">
                <a:latin typeface="Times New Roman" panose="02020603050405020304" pitchFamily="18" charset="0"/>
                <a:cs typeface="Times New Roman" panose="02020603050405020304" pitchFamily="18" charset="0"/>
              </a:rPr>
              <a:t> M. Mapping Turnaround Times (TAT) to a Generic Timeline: A Systematic Review of TAT Definitions in Clinical Domains. BMC Medical Informatics and Decision Making [Internet]. 2011 May 24 [cited 2020 Feb 9];11(1). Available from: </a:t>
            </a:r>
            <a:r>
              <a:rPr lang="en-IN" sz="2000" u="sng" dirty="0">
                <a:latin typeface="Times New Roman" panose="02020603050405020304" pitchFamily="18" charset="0"/>
                <a:cs typeface="Times New Roman" panose="02020603050405020304" pitchFamily="18" charset="0"/>
                <a:hlinkClick r:id="rId2"/>
              </a:rPr>
              <a:t>https://www.ncbi.nlm.nih.gov/pmc/articles/PMC3125312/</a:t>
            </a:r>
            <a:endParaRPr lang="en-IN" sz="2000" dirty="0">
              <a:latin typeface="Times New Roman" panose="02020603050405020304" pitchFamily="18" charset="0"/>
              <a:cs typeface="Times New Roman" panose="02020603050405020304" pitchFamily="18" charset="0"/>
            </a:endParaRPr>
          </a:p>
          <a:p>
            <a:pPr lvl="0"/>
            <a:r>
              <a:rPr lang="en-IN" sz="2000" dirty="0">
                <a:latin typeface="Times New Roman" panose="02020603050405020304" pitchFamily="18" charset="0"/>
                <a:cs typeface="Times New Roman" panose="02020603050405020304" pitchFamily="18" charset="0"/>
              </a:rPr>
              <a:t>Mayer M, </a:t>
            </a:r>
            <a:r>
              <a:rPr lang="en-IN" sz="2000" dirty="0" err="1">
                <a:latin typeface="Times New Roman" panose="02020603050405020304" pitchFamily="18" charset="0"/>
                <a:cs typeface="Times New Roman" panose="02020603050405020304" pitchFamily="18" charset="0"/>
              </a:rPr>
              <a:t>Sebro</a:t>
            </a:r>
            <a:r>
              <a:rPr lang="en-IN" sz="2000" dirty="0">
                <a:latin typeface="Times New Roman" panose="02020603050405020304" pitchFamily="18" charset="0"/>
                <a:cs typeface="Times New Roman" panose="02020603050405020304" pitchFamily="18" charset="0"/>
              </a:rPr>
              <a:t> R. An Important and Often Ignored Turnaround Time in Radiology – Clinician Turnaround Time: Implications for Musculoskeletal Radiology. Journal of the Belgian Society of Radiology. 2019;103(1). Available From:</a:t>
            </a:r>
          </a:p>
          <a:p>
            <a:r>
              <a:rPr lang="en-IN" sz="2000" u="sng" dirty="0">
                <a:latin typeface="Times New Roman" panose="02020603050405020304" pitchFamily="18" charset="0"/>
                <a:cs typeface="Times New Roman" panose="02020603050405020304" pitchFamily="18" charset="0"/>
                <a:hlinkClick r:id="rId3"/>
              </a:rPr>
              <a:t>https://doi.org/10.5334/jbsr.1834</a:t>
            </a:r>
            <a:endParaRPr lang="en-IN" sz="2000" dirty="0">
              <a:latin typeface="Times New Roman" panose="02020603050405020304" pitchFamily="18" charset="0"/>
              <a:cs typeface="Times New Roman" panose="02020603050405020304" pitchFamily="18" charset="0"/>
            </a:endParaRPr>
          </a:p>
          <a:p>
            <a:pPr marL="0" indent="0">
              <a:buNone/>
            </a:pPr>
            <a:r>
              <a:rPr lang="en-IN" sz="2000" b="1" dirty="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r>
              <a:rPr lang="en-IN" sz="2000" b="1" dirty="0">
                <a:latin typeface="Times New Roman" panose="02020603050405020304" pitchFamily="18" charset="0"/>
                <a:cs typeface="Times New Roman" panose="02020603050405020304" pitchFamily="18" charset="0"/>
              </a:rPr>
              <a:t>ANNEXURES </a:t>
            </a:r>
            <a:endParaRPr lang="en-IN" sz="2000" dirty="0">
              <a:latin typeface="Times New Roman" panose="02020603050405020304" pitchFamily="18" charset="0"/>
              <a:cs typeface="Times New Roman" panose="02020603050405020304" pitchFamily="18" charset="0"/>
            </a:endParaRPr>
          </a:p>
          <a:p>
            <a:pPr marL="0" indent="0">
              <a:buNone/>
            </a:pPr>
            <a:r>
              <a:rPr lang="en-IN" sz="2000" b="1" u="sng" dirty="0">
                <a:latin typeface="Times New Roman" panose="02020603050405020304" pitchFamily="18" charset="0"/>
                <a:cs typeface="Times New Roman" panose="02020603050405020304" pitchFamily="18" charset="0"/>
                <a:hlinkClick r:id="rId4" action="ppaction://hlinkfile"/>
              </a:rPr>
              <a:t>Study Tool.xlsx</a:t>
            </a:r>
            <a:endParaRPr lang="en-IN" sz="2000"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3" descr="Text, logo&#10;&#10;Description automatically generated">
            <a:extLst>
              <a:ext uri="{FF2B5EF4-FFF2-40B4-BE49-F238E27FC236}">
                <a16:creationId xmlns:a16="http://schemas.microsoft.com/office/drawing/2014/main" id="{9C8BB96B-5C72-8083-9A07-2DEC454414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08381" y="6354"/>
            <a:ext cx="2283619" cy="1354776"/>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66264"/>
            <a:ext cx="2801079" cy="914638"/>
          </a:xfrm>
          <a:prstGeom prst="rect">
            <a:avLst/>
          </a:prstGeom>
        </p:spPr>
      </p:pic>
    </p:spTree>
    <p:extLst>
      <p:ext uri="{BB962C8B-B14F-4D97-AF65-F5344CB8AC3E}">
        <p14:creationId xmlns:p14="http://schemas.microsoft.com/office/powerpoint/2010/main" val="880632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AB426-5B7C-607E-D413-5D2C9495CC0A}"/>
              </a:ext>
            </a:extLst>
          </p:cNvPr>
          <p:cNvSpPr>
            <a:spLocks noGrp="1"/>
          </p:cNvSpPr>
          <p:nvPr>
            <p:ph type="ctrTitle" idx="4294967295"/>
          </p:nvPr>
        </p:nvSpPr>
        <p:spPr>
          <a:xfrm>
            <a:off x="0" y="1974850"/>
            <a:ext cx="12192000" cy="1968500"/>
          </a:xfrm>
        </p:spPr>
        <p:txBody>
          <a:bodyPr>
            <a:normAutofit/>
          </a:bodyPr>
          <a:lstStyle/>
          <a:p>
            <a:pPr algn="ctr"/>
            <a:r>
              <a:rPr lang="en-US" sz="6000" b="1" dirty="0"/>
              <a:t>THANK YOU</a:t>
            </a:r>
          </a:p>
        </p:txBody>
      </p:sp>
      <p:pic>
        <p:nvPicPr>
          <p:cNvPr id="5" name="Picture 4" descr="Text, logo&#10;&#10;Description automatically generated">
            <a:extLst>
              <a:ext uri="{FF2B5EF4-FFF2-40B4-BE49-F238E27FC236}">
                <a16:creationId xmlns:a16="http://schemas.microsoft.com/office/drawing/2014/main" id="{4BCE2BA9-192D-0373-759B-5F76BC222F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8381" y="6354"/>
            <a:ext cx="2283619" cy="135477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264"/>
            <a:ext cx="2801079" cy="914638"/>
          </a:xfrm>
          <a:prstGeom prst="rect">
            <a:avLst/>
          </a:prstGeom>
        </p:spPr>
      </p:pic>
    </p:spTree>
    <p:extLst>
      <p:ext uri="{BB962C8B-B14F-4D97-AF65-F5344CB8AC3E}">
        <p14:creationId xmlns:p14="http://schemas.microsoft.com/office/powerpoint/2010/main" val="1003962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565E9-D88A-55D3-9D42-BD1C24B6DE9F}"/>
              </a:ext>
            </a:extLst>
          </p:cNvPr>
          <p:cNvSpPr>
            <a:spLocks noGrp="1"/>
          </p:cNvSpPr>
          <p:nvPr>
            <p:ph type="title" idx="4294967295"/>
          </p:nvPr>
        </p:nvSpPr>
        <p:spPr>
          <a:xfrm>
            <a:off x="2801079" y="1024732"/>
            <a:ext cx="7107302" cy="766762"/>
          </a:xfrm>
        </p:spPr>
        <p:txBody>
          <a:bodyPr>
            <a:normAutofit/>
          </a:bodyPr>
          <a:lstStyle/>
          <a:p>
            <a:pPr algn="ctr"/>
            <a:r>
              <a:rPr lang="en-US" sz="4900" b="1" dirty="0">
                <a:latin typeface="Times New Roman" panose="02020603050405020304" pitchFamily="18" charset="0"/>
                <a:cs typeface="Times New Roman" panose="02020603050405020304" pitchFamily="18" charset="0"/>
              </a:rPr>
              <a:t>CONTENTS</a:t>
            </a:r>
          </a:p>
        </p:txBody>
      </p:sp>
      <p:sp>
        <p:nvSpPr>
          <p:cNvPr id="3" name="Content Placeholder 2">
            <a:extLst>
              <a:ext uri="{FF2B5EF4-FFF2-40B4-BE49-F238E27FC236}">
                <a16:creationId xmlns:a16="http://schemas.microsoft.com/office/drawing/2014/main" id="{4D1F66E5-D2D7-172B-46BA-FEBFE092CC7F}"/>
              </a:ext>
            </a:extLst>
          </p:cNvPr>
          <p:cNvSpPr>
            <a:spLocks noGrp="1"/>
          </p:cNvSpPr>
          <p:nvPr>
            <p:ph idx="4294967295"/>
          </p:nvPr>
        </p:nvSpPr>
        <p:spPr>
          <a:xfrm>
            <a:off x="332509" y="2243773"/>
            <a:ext cx="9575872" cy="3902075"/>
          </a:xfrm>
        </p:spPr>
        <p:txBody>
          <a:bodyPr>
            <a:normAutofit/>
          </a:bodyPr>
          <a:lstStyle/>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​Introduction</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Objective</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Methodology</a:t>
            </a:r>
          </a:p>
          <a:p>
            <a:pPr marL="342900" indent="-34290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Method of data collection</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Tools and Method</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Ethical Considerations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References</a:t>
            </a:r>
          </a:p>
          <a:p>
            <a:pPr marL="342900" indent="-342900">
              <a:buFont typeface="Arial" panose="020B0604020202020204" pitchFamily="34" charset="0"/>
              <a:buChar char="•"/>
            </a:pPr>
            <a:endParaRPr lang="en-US" sz="3600" dirty="0">
              <a:latin typeface="Times New Roman" panose="02020603050405020304" pitchFamily="18" charset="0"/>
              <a:cs typeface="Times New Roman" panose="02020603050405020304" pitchFamily="18" charset="0"/>
            </a:endParaRPr>
          </a:p>
        </p:txBody>
      </p:sp>
      <p:pic>
        <p:nvPicPr>
          <p:cNvPr id="8" name="Picture 7" descr="Text, logo&#10;&#10;Description automatically generated">
            <a:extLst>
              <a:ext uri="{FF2B5EF4-FFF2-40B4-BE49-F238E27FC236}">
                <a16:creationId xmlns:a16="http://schemas.microsoft.com/office/drawing/2014/main" id="{3DC0B7B7-F610-9D8E-9508-8B77E5CFEA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8381" y="0"/>
            <a:ext cx="2283619" cy="135477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264"/>
            <a:ext cx="2801079" cy="914638"/>
          </a:xfrm>
          <a:prstGeom prst="rect">
            <a:avLst/>
          </a:prstGeom>
        </p:spPr>
      </p:pic>
    </p:spTree>
    <p:extLst>
      <p:ext uri="{BB962C8B-B14F-4D97-AF65-F5344CB8AC3E}">
        <p14:creationId xmlns:p14="http://schemas.microsoft.com/office/powerpoint/2010/main" val="3855531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14">
            <a:extLst>
              <a:ext uri="{FF2B5EF4-FFF2-40B4-BE49-F238E27FC236}">
                <a16:creationId xmlns:a16="http://schemas.microsoft.com/office/drawing/2014/main" id="{7FC3FD3F-45EE-74E3-AD64-441303B83EF3}"/>
              </a:ext>
            </a:extLst>
          </p:cNvPr>
          <p:cNvSpPr>
            <a:spLocks noGrp="1"/>
          </p:cNvSpPr>
          <p:nvPr>
            <p:ph type="sldNum" sz="quarter" idx="12"/>
          </p:nvPr>
        </p:nvSpPr>
        <p:spPr/>
        <p:txBody>
          <a:bodyPr/>
          <a:lstStyle/>
          <a:p>
            <a:fld id="{48F63A3B-78C7-47BE-AE5E-E10140E04643}" type="slidenum">
              <a:rPr lang="en-US" smtClean="0"/>
              <a:t>3</a:t>
            </a:fld>
            <a:endParaRPr lang="en-US" dirty="0"/>
          </a:p>
        </p:txBody>
      </p:sp>
      <p:sp>
        <p:nvSpPr>
          <p:cNvPr id="2" name="Title 1">
            <a:extLst>
              <a:ext uri="{FF2B5EF4-FFF2-40B4-BE49-F238E27FC236}">
                <a16:creationId xmlns:a16="http://schemas.microsoft.com/office/drawing/2014/main" id="{4A940BC6-9DA0-FB4D-8879-DC8B3958C07C}"/>
              </a:ext>
            </a:extLst>
          </p:cNvPr>
          <p:cNvSpPr>
            <a:spLocks noGrp="1"/>
          </p:cNvSpPr>
          <p:nvPr>
            <p:ph type="title" idx="4294967295"/>
          </p:nvPr>
        </p:nvSpPr>
        <p:spPr>
          <a:xfrm>
            <a:off x="2801079" y="912795"/>
            <a:ext cx="7108825" cy="768350"/>
          </a:xfrm>
        </p:spPr>
        <p:txBody>
          <a:bodyPr>
            <a:normAutofit/>
          </a:bodyPr>
          <a:lstStyle/>
          <a:p>
            <a:pPr algn="ctr"/>
            <a:r>
              <a:rPr lang="en-US" sz="4900"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1E0B8C4B-3A3C-9FD1-59FB-1666C1F09376}"/>
              </a:ext>
            </a:extLst>
          </p:cNvPr>
          <p:cNvSpPr>
            <a:spLocks noGrp="1"/>
          </p:cNvSpPr>
          <p:nvPr>
            <p:ph idx="4294967295"/>
          </p:nvPr>
        </p:nvSpPr>
        <p:spPr>
          <a:xfrm>
            <a:off x="0" y="1976438"/>
            <a:ext cx="12192000" cy="4318000"/>
          </a:xfrm>
        </p:spPr>
        <p:txBody>
          <a:bodyPr>
            <a:normAutofit/>
          </a:bodyPr>
          <a:lstStyle/>
          <a:p>
            <a:r>
              <a:rPr lang="en-IN" sz="2000" dirty="0">
                <a:latin typeface="Times New Roman" panose="02020603050405020304" pitchFamily="18" charset="0"/>
                <a:cs typeface="Times New Roman" panose="02020603050405020304" pitchFamily="18" charset="0"/>
              </a:rPr>
              <a:t>Utilization management of radiological manpower may be more efficient in radiology networks than in smaller units of radiology operating in a number of different hospitals. Furthermore, higher imaging volumes permit the development of subspecialists within one radiology network. Therefore, radiology networks may increase the proportion of subspecialty-focused radiology reporting. Our radiology network consists of eleven radio-logical sites of various sizes across the entire country. In the beginning, radiologists were sent to each of the radiological sites and worked in the hospitals using the radiology information system (RIS) for reporting. They were supported by other radiologists using teleradiology. Between 2017 and 2018, a paradigm shift from decentralized/modality-based to centralized/subspecialized reporting was performed. Thereby most of the radiologists were transferred to the main hospital and subspecialisation groups were formed while a small number of radiologists remained at the other radio-logical sites for modality-specific problems and on-site services such as interaction with patients and staff at the hospitals. All imaging studies were divided into different </a:t>
            </a:r>
            <a:r>
              <a:rPr lang="en-IN" sz="2000" dirty="0" err="1">
                <a:latin typeface="Times New Roman" panose="02020603050405020304" pitchFamily="18" charset="0"/>
                <a:cs typeface="Times New Roman" panose="02020603050405020304" pitchFamily="18" charset="0"/>
              </a:rPr>
              <a:t>subspecializations</a:t>
            </a:r>
            <a:r>
              <a:rPr lang="en-IN" sz="2000" dirty="0">
                <a:latin typeface="Times New Roman" panose="02020603050405020304" pitchFamily="18" charset="0"/>
                <a:cs typeface="Times New Roman" panose="02020603050405020304" pitchFamily="18" charset="0"/>
              </a:rPr>
              <a:t> and mainly reported by the radiologists within the individual group. We hypothesized that changing the reporting system from general to subspecialized radiological reporting associated with the centralization of radiologists reduces the radiology report turnaround time (RTAT).</a:t>
            </a:r>
          </a:p>
          <a:p>
            <a:endParaRPr lang="en-US" sz="1400" dirty="0"/>
          </a:p>
        </p:txBody>
      </p:sp>
      <p:pic>
        <p:nvPicPr>
          <p:cNvPr id="5" name="Picture 4" descr="Text, logo&#10;&#10;Description automatically generated">
            <a:extLst>
              <a:ext uri="{FF2B5EF4-FFF2-40B4-BE49-F238E27FC236}">
                <a16:creationId xmlns:a16="http://schemas.microsoft.com/office/drawing/2014/main" id="{4F8068FE-F782-7C55-8930-37161867BF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8381" y="0"/>
            <a:ext cx="2283619" cy="1354776"/>
          </a:xfrm>
          <a:prstGeom prst="rect">
            <a:avLst/>
          </a:prstGeom>
        </p:spPr>
      </p:pic>
      <p:pic>
        <p:nvPicPr>
          <p:cNvPr id="6" name="Picture 5" descr="Text, logo&#10;&#10;Description automatically generated">
            <a:extLst>
              <a:ext uri="{FF2B5EF4-FFF2-40B4-BE49-F238E27FC236}">
                <a16:creationId xmlns:a16="http://schemas.microsoft.com/office/drawing/2014/main" id="{22CD4DD8-D7E8-45BE-D955-C765DE8388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8381" y="-78581"/>
            <a:ext cx="2283619" cy="1354776"/>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264"/>
            <a:ext cx="2801079" cy="914638"/>
          </a:xfrm>
          <a:prstGeom prst="rect">
            <a:avLst/>
          </a:prstGeom>
        </p:spPr>
      </p:pic>
    </p:spTree>
    <p:extLst>
      <p:ext uri="{BB962C8B-B14F-4D97-AF65-F5344CB8AC3E}">
        <p14:creationId xmlns:p14="http://schemas.microsoft.com/office/powerpoint/2010/main" val="979622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565E9-D88A-55D3-9D42-BD1C24B6DE9F}"/>
              </a:ext>
            </a:extLst>
          </p:cNvPr>
          <p:cNvSpPr>
            <a:spLocks noGrp="1"/>
          </p:cNvSpPr>
          <p:nvPr>
            <p:ph type="title" idx="4294967295"/>
          </p:nvPr>
        </p:nvSpPr>
        <p:spPr>
          <a:xfrm>
            <a:off x="2799556" y="1078232"/>
            <a:ext cx="7108825" cy="766762"/>
          </a:xfrm>
        </p:spPr>
        <p:txBody>
          <a:bodyPr>
            <a:normAutofit fontScale="90000"/>
          </a:bodyPr>
          <a:lstStyle/>
          <a:p>
            <a:pPr algn="ctr"/>
            <a:r>
              <a:rPr lang="en-US" sz="5400" b="1" dirty="0">
                <a:latin typeface="Times New Roman" panose="02020603050405020304" pitchFamily="18" charset="0"/>
                <a:cs typeface="Times New Roman" panose="02020603050405020304" pitchFamily="18" charset="0"/>
              </a:rPr>
              <a:t>OBJECTIVES.</a:t>
            </a:r>
            <a:endParaRPr lang="en-US" sz="5400" b="1" dirty="0">
              <a:solidFill>
                <a:schemeClr val="accent6"/>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D1F66E5-D2D7-172B-46BA-FEBFE092CC7F}"/>
              </a:ext>
            </a:extLst>
          </p:cNvPr>
          <p:cNvSpPr>
            <a:spLocks noGrp="1"/>
          </p:cNvSpPr>
          <p:nvPr>
            <p:ph idx="4294967295"/>
          </p:nvPr>
        </p:nvSpPr>
        <p:spPr>
          <a:xfrm>
            <a:off x="0" y="2335213"/>
            <a:ext cx="9909175" cy="3902075"/>
          </a:xfrm>
        </p:spPr>
        <p:txBody>
          <a:bodyPr>
            <a:normAutofit/>
          </a:bodyPr>
          <a:lstStyle/>
          <a:p>
            <a:pPr lvl="0"/>
            <a:r>
              <a:rPr lang="en-IN" sz="2400" b="1" dirty="0">
                <a:latin typeface="Times New Roman" panose="02020603050405020304" pitchFamily="18" charset="0"/>
                <a:cs typeface="Times New Roman" panose="02020603050405020304" pitchFamily="18" charset="0"/>
              </a:rPr>
              <a:t>General Objective</a:t>
            </a:r>
            <a:endParaRPr lang="en-IN" sz="2400" dirty="0">
              <a:latin typeface="Times New Roman" panose="02020603050405020304" pitchFamily="18" charset="0"/>
              <a:cs typeface="Times New Roman" panose="02020603050405020304" pitchFamily="18" charset="0"/>
            </a:endParaRPr>
          </a:p>
          <a:p>
            <a:pPr lvl="2"/>
            <a:r>
              <a:rPr lang="en-IN" sz="2400" dirty="0">
                <a:latin typeface="Times New Roman" panose="02020603050405020304" pitchFamily="18" charset="0"/>
                <a:cs typeface="Times New Roman" panose="02020603050405020304" pitchFamily="18" charset="0"/>
              </a:rPr>
              <a:t>To understand the process flow of the Radiology Department of each modality like MRI, CT, X-RAY, and USG</a:t>
            </a:r>
          </a:p>
          <a:p>
            <a:pPr lvl="2"/>
            <a:r>
              <a:rPr lang="en-IN" sz="2400" dirty="0">
                <a:latin typeface="Times New Roman" panose="02020603050405020304" pitchFamily="18" charset="0"/>
                <a:cs typeface="Times New Roman" panose="02020603050405020304" pitchFamily="18" charset="0"/>
              </a:rPr>
              <a:t>To calculate the waiting TAT and Reporting TAT of OPD and IPD patients in the Radiology Department </a:t>
            </a:r>
          </a:p>
          <a:p>
            <a:pPr lvl="2"/>
            <a:r>
              <a:rPr lang="en-IN" sz="2400" dirty="0">
                <a:latin typeface="Times New Roman" panose="02020603050405020304" pitchFamily="18" charset="0"/>
                <a:cs typeface="Times New Roman" panose="02020603050405020304" pitchFamily="18" charset="0"/>
              </a:rPr>
              <a:t>To identify the reasons for a delay in reporting if any </a:t>
            </a:r>
          </a:p>
          <a:p>
            <a:pPr lvl="0"/>
            <a:r>
              <a:rPr lang="en-IN" sz="2400" b="1" dirty="0">
                <a:latin typeface="Times New Roman" panose="02020603050405020304" pitchFamily="18" charset="0"/>
                <a:cs typeface="Times New Roman" panose="02020603050405020304" pitchFamily="18" charset="0"/>
              </a:rPr>
              <a:t>Secondary Objective </a:t>
            </a:r>
            <a:endParaRPr lang="en-IN" sz="2400" dirty="0">
              <a:latin typeface="Times New Roman" panose="02020603050405020304" pitchFamily="18" charset="0"/>
              <a:cs typeface="Times New Roman" panose="02020603050405020304" pitchFamily="18" charset="0"/>
            </a:endParaRPr>
          </a:p>
          <a:p>
            <a:pPr lvl="0"/>
            <a:r>
              <a:rPr lang="en-IN" sz="2400" dirty="0">
                <a:latin typeface="Times New Roman" panose="02020603050405020304" pitchFamily="18" charset="0"/>
                <a:cs typeface="Times New Roman" panose="02020603050405020304" pitchFamily="18" charset="0"/>
              </a:rPr>
              <a:t>To Study the delay in the process of radiology study</a:t>
            </a:r>
          </a:p>
          <a:p>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pic>
        <p:nvPicPr>
          <p:cNvPr id="8" name="Picture 7" descr="Text, logo&#10;&#10;Description automatically generated">
            <a:extLst>
              <a:ext uri="{FF2B5EF4-FFF2-40B4-BE49-F238E27FC236}">
                <a16:creationId xmlns:a16="http://schemas.microsoft.com/office/drawing/2014/main" id="{3DC0B7B7-F610-9D8E-9508-8B77E5CFEA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8381" y="0"/>
            <a:ext cx="2283619" cy="135477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264"/>
            <a:ext cx="2801079" cy="914638"/>
          </a:xfrm>
          <a:prstGeom prst="rect">
            <a:avLst/>
          </a:prstGeom>
        </p:spPr>
      </p:pic>
    </p:spTree>
    <p:extLst>
      <p:ext uri="{BB962C8B-B14F-4D97-AF65-F5344CB8AC3E}">
        <p14:creationId xmlns:p14="http://schemas.microsoft.com/office/powerpoint/2010/main" val="2663014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14">
            <a:extLst>
              <a:ext uri="{FF2B5EF4-FFF2-40B4-BE49-F238E27FC236}">
                <a16:creationId xmlns:a16="http://schemas.microsoft.com/office/drawing/2014/main" id="{7FC3FD3F-45EE-74E3-AD64-441303B83EF3}"/>
              </a:ext>
            </a:extLst>
          </p:cNvPr>
          <p:cNvSpPr>
            <a:spLocks noGrp="1"/>
          </p:cNvSpPr>
          <p:nvPr>
            <p:ph type="sldNum" sz="quarter" idx="12"/>
          </p:nvPr>
        </p:nvSpPr>
        <p:spPr/>
        <p:txBody>
          <a:bodyPr/>
          <a:lstStyle/>
          <a:p>
            <a:fld id="{48F63A3B-78C7-47BE-AE5E-E10140E04643}" type="slidenum">
              <a:rPr lang="en-US" smtClean="0"/>
              <a:t>5</a:t>
            </a:fld>
            <a:endParaRPr lang="en-US" dirty="0"/>
          </a:p>
        </p:txBody>
      </p:sp>
      <p:sp>
        <p:nvSpPr>
          <p:cNvPr id="2" name="Title 1">
            <a:extLst>
              <a:ext uri="{FF2B5EF4-FFF2-40B4-BE49-F238E27FC236}">
                <a16:creationId xmlns:a16="http://schemas.microsoft.com/office/drawing/2014/main" id="{4A940BC6-9DA0-FB4D-8879-DC8B3958C07C}"/>
              </a:ext>
            </a:extLst>
          </p:cNvPr>
          <p:cNvSpPr>
            <a:spLocks noGrp="1"/>
          </p:cNvSpPr>
          <p:nvPr>
            <p:ph type="title" idx="4294967295"/>
          </p:nvPr>
        </p:nvSpPr>
        <p:spPr>
          <a:xfrm>
            <a:off x="2801145" y="617382"/>
            <a:ext cx="7107237" cy="768350"/>
          </a:xfrm>
        </p:spPr>
        <p:txBody>
          <a:bodyPr>
            <a:normAutofit/>
          </a:bodyPr>
          <a:lstStyle/>
          <a:p>
            <a:pPr algn="ctr"/>
            <a:r>
              <a:rPr lang="en-US" dirty="0">
                <a:latin typeface="Arial Black" panose="020B0604020202020204" pitchFamily="34" charset="0"/>
                <a:cs typeface="Arial Black" panose="020B0604020202020204" pitchFamily="34" charset="0"/>
              </a:rPr>
              <a:t> </a:t>
            </a:r>
            <a:r>
              <a:rPr lang="en-US" sz="4900" b="1"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1E0B8C4B-3A3C-9FD1-59FB-1666C1F09376}"/>
              </a:ext>
            </a:extLst>
          </p:cNvPr>
          <p:cNvSpPr>
            <a:spLocks noGrp="1"/>
          </p:cNvSpPr>
          <p:nvPr>
            <p:ph idx="4294967295"/>
          </p:nvPr>
        </p:nvSpPr>
        <p:spPr>
          <a:xfrm>
            <a:off x="0" y="2849154"/>
            <a:ext cx="11933238" cy="3445283"/>
          </a:xfrm>
        </p:spPr>
        <p:txBody>
          <a:bodyPr>
            <a:normAutofit lnSpcReduction="10000"/>
          </a:bodyPr>
          <a:lstStyle/>
          <a:p>
            <a:pPr marL="285750" lvl="0" indent="-28575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Study Approach:</a:t>
            </a:r>
          </a:p>
          <a:p>
            <a:pPr marL="109728" lvl="0" indent="0">
              <a:buNone/>
            </a:pPr>
            <a:r>
              <a:rPr lang="en-IN" sz="2400" dirty="0">
                <a:latin typeface="Times New Roman" panose="02020603050405020304" pitchFamily="18" charset="0"/>
                <a:cs typeface="Times New Roman" panose="02020603050405020304" pitchFamily="18" charset="0"/>
              </a:rPr>
              <a:t>Quantitative research.</a:t>
            </a:r>
          </a:p>
          <a:p>
            <a:pPr marL="0" indent="0">
              <a:buNone/>
            </a:pPr>
            <a:r>
              <a:rPr lang="en-IN" sz="24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Study Design: </a:t>
            </a:r>
          </a:p>
          <a:p>
            <a:pPr marL="109728" indent="0">
              <a:buNone/>
            </a:pPr>
            <a:r>
              <a:rPr lang="en-IN" sz="2400" dirty="0">
                <a:latin typeface="Times New Roman" panose="02020603050405020304" pitchFamily="18" charset="0"/>
                <a:cs typeface="Times New Roman" panose="02020603050405020304" pitchFamily="18" charset="0"/>
              </a:rPr>
              <a:t>Descriptive Study Design.</a:t>
            </a:r>
          </a:p>
          <a:p>
            <a:pPr marL="0" indent="0">
              <a:buNone/>
            </a:pPr>
            <a:endParaRPr lang="en-IN" sz="24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Study Setting:</a:t>
            </a:r>
          </a:p>
          <a:p>
            <a:pPr marL="109728" lvl="0" indent="0">
              <a:buNone/>
            </a:pPr>
            <a:r>
              <a:rPr lang="en-IN"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2400" dirty="0">
                <a:latin typeface="Times New Roman" panose="02020603050405020304" pitchFamily="18" charset="0"/>
                <a:cs typeface="Times New Roman" panose="02020603050405020304" pitchFamily="18" charset="0"/>
              </a:rPr>
              <a:t>Radiology Departments, Max Healthcare, Saket.</a:t>
            </a:r>
          </a:p>
          <a:p>
            <a:pPr marL="457200">
              <a:lnSpc>
                <a:spcPct val="107000"/>
              </a:lnSpc>
            </a:pP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109728" indent="0">
              <a:lnSpc>
                <a:spcPct val="107000"/>
              </a:lnSpc>
              <a:spcAft>
                <a:spcPts val="800"/>
              </a:spcAft>
              <a:buNone/>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600" dirty="0"/>
          </a:p>
        </p:txBody>
      </p:sp>
      <p:pic>
        <p:nvPicPr>
          <p:cNvPr id="5" name="Picture 4" descr="Text, logo&#10;&#10;Description automatically generated">
            <a:extLst>
              <a:ext uri="{FF2B5EF4-FFF2-40B4-BE49-F238E27FC236}">
                <a16:creationId xmlns:a16="http://schemas.microsoft.com/office/drawing/2014/main" id="{4F8068FE-F782-7C55-8930-37161867BF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8381" y="0"/>
            <a:ext cx="2283619" cy="1354776"/>
          </a:xfrm>
          <a:prstGeom prst="rect">
            <a:avLst/>
          </a:prstGeom>
        </p:spPr>
      </p:pic>
      <p:pic>
        <p:nvPicPr>
          <p:cNvPr id="6" name="Picture 5" descr="Text, logo&#10;&#10;Description automatically generated">
            <a:extLst>
              <a:ext uri="{FF2B5EF4-FFF2-40B4-BE49-F238E27FC236}">
                <a16:creationId xmlns:a16="http://schemas.microsoft.com/office/drawing/2014/main" id="{22CD4DD8-D7E8-45BE-D955-C765DE8388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8380" y="-14288"/>
            <a:ext cx="2283619" cy="1354776"/>
          </a:xfrm>
          <a:prstGeom prst="rect">
            <a:avLst/>
          </a:prstGeom>
        </p:spPr>
      </p:pic>
      <p:sp>
        <p:nvSpPr>
          <p:cNvPr id="7" name="Content Placeholder 2">
            <a:extLst>
              <a:ext uri="{FF2B5EF4-FFF2-40B4-BE49-F238E27FC236}">
                <a16:creationId xmlns:a16="http://schemas.microsoft.com/office/drawing/2014/main" id="{CDAE7229-1482-5429-A25D-AF46BFBDF64D}"/>
              </a:ext>
            </a:extLst>
          </p:cNvPr>
          <p:cNvSpPr txBox="1">
            <a:spLocks/>
          </p:cNvSpPr>
          <p:nvPr/>
        </p:nvSpPr>
        <p:spPr>
          <a:xfrm>
            <a:off x="2" y="1733395"/>
            <a:ext cx="9908380" cy="768096"/>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360"/>
              </a:spcBef>
              <a:buFont typeface="Arial" panose="020B0604020202020204" pitchFamily="34" charset="0"/>
              <a:buNone/>
              <a:defRPr sz="15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IN" sz="2400" b="1" dirty="0">
                <a:solidFill>
                  <a:schemeClr val="tx1"/>
                </a:solidFill>
              </a:rPr>
              <a:t>Convenient Sampling Techniques: the data will be collected at the convenience of the researcher.</a:t>
            </a:r>
          </a:p>
          <a:p>
            <a:endParaRPr lang="en-US"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264"/>
            <a:ext cx="2801079" cy="914638"/>
          </a:xfrm>
          <a:prstGeom prst="rect">
            <a:avLst/>
          </a:prstGeom>
        </p:spPr>
      </p:pic>
    </p:spTree>
    <p:extLst>
      <p:ext uri="{BB962C8B-B14F-4D97-AF65-F5344CB8AC3E}">
        <p14:creationId xmlns:p14="http://schemas.microsoft.com/office/powerpoint/2010/main" val="2888627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14">
            <a:extLst>
              <a:ext uri="{FF2B5EF4-FFF2-40B4-BE49-F238E27FC236}">
                <a16:creationId xmlns:a16="http://schemas.microsoft.com/office/drawing/2014/main" id="{7FC3FD3F-45EE-74E3-AD64-441303B83EF3}"/>
              </a:ext>
            </a:extLst>
          </p:cNvPr>
          <p:cNvSpPr>
            <a:spLocks noGrp="1"/>
          </p:cNvSpPr>
          <p:nvPr>
            <p:ph type="sldNum" sz="quarter" idx="12"/>
          </p:nvPr>
        </p:nvSpPr>
        <p:spPr/>
        <p:txBody>
          <a:bodyPr/>
          <a:lstStyle/>
          <a:p>
            <a:fld id="{48F63A3B-78C7-47BE-AE5E-E10140E04643}" type="slidenum">
              <a:rPr lang="en-US" smtClean="0"/>
              <a:t>6</a:t>
            </a:fld>
            <a:endParaRPr lang="en-US" dirty="0"/>
          </a:p>
        </p:txBody>
      </p:sp>
      <p:sp>
        <p:nvSpPr>
          <p:cNvPr id="2" name="Title 1">
            <a:extLst>
              <a:ext uri="{FF2B5EF4-FFF2-40B4-BE49-F238E27FC236}">
                <a16:creationId xmlns:a16="http://schemas.microsoft.com/office/drawing/2014/main" id="{4A940BC6-9DA0-FB4D-8879-DC8B3958C07C}"/>
              </a:ext>
            </a:extLst>
          </p:cNvPr>
          <p:cNvSpPr>
            <a:spLocks noGrp="1"/>
          </p:cNvSpPr>
          <p:nvPr>
            <p:ph type="title" idx="4294967295"/>
          </p:nvPr>
        </p:nvSpPr>
        <p:spPr>
          <a:xfrm>
            <a:off x="0" y="1375096"/>
            <a:ext cx="12192000" cy="768350"/>
          </a:xfrm>
        </p:spPr>
        <p:txBody>
          <a:bodyPr>
            <a:normAutofit/>
          </a:bodyPr>
          <a:lstStyle/>
          <a:p>
            <a:pPr algn="ctr"/>
            <a:r>
              <a:rPr lang="en-US" sz="4900" b="1" dirty="0">
                <a:latin typeface="Times New Roman" panose="02020603050405020304" pitchFamily="18" charset="0"/>
                <a:cs typeface="Times New Roman" panose="02020603050405020304" pitchFamily="18" charset="0"/>
              </a:rPr>
              <a:t>TOOLS AND METHODS:</a:t>
            </a:r>
          </a:p>
        </p:txBody>
      </p:sp>
      <p:sp>
        <p:nvSpPr>
          <p:cNvPr id="3" name="Content Placeholder 2">
            <a:extLst>
              <a:ext uri="{FF2B5EF4-FFF2-40B4-BE49-F238E27FC236}">
                <a16:creationId xmlns:a16="http://schemas.microsoft.com/office/drawing/2014/main" id="{1E0B8C4B-3A3C-9FD1-59FB-1666C1F09376}"/>
              </a:ext>
            </a:extLst>
          </p:cNvPr>
          <p:cNvSpPr>
            <a:spLocks noGrp="1"/>
          </p:cNvSpPr>
          <p:nvPr>
            <p:ph idx="4294967295"/>
          </p:nvPr>
        </p:nvSpPr>
        <p:spPr>
          <a:xfrm>
            <a:off x="0" y="2537641"/>
            <a:ext cx="12192000" cy="3756798"/>
          </a:xfrm>
        </p:spPr>
        <p:txBody>
          <a:bodyPr>
            <a:noAutofit/>
          </a:bodyPr>
          <a:lstStyle/>
          <a:p>
            <a:pPr marL="285750" lvl="0" indent="-285750">
              <a:buFont typeface="Arial" panose="020B0604020202020204" pitchFamily="34" charset="0"/>
              <a:buChar char="•"/>
            </a:pPr>
            <a:r>
              <a:rPr lang="en-IN" sz="2400" b="1" dirty="0"/>
              <a:t>Project Implementation Plan: </a:t>
            </a:r>
          </a:p>
          <a:p>
            <a:pPr lvl="0"/>
            <a:r>
              <a:rPr lang="en-IN" sz="2400" dirty="0"/>
              <a:t>Data collection: The data will be collected from Software RIS and Freedom Dashboard and entered into a Microsoft Excel sheet to create a database file.</a:t>
            </a:r>
          </a:p>
          <a:p>
            <a:pPr marL="0" indent="0">
              <a:buNone/>
            </a:pPr>
            <a:endParaRPr lang="en-IN" sz="2400" dirty="0"/>
          </a:p>
          <a:p>
            <a:pPr lvl="0"/>
            <a:r>
              <a:rPr lang="en-IN" sz="2400" dirty="0"/>
              <a:t>Data entry: Data will be entered into an Excel sheet. After data cleaning is completed, the analysis will be done. </a:t>
            </a:r>
          </a:p>
          <a:p>
            <a:r>
              <a:rPr lang="en-IN" sz="2400" b="1" dirty="0"/>
              <a:t> </a:t>
            </a:r>
            <a:endParaRPr lang="en-IN" sz="2400" dirty="0"/>
          </a:p>
          <a:p>
            <a:pPr lvl="0"/>
            <a:r>
              <a:rPr lang="en-IN" sz="2400" b="1" dirty="0"/>
              <a:t>Analysis</a:t>
            </a:r>
            <a:r>
              <a:rPr lang="en-IN" sz="2400" dirty="0"/>
              <a:t>: The analysis of Turn Around the time of reporting and the waiting time will be done. Further, a detailed analysis of the Delay in waiting time will be done with the staff to attain the benchmark as per the department policy.</a:t>
            </a:r>
          </a:p>
          <a:p>
            <a:pPr marL="0" lvl="0" indent="0">
              <a:lnSpc>
                <a:spcPct val="107000"/>
              </a:lnSpc>
              <a:spcAft>
                <a:spcPts val="800"/>
              </a:spcAft>
              <a:buNone/>
            </a:pPr>
            <a:endParaRPr lang="en-US" sz="1050" dirty="0">
              <a:latin typeface="Arial" panose="020B0604020202020204" pitchFamily="34" charset="0"/>
              <a:cs typeface="Arial" panose="020B0604020202020204" pitchFamily="34" charset="0"/>
            </a:endParaRPr>
          </a:p>
          <a:p>
            <a:endParaRPr lang="en-US" sz="1800" dirty="0"/>
          </a:p>
        </p:txBody>
      </p:sp>
      <p:pic>
        <p:nvPicPr>
          <p:cNvPr id="5" name="Picture 4" descr="Text, logo&#10;&#10;Description automatically generated">
            <a:extLst>
              <a:ext uri="{FF2B5EF4-FFF2-40B4-BE49-F238E27FC236}">
                <a16:creationId xmlns:a16="http://schemas.microsoft.com/office/drawing/2014/main" id="{4F8068FE-F782-7C55-8930-37161867BF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8381" y="0"/>
            <a:ext cx="2283619" cy="1354776"/>
          </a:xfrm>
          <a:prstGeom prst="rect">
            <a:avLst/>
          </a:prstGeom>
        </p:spPr>
      </p:pic>
      <p:pic>
        <p:nvPicPr>
          <p:cNvPr id="6" name="Picture 5" descr="Text, logo&#10;&#10;Description automatically generated">
            <a:extLst>
              <a:ext uri="{FF2B5EF4-FFF2-40B4-BE49-F238E27FC236}">
                <a16:creationId xmlns:a16="http://schemas.microsoft.com/office/drawing/2014/main" id="{22CD4DD8-D7E8-45BE-D955-C765DE8388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8381" y="0"/>
            <a:ext cx="2283619" cy="1354776"/>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264"/>
            <a:ext cx="2801079" cy="914638"/>
          </a:xfrm>
          <a:prstGeom prst="rect">
            <a:avLst/>
          </a:prstGeom>
        </p:spPr>
      </p:pic>
    </p:spTree>
    <p:extLst>
      <p:ext uri="{BB962C8B-B14F-4D97-AF65-F5344CB8AC3E}">
        <p14:creationId xmlns:p14="http://schemas.microsoft.com/office/powerpoint/2010/main" val="1253352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F7D2E-080D-DBDD-73C4-3C38A2B77908}"/>
              </a:ext>
            </a:extLst>
          </p:cNvPr>
          <p:cNvSpPr>
            <a:spLocks noGrp="1"/>
          </p:cNvSpPr>
          <p:nvPr>
            <p:ph type="title" idx="4294967295"/>
          </p:nvPr>
        </p:nvSpPr>
        <p:spPr>
          <a:xfrm>
            <a:off x="0" y="1884363"/>
            <a:ext cx="6767513" cy="766762"/>
          </a:xfrm>
        </p:spPr>
        <p:txBody>
          <a:bodyPr>
            <a:normAutofit/>
          </a:bodyPr>
          <a:lstStyle/>
          <a:p>
            <a:r>
              <a:rPr lang="en-US" dirty="0"/>
              <a:t> </a:t>
            </a:r>
          </a:p>
        </p:txBody>
      </p:sp>
      <p:sp>
        <p:nvSpPr>
          <p:cNvPr id="3" name="Content Placeholder 2">
            <a:extLst>
              <a:ext uri="{FF2B5EF4-FFF2-40B4-BE49-F238E27FC236}">
                <a16:creationId xmlns:a16="http://schemas.microsoft.com/office/drawing/2014/main" id="{2BE8FDE3-DBA4-6A04-C75D-E56FE92EF368}"/>
              </a:ext>
            </a:extLst>
          </p:cNvPr>
          <p:cNvSpPr>
            <a:spLocks noGrp="1"/>
          </p:cNvSpPr>
          <p:nvPr>
            <p:ph idx="4294967295"/>
          </p:nvPr>
        </p:nvSpPr>
        <p:spPr>
          <a:xfrm>
            <a:off x="0" y="2838450"/>
            <a:ext cx="5880100" cy="2700338"/>
          </a:xfrm>
        </p:spPr>
        <p:txBody>
          <a:bodyPr/>
          <a:lstStyle/>
          <a:p>
            <a:endParaRPr lang="en-US" dirty="0"/>
          </a:p>
          <a:p>
            <a:endParaRPr lang="en-US" dirty="0"/>
          </a:p>
        </p:txBody>
      </p:sp>
      <p:pic>
        <p:nvPicPr>
          <p:cNvPr id="8" name="Picture 7" descr="Text, logo&#10;&#10;Description automatically generated">
            <a:extLst>
              <a:ext uri="{FF2B5EF4-FFF2-40B4-BE49-F238E27FC236}">
                <a16:creationId xmlns:a16="http://schemas.microsoft.com/office/drawing/2014/main" id="{6E7E6061-A481-357B-3522-04A180E9FE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8381" y="6354"/>
            <a:ext cx="2283619" cy="1354776"/>
          </a:xfrm>
          <a:prstGeom prst="rect">
            <a:avLst/>
          </a:prstGeom>
        </p:spPr>
      </p:pic>
      <p:sp>
        <p:nvSpPr>
          <p:cNvPr id="9" name="Title 1">
            <a:extLst>
              <a:ext uri="{FF2B5EF4-FFF2-40B4-BE49-F238E27FC236}">
                <a16:creationId xmlns:a16="http://schemas.microsoft.com/office/drawing/2014/main" id="{6BF1E4F0-B915-0C57-245B-61640EFA0F78}"/>
              </a:ext>
            </a:extLst>
          </p:cNvPr>
          <p:cNvSpPr txBox="1">
            <a:spLocks/>
          </p:cNvSpPr>
          <p:nvPr/>
        </p:nvSpPr>
        <p:spPr>
          <a:xfrm>
            <a:off x="2457450" y="977082"/>
            <a:ext cx="6800850" cy="768096"/>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4400" b="1" kern="1200" cap="all" baseline="0">
                <a:solidFill>
                  <a:schemeClr val="accent6"/>
                </a:solidFill>
                <a:latin typeface="+mj-lt"/>
                <a:ea typeface="+mj-ea"/>
                <a:cs typeface="+mj-cs"/>
              </a:defRPr>
            </a:lvl1pPr>
          </a:lstStyle>
          <a:p>
            <a:endParaRPr lang="en-US" dirty="0"/>
          </a:p>
        </p:txBody>
      </p:sp>
      <p:sp>
        <p:nvSpPr>
          <p:cNvPr id="10" name="Content Placeholder 2">
            <a:extLst>
              <a:ext uri="{FF2B5EF4-FFF2-40B4-BE49-F238E27FC236}">
                <a16:creationId xmlns:a16="http://schemas.microsoft.com/office/drawing/2014/main" id="{B98AD569-5D2C-3EE9-C9B9-85542B9BD0AE}"/>
              </a:ext>
            </a:extLst>
          </p:cNvPr>
          <p:cNvSpPr txBox="1">
            <a:spLocks/>
          </p:cNvSpPr>
          <p:nvPr/>
        </p:nvSpPr>
        <p:spPr>
          <a:xfrm>
            <a:off x="1157288" y="2309058"/>
            <a:ext cx="8432482" cy="3043238"/>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360"/>
              </a:spcBef>
              <a:buFont typeface="Arial" panose="020B0604020202020204" pitchFamily="34" charset="0"/>
              <a:buNone/>
              <a:defRPr sz="15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pPr>
            <a:endParaRPr lang="en-IN"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Title 1">
            <a:extLst>
              <a:ext uri="{FF2B5EF4-FFF2-40B4-BE49-F238E27FC236}">
                <a16:creationId xmlns:a16="http://schemas.microsoft.com/office/drawing/2014/main" id="{610274F6-4A24-2410-9CAD-1280ECABE5B4}"/>
              </a:ext>
            </a:extLst>
          </p:cNvPr>
          <p:cNvSpPr txBox="1">
            <a:spLocks/>
          </p:cNvSpPr>
          <p:nvPr/>
        </p:nvSpPr>
        <p:spPr>
          <a:xfrm>
            <a:off x="2457450" y="534976"/>
            <a:ext cx="6766560" cy="1354776"/>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4400" b="1" kern="1200" cap="all" baseline="0">
                <a:solidFill>
                  <a:schemeClr val="accent6"/>
                </a:solidFill>
                <a:latin typeface="+mj-lt"/>
                <a:ea typeface="+mj-ea"/>
                <a:cs typeface="+mj-cs"/>
              </a:defRPr>
            </a:lvl1pPr>
          </a:lstStyle>
          <a:p>
            <a:pPr algn="ctr"/>
            <a:r>
              <a:rPr lang="en-US" dirty="0">
                <a:solidFill>
                  <a:schemeClr val="tx1"/>
                </a:solidFill>
                <a:latin typeface="Times New Roman" panose="02020603050405020304" pitchFamily="18" charset="0"/>
                <a:cs typeface="Times New Roman" panose="02020603050405020304" pitchFamily="18" charset="0"/>
              </a:rPr>
              <a:t>Ethical consideration</a:t>
            </a:r>
            <a:r>
              <a:rPr lang="en-US" sz="3200" dirty="0">
                <a:solidFill>
                  <a:schemeClr val="tx1"/>
                </a:solidFill>
                <a:latin typeface="Arial Black" panose="020B0604020202020204" pitchFamily="34" charset="0"/>
              </a:rPr>
              <a:t>.</a:t>
            </a:r>
            <a:endParaRPr lang="en-US" sz="3200" dirty="0">
              <a:solidFill>
                <a:schemeClr val="tx1"/>
              </a:solidFill>
            </a:endParaRPr>
          </a:p>
        </p:txBody>
      </p:sp>
      <p:sp>
        <p:nvSpPr>
          <p:cNvPr id="12" name="Content Placeholder 2">
            <a:extLst>
              <a:ext uri="{FF2B5EF4-FFF2-40B4-BE49-F238E27FC236}">
                <a16:creationId xmlns:a16="http://schemas.microsoft.com/office/drawing/2014/main" id="{6849E2F5-622D-45D0-4A92-717EA45E2231}"/>
              </a:ext>
            </a:extLst>
          </p:cNvPr>
          <p:cNvSpPr txBox="1">
            <a:spLocks/>
          </p:cNvSpPr>
          <p:nvPr/>
        </p:nvSpPr>
        <p:spPr>
          <a:xfrm>
            <a:off x="0" y="2790310"/>
            <a:ext cx="9908381" cy="3043238"/>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360"/>
              </a:spcBef>
              <a:buFont typeface="Arial" panose="020B0604020202020204" pitchFamily="34" charset="0"/>
              <a:buNone/>
              <a:defRPr sz="15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0" indent="-285750">
              <a:buFont typeface="Wingdings" panose="05000000000000000000" pitchFamily="2" charset="2"/>
              <a:buChar char="q"/>
            </a:pPr>
            <a:r>
              <a:rPr lang="en-IN" sz="2400" dirty="0">
                <a:solidFill>
                  <a:schemeClr val="tx1"/>
                </a:solidFill>
              </a:rPr>
              <a:t>All the credentials collected will be kept confidential and will be used for study purpose only. </a:t>
            </a:r>
          </a:p>
          <a:p>
            <a:pPr marL="285750" lvl="0" indent="-285750">
              <a:buFont typeface="Wingdings" panose="05000000000000000000" pitchFamily="2" charset="2"/>
              <a:buChar char="q"/>
            </a:pPr>
            <a:r>
              <a:rPr lang="en-IN" sz="2400" dirty="0">
                <a:solidFill>
                  <a:schemeClr val="tx1"/>
                </a:solidFill>
              </a:rPr>
              <a:t>The Microsoft Excel Sheet and the data aggregated will be anonymous. </a:t>
            </a:r>
          </a:p>
          <a:p>
            <a:pPr marL="285750" lvl="0" indent="-285750">
              <a:buFont typeface="Wingdings" panose="05000000000000000000" pitchFamily="2" charset="2"/>
              <a:buChar char="q"/>
            </a:pPr>
            <a:r>
              <a:rPr lang="en-IN" sz="2400" dirty="0">
                <a:solidFill>
                  <a:schemeClr val="tx1"/>
                </a:solidFill>
              </a:rPr>
              <a:t>The participants have all the right to quit the study if they want, as it is completely voluntary. </a:t>
            </a:r>
          </a:p>
          <a:p>
            <a:pPr lvl="0">
              <a:lnSpc>
                <a:spcPct val="107000"/>
              </a:lnSpc>
              <a:spcAft>
                <a:spcPts val="800"/>
              </a:spcAft>
              <a:tabLst>
                <a:tab pos="457200" algn="l"/>
              </a:tabLst>
            </a:pPr>
            <a:r>
              <a:rPr lang="en-IN"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tx1"/>
              </a:solidFill>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6264"/>
            <a:ext cx="2801079" cy="914638"/>
          </a:xfrm>
          <a:prstGeom prst="rect">
            <a:avLst/>
          </a:prstGeom>
        </p:spPr>
      </p:pic>
    </p:spTree>
    <p:extLst>
      <p:ext uri="{BB962C8B-B14F-4D97-AF65-F5344CB8AC3E}">
        <p14:creationId xmlns:p14="http://schemas.microsoft.com/office/powerpoint/2010/main" val="9481817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82525"/>
          </a:xfrm>
        </p:spPr>
        <p:txBody>
          <a:bodyPr>
            <a:normAutofit fontScale="90000"/>
          </a:bodyPr>
          <a:lstStyle/>
          <a:p>
            <a:pPr algn="ctr"/>
            <a:r>
              <a:rPr lang="en-GB" b="1" dirty="0" smtClean="0"/>
              <a:t>PROCESS OF CT, MR PROCEDURES (IP,ER)</a:t>
            </a:r>
            <a:endParaRPr lang="en-IN"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1713240"/>
              </p:ext>
            </p:extLst>
          </p:nvPr>
        </p:nvGraphicFramePr>
        <p:xfrm>
          <a:off x="1808164" y="1529542"/>
          <a:ext cx="8478837" cy="4596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3155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2625DD9-E95C-4E36-A780-EB4B59B201F4}" type="slidenum">
              <a:rPr lang="en-US" smtClean="0"/>
              <a:pPr/>
              <a:t>9</a:t>
            </a:fld>
            <a:endParaRPr lang="en-US" dirty="0"/>
          </a:p>
        </p:txBody>
      </p:sp>
      <p:sp>
        <p:nvSpPr>
          <p:cNvPr id="2" name="Title 1"/>
          <p:cNvSpPr>
            <a:spLocks noGrp="1"/>
          </p:cNvSpPr>
          <p:nvPr>
            <p:ph type="title" idx="4294967295"/>
          </p:nvPr>
        </p:nvSpPr>
        <p:spPr>
          <a:xfrm>
            <a:off x="2385753" y="209550"/>
            <a:ext cx="7714211" cy="768350"/>
          </a:xfrm>
        </p:spPr>
        <p:txBody>
          <a:bodyPr>
            <a:noAutofit/>
          </a:bodyPr>
          <a:lstStyle/>
          <a:p>
            <a:r>
              <a:rPr lang="en-US" sz="2800" b="1" dirty="0">
                <a:latin typeface="Times New Roman" panose="02020603050405020304" pitchFamily="18" charset="0"/>
                <a:cs typeface="Times New Roman" panose="02020603050405020304" pitchFamily="18" charset="0"/>
              </a:rPr>
              <a:t>COMMON DELAYED REASONS IN DIFFERENT MODALITIES</a:t>
            </a:r>
            <a:endParaRPr lang="en-IN"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4294967295"/>
          </p:nvPr>
        </p:nvSpPr>
        <p:spPr>
          <a:xfrm>
            <a:off x="0" y="979553"/>
            <a:ext cx="12192000" cy="6450017"/>
          </a:xfrm>
          <a:ln>
            <a:solidFill>
              <a:schemeClr val="bg2"/>
            </a:solidFill>
          </a:ln>
        </p:spPr>
        <p:style>
          <a:lnRef idx="2">
            <a:schemeClr val="accent1"/>
          </a:lnRef>
          <a:fillRef idx="1">
            <a:schemeClr val="lt1"/>
          </a:fillRef>
          <a:effectRef idx="0">
            <a:schemeClr val="accent1"/>
          </a:effectRef>
          <a:fontRef idx="minor">
            <a:schemeClr val="dk1"/>
          </a:fontRef>
        </p:style>
        <p:txBody>
          <a:bodyPr>
            <a:noAutofit/>
          </a:bodyPr>
          <a:lstStyle/>
          <a:p>
            <a:pPr lvl="0"/>
            <a:r>
              <a:rPr lang="en-US" sz="2400" b="1" dirty="0">
                <a:latin typeface="Times New Roman" panose="02020603050405020304" pitchFamily="18" charset="0"/>
                <a:cs typeface="Times New Roman" panose="02020603050405020304" pitchFamily="18" charset="0"/>
              </a:rPr>
              <a:t>In Ultrasound, the following code should be written on the relevant appointment box:</a:t>
            </a:r>
            <a:endParaRPr lang="en-IN" sz="24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D1 – Patient is not fasting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D2 – Bladder not full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D3 – Preceding long procedure in Ultrasound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D4 – Adjust triage patient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D5 – Patient arrived late or before the time</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D6 – Non-availability of particular doctor</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D7 – Interventional Procedure for Dr. Vivek / Dr. Richa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D8 – VIP patient adjust</a:t>
            </a:r>
            <a:endParaRPr lang="en-IN" sz="1600" dirty="0">
              <a:latin typeface="Times New Roman" panose="02020603050405020304" pitchFamily="18" charset="0"/>
              <a:cs typeface="Times New Roman" panose="02020603050405020304" pitchFamily="18" charset="0"/>
            </a:endParaRPr>
          </a:p>
          <a:p>
            <a:pPr lvl="0"/>
            <a:r>
              <a:rPr lang="en-US" sz="2400" b="1" dirty="0">
                <a:latin typeface="Times New Roman" panose="02020603050405020304" pitchFamily="18" charset="0"/>
                <a:cs typeface="Times New Roman" panose="02020603050405020304" pitchFamily="18" charset="0"/>
              </a:rPr>
              <a:t>In CT, the following codes should be written on the relevant appointment box:</a:t>
            </a:r>
            <a:endParaRPr lang="en-IN" sz="24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D1 – Patient not fasting for a contrast study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D2 – Bladder not full if applicable</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D3 – Creatinine not available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D4 – Emergency / Interventional procedure is on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D5 – Waiting for oral contrast/ mannitol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D6 – Machine or injector malfunctioning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D7 – Patient came late/ before the appointment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D8- For CT coronary pulse rate is not stable or too fast  </a:t>
            </a:r>
            <a:endParaRPr lang="en-IN"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264"/>
            <a:ext cx="2385753" cy="911636"/>
          </a:xfrm>
          <a:prstGeom prst="rect">
            <a:avLst/>
          </a:prstGeom>
        </p:spPr>
      </p:pic>
      <p:pic>
        <p:nvPicPr>
          <p:cNvPr id="6" name="Picture 5" descr="Text, logo&#10;&#10;Description automatically generated">
            <a:extLst>
              <a:ext uri="{FF2B5EF4-FFF2-40B4-BE49-F238E27FC236}">
                <a16:creationId xmlns:a16="http://schemas.microsoft.com/office/drawing/2014/main" id="{6E7E6061-A481-357B-3522-04A180E9FE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9964" y="6354"/>
            <a:ext cx="2092036" cy="971546"/>
          </a:xfrm>
          <a:prstGeom prst="rect">
            <a:avLst/>
          </a:prstGeom>
        </p:spPr>
      </p:pic>
    </p:spTree>
    <p:extLst>
      <p:ext uri="{BB962C8B-B14F-4D97-AF65-F5344CB8AC3E}">
        <p14:creationId xmlns:p14="http://schemas.microsoft.com/office/powerpoint/2010/main" val="1813030380"/>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567</TotalTime>
  <Words>1297</Words>
  <Application>Microsoft Office PowerPoint</Application>
  <PresentationFormat>Widescreen</PresentationFormat>
  <Paragraphs>141</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Calibri</vt:lpstr>
      <vt:lpstr>Calibri Light</vt:lpstr>
      <vt:lpstr>RotisSansSerif</vt:lpstr>
      <vt:lpstr>Times New Roman</vt:lpstr>
      <vt:lpstr>Wingdings</vt:lpstr>
      <vt:lpstr>Office Theme</vt:lpstr>
      <vt:lpstr> </vt:lpstr>
      <vt:lpstr>CONTENTS</vt:lpstr>
      <vt:lpstr>INTRODUCTION</vt:lpstr>
      <vt:lpstr>OBJECTIVES.</vt:lpstr>
      <vt:lpstr> METHODOLOGY.</vt:lpstr>
      <vt:lpstr>TOOLS AND METHODS:</vt:lpstr>
      <vt:lpstr> </vt:lpstr>
      <vt:lpstr>PROCESS OF CT, MR PROCEDURES (IP,ER)</vt:lpstr>
      <vt:lpstr>COMMON DELAYED REASONS IN DIFFERENT MODALITIES</vt:lpstr>
      <vt:lpstr>PowerPoint Presentation</vt:lpstr>
      <vt:lpstr>PowerPoint Presentation</vt:lpstr>
      <vt:lpstr>WAITING TAT – RADIOLOGY </vt:lpstr>
      <vt:lpstr>PowerPoint Presentation</vt:lpstr>
      <vt:lpstr>PowerPoint Presentation</vt:lpstr>
      <vt:lpstr>REFERENCES.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subject/>
  <dc:creator>komalrohilla181@outlook.com</dc:creator>
  <cp:lastModifiedBy>Deepanshu</cp:lastModifiedBy>
  <cp:revision>54</cp:revision>
  <dcterms:created xsi:type="dcterms:W3CDTF">2023-03-31T08:09:35Z</dcterms:created>
  <dcterms:modified xsi:type="dcterms:W3CDTF">2023-06-28T04:37:25Z</dcterms:modified>
</cp:coreProperties>
</file>