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9"/>
  </p:notesMasterIdLst>
  <p:sldIdLst>
    <p:sldId id="266" r:id="rId2"/>
    <p:sldId id="267" r:id="rId3"/>
    <p:sldId id="268" r:id="rId4"/>
    <p:sldId id="278" r:id="rId5"/>
    <p:sldId id="284" r:id="rId6"/>
    <p:sldId id="285" r:id="rId7"/>
    <p:sldId id="279" r:id="rId8"/>
    <p:sldId id="271" r:id="rId9"/>
    <p:sldId id="272" r:id="rId10"/>
    <p:sldId id="273" r:id="rId11"/>
    <p:sldId id="274" r:id="rId12"/>
    <p:sldId id="275" r:id="rId13"/>
    <p:sldId id="276" r:id="rId14"/>
    <p:sldId id="283" r:id="rId15"/>
    <p:sldId id="277" r:id="rId16"/>
    <p:sldId id="281" r:id="rId17"/>
    <p:sldId id="28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374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11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222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33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44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55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666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0.24175783948059182"/>
          <c:y val="5.0593292135951574E-2"/>
          <c:w val="0.62666321315098994"/>
          <c:h val="0.75359463769560775"/>
        </c:manualLayout>
      </c:layout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Karnal</c:v>
                </c:pt>
              </c:strCache>
            </c:strRef>
          </c:tx>
          <c:cat>
            <c:strRef>
              <c:f>Sheet1!$A$2</c:f>
              <c:strCache>
                <c:ptCount val="1"/>
                <c:pt idx="0">
                  <c:v>Average Consultation Time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2.5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Panchkula</c:v>
                </c:pt>
              </c:strCache>
            </c:strRef>
          </c:tx>
          <c:cat>
            <c:strRef>
              <c:f>Sheet1!$A$2</c:f>
              <c:strCache>
                <c:ptCount val="1"/>
                <c:pt idx="0">
                  <c:v>Average Consultation Time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2.2000000000000002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Average</c:v>
                </c:pt>
              </c:strCache>
            </c:strRef>
          </c:tx>
          <c:cat>
            <c:strRef>
              <c:f>Sheet1!$A$2</c:f>
              <c:strCache>
                <c:ptCount val="1"/>
                <c:pt idx="0">
                  <c:v>Average Consultation Time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2.3499999999999988</c:v>
                </c:pt>
              </c:numCache>
            </c:numRef>
          </c:val>
        </c:ser>
        <c:axId val="95592832"/>
        <c:axId val="95594368"/>
      </c:barChart>
      <c:catAx>
        <c:axId val="95592832"/>
        <c:scaling>
          <c:orientation val="minMax"/>
        </c:scaling>
        <c:axPos val="b"/>
        <c:tickLblPos val="nextTo"/>
        <c:crossAx val="95594368"/>
        <c:crosses val="autoZero"/>
        <c:auto val="1"/>
        <c:lblAlgn val="ctr"/>
        <c:lblOffset val="100"/>
      </c:catAx>
      <c:valAx>
        <c:axId val="95594368"/>
        <c:scaling>
          <c:orientation val="minMax"/>
        </c:scaling>
        <c:axPos val="l"/>
        <c:majorGridlines/>
        <c:numFmt formatCode="General" sourceLinked="1"/>
        <c:tickLblPos val="nextTo"/>
        <c:crossAx val="95592832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>
        <c:manualLayout>
          <c:layoutTarget val="inner"/>
          <c:xMode val="edge"/>
          <c:yMode val="edge"/>
          <c:x val="0.22523509561304836"/>
          <c:y val="6.7967788117394429E-2"/>
          <c:w val="0.69698709536308157"/>
          <c:h val="0.7596787207154666"/>
        </c:manualLayout>
      </c:layout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Karnal</c:v>
                </c:pt>
              </c:strCache>
            </c:strRef>
          </c:tx>
          <c:cat>
            <c:strRef>
              <c:f>Sheet1!$A$2</c:f>
              <c:strCache>
                <c:ptCount val="1"/>
                <c:pt idx="0">
                  <c:v>Average Dispensing Time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34.379999999999995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Panchkula</c:v>
                </c:pt>
              </c:strCache>
            </c:strRef>
          </c:tx>
          <c:cat>
            <c:strRef>
              <c:f>Sheet1!$A$2</c:f>
              <c:strCache>
                <c:ptCount val="1"/>
                <c:pt idx="0">
                  <c:v>Average Dispensing Time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39.65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Average</c:v>
                </c:pt>
              </c:strCache>
            </c:strRef>
          </c:tx>
          <c:cat>
            <c:strRef>
              <c:f>Sheet1!$A$2</c:f>
              <c:strCache>
                <c:ptCount val="1"/>
                <c:pt idx="0">
                  <c:v>Average Dispensing Time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37.01</c:v>
                </c:pt>
              </c:numCache>
            </c:numRef>
          </c:val>
        </c:ser>
        <c:axId val="95840512"/>
        <c:axId val="95854592"/>
      </c:barChart>
      <c:catAx>
        <c:axId val="95840512"/>
        <c:scaling>
          <c:orientation val="minMax"/>
        </c:scaling>
        <c:axPos val="b"/>
        <c:tickLblPos val="nextTo"/>
        <c:crossAx val="95854592"/>
        <c:crosses val="autoZero"/>
        <c:auto val="1"/>
        <c:lblAlgn val="ctr"/>
        <c:lblOffset val="100"/>
      </c:catAx>
      <c:valAx>
        <c:axId val="95854592"/>
        <c:scaling>
          <c:orientation val="minMax"/>
        </c:scaling>
        <c:axPos val="l"/>
        <c:majorGridlines/>
        <c:numFmt formatCode="General" sourceLinked="1"/>
        <c:tickLblPos val="nextTo"/>
        <c:crossAx val="95840512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Rajgir</c:v>
                </c:pt>
              </c:strCache>
            </c:strRef>
          </c:tx>
          <c:cat>
            <c:strRef>
              <c:f>Sheet1!$A$2:$A$5</c:f>
              <c:strCache>
                <c:ptCount val="4"/>
                <c:pt idx="0">
                  <c:v>Diagnosis</c:v>
                </c:pt>
                <c:pt idx="1">
                  <c:v>Duration of Therapy</c:v>
                </c:pt>
                <c:pt idx="2">
                  <c:v>Frequency of Doses</c:v>
                </c:pt>
                <c:pt idx="3">
                  <c:v>Dosage Form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11.53</c:v>
                </c:pt>
                <c:pt idx="1">
                  <c:v>80.760000000000005</c:v>
                </c:pt>
                <c:pt idx="2">
                  <c:v>72.3</c:v>
                </c:pt>
                <c:pt idx="3">
                  <c:v>46.92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Islampur</c:v>
                </c:pt>
              </c:strCache>
            </c:strRef>
          </c:tx>
          <c:cat>
            <c:strRef>
              <c:f>Sheet1!$A$2:$A$5</c:f>
              <c:strCache>
                <c:ptCount val="4"/>
                <c:pt idx="0">
                  <c:v>Diagnosis</c:v>
                </c:pt>
                <c:pt idx="1">
                  <c:v>Duration of Therapy</c:v>
                </c:pt>
                <c:pt idx="2">
                  <c:v>Frequency of Doses</c:v>
                </c:pt>
                <c:pt idx="3">
                  <c:v>Dosage Form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6</c:v>
                </c:pt>
                <c:pt idx="1">
                  <c:v>70.73</c:v>
                </c:pt>
                <c:pt idx="2">
                  <c:v>75.599999999999994</c:v>
                </c:pt>
                <c:pt idx="3">
                  <c:v>30.479999999999993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Average</c:v>
                </c:pt>
              </c:strCache>
            </c:strRef>
          </c:tx>
          <c:cat>
            <c:strRef>
              <c:f>Sheet1!$A$2:$A$5</c:f>
              <c:strCache>
                <c:ptCount val="4"/>
                <c:pt idx="0">
                  <c:v>Diagnosis</c:v>
                </c:pt>
                <c:pt idx="1">
                  <c:v>Duration of Therapy</c:v>
                </c:pt>
                <c:pt idx="2">
                  <c:v>Frequency of Doses</c:v>
                </c:pt>
                <c:pt idx="3">
                  <c:v>Dosage Form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8.7650000000000006</c:v>
                </c:pt>
                <c:pt idx="1">
                  <c:v>75.745000000000005</c:v>
                </c:pt>
                <c:pt idx="2">
                  <c:v>73.950000000000017</c:v>
                </c:pt>
                <c:pt idx="3">
                  <c:v>38.700000000000003</c:v>
                </c:pt>
              </c:numCache>
            </c:numRef>
          </c:val>
        </c:ser>
        <c:axId val="95453952"/>
        <c:axId val="95455488"/>
      </c:barChart>
      <c:catAx>
        <c:axId val="95453952"/>
        <c:scaling>
          <c:orientation val="minMax"/>
        </c:scaling>
        <c:axPos val="b"/>
        <c:tickLblPos val="nextTo"/>
        <c:crossAx val="95455488"/>
        <c:crosses val="autoZero"/>
        <c:auto val="1"/>
        <c:lblAlgn val="ctr"/>
        <c:lblOffset val="100"/>
      </c:catAx>
      <c:valAx>
        <c:axId val="95455488"/>
        <c:scaling>
          <c:orientation val="minMax"/>
        </c:scaling>
        <c:axPos val="l"/>
        <c:majorGridlines/>
        <c:numFmt formatCode="General" sourceLinked="1"/>
        <c:tickLblPos val="nextTo"/>
        <c:crossAx val="9545395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1251298665791727"/>
          <c:y val="0.34526547911019312"/>
          <c:w val="0.17359812445319345"/>
          <c:h val="0.22750161352781723"/>
        </c:manualLayout>
      </c:layout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Rajgir</c:v>
                </c:pt>
              </c:strCache>
            </c:strRef>
          </c:tx>
          <c:cat>
            <c:strRef>
              <c:f>Sheet1!$A$2</c:f>
              <c:strCache>
                <c:ptCount val="1"/>
                <c:pt idx="0">
                  <c:v>Unavailable Drug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40.760000000000012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Islampur</c:v>
                </c:pt>
              </c:strCache>
            </c:strRef>
          </c:tx>
          <c:cat>
            <c:strRef>
              <c:f>Sheet1!$A$2</c:f>
              <c:strCache>
                <c:ptCount val="1"/>
                <c:pt idx="0">
                  <c:v>Unavailable Drug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43.84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Average</c:v>
                </c:pt>
              </c:strCache>
            </c:strRef>
          </c:tx>
          <c:cat>
            <c:strRef>
              <c:f>Sheet1!$A$2</c:f>
              <c:strCache>
                <c:ptCount val="1"/>
                <c:pt idx="0">
                  <c:v>Unavailable Drug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42.3</c:v>
                </c:pt>
              </c:numCache>
            </c:numRef>
          </c:val>
        </c:ser>
        <c:axId val="95734016"/>
        <c:axId val="95760384"/>
      </c:barChart>
      <c:catAx>
        <c:axId val="95734016"/>
        <c:scaling>
          <c:orientation val="minMax"/>
        </c:scaling>
        <c:axPos val="b"/>
        <c:tickLblPos val="nextTo"/>
        <c:crossAx val="95760384"/>
        <c:crosses val="autoZero"/>
        <c:auto val="1"/>
        <c:lblAlgn val="ctr"/>
        <c:lblOffset val="100"/>
      </c:catAx>
      <c:valAx>
        <c:axId val="95760384"/>
        <c:scaling>
          <c:orientation val="minMax"/>
        </c:scaling>
        <c:axPos val="l"/>
        <c:majorGridlines/>
        <c:numFmt formatCode="General" sourceLinked="1"/>
        <c:tickLblPos val="nextTo"/>
        <c:crossAx val="95734016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Rajgir</c:v>
                </c:pt>
              </c:strCache>
            </c:strRef>
          </c:tx>
          <c:cat>
            <c:strRef>
              <c:f>Sheet1!$A$2:$A$3</c:f>
              <c:strCache>
                <c:ptCount val="2"/>
                <c:pt idx="0">
                  <c:v>Patients buy from outside</c:v>
                </c:pt>
                <c:pt idx="1">
                  <c:v>No. of medicine buy from outside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92.3</c:v>
                </c:pt>
                <c:pt idx="1">
                  <c:v>36.630000000000003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Islampur</c:v>
                </c:pt>
              </c:strCache>
            </c:strRef>
          </c:tx>
          <c:cat>
            <c:strRef>
              <c:f>Sheet1!$A$2:$A$3</c:f>
              <c:strCache>
                <c:ptCount val="2"/>
                <c:pt idx="0">
                  <c:v>Patients buy from outside</c:v>
                </c:pt>
                <c:pt idx="1">
                  <c:v>No. of medicine buy from outside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87.8</c:v>
                </c:pt>
                <c:pt idx="1">
                  <c:v>46.57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Average</c:v>
                </c:pt>
              </c:strCache>
            </c:strRef>
          </c:tx>
          <c:cat>
            <c:strRef>
              <c:f>Sheet1!$A$2:$A$3</c:f>
              <c:strCache>
                <c:ptCount val="2"/>
                <c:pt idx="0">
                  <c:v>Patients buy from outside</c:v>
                </c:pt>
                <c:pt idx="1">
                  <c:v>No. of medicine buy from outside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90.05</c:v>
                </c:pt>
                <c:pt idx="1">
                  <c:v>41.6</c:v>
                </c:pt>
              </c:numCache>
            </c:numRef>
          </c:val>
        </c:ser>
        <c:axId val="98513664"/>
        <c:axId val="98515200"/>
      </c:barChart>
      <c:catAx>
        <c:axId val="98513664"/>
        <c:scaling>
          <c:orientation val="minMax"/>
        </c:scaling>
        <c:axPos val="b"/>
        <c:tickLblPos val="nextTo"/>
        <c:crossAx val="98515200"/>
        <c:crosses val="autoZero"/>
        <c:auto val="1"/>
        <c:lblAlgn val="ctr"/>
        <c:lblOffset val="100"/>
      </c:catAx>
      <c:valAx>
        <c:axId val="98515200"/>
        <c:scaling>
          <c:orientation val="minMax"/>
        </c:scaling>
        <c:axPos val="l"/>
        <c:majorGridlines/>
        <c:numFmt formatCode="General" sourceLinked="1"/>
        <c:tickLblPos val="nextTo"/>
        <c:crossAx val="98513664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cat>
            <c:strRef>
              <c:f>Sheet1!$A$2:$A$5</c:f>
              <c:strCache>
                <c:ptCount val="4"/>
                <c:pt idx="0">
                  <c:v>Disadvantage of generic drug</c:v>
                </c:pt>
                <c:pt idx="1">
                  <c:v>Lower in Efficacy</c:v>
                </c:pt>
                <c:pt idx="2">
                  <c:v>Poor Quality</c:v>
                </c:pt>
                <c:pt idx="3">
                  <c:v>Side-effect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80</c:v>
                </c:pt>
                <c:pt idx="1">
                  <c:v>75</c:v>
                </c:pt>
                <c:pt idx="2">
                  <c:v>67</c:v>
                </c:pt>
                <c:pt idx="3">
                  <c:v>25</c:v>
                </c:pt>
              </c:numCache>
            </c:numRef>
          </c:val>
        </c:ser>
        <c:axId val="100031872"/>
        <c:axId val="100033664"/>
      </c:barChart>
      <c:catAx>
        <c:axId val="100031872"/>
        <c:scaling>
          <c:orientation val="minMax"/>
        </c:scaling>
        <c:axPos val="b"/>
        <c:tickLblPos val="nextTo"/>
        <c:crossAx val="100033664"/>
        <c:crosses val="autoZero"/>
        <c:auto val="1"/>
        <c:lblAlgn val="ctr"/>
        <c:lblOffset val="100"/>
      </c:catAx>
      <c:valAx>
        <c:axId val="100033664"/>
        <c:scaling>
          <c:orientation val="minMax"/>
        </c:scaling>
        <c:axPos val="l"/>
        <c:majorGridlines/>
        <c:numFmt formatCode="General" sourceLinked="1"/>
        <c:tickLblPos val="nextTo"/>
        <c:crossAx val="100031872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BB5668-46B0-4256-AB3E-0D25971498C4}" type="datetimeFigureOut">
              <a:rPr lang="en-US" smtClean="0"/>
              <a:pPr/>
              <a:t>4/30/2013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CD4F6D-158C-4052-9726-76C31910DD6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DDCBE73-2CDC-436B-9C0D-AFC59388AFA0}" type="slidenum">
              <a:rPr lang="en-US"/>
              <a:pPr/>
              <a:t>3</a:t>
            </a:fld>
            <a:endParaRPr lang="en-US"/>
          </a:p>
        </p:txBody>
      </p:sp>
      <p:sp>
        <p:nvSpPr>
          <p:cNvPr id="193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77913" y="642938"/>
            <a:ext cx="2078037" cy="1558925"/>
          </a:xfrm>
          <a:ln/>
        </p:spPr>
      </p:sp>
      <p:sp>
        <p:nvSpPr>
          <p:cNvPr id="193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8800" y="3236913"/>
            <a:ext cx="5888038" cy="5221287"/>
          </a:xfrm>
        </p:spPr>
        <p:txBody>
          <a:bodyPr/>
          <a:lstStyle/>
          <a:p>
            <a:pPr marL="152400" indent="-152400">
              <a:lnSpc>
                <a:spcPct val="80000"/>
              </a:lnSpc>
            </a:pPr>
            <a:endParaRPr lang="en-US" sz="700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9EDB9FB0-4061-40B7-A1D4-5CFA38A807E4}" type="datetimeFigureOut">
              <a:rPr lang="en-US" smtClean="0"/>
              <a:pPr/>
              <a:t>4/30/2013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8D117EE-0827-4075-840E-D31A610B75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B9FB0-4061-40B7-A1D4-5CFA38A807E4}" type="datetimeFigureOut">
              <a:rPr lang="en-US" smtClean="0"/>
              <a:pPr/>
              <a:t>4/30/2013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117EE-0827-4075-840E-D31A610B75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B9FB0-4061-40B7-A1D4-5CFA38A807E4}" type="datetimeFigureOut">
              <a:rPr lang="en-US" smtClean="0"/>
              <a:pPr/>
              <a:t>4/30/2013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117EE-0827-4075-840E-D31A610B75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EDB9FB0-4061-40B7-A1D4-5CFA38A807E4}" type="datetimeFigureOut">
              <a:rPr lang="en-US" smtClean="0"/>
              <a:pPr/>
              <a:t>4/30/2013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8D117EE-0827-4075-840E-D31A610B754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9EDB9FB0-4061-40B7-A1D4-5CFA38A807E4}" type="datetimeFigureOut">
              <a:rPr lang="en-US" smtClean="0"/>
              <a:pPr/>
              <a:t>4/30/2013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8D117EE-0827-4075-840E-D31A610B75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B9FB0-4061-40B7-A1D4-5CFA38A807E4}" type="datetimeFigureOut">
              <a:rPr lang="en-US" smtClean="0"/>
              <a:pPr/>
              <a:t>4/30/2013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117EE-0827-4075-840E-D31A610B754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B9FB0-4061-40B7-A1D4-5CFA38A807E4}" type="datetimeFigureOut">
              <a:rPr lang="en-US" smtClean="0"/>
              <a:pPr/>
              <a:t>4/30/2013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117EE-0827-4075-840E-D31A610B754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EDB9FB0-4061-40B7-A1D4-5CFA38A807E4}" type="datetimeFigureOut">
              <a:rPr lang="en-US" smtClean="0"/>
              <a:pPr/>
              <a:t>4/30/2013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8D117EE-0827-4075-840E-D31A610B754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DB9FB0-4061-40B7-A1D4-5CFA38A807E4}" type="datetimeFigureOut">
              <a:rPr lang="en-US" smtClean="0"/>
              <a:pPr/>
              <a:t>4/30/2013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117EE-0827-4075-840E-D31A610B754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EDB9FB0-4061-40B7-A1D4-5CFA38A807E4}" type="datetimeFigureOut">
              <a:rPr lang="en-US" smtClean="0"/>
              <a:pPr/>
              <a:t>4/30/2013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8D117EE-0827-4075-840E-D31A610B754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EDB9FB0-4061-40B7-A1D4-5CFA38A807E4}" type="datetimeFigureOut">
              <a:rPr lang="en-US" smtClean="0"/>
              <a:pPr/>
              <a:t>4/30/2013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8D117EE-0827-4075-840E-D31A610B754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EDB9FB0-4061-40B7-A1D4-5CFA38A807E4}" type="datetimeFigureOut">
              <a:rPr lang="en-US" smtClean="0"/>
              <a:pPr/>
              <a:t>4/30/2013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8D117EE-0827-4075-840E-D31A610B754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8077200" cy="1752599"/>
          </a:xfrm>
        </p:spPr>
        <p:txBody>
          <a:bodyPr>
            <a:normAutofit fontScale="90000"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Rational Use of Drug in Bihar: A Study on Sub-divisional &amp;Referral Hospital in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Rajgir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Islampur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67000" y="4800600"/>
            <a:ext cx="6096000" cy="1676400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Archit Sinha</a:t>
            </a:r>
          </a:p>
          <a:p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International Institute 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of Health Management Research </a:t>
            </a:r>
          </a:p>
          <a:p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Delhi(pg/11/016)</a:t>
            </a:r>
            <a:endParaRPr lang="en-US" sz="2400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Patient Care Indicator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Chart 2"/>
          <p:cNvGraphicFramePr/>
          <p:nvPr/>
        </p:nvGraphicFramePr>
        <p:xfrm>
          <a:off x="228600" y="1219200"/>
          <a:ext cx="4343400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/>
          <p:cNvGraphicFramePr/>
          <p:nvPr/>
        </p:nvGraphicFramePr>
        <p:xfrm>
          <a:off x="4648200" y="1219200"/>
          <a:ext cx="4114800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28600" y="2438400"/>
            <a:ext cx="15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Time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76800" y="2286000"/>
            <a:ext cx="76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Time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2400" y="3505200"/>
            <a:ext cx="533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(</a:t>
            </a:r>
            <a:r>
              <a:rPr lang="en-US" sz="1200" b="1" dirty="0" smtClean="0">
                <a:latin typeface="+mj-lt"/>
                <a:cs typeface="Times New Roman" pitchFamily="18" charset="0"/>
              </a:rPr>
              <a:t>min)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48200" y="3352800"/>
            <a:ext cx="533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(sec)</a:t>
            </a:r>
            <a:endParaRPr lang="en-US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Knowledge of Patient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Chart 4"/>
          <p:cNvGraphicFramePr/>
          <p:nvPr/>
        </p:nvGraphicFramePr>
        <p:xfrm>
          <a:off x="762000" y="1295400"/>
          <a:ext cx="73152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667000" y="5943600"/>
            <a:ext cx="381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Incorrect or Don’t Know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000" y="2286000"/>
            <a:ext cx="3048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Percent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Availability of Essential Drugs</a:t>
            </a:r>
            <a:endParaRPr lang="en-US" dirty="0"/>
          </a:p>
        </p:txBody>
      </p:sp>
      <p:graphicFrame>
        <p:nvGraphicFramePr>
          <p:cNvPr id="6" name="Chart 5"/>
          <p:cNvGraphicFramePr/>
          <p:nvPr/>
        </p:nvGraphicFramePr>
        <p:xfrm>
          <a:off x="1524000" y="1397000"/>
          <a:ext cx="5943600" cy="4241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143000" y="1981200"/>
            <a:ext cx="381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Percent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Out of Pocket Expenditure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Chart 2"/>
          <p:cNvGraphicFramePr/>
          <p:nvPr/>
        </p:nvGraphicFramePr>
        <p:xfrm>
          <a:off x="685800" y="1295400"/>
          <a:ext cx="80010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57200" y="2133600"/>
            <a:ext cx="304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PERCENT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Perception about Generic Drug among doctors 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Chart 2"/>
          <p:cNvGraphicFramePr/>
          <p:nvPr/>
        </p:nvGraphicFramePr>
        <p:xfrm>
          <a:off x="1447800" y="167640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066800" y="2286000"/>
            <a:ext cx="2286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Percent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Observation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66800" y="1219200"/>
            <a:ext cx="70104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Lack of coordination between pharmacy and doctors.</a:t>
            </a:r>
          </a:p>
          <a:p>
            <a:pPr>
              <a:buFont typeface="Arial" pitchFamily="34" charset="0"/>
              <a:buChar char="•"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There were 75 &amp; 65 different medicines which patients have to buy from outside in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Rajgir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Islampur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respectively.  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Significant difference between no. of OPD patient registered and the no. of patient registered at pharmacy ( addition of allopathic, homeopathic &amp; ayurvedic).</a:t>
            </a:r>
            <a:endParaRPr lang="en-US" sz="24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066800" y="4724400"/>
          <a:ext cx="6934200" cy="1864360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3467100"/>
                <a:gridCol w="3467100"/>
              </a:tblGrid>
              <a:tr h="466090">
                <a:tc>
                  <a:txBody>
                    <a:bodyPr/>
                    <a:lstStyle/>
                    <a:p>
                      <a:pPr algn="l"/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Hospital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chemeClr val="tx1"/>
                          </a:solidFill>
                        </a:rPr>
                        <a:t>Difference(%)</a:t>
                      </a:r>
                      <a:endParaRPr lang="en-US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46609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Sub-division(</a:t>
                      </a:r>
                      <a:r>
                        <a:rPr lang="en-US" dirty="0" err="1" smtClean="0"/>
                        <a:t>Rajgir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17%</a:t>
                      </a:r>
                      <a:endParaRPr lang="en-US" dirty="0"/>
                    </a:p>
                  </a:txBody>
                  <a:tcPr/>
                </a:tc>
              </a:tr>
              <a:tr h="46609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Referral(</a:t>
                      </a:r>
                      <a:r>
                        <a:rPr lang="en-US" dirty="0" err="1" smtClean="0"/>
                        <a:t>Islampur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34.36%</a:t>
                      </a:r>
                      <a:endParaRPr lang="en-US" dirty="0"/>
                    </a:p>
                  </a:txBody>
                  <a:tcPr/>
                </a:tc>
              </a:tr>
              <a:tr h="466090"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Average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25.68%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Recommendations</a:t>
            </a:r>
            <a:endParaRPr lang="en-US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90600" y="1524000"/>
            <a:ext cx="69342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Regular in-service training(online)</a:t>
            </a: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Drug Management Information System</a:t>
            </a:r>
          </a:p>
          <a:p>
            <a:pPr>
              <a:buFont typeface="Arial" pitchFamily="34" charset="0"/>
              <a:buChar char="•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Dawaii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Suchna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Helpline( Drug Information Helpline)</a:t>
            </a: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Generic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Aushadhalaya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Increase awareness about Generic Drug</a:t>
            </a:r>
          </a:p>
          <a:p>
            <a:pPr>
              <a:buFont typeface="Arial" pitchFamily="34" charset="0"/>
              <a:buChar char="•"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Bernard MT Condensed" pitchFamily="18" charset="0"/>
              </a:rPr>
              <a:t>Your Prescription</a:t>
            </a:r>
            <a:br>
              <a:rPr lang="en-US" b="1" dirty="0" smtClean="0">
                <a:latin typeface="Bernard MT Condensed" pitchFamily="18" charset="0"/>
              </a:rPr>
            </a:br>
            <a:r>
              <a:rPr lang="en-US" b="1" dirty="0" smtClean="0">
                <a:latin typeface="Bernard MT Condensed" pitchFamily="18" charset="0"/>
              </a:rPr>
              <a:t>             Your Choice</a:t>
            </a:r>
            <a:endParaRPr lang="en-US" b="1" dirty="0">
              <a:latin typeface="Bernard MT Condensed" pitchFamily="18" charset="0"/>
            </a:endParaRPr>
          </a:p>
        </p:txBody>
      </p:sp>
      <p:pic>
        <p:nvPicPr>
          <p:cNvPr id="3" name="Picture 2" descr="capsul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38800" y="1752600"/>
            <a:ext cx="1457325" cy="3133725"/>
          </a:xfrm>
          <a:prstGeom prst="rect">
            <a:avLst/>
          </a:prstGeom>
        </p:spPr>
      </p:pic>
      <p:pic>
        <p:nvPicPr>
          <p:cNvPr id="4" name="Picture 3" descr="capsul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0800000">
            <a:off x="7467600" y="1752600"/>
            <a:ext cx="1457325" cy="31337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91200" y="25146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GENERIC</a:t>
            </a:r>
            <a:endParaRPr 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620000" y="2514600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BRANDED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2" name="Up Arrow 11"/>
          <p:cNvSpPr/>
          <p:nvPr/>
        </p:nvSpPr>
        <p:spPr>
          <a:xfrm>
            <a:off x="7162800" y="1828800"/>
            <a:ext cx="228600" cy="28194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52400" y="1676400"/>
            <a:ext cx="38100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Generic drugs are:</a:t>
            </a:r>
          </a:p>
          <a:p>
            <a:endParaRPr lang="en-US" sz="28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Bioequivalent to their branded form</a:t>
            </a:r>
          </a:p>
          <a:p>
            <a:pPr>
              <a:buFont typeface="Arial" pitchFamily="34" charset="0"/>
              <a:buChar char="•"/>
            </a:pP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Approved by FDA</a:t>
            </a:r>
          </a:p>
          <a:p>
            <a:pPr>
              <a:buFont typeface="Arial" pitchFamily="34" charset="0"/>
              <a:buChar char="•"/>
            </a:pP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Safe</a:t>
            </a:r>
          </a:p>
          <a:p>
            <a:pPr>
              <a:buFont typeface="Arial" pitchFamily="34" charset="0"/>
              <a:buChar char="•"/>
            </a:pP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Effective</a:t>
            </a:r>
          </a:p>
          <a:p>
            <a:pPr>
              <a:buFont typeface="Arial" pitchFamily="34" charset="0"/>
              <a:buChar char="•"/>
            </a:pPr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 Cheaper</a:t>
            </a:r>
            <a:endParaRPr lang="en-US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72000" y="5257800"/>
            <a:ext cx="457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olonna MT" pitchFamily="82" charset="0"/>
              </a:rPr>
              <a:t>You Are Getting The Chance</a:t>
            </a:r>
          </a:p>
          <a:p>
            <a:pPr algn="ctr"/>
            <a:r>
              <a:rPr lang="en-US" sz="2400" b="1" dirty="0" smtClean="0">
                <a:latin typeface="Colonna MT" pitchFamily="82" charset="0"/>
              </a:rPr>
              <a:t> To Help Those </a:t>
            </a:r>
          </a:p>
          <a:p>
            <a:pPr algn="ctr"/>
            <a:r>
              <a:rPr lang="en-US" sz="2400" b="1" dirty="0" smtClean="0">
                <a:latin typeface="Colonna MT" pitchFamily="82" charset="0"/>
              </a:rPr>
              <a:t>   Who Treat You Like GOD… </a:t>
            </a:r>
            <a:endParaRPr lang="en-US" sz="2400" b="1" dirty="0">
              <a:latin typeface="Colonna MT" pitchFamily="82" charset="0"/>
            </a:endParaRPr>
          </a:p>
        </p:txBody>
      </p:sp>
      <p:sp>
        <p:nvSpPr>
          <p:cNvPr id="15" name="Left-Right Arrow 14"/>
          <p:cNvSpPr/>
          <p:nvPr/>
        </p:nvSpPr>
        <p:spPr>
          <a:xfrm>
            <a:off x="6019800" y="1752600"/>
            <a:ext cx="2590800" cy="45719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docto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10000" y="2209800"/>
            <a:ext cx="1847850" cy="24669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838200"/>
            <a:ext cx="73152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Definition</a:t>
            </a:r>
          </a:p>
          <a:p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Rational Use of Drugs defined as:</a:t>
            </a: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Patients receive medicines appropriate to their need.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In doses that meet their own individual needs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For an adequate period of time and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At the lowest cost to them and community.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                             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                                  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WHO conference Nairobi, 1985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Oval 2"/>
          <p:cNvSpPr>
            <a:spLocks noChangeArrowheads="1"/>
          </p:cNvSpPr>
          <p:nvPr/>
        </p:nvSpPr>
        <p:spPr bwMode="auto">
          <a:xfrm>
            <a:off x="2590800" y="5257800"/>
            <a:ext cx="4495800" cy="838200"/>
          </a:xfrm>
          <a:prstGeom prst="ellipse">
            <a:avLst/>
          </a:prstGeom>
          <a:solidFill>
            <a:srgbClr val="FF9933"/>
          </a:solidFill>
          <a:ln w="948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fr-CA" sz="2400">
              <a:latin typeface="Gill Sans MT" pitchFamily="34" charset="0"/>
            </a:endParaRPr>
          </a:p>
        </p:txBody>
      </p:sp>
      <p:sp>
        <p:nvSpPr>
          <p:cNvPr id="192515" name="Oval 3"/>
          <p:cNvSpPr>
            <a:spLocks noChangeArrowheads="1"/>
          </p:cNvSpPr>
          <p:nvPr/>
        </p:nvSpPr>
        <p:spPr bwMode="auto">
          <a:xfrm>
            <a:off x="6564313" y="2971800"/>
            <a:ext cx="2438400" cy="1828800"/>
          </a:xfrm>
          <a:prstGeom prst="ellipse">
            <a:avLst/>
          </a:prstGeom>
          <a:solidFill>
            <a:srgbClr val="C59F98"/>
          </a:solidFill>
          <a:ln w="948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2516" name="Oval 4"/>
          <p:cNvSpPr>
            <a:spLocks noChangeArrowheads="1"/>
          </p:cNvSpPr>
          <p:nvPr/>
        </p:nvSpPr>
        <p:spPr bwMode="auto">
          <a:xfrm>
            <a:off x="2286000" y="1447800"/>
            <a:ext cx="4800600" cy="990600"/>
          </a:xfrm>
          <a:prstGeom prst="ellipse">
            <a:avLst/>
          </a:prstGeom>
          <a:solidFill>
            <a:srgbClr val="FF9933"/>
          </a:solidFill>
          <a:ln w="948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2517" name="Oval 5"/>
          <p:cNvSpPr>
            <a:spLocks noChangeArrowheads="1"/>
          </p:cNvSpPr>
          <p:nvPr/>
        </p:nvSpPr>
        <p:spPr bwMode="auto">
          <a:xfrm>
            <a:off x="76200" y="2886075"/>
            <a:ext cx="2667000" cy="1914525"/>
          </a:xfrm>
          <a:prstGeom prst="ellipse">
            <a:avLst/>
          </a:prstGeom>
          <a:solidFill>
            <a:srgbClr val="C59F98"/>
          </a:solidFill>
          <a:ln w="948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2518" name="Line 6"/>
          <p:cNvSpPr>
            <a:spLocks noChangeShapeType="1"/>
          </p:cNvSpPr>
          <p:nvPr/>
        </p:nvSpPr>
        <p:spPr bwMode="auto">
          <a:xfrm>
            <a:off x="4719638" y="2628900"/>
            <a:ext cx="0" cy="509588"/>
          </a:xfrm>
          <a:prstGeom prst="line">
            <a:avLst/>
          </a:prstGeom>
          <a:noFill/>
          <a:ln w="31432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2519" name="Line 7"/>
          <p:cNvSpPr>
            <a:spLocks noChangeShapeType="1"/>
          </p:cNvSpPr>
          <p:nvPr/>
        </p:nvSpPr>
        <p:spPr bwMode="auto">
          <a:xfrm flipV="1">
            <a:off x="4724400" y="4486275"/>
            <a:ext cx="0" cy="506413"/>
          </a:xfrm>
          <a:prstGeom prst="line">
            <a:avLst/>
          </a:prstGeom>
          <a:noFill/>
          <a:ln w="31432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2520" name="Line 8"/>
          <p:cNvSpPr>
            <a:spLocks noChangeShapeType="1"/>
          </p:cNvSpPr>
          <p:nvPr/>
        </p:nvSpPr>
        <p:spPr bwMode="auto">
          <a:xfrm>
            <a:off x="2786063" y="3752850"/>
            <a:ext cx="609600" cy="0"/>
          </a:xfrm>
          <a:prstGeom prst="line">
            <a:avLst/>
          </a:prstGeom>
          <a:noFill/>
          <a:ln w="31432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2521" name="Line 9"/>
          <p:cNvSpPr>
            <a:spLocks noChangeShapeType="1"/>
          </p:cNvSpPr>
          <p:nvPr/>
        </p:nvSpPr>
        <p:spPr bwMode="auto">
          <a:xfrm flipH="1">
            <a:off x="5867400" y="3733800"/>
            <a:ext cx="609600" cy="14288"/>
          </a:xfrm>
          <a:prstGeom prst="line">
            <a:avLst/>
          </a:prstGeom>
          <a:noFill/>
          <a:ln w="31432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92522" name="Text Box 10"/>
          <p:cNvSpPr txBox="1">
            <a:spLocks noChangeArrowheads="1"/>
          </p:cNvSpPr>
          <p:nvPr/>
        </p:nvSpPr>
        <p:spPr bwMode="auto">
          <a:xfrm>
            <a:off x="3505200" y="3352800"/>
            <a:ext cx="2233613" cy="914400"/>
          </a:xfrm>
          <a:prstGeom prst="rect">
            <a:avLst/>
          </a:prstGeom>
          <a:solidFill>
            <a:srgbClr val="003366"/>
          </a:solidFill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382588">
              <a:buClr>
                <a:srgbClr val="BABABA"/>
              </a:buClr>
              <a:buSzPct val="90000"/>
              <a:buFont typeface="Monotype Sorts" pitchFamily="2" charset="2"/>
              <a:buNone/>
            </a:pPr>
            <a:r>
              <a:rPr lang="en-US" sz="2800" b="1">
                <a:solidFill>
                  <a:schemeClr val="bg1"/>
                </a:solidFill>
                <a:latin typeface="Gill Sans MT" pitchFamily="34" charset="0"/>
              </a:rPr>
              <a:t>Rational Drug Use</a:t>
            </a:r>
          </a:p>
        </p:txBody>
      </p:sp>
      <p:sp>
        <p:nvSpPr>
          <p:cNvPr id="192523" name="Text Box 11"/>
          <p:cNvSpPr txBox="1">
            <a:spLocks noChangeArrowheads="1"/>
          </p:cNvSpPr>
          <p:nvPr/>
        </p:nvSpPr>
        <p:spPr bwMode="auto">
          <a:xfrm>
            <a:off x="304800" y="3200400"/>
            <a:ext cx="22098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382588" eaLnBrk="1" hangingPunct="1">
              <a:spcBef>
                <a:spcPct val="30000"/>
              </a:spcBef>
            </a:pPr>
            <a:r>
              <a:rPr lang="en-US" sz="2400" b="1" dirty="0">
                <a:latin typeface="Gill Sans MT" pitchFamily="34" charset="0"/>
              </a:rPr>
              <a:t>Prescriber, Dispenser  &amp; their workplaces</a:t>
            </a:r>
          </a:p>
        </p:txBody>
      </p:sp>
      <p:sp>
        <p:nvSpPr>
          <p:cNvPr id="192524" name="Text Box 12"/>
          <p:cNvSpPr txBox="1">
            <a:spLocks noChangeArrowheads="1"/>
          </p:cNvSpPr>
          <p:nvPr/>
        </p:nvSpPr>
        <p:spPr bwMode="auto">
          <a:xfrm>
            <a:off x="1836738" y="4970463"/>
            <a:ext cx="1984375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382588">
              <a:buClr>
                <a:srgbClr val="BABABA"/>
              </a:buClr>
              <a:buSzPct val="90000"/>
              <a:buFont typeface="Monotype Sorts" pitchFamily="2" charset="2"/>
              <a:buNone/>
            </a:pPr>
            <a:endParaRPr lang="fr-CA" sz="2400">
              <a:latin typeface="Gill Sans MT" pitchFamily="34" charset="0"/>
            </a:endParaRPr>
          </a:p>
        </p:txBody>
      </p:sp>
      <p:sp>
        <p:nvSpPr>
          <p:cNvPr id="192525" name="Text Box 13"/>
          <p:cNvSpPr txBox="1">
            <a:spLocks noChangeArrowheads="1"/>
          </p:cNvSpPr>
          <p:nvPr/>
        </p:nvSpPr>
        <p:spPr bwMode="auto">
          <a:xfrm>
            <a:off x="3124200" y="5486400"/>
            <a:ext cx="3124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382588" eaLnBrk="1" hangingPunct="1"/>
            <a:r>
              <a:rPr lang="en-US" sz="2400" b="1">
                <a:latin typeface="Gill Sans MT" pitchFamily="34" charset="0"/>
              </a:rPr>
              <a:t>Drug Supply System  </a:t>
            </a:r>
          </a:p>
          <a:p>
            <a:pPr algn="ctr" defTabSz="382588">
              <a:buClr>
                <a:srgbClr val="BABABA"/>
              </a:buClr>
              <a:buSzPct val="90000"/>
              <a:buFont typeface="Monotype Sorts" pitchFamily="2" charset="2"/>
              <a:buNone/>
            </a:pPr>
            <a:endParaRPr lang="en-US" sz="2000" b="1" i="1">
              <a:latin typeface="Gill Sans MT" pitchFamily="34" charset="0"/>
            </a:endParaRPr>
          </a:p>
        </p:txBody>
      </p:sp>
      <p:sp>
        <p:nvSpPr>
          <p:cNvPr id="192526" name="Text Box 14"/>
          <p:cNvSpPr txBox="1">
            <a:spLocks noChangeArrowheads="1"/>
          </p:cNvSpPr>
          <p:nvPr/>
        </p:nvSpPr>
        <p:spPr bwMode="auto">
          <a:xfrm>
            <a:off x="6745288" y="3429000"/>
            <a:ext cx="215582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382588" eaLnBrk="1" hangingPunct="1">
              <a:spcBef>
                <a:spcPct val="30000"/>
              </a:spcBef>
            </a:pPr>
            <a:r>
              <a:rPr lang="en-US" sz="2400" b="1">
                <a:latin typeface="Gill Sans MT" pitchFamily="34" charset="0"/>
              </a:rPr>
              <a:t>Patient &amp; community</a:t>
            </a:r>
          </a:p>
        </p:txBody>
      </p:sp>
      <p:sp>
        <p:nvSpPr>
          <p:cNvPr id="192527" name="Rectangle 1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</a:t>
            </a:r>
            <a:r>
              <a:rPr lang="en-US" dirty="0"/>
              <a:t>Factors Influence Use of Medicines</a:t>
            </a:r>
            <a:endParaRPr lang="en-US" baseline="30000" dirty="0"/>
          </a:p>
        </p:txBody>
      </p:sp>
      <p:sp>
        <p:nvSpPr>
          <p:cNvPr id="192528" name="Text Box 16"/>
          <p:cNvSpPr txBox="1">
            <a:spLocks noChangeArrowheads="1"/>
          </p:cNvSpPr>
          <p:nvPr/>
        </p:nvSpPr>
        <p:spPr bwMode="auto">
          <a:xfrm>
            <a:off x="2338388" y="1620838"/>
            <a:ext cx="4648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algn="ctr" defTabSz="382588" eaLnBrk="1" hangingPunct="1">
              <a:spcBef>
                <a:spcPct val="30000"/>
              </a:spcBef>
            </a:pPr>
            <a:r>
              <a:rPr lang="en-US" sz="2400" b="1" dirty="0">
                <a:latin typeface="Gill Sans MT" pitchFamily="34" charset="0"/>
              </a:rPr>
              <a:t>Policy, Legal and Regulatory framework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Objective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52400" y="1403866"/>
            <a:ext cx="8991600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To understand the prescribing pattern and their affect on rational use of drug.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To evaluate the out of pocket expenditure by patient due to non availability of medicines at Government facilities.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To assess the knowledge of patients about the medicine dispensed to them.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To provide the base line for the intervention.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To assess the </a:t>
            </a:r>
            <a:r>
              <a:rPr lang="en-US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perception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of </a:t>
            </a:r>
            <a:r>
              <a:rPr lang="en-US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doctors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about generic drug.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6096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Indictors of rational use of drug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685800"/>
            <a:ext cx="8686800" cy="5440363"/>
          </a:xfrm>
        </p:spPr>
        <p:txBody>
          <a:bodyPr>
            <a:normAutofit lnSpcReduction="10000"/>
          </a:bodyPr>
          <a:lstStyle/>
          <a:p>
            <a:r>
              <a:rPr lang="en-US" sz="2800" b="1" dirty="0" smtClean="0"/>
              <a:t>1 Prescribing indicators</a:t>
            </a:r>
            <a:endParaRPr lang="en-US" sz="2800" dirty="0" smtClean="0"/>
          </a:p>
          <a:p>
            <a:pPr lvl="1"/>
            <a:r>
              <a:rPr lang="en-US" sz="2400" dirty="0" smtClean="0"/>
              <a:t>1.1 Average number of drugs consultation</a:t>
            </a:r>
          </a:p>
          <a:p>
            <a:pPr lvl="1"/>
            <a:r>
              <a:rPr lang="en-US" sz="2400" dirty="0" smtClean="0"/>
              <a:t>1.2 Drugs prescribed by generic name (%)</a:t>
            </a:r>
          </a:p>
          <a:p>
            <a:pPr lvl="1"/>
            <a:r>
              <a:rPr lang="en-US" sz="2400" dirty="0" smtClean="0"/>
              <a:t>1.3 Consultation resulting in an antibiotic prescription (%)</a:t>
            </a:r>
          </a:p>
          <a:p>
            <a:pPr lvl="1"/>
            <a:r>
              <a:rPr lang="en-US" sz="2400" dirty="0" smtClean="0"/>
              <a:t>1.4 Consultation resulting in an injection prescription (%)</a:t>
            </a:r>
          </a:p>
          <a:p>
            <a:pPr lvl="1"/>
            <a:r>
              <a:rPr lang="en-US" sz="2400" dirty="0" smtClean="0"/>
              <a:t>1.5 Drugs prescribed from Essential Drugs List </a:t>
            </a:r>
            <a:r>
              <a:rPr lang="en-US" sz="2400" dirty="0" smtClean="0"/>
              <a:t>(%)</a:t>
            </a:r>
          </a:p>
          <a:p>
            <a:r>
              <a:rPr lang="en-US" b="1" dirty="0" smtClean="0"/>
              <a:t>2 Patient care indicators</a:t>
            </a:r>
            <a:endParaRPr lang="en-US" dirty="0" smtClean="0"/>
          </a:p>
          <a:p>
            <a:pPr lvl="1"/>
            <a:r>
              <a:rPr lang="en-US" dirty="0" smtClean="0"/>
              <a:t>2.1 Average consulting time</a:t>
            </a:r>
          </a:p>
          <a:p>
            <a:pPr lvl="1"/>
            <a:r>
              <a:rPr lang="en-US" dirty="0" smtClean="0"/>
              <a:t>2.2 Average dispensing time</a:t>
            </a:r>
          </a:p>
          <a:p>
            <a:pPr lvl="1"/>
            <a:r>
              <a:rPr lang="en-US" dirty="0" smtClean="0"/>
              <a:t>2.3 Drugs actually dispensed (%)</a:t>
            </a:r>
          </a:p>
          <a:p>
            <a:pPr lvl="1"/>
            <a:r>
              <a:rPr lang="en-US" dirty="0" smtClean="0"/>
              <a:t>2.4 Drugs adequately labeled (%)</a:t>
            </a:r>
          </a:p>
          <a:p>
            <a:pPr lvl="1"/>
            <a:r>
              <a:rPr lang="en-US" dirty="0" smtClean="0"/>
              <a:t>2.5 Patient’s knowledge of correct dosage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87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533400"/>
            <a:ext cx="8305800" cy="5592763"/>
          </a:xfrm>
        </p:spPr>
        <p:txBody>
          <a:bodyPr/>
          <a:lstStyle/>
          <a:p>
            <a:r>
              <a:rPr lang="en-US" b="1" dirty="0" smtClean="0"/>
              <a:t>3 Health facility indicators</a:t>
            </a:r>
            <a:endParaRPr lang="en-US" dirty="0" smtClean="0"/>
          </a:p>
          <a:p>
            <a:pPr lvl="1"/>
            <a:r>
              <a:rPr lang="en-US" dirty="0" smtClean="0"/>
              <a:t>3.1 Availability of Essential Drugs </a:t>
            </a:r>
          </a:p>
          <a:p>
            <a:pPr lvl="1"/>
            <a:r>
              <a:rPr lang="en-US" dirty="0" smtClean="0"/>
              <a:t>3.2 Availability of key </a:t>
            </a:r>
            <a:r>
              <a:rPr lang="en-US" dirty="0" smtClean="0"/>
              <a:t>drugs</a:t>
            </a:r>
          </a:p>
          <a:p>
            <a:pPr lvl="1">
              <a:buNone/>
            </a:pPr>
            <a:r>
              <a:rPr lang="en-US" dirty="0" smtClean="0"/>
              <a:t> </a:t>
            </a:r>
          </a:p>
          <a:p>
            <a:r>
              <a:rPr lang="en-US" b="1" dirty="0" smtClean="0"/>
              <a:t>4 Out of Pocket Expenditure</a:t>
            </a:r>
            <a:endParaRPr lang="en-US" dirty="0" smtClean="0"/>
          </a:p>
          <a:p>
            <a:pPr lvl="1"/>
            <a:r>
              <a:rPr lang="en-US" dirty="0" smtClean="0"/>
              <a:t>4.1 Number of medicines buys from outside pharmacy</a:t>
            </a:r>
          </a:p>
          <a:p>
            <a:pPr lvl="1"/>
            <a:r>
              <a:rPr lang="en-US" dirty="0" smtClean="0"/>
              <a:t>4.2 Average out of pocket expenditure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44562"/>
          </a:xfrm>
        </p:spPr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Methodology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14400" y="1066800"/>
            <a:ext cx="71628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Study Type: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Retrospective study</a:t>
            </a:r>
          </a:p>
          <a:p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Study Population: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OPD patients at Sub-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divisonal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Rajgir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 &amp; Referral (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Islampur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Sample Size: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260 OPD patient had been interviewed and their prescription was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analysed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Sampling Method: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Systematic sampling method</a:t>
            </a: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Technique: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Interview &amp; Observation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Tool: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Questionnaire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Result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09600" y="1524000"/>
          <a:ext cx="8001000" cy="4707082"/>
        </p:xfrm>
        <a:graphic>
          <a:graphicData uri="http://schemas.openxmlformats.org/drawingml/2006/table">
            <a:tbl>
              <a:tblPr/>
              <a:tblGrid>
                <a:gridCol w="4617460"/>
                <a:gridCol w="1691770"/>
                <a:gridCol w="1691770"/>
              </a:tblGrid>
              <a:tr h="838200">
                <a:tc gridSpan="3"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               </a:t>
                      </a:r>
                      <a:r>
                        <a:rPr lang="en-US" sz="24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Table </a:t>
                      </a:r>
                      <a:r>
                        <a:rPr lang="en-US" sz="2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1: Details of prescription</a:t>
                      </a:r>
                      <a:endParaRPr lang="en-US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949746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Particulars</a:t>
                      </a:r>
                      <a:endParaRPr lang="en-US" sz="2000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err="1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Rajgir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err="1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Islampur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696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Total number of prescriptions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130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Calibri"/>
                          <a:ea typeface="Calibri"/>
                          <a:cs typeface="Times New Roman"/>
                        </a:rPr>
                        <a:t>130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696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Total number of drugs </a:t>
                      </a:r>
                      <a:r>
                        <a:rPr lang="en-US" sz="20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prescribed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546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Calibri"/>
                          <a:ea typeface="Calibri"/>
                          <a:cs typeface="Times New Roman"/>
                        </a:rPr>
                        <a:t>438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354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Average number of drugs per prescription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4.2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Calibri"/>
                          <a:ea typeface="Calibri"/>
                          <a:cs typeface="Times New Roman"/>
                        </a:rPr>
                        <a:t>3.37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Prescribing Indicator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52399" y="1295400"/>
          <a:ext cx="8991601" cy="5572189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2971138"/>
                <a:gridCol w="1485568"/>
                <a:gridCol w="1563757"/>
                <a:gridCol w="1407381"/>
                <a:gridCol w="1563757"/>
              </a:tblGrid>
              <a:tr h="806156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Rajgir</a:t>
                      </a:r>
                      <a:endParaRPr lang="en-US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</a:t>
                      </a:r>
                      <a:r>
                        <a:rPr lang="en-US" sz="28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Islampur</a:t>
                      </a:r>
                      <a:endParaRPr lang="en-US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895729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Particulars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Frequency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Percentage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Frequency</a:t>
                      </a:r>
                    </a:p>
                    <a:p>
                      <a:pPr algn="ctr"/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Percentage</a:t>
                      </a:r>
                    </a:p>
                    <a:p>
                      <a:pPr algn="ctr"/>
                      <a:endParaRPr lang="en-US" b="1" dirty="0"/>
                    </a:p>
                  </a:txBody>
                  <a:tcPr/>
                </a:tc>
              </a:tr>
              <a:tr h="75241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Drugs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not prescribed with Generic Name</a:t>
                      </a:r>
                      <a:endParaRPr lang="en-US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152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27.83%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179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39.04%</a:t>
                      </a:r>
                      <a:endParaRPr lang="en-US" dirty="0"/>
                    </a:p>
                  </a:txBody>
                  <a:tcPr/>
                </a:tc>
              </a:tr>
              <a:tr h="75241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Prescription with at least 1 drug without Generic</a:t>
                      </a:r>
                      <a:r>
                        <a:rPr lang="en-US" baseline="0" dirty="0" smtClean="0"/>
                        <a:t> 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78.46%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80.76%</a:t>
                      </a:r>
                      <a:endParaRPr lang="en-US" dirty="0"/>
                    </a:p>
                  </a:txBody>
                  <a:tcPr/>
                </a:tc>
              </a:tr>
              <a:tr h="75241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Prescription prescribed with an antibiotic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73.1%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83.07%</a:t>
                      </a:r>
                      <a:endParaRPr lang="en-US" dirty="0"/>
                    </a:p>
                  </a:txBody>
                  <a:tcPr/>
                </a:tc>
              </a:tr>
              <a:tr h="69866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Medicine not from EML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134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24.54%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163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37.2%</a:t>
                      </a:r>
                      <a:endParaRPr lang="en-US" dirty="0"/>
                    </a:p>
                  </a:txBody>
                  <a:tcPr/>
                </a:tc>
              </a:tr>
              <a:tr h="752412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Prescription with at least  1 drug not from EML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75.38%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74.61%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5546</TotalTime>
  <Words>591</Words>
  <Application>Microsoft Office PowerPoint</Application>
  <PresentationFormat>On-screen Show (4:3)</PresentationFormat>
  <Paragraphs>161</Paragraphs>
  <Slides>17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Oriel</vt:lpstr>
      <vt:lpstr>Rational Use of Drug in Bihar: A Study on Sub-divisional &amp;Referral Hospital in Rajgir &amp; Islampur</vt:lpstr>
      <vt:lpstr>Slide 2</vt:lpstr>
      <vt:lpstr> Factors Influence Use of Medicines</vt:lpstr>
      <vt:lpstr>Objective</vt:lpstr>
      <vt:lpstr>Indictors of rational use of drug </vt:lpstr>
      <vt:lpstr>Slide 6</vt:lpstr>
      <vt:lpstr>Methodology</vt:lpstr>
      <vt:lpstr>Slide 8</vt:lpstr>
      <vt:lpstr>Prescribing Indicator</vt:lpstr>
      <vt:lpstr>Patient Care Indicator</vt:lpstr>
      <vt:lpstr>Knowledge of Patient</vt:lpstr>
      <vt:lpstr>Availability of Essential Drugs</vt:lpstr>
      <vt:lpstr>Out of Pocket Expenditure</vt:lpstr>
      <vt:lpstr>Perception about Generic Drug among doctors </vt:lpstr>
      <vt:lpstr>Observation</vt:lpstr>
      <vt:lpstr>Recommendations</vt:lpstr>
      <vt:lpstr>Your Prescription              Your Choice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Knowledge of Patient</dc:title>
  <dc:creator>Student</dc:creator>
  <cp:lastModifiedBy>archit sinha</cp:lastModifiedBy>
  <cp:revision>61</cp:revision>
  <dcterms:created xsi:type="dcterms:W3CDTF">2012-05-25T18:21:42Z</dcterms:created>
  <dcterms:modified xsi:type="dcterms:W3CDTF">2013-05-01T02:58:49Z</dcterms:modified>
</cp:coreProperties>
</file>