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4" r:id="rId3"/>
    <p:sldId id="257" r:id="rId4"/>
    <p:sldId id="258" r:id="rId5"/>
    <p:sldId id="260" r:id="rId6"/>
    <p:sldId id="259" r:id="rId7"/>
    <p:sldId id="263" r:id="rId8"/>
    <p:sldId id="262" r:id="rId9"/>
    <p:sldId id="264" r:id="rId10"/>
    <p:sldId id="265" r:id="rId11"/>
    <p:sldId id="266" r:id="rId12"/>
    <p:sldId id="275" r:id="rId13"/>
    <p:sldId id="267" r:id="rId14"/>
    <p:sldId id="273" r:id="rId15"/>
    <p:sldId id="268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86" autoAdjust="0"/>
    <p:restoredTop sz="94660"/>
  </p:normalViewPr>
  <p:slideViewPr>
    <p:cSldViewPr snapToGrid="0">
      <p:cViewPr varScale="1">
        <p:scale>
          <a:sx n="63" d="100"/>
          <a:sy n="63" d="100"/>
        </p:scale>
        <p:origin x="6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\OneDrive\Desktop\SURVEY(Responses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493336993817891"/>
          <c:y val="0.11082266839773847"/>
          <c:w val="0.82969621539243077"/>
          <c:h val="0.763128817023913"/>
        </c:manualLayout>
      </c:layout>
      <c:barChart>
        <c:barDir val="col"/>
        <c:grouping val="clustered"/>
        <c:varyColors val="0"/>
        <c:ser>
          <c:idx val="0"/>
          <c:order val="0"/>
          <c:spPr>
            <a:noFill/>
            <a:ln w="9525" cap="flat" cmpd="sng" algn="ctr">
              <a:solidFill>
                <a:schemeClr val="accent5"/>
              </a:solidFill>
              <a:miter lim="800000"/>
            </a:ln>
            <a:effectLst>
              <a:glow rad="63500">
                <a:schemeClr val="accent5">
                  <a:satMod val="175000"/>
                  <a:alpha val="25000"/>
                </a:schemeClr>
              </a:glo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Sheet3!$B$1:$E$1</c:f>
              <c:strCache>
                <c:ptCount val="4"/>
                <c:pt idx="0">
                  <c:v>Never</c:v>
                </c:pt>
                <c:pt idx="1">
                  <c:v>Rarely</c:v>
                </c:pt>
                <c:pt idx="2">
                  <c:v>More often</c:v>
                </c:pt>
                <c:pt idx="3">
                  <c:v>Always</c:v>
                </c:pt>
              </c:strCache>
            </c:strRef>
          </c:cat>
          <c:val>
            <c:numRef>
              <c:f>Sheet3!$B$2:$E$2</c:f>
              <c:numCache>
                <c:formatCode>0.00%</c:formatCode>
                <c:ptCount val="4"/>
                <c:pt idx="0">
                  <c:v>0.33900000000000002</c:v>
                </c:pt>
                <c:pt idx="1">
                  <c:v>0.26800000000000002</c:v>
                </c:pt>
                <c:pt idx="2">
                  <c:v>0.26300000000000001</c:v>
                </c:pt>
                <c:pt idx="3">
                  <c:v>0.128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B0-47A9-8FDC-A9794F1A042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15"/>
        <c:overlap val="-40"/>
        <c:axId val="2066419440"/>
        <c:axId val="2066418192"/>
      </c:barChart>
      <c:catAx>
        <c:axId val="206641944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6418192"/>
        <c:crosses val="autoZero"/>
        <c:auto val="1"/>
        <c:lblAlgn val="ctr"/>
        <c:lblOffset val="100"/>
        <c:noMultiLvlLbl val="0"/>
      </c:catAx>
      <c:valAx>
        <c:axId val="206641819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6419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400"/>
              <a:t>SYMPTOMS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1048196274524337"/>
          <c:y val="0.11044883987427101"/>
          <c:w val="0.64061332938017068"/>
          <c:h val="0.6211467024620452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Sheet13!$A$2</c:f>
              <c:strCache>
                <c:ptCount val="1"/>
                <c:pt idx="0">
                  <c:v>NEVER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Sheet13!$B$1:$E$1</c:f>
              <c:strCache>
                <c:ptCount val="4"/>
                <c:pt idx="0">
                  <c:v>ANXIETY</c:v>
                </c:pt>
                <c:pt idx="1">
                  <c:v>AGITATION</c:v>
                </c:pt>
                <c:pt idx="2">
                  <c:v>DISORIENTATION</c:v>
                </c:pt>
                <c:pt idx="3">
                  <c:v>RESPIRATORY ALTERATIONS</c:v>
                </c:pt>
              </c:strCache>
            </c:strRef>
          </c:cat>
          <c:val>
            <c:numRef>
              <c:f>Sheet13!$B$2:$E$2</c:f>
              <c:numCache>
                <c:formatCode>General</c:formatCode>
                <c:ptCount val="4"/>
                <c:pt idx="0">
                  <c:v>72</c:v>
                </c:pt>
                <c:pt idx="1">
                  <c:v>75</c:v>
                </c:pt>
                <c:pt idx="2">
                  <c:v>80</c:v>
                </c:pt>
                <c:pt idx="3">
                  <c:v>110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3E-4582-ADA4-9A4F1961558E}"/>
            </c:ext>
          </c:extLst>
        </c:ser>
        <c:ser>
          <c:idx val="1"/>
          <c:order val="1"/>
          <c:tx>
            <c:strRef>
              <c:f>Sheet13!$A$3</c:f>
              <c:strCache>
                <c:ptCount val="1"/>
                <c:pt idx="0">
                  <c:v>RARELY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Sheet13!$B$1:$E$1</c:f>
              <c:strCache>
                <c:ptCount val="4"/>
                <c:pt idx="0">
                  <c:v>ANXIETY</c:v>
                </c:pt>
                <c:pt idx="1">
                  <c:v>AGITATION</c:v>
                </c:pt>
                <c:pt idx="2">
                  <c:v>DISORIENTATION</c:v>
                </c:pt>
                <c:pt idx="3">
                  <c:v>RESPIRATORY ALTERATIONS</c:v>
                </c:pt>
              </c:strCache>
            </c:strRef>
          </c:cat>
          <c:val>
            <c:numRef>
              <c:f>Sheet13!$B$3:$E$3</c:f>
              <c:numCache>
                <c:formatCode>General</c:formatCode>
                <c:ptCount val="4"/>
                <c:pt idx="0">
                  <c:v>57</c:v>
                </c:pt>
                <c:pt idx="1">
                  <c:v>57</c:v>
                </c:pt>
                <c:pt idx="2">
                  <c:v>60</c:v>
                </c:pt>
                <c:pt idx="3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3E-4582-ADA4-9A4F1961558E}"/>
            </c:ext>
          </c:extLst>
        </c:ser>
        <c:ser>
          <c:idx val="2"/>
          <c:order val="2"/>
          <c:tx>
            <c:strRef>
              <c:f>Sheet13!$A$4</c:f>
              <c:strCache>
                <c:ptCount val="1"/>
                <c:pt idx="0">
                  <c:v>MORE OFTEN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Sheet13!$B$1:$E$1</c:f>
              <c:strCache>
                <c:ptCount val="4"/>
                <c:pt idx="0">
                  <c:v>ANXIETY</c:v>
                </c:pt>
                <c:pt idx="1">
                  <c:v>AGITATION</c:v>
                </c:pt>
                <c:pt idx="2">
                  <c:v>DISORIENTATION</c:v>
                </c:pt>
                <c:pt idx="3">
                  <c:v>RESPIRATORY ALTERATIONS</c:v>
                </c:pt>
              </c:strCache>
            </c:strRef>
          </c:cat>
          <c:val>
            <c:numRef>
              <c:f>Sheet13!$B$4:$E$4</c:f>
              <c:numCache>
                <c:formatCode>General</c:formatCode>
                <c:ptCount val="4"/>
                <c:pt idx="0">
                  <c:v>59</c:v>
                </c:pt>
                <c:pt idx="1">
                  <c:v>58</c:v>
                </c:pt>
                <c:pt idx="2">
                  <c:v>46</c:v>
                </c:pt>
                <c:pt idx="3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3E-4582-ADA4-9A4F1961558E}"/>
            </c:ext>
          </c:extLst>
        </c:ser>
        <c:ser>
          <c:idx val="3"/>
          <c:order val="3"/>
          <c:tx>
            <c:strRef>
              <c:f>Sheet13!$A$5</c:f>
              <c:strCache>
                <c:ptCount val="1"/>
                <c:pt idx="0">
                  <c:v>ALWAYS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Sheet13!$B$1:$E$1</c:f>
              <c:strCache>
                <c:ptCount val="4"/>
                <c:pt idx="0">
                  <c:v>ANXIETY</c:v>
                </c:pt>
                <c:pt idx="1">
                  <c:v>AGITATION</c:v>
                </c:pt>
                <c:pt idx="2">
                  <c:v>DISORIENTATION</c:v>
                </c:pt>
                <c:pt idx="3">
                  <c:v>RESPIRATORY ALTERATIONS</c:v>
                </c:pt>
              </c:strCache>
            </c:strRef>
          </c:cat>
          <c:val>
            <c:numRef>
              <c:f>Sheet13!$B$5:$E$5</c:f>
              <c:numCache>
                <c:formatCode>General</c:formatCode>
                <c:ptCount val="4"/>
                <c:pt idx="0">
                  <c:v>12</c:v>
                </c:pt>
                <c:pt idx="1">
                  <c:v>10</c:v>
                </c:pt>
                <c:pt idx="2">
                  <c:v>14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B3E-4582-ADA4-9A4F1961558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8302927"/>
        <c:axId val="128300847"/>
      </c:barChart>
      <c:catAx>
        <c:axId val="1283029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300847"/>
        <c:crosses val="autoZero"/>
        <c:auto val="1"/>
        <c:lblAlgn val="ctr"/>
        <c:lblOffset val="100"/>
        <c:noMultiLvlLbl val="0"/>
      </c:catAx>
      <c:valAx>
        <c:axId val="1283008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3029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25754161486393"/>
          <c:y val="0.90054851769622568"/>
          <c:w val="0.66033140799834233"/>
          <c:h val="9.94514823037743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C000">
        <a:lumMod val="20000"/>
        <a:lumOff val="80000"/>
      </a:srgb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3">
  <cs:axisTitle>
    <cs:lnRef idx="0"/>
    <cs:fillRef idx="0"/>
    <cs:effectRef idx="0"/>
    <cs:fontRef idx="minor">
      <a:schemeClr val="lt1">
        <a:lumMod val="75000"/>
      </a:schemeClr>
    </cs:fontRef>
    <cs:defRPr sz="900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>
        <a:lumMod val="75000"/>
      </a:schemeClr>
    </cs:fontRef>
    <cs:defRPr sz="900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400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02-07-2022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02-07-2022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02-07-2022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02-07-2022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02-07-2022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02-07-2022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02-07-2022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02-07-2022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02-07-2022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02-07-2022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02-07-2022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02-07-2022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02-07-2022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4108/eai.20-8-2019.2288143" TargetMode="External"/><Relationship Id="rId2" Type="http://schemas.openxmlformats.org/officeDocument/2006/relationships/hyperlink" Target="https://doi.org/10.4103/ipj.ipj_134_21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6720" y="497840"/>
            <a:ext cx="5008880" cy="3897331"/>
          </a:xfrm>
        </p:spPr>
        <p:txBody>
          <a:bodyPr>
            <a:normAutofit fontScale="90000"/>
          </a:bodyPr>
          <a:lstStyle/>
          <a:p>
            <a:r>
              <a:rPr lang="en-IN" sz="4800" dirty="0"/>
              <a:t>“</a:t>
            </a:r>
            <a:r>
              <a:rPr lang="en-I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Nomophobia and Behavioural Changes in Children during the Pandemic”</a:t>
            </a:r>
            <a:br>
              <a:rPr lang="en-IN" sz="4800" dirty="0"/>
            </a:br>
            <a:br>
              <a:rPr lang="en-IN" sz="4800" dirty="0"/>
            </a:br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NHM Kozhikode, Kerala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1440" y="5215254"/>
            <a:ext cx="9834880" cy="961390"/>
          </a:xfrm>
          <a:solidFill>
            <a:schemeClr val="accent4"/>
          </a:solidFill>
        </p:spPr>
        <p:txBody>
          <a:bodyPr>
            <a:normAutofit fontScale="70000" lnSpcReduction="20000"/>
          </a:bodyPr>
          <a:lstStyle/>
          <a:p>
            <a:pPr algn="l"/>
            <a:r>
              <a:rPr lang="en-IN" dirty="0"/>
              <a:t>Dr. Anamika K</a:t>
            </a:r>
          </a:p>
          <a:p>
            <a:pPr algn="l"/>
            <a:r>
              <a:rPr lang="en-IN" dirty="0"/>
              <a:t>Guided by Dr. Sumant Swain</a:t>
            </a:r>
          </a:p>
          <a:p>
            <a:pPr algn="l"/>
            <a:r>
              <a:rPr lang="en-IN" dirty="0"/>
              <a:t>IIHMR Delhi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4A4A6-17A9-4392-BB4C-06FEF16CF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280136" cy="1268959"/>
          </a:xfrm>
          <a:prstGeom prst="rect">
            <a:avLst/>
          </a:prstGeom>
        </p:spPr>
      </p:pic>
      <p:pic>
        <p:nvPicPr>
          <p:cNvPr id="1028" name="Picture 4" descr="Gadget addiction in children-few points to remember | Child Habits | Blog  Post by Mousumee Das Paul | Momspresso">
            <a:extLst>
              <a:ext uri="{FF2B5EF4-FFF2-40B4-BE49-F238E27FC236}">
                <a16:creationId xmlns:a16="http://schemas.microsoft.com/office/drawing/2014/main" id="{0D3B9954-DAE7-607C-4D68-6D12276D4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938" y="497840"/>
            <a:ext cx="4277382" cy="471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 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6640" y="1825625"/>
            <a:ext cx="6075680" cy="358965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IN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result of this survey will be a stepping stone for the realisation and a reminder for the parents, teachers and the authority that it’s high time to find a solution for mobile addictions in children.</a:t>
            </a:r>
          </a:p>
          <a:p>
            <a:pPr algn="just"/>
            <a:r>
              <a:rPr lang="en-IN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12.8% of the children had high intensity or always using mobile phones and 26.4% of children used mobile phones with an intensity of more often. </a:t>
            </a:r>
          </a:p>
          <a:p>
            <a:pPr algn="just"/>
            <a:r>
              <a:rPr lang="en-IN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5.8% of the children have shown the symptoms of nomophobia always and 24.5% of the children have shown the symptoms more often.</a:t>
            </a:r>
          </a:p>
          <a:p>
            <a:pPr algn="just"/>
            <a:r>
              <a:rPr lang="en-IN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Although it does not reach 50%, this condition must be observed and anticipated so that no more serious negative impacts occur.</a:t>
            </a:r>
          </a:p>
          <a:p>
            <a:endParaRPr lang="en-IN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IN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E8C70-D405-03BF-6CEE-48677636D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45199"/>
            <a:ext cx="1320800" cy="1081520"/>
          </a:xfrm>
          <a:prstGeom prst="rect">
            <a:avLst/>
          </a:prstGeom>
        </p:spPr>
      </p:pic>
      <p:pic>
        <p:nvPicPr>
          <p:cNvPr id="2050" name="Picture 2" descr="Discussion Complex Like a Puzzle - Pictured As Word Discussion on a Puzzle  Pieces To Show that Discussion Can Be Difficult and Stock Illustration -  Illustration of demanding, complicated: 164222140">
            <a:extLst>
              <a:ext uri="{FF2B5EF4-FFF2-40B4-BE49-F238E27FC236}">
                <a16:creationId xmlns:a16="http://schemas.microsoft.com/office/drawing/2014/main" id="{DF43BFFD-9316-DF87-DC71-20254142B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60" y="1690688"/>
            <a:ext cx="3850640" cy="372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9408C5-980A-19E8-BCAD-1DBAF756F27B}"/>
              </a:ext>
            </a:extLst>
          </p:cNvPr>
          <p:cNvSpPr/>
          <p:nvPr/>
        </p:nvSpPr>
        <p:spPr>
          <a:xfrm>
            <a:off x="711200" y="5415280"/>
            <a:ext cx="10652760" cy="853440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5200" y="365125"/>
            <a:ext cx="1498600" cy="1325563"/>
          </a:xfrm>
        </p:spPr>
        <p:txBody>
          <a:bodyPr/>
          <a:lstStyle/>
          <a:p>
            <a:pPr algn="ctr"/>
            <a:r>
              <a:rPr lang="en-US" b="1" dirty="0"/>
              <a:t> 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0940" y="1825625"/>
            <a:ext cx="6344920" cy="3721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Factors to be focused on,</a:t>
            </a:r>
          </a:p>
          <a:p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There is no limit to mobile phone use in India.</a:t>
            </a:r>
          </a:p>
          <a:p>
            <a:r>
              <a:rPr lang="en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single person can use multiple phones. </a:t>
            </a:r>
          </a:p>
          <a:p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Telecom Regulatory Authority of India (TRAI) can play an active role by making a policy/law</a:t>
            </a:r>
            <a:r>
              <a:rPr lang="en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r>
              <a:rPr lang="en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here should be a minimum upper age limit for using mobile. </a:t>
            </a:r>
          </a:p>
          <a:p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schools/colleges should strictly enforce the mobile phone restriction in their institution. </a:t>
            </a:r>
            <a:endParaRPr lang="en-IN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04681-6BE2-30DB-6630-A78A118C2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4283"/>
            <a:ext cx="1137919" cy="1110603"/>
          </a:xfrm>
          <a:prstGeom prst="rect">
            <a:avLst/>
          </a:prstGeom>
        </p:spPr>
      </p:pic>
      <p:pic>
        <p:nvPicPr>
          <p:cNvPr id="7" name="Picture 2" descr="Discussion Complex Like a Puzzle - Pictured As Word Discussion on a Puzzle  Pieces To Show that Discussion Can Be Difficult and Stock Illustration -  Illustration of demanding, complicated: 164222140">
            <a:extLst>
              <a:ext uri="{FF2B5EF4-FFF2-40B4-BE49-F238E27FC236}">
                <a16:creationId xmlns:a16="http://schemas.microsoft.com/office/drawing/2014/main" id="{7DBA5CCC-D692-07E4-527C-A8E53E351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20" y="1825625"/>
            <a:ext cx="3484880" cy="3528695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FA8B4D9-CCDA-DD0D-A635-798ADB02B34B}"/>
              </a:ext>
            </a:extLst>
          </p:cNvPr>
          <p:cNvSpPr/>
          <p:nvPr/>
        </p:nvSpPr>
        <p:spPr>
          <a:xfrm>
            <a:off x="838200" y="5357495"/>
            <a:ext cx="10622280" cy="711200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0F6EC-6F74-10E8-AC03-0F3875AD0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Limitations of the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DAC66-4BC0-4A4F-5501-A4915ECD4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1825625"/>
            <a:ext cx="5110480" cy="3640298"/>
          </a:xfrm>
        </p:spPr>
        <p:txBody>
          <a:bodyPr>
            <a:normAutofit/>
          </a:bodyPr>
          <a:lstStyle/>
          <a:p>
            <a:pPr algn="just"/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survey was conducted based on the respective online network.</a:t>
            </a:r>
          </a:p>
          <a:p>
            <a:pPr algn="just"/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study is limited to those who have smartphones and understand the Google form survey.</a:t>
            </a:r>
          </a:p>
          <a:p>
            <a:pPr algn="just"/>
            <a:r>
              <a:rPr lang="en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Many samples were not collected as it was expected.</a:t>
            </a:r>
          </a:p>
          <a:p>
            <a:pPr algn="just"/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Despite these limitations, these findings will likely provide valuable information for the upcoming actions.</a:t>
            </a:r>
            <a:endParaRPr lang="en-IN" sz="3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F2BD8B-3ADC-D6F0-E221-C8FA6B642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7BD38B-06EE-DC64-6828-3A96DC5B6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BF899B-1AA7-BB0B-B7E4-F54105A89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3483"/>
            <a:ext cx="1523999" cy="1100444"/>
          </a:xfrm>
          <a:prstGeom prst="rect">
            <a:avLst/>
          </a:prstGeom>
        </p:spPr>
      </p:pic>
      <p:pic>
        <p:nvPicPr>
          <p:cNvPr id="4098" name="Picture 2" descr="Limitations-ის სურათის შედეგი | Workplace communication, Hurdles, Agile  development">
            <a:extLst>
              <a:ext uri="{FF2B5EF4-FFF2-40B4-BE49-F238E27FC236}">
                <a16:creationId xmlns:a16="http://schemas.microsoft.com/office/drawing/2014/main" id="{7C2C0A60-74E1-828A-5BAE-73FD2981C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560" y="1825625"/>
            <a:ext cx="2682870" cy="3640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538BF93-A231-E6D3-3F53-DB6802EAAE5F}"/>
              </a:ext>
            </a:extLst>
          </p:cNvPr>
          <p:cNvSpPr/>
          <p:nvPr/>
        </p:nvSpPr>
        <p:spPr>
          <a:xfrm>
            <a:off x="721360" y="5465923"/>
            <a:ext cx="10632440" cy="661827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16073D2-5F7D-E741-7ED2-D71881C61445}"/>
              </a:ext>
            </a:extLst>
          </p:cNvPr>
          <p:cNvSpPr/>
          <p:nvPr/>
        </p:nvSpPr>
        <p:spPr>
          <a:xfrm>
            <a:off x="721360" y="1825625"/>
            <a:ext cx="1778000" cy="3640298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2224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360" y="365125"/>
            <a:ext cx="6568440" cy="1325563"/>
          </a:xfrm>
        </p:spPr>
        <p:txBody>
          <a:bodyPr/>
          <a:lstStyle/>
          <a:p>
            <a:pPr algn="ctr"/>
            <a:r>
              <a:rPr lang="en-US" b="1" dirty="0"/>
              <a:t> 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1680" y="2140585"/>
            <a:ext cx="5532120" cy="33254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 can be concluded that from the results of this study, </a:t>
            </a:r>
          </a:p>
          <a:p>
            <a:pPr algn="just"/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some children indicate dependency on using mobile phones as a means of entertainment when there is an opportunity and free time, </a:t>
            </a:r>
          </a:p>
          <a:p>
            <a:pPr algn="just"/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they prefer to play using a mobile phone rather than playing with their friends. </a:t>
            </a:r>
          </a:p>
          <a:p>
            <a:pPr algn="just"/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Moreover, </a:t>
            </a:r>
            <a:r>
              <a:rPr lang="en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around 3</a:t>
            </a:r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0% of the children started showing the consequences of gadget addiction.</a:t>
            </a:r>
            <a:endParaRPr lang="en-IN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4B806-E805-17DC-360E-E996C56D4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412240" cy="1013140"/>
          </a:xfrm>
          <a:prstGeom prst="rect">
            <a:avLst/>
          </a:prstGeom>
        </p:spPr>
      </p:pic>
      <p:pic>
        <p:nvPicPr>
          <p:cNvPr id="1026" name="Picture 2" descr="Conclusion Stock Photos and Images. 16,226 Conclusion pictures and royalty  free photography available to search from thousands of stock photographers.">
            <a:extLst>
              <a:ext uri="{FF2B5EF4-FFF2-40B4-BE49-F238E27FC236}">
                <a16:creationId xmlns:a16="http://schemas.microsoft.com/office/drawing/2014/main" id="{86E121A6-16D8-52B1-6F2E-0C644EB65E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90"/>
          <a:stretch/>
        </p:blipFill>
        <p:spPr bwMode="auto">
          <a:xfrm>
            <a:off x="1310640" y="2140584"/>
            <a:ext cx="3429000" cy="311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828C775-4A88-1777-6230-D9A6A8EBEF4E}"/>
              </a:ext>
            </a:extLst>
          </p:cNvPr>
          <p:cNvSpPr/>
          <p:nvPr/>
        </p:nvSpPr>
        <p:spPr>
          <a:xfrm>
            <a:off x="4704080" y="2140585"/>
            <a:ext cx="985520" cy="3112135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Kumar, Ravi, Supriya Kumari, Puja Bharti, and Divyam Sharma. “Nomophobia: A Rising Concern among Indian Students.” </a:t>
            </a:r>
            <a:r>
              <a:rPr lang="en-IN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Industrial Psychiatry Journal</a:t>
            </a:r>
            <a:r>
              <a:rPr lang="en-IN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30, no. 2 (2021): 230. </a:t>
            </a:r>
            <a:r>
              <a:rPr lang="en-IN" sz="1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https://doi.org/10.4103/ipj.ipj_134_21</a:t>
            </a:r>
            <a:r>
              <a:rPr lang="en-IN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Pratiwi, Ika, Zuhdan Prasetyo, Samsuri Samsuri, Much Fardani, and Tutik Khotimah. “Identification of Nomophobia in Primary School Age Children and Its Consequences for Friendly Character Behavior.” In </a:t>
            </a:r>
            <a:r>
              <a:rPr lang="en-IN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Proceedings of the Proceeding of the 2nd International Conference Education Culture and Technology, ICONECT 2019, 20-21 August 2019, Kudus, Indonesia</a:t>
            </a:r>
            <a:r>
              <a:rPr lang="en-IN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Kudus, Indonesia: EAI, 2019. </a:t>
            </a:r>
            <a:r>
              <a:rPr lang="en-IN" sz="16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https://doi.org/10.4108/eai.20-8-2019.2288143</a:t>
            </a:r>
            <a:r>
              <a:rPr lang="en-IN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Anboucarassy B, Begum M. Effect of use of mobile phone on the mental health of higher secondary school students. </a:t>
            </a:r>
            <a:r>
              <a:rPr lang="en-IN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I-manager's J Educ Psychol. </a:t>
            </a:r>
            <a:r>
              <a:rPr lang="en-IN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2014;8:15–9.</a:t>
            </a:r>
            <a:endParaRPr lang="en-IN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ANBOUCARASSY, and MUMTAZ BEGUM *. “Effect of Use of Mobile Phone on Mental Health of Higher Secondary School Students.” Journal. India, 2014.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C9A4B-7D60-AC6E-3EFB-C49D8A77D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 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7814C-6B56-911D-71A3-5D4712507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0080" y="2431732"/>
            <a:ext cx="3469640" cy="19945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Pictorial Journey</a:t>
            </a:r>
          </a:p>
          <a:p>
            <a:pPr marL="0" indent="0" algn="ctr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NHM Kozhikode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12292-B42A-7AC1-7086-3818B43D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BA5A0-C039-E6BF-8014-4934B4E40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F0EC7F-DD12-E99C-284F-F8E5E8D80D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80" y="1289051"/>
            <a:ext cx="5242560" cy="466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84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7B543-DD16-00A8-C1EC-FE337C972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Screenshot of Approval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25AAD56-F6AF-D9C2-B681-3DCC89C430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920" y="1690688"/>
            <a:ext cx="7538720" cy="4351338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4C53A3-3523-7375-B7CF-8CD9449B1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EDD3CD-7AAF-DDBA-4AB5-4451EC072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093F7C1-08A5-2300-CE5B-8F373A362C1D}"/>
              </a:ext>
            </a:extLst>
          </p:cNvPr>
          <p:cNvSpPr/>
          <p:nvPr/>
        </p:nvSpPr>
        <p:spPr>
          <a:xfrm>
            <a:off x="8300720" y="2174240"/>
            <a:ext cx="1209040" cy="193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189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0" y="1825625"/>
            <a:ext cx="7315200" cy="4351338"/>
          </a:xfrm>
        </p:spPr>
        <p:txBody>
          <a:bodyPr>
            <a:normAutofit/>
          </a:bodyPr>
          <a:lstStyle/>
          <a:p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Today, the lives of many children and adolescents are increasingly influenced by new technological devices and means of communication (smartphones, tablets, social networks). </a:t>
            </a:r>
          </a:p>
          <a:p>
            <a:pPr marL="0" indent="0">
              <a:buNone/>
            </a:pPr>
            <a:endParaRPr lang="en-IN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Children and adolescents had lower incidence and mortality rates of COVID-19 than adults. However, they had adverse psychological and behavioural effects, especially among school-age ones, due to home confinement and other infection control measures.</a:t>
            </a:r>
          </a:p>
          <a:p>
            <a:endParaRPr lang="en-IN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 led </a:t>
            </a:r>
            <a:r>
              <a:rPr lang="en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children</a:t>
            </a:r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and adults to spend more time at home with effective use of technological devices.</a:t>
            </a:r>
            <a:endParaRPr lang="en-IN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290320" cy="1268959"/>
          </a:xfrm>
          <a:prstGeom prst="rect">
            <a:avLst/>
          </a:prstGeom>
        </p:spPr>
      </p:pic>
      <p:pic>
        <p:nvPicPr>
          <p:cNvPr id="1026" name="Picture 2" descr="An age-by-age guide to kids and smartphones">
            <a:extLst>
              <a:ext uri="{FF2B5EF4-FFF2-40B4-BE49-F238E27FC236}">
                <a16:creationId xmlns:a16="http://schemas.microsoft.com/office/drawing/2014/main" id="{A08A1927-5203-6F38-7A10-ABBF1A423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" y="1338897"/>
            <a:ext cx="3393440" cy="4180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702E711-651A-CD6C-1C76-AF53C2A45E00}"/>
              </a:ext>
            </a:extLst>
          </p:cNvPr>
          <p:cNvSpPr/>
          <p:nvPr/>
        </p:nvSpPr>
        <p:spPr>
          <a:xfrm>
            <a:off x="528320" y="5519102"/>
            <a:ext cx="10825480" cy="657861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9061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51033-92AE-7D44-CA2A-465B19610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I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INTRODUCTION</a:t>
            </a:r>
            <a:r>
              <a:rPr lang="en-IN" b="1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2ADE59-DDEA-2629-5CE5-2986EE845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7280" y="1634084"/>
            <a:ext cx="6446520" cy="4351338"/>
          </a:xfrm>
        </p:spPr>
        <p:txBody>
          <a:bodyPr>
            <a:normAutofit/>
          </a:bodyPr>
          <a:lstStyle/>
          <a:p>
            <a:r>
              <a:rPr lang="en-IN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NOMOPHOBIA = NO MObile PHone PhoBIA </a:t>
            </a:r>
          </a:p>
          <a:p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psychological condition when people have a fear of being detached from mobile phone connectivity.</a:t>
            </a:r>
          </a:p>
          <a:p>
            <a:r>
              <a:rPr lang="en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Signs and symptoms,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1DBDCD-BFFD-B18E-0A9A-B5A0A5A5A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F928C2-B1A0-B0B5-6B55-B107C607F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7830A4-8A9B-0EBD-A18C-FE6C0AF23F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09040" cy="102430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B7E473B-6B8F-4BAB-A3F7-A4E915413C2D}"/>
              </a:ext>
            </a:extLst>
          </p:cNvPr>
          <p:cNvSpPr/>
          <p:nvPr/>
        </p:nvSpPr>
        <p:spPr>
          <a:xfrm>
            <a:off x="5188620" y="3293022"/>
            <a:ext cx="2492529" cy="275844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anxiety, </a:t>
            </a:r>
          </a:p>
          <a:p>
            <a:r>
              <a:rPr lang="en-IN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Respiratory alterations</a:t>
            </a:r>
          </a:p>
          <a:p>
            <a:r>
              <a:rPr lang="en-IN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agitation, </a:t>
            </a:r>
          </a:p>
          <a:p>
            <a:r>
              <a:rPr lang="en-IN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disorientation </a:t>
            </a:r>
          </a:p>
          <a:p>
            <a:r>
              <a:rPr lang="en-IN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tachycardia</a:t>
            </a:r>
            <a:endParaRPr kumimoji="0" lang="en-IN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2050" name="Picture 2" descr="Nomophobia: the irrational fear of being without a mobile phone - Iberdrola  - Iberdrola">
            <a:extLst>
              <a:ext uri="{FF2B5EF4-FFF2-40B4-BE49-F238E27FC236}">
                <a16:creationId xmlns:a16="http://schemas.microsoft.com/office/drawing/2014/main" id="{0F0A4BB1-EBEE-D164-3FC7-2D3BCBBF8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53" y="1329196"/>
            <a:ext cx="3878374" cy="472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150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8080" y="365125"/>
            <a:ext cx="1635760" cy="1325563"/>
          </a:xfrm>
        </p:spPr>
        <p:txBody>
          <a:bodyPr/>
          <a:lstStyle/>
          <a:p>
            <a:pPr algn="ctr"/>
            <a:r>
              <a:rPr lang="en-US" b="1" dirty="0"/>
              <a:t> 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4400" y="1513840"/>
            <a:ext cx="4216400" cy="3972559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Objective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Identify the impact of digital gadgets among children.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 Objectives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understand the Level of Nomophobia among children.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assess the Symptoms of Nomophobia.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4328F-626B-70E2-D0C5-F16A1E592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78560" cy="914400"/>
          </a:xfrm>
          <a:prstGeom prst="rect">
            <a:avLst/>
          </a:prstGeom>
        </p:spPr>
      </p:pic>
      <p:pic>
        <p:nvPicPr>
          <p:cNvPr id="2050" name="Picture 2" descr="50,965 Define Images, Stock Photos &amp; Vectors | Shutterstock">
            <a:extLst>
              <a:ext uri="{FF2B5EF4-FFF2-40B4-BE49-F238E27FC236}">
                <a16:creationId xmlns:a16="http://schemas.microsoft.com/office/drawing/2014/main" id="{FB4064C4-AD15-26F2-456C-572B34629D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00"/>
          <a:stretch/>
        </p:blipFill>
        <p:spPr bwMode="auto">
          <a:xfrm>
            <a:off x="904240" y="1513840"/>
            <a:ext cx="4636135" cy="397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A298A0F-8377-D833-68D4-83021AFEA8E5}"/>
              </a:ext>
            </a:extLst>
          </p:cNvPr>
          <p:cNvSpPr/>
          <p:nvPr/>
        </p:nvSpPr>
        <p:spPr>
          <a:xfrm>
            <a:off x="904240" y="5486399"/>
            <a:ext cx="10241281" cy="741681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r>
              <a:rPr lang="en-IN" sz="4000" b="1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65C76-273B-9A86-DBC1-54F437B85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0" y="1879600"/>
            <a:ext cx="7498080" cy="4063999"/>
          </a:xfrm>
        </p:spPr>
        <p:txBody>
          <a:bodyPr>
            <a:normAutofit/>
          </a:bodyPr>
          <a:lstStyle/>
          <a:p>
            <a:pPr algn="just"/>
            <a:r>
              <a:rPr lang="en-IN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Study Design:</a:t>
            </a:r>
            <a:r>
              <a:rPr lang="en-IN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cross-sectional e-survey.</a:t>
            </a:r>
          </a:p>
          <a:p>
            <a:pPr algn="just"/>
            <a:r>
              <a:rPr lang="en-IN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Study Period</a:t>
            </a:r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April 4</a:t>
            </a:r>
            <a:r>
              <a:rPr lang="en-IN" sz="20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</a:t>
            </a:r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2022 –June 14</a:t>
            </a:r>
            <a:r>
              <a:rPr lang="en-IN" sz="20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 </a:t>
            </a:r>
            <a:endParaRPr lang="en-IN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IN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Study area: </a:t>
            </a:r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data was collected from the parents in Kozhikode district in Kerala. </a:t>
            </a:r>
          </a:p>
          <a:p>
            <a:pPr algn="just"/>
            <a:r>
              <a:rPr lang="en-IN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Sampling Technique: </a:t>
            </a:r>
            <a:r>
              <a:rPr lang="en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Random sampling techniques, </a:t>
            </a:r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Data collection techniques were carried out by questionnaire and telephonic interview.</a:t>
            </a:r>
          </a:p>
          <a:p>
            <a:pPr algn="just"/>
            <a:r>
              <a:rPr lang="en-IN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Sample Size: </a:t>
            </a:r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total of 200 participants were surveyed</a:t>
            </a:r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and the contact numbers were collected with the support of RBSK nurses.</a:t>
            </a:r>
          </a:p>
          <a:p>
            <a:pPr algn="just"/>
            <a:r>
              <a:rPr lang="en-IN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Research instrument: </a:t>
            </a:r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personalised e-questionnaire was designed in Google Form in the native language of Kerala and circulated among the parents using social media(What’s App). </a:t>
            </a:r>
            <a:endParaRPr lang="en-IN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26005-CE28-7D60-D38A-A20359BF8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310640" cy="975360"/>
          </a:xfrm>
          <a:prstGeom prst="rect">
            <a:avLst/>
          </a:prstGeom>
        </p:spPr>
      </p:pic>
      <p:pic>
        <p:nvPicPr>
          <p:cNvPr id="3074" name="Picture 2" descr="Quantitative Descriptive Research - Quantitative Research Design Clipart,  HD Png Download - kindpng">
            <a:extLst>
              <a:ext uri="{FF2B5EF4-FFF2-40B4-BE49-F238E27FC236}">
                <a16:creationId xmlns:a16="http://schemas.microsoft.com/office/drawing/2014/main" id="{BA4EF626-CC85-C151-E67C-D4C597B1A2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" y="2032000"/>
            <a:ext cx="3526790" cy="347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B316830-C0B1-7369-F37D-0FD85B67248D}"/>
              </a:ext>
            </a:extLst>
          </p:cNvPr>
          <p:cNvSpPr/>
          <p:nvPr/>
        </p:nvSpPr>
        <p:spPr>
          <a:xfrm>
            <a:off x="797560" y="5882640"/>
            <a:ext cx="10739120" cy="402271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4560" y="0"/>
            <a:ext cx="7157720" cy="813435"/>
          </a:xfrm>
        </p:spPr>
        <p:txBody>
          <a:bodyPr>
            <a:noAutofit/>
          </a:bodyPr>
          <a:lstStyle/>
          <a:p>
            <a:pPr algn="ctr"/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(1/3)</a:t>
            </a:r>
            <a:b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Nomophobia questionnaire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452A5-4A37-38F4-E86E-331DB996C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701039" cy="658330"/>
          </a:xfrm>
          <a:prstGeom prst="rect">
            <a:avLst/>
          </a:prstGeom>
        </p:spPr>
      </p:pic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856938C2-F0E7-F608-090F-FBEA2BC1AD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0688028"/>
              </p:ext>
            </p:extLst>
          </p:nvPr>
        </p:nvGraphicFramePr>
        <p:xfrm>
          <a:off x="584199" y="813435"/>
          <a:ext cx="11023601" cy="59471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15284">
                  <a:extLst>
                    <a:ext uri="{9D8B030D-6E8A-4147-A177-3AD203B41FA5}">
                      <a16:colId xmlns:a16="http://schemas.microsoft.com/office/drawing/2014/main" val="3442709191"/>
                    </a:ext>
                  </a:extLst>
                </a:gridCol>
                <a:gridCol w="904966">
                  <a:extLst>
                    <a:ext uri="{9D8B030D-6E8A-4147-A177-3AD203B41FA5}">
                      <a16:colId xmlns:a16="http://schemas.microsoft.com/office/drawing/2014/main" val="2482111119"/>
                    </a:ext>
                  </a:extLst>
                </a:gridCol>
                <a:gridCol w="995461">
                  <a:extLst>
                    <a:ext uri="{9D8B030D-6E8A-4147-A177-3AD203B41FA5}">
                      <a16:colId xmlns:a16="http://schemas.microsoft.com/office/drawing/2014/main" val="2538723025"/>
                    </a:ext>
                  </a:extLst>
                </a:gridCol>
                <a:gridCol w="1142518">
                  <a:extLst>
                    <a:ext uri="{9D8B030D-6E8A-4147-A177-3AD203B41FA5}">
                      <a16:colId xmlns:a16="http://schemas.microsoft.com/office/drawing/2014/main" val="188298740"/>
                    </a:ext>
                  </a:extLst>
                </a:gridCol>
                <a:gridCol w="865372">
                  <a:extLst>
                    <a:ext uri="{9D8B030D-6E8A-4147-A177-3AD203B41FA5}">
                      <a16:colId xmlns:a16="http://schemas.microsoft.com/office/drawing/2014/main" val="1097877418"/>
                    </a:ext>
                  </a:extLst>
                </a:gridCol>
              </a:tblGrid>
              <a:tr h="348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Statement</a:t>
                      </a:r>
                      <a:endParaRPr lang="en-IN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Never</a:t>
                      </a:r>
                      <a:endParaRPr lang="en-IN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Rarely</a:t>
                      </a:r>
                      <a:endParaRPr lang="en-IN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More often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Always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721497"/>
                  </a:ext>
                </a:extLst>
              </a:tr>
              <a:tr h="52786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100"/>
                        <a:buFont typeface="+mj-lt"/>
                        <a:buAutoNum type="arabicParenR"/>
                      </a:pPr>
                      <a:r>
                        <a:rPr lang="en-IN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When they play games on a mobile phone they don't care about other people and even forget themselves, for example, eating, bathing</a:t>
                      </a:r>
                      <a:endParaRPr lang="en-IN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2249136"/>
                  </a:ext>
                </a:extLst>
              </a:tr>
              <a:tr h="348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The amount of time spent playing continues to grow until they forget to study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389979"/>
                  </a:ext>
                </a:extLst>
              </a:tr>
              <a:tr h="348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Games from mobile phones keep them entertained because they are dizzy with schoolwork.</a:t>
                      </a:r>
                      <a:endParaRPr lang="en-IN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0074174"/>
                  </a:ext>
                </a:extLst>
              </a:tr>
              <a:tr h="348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4) They prefer playing on mobile phones rather than doing work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684541"/>
                  </a:ext>
                </a:extLst>
              </a:tr>
              <a:tr h="348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5) Their tasks are too late if they spend time playing on mobile phones</a:t>
                      </a:r>
                      <a:endParaRPr lang="en-IN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2012036"/>
                  </a:ext>
                </a:extLst>
              </a:tr>
              <a:tr h="348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6) </a:t>
                      </a:r>
                      <a:r>
                        <a:rPr lang="en-IN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They are happy when they win a game on a mobile phone</a:t>
                      </a:r>
                      <a:endParaRPr lang="en-IN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104225"/>
                  </a:ext>
                </a:extLst>
              </a:tr>
              <a:tr h="348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7) </a:t>
                      </a:r>
                      <a:r>
                        <a:rPr lang="en-IN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They feel happy when levelling up or discovering new games from a mobile phone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6375587"/>
                  </a:ext>
                </a:extLst>
              </a:tr>
              <a:tr h="348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8) </a:t>
                      </a:r>
                      <a:r>
                        <a:rPr lang="en-IN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They refuse and argue when told by my parents to help when playing so that makes parents angry</a:t>
                      </a:r>
                      <a:endParaRPr lang="en-IN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244341"/>
                  </a:ext>
                </a:extLst>
              </a:tr>
              <a:tr h="348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9) </a:t>
                      </a:r>
                      <a:r>
                        <a:rPr lang="en-IN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 parents make ends meet (obey) them so they don't get angry</a:t>
                      </a:r>
                      <a:endParaRPr lang="en-IN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9241684"/>
                  </a:ext>
                </a:extLst>
              </a:tr>
              <a:tr h="348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10)  </a:t>
                      </a:r>
                      <a:r>
                        <a:rPr lang="en-IN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When they play games from a mobile phone, they always increase the game level</a:t>
                      </a:r>
                      <a:endParaRPr lang="en-IN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448322"/>
                  </a:ext>
                </a:extLst>
              </a:tr>
              <a:tr h="348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11) </a:t>
                      </a:r>
                      <a:r>
                        <a:rPr lang="en-IN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they always add time to play games from a mobile phone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771317"/>
                  </a:ext>
                </a:extLst>
              </a:tr>
              <a:tr h="348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12) </a:t>
                      </a:r>
                      <a:r>
                        <a:rPr lang="en-IN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They feel uneasy when they don't play games on the mobile phone a day</a:t>
                      </a:r>
                      <a:endParaRPr lang="en-IN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622131"/>
                  </a:ext>
                </a:extLst>
              </a:tr>
              <a:tr h="348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13) </a:t>
                      </a:r>
                      <a:r>
                        <a:rPr lang="en-IN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They fill my free time by playing with a mobile phone</a:t>
                      </a:r>
                      <a:endParaRPr lang="en-IN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8638"/>
                  </a:ext>
                </a:extLst>
              </a:tr>
              <a:tr h="348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14) </a:t>
                      </a:r>
                      <a:r>
                        <a:rPr lang="en-IN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They play a game from a mobile phone so they don't miss another friend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701594"/>
                  </a:ext>
                </a:extLst>
              </a:tr>
              <a:tr h="348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15) </a:t>
                      </a:r>
                      <a:r>
                        <a:rPr lang="en-IN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they prefer to play mobile phone instead of playing outdoor with friends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30" marR="4733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1808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884"/>
            <a:ext cx="10515600" cy="1325563"/>
          </a:xfrm>
        </p:spPr>
        <p:txBody>
          <a:bodyPr/>
          <a:lstStyle/>
          <a:p>
            <a:pPr algn="ctr"/>
            <a:r>
              <a:rPr lang="en-IN" b="1" dirty="0"/>
              <a:t>Results (2/3)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B1AD0-3937-0010-0111-E6BE0A374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24280" cy="995680"/>
          </a:xfrm>
          <a:prstGeom prst="rect">
            <a:avLst/>
          </a:prstGeom>
        </p:spPr>
      </p:pic>
      <p:sp>
        <p:nvSpPr>
          <p:cNvPr id="12" name="Rectangle 1">
            <a:extLst>
              <a:ext uri="{FF2B5EF4-FFF2-40B4-BE49-F238E27FC236}">
                <a16:creationId xmlns:a16="http://schemas.microsoft.com/office/drawing/2014/main" id="{20A0B3B6-E291-02A0-B77D-6757752F4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1280" y="-175980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29548D1C-0E3A-189A-773A-F9D113ACEC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0915547"/>
              </p:ext>
            </p:extLst>
          </p:nvPr>
        </p:nvGraphicFramePr>
        <p:xfrm>
          <a:off x="1224280" y="2304639"/>
          <a:ext cx="4363721" cy="21075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3269">
                  <a:extLst>
                    <a:ext uri="{9D8B030D-6E8A-4147-A177-3AD203B41FA5}">
                      <a16:colId xmlns:a16="http://schemas.microsoft.com/office/drawing/2014/main" val="3706185047"/>
                    </a:ext>
                  </a:extLst>
                </a:gridCol>
                <a:gridCol w="728429">
                  <a:extLst>
                    <a:ext uri="{9D8B030D-6E8A-4147-A177-3AD203B41FA5}">
                      <a16:colId xmlns:a16="http://schemas.microsoft.com/office/drawing/2014/main" val="1192995739"/>
                    </a:ext>
                  </a:extLst>
                </a:gridCol>
                <a:gridCol w="727571">
                  <a:extLst>
                    <a:ext uri="{9D8B030D-6E8A-4147-A177-3AD203B41FA5}">
                      <a16:colId xmlns:a16="http://schemas.microsoft.com/office/drawing/2014/main" val="4100232862"/>
                    </a:ext>
                  </a:extLst>
                </a:gridCol>
                <a:gridCol w="606881">
                  <a:extLst>
                    <a:ext uri="{9D8B030D-6E8A-4147-A177-3AD203B41FA5}">
                      <a16:colId xmlns:a16="http://schemas.microsoft.com/office/drawing/2014/main" val="3309501704"/>
                    </a:ext>
                  </a:extLst>
                </a:gridCol>
                <a:gridCol w="727571">
                  <a:extLst>
                    <a:ext uri="{9D8B030D-6E8A-4147-A177-3AD203B41FA5}">
                      <a16:colId xmlns:a16="http://schemas.microsoft.com/office/drawing/2014/main" val="374463041"/>
                    </a:ext>
                  </a:extLst>
                </a:gridCol>
              </a:tblGrid>
              <a:tr h="8741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solidFill>
                            <a:schemeClr val="tx1"/>
                          </a:solidFill>
                          <a:effectLst/>
                        </a:rPr>
                        <a:t>Never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Rarely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IN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ore often</a:t>
                      </a:r>
                    </a:p>
                  </a:txBody>
                  <a:tcPr marL="68580" marR="6858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Always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943603"/>
                  </a:ext>
                </a:extLst>
              </a:tr>
              <a:tr h="30482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solidFill>
                            <a:schemeClr val="tx1"/>
                          </a:solidFill>
                          <a:effectLst/>
                        </a:rPr>
                        <a:t>Total Score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solidFill>
                            <a:schemeClr val="tx1"/>
                          </a:solidFill>
                          <a:effectLst/>
                        </a:rPr>
                        <a:t>1019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solidFill>
                            <a:schemeClr val="tx1"/>
                          </a:solidFill>
                          <a:effectLst/>
                        </a:rPr>
                        <a:t>806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solidFill>
                            <a:schemeClr val="tx1"/>
                          </a:solidFill>
                          <a:effectLst/>
                        </a:rPr>
                        <a:t>791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solidFill>
                            <a:schemeClr val="tx1"/>
                          </a:solidFill>
                          <a:effectLst/>
                        </a:rPr>
                        <a:t>384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6486967"/>
                  </a:ext>
                </a:extLst>
              </a:tr>
              <a:tr h="30482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solidFill>
                            <a:schemeClr val="tx1"/>
                          </a:solidFill>
                          <a:effectLst/>
                        </a:rPr>
                        <a:t>Average(Children)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solidFill>
                            <a:schemeClr val="tx1"/>
                          </a:solidFill>
                          <a:effectLst/>
                        </a:rPr>
                        <a:t>67.9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solidFill>
                            <a:schemeClr val="tx1"/>
                          </a:solidFill>
                          <a:effectLst/>
                        </a:rPr>
                        <a:t>53.8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solidFill>
                            <a:schemeClr val="tx1"/>
                          </a:solidFill>
                          <a:effectLst/>
                        </a:rPr>
                        <a:t>52.7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solidFill>
                            <a:schemeClr val="tx1"/>
                          </a:solidFill>
                          <a:effectLst/>
                        </a:rPr>
                        <a:t>25.6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033802"/>
                  </a:ext>
                </a:extLst>
              </a:tr>
              <a:tr h="6237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solidFill>
                            <a:schemeClr val="tx1"/>
                          </a:solidFill>
                          <a:effectLst/>
                        </a:rPr>
                        <a:t>Percentage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solidFill>
                            <a:schemeClr val="tx1"/>
                          </a:solidFill>
                          <a:effectLst/>
                        </a:rPr>
                        <a:t>33.9%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solidFill>
                            <a:schemeClr val="tx1"/>
                          </a:solidFill>
                          <a:effectLst/>
                        </a:rPr>
                        <a:t>26.9%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solidFill>
                            <a:schemeClr val="tx1"/>
                          </a:solidFill>
                          <a:effectLst/>
                        </a:rPr>
                        <a:t>26.4%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solidFill>
                            <a:schemeClr val="tx1"/>
                          </a:solidFill>
                          <a:effectLst/>
                        </a:rPr>
                        <a:t>12.8%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6228952"/>
                  </a:ext>
                </a:extLst>
              </a:tr>
            </a:tbl>
          </a:graphicData>
        </a:graphic>
      </p:graphicFrame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CC593F77-83D0-99F4-8DAC-B347830BF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4322" y="1623518"/>
            <a:ext cx="4729478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</a:t>
            </a:r>
            <a:endParaRPr lang="en-IN" dirty="0"/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3B16D749-AF57-D86E-3BE4-E4B283E444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4355613"/>
              </p:ext>
            </p:extLst>
          </p:nvPr>
        </p:nvGraphicFramePr>
        <p:xfrm>
          <a:off x="1203958" y="4412205"/>
          <a:ext cx="4363721" cy="1604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60C8F7A-6B94-52C6-8EAF-9355F06D4B08}"/>
              </a:ext>
            </a:extLst>
          </p:cNvPr>
          <p:cNvSpPr txBox="1"/>
          <p:nvPr/>
        </p:nvSpPr>
        <p:spPr>
          <a:xfrm>
            <a:off x="1300480" y="1825625"/>
            <a:ext cx="426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Nomophobia questionnaire Responses</a:t>
            </a:r>
            <a:endParaRPr lang="en-IN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BAE123-3ACF-3930-2149-C8830EEB250B}"/>
              </a:ext>
            </a:extLst>
          </p:cNvPr>
          <p:cNvSpPr txBox="1"/>
          <p:nvPr/>
        </p:nvSpPr>
        <p:spPr>
          <a:xfrm>
            <a:off x="5842000" y="2323287"/>
            <a:ext cx="389128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Around 121 children or 60.8%,(Added responses, Never + Rarely) did not experience the habit or frequency of using mobile phones.</a:t>
            </a:r>
          </a:p>
          <a:p>
            <a:pPr algn="just"/>
            <a:endParaRPr lang="en-IN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Around 25 children or 12.8% of the total 200 children have shown high intensity or always using mobile phones for games. </a:t>
            </a:r>
          </a:p>
          <a:p>
            <a:pPr algn="just"/>
            <a:endParaRPr lang="en-IN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Around 52 children or 26.4% of 200 children with intensity more often used mobile phones.</a:t>
            </a:r>
          </a:p>
        </p:txBody>
      </p:sp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(3/3)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0E2DC-1F64-6150-E936-2EFC08A56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0519" y="2032000"/>
            <a:ext cx="5923281" cy="4206240"/>
          </a:xfrm>
        </p:spPr>
        <p:txBody>
          <a:bodyPr>
            <a:normAutofit/>
          </a:bodyPr>
          <a:lstStyle/>
          <a:p>
            <a:pPr algn="just"/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Around 139 children or 69.7%(Added responses Never + Rarely), did not show the symptoms or behavioural changes as an impact of using mobile phones.</a:t>
            </a:r>
          </a:p>
          <a:p>
            <a:pPr algn="just"/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Children who indicated nomophobia symptoms were around 11 children or 5.8% of the total 200 children due to high intensity or always showing the behavioural changes</a:t>
            </a:r>
          </a:p>
          <a:p>
            <a:pPr algn="just"/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49 children or 24.5% of 200 children </a:t>
            </a:r>
            <a:r>
              <a:rPr lang="en-IN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with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intensity more often showed the symptoms.</a:t>
            </a:r>
            <a:endParaRPr lang="en-IN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C537E-F258-FF89-BDC8-88EC70E7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168399" cy="1022667"/>
          </a:xfrm>
          <a:prstGeom prst="rect">
            <a:avLst/>
          </a:prstGeom>
        </p:spPr>
      </p:pic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82F57FE3-8048-7B4B-A41E-F14ADCF6AF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1427496"/>
              </p:ext>
            </p:extLst>
          </p:nvPr>
        </p:nvGraphicFramePr>
        <p:xfrm>
          <a:off x="1068707" y="2032000"/>
          <a:ext cx="3990975" cy="41249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9434">
                  <a:extLst>
                    <a:ext uri="{9D8B030D-6E8A-4147-A177-3AD203B41FA5}">
                      <a16:colId xmlns:a16="http://schemas.microsoft.com/office/drawing/2014/main" val="630934140"/>
                    </a:ext>
                  </a:extLst>
                </a:gridCol>
                <a:gridCol w="630482">
                  <a:extLst>
                    <a:ext uri="{9D8B030D-6E8A-4147-A177-3AD203B41FA5}">
                      <a16:colId xmlns:a16="http://schemas.microsoft.com/office/drawing/2014/main" val="2688715716"/>
                    </a:ext>
                  </a:extLst>
                </a:gridCol>
                <a:gridCol w="656030">
                  <a:extLst>
                    <a:ext uri="{9D8B030D-6E8A-4147-A177-3AD203B41FA5}">
                      <a16:colId xmlns:a16="http://schemas.microsoft.com/office/drawing/2014/main" val="1832347944"/>
                    </a:ext>
                  </a:extLst>
                </a:gridCol>
                <a:gridCol w="629658">
                  <a:extLst>
                    <a:ext uri="{9D8B030D-6E8A-4147-A177-3AD203B41FA5}">
                      <a16:colId xmlns:a16="http://schemas.microsoft.com/office/drawing/2014/main" val="408782331"/>
                    </a:ext>
                  </a:extLst>
                </a:gridCol>
                <a:gridCol w="715371">
                  <a:extLst>
                    <a:ext uri="{9D8B030D-6E8A-4147-A177-3AD203B41FA5}">
                      <a16:colId xmlns:a16="http://schemas.microsoft.com/office/drawing/2014/main" val="4272124129"/>
                    </a:ext>
                  </a:extLst>
                </a:gridCol>
              </a:tblGrid>
              <a:tr h="8454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Nomophobia Symptoms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Never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Rarely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More often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Always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683241"/>
                  </a:ext>
                </a:extLst>
              </a:tr>
              <a:tr h="50773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Anxiety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72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57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59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73018"/>
                  </a:ext>
                </a:extLst>
              </a:tr>
              <a:tr h="5133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Agitation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200" dirty="0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57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58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766535"/>
                  </a:ext>
                </a:extLst>
              </a:tr>
              <a:tr h="5385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Disorientation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950591"/>
                  </a:ext>
                </a:extLst>
              </a:tr>
              <a:tr h="41320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Respiratory Alteration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110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9656563"/>
                  </a:ext>
                </a:extLst>
              </a:tr>
              <a:tr h="5217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Total score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337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221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196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7947434"/>
                  </a:ext>
                </a:extLst>
              </a:tr>
              <a:tr h="3716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Average (Children)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84.25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55.25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11.5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587677"/>
                  </a:ext>
                </a:extLst>
              </a:tr>
              <a:tr h="41320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Percentage</a:t>
                      </a:r>
                      <a:endParaRPr lang="en-IN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42.1%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27.6%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24.5%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5.8%</a:t>
                      </a:r>
                      <a:endParaRPr lang="en-I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6988744"/>
                  </a:ext>
                </a:extLst>
              </a:tr>
            </a:tbl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48183571-AC4A-4E79-77DC-25F5FEEBE4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1553752"/>
              </p:ext>
            </p:extLst>
          </p:nvPr>
        </p:nvGraphicFramePr>
        <p:xfrm>
          <a:off x="5059682" y="4592320"/>
          <a:ext cx="6294118" cy="1564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A78CFF8-1179-FB45-9DE8-84B312B01CBC}"/>
              </a:ext>
            </a:extLst>
          </p:cNvPr>
          <p:cNvSpPr txBox="1"/>
          <p:nvPr/>
        </p:nvSpPr>
        <p:spPr>
          <a:xfrm>
            <a:off x="1493520" y="1615440"/>
            <a:ext cx="384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Nomophobia symptom’s responses</a:t>
            </a:r>
            <a:endParaRPr lang="en-IN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1500</TotalTime>
  <Words>1518</Words>
  <Application>Microsoft Office PowerPoint</Application>
  <PresentationFormat>Widescreen</PresentationFormat>
  <Paragraphs>252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“Nomophobia and Behavioural Changes in Children during the Pandemic”  NHM Kozhikode, Kerala</vt:lpstr>
      <vt:lpstr>Screenshot of Approval</vt:lpstr>
      <vt:lpstr>INTRODUCTION</vt:lpstr>
      <vt:lpstr>INTRODUCTION </vt:lpstr>
      <vt:lpstr> </vt:lpstr>
      <vt:lpstr>Methodology </vt:lpstr>
      <vt:lpstr>Results (1/3) Nomophobia questionnaire</vt:lpstr>
      <vt:lpstr>Results (2/3)</vt:lpstr>
      <vt:lpstr>Results (3/3)</vt:lpstr>
      <vt:lpstr> </vt:lpstr>
      <vt:lpstr> </vt:lpstr>
      <vt:lpstr>Limitations of the Study</vt:lpstr>
      <vt:lpstr> </vt:lpstr>
      <vt:lpstr>References</vt:lpstr>
      <vt:lpstr>Thank You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akkolot44@gmail.com</cp:lastModifiedBy>
  <cp:revision>52</cp:revision>
  <dcterms:created xsi:type="dcterms:W3CDTF">2022-05-20T15:11:38Z</dcterms:created>
  <dcterms:modified xsi:type="dcterms:W3CDTF">2022-07-02T05:18:14Z</dcterms:modified>
</cp:coreProperties>
</file>