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74" r:id="rId4"/>
    <p:sldId id="284" r:id="rId5"/>
    <p:sldId id="283" r:id="rId6"/>
    <p:sldId id="260" r:id="rId7"/>
    <p:sldId id="259" r:id="rId8"/>
    <p:sldId id="261" r:id="rId9"/>
    <p:sldId id="262" r:id="rId10"/>
    <p:sldId id="282" r:id="rId11"/>
    <p:sldId id="265" r:id="rId12"/>
    <p:sldId id="266" r:id="rId13"/>
    <p:sldId id="267" r:id="rId14"/>
    <p:sldId id="273" r:id="rId15"/>
    <p:sldId id="279" r:id="rId16"/>
    <p:sldId id="281" r:id="rId17"/>
    <p:sldId id="26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6" d="100"/>
          <a:sy n="76" d="100"/>
        </p:scale>
        <p:origin x="917" y="1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18-06-2025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16</a:t>
            </a:fld>
            <a:endParaRPr lang="en-IN"/>
          </a:p>
        </p:txBody>
      </p:sp>
    </p:spTree>
    <p:extLst>
      <p:ext uri="{BB962C8B-B14F-4D97-AF65-F5344CB8AC3E}">
        <p14:creationId xmlns:p14="http://schemas.microsoft.com/office/powerpoint/2010/main" val="4264442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18-06-2025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18-06-2025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18-06-2025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18-06-2025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18-06-2025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18-06-2025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18-06-2025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18-06-2025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18-06-2025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18-06-2025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18-06-2025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18-06-2025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hyperlink" Target="https://idf.org/our-network/regions-and-members/south-east-asia/members/india/" TargetMode="External"/><Relationship Id="rId7" Type="http://schemas.openxmlformats.org/officeDocument/2006/relationships/hyperlink" Target="https://www.expresshealthcare.in/" TargetMode="External"/><Relationship Id="rId2" Type="http://schemas.openxmlformats.org/officeDocument/2006/relationships/hyperlink" Target="https://diabetesatlas.org/" TargetMode="External"/><Relationship Id="rId1" Type="http://schemas.openxmlformats.org/officeDocument/2006/relationships/slideLayout" Target="../slideLayouts/slideLayout2.xml"/><Relationship Id="rId6" Type="http://schemas.openxmlformats.org/officeDocument/2006/relationships/hyperlink" Target="https://www.sciencedirect.com/" TargetMode="External"/><Relationship Id="rId5" Type="http://schemas.openxmlformats.org/officeDocument/2006/relationships/hyperlink" Target="https://www.who.int/india/diabetes" TargetMode="External"/><Relationship Id="rId4" Type="http://schemas.openxmlformats.org/officeDocument/2006/relationships/hyperlink" Target="https://cadiresearch.org/"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jpg"/></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435510" y="1950688"/>
            <a:ext cx="9144000" cy="2387600"/>
          </a:xfrm>
        </p:spPr>
        <p:txBody>
          <a:bodyPr>
            <a:noAutofit/>
          </a:bodyPr>
          <a:lstStyle/>
          <a:p>
            <a:r>
              <a:rPr lang="en-IN" sz="4000" b="1" dirty="0">
                <a:effectLst/>
                <a:latin typeface="Times New Roman" panose="02020603050405020304" pitchFamily="18" charset="0"/>
                <a:ea typeface="Calibri" panose="020F0502020204030204" pitchFamily="34" charset="0"/>
              </a:rPr>
              <a:t>Household expenditure on diabetes care among patients with voluntary funded health insurance coverage in India- a Systematic </a:t>
            </a:r>
            <a:r>
              <a:rPr lang="en-IN" sz="4000" b="1" dirty="0">
                <a:latin typeface="Times New Roman" panose="02020603050405020304" pitchFamily="18" charset="0"/>
                <a:ea typeface="Calibri" panose="020F0502020204030204" pitchFamily="34" charset="0"/>
              </a:rPr>
              <a:t>R</a:t>
            </a:r>
            <a:r>
              <a:rPr lang="en-IN" sz="4000" b="1" dirty="0">
                <a:effectLst/>
                <a:latin typeface="Times New Roman" panose="02020603050405020304" pitchFamily="18" charset="0"/>
                <a:ea typeface="Calibri" panose="020F0502020204030204" pitchFamily="34" charset="0"/>
              </a:rPr>
              <a:t>eview.</a:t>
            </a:r>
            <a:br>
              <a:rPr lang="en-IN" sz="4000" dirty="0"/>
            </a:br>
            <a:r>
              <a:rPr lang="en-IN" sz="4000" dirty="0"/>
              <a:t>IIHMR,DELHI</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641987" y="4519438"/>
            <a:ext cx="9144000" cy="1655762"/>
          </a:xfrm>
        </p:spPr>
        <p:txBody>
          <a:bodyPr/>
          <a:lstStyle/>
          <a:p>
            <a:pPr algn="r"/>
            <a:r>
              <a:rPr lang="en-IN" dirty="0"/>
              <a:t>DR. ARCHANA THAKUR</a:t>
            </a:r>
          </a:p>
          <a:p>
            <a:pPr algn="r"/>
            <a:r>
              <a:rPr lang="en-IN" dirty="0"/>
              <a:t>                                               (Associate Professor)</a:t>
            </a:r>
          </a:p>
          <a:p>
            <a:pPr algn="r"/>
            <a:r>
              <a:rPr lang="en-IN" dirty="0"/>
              <a:t>IIHMR Delhi</a:t>
            </a:r>
          </a:p>
          <a:p>
            <a:endParaRPr lang="en-IN" dirty="0"/>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4BC02-AB2B-67B6-DD49-D6A968C00600}"/>
              </a:ext>
            </a:extLst>
          </p:cNvPr>
          <p:cNvSpPr>
            <a:spLocks noGrp="1"/>
          </p:cNvSpPr>
          <p:nvPr>
            <p:ph type="ctrTitle"/>
          </p:nvPr>
        </p:nvSpPr>
        <p:spPr>
          <a:xfrm>
            <a:off x="1650124" y="-1326548"/>
            <a:ext cx="9144000" cy="2387600"/>
          </a:xfrm>
        </p:spPr>
        <p:txBody>
          <a:bodyPr/>
          <a:lstStyle/>
          <a:p>
            <a:r>
              <a:rPr lang="en-IN" b="1" dirty="0"/>
              <a:t>Results (2/2)</a:t>
            </a:r>
          </a:p>
        </p:txBody>
      </p:sp>
      <p:sp>
        <p:nvSpPr>
          <p:cNvPr id="3" name="Subtitle 2">
            <a:extLst>
              <a:ext uri="{FF2B5EF4-FFF2-40B4-BE49-F238E27FC236}">
                <a16:creationId xmlns:a16="http://schemas.microsoft.com/office/drawing/2014/main" id="{030FE7D1-6BD9-A0FD-6CD6-0ED146FDD201}"/>
              </a:ext>
            </a:extLst>
          </p:cNvPr>
          <p:cNvSpPr>
            <a:spLocks noGrp="1"/>
          </p:cNvSpPr>
          <p:nvPr>
            <p:ph type="subTitle" idx="1"/>
          </p:nvPr>
        </p:nvSpPr>
        <p:spPr>
          <a:xfrm>
            <a:off x="-940676" y="1061052"/>
            <a:ext cx="9144000" cy="1655762"/>
          </a:xfrm>
        </p:spPr>
        <p:txBody>
          <a:bodyPr/>
          <a:lstStyle/>
          <a:p>
            <a:r>
              <a:rPr lang="en-IN" dirty="0">
                <a:latin typeface="Times New Roman" panose="02020603050405020304" pitchFamily="18" charset="0"/>
                <a:cs typeface="Times New Roman" panose="02020603050405020304" pitchFamily="18" charset="0"/>
              </a:rPr>
              <a:t>Findings related to Insurance</a:t>
            </a:r>
          </a:p>
        </p:txBody>
      </p:sp>
      <p:sp>
        <p:nvSpPr>
          <p:cNvPr id="4" name="Footer Placeholder 3">
            <a:extLst>
              <a:ext uri="{FF2B5EF4-FFF2-40B4-BE49-F238E27FC236}">
                <a16:creationId xmlns:a16="http://schemas.microsoft.com/office/drawing/2014/main" id="{3669C990-8AD4-E42E-4302-12123411EA62}"/>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093F41E-0D72-A4E0-3179-9E228E0DB30B}"/>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2BFEF898-CFC5-A133-EBBA-D31220DE48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56732" cy="873962"/>
          </a:xfrm>
          <a:prstGeom prst="rect">
            <a:avLst/>
          </a:prstGeom>
        </p:spPr>
      </p:pic>
      <p:graphicFrame>
        <p:nvGraphicFramePr>
          <p:cNvPr id="7" name="Table 6">
            <a:extLst>
              <a:ext uri="{FF2B5EF4-FFF2-40B4-BE49-F238E27FC236}">
                <a16:creationId xmlns:a16="http://schemas.microsoft.com/office/drawing/2014/main" id="{A1F47ECB-0E73-81AC-A0C7-6666A417AF19}"/>
              </a:ext>
            </a:extLst>
          </p:cNvPr>
          <p:cNvGraphicFramePr>
            <a:graphicFrameLocks noGrp="1"/>
          </p:cNvGraphicFramePr>
          <p:nvPr>
            <p:extLst>
              <p:ext uri="{D42A27DB-BD31-4B8C-83A1-F6EECF244321}">
                <p14:modId xmlns:p14="http://schemas.microsoft.com/office/powerpoint/2010/main" val="1919878704"/>
              </p:ext>
            </p:extLst>
          </p:nvPr>
        </p:nvGraphicFramePr>
        <p:xfrm>
          <a:off x="2025870" y="1479766"/>
          <a:ext cx="8756011" cy="4855468"/>
        </p:xfrm>
        <a:graphic>
          <a:graphicData uri="http://schemas.openxmlformats.org/drawingml/2006/table">
            <a:tbl>
              <a:tblPr firstRow="1" bandRow="1">
                <a:tableStyleId>{5C22544A-7EE6-4342-B048-85BDC9FD1C3A}</a:tableStyleId>
              </a:tblPr>
              <a:tblGrid>
                <a:gridCol w="1661875">
                  <a:extLst>
                    <a:ext uri="{9D8B030D-6E8A-4147-A177-3AD203B41FA5}">
                      <a16:colId xmlns:a16="http://schemas.microsoft.com/office/drawing/2014/main" val="3858276511"/>
                    </a:ext>
                  </a:extLst>
                </a:gridCol>
                <a:gridCol w="1520657">
                  <a:extLst>
                    <a:ext uri="{9D8B030D-6E8A-4147-A177-3AD203B41FA5}">
                      <a16:colId xmlns:a16="http://schemas.microsoft.com/office/drawing/2014/main" val="3547894983"/>
                    </a:ext>
                  </a:extLst>
                </a:gridCol>
                <a:gridCol w="1591266">
                  <a:extLst>
                    <a:ext uri="{9D8B030D-6E8A-4147-A177-3AD203B41FA5}">
                      <a16:colId xmlns:a16="http://schemas.microsoft.com/office/drawing/2014/main" val="1484332663"/>
                    </a:ext>
                  </a:extLst>
                </a:gridCol>
                <a:gridCol w="1591266">
                  <a:extLst>
                    <a:ext uri="{9D8B030D-6E8A-4147-A177-3AD203B41FA5}">
                      <a16:colId xmlns:a16="http://schemas.microsoft.com/office/drawing/2014/main" val="2125887207"/>
                    </a:ext>
                  </a:extLst>
                </a:gridCol>
                <a:gridCol w="2390947">
                  <a:extLst>
                    <a:ext uri="{9D8B030D-6E8A-4147-A177-3AD203B41FA5}">
                      <a16:colId xmlns:a16="http://schemas.microsoft.com/office/drawing/2014/main" val="1787821197"/>
                    </a:ext>
                  </a:extLst>
                </a:gridCol>
              </a:tblGrid>
              <a:tr h="1358104">
                <a:tc>
                  <a:txBody>
                    <a:bodyPr/>
                    <a:lstStyle/>
                    <a:p>
                      <a:r>
                        <a:rPr lang="en-IN" dirty="0">
                          <a:solidFill>
                            <a:schemeClr val="bg1"/>
                          </a:solidFill>
                          <a:latin typeface="Times New Roman" panose="02020603050405020304" pitchFamily="18" charset="0"/>
                          <a:cs typeface="Times New Roman" panose="02020603050405020304" pitchFamily="18" charset="0"/>
                        </a:rPr>
                        <a:t>AUTHOR,</a:t>
                      </a:r>
                    </a:p>
                    <a:p>
                      <a:r>
                        <a:rPr lang="en-IN" dirty="0">
                          <a:solidFill>
                            <a:schemeClr val="bg1"/>
                          </a:solidFill>
                          <a:latin typeface="Times New Roman" panose="02020603050405020304" pitchFamily="18" charset="0"/>
                          <a:cs typeface="Times New Roman" panose="02020603050405020304" pitchFamily="18" charset="0"/>
                        </a:rPr>
                        <a:t>YEAR,PLACE</a:t>
                      </a:r>
                    </a:p>
                    <a:p>
                      <a:endParaRPr lang="en-IN" dirty="0">
                        <a:latin typeface="Times New Roman" panose="02020603050405020304" pitchFamily="18" charset="0"/>
                        <a:cs typeface="Times New Roman" panose="02020603050405020304" pitchFamily="18" charset="0"/>
                      </a:endParaRPr>
                    </a:p>
                  </a:txBody>
                  <a:tcPr/>
                </a:tc>
                <a:tc>
                  <a:txBody>
                    <a:bodyPr/>
                    <a:lstStyle/>
                    <a:p>
                      <a:pPr algn="l" fontAlgn="t"/>
                      <a:r>
                        <a:rPr lang="en-IN" sz="2000" b="1" i="0" u="none" strike="noStrike" dirty="0">
                          <a:solidFill>
                            <a:schemeClr val="bg1"/>
                          </a:solidFill>
                          <a:effectLst/>
                          <a:latin typeface="Times New Roman" panose="02020603050405020304" pitchFamily="18" charset="0"/>
                          <a:cs typeface="Times New Roman" panose="02020603050405020304" pitchFamily="18" charset="0"/>
                        </a:rPr>
                        <a:t>Insurance status </a:t>
                      </a:r>
                    </a:p>
                  </a:txBody>
                  <a:tcPr marL="7620" marR="7620" marT="7620" marB="0"/>
                </a:tc>
                <a:tc>
                  <a:txBody>
                    <a:bodyPr/>
                    <a:lstStyle/>
                    <a:p>
                      <a:r>
                        <a:rPr lang="en-IN" dirty="0">
                          <a:latin typeface="Times New Roman" panose="02020603050405020304" pitchFamily="18" charset="0"/>
                          <a:cs typeface="Times New Roman" panose="02020603050405020304" pitchFamily="18" charset="0"/>
                        </a:rPr>
                        <a:t>Type of Insurance</a:t>
                      </a:r>
                    </a:p>
                  </a:txBody>
                  <a:tcPr/>
                </a:tc>
                <a:tc>
                  <a:txBody>
                    <a:bodyPr/>
                    <a:lstStyle/>
                    <a:p>
                      <a:pPr algn="l" fontAlgn="t"/>
                      <a:r>
                        <a:rPr lang="en-IN" sz="2000" b="1" i="0" u="none" strike="noStrike" dirty="0">
                          <a:solidFill>
                            <a:schemeClr val="bg1"/>
                          </a:solidFill>
                          <a:effectLst/>
                          <a:latin typeface="Times New Roman" panose="02020603050405020304" pitchFamily="18" charset="0"/>
                          <a:cs typeface="Times New Roman" panose="02020603050405020304" pitchFamily="18" charset="0"/>
                        </a:rPr>
                        <a:t>OOPE among insured </a:t>
                      </a:r>
                    </a:p>
                  </a:txBody>
                  <a:tcPr marL="7620" marR="7620" marT="7620" marB="0"/>
                </a:tc>
                <a:tc>
                  <a:txBody>
                    <a:bodyPr/>
                    <a:lstStyle/>
                    <a:p>
                      <a:pPr algn="l" fontAlgn="t"/>
                      <a:r>
                        <a:rPr lang="en-US" sz="1800" b="1" i="0" u="none" strike="noStrike" dirty="0">
                          <a:solidFill>
                            <a:schemeClr val="bg1"/>
                          </a:solidFill>
                          <a:effectLst/>
                          <a:latin typeface="Times New Roman" panose="02020603050405020304" pitchFamily="18" charset="0"/>
                          <a:cs typeface="Times New Roman" panose="02020603050405020304" pitchFamily="18" charset="0"/>
                        </a:rPr>
                        <a:t>Proportion of household expenditure spent on diabetes care</a:t>
                      </a:r>
                    </a:p>
                  </a:txBody>
                  <a:tcPr marL="7620" marR="7620" marT="7620" marB="0"/>
                </a:tc>
                <a:extLst>
                  <a:ext uri="{0D108BD9-81ED-4DB2-BD59-A6C34878D82A}">
                    <a16:rowId xmlns:a16="http://schemas.microsoft.com/office/drawing/2014/main" val="1474531227"/>
                  </a:ext>
                </a:extLst>
              </a:tr>
              <a:tr h="848441">
                <a:tc>
                  <a:txBody>
                    <a:bodyPr/>
                    <a:lstStyle/>
                    <a:p>
                      <a:pPr algn="l" fontAlgn="t"/>
                      <a:r>
                        <a:rPr lang="en-IN" sz="1600" b="0" i="0" u="none" strike="noStrike" dirty="0">
                          <a:solidFill>
                            <a:srgbClr val="000000"/>
                          </a:solidFill>
                          <a:effectLst/>
                          <a:latin typeface="Times New Roman" panose="02020603050405020304" pitchFamily="18" charset="0"/>
                          <a:cs typeface="Times New Roman" panose="02020603050405020304" pitchFamily="18" charset="0"/>
                        </a:rPr>
                        <a:t>Basu S et al;2020;DELHI</a:t>
                      </a:r>
                    </a:p>
                  </a:txBody>
                  <a:tcPr marL="7620" marR="7620" marT="7620" marB="0"/>
                </a:tc>
                <a:tc>
                  <a:txBody>
                    <a:bodyPr/>
                    <a:lstStyle/>
                    <a:p>
                      <a:pPr algn="l" fontAlgn="t"/>
                      <a:r>
                        <a:rPr lang="en-IN" sz="1800" b="0" i="0" u="none" strike="noStrike" dirty="0">
                          <a:solidFill>
                            <a:srgbClr val="000000"/>
                          </a:solidFill>
                          <a:effectLst/>
                          <a:latin typeface="Times New Roman" panose="02020603050405020304" pitchFamily="18" charset="0"/>
                          <a:cs typeface="Times New Roman" panose="02020603050405020304" pitchFamily="18" charset="0"/>
                        </a:rPr>
                        <a:t>29 PATIENTS INSURED</a:t>
                      </a:r>
                    </a:p>
                  </a:txBody>
                  <a:tcPr marL="7620" marR="7620" marT="7620" marB="0"/>
                </a:tc>
                <a:tc>
                  <a:txBody>
                    <a:bodyPr/>
                    <a:lstStyle/>
                    <a:p>
                      <a:pPr algn="l" fontAlgn="t"/>
                      <a:r>
                        <a:rPr lang="en-US" sz="1600" b="0" i="0" u="none" strike="noStrike" dirty="0">
                          <a:solidFill>
                            <a:srgbClr val="000000"/>
                          </a:solidFill>
                          <a:effectLst/>
                          <a:latin typeface="Times New Roman" panose="02020603050405020304" pitchFamily="18" charset="0"/>
                          <a:cs typeface="Times New Roman" panose="02020603050405020304" pitchFamily="18" charset="0"/>
                        </a:rPr>
                        <a:t>Unspecified but with complete medication coverage</a:t>
                      </a:r>
                    </a:p>
                  </a:txBody>
                  <a:tcPr marL="7620" marR="7620" marT="7620" marB="0"/>
                </a:tc>
                <a:tc>
                  <a:txBody>
                    <a:bodyPr/>
                    <a:lstStyle/>
                    <a:p>
                      <a:pPr algn="l" fontAlgn="t"/>
                      <a:r>
                        <a:rPr lang="en-IN" sz="1100" b="0" i="0" u="none" strike="noStrike" dirty="0">
                          <a:solidFill>
                            <a:srgbClr val="000000"/>
                          </a:solidFill>
                          <a:effectLst/>
                          <a:latin typeface="Times New Roman" panose="02020603050405020304" pitchFamily="18" charset="0"/>
                          <a:cs typeface="Times New Roman" panose="02020603050405020304" pitchFamily="18" charset="0"/>
                        </a:rPr>
                        <a:t>UNSPECIFIED</a:t>
                      </a:r>
                    </a:p>
                  </a:txBody>
                  <a:tcPr marL="7620" marR="7620" marT="7620" marB="0"/>
                </a:tc>
                <a:tc>
                  <a:txBody>
                    <a:bodyPr/>
                    <a:lstStyle/>
                    <a:p>
                      <a:pPr algn="l" fontAlgn="t"/>
                      <a:r>
                        <a:rPr lang="en-IN" sz="1100" b="0" i="0" u="none" strike="noStrike" dirty="0">
                          <a:solidFill>
                            <a:srgbClr val="000000"/>
                          </a:solidFill>
                          <a:effectLst/>
                          <a:latin typeface="Times New Roman" panose="02020603050405020304" pitchFamily="18" charset="0"/>
                          <a:cs typeface="Times New Roman" panose="02020603050405020304" pitchFamily="18" charset="0"/>
                        </a:rPr>
                        <a:t>UNSPECIFIED</a:t>
                      </a:r>
                    </a:p>
                  </a:txBody>
                  <a:tcPr marL="7620" marR="7620" marT="7620" marB="0"/>
                </a:tc>
                <a:extLst>
                  <a:ext uri="{0D108BD9-81ED-4DB2-BD59-A6C34878D82A}">
                    <a16:rowId xmlns:a16="http://schemas.microsoft.com/office/drawing/2014/main" val="3210578557"/>
                  </a:ext>
                </a:extLst>
              </a:tr>
              <a:tr h="716336">
                <a:tc>
                  <a:txBody>
                    <a:bodyPr/>
                    <a:lstStyle/>
                    <a:p>
                      <a:pPr algn="l" fontAlgn="t"/>
                      <a:r>
                        <a:rPr lang="it-IT" sz="1600" b="0" i="0" u="none" strike="noStrike">
                          <a:solidFill>
                            <a:srgbClr val="000000"/>
                          </a:solidFill>
                          <a:effectLst/>
                          <a:latin typeface="Times New Roman" panose="02020603050405020304" pitchFamily="18" charset="0"/>
                          <a:cs typeface="Times New Roman" panose="02020603050405020304" pitchFamily="18" charset="0"/>
                        </a:rPr>
                        <a:t>Seshadri H et al;Chennai;2024</a:t>
                      </a:r>
                    </a:p>
                  </a:txBody>
                  <a:tcPr marL="7620" marR="7620" marT="7620" marB="0"/>
                </a:tc>
                <a:tc>
                  <a:txBody>
                    <a:bodyPr/>
                    <a:lstStyle/>
                    <a:p>
                      <a:pPr algn="l" fontAlgn="t"/>
                      <a:r>
                        <a:rPr lang="en-IN" sz="1800" b="0" i="0" u="none" strike="noStrike" dirty="0">
                          <a:solidFill>
                            <a:srgbClr val="000000"/>
                          </a:solidFill>
                          <a:effectLst/>
                          <a:latin typeface="Times New Roman" panose="02020603050405020304" pitchFamily="18" charset="0"/>
                          <a:cs typeface="Times New Roman" panose="02020603050405020304" pitchFamily="18" charset="0"/>
                        </a:rPr>
                        <a:t>Insured:67.5%</a:t>
                      </a:r>
                    </a:p>
                  </a:txBody>
                  <a:tcPr marL="7620" marR="7620" marT="7620" marB="0"/>
                </a:tc>
                <a:tc>
                  <a:txBody>
                    <a:bodyPr/>
                    <a:lstStyle/>
                    <a:p>
                      <a:pPr algn="l" fontAlgn="t"/>
                      <a:r>
                        <a:rPr lang="en-IN" sz="1600" b="0" i="0" u="none" strike="noStrike" dirty="0">
                          <a:solidFill>
                            <a:srgbClr val="1B1B1B"/>
                          </a:solidFill>
                          <a:effectLst/>
                          <a:latin typeface="Times New Roman" panose="02020603050405020304" pitchFamily="18" charset="0"/>
                          <a:cs typeface="Times New Roman" panose="02020603050405020304" pitchFamily="18" charset="0"/>
                        </a:rPr>
                        <a:t>state government insurance programme.</a:t>
                      </a:r>
                    </a:p>
                  </a:txBody>
                  <a:tcPr marL="7620" marR="7620" marT="7620" marB="0"/>
                </a:tc>
                <a:tc>
                  <a:txBody>
                    <a:bodyPr/>
                    <a:lstStyle/>
                    <a:p>
                      <a:pPr algn="l" fontAlgn="t"/>
                      <a:r>
                        <a:rPr lang="en-IN" sz="1100" b="0" i="0" u="none" strike="noStrike">
                          <a:solidFill>
                            <a:srgbClr val="000000"/>
                          </a:solidFill>
                          <a:effectLst/>
                          <a:latin typeface="Times New Roman" panose="02020603050405020304" pitchFamily="18" charset="0"/>
                          <a:cs typeface="Times New Roman" panose="02020603050405020304" pitchFamily="18" charset="0"/>
                        </a:rPr>
                        <a:t>UNSPECIFIED</a:t>
                      </a:r>
                    </a:p>
                  </a:txBody>
                  <a:tcPr marL="7620" marR="7620" marT="7620" marB="0"/>
                </a:tc>
                <a:tc>
                  <a:txBody>
                    <a:bodyPr/>
                    <a:lstStyle/>
                    <a:p>
                      <a:pPr algn="l" fontAlgn="t"/>
                      <a:r>
                        <a:rPr lang="en-IN" sz="1100" b="0" i="0" u="none" strike="noStrike">
                          <a:solidFill>
                            <a:srgbClr val="000000"/>
                          </a:solidFill>
                          <a:effectLst/>
                          <a:latin typeface="Times New Roman" panose="02020603050405020304" pitchFamily="18" charset="0"/>
                          <a:cs typeface="Times New Roman" panose="02020603050405020304" pitchFamily="18" charset="0"/>
                        </a:rPr>
                        <a:t>UNSPECIFIED</a:t>
                      </a:r>
                    </a:p>
                  </a:txBody>
                  <a:tcPr marL="7620" marR="7620" marT="7620" marB="0"/>
                </a:tc>
                <a:extLst>
                  <a:ext uri="{0D108BD9-81ED-4DB2-BD59-A6C34878D82A}">
                    <a16:rowId xmlns:a16="http://schemas.microsoft.com/office/drawing/2014/main" val="2709533412"/>
                  </a:ext>
                </a:extLst>
              </a:tr>
              <a:tr h="1058908">
                <a:tc>
                  <a:txBody>
                    <a:bodyPr/>
                    <a:lstStyle/>
                    <a:p>
                      <a:pPr algn="l" fontAlgn="t"/>
                      <a:r>
                        <a:rPr lang="en-IN" sz="1600" b="0" i="0" u="none" strike="noStrike">
                          <a:solidFill>
                            <a:srgbClr val="000000"/>
                          </a:solidFill>
                          <a:effectLst/>
                          <a:latin typeface="Times New Roman" panose="02020603050405020304" pitchFamily="18" charset="0"/>
                          <a:cs typeface="Times New Roman" panose="02020603050405020304" pitchFamily="18" charset="0"/>
                        </a:rPr>
                        <a:t>Sharma A et al;2021;Punjab</a:t>
                      </a:r>
                    </a:p>
                  </a:txBody>
                  <a:tcPr marL="7620" marR="7620" marT="7620" marB="0"/>
                </a:tc>
                <a:tc>
                  <a:txBody>
                    <a:bodyPr/>
                    <a:lstStyle/>
                    <a:p>
                      <a:pPr algn="l" fontAlgn="t"/>
                      <a:r>
                        <a:rPr lang="en-IN" sz="1800" b="0" i="0" u="none" strike="noStrike" dirty="0">
                          <a:solidFill>
                            <a:srgbClr val="000000"/>
                          </a:solidFill>
                          <a:effectLst/>
                          <a:latin typeface="Times New Roman" panose="02020603050405020304" pitchFamily="18" charset="0"/>
                          <a:cs typeface="Times New Roman" panose="02020603050405020304" pitchFamily="18" charset="0"/>
                        </a:rPr>
                        <a:t>20% insured</a:t>
                      </a:r>
                    </a:p>
                  </a:txBody>
                  <a:tcPr marL="7620" marR="7620" marT="7620" marB="0"/>
                </a:tc>
                <a:tc>
                  <a:txBody>
                    <a:bodyPr/>
                    <a:lstStyle/>
                    <a:p>
                      <a:pPr algn="l" fontAlgn="t"/>
                      <a:r>
                        <a:rPr lang="en-US" sz="1600" b="0" i="0" u="none" strike="noStrike" dirty="0">
                          <a:solidFill>
                            <a:srgbClr val="231F20"/>
                          </a:solidFill>
                          <a:effectLst/>
                          <a:latin typeface="Times New Roman" panose="02020603050405020304" pitchFamily="18" charset="0"/>
                          <a:cs typeface="Times New Roman" panose="02020603050405020304" pitchFamily="18" charset="0"/>
                        </a:rPr>
                        <a:t>17% with personal HI and 3% with employer provided insurance</a:t>
                      </a:r>
                    </a:p>
                  </a:txBody>
                  <a:tcPr marL="7620" marR="7620" marT="7620" marB="0"/>
                </a:tc>
                <a:tc>
                  <a:txBody>
                    <a:bodyPr/>
                    <a:lstStyle/>
                    <a:p>
                      <a:pPr algn="l" fontAlgn="t"/>
                      <a:r>
                        <a:rPr lang="en-IN" sz="1100" b="0" i="0" u="none" strike="noStrike" dirty="0">
                          <a:solidFill>
                            <a:srgbClr val="000000"/>
                          </a:solidFill>
                          <a:effectLst/>
                          <a:latin typeface="Times New Roman" panose="02020603050405020304" pitchFamily="18" charset="0"/>
                          <a:cs typeface="Times New Roman" panose="02020603050405020304" pitchFamily="18" charset="0"/>
                        </a:rPr>
                        <a:t>UNSPECIFIED</a:t>
                      </a:r>
                    </a:p>
                  </a:txBody>
                  <a:tcPr marL="7620" marR="7620" marT="7620" marB="0"/>
                </a:tc>
                <a:tc>
                  <a:txBody>
                    <a:bodyPr/>
                    <a:lstStyle/>
                    <a:p>
                      <a:pPr algn="l" fontAlgn="t"/>
                      <a:r>
                        <a:rPr lang="en-IN" sz="1100" b="0" i="0" u="none" strike="noStrike" dirty="0">
                          <a:solidFill>
                            <a:srgbClr val="000000"/>
                          </a:solidFill>
                          <a:effectLst/>
                          <a:latin typeface="Times New Roman" panose="02020603050405020304" pitchFamily="18" charset="0"/>
                          <a:cs typeface="Times New Roman" panose="02020603050405020304" pitchFamily="18" charset="0"/>
                        </a:rPr>
                        <a:t>UNSPECIFIED</a:t>
                      </a:r>
                    </a:p>
                  </a:txBody>
                  <a:tcPr marL="7620" marR="7620" marT="7620" marB="0"/>
                </a:tc>
                <a:extLst>
                  <a:ext uri="{0D108BD9-81ED-4DB2-BD59-A6C34878D82A}">
                    <a16:rowId xmlns:a16="http://schemas.microsoft.com/office/drawing/2014/main" val="3333027340"/>
                  </a:ext>
                </a:extLst>
              </a:tr>
              <a:tr h="716336">
                <a:tc>
                  <a:txBody>
                    <a:bodyPr/>
                    <a:lstStyle/>
                    <a:p>
                      <a:pPr algn="l" fontAlgn="t"/>
                      <a:r>
                        <a:rPr lang="en-IN" sz="1600" b="0" i="0" u="none" strike="noStrike" dirty="0">
                          <a:solidFill>
                            <a:srgbClr val="000000"/>
                          </a:solidFill>
                          <a:effectLst/>
                          <a:latin typeface="Times New Roman" panose="02020603050405020304" pitchFamily="18" charset="0"/>
                          <a:cs typeface="Times New Roman" panose="02020603050405020304" pitchFamily="18" charset="0"/>
                        </a:rPr>
                        <a:t>Mathew G et al;2019;Bengaluru</a:t>
                      </a:r>
                    </a:p>
                  </a:txBody>
                  <a:tcPr marL="7620" marR="7620" marT="7620" marB="0"/>
                </a:tc>
                <a:tc>
                  <a:txBody>
                    <a:bodyPr/>
                    <a:lstStyle/>
                    <a:p>
                      <a:pPr algn="l" fontAlgn="t"/>
                      <a:r>
                        <a:rPr lang="en-IN" sz="1800" b="0" i="0" u="none" strike="noStrike" dirty="0">
                          <a:solidFill>
                            <a:srgbClr val="000000"/>
                          </a:solidFill>
                          <a:effectLst/>
                          <a:latin typeface="Times New Roman" panose="02020603050405020304" pitchFamily="18" charset="0"/>
                          <a:cs typeface="Times New Roman" panose="02020603050405020304" pitchFamily="18" charset="0"/>
                        </a:rPr>
                        <a:t>insured;6.5%</a:t>
                      </a:r>
                    </a:p>
                  </a:txBody>
                  <a:tcPr marL="7620" marR="7620" marT="7620" marB="0"/>
                </a:tc>
                <a:tc>
                  <a:txBody>
                    <a:bodyPr/>
                    <a:lstStyle/>
                    <a:p>
                      <a:pPr algn="l" fontAlgn="t"/>
                      <a:r>
                        <a:rPr lang="en-IN" sz="1600" b="0" i="0" u="none" strike="noStrike" dirty="0">
                          <a:solidFill>
                            <a:srgbClr val="000000"/>
                          </a:solidFill>
                          <a:effectLst/>
                          <a:latin typeface="Times New Roman" panose="02020603050405020304" pitchFamily="18" charset="0"/>
                          <a:cs typeface="Times New Roman" panose="02020603050405020304" pitchFamily="18" charset="0"/>
                        </a:rPr>
                        <a:t>unspecified </a:t>
                      </a:r>
                    </a:p>
                  </a:txBody>
                  <a:tcPr marL="7620" marR="7620" marT="7620" marB="0"/>
                </a:tc>
                <a:tc>
                  <a:txBody>
                    <a:bodyPr/>
                    <a:lstStyle/>
                    <a:p>
                      <a:pPr algn="l" fontAlgn="t"/>
                      <a:r>
                        <a:rPr lang="en-IN" sz="1100" b="0" i="0" u="none" strike="noStrike" dirty="0">
                          <a:solidFill>
                            <a:srgbClr val="000000"/>
                          </a:solidFill>
                          <a:effectLst/>
                          <a:latin typeface="Times New Roman" panose="02020603050405020304" pitchFamily="18" charset="0"/>
                          <a:cs typeface="Times New Roman" panose="02020603050405020304" pitchFamily="18" charset="0"/>
                        </a:rPr>
                        <a:t>UNSPECIFIED</a:t>
                      </a:r>
                    </a:p>
                  </a:txBody>
                  <a:tcPr marL="7620" marR="7620" marT="7620" marB="0"/>
                </a:tc>
                <a:tc>
                  <a:txBody>
                    <a:bodyPr/>
                    <a:lstStyle/>
                    <a:p>
                      <a:pPr algn="l" fontAlgn="t"/>
                      <a:r>
                        <a:rPr lang="en-IN" sz="1100" b="0" i="0" u="none" strike="noStrike" dirty="0">
                          <a:solidFill>
                            <a:srgbClr val="000000"/>
                          </a:solidFill>
                          <a:effectLst/>
                          <a:latin typeface="Times New Roman" panose="02020603050405020304" pitchFamily="18" charset="0"/>
                          <a:cs typeface="Times New Roman" panose="02020603050405020304" pitchFamily="18" charset="0"/>
                        </a:rPr>
                        <a:t>UNSPECIFIED</a:t>
                      </a:r>
                    </a:p>
                  </a:txBody>
                  <a:tcPr marL="7620" marR="7620" marT="7620" marB="0"/>
                </a:tc>
                <a:extLst>
                  <a:ext uri="{0D108BD9-81ED-4DB2-BD59-A6C34878D82A}">
                    <a16:rowId xmlns:a16="http://schemas.microsoft.com/office/drawing/2014/main" val="2708722235"/>
                  </a:ext>
                </a:extLst>
              </a:tr>
            </a:tbl>
          </a:graphicData>
        </a:graphic>
      </p:graphicFrame>
    </p:spTree>
    <p:extLst>
      <p:ext uri="{BB962C8B-B14F-4D97-AF65-F5344CB8AC3E}">
        <p14:creationId xmlns:p14="http://schemas.microsoft.com/office/powerpoint/2010/main" val="2564676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lstStyle/>
          <a:p>
            <a:r>
              <a:rPr lang="en-IN" dirty="0"/>
              <a:t>We did not find any eligible study to support our research question.</a:t>
            </a:r>
          </a:p>
          <a:p>
            <a:r>
              <a:rPr lang="en-IN" dirty="0"/>
              <a:t>Future studies should be conducted in this area to find evidence regarding the economic burden on Indian households due to Diabetes Care among patients having Voluntary funded health insurance schemes or provide sub group analysis by insurance status(different types of insurance).</a:t>
            </a:r>
          </a:p>
          <a:p>
            <a:pPr marL="0" indent="0">
              <a:buNone/>
            </a:pPr>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Limitation of the study</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lstStyle/>
          <a:p>
            <a:r>
              <a:rPr lang="en-IN" dirty="0"/>
              <a:t>We did not find any relevant studies which could be eligible to be included in this review.</a:t>
            </a:r>
          </a:p>
          <a:p>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5" name="Footer Placeholder 4">
            <a:extLst>
              <a:ext uri="{FF2B5EF4-FFF2-40B4-BE49-F238E27FC236}">
                <a16:creationId xmlns:a16="http://schemas.microsoft.com/office/drawing/2014/main"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lstStyle/>
          <a:p>
            <a:r>
              <a:rPr lang="en-IN" dirty="0"/>
              <a:t>The study revealed that there is no evidence of economic burden on Indian households  with voluntary funded health insurance due to Type 2 Diabetes care.</a:t>
            </a:r>
          </a:p>
          <a:p>
            <a:endParaRPr lang="en-IN" dirty="0"/>
          </a:p>
          <a:p>
            <a:r>
              <a:rPr lang="en-IN" dirty="0"/>
              <a:t>There is a definite need to design and conduct studies to evaluate the effectiveness of the Voluntary funded health insurance in reducing the financial burden on the Indian population and ensure financial risk protection. </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13</a:t>
            </a:fld>
            <a:endParaRPr lang="en-IN"/>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32791"/>
            <a:ext cx="10515600" cy="1325563"/>
          </a:xfrm>
        </p:spPr>
        <p:txBody>
          <a:bodyPr/>
          <a:lstStyle/>
          <a:p>
            <a:pPr algn="ctr"/>
            <a:r>
              <a:rPr lang="en-IN" b="1" dirty="0"/>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718127" y="1648892"/>
            <a:ext cx="10515600" cy="4351338"/>
          </a:xfrm>
        </p:spPr>
        <p:txBody>
          <a:bodyPr>
            <a:normAutofit fontScale="47500" lnSpcReduction="20000"/>
          </a:bodyPr>
          <a:lstStyle/>
          <a:p>
            <a:pPr marL="914400">
              <a:lnSpc>
                <a:spcPct val="107000"/>
              </a:lnSpc>
              <a:buNone/>
            </a:pPr>
            <a:r>
              <a:rPr lang="en-IN" sz="900" kern="100" dirty="0">
                <a:effectLst/>
                <a:latin typeface="Calibri" panose="020F0502020204030204" pitchFamily="34" charset="0"/>
                <a:ea typeface="Calibri" panose="020F0502020204030204" pitchFamily="34" charset="0"/>
                <a:cs typeface="Times New Roman" panose="02020603050405020304" pitchFamily="18" charset="0"/>
              </a:rPr>
              <a:t>[1</a:t>
            </a:r>
            <a:r>
              <a:rPr lang="en-IN" sz="2800" kern="100" dirty="0">
                <a:effectLst/>
                <a:latin typeface="Calibri" panose="020F0502020204030204" pitchFamily="34" charset="0"/>
                <a:ea typeface="Calibri" panose="020F0502020204030204" pitchFamily="34" charset="0"/>
                <a:cs typeface="Times New Roman" panose="02020603050405020304" pitchFamily="18" charset="0"/>
              </a:rPr>
              <a:t>]    </a:t>
            </a:r>
            <a:r>
              <a:rPr lang="en-IN" sz="2800" b="1" kern="100" dirty="0">
                <a:effectLst/>
                <a:latin typeface="Calibri" panose="020F0502020204030204" pitchFamily="34" charset="0"/>
                <a:ea typeface="Calibri" panose="020F0502020204030204" pitchFamily="34" charset="0"/>
                <a:cs typeface="Times New Roman" panose="02020603050405020304" pitchFamily="18" charset="0"/>
              </a:rPr>
              <a:t>IDF Diabetes Atlas,</a:t>
            </a:r>
            <a:r>
              <a:rPr lang="en-IN" sz="2800" b="1" i="1" kern="0" dirty="0">
                <a:solidFill>
                  <a:srgbClr val="32304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2800" b="1" kern="100" dirty="0">
                <a:effectLst/>
                <a:latin typeface="Calibri" panose="020F0502020204030204" pitchFamily="34" charset="0"/>
                <a:ea typeface="Calibri" panose="020F0502020204030204" pitchFamily="34" charset="0"/>
                <a:cs typeface="Times New Roman" panose="02020603050405020304" pitchFamily="18" charset="0"/>
              </a:rPr>
              <a:t>Diabetes around the world in 2021 </a:t>
            </a:r>
            <a:r>
              <a:rPr lang="en-IN" sz="2800" b="1"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https://diabetesatlas.org/</a:t>
            </a:r>
            <a:endParaRPr lang="en-IN" sz="2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914400">
              <a:lnSpc>
                <a:spcPct val="107000"/>
              </a:lnSpc>
              <a:buNone/>
            </a:pPr>
            <a:r>
              <a:rPr lang="en-IN" sz="2800" b="1"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2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914400">
              <a:lnSpc>
                <a:spcPct val="107000"/>
              </a:lnSpc>
              <a:buNone/>
            </a:pPr>
            <a:r>
              <a:rPr lang="en-IN" sz="2800" b="1" kern="100" dirty="0">
                <a:effectLst/>
                <a:latin typeface="Calibri" panose="020F0502020204030204" pitchFamily="34" charset="0"/>
                <a:ea typeface="Calibri" panose="020F0502020204030204" pitchFamily="34" charset="0"/>
                <a:cs typeface="Times New Roman" panose="02020603050405020304" pitchFamily="18" charset="0"/>
              </a:rPr>
              <a:t>[2]      </a:t>
            </a:r>
            <a:r>
              <a:rPr lang="en-IN" sz="2800" b="1"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https://idf.org/our-network/regions-and-members/south-east-asia/members/india/</a:t>
            </a:r>
            <a:r>
              <a:rPr lang="en-IN" sz="2800" b="1" kern="100" dirty="0">
                <a:effectLst/>
                <a:latin typeface="Calibri" panose="020F0502020204030204" pitchFamily="34" charset="0"/>
                <a:ea typeface="Calibri" panose="020F0502020204030204" pitchFamily="34" charset="0"/>
                <a:cs typeface="Times New Roman" panose="02020603050405020304" pitchFamily="18" charset="0"/>
              </a:rPr>
              <a:t>International Diabetes Federation. (n.d.). </a:t>
            </a:r>
            <a:r>
              <a:rPr lang="en-IN" sz="2800" b="1" i="1" kern="100" dirty="0">
                <a:effectLst/>
                <a:latin typeface="Calibri" panose="020F0502020204030204" pitchFamily="34" charset="0"/>
                <a:ea typeface="Calibri" panose="020F0502020204030204" pitchFamily="34" charset="0"/>
                <a:cs typeface="Times New Roman" panose="02020603050405020304" pitchFamily="18" charset="0"/>
              </a:rPr>
              <a:t>India</a:t>
            </a:r>
            <a:r>
              <a:rPr lang="en-IN" sz="2800" b="1" kern="100" dirty="0">
                <a:effectLst/>
                <a:latin typeface="Calibri" panose="020F0502020204030204" pitchFamily="34" charset="0"/>
                <a:ea typeface="Calibri" panose="020F0502020204030204" pitchFamily="34" charset="0"/>
                <a:cs typeface="Times New Roman" panose="02020603050405020304" pitchFamily="18" charset="0"/>
              </a:rPr>
              <a:t>. Retrieved April 2, 2025, from </a:t>
            </a:r>
            <a:r>
              <a:rPr lang="en-IN" sz="28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https://idf.org/our-network/regions-and-members/south-east-asia/members/india/</a:t>
            </a:r>
            <a:endParaRPr lang="en-IN" sz="2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914400">
              <a:lnSpc>
                <a:spcPct val="107000"/>
              </a:lnSpc>
              <a:buNone/>
            </a:pPr>
            <a:r>
              <a:rPr lang="en-IN" sz="2800" b="1"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2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914400">
              <a:lnSpc>
                <a:spcPct val="107000"/>
              </a:lnSpc>
              <a:buNone/>
            </a:pPr>
            <a:r>
              <a:rPr lang="en-IN" sz="2800" b="1" kern="100" dirty="0">
                <a:effectLst/>
                <a:latin typeface="Calibri" panose="020F0502020204030204" pitchFamily="34" charset="0"/>
                <a:ea typeface="Calibri" panose="020F0502020204030204" pitchFamily="34" charset="0"/>
                <a:cs typeface="Times New Roman" panose="02020603050405020304" pitchFamily="18" charset="0"/>
              </a:rPr>
              <a:t>[3] </a:t>
            </a:r>
            <a:r>
              <a:rPr lang="en-IN" sz="2800" b="1"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4"/>
              </a:rPr>
              <a:t>https://cadiresearch.org/</a:t>
            </a:r>
            <a:r>
              <a:rPr lang="en-IN" sz="2800" b="1" kern="100" dirty="0">
                <a:effectLst/>
                <a:latin typeface="Calibri" panose="020F0502020204030204" pitchFamily="34" charset="0"/>
                <a:ea typeface="Calibri" panose="020F0502020204030204" pitchFamily="34" charset="0"/>
                <a:cs typeface="Times New Roman" panose="02020603050405020304" pitchFamily="18" charset="0"/>
              </a:rPr>
              <a:t> CADI Research Foundation. Home. [Internet]. [cited 2025 Apr 2]. Available from: </a:t>
            </a:r>
            <a:r>
              <a:rPr lang="en-IN" sz="28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https://cadiresearch.org/</a:t>
            </a:r>
            <a:endParaRPr lang="en-IN" sz="2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914400">
              <a:lnSpc>
                <a:spcPct val="107000"/>
              </a:lnSpc>
              <a:buNone/>
            </a:pPr>
            <a:r>
              <a:rPr lang="en-IN" sz="2800" b="1"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2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914400">
              <a:lnSpc>
                <a:spcPct val="107000"/>
              </a:lnSpc>
              <a:buNone/>
            </a:pPr>
            <a:r>
              <a:rPr lang="en-IN" sz="2800" b="1" kern="100" dirty="0">
                <a:effectLst/>
                <a:latin typeface="Calibri" panose="020F0502020204030204" pitchFamily="34" charset="0"/>
                <a:ea typeface="Calibri" panose="020F0502020204030204" pitchFamily="34" charset="0"/>
                <a:cs typeface="Times New Roman" panose="02020603050405020304" pitchFamily="18" charset="0"/>
              </a:rPr>
              <a:t>[4] </a:t>
            </a:r>
            <a:r>
              <a:rPr lang="en-IN" sz="2800" b="1"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5"/>
              </a:rPr>
              <a:t>https://www.who.int/india/diabetes</a:t>
            </a:r>
            <a:r>
              <a:rPr lang="en-IN" sz="2800" b="1" kern="100" dirty="0">
                <a:effectLst/>
                <a:latin typeface="Calibri" panose="020F0502020204030204" pitchFamily="34" charset="0"/>
                <a:ea typeface="Calibri" panose="020F0502020204030204" pitchFamily="34" charset="0"/>
                <a:cs typeface="Times New Roman" panose="02020603050405020304" pitchFamily="18" charset="0"/>
              </a:rPr>
              <a:t> World Health Organization. (n.d.). </a:t>
            </a:r>
            <a:r>
              <a:rPr lang="en-IN" sz="2800" b="1" i="1" kern="100" dirty="0">
                <a:effectLst/>
                <a:latin typeface="Calibri" panose="020F0502020204030204" pitchFamily="34" charset="0"/>
                <a:ea typeface="Calibri" panose="020F0502020204030204" pitchFamily="34" charset="0"/>
                <a:cs typeface="Times New Roman" panose="02020603050405020304" pitchFamily="18" charset="0"/>
              </a:rPr>
              <a:t>Diabetes</a:t>
            </a:r>
            <a:r>
              <a:rPr lang="en-IN" sz="2800" b="1" kern="100" dirty="0">
                <a:effectLst/>
                <a:latin typeface="Calibri" panose="020F0502020204030204" pitchFamily="34" charset="0"/>
                <a:ea typeface="Calibri" panose="020F0502020204030204" pitchFamily="34" charset="0"/>
                <a:cs typeface="Times New Roman" panose="02020603050405020304" pitchFamily="18" charset="0"/>
              </a:rPr>
              <a:t>. Retrieved April 2, 2025, from </a:t>
            </a:r>
            <a:r>
              <a:rPr lang="en-IN" sz="28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https://www.who.int/india/diabetes</a:t>
            </a:r>
            <a:endParaRPr lang="en-IN" sz="2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914400">
              <a:lnSpc>
                <a:spcPct val="107000"/>
              </a:lnSpc>
              <a:buNone/>
            </a:pPr>
            <a:r>
              <a:rPr lang="en-IN" sz="2800" b="1"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2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914400">
              <a:lnSpc>
                <a:spcPct val="107000"/>
              </a:lnSpc>
              <a:buNone/>
            </a:pPr>
            <a:r>
              <a:rPr lang="en-IN" sz="2800" b="1" kern="1800" dirty="0">
                <a:solidFill>
                  <a:srgbClr val="1F1F1F"/>
                </a:solidFill>
                <a:effectLst/>
                <a:latin typeface="Times New Roman" panose="02020603050405020304" pitchFamily="18" charset="0"/>
                <a:ea typeface="Times New Roman" panose="02020603050405020304" pitchFamily="18" charset="0"/>
                <a:cs typeface="Times New Roman" panose="02020603050405020304" pitchFamily="18" charset="0"/>
              </a:rPr>
              <a:t>[5] An economic evaluation of diabetes mellitus in India: A systematic review</a:t>
            </a:r>
            <a:endParaRPr lang="en-IN" sz="2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914400">
              <a:lnSpc>
                <a:spcPct val="107000"/>
              </a:lnSpc>
              <a:buNone/>
            </a:pPr>
            <a:r>
              <a:rPr lang="en-IN" sz="2800" b="1"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6"/>
              </a:rPr>
              <a:t>https://www.sciencedirect.com/</a:t>
            </a:r>
            <a:r>
              <a:rPr lang="en-IN" sz="2800" b="1" kern="100" dirty="0">
                <a:effectLst/>
                <a:latin typeface="Calibri" panose="020F0502020204030204" pitchFamily="34" charset="0"/>
                <a:ea typeface="Calibri" panose="020F0502020204030204" pitchFamily="34" charset="0"/>
                <a:cs typeface="Times New Roman" panose="02020603050405020304" pitchFamily="18" charset="0"/>
              </a:rPr>
              <a:t> ScienceDirect. Home. [Internet]. [cited 2025 Apr 2]. Available from: </a:t>
            </a:r>
            <a:r>
              <a:rPr lang="en-IN" sz="28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https://www.sciencedirect.com/</a:t>
            </a:r>
            <a:endParaRPr lang="en-IN" sz="2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914400">
              <a:lnSpc>
                <a:spcPct val="107000"/>
              </a:lnSpc>
              <a:buNone/>
            </a:pPr>
            <a:r>
              <a:rPr lang="en-IN" sz="2800" b="1"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2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914400">
              <a:lnSpc>
                <a:spcPct val="107000"/>
              </a:lnSpc>
              <a:spcAft>
                <a:spcPts val="800"/>
              </a:spcAft>
            </a:pPr>
            <a:r>
              <a:rPr lang="en-IN" sz="2800" b="1" kern="100" dirty="0">
                <a:effectLst/>
                <a:latin typeface="Calibri" panose="020F0502020204030204" pitchFamily="34" charset="0"/>
                <a:ea typeface="Calibri" panose="020F0502020204030204" pitchFamily="34" charset="0"/>
                <a:cs typeface="Times New Roman" panose="02020603050405020304" pitchFamily="18" charset="0"/>
              </a:rPr>
              <a:t>[6]</a:t>
            </a:r>
            <a:r>
              <a:rPr lang="en-IN" sz="2800" b="1"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7"/>
              </a:rPr>
              <a:t>https://www.expresshealthcare.in/</a:t>
            </a:r>
            <a:r>
              <a:rPr lang="en-IN" sz="2800" b="1" kern="100" dirty="0">
                <a:effectLst/>
                <a:latin typeface="Calibri" panose="020F0502020204030204" pitchFamily="34" charset="0"/>
                <a:ea typeface="Calibri" panose="020F0502020204030204" pitchFamily="34" charset="0"/>
                <a:cs typeface="Times New Roman" panose="02020603050405020304" pitchFamily="18" charset="0"/>
              </a:rPr>
              <a:t> Express Healthcare. Home. [Internet]. [cited 2025 Apr 2]. Available from: </a:t>
            </a:r>
            <a:r>
              <a:rPr lang="en-IN" sz="28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https://www.expresshealthcare.in/</a:t>
            </a:r>
            <a:endParaRPr lang="en-IN" sz="2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dirty="0"/>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B2C9DC11-A675-736C-F377-44884716F51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E78B5-4D0F-48A5-AF6C-6BF41009C5F1}"/>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B79C3348-17CF-EA8C-F382-CC0A3C352B89}"/>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F8281ED4-CC2A-460F-534D-8B8BBAED0666}"/>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E6A040EF-4D63-9541-138F-EC153F22A4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2" name="Content Placeholder 2">
            <a:extLst>
              <a:ext uri="{FF2B5EF4-FFF2-40B4-BE49-F238E27FC236}">
                <a16:creationId xmlns:a16="http://schemas.microsoft.com/office/drawing/2014/main" id="{CB6A8A6A-C31E-4168-95CC-86F43D82D8D1}"/>
              </a:ext>
            </a:extLst>
          </p:cNvPr>
          <p:cNvSpPr>
            <a:spLocks noGrp="1"/>
          </p:cNvSpPr>
          <p:nvPr>
            <p:ph idx="1"/>
          </p:nvPr>
        </p:nvSpPr>
        <p:spPr>
          <a:xfrm>
            <a:off x="838200" y="3056949"/>
            <a:ext cx="10840583" cy="4093307"/>
          </a:xfrm>
        </p:spPr>
        <p:txBody>
          <a:bodyPr/>
          <a:lstStyle/>
          <a:p>
            <a:r>
              <a:rPr lang="en-US" b="1" dirty="0">
                <a:solidFill>
                  <a:schemeClr val="tx1"/>
                </a:solidFill>
              </a:rPr>
              <a:t> </a:t>
            </a:r>
            <a:r>
              <a:rPr lang="en-US" sz="2800" b="1" dirty="0">
                <a:solidFill>
                  <a:schemeClr val="tx1"/>
                </a:solidFill>
                <a:latin typeface="Times New Roman" panose="02020603050405020304" pitchFamily="18" charset="0"/>
                <a:cs typeface="Times New Roman" panose="02020603050405020304" pitchFamily="18" charset="0"/>
              </a:rPr>
              <a:t>Total no. of visits done by the Student: 4</a:t>
            </a:r>
          </a:p>
          <a:p>
            <a:r>
              <a:rPr lang="en-US" sz="2800" b="1" dirty="0">
                <a:solidFill>
                  <a:schemeClr val="tx1"/>
                </a:solidFill>
                <a:latin typeface="Times New Roman" panose="02020603050405020304" pitchFamily="18" charset="0"/>
                <a:cs typeface="Times New Roman" panose="02020603050405020304" pitchFamily="18" charset="0"/>
              </a:rPr>
              <a:t> Day-wise activities done by the student: Collecting data on type of household, no. of family members, family size, nutrition status, education status , type of toilet used, sanitation levels.</a:t>
            </a:r>
          </a:p>
        </p:txBody>
      </p:sp>
      <p:sp>
        <p:nvSpPr>
          <p:cNvPr id="13" name="Title 1">
            <a:extLst>
              <a:ext uri="{FF2B5EF4-FFF2-40B4-BE49-F238E27FC236}">
                <a16:creationId xmlns:a16="http://schemas.microsoft.com/office/drawing/2014/main" id="{6F98C7EF-ECB1-2AE6-B838-EA4532057D45}"/>
              </a:ext>
            </a:extLst>
          </p:cNvPr>
          <p:cNvSpPr txBox="1">
            <a:spLocks/>
          </p:cNvSpPr>
          <p:nvPr/>
        </p:nvSpPr>
        <p:spPr>
          <a:xfrm>
            <a:off x="551538" y="130260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INVOLVEMENT IN COMMUNITY OUTREACH PROGRAMME (COP) ACTIVITIES</a:t>
            </a:r>
            <a:endParaRPr lang="en-IN" sz="4000" b="1" dirty="0"/>
          </a:p>
        </p:txBody>
      </p:sp>
    </p:spTree>
    <p:extLst>
      <p:ext uri="{BB962C8B-B14F-4D97-AF65-F5344CB8AC3E}">
        <p14:creationId xmlns:p14="http://schemas.microsoft.com/office/powerpoint/2010/main" val="3010019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130EB-4D58-4BE5-09AE-741BDEBE0187}"/>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BFB87AE9-2C53-782C-7188-0F0AD532C04E}"/>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369D3474-04E0-CC6B-A707-9B70211534E5}"/>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14CDB4FA-6056-CF0B-DA03-AED70ADF01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a:extLst>
              <a:ext uri="{FF2B5EF4-FFF2-40B4-BE49-F238E27FC236}">
                <a16:creationId xmlns:a16="http://schemas.microsoft.com/office/drawing/2014/main" id="{0C3D07A2-CE40-DDD5-F6D3-8D7C11AFBAF1}"/>
              </a:ext>
            </a:extLst>
          </p:cNvPr>
          <p:cNvSpPr txBox="1">
            <a:spLocks/>
          </p:cNvSpPr>
          <p:nvPr/>
        </p:nvSpPr>
        <p:spPr>
          <a:xfrm>
            <a:off x="838200" y="129277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COP FIELD ACTIVITIES PHOTOGRAPHS</a:t>
            </a:r>
            <a:endParaRPr lang="en-IN" sz="4000" b="1" dirty="0"/>
          </a:p>
        </p:txBody>
      </p:sp>
      <p:pic>
        <p:nvPicPr>
          <p:cNvPr id="7" name="Content Placeholder 6">
            <a:extLst>
              <a:ext uri="{FF2B5EF4-FFF2-40B4-BE49-F238E27FC236}">
                <a16:creationId xmlns:a16="http://schemas.microsoft.com/office/drawing/2014/main" id="{7E0950D9-8D52-61DB-21D5-532262BEE8C8}"/>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923194" y="2561731"/>
            <a:ext cx="4459817" cy="3344863"/>
          </a:xfrm>
        </p:spPr>
      </p:pic>
      <p:pic>
        <p:nvPicPr>
          <p:cNvPr id="9" name="Picture 8">
            <a:extLst>
              <a:ext uri="{FF2B5EF4-FFF2-40B4-BE49-F238E27FC236}">
                <a16:creationId xmlns:a16="http://schemas.microsoft.com/office/drawing/2014/main" id="{FB1D63A2-E99B-BCED-283A-CEB48CFF09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08991" y="2262207"/>
            <a:ext cx="3880957" cy="4459268"/>
          </a:xfrm>
          <a:prstGeom prst="rect">
            <a:avLst/>
          </a:prstGeom>
        </p:spPr>
      </p:pic>
    </p:spTree>
    <p:extLst>
      <p:ext uri="{BB962C8B-B14F-4D97-AF65-F5344CB8AC3E}">
        <p14:creationId xmlns:p14="http://schemas.microsoft.com/office/powerpoint/2010/main" val="2827723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17</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748368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8" name="Content Placeholder 7">
            <a:extLst>
              <a:ext uri="{FF2B5EF4-FFF2-40B4-BE49-F238E27FC236}">
                <a16:creationId xmlns:a16="http://schemas.microsoft.com/office/drawing/2014/main" id="{3F82A603-8F4E-1AA9-D5B6-860C49664B2E}"/>
              </a:ext>
            </a:extLst>
          </p:cNvPr>
          <p:cNvPicPr>
            <a:picLocks noGrp="1" noChangeAspect="1"/>
          </p:cNvPicPr>
          <p:nvPr>
            <p:ph idx="1"/>
          </p:nvPr>
        </p:nvPicPr>
        <p:blipFill>
          <a:blip r:embed="rId2"/>
          <a:stretch>
            <a:fillRect/>
          </a:stretch>
        </p:blipFill>
        <p:spPr>
          <a:xfrm>
            <a:off x="1879041" y="1586728"/>
            <a:ext cx="7968343" cy="5128795"/>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1825625"/>
            <a:ext cx="10515600" cy="4761988"/>
          </a:xfrm>
        </p:spPr>
        <p:txBody>
          <a:bodyPr>
            <a:normAutofit/>
          </a:bodyPr>
          <a:lstStyle/>
          <a:p>
            <a:pPr marL="0" indent="0">
              <a:buNone/>
            </a:pPr>
            <a:endParaRPr lang="en-IN" sz="2900" b="1" u="sng" dirty="0"/>
          </a:p>
          <a:p>
            <a:pPr marL="0" indent="0">
              <a:buNone/>
            </a:pPr>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TextBox 7">
            <a:extLst>
              <a:ext uri="{FF2B5EF4-FFF2-40B4-BE49-F238E27FC236}">
                <a16:creationId xmlns:a16="http://schemas.microsoft.com/office/drawing/2014/main" id="{AC2216C7-FE44-E072-A38D-0C1A55D42C48}"/>
              </a:ext>
            </a:extLst>
          </p:cNvPr>
          <p:cNvSpPr txBox="1"/>
          <p:nvPr/>
        </p:nvSpPr>
        <p:spPr>
          <a:xfrm>
            <a:off x="954593" y="1825625"/>
            <a:ext cx="10761784" cy="3970318"/>
          </a:xfrm>
          <a:prstGeom prst="rect">
            <a:avLst/>
          </a:prstGeom>
          <a:noFill/>
        </p:spPr>
        <p:txBody>
          <a:bodyPr wrap="square">
            <a:spAutoFit/>
          </a:bodyPr>
          <a:lstStyle/>
          <a:p>
            <a:pPr marL="285750" indent="-285750">
              <a:buFont typeface="Wingdings" panose="05000000000000000000" pitchFamily="2" charset="2"/>
              <a:buChar char="v"/>
            </a:pPr>
            <a:r>
              <a:rPr lang="en-IN" sz="1800" dirty="0">
                <a:effectLst/>
                <a:latin typeface="Times New Roman" panose="02020603050405020304" pitchFamily="18" charset="0"/>
                <a:ea typeface="Calibri" panose="020F0502020204030204" pitchFamily="34" charset="0"/>
              </a:rPr>
              <a:t>Diabetes mellitus is a global public health concern. </a:t>
            </a:r>
          </a:p>
          <a:p>
            <a:pPr marL="285750" indent="-285750">
              <a:buFont typeface="Wingdings" panose="05000000000000000000" pitchFamily="2" charset="2"/>
              <a:buChar char="v"/>
            </a:pPr>
            <a:endParaRPr lang="en-IN" dirty="0">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v"/>
            </a:pPr>
            <a:r>
              <a:rPr lang="en-IN" sz="1800" dirty="0">
                <a:effectLst/>
                <a:latin typeface="Times New Roman" panose="02020603050405020304" pitchFamily="18" charset="0"/>
                <a:ea typeface="Calibri" panose="020F0502020204030204" pitchFamily="34" charset="0"/>
              </a:rPr>
              <a:t>Globally, 537 million adults </a:t>
            </a:r>
            <a:r>
              <a:rPr lang="en-IN" dirty="0">
                <a:latin typeface="Times New Roman" panose="02020603050405020304" pitchFamily="18" charset="0"/>
                <a:ea typeface="Calibri" panose="020F0502020204030204" pitchFamily="34" charset="0"/>
              </a:rPr>
              <a:t>suffer from</a:t>
            </a:r>
            <a:r>
              <a:rPr lang="en-IN" sz="1800" dirty="0">
                <a:effectLst/>
                <a:latin typeface="Times New Roman" panose="02020603050405020304" pitchFamily="18" charset="0"/>
                <a:ea typeface="Calibri" panose="020F0502020204030204" pitchFamily="34" charset="0"/>
              </a:rPr>
              <a:t> diabetes and is expected to rise to 783 million by year 2045. In India, estimated 74 million people suffer from Diabetes.</a:t>
            </a:r>
          </a:p>
          <a:p>
            <a:pPr marL="285750" indent="-285750">
              <a:buFont typeface="Wingdings" panose="05000000000000000000" pitchFamily="2" charset="2"/>
              <a:buChar char="v"/>
            </a:pPr>
            <a:endParaRPr lang="en-IN" sz="1800" dirty="0">
              <a:effectLst/>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v"/>
            </a:pPr>
            <a:r>
              <a:rPr lang="en-IN" sz="1800" dirty="0">
                <a:effectLst/>
                <a:latin typeface="Times New Roman" panose="02020603050405020304" pitchFamily="18" charset="0"/>
                <a:ea typeface="Calibri" panose="020F0502020204030204" pitchFamily="34" charset="0"/>
              </a:rPr>
              <a:t>Out-of-pocket expenditure due to diabetes care ranges from INR 5000 to INR 30,000 per month highlighting the inaccessibility to affordable healthcare services for the population.</a:t>
            </a:r>
          </a:p>
          <a:p>
            <a:pPr marL="285750" indent="-285750">
              <a:buFont typeface="Wingdings" panose="05000000000000000000" pitchFamily="2" charset="2"/>
              <a:buChar char="v"/>
            </a:pPr>
            <a:endParaRPr lang="en-IN" sz="1800" dirty="0">
              <a:effectLst/>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v"/>
            </a:pPr>
            <a:r>
              <a:rPr lang="en-IN" sz="1800" dirty="0">
                <a:effectLst/>
                <a:latin typeface="Times New Roman" panose="02020603050405020304" pitchFamily="18" charset="0"/>
                <a:ea typeface="Calibri" panose="020F0502020204030204" pitchFamily="34" charset="0"/>
              </a:rPr>
              <a:t>The voluntary health insurance policies cover people with diabetes only after waiting period of 2-3 years. These policies offer a variety of additional benefits, such as coverage for AYUSH treatments (Ayurveda, Unani, Siddha, and Homeopathy), no-claim bonuses, tax breaks under Section 80D, portability options, restoration benefits, ambulance services, advanced diagnostic tests, domiciliary treatment, and regular health check-ups. </a:t>
            </a:r>
            <a:endParaRPr lang="en-IN" dirty="0">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v"/>
            </a:pPr>
            <a:endParaRPr lang="en-IN" sz="1800" dirty="0">
              <a:effectLst/>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v"/>
            </a:pPr>
            <a:r>
              <a:rPr lang="en-IN" sz="1800" dirty="0">
                <a:effectLst/>
                <a:latin typeface="Times New Roman" panose="02020603050405020304" pitchFamily="18" charset="0"/>
                <a:ea typeface="Calibri" panose="020F0502020204030204" pitchFamily="34" charset="0"/>
              </a:rPr>
              <a:t>However, clear evidence supporting the hypothesis is lacking. </a:t>
            </a:r>
            <a:endParaRPr lang="en-IN" dirty="0"/>
          </a:p>
        </p:txBody>
      </p:sp>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8C43D-4BF3-A7E7-4C52-AA9A852D7A3A}"/>
              </a:ext>
            </a:extLst>
          </p:cNvPr>
          <p:cNvSpPr>
            <a:spLocks noGrp="1"/>
          </p:cNvSpPr>
          <p:nvPr>
            <p:ph type="ctrTitle"/>
          </p:nvPr>
        </p:nvSpPr>
        <p:spPr>
          <a:xfrm>
            <a:off x="1915885" y="-1791658"/>
            <a:ext cx="9144000" cy="2387600"/>
          </a:xfrm>
        </p:spPr>
        <p:txBody>
          <a:bodyPr>
            <a:normAutofit/>
          </a:bodyPr>
          <a:lstStyle/>
          <a:p>
            <a:r>
              <a:rPr lang="en-IN" sz="4000" dirty="0">
                <a:latin typeface="Times New Roman" panose="02020603050405020304" pitchFamily="18" charset="0"/>
                <a:cs typeface="Times New Roman" panose="02020603050405020304" pitchFamily="18" charset="0"/>
              </a:rPr>
              <a:t>Review of Literature</a:t>
            </a:r>
          </a:p>
        </p:txBody>
      </p:sp>
      <p:sp>
        <p:nvSpPr>
          <p:cNvPr id="4" name="Footer Placeholder 3">
            <a:extLst>
              <a:ext uri="{FF2B5EF4-FFF2-40B4-BE49-F238E27FC236}">
                <a16:creationId xmlns:a16="http://schemas.microsoft.com/office/drawing/2014/main" id="{79839D01-17F9-2CF8-07DB-107D9C358F97}"/>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A479B29-CEC1-6021-9641-EDDE85531C6D}"/>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833C552B-1116-6C13-4370-1ED0134861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446963" cy="681084"/>
          </a:xfrm>
          <a:prstGeom prst="rect">
            <a:avLst/>
          </a:prstGeom>
        </p:spPr>
      </p:pic>
      <p:graphicFrame>
        <p:nvGraphicFramePr>
          <p:cNvPr id="7" name="Table 6">
            <a:extLst>
              <a:ext uri="{FF2B5EF4-FFF2-40B4-BE49-F238E27FC236}">
                <a16:creationId xmlns:a16="http://schemas.microsoft.com/office/drawing/2014/main" id="{78E80A10-3099-D343-47DF-8CCBE0BC741E}"/>
              </a:ext>
            </a:extLst>
          </p:cNvPr>
          <p:cNvGraphicFramePr>
            <a:graphicFrameLocks noGrp="1"/>
          </p:cNvGraphicFramePr>
          <p:nvPr>
            <p:extLst>
              <p:ext uri="{D42A27DB-BD31-4B8C-83A1-F6EECF244321}">
                <p14:modId xmlns:p14="http://schemas.microsoft.com/office/powerpoint/2010/main" val="1009007065"/>
              </p:ext>
            </p:extLst>
          </p:nvPr>
        </p:nvGraphicFramePr>
        <p:xfrm>
          <a:off x="572756" y="839866"/>
          <a:ext cx="10681400" cy="5957700"/>
        </p:xfrm>
        <a:graphic>
          <a:graphicData uri="http://schemas.openxmlformats.org/drawingml/2006/table">
            <a:tbl>
              <a:tblPr firstRow="1" bandRow="1">
                <a:tableStyleId>{5C22544A-7EE6-4342-B048-85BDC9FD1C3A}</a:tableStyleId>
              </a:tblPr>
              <a:tblGrid>
                <a:gridCol w="2136280">
                  <a:extLst>
                    <a:ext uri="{9D8B030D-6E8A-4147-A177-3AD203B41FA5}">
                      <a16:colId xmlns:a16="http://schemas.microsoft.com/office/drawing/2014/main" val="648219628"/>
                    </a:ext>
                  </a:extLst>
                </a:gridCol>
                <a:gridCol w="2136280">
                  <a:extLst>
                    <a:ext uri="{9D8B030D-6E8A-4147-A177-3AD203B41FA5}">
                      <a16:colId xmlns:a16="http://schemas.microsoft.com/office/drawing/2014/main" val="1147074913"/>
                    </a:ext>
                  </a:extLst>
                </a:gridCol>
                <a:gridCol w="2136280">
                  <a:extLst>
                    <a:ext uri="{9D8B030D-6E8A-4147-A177-3AD203B41FA5}">
                      <a16:colId xmlns:a16="http://schemas.microsoft.com/office/drawing/2014/main" val="1701510701"/>
                    </a:ext>
                  </a:extLst>
                </a:gridCol>
                <a:gridCol w="2136280">
                  <a:extLst>
                    <a:ext uri="{9D8B030D-6E8A-4147-A177-3AD203B41FA5}">
                      <a16:colId xmlns:a16="http://schemas.microsoft.com/office/drawing/2014/main" val="2126733881"/>
                    </a:ext>
                  </a:extLst>
                </a:gridCol>
                <a:gridCol w="2136280">
                  <a:extLst>
                    <a:ext uri="{9D8B030D-6E8A-4147-A177-3AD203B41FA5}">
                      <a16:colId xmlns:a16="http://schemas.microsoft.com/office/drawing/2014/main" val="3522017614"/>
                    </a:ext>
                  </a:extLst>
                </a:gridCol>
              </a:tblGrid>
              <a:tr h="563990">
                <a:tc>
                  <a:txBody>
                    <a:bodyPr/>
                    <a:lstStyle/>
                    <a:p>
                      <a:r>
                        <a:rPr lang="en-IN" dirty="0"/>
                        <a:t>Author; Year</a:t>
                      </a:r>
                    </a:p>
                  </a:txBody>
                  <a:tcPr/>
                </a:tc>
                <a:tc>
                  <a:txBody>
                    <a:bodyPr/>
                    <a:lstStyle/>
                    <a:p>
                      <a:r>
                        <a:rPr lang="en-IN" dirty="0"/>
                        <a:t>Study Design</a:t>
                      </a:r>
                    </a:p>
                  </a:txBody>
                  <a:tcPr/>
                </a:tc>
                <a:tc>
                  <a:txBody>
                    <a:bodyPr/>
                    <a:lstStyle/>
                    <a:p>
                      <a:r>
                        <a:rPr lang="en-IN" dirty="0"/>
                        <a:t>Study Objective</a:t>
                      </a:r>
                    </a:p>
                  </a:txBody>
                  <a:tcPr/>
                </a:tc>
                <a:tc>
                  <a:txBody>
                    <a:bodyPr/>
                    <a:lstStyle/>
                    <a:p>
                      <a:r>
                        <a:rPr lang="en-IN" dirty="0"/>
                        <a:t>No. of Studies included</a:t>
                      </a:r>
                    </a:p>
                  </a:txBody>
                  <a:tcPr/>
                </a:tc>
                <a:tc>
                  <a:txBody>
                    <a:bodyPr/>
                    <a:lstStyle/>
                    <a:p>
                      <a:r>
                        <a:rPr lang="en-IN" dirty="0"/>
                        <a:t>Findings</a:t>
                      </a:r>
                    </a:p>
                  </a:txBody>
                  <a:tcPr/>
                </a:tc>
                <a:extLst>
                  <a:ext uri="{0D108BD9-81ED-4DB2-BD59-A6C34878D82A}">
                    <a16:rowId xmlns:a16="http://schemas.microsoft.com/office/drawing/2014/main" val="2335789356"/>
                  </a:ext>
                </a:extLst>
              </a:tr>
              <a:tr h="2014250">
                <a:tc>
                  <a:txBody>
                    <a:bodyPr/>
                    <a:lstStyle/>
                    <a:p>
                      <a:r>
                        <a:rPr lang="en-IN" dirty="0"/>
                        <a:t>Bansode B et al;2019</a:t>
                      </a:r>
                    </a:p>
                  </a:txBody>
                  <a:tcPr/>
                </a:tc>
                <a:tc>
                  <a:txBody>
                    <a:bodyPr/>
                    <a:lstStyle/>
                    <a:p>
                      <a:r>
                        <a:rPr lang="en-IN" dirty="0"/>
                        <a:t>Systematic Review</a:t>
                      </a:r>
                    </a:p>
                  </a:txBody>
                  <a:tcPr/>
                </a:tc>
                <a:tc>
                  <a:txBody>
                    <a:bodyPr/>
                    <a:lstStyle/>
                    <a:p>
                      <a:r>
                        <a:rPr lang="en-IN" dirty="0"/>
                        <a:t>To determine the economic burden of diabetic patients in India.</a:t>
                      </a:r>
                    </a:p>
                  </a:txBody>
                  <a:tcPr/>
                </a:tc>
                <a:tc>
                  <a:txBody>
                    <a:bodyPr/>
                    <a:lstStyle/>
                    <a:p>
                      <a:r>
                        <a:rPr lang="en-IN" dirty="0"/>
                        <a:t>18</a:t>
                      </a:r>
                    </a:p>
                  </a:txBody>
                  <a:tcPr/>
                </a:tc>
                <a:tc>
                  <a:txBody>
                    <a:bodyPr/>
                    <a:lstStyle/>
                    <a:p>
                      <a:r>
                        <a:rPr lang="en-IN" dirty="0"/>
                        <a:t>Total annual expenditure on diabetes on an average was INR 10000 in Urban areas and INR 6260 in Rural areas</a:t>
                      </a:r>
                    </a:p>
                  </a:txBody>
                  <a:tcPr/>
                </a:tc>
                <a:extLst>
                  <a:ext uri="{0D108BD9-81ED-4DB2-BD59-A6C34878D82A}">
                    <a16:rowId xmlns:a16="http://schemas.microsoft.com/office/drawing/2014/main" val="2846988136"/>
                  </a:ext>
                </a:extLst>
              </a:tr>
              <a:tr h="1289120">
                <a:tc>
                  <a:txBody>
                    <a:bodyPr/>
                    <a:lstStyle/>
                    <a:p>
                      <a:r>
                        <a:rPr lang="en-IN" dirty="0"/>
                        <a:t>Tripathy J et al;2018</a:t>
                      </a:r>
                    </a:p>
                  </a:txBody>
                  <a:tcPr/>
                </a:tc>
                <a:tc>
                  <a:txBody>
                    <a:bodyPr/>
                    <a:lstStyle/>
                    <a:p>
                      <a:r>
                        <a:rPr lang="en-IN" dirty="0"/>
                        <a:t>Secondary analysis of  Nationally representative data</a:t>
                      </a:r>
                    </a:p>
                  </a:txBody>
                  <a:tcPr/>
                </a:tc>
                <a:tc>
                  <a:txBody>
                    <a:bodyPr/>
                    <a:lstStyle/>
                    <a:p>
                      <a:r>
                        <a:rPr lang="en-IN" dirty="0"/>
                        <a:t>To estimate household OOPE for hospitalization in DM.</a:t>
                      </a:r>
                    </a:p>
                  </a:txBody>
                  <a:tcPr/>
                </a:tc>
                <a:tc>
                  <a:txBody>
                    <a:bodyPr/>
                    <a:lstStyle/>
                    <a:p>
                      <a:r>
                        <a:rPr lang="en-IN" dirty="0"/>
                        <a:t>3935 episodes of hospitalization</a:t>
                      </a:r>
                    </a:p>
                  </a:txBody>
                  <a:tcPr/>
                </a:tc>
                <a:tc>
                  <a:txBody>
                    <a:bodyPr/>
                    <a:lstStyle/>
                    <a:p>
                      <a:r>
                        <a:rPr lang="en-IN" dirty="0"/>
                        <a:t>OOPE for DM hospitalization –USD 151</a:t>
                      </a:r>
                    </a:p>
                  </a:txBody>
                  <a:tcPr/>
                </a:tc>
                <a:extLst>
                  <a:ext uri="{0D108BD9-81ED-4DB2-BD59-A6C34878D82A}">
                    <a16:rowId xmlns:a16="http://schemas.microsoft.com/office/drawing/2014/main" val="2061281642"/>
                  </a:ext>
                </a:extLst>
              </a:tr>
              <a:tr h="2014250">
                <a:tc>
                  <a:txBody>
                    <a:bodyPr/>
                    <a:lstStyle/>
                    <a:p>
                      <a:r>
                        <a:rPr lang="en-IN" dirty="0"/>
                        <a:t>Einarson T et al;2018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Systematic Review</a:t>
                      </a:r>
                    </a:p>
                    <a:p>
                      <a:endParaRPr lang="en-IN" dirty="0"/>
                    </a:p>
                  </a:txBody>
                  <a:tcPr/>
                </a:tc>
                <a:tc>
                  <a:txBody>
                    <a:bodyPr/>
                    <a:lstStyle/>
                    <a:p>
                      <a:r>
                        <a:rPr lang="en-IN" dirty="0"/>
                        <a:t>To review published articles describing costs of CVD in Type 2 DM</a:t>
                      </a:r>
                    </a:p>
                  </a:txBody>
                  <a:tcPr/>
                </a:tc>
                <a:tc>
                  <a:txBody>
                    <a:bodyPr/>
                    <a:lstStyle/>
                    <a:p>
                      <a:r>
                        <a:rPr lang="en-IN" dirty="0"/>
                        <a:t>24</a:t>
                      </a:r>
                    </a:p>
                  </a:txBody>
                  <a:tcPr/>
                </a:tc>
                <a:tc>
                  <a:txBody>
                    <a:bodyPr/>
                    <a:lstStyle/>
                    <a:p>
                      <a:r>
                        <a:rPr lang="en-IN" dirty="0"/>
                        <a:t>$9750 for treatment of CVD and Type 2 DM , cost of treatment of Type 2 DM alone was $3418</a:t>
                      </a:r>
                    </a:p>
                  </a:txBody>
                  <a:tcPr/>
                </a:tc>
                <a:extLst>
                  <a:ext uri="{0D108BD9-81ED-4DB2-BD59-A6C34878D82A}">
                    <a16:rowId xmlns:a16="http://schemas.microsoft.com/office/drawing/2014/main" val="1960679297"/>
                  </a:ext>
                </a:extLst>
              </a:tr>
            </a:tbl>
          </a:graphicData>
        </a:graphic>
      </p:graphicFrame>
    </p:spTree>
    <p:extLst>
      <p:ext uri="{BB962C8B-B14F-4D97-AF65-F5344CB8AC3E}">
        <p14:creationId xmlns:p14="http://schemas.microsoft.com/office/powerpoint/2010/main" val="2369015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E3263-3F83-1431-F3EE-F5AC0DA0EBCF}"/>
              </a:ext>
            </a:extLst>
          </p:cNvPr>
          <p:cNvSpPr>
            <a:spLocks noGrp="1"/>
          </p:cNvSpPr>
          <p:nvPr>
            <p:ph type="ctrTitle"/>
          </p:nvPr>
        </p:nvSpPr>
        <p:spPr>
          <a:xfrm>
            <a:off x="1735015" y="-1193800"/>
            <a:ext cx="9144000" cy="2387600"/>
          </a:xfrm>
        </p:spPr>
        <p:txBody>
          <a:bodyPr/>
          <a:lstStyle/>
          <a:p>
            <a:r>
              <a:rPr lang="en-IN" b="1" dirty="0"/>
              <a:t>Research Question</a:t>
            </a:r>
          </a:p>
        </p:txBody>
      </p:sp>
      <p:sp>
        <p:nvSpPr>
          <p:cNvPr id="3" name="Subtitle 2">
            <a:extLst>
              <a:ext uri="{FF2B5EF4-FFF2-40B4-BE49-F238E27FC236}">
                <a16:creationId xmlns:a16="http://schemas.microsoft.com/office/drawing/2014/main" id="{60B9D6F7-A3D0-BA6F-28F3-0E8ACA7D8994}"/>
              </a:ext>
            </a:extLst>
          </p:cNvPr>
          <p:cNvSpPr>
            <a:spLocks noGrp="1"/>
          </p:cNvSpPr>
          <p:nvPr>
            <p:ph type="subTitle" idx="1"/>
          </p:nvPr>
        </p:nvSpPr>
        <p:spPr>
          <a:xfrm>
            <a:off x="529213" y="1682504"/>
            <a:ext cx="9144000" cy="1655762"/>
          </a:xfrm>
        </p:spPr>
        <p:txBody>
          <a:bodyPr/>
          <a:lstStyle/>
          <a:p>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What is the average</a:t>
            </a:r>
            <a:r>
              <a:rPr lang="en-IN" sz="1800" kern="100" dirty="0">
                <a:latin typeface="Times New Roman" panose="02020603050405020304" pitchFamily="18" charset="0"/>
                <a:ea typeface="Calibri" panose="020F0502020204030204" pitchFamily="34" charset="0"/>
                <a:cs typeface="Times New Roman" panose="02020603050405020304" pitchFamily="18" charset="0"/>
              </a:rPr>
              <a:t> out of pocket </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expenditure by  patients with diabetes </a:t>
            </a:r>
            <a:r>
              <a:rPr lang="en-IN" sz="1800" kern="100" dirty="0">
                <a:latin typeface="Times New Roman" panose="02020603050405020304" pitchFamily="18" charset="0"/>
                <a:ea typeface="Calibri" panose="020F0502020204030204" pitchFamily="34" charset="0"/>
                <a:cs typeface="Times New Roman" panose="02020603050405020304" pitchFamily="18" charset="0"/>
              </a:rPr>
              <a:t>possessing </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voluntary funded health insurance coverage in India?</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4" name="Footer Placeholder 3">
            <a:extLst>
              <a:ext uri="{FF2B5EF4-FFF2-40B4-BE49-F238E27FC236}">
                <a16:creationId xmlns:a16="http://schemas.microsoft.com/office/drawing/2014/main" id="{7C51518C-EAD5-7F97-20B4-80ECDCA696D5}"/>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308F240C-CE13-6B2C-A657-4C16D99CE332}"/>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8681D719-3464-1B0F-AC48-80CFB01705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Picture 7">
            <a:extLst>
              <a:ext uri="{FF2B5EF4-FFF2-40B4-BE49-F238E27FC236}">
                <a16:creationId xmlns:a16="http://schemas.microsoft.com/office/drawing/2014/main" id="{98C3FE14-CF0F-85D1-BD60-02BB9CB8DB99}"/>
              </a:ext>
            </a:extLst>
          </p:cNvPr>
          <p:cNvPicPr>
            <a:picLocks noChangeAspect="1"/>
          </p:cNvPicPr>
          <p:nvPr/>
        </p:nvPicPr>
        <p:blipFill>
          <a:blip r:embed="rId3"/>
          <a:stretch>
            <a:fillRect/>
          </a:stretch>
        </p:blipFill>
        <p:spPr>
          <a:xfrm>
            <a:off x="2499887" y="2711487"/>
            <a:ext cx="7173326" cy="3000794"/>
          </a:xfrm>
          <a:prstGeom prst="rect">
            <a:avLst/>
          </a:prstGeom>
        </p:spPr>
      </p:pic>
    </p:spTree>
    <p:extLst>
      <p:ext uri="{BB962C8B-B14F-4D97-AF65-F5344CB8AC3E}">
        <p14:creationId xmlns:p14="http://schemas.microsoft.com/office/powerpoint/2010/main" val="3301863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lstStyle/>
          <a:p>
            <a:pPr marL="285750" indent="-285750">
              <a:buFont typeface="Wingdings" panose="05000000000000000000" pitchFamily="2" charset="2"/>
              <a:buChar char="v"/>
            </a:pPr>
            <a:r>
              <a:rPr lang="en-IN" dirty="0">
                <a:effectLst/>
                <a:latin typeface="Times New Roman" panose="02020603050405020304" pitchFamily="18" charset="0"/>
                <a:ea typeface="Calibri" panose="020F0502020204030204" pitchFamily="34" charset="0"/>
              </a:rPr>
              <a:t>We planned a systematic review to gather evidence on </a:t>
            </a:r>
            <a:r>
              <a:rPr lang="en-IN" dirty="0">
                <a:latin typeface="Times New Roman" panose="02020603050405020304" pitchFamily="18" charset="0"/>
                <a:ea typeface="Calibri" panose="020F0502020204030204" pitchFamily="34" charset="0"/>
              </a:rPr>
              <a:t>annual </a:t>
            </a:r>
            <a:r>
              <a:rPr lang="en-IN" dirty="0">
                <a:effectLst/>
                <a:latin typeface="Times New Roman" panose="02020603050405020304" pitchFamily="18" charset="0"/>
                <a:ea typeface="Calibri" panose="020F0502020204030204" pitchFamily="34" charset="0"/>
              </a:rPr>
              <a:t>expenditure on     diabetes care among households with voluntary health insurance policies.</a:t>
            </a:r>
          </a:p>
          <a:p>
            <a:pPr marL="285750" indent="-285750">
              <a:buFont typeface="Wingdings" panose="05000000000000000000" pitchFamily="2" charset="2"/>
              <a:buChar char="v"/>
            </a:pPr>
            <a:r>
              <a:rPr lang="en-IN" dirty="0">
                <a:effectLst/>
                <a:latin typeface="Times New Roman" panose="02020603050405020304" pitchFamily="18" charset="0"/>
                <a:ea typeface="Calibri" panose="020F0502020204030204" pitchFamily="34" charset="0"/>
              </a:rPr>
              <a:t>Household expenses will include direct medical and non-medical as well as indirect costs due to loss of income from productivity losses</a:t>
            </a:r>
            <a:r>
              <a:rPr lang="en-IN" dirty="0">
                <a:latin typeface="Times New Roman" panose="02020603050405020304" pitchFamily="18" charset="0"/>
                <a:ea typeface="Calibri" panose="020F0502020204030204" pitchFamily="34" charset="0"/>
              </a:rPr>
              <a:t>.</a:t>
            </a:r>
          </a:p>
          <a:p>
            <a:pPr marL="285750" indent="-285750">
              <a:buFont typeface="Wingdings" panose="05000000000000000000" pitchFamily="2" charset="2"/>
              <a:buChar char="v"/>
            </a:pPr>
            <a:r>
              <a:rPr lang="en-IN" dirty="0">
                <a:effectLst/>
                <a:latin typeface="Times New Roman" panose="02020603050405020304" pitchFamily="18" charset="0"/>
                <a:ea typeface="Calibri" panose="020F0502020204030204" pitchFamily="34" charset="0"/>
              </a:rPr>
              <a:t>This study will provide estimates of household expenditure to understand economic burden among insured person and highlight the need of further innovations in health insurance policies both by innovators and at policy levels.</a:t>
            </a:r>
            <a:endParaRPr lang="en-IN" dirty="0"/>
          </a:p>
          <a:p>
            <a:pPr marL="0" indent="0">
              <a:buNone/>
            </a:pPr>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(1/2)</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noAutofit/>
          </a:bodyPr>
          <a:lstStyle/>
          <a:p>
            <a:pPr>
              <a:lnSpc>
                <a:spcPct val="107000"/>
              </a:lnSpc>
              <a:spcAft>
                <a:spcPts val="800"/>
              </a:spcAft>
              <a:buNone/>
            </a:pPr>
            <a:r>
              <a:rPr lang="en-IN" sz="1800" b="1" u="sng" kern="100" dirty="0">
                <a:effectLst/>
                <a:latin typeface="Times New Roman" panose="02020603050405020304" pitchFamily="18" charset="0"/>
                <a:ea typeface="Calibri" panose="020F0502020204030204" pitchFamily="34" charset="0"/>
                <a:cs typeface="Times New Roman" panose="02020603050405020304" pitchFamily="18" charset="0"/>
              </a:rPr>
              <a:t>Search Strategy and Selection Criteria</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The research papers were searched from the following three databases- </a:t>
            </a:r>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PubMed(511), Cochrane, Central Register of Controlled Trials (CENTRAL), Cochrane Register of Studies Online(387) and ProQuest (168).</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Studies published between 2018 and 2025 </a:t>
            </a:r>
            <a:r>
              <a:rPr lang="en-IN" sz="1800" kern="100" dirty="0">
                <a:latin typeface="Times New Roman" panose="02020603050405020304" pitchFamily="18" charset="0"/>
                <a:ea typeface="Calibri" panose="020F0502020204030204" pitchFamily="34" charset="0"/>
                <a:cs typeface="Times New Roman" panose="02020603050405020304" pitchFamily="18" charset="0"/>
              </a:rPr>
              <a:t>were</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included. </a:t>
            </a:r>
          </a:p>
          <a:p>
            <a:pPr>
              <a:lnSpc>
                <a:spcPct val="107000"/>
              </a:lnSpc>
              <a:spcAft>
                <a:spcPts val="800"/>
              </a:spcAft>
            </a:pPr>
            <a:r>
              <a:rPr lang="en-IN" sz="1800" b="1" kern="100" dirty="0">
                <a:latin typeface="Times New Roman" panose="02020603050405020304" pitchFamily="18" charset="0"/>
                <a:ea typeface="Calibri" panose="020F0502020204030204" pitchFamily="34" charset="0"/>
                <a:cs typeface="Times New Roman" panose="02020603050405020304" pitchFamily="18" charset="0"/>
              </a:rPr>
              <a:t>Inclusion Criteria-</a:t>
            </a:r>
            <a:endParaRPr lang="en-IN"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lvl="1">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We focussed on studies estimating household expenditure/out-of-pocket expenditure/loss of wages due to illness or care-seeking for diabetes, with voluntary health insurance coverages in India.</a:t>
            </a:r>
          </a:p>
          <a:p>
            <a:pPr lvl="1">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All observational studies or RCTs from community or hospital-based sources </a:t>
            </a:r>
            <a:r>
              <a:rPr lang="en-IN" sz="1800" kern="100" dirty="0">
                <a:latin typeface="Times New Roman" panose="02020603050405020304" pitchFamily="18" charset="0"/>
                <a:ea typeface="Calibri" panose="020F0502020204030204" pitchFamily="34" charset="0"/>
                <a:cs typeface="Times New Roman" panose="02020603050405020304" pitchFamily="18" charset="0"/>
              </a:rPr>
              <a:t>,</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a:t>
            </a:r>
          </a:p>
          <a:p>
            <a:pPr lvl="1">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Only Type 2 DM studies ,included.</a:t>
            </a:r>
          </a:p>
          <a:p>
            <a:pPr>
              <a:lnSpc>
                <a:spcPct val="107000"/>
              </a:lnSpc>
              <a:spcAft>
                <a:spcPts val="800"/>
              </a:spcAft>
            </a:pPr>
            <a:r>
              <a:rPr lang="en-IN" sz="1800" b="1" dirty="0">
                <a:latin typeface="Times New Roman" panose="02020603050405020304" pitchFamily="18" charset="0"/>
                <a:ea typeface="Calibri" panose="020F0502020204030204" pitchFamily="34" charset="0"/>
              </a:rPr>
              <a:t>Exclusion Criteria-   </a:t>
            </a:r>
            <a:r>
              <a:rPr lang="en-IN" sz="1800" dirty="0">
                <a:effectLst/>
                <a:latin typeface="Times New Roman" panose="02020603050405020304" pitchFamily="18" charset="0"/>
                <a:ea typeface="Calibri" panose="020F0502020204030204" pitchFamily="34" charset="0"/>
              </a:rPr>
              <a:t>Non-English language studies, Case reports, case series, editorials, letter to editor, conference presentations, reviews, viewpoint, other forms of diabetes – type 1, GDM, or other conditions leading to hyperglycaemia not included. </a:t>
            </a:r>
          </a:p>
          <a:p>
            <a:pPr>
              <a:lnSpc>
                <a:spcPct val="107000"/>
              </a:lnSpc>
              <a:spcAft>
                <a:spcPts val="800"/>
              </a:spcAft>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800"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7</a:t>
            </a:fld>
            <a:endParaRPr lang="en-IN"/>
          </a:p>
        </p:txBody>
      </p:sp>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 (2/2)</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344129" y="1563329"/>
            <a:ext cx="11847871" cy="5158146"/>
          </a:xfrm>
        </p:spPr>
        <p:txBody>
          <a:bodyPr>
            <a:normAutofit fontScale="70000" lnSpcReduction="20000"/>
          </a:bodyPr>
          <a:lstStyle/>
          <a:p>
            <a:pPr>
              <a:lnSpc>
                <a:spcPct val="107000"/>
              </a:lnSpc>
              <a:spcAft>
                <a:spcPts val="800"/>
              </a:spcAft>
              <a:buNone/>
            </a:pPr>
            <a:r>
              <a:rPr lang="en-IN" sz="2800" b="1" u="sng" kern="100" dirty="0">
                <a:effectLst/>
                <a:latin typeface="Times New Roman" panose="02020603050405020304" pitchFamily="18" charset="0"/>
                <a:ea typeface="Calibri" panose="020F0502020204030204" pitchFamily="34" charset="0"/>
                <a:cs typeface="Times New Roman" panose="02020603050405020304" pitchFamily="18" charset="0"/>
              </a:rPr>
              <a:t>Screening and Data Extraction</a:t>
            </a:r>
            <a:endParaRPr lang="en-IN" sz="2800" kern="1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20000"/>
              </a:lnSpc>
              <a:spcAft>
                <a:spcPts val="800"/>
              </a:spcAft>
            </a:pPr>
            <a:r>
              <a:rPr lang="en-IN" kern="100" dirty="0">
                <a:effectLst/>
                <a:latin typeface="Times New Roman" panose="02020603050405020304" pitchFamily="18" charset="0"/>
                <a:ea typeface="Calibri" panose="020F0502020204030204" pitchFamily="34" charset="0"/>
                <a:cs typeface="Times New Roman" panose="02020603050405020304" pitchFamily="18" charset="0"/>
              </a:rPr>
              <a:t> We  performed screening in Microsoft excel. </a:t>
            </a:r>
          </a:p>
          <a:p>
            <a:pPr lvl="1">
              <a:lnSpc>
                <a:spcPct val="120000"/>
              </a:lnSpc>
              <a:spcAft>
                <a:spcPts val="800"/>
              </a:spcAft>
            </a:pPr>
            <a:r>
              <a:rPr lang="en-IN" kern="100" dirty="0">
                <a:effectLst/>
                <a:latin typeface="Times New Roman" panose="02020603050405020304" pitchFamily="18" charset="0"/>
                <a:ea typeface="Calibri" panose="020F0502020204030204" pitchFamily="34" charset="0"/>
                <a:cs typeface="Times New Roman" panose="02020603050405020304" pitchFamily="18" charset="0"/>
              </a:rPr>
              <a:t>Title and Abstract screening of studies obtained from search results in the databases was conducted . PubMed-52, Cochrane-3, ProQuest-33. </a:t>
            </a:r>
          </a:p>
          <a:p>
            <a:pPr lvl="1">
              <a:lnSpc>
                <a:spcPct val="120000"/>
              </a:lnSpc>
              <a:spcAft>
                <a:spcPts val="800"/>
              </a:spcAft>
            </a:pPr>
            <a:r>
              <a:rPr lang="en-IN" kern="100" dirty="0">
                <a:latin typeface="Times New Roman" panose="02020603050405020304" pitchFamily="18" charset="0"/>
                <a:ea typeface="Calibri" panose="020F0502020204030204" pitchFamily="34" charset="0"/>
                <a:cs typeface="Times New Roman" panose="02020603050405020304" pitchFamily="18" charset="0"/>
              </a:rPr>
              <a:t>Number of Relevant studies after Full Text Review-</a:t>
            </a:r>
            <a:r>
              <a:rPr lang="en-IN" b="1" kern="100" dirty="0">
                <a:latin typeface="Times New Roman" panose="02020603050405020304" pitchFamily="18" charset="0"/>
                <a:ea typeface="Calibri" panose="020F0502020204030204" pitchFamily="34" charset="0"/>
                <a:cs typeface="Times New Roman" panose="02020603050405020304" pitchFamily="18" charset="0"/>
              </a:rPr>
              <a:t>20</a:t>
            </a:r>
            <a:endParaRPr lang="en-IN" kern="100" dirty="0">
              <a:effectLst/>
              <a:latin typeface="Times New Roman" panose="02020603050405020304" pitchFamily="18" charset="0"/>
              <a:ea typeface="Calibri" panose="020F0502020204030204" pitchFamily="34" charset="0"/>
              <a:cs typeface="Times New Roman" panose="02020603050405020304" pitchFamily="18" charset="0"/>
            </a:endParaRPr>
          </a:p>
          <a:p>
            <a:pPr lvl="1">
              <a:lnSpc>
                <a:spcPct val="120000"/>
              </a:lnSpc>
              <a:spcAft>
                <a:spcPts val="800"/>
              </a:spcAft>
            </a:pPr>
            <a:r>
              <a:rPr lang="en-IN" kern="100" dirty="0">
                <a:effectLst/>
                <a:latin typeface="Times New Roman" panose="02020603050405020304" pitchFamily="18" charset="0"/>
                <a:ea typeface="Calibri" panose="020F0502020204030204" pitchFamily="34" charset="0"/>
                <a:cs typeface="Times New Roman" panose="02020603050405020304" pitchFamily="18" charset="0"/>
              </a:rPr>
              <a:t> Selection of relevant studies based on title and abstract followed by full text review. Final selection of the studies </a:t>
            </a:r>
            <a:r>
              <a:rPr lang="en-IN" kern="100" dirty="0">
                <a:latin typeface="Times New Roman" panose="02020603050405020304" pitchFamily="18" charset="0"/>
                <a:ea typeface="Calibri" panose="020F0502020204030204" pitchFamily="34" charset="0"/>
                <a:cs typeface="Times New Roman" panose="02020603050405020304" pitchFamily="18" charset="0"/>
              </a:rPr>
              <a:t>was</a:t>
            </a:r>
            <a:r>
              <a:rPr lang="en-IN" kern="100" dirty="0">
                <a:effectLst/>
                <a:latin typeface="Times New Roman" panose="02020603050405020304" pitchFamily="18" charset="0"/>
                <a:ea typeface="Calibri" panose="020F0502020204030204" pitchFamily="34" charset="0"/>
                <a:cs typeface="Times New Roman" panose="02020603050405020304" pitchFamily="18" charset="0"/>
              </a:rPr>
              <a:t> included in the review done by considering the inclusion and exclusion criteria.</a:t>
            </a:r>
          </a:p>
          <a:p>
            <a:pPr lvl="1">
              <a:lnSpc>
                <a:spcPct val="120000"/>
              </a:lnSpc>
              <a:spcAft>
                <a:spcPts val="800"/>
              </a:spcAft>
            </a:pPr>
            <a:r>
              <a:rPr lang="en-IN" dirty="0">
                <a:effectLst/>
                <a:latin typeface="Times New Roman" panose="02020603050405020304" pitchFamily="18" charset="0"/>
                <a:ea typeface="Calibri" panose="020F0502020204030204" pitchFamily="34" charset="0"/>
              </a:rPr>
              <a:t>Data was extracted using Microsoft excel tool. </a:t>
            </a:r>
          </a:p>
          <a:p>
            <a:pPr marL="457200" lvl="1" indent="0">
              <a:lnSpc>
                <a:spcPct val="120000"/>
              </a:lnSpc>
              <a:spcAft>
                <a:spcPts val="800"/>
              </a:spcAft>
              <a:buNone/>
            </a:pPr>
            <a:r>
              <a:rPr lang="en-IN" sz="2600" b="1" u="sng" dirty="0">
                <a:effectLst/>
                <a:latin typeface="Times New Roman" panose="02020603050405020304" pitchFamily="18" charset="0"/>
                <a:ea typeface="Calibri" panose="020F0502020204030204" pitchFamily="34" charset="0"/>
              </a:rPr>
              <a:t>Quality Appraisal</a:t>
            </a:r>
          </a:p>
          <a:p>
            <a:pPr marL="457200">
              <a:lnSpc>
                <a:spcPct val="107000"/>
              </a:lnSpc>
              <a:buNone/>
            </a:pPr>
            <a:r>
              <a:rPr lang="en-IN" sz="2800" kern="100" dirty="0">
                <a:effectLst/>
                <a:latin typeface="Times New Roman" panose="02020603050405020304" pitchFamily="18" charset="0"/>
                <a:ea typeface="Calibri" panose="020F0502020204030204" pitchFamily="34" charset="0"/>
                <a:cs typeface="Times New Roman" panose="02020603050405020304" pitchFamily="18" charset="0"/>
              </a:rPr>
              <a:t>We will use “consensus-based checklist for the critical appraisal of cost-of-illness (COI) studies”</a:t>
            </a:r>
            <a:endParaRPr lang="en-IN"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buNone/>
            </a:pPr>
            <a:r>
              <a:rPr lang="en-IN" sz="2800" kern="100" dirty="0">
                <a:effectLst/>
                <a:latin typeface="Times New Roman" panose="02020603050405020304" pitchFamily="18" charset="0"/>
                <a:ea typeface="Calibri" panose="020F0502020204030204" pitchFamily="34" charset="0"/>
                <a:cs typeface="Times New Roman" panose="02020603050405020304" pitchFamily="18" charset="0"/>
              </a:rPr>
              <a:t>for Quality Appraisal.</a:t>
            </a:r>
          </a:p>
          <a:p>
            <a:pPr marL="457200">
              <a:lnSpc>
                <a:spcPct val="107000"/>
              </a:lnSpc>
              <a:buNone/>
            </a:pPr>
            <a:r>
              <a:rPr lang="en-IN" sz="2800" b="1" u="sng" kern="100" dirty="0">
                <a:effectLst/>
                <a:latin typeface="Times New Roman" panose="02020603050405020304" pitchFamily="18" charset="0"/>
                <a:ea typeface="Calibri" panose="020F0502020204030204" pitchFamily="34" charset="0"/>
                <a:cs typeface="Times New Roman" panose="02020603050405020304" pitchFamily="18" charset="0"/>
              </a:rPr>
              <a:t>Reporting</a:t>
            </a:r>
          </a:p>
          <a:p>
            <a:pPr marL="457200">
              <a:lnSpc>
                <a:spcPct val="107000"/>
              </a:lnSpc>
              <a:buNone/>
            </a:pPr>
            <a:r>
              <a:rPr lang="en-IN" sz="2800" kern="100" dirty="0">
                <a:effectLst/>
                <a:latin typeface="Calibri" panose="020F0502020204030204" pitchFamily="34" charset="0"/>
                <a:ea typeface="Calibri" panose="020F0502020204030204" pitchFamily="34" charset="0"/>
                <a:cs typeface="Calibri" panose="020F0502020204030204" pitchFamily="34" charset="0"/>
              </a:rPr>
              <a:t> </a:t>
            </a:r>
            <a:r>
              <a:rPr lang="en-IN" sz="2800" dirty="0">
                <a:effectLst/>
                <a:latin typeface="Times New Roman" panose="02020603050405020304" pitchFamily="18" charset="0"/>
                <a:ea typeface="Calibri" panose="020F0502020204030204" pitchFamily="34" charset="0"/>
              </a:rPr>
              <a:t>We will use PRISMA 2020 for reporting.</a:t>
            </a:r>
            <a:endParaRPr lang="en-IN" dirty="0"/>
          </a:p>
          <a:p>
            <a:pPr marL="457200">
              <a:lnSpc>
                <a:spcPct val="107000"/>
              </a:lnSpc>
              <a:spcAft>
                <a:spcPts val="800"/>
              </a:spcAft>
              <a:buNone/>
            </a:pPr>
            <a:endParaRPr lang="en-IN"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5" name="Footer Placeholder 4">
            <a:extLst>
              <a:ext uri="{FF2B5EF4-FFF2-40B4-BE49-F238E27FC236}">
                <a16:creationId xmlns:a16="http://schemas.microsoft.com/office/drawing/2014/main" id="{6F6DCD10-8A3E-7240-0E8B-DDE634E0B5E4}"/>
              </a:ext>
            </a:extLst>
          </p:cNvPr>
          <p:cNvSpPr>
            <a:spLocks noGrp="1"/>
          </p:cNvSpPr>
          <p:nvPr>
            <p:ph type="ftr" sz="quarter" idx="11"/>
          </p:nvPr>
        </p:nvSpPr>
        <p:spPr/>
        <p:txBody>
          <a:bodyPr/>
          <a:lstStyle/>
          <a:p>
            <a:r>
              <a:rPr lang="en-US" dirty="0" err="1"/>
              <a:t>Yo</a:t>
            </a:r>
            <a:r>
              <a:rPr lang="en-US" dirty="0"/>
              <a:t> study </a:t>
            </a:r>
            <a:r>
              <a:rPr lang="en-US" dirty="0" err="1"/>
              <a:t>findingsu</a:t>
            </a:r>
            <a:r>
              <a:rPr lang="en-US" dirty="0"/>
              <a:t> are not allowed to add slides to this presentation</a:t>
            </a:r>
            <a:endParaRPr lang="en-IN" dirty="0"/>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199941" y="-107147"/>
            <a:ext cx="6487048" cy="1325563"/>
          </a:xfrm>
        </p:spPr>
        <p:txBody>
          <a:bodyPr/>
          <a:lstStyle/>
          <a:p>
            <a:pPr algn="ctr"/>
            <a:r>
              <a:rPr lang="en-IN" b="1" dirty="0"/>
              <a:t>Results (1/2)</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0" name="Picture 9">
            <a:extLst>
              <a:ext uri="{FF2B5EF4-FFF2-40B4-BE49-F238E27FC236}">
                <a16:creationId xmlns:a16="http://schemas.microsoft.com/office/drawing/2014/main" id="{CBE2E8CA-CF8B-D654-B83F-BE9FD15C0F3E}"/>
              </a:ext>
            </a:extLst>
          </p:cNvPr>
          <p:cNvPicPr>
            <a:picLocks noChangeAspect="1"/>
          </p:cNvPicPr>
          <p:nvPr/>
        </p:nvPicPr>
        <p:blipFill>
          <a:blip r:embed="rId3"/>
          <a:stretch>
            <a:fillRect/>
          </a:stretch>
        </p:blipFill>
        <p:spPr>
          <a:xfrm>
            <a:off x="6350558" y="194518"/>
            <a:ext cx="5657515" cy="5958194"/>
          </a:xfrm>
          <a:prstGeom prst="rect">
            <a:avLst/>
          </a:prstGeom>
        </p:spPr>
      </p:pic>
    </p:spTree>
    <p:extLst>
      <p:ext uri="{BB962C8B-B14F-4D97-AF65-F5344CB8AC3E}">
        <p14:creationId xmlns:p14="http://schemas.microsoft.com/office/powerpoint/2010/main" val="13733061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560</TotalTime>
  <Words>1441</Words>
  <Application>Microsoft Office PowerPoint</Application>
  <PresentationFormat>Widescreen</PresentationFormat>
  <Paragraphs>154</Paragraphs>
  <Slides>17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Times New Roman</vt:lpstr>
      <vt:lpstr>Wingdings</vt:lpstr>
      <vt:lpstr>Office Theme</vt:lpstr>
      <vt:lpstr>Household expenditure on diabetes care among patients with voluntary funded health insurance coverage in India- a Systematic Review. IIHMR,DELHI</vt:lpstr>
      <vt:lpstr>Mentor Approval</vt:lpstr>
      <vt:lpstr>Introduction </vt:lpstr>
      <vt:lpstr>Review of Literature</vt:lpstr>
      <vt:lpstr>Research Question</vt:lpstr>
      <vt:lpstr>Objectives of Your Study</vt:lpstr>
      <vt:lpstr>Methodology (1/2)</vt:lpstr>
      <vt:lpstr>Methodology (2/2)</vt:lpstr>
      <vt:lpstr>Results (1/2)</vt:lpstr>
      <vt:lpstr>Results (2/2)</vt:lpstr>
      <vt:lpstr>Discussion </vt:lpstr>
      <vt:lpstr>Limitation of the study</vt:lpstr>
      <vt:lpstr>Conclusion</vt:lpstr>
      <vt:lpstr>References </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JASLINE JENA</cp:lastModifiedBy>
  <cp:revision>31</cp:revision>
  <dcterms:created xsi:type="dcterms:W3CDTF">2022-05-20T15:11:38Z</dcterms:created>
  <dcterms:modified xsi:type="dcterms:W3CDTF">2025-06-18T08:40:17Z</dcterms:modified>
</cp:coreProperties>
</file>