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39"/>
  </p:notesMasterIdLst>
  <p:sldIdLst>
    <p:sldId id="286" r:id="rId2"/>
    <p:sldId id="295" r:id="rId3"/>
    <p:sldId id="287" r:id="rId4"/>
    <p:sldId id="288" r:id="rId5"/>
    <p:sldId id="290" r:id="rId6"/>
    <p:sldId id="291" r:id="rId7"/>
    <p:sldId id="308" r:id="rId8"/>
    <p:sldId id="296" r:id="rId9"/>
    <p:sldId id="297" r:id="rId10"/>
    <p:sldId id="298" r:id="rId11"/>
    <p:sldId id="299" r:id="rId12"/>
    <p:sldId id="300" r:id="rId13"/>
    <p:sldId id="301" r:id="rId14"/>
    <p:sldId id="302" r:id="rId15"/>
    <p:sldId id="303" r:id="rId16"/>
    <p:sldId id="271" r:id="rId17"/>
    <p:sldId id="304" r:id="rId18"/>
    <p:sldId id="293" r:id="rId19"/>
    <p:sldId id="272" r:id="rId20"/>
    <p:sldId id="264" r:id="rId21"/>
    <p:sldId id="306" r:id="rId22"/>
    <p:sldId id="274" r:id="rId23"/>
    <p:sldId id="310" r:id="rId24"/>
    <p:sldId id="311" r:id="rId25"/>
    <p:sldId id="312" r:id="rId26"/>
    <p:sldId id="313" r:id="rId27"/>
    <p:sldId id="314" r:id="rId28"/>
    <p:sldId id="315" r:id="rId29"/>
    <p:sldId id="316" r:id="rId30"/>
    <p:sldId id="317" r:id="rId31"/>
    <p:sldId id="318" r:id="rId32"/>
    <p:sldId id="319" r:id="rId33"/>
    <p:sldId id="320" r:id="rId34"/>
    <p:sldId id="322" r:id="rId35"/>
    <p:sldId id="321" r:id="rId36"/>
    <p:sldId id="323" r:id="rId37"/>
    <p:sldId id="324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44" autoAdjust="0"/>
    <p:restoredTop sz="94660"/>
  </p:normalViewPr>
  <p:slideViewPr>
    <p:cSldViewPr snapToGrid="0">
      <p:cViewPr>
        <p:scale>
          <a:sx n="69" d="100"/>
          <a:sy n="69" d="100"/>
        </p:scale>
        <p:origin x="91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min\Desktop\report%20data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min\Desktop\report%20data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min\Desktop\report%20data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min\Desktop\report%20data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min\Desktop\report%20data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min\Desktop\report%20dat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min\Desktop\report%20dat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min\Desktop\report%20data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min\Desktop\report%20data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min\Desktop\report%20data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r>
              <a:rPr lang="en-US" sz="1800" b="1">
                <a:solidFill>
                  <a:sysClr val="windowText" lastClr="000000"/>
                </a:solidFill>
                <a:latin typeface="Calibri" panose="020F0502020204030204" pitchFamily="34" charset="0"/>
              </a:rPr>
              <a:t>ANNUAL DEMAND 2016-17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2598849776130925"/>
          <c:y val="0.14120370370370369"/>
          <c:w val="0.63675660027790648"/>
          <c:h val="0.47262430737824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Sheet2!$B$3</c:f>
              <c:strCache>
                <c:ptCount val="1"/>
                <c:pt idx="0">
                  <c:v>TOTAL STORE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Sheet2!$A$4:$A$18</c:f>
              <c:strCache>
                <c:ptCount val="14"/>
                <c:pt idx="0">
                  <c:v>ADHO</c:v>
                </c:pt>
                <c:pt idx="1">
                  <c:v>CDHO</c:v>
                </c:pt>
                <c:pt idx="2">
                  <c:v>Central/District Jail dispensary</c:v>
                </c:pt>
                <c:pt idx="3">
                  <c:v>CHC</c:v>
                </c:pt>
                <c:pt idx="4">
                  <c:v>DMER</c:v>
                </c:pt>
                <c:pt idx="5">
                  <c:v>DH</c:v>
                </c:pt>
                <c:pt idx="6">
                  <c:v>GMERS</c:v>
                </c:pt>
                <c:pt idx="7">
                  <c:v>HQ</c:v>
                </c:pt>
                <c:pt idx="8">
                  <c:v>MENTAL HOSPITAL</c:v>
                </c:pt>
                <c:pt idx="9">
                  <c:v>RDD</c:v>
                </c:pt>
                <c:pt idx="10">
                  <c:v>RWH</c:v>
                </c:pt>
                <c:pt idx="11">
                  <c:v>SDH</c:v>
                </c:pt>
                <c:pt idx="12">
                  <c:v>Police hospital</c:v>
                </c:pt>
                <c:pt idx="13">
                  <c:v>U-PHC</c:v>
                </c:pt>
              </c:strCache>
            </c:strRef>
          </c:cat>
          <c:val>
            <c:numRef>
              <c:f>Sheet2!$B$4:$B$18</c:f>
              <c:numCache>
                <c:formatCode>General</c:formatCode>
                <c:ptCount val="15"/>
                <c:pt idx="0">
                  <c:v>33</c:v>
                </c:pt>
                <c:pt idx="1">
                  <c:v>33</c:v>
                </c:pt>
                <c:pt idx="2">
                  <c:v>13</c:v>
                </c:pt>
                <c:pt idx="3">
                  <c:v>330</c:v>
                </c:pt>
                <c:pt idx="4">
                  <c:v>12</c:v>
                </c:pt>
                <c:pt idx="5">
                  <c:v>33</c:v>
                </c:pt>
                <c:pt idx="6">
                  <c:v>9</c:v>
                </c:pt>
                <c:pt idx="7">
                  <c:v>1</c:v>
                </c:pt>
                <c:pt idx="8">
                  <c:v>1</c:v>
                </c:pt>
                <c:pt idx="9">
                  <c:v>2</c:v>
                </c:pt>
                <c:pt idx="10">
                  <c:v>7</c:v>
                </c:pt>
                <c:pt idx="11">
                  <c:v>34</c:v>
                </c:pt>
                <c:pt idx="12">
                  <c:v>22</c:v>
                </c:pt>
                <c:pt idx="13">
                  <c:v>296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7A-4B9A-A1F4-5346960E4FA2}"/>
            </c:ext>
          </c:extLst>
        </c:ser>
        <c:ser>
          <c:idx val="1"/>
          <c:order val="1"/>
          <c:tx>
            <c:strRef>
              <c:f>Sheet2!$C$3</c:f>
              <c:strCache>
                <c:ptCount val="1"/>
                <c:pt idx="0">
                  <c:v>DEMAND ENTERED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Sheet2!$A$4:$A$18</c:f>
              <c:strCache>
                <c:ptCount val="14"/>
                <c:pt idx="0">
                  <c:v>ADHO</c:v>
                </c:pt>
                <c:pt idx="1">
                  <c:v>CDHO</c:v>
                </c:pt>
                <c:pt idx="2">
                  <c:v>Central/District Jail dispensary</c:v>
                </c:pt>
                <c:pt idx="3">
                  <c:v>CHC</c:v>
                </c:pt>
                <c:pt idx="4">
                  <c:v>DMER</c:v>
                </c:pt>
                <c:pt idx="5">
                  <c:v>DH</c:v>
                </c:pt>
                <c:pt idx="6">
                  <c:v>GMERS</c:v>
                </c:pt>
                <c:pt idx="7">
                  <c:v>HQ</c:v>
                </c:pt>
                <c:pt idx="8">
                  <c:v>MENTAL HOSPITAL</c:v>
                </c:pt>
                <c:pt idx="9">
                  <c:v>RDD</c:v>
                </c:pt>
                <c:pt idx="10">
                  <c:v>RWH</c:v>
                </c:pt>
                <c:pt idx="11">
                  <c:v>SDH</c:v>
                </c:pt>
                <c:pt idx="12">
                  <c:v>Police hospital</c:v>
                </c:pt>
                <c:pt idx="13">
                  <c:v>U-PHC</c:v>
                </c:pt>
              </c:strCache>
            </c:strRef>
          </c:cat>
          <c:val>
            <c:numRef>
              <c:f>Sheet2!$C$4:$C$18</c:f>
              <c:numCache>
                <c:formatCode>General</c:formatCode>
                <c:ptCount val="15"/>
                <c:pt idx="0">
                  <c:v>33</c:v>
                </c:pt>
                <c:pt idx="1">
                  <c:v>33</c:v>
                </c:pt>
                <c:pt idx="2">
                  <c:v>12</c:v>
                </c:pt>
                <c:pt idx="3">
                  <c:v>317</c:v>
                </c:pt>
                <c:pt idx="4">
                  <c:v>12</c:v>
                </c:pt>
                <c:pt idx="5">
                  <c:v>33</c:v>
                </c:pt>
                <c:pt idx="6">
                  <c:v>9</c:v>
                </c:pt>
                <c:pt idx="7">
                  <c:v>1</c:v>
                </c:pt>
                <c:pt idx="8">
                  <c:v>1</c:v>
                </c:pt>
                <c:pt idx="9">
                  <c:v>2</c:v>
                </c:pt>
                <c:pt idx="10">
                  <c:v>7</c:v>
                </c:pt>
                <c:pt idx="11">
                  <c:v>34</c:v>
                </c:pt>
                <c:pt idx="12">
                  <c:v>14</c:v>
                </c:pt>
                <c:pt idx="13">
                  <c:v>225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57A-4B9A-A1F4-5346960E4FA2}"/>
            </c:ext>
          </c:extLst>
        </c:ser>
        <c:ser>
          <c:idx val="2"/>
          <c:order val="2"/>
          <c:tx>
            <c:strRef>
              <c:f>Sheet2!$D$3</c:f>
              <c:strCache>
                <c:ptCount val="1"/>
                <c:pt idx="0">
                  <c:v>DEMAND NOT ENTERED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Sheet2!$A$4:$A$18</c:f>
              <c:strCache>
                <c:ptCount val="14"/>
                <c:pt idx="0">
                  <c:v>ADHO</c:v>
                </c:pt>
                <c:pt idx="1">
                  <c:v>CDHO</c:v>
                </c:pt>
                <c:pt idx="2">
                  <c:v>Central/District Jail dispensary</c:v>
                </c:pt>
                <c:pt idx="3">
                  <c:v>CHC</c:v>
                </c:pt>
                <c:pt idx="4">
                  <c:v>DMER</c:v>
                </c:pt>
                <c:pt idx="5">
                  <c:v>DH</c:v>
                </c:pt>
                <c:pt idx="6">
                  <c:v>GMERS</c:v>
                </c:pt>
                <c:pt idx="7">
                  <c:v>HQ</c:v>
                </c:pt>
                <c:pt idx="8">
                  <c:v>MENTAL HOSPITAL</c:v>
                </c:pt>
                <c:pt idx="9">
                  <c:v>RDD</c:v>
                </c:pt>
                <c:pt idx="10">
                  <c:v>RWH</c:v>
                </c:pt>
                <c:pt idx="11">
                  <c:v>SDH</c:v>
                </c:pt>
                <c:pt idx="12">
                  <c:v>Police hospital</c:v>
                </c:pt>
                <c:pt idx="13">
                  <c:v>U-PHC</c:v>
                </c:pt>
              </c:strCache>
            </c:strRef>
          </c:cat>
          <c:val>
            <c:numRef>
              <c:f>Sheet2!$D$4:$D$18</c:f>
              <c:numCache>
                <c:formatCode>General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13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8</c:v>
                </c:pt>
                <c:pt idx="13">
                  <c:v>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57A-4B9A-A1F4-5346960E4F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76760496"/>
        <c:axId val="476753608"/>
      </c:barChart>
      <c:catAx>
        <c:axId val="476760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6753608"/>
        <c:crosses val="autoZero"/>
        <c:auto val="1"/>
        <c:lblAlgn val="ctr"/>
        <c:lblOffset val="100"/>
        <c:noMultiLvlLbl val="0"/>
      </c:catAx>
      <c:valAx>
        <c:axId val="476753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6760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ysClr val="windowText" lastClr="000000"/>
              </a:solidFill>
              <a:latin typeface="Calibri" panose="020F050202020403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Over all Rating Of e-</a:t>
            </a:r>
            <a:r>
              <a:rPr lang="en-US" sz="20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Aushadhi</a:t>
            </a:r>
            <a:endParaRPr lang="en-US" sz="2000" dirty="0">
              <a:solidFill>
                <a:schemeClr val="tx1"/>
              </a:solidFill>
              <a:latin typeface="Calibri" panose="020F0502020204030204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1A2-4988-BD1E-E4253EC57AA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1A2-4988-BD1E-E4253EC57AA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1A2-4988-BD1E-E4253EC57AA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1A2-4988-BD1E-E4253EC57AA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1A2-4988-BD1E-E4253EC57AA0}"/>
              </c:ext>
            </c:extLst>
          </c:dPt>
          <c:dLbls>
            <c:dLbl>
              <c:idx val="0"/>
              <c:layout>
                <c:manualLayout>
                  <c:x val="8.3322397200349951E-3"/>
                  <c:y val="0.14638560804899384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1A2-4988-BD1E-E4253EC57AA0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multiLvlStrRef>
              <c:f>Sheet1!$A$28:$B$32</c:f>
              <c:multiLvlStrCache>
                <c:ptCount val="5"/>
                <c:lvl>
                  <c:pt idx="0">
                    <c:v>Excellent</c:v>
                  </c:pt>
                  <c:pt idx="1">
                    <c:v>Very Good</c:v>
                  </c:pt>
                  <c:pt idx="2">
                    <c:v>Good</c:v>
                  </c:pt>
                  <c:pt idx="3">
                    <c:v>Average</c:v>
                  </c:pt>
                  <c:pt idx="4">
                    <c:v>Bad</c:v>
                  </c:pt>
                </c:lvl>
                <c:lvl>
                  <c:pt idx="0">
                    <c:v>How do you rate e-Aushadhi over all?</c:v>
                  </c:pt>
                </c:lvl>
              </c:multiLvlStrCache>
            </c:multiLvlStrRef>
          </c:cat>
          <c:val>
            <c:numRef>
              <c:f>Sheet1!$C$28:$C$32</c:f>
              <c:numCache>
                <c:formatCode>General</c:formatCode>
                <c:ptCount val="5"/>
                <c:pt idx="0">
                  <c:v>0</c:v>
                </c:pt>
                <c:pt idx="1">
                  <c:v>4</c:v>
                </c:pt>
                <c:pt idx="2">
                  <c:v>8</c:v>
                </c:pt>
                <c:pt idx="3">
                  <c:v>7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1A2-4988-BD1E-E4253EC57AA0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897596461859587"/>
          <c:y val="0.15858208064900978"/>
          <c:w val="0.34102403538140408"/>
          <c:h val="0.8001655332856120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6356683430247002"/>
          <c:y val="0.1265067281660035"/>
          <c:w val="0.68052539599630912"/>
          <c:h val="0.66516583255956352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Sheet7!$B$4</c:f>
              <c:strCache>
                <c:ptCount val="1"/>
                <c:pt idx="0">
                  <c:v>Number of Purchase Orders(PO)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Sheet7!$A$5:$A$10</c:f>
              <c:strCache>
                <c:ptCount val="6"/>
                <c:pt idx="0">
                  <c:v>ADALAJ</c:v>
                </c:pt>
                <c:pt idx="1">
                  <c:v>AMRELI</c:v>
                </c:pt>
                <c:pt idx="2">
                  <c:v>JAMNAGAR</c:v>
                </c:pt>
                <c:pt idx="3">
                  <c:v>PATAN</c:v>
                </c:pt>
                <c:pt idx="4">
                  <c:v>SURAT</c:v>
                </c:pt>
                <c:pt idx="5">
                  <c:v>VADODARA</c:v>
                </c:pt>
              </c:strCache>
            </c:strRef>
          </c:cat>
          <c:val>
            <c:numRef>
              <c:f>Sheet7!$B$5:$B$10</c:f>
              <c:numCache>
                <c:formatCode>General</c:formatCode>
                <c:ptCount val="6"/>
                <c:pt idx="0">
                  <c:v>808</c:v>
                </c:pt>
                <c:pt idx="1">
                  <c:v>398</c:v>
                </c:pt>
                <c:pt idx="2">
                  <c:v>727</c:v>
                </c:pt>
                <c:pt idx="3">
                  <c:v>735</c:v>
                </c:pt>
                <c:pt idx="4">
                  <c:v>462</c:v>
                </c:pt>
                <c:pt idx="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32-4281-9819-CCE9102311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37817920"/>
        <c:axId val="437821856"/>
        <c:axId val="435423104"/>
      </c:bar3DChart>
      <c:catAx>
        <c:axId val="437817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en-US"/>
          </a:p>
        </c:txPr>
        <c:crossAx val="437821856"/>
        <c:crosses val="autoZero"/>
        <c:auto val="1"/>
        <c:lblAlgn val="ctr"/>
        <c:lblOffset val="100"/>
        <c:noMultiLvlLbl val="0"/>
      </c:catAx>
      <c:valAx>
        <c:axId val="437821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en-US"/>
          </a:p>
        </c:txPr>
        <c:crossAx val="437817920"/>
        <c:crosses val="autoZero"/>
        <c:crossBetween val="between"/>
      </c:valAx>
      <c:serAx>
        <c:axId val="435423104"/>
        <c:scaling>
          <c:orientation val="minMax"/>
        </c:scaling>
        <c:delete val="1"/>
        <c:axPos val="b"/>
        <c:majorTickMark val="out"/>
        <c:minorTickMark val="none"/>
        <c:tickLblPos val="nextTo"/>
        <c:crossAx val="437821856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chemeClr val="tx1"/>
          </a:solidFill>
          <a:latin typeface="Calibri" panose="020F050202020403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382520133701236"/>
          <c:y val="0.13657407407407407"/>
          <c:w val="0.7511035735917625"/>
          <c:h val="0.62600794692330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Sheet4!$B$3</c:f>
              <c:strCache>
                <c:ptCount val="1"/>
                <c:pt idx="0">
                  <c:v>TOTAL DRUGS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Sheet4!$A$4:$A$8</c:f>
              <c:strCache>
                <c:ptCount val="5"/>
                <c:pt idx="0">
                  <c:v>ADALAJ</c:v>
                </c:pt>
                <c:pt idx="1">
                  <c:v>AMRELI</c:v>
                </c:pt>
                <c:pt idx="2">
                  <c:v>JAMNAGAR</c:v>
                </c:pt>
                <c:pt idx="3">
                  <c:v>PATAN</c:v>
                </c:pt>
                <c:pt idx="4">
                  <c:v>SURAT</c:v>
                </c:pt>
              </c:strCache>
            </c:strRef>
          </c:cat>
          <c:val>
            <c:numRef>
              <c:f>Sheet4!$B$4:$B$8</c:f>
              <c:numCache>
                <c:formatCode>General</c:formatCode>
                <c:ptCount val="5"/>
                <c:pt idx="0">
                  <c:v>729</c:v>
                </c:pt>
                <c:pt idx="1">
                  <c:v>729</c:v>
                </c:pt>
                <c:pt idx="2">
                  <c:v>729</c:v>
                </c:pt>
                <c:pt idx="3">
                  <c:v>729</c:v>
                </c:pt>
                <c:pt idx="4">
                  <c:v>729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3B-4F83-80C6-95C1F654DA1E}"/>
            </c:ext>
          </c:extLst>
        </c:ser>
        <c:ser>
          <c:idx val="1"/>
          <c:order val="1"/>
          <c:tx>
            <c:strRef>
              <c:f>Sheet4!$C$3</c:f>
              <c:strCache>
                <c:ptCount val="1"/>
                <c:pt idx="0">
                  <c:v>AVAILABLE DRUGS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Sheet4!$A$4:$A$8</c:f>
              <c:strCache>
                <c:ptCount val="5"/>
                <c:pt idx="0">
                  <c:v>ADALAJ</c:v>
                </c:pt>
                <c:pt idx="1">
                  <c:v>AMRELI</c:v>
                </c:pt>
                <c:pt idx="2">
                  <c:v>JAMNAGAR</c:v>
                </c:pt>
                <c:pt idx="3">
                  <c:v>PATAN</c:v>
                </c:pt>
                <c:pt idx="4">
                  <c:v>SURAT</c:v>
                </c:pt>
              </c:strCache>
            </c:strRef>
          </c:cat>
          <c:val>
            <c:numRef>
              <c:f>Sheet4!$C$4:$C$8</c:f>
              <c:numCache>
                <c:formatCode>General</c:formatCode>
                <c:ptCount val="5"/>
                <c:pt idx="0">
                  <c:v>445</c:v>
                </c:pt>
                <c:pt idx="1">
                  <c:v>462</c:v>
                </c:pt>
                <c:pt idx="2">
                  <c:v>479</c:v>
                </c:pt>
                <c:pt idx="3">
                  <c:v>480</c:v>
                </c:pt>
                <c:pt idx="4">
                  <c:v>480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23B-4F83-80C6-95C1F654DA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4824696"/>
        <c:axId val="424833224"/>
      </c:barChart>
      <c:catAx>
        <c:axId val="424824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en-US"/>
          </a:p>
        </c:txPr>
        <c:crossAx val="424833224"/>
        <c:crosses val="autoZero"/>
        <c:auto val="1"/>
        <c:lblAlgn val="ctr"/>
        <c:lblOffset val="100"/>
        <c:noMultiLvlLbl val="0"/>
      </c:catAx>
      <c:valAx>
        <c:axId val="424833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en-US"/>
          </a:p>
        </c:txPr>
        <c:crossAx val="424824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3242725502605769"/>
          <c:y val="0.92299734123460897"/>
          <c:w val="0.46744156327881559"/>
          <c:h val="6.43104619280066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 b="1">
          <a:solidFill>
            <a:schemeClr val="tx1"/>
          </a:solidFill>
          <a:latin typeface="Calibri" panose="020F050202020403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1" i="0" u="none" strike="noStrike" kern="1200" spc="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r>
              <a:rPr lang="en-US"/>
              <a:t>DRUGS BELOW REORDER</a:t>
            </a:r>
          </a:p>
        </c:rich>
      </c:tx>
      <c:layout>
        <c:manualLayout>
          <c:xMode val="edge"/>
          <c:yMode val="edge"/>
          <c:x val="0.38383159840180253"/>
          <c:y val="5.418247261703916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spc="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3924649418822647"/>
          <c:y val="0.23956244990334297"/>
          <c:w val="0.73281699787526555"/>
          <c:h val="0.640129190438021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Sheet3!$B$3</c:f>
              <c:strCache>
                <c:ptCount val="1"/>
                <c:pt idx="0">
                  <c:v>DRUGS BELOW REORDER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Sheet3!$A$4:$A$8</c:f>
              <c:strCache>
                <c:ptCount val="5"/>
                <c:pt idx="0">
                  <c:v>Adalaj </c:v>
                </c:pt>
                <c:pt idx="1">
                  <c:v>Amreli</c:v>
                </c:pt>
                <c:pt idx="2">
                  <c:v>Jamnagar </c:v>
                </c:pt>
                <c:pt idx="3">
                  <c:v>Patan</c:v>
                </c:pt>
                <c:pt idx="4">
                  <c:v>Surat</c:v>
                </c:pt>
              </c:strCache>
            </c:strRef>
          </c:cat>
          <c:val>
            <c:numRef>
              <c:f>Sheet3!$B$4:$B$8</c:f>
              <c:numCache>
                <c:formatCode>General</c:formatCode>
                <c:ptCount val="5"/>
                <c:pt idx="0">
                  <c:v>137</c:v>
                </c:pt>
                <c:pt idx="1">
                  <c:v>375</c:v>
                </c:pt>
                <c:pt idx="2">
                  <c:v>301</c:v>
                </c:pt>
                <c:pt idx="3">
                  <c:v>258</c:v>
                </c:pt>
                <c:pt idx="4">
                  <c:v>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D9-4EB9-B2F5-FD560E4882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2411928"/>
        <c:axId val="482419144"/>
      </c:barChart>
      <c:catAx>
        <c:axId val="482411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en-US"/>
          </a:p>
        </c:txPr>
        <c:crossAx val="482419144"/>
        <c:crosses val="autoZero"/>
        <c:auto val="1"/>
        <c:lblAlgn val="ctr"/>
        <c:lblOffset val="100"/>
        <c:noMultiLvlLbl val="0"/>
      </c:catAx>
      <c:valAx>
        <c:axId val="482419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en-US"/>
          </a:p>
        </c:txPr>
        <c:crossAx val="482411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 b="1">
          <a:solidFill>
            <a:schemeClr val="tx1"/>
          </a:solidFill>
          <a:latin typeface="Calibri" panose="020F050202020403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r>
              <a:rPr lang="en-US" sz="2000">
                <a:solidFill>
                  <a:schemeClr val="tx1"/>
                </a:solidFill>
              </a:rPr>
              <a:t>IS SYSTEM EASY TO UNDERSTAND?</a:t>
            </a:r>
          </a:p>
        </c:rich>
      </c:tx>
      <c:layout>
        <c:manualLayout>
          <c:xMode val="edge"/>
          <c:yMode val="edge"/>
          <c:x val="0.30014440159265804"/>
          <c:y val="2.34628577717720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Sheet6!$A$7</c:f>
              <c:strCache>
                <c:ptCount val="1"/>
                <c:pt idx="0">
                  <c:v>Is system easy to understand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B05-4BA5-AB95-C8C938A466D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B05-4BA5-AB95-C8C938A466DF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Sheet6!$B$6:$C$6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Sheet6!$B$7:$C$7</c:f>
              <c:numCache>
                <c:formatCode>General</c:formatCode>
                <c:ptCount val="2"/>
                <c:pt idx="0">
                  <c:v>8</c:v>
                </c:pt>
                <c:pt idx="1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B05-4BA5-AB95-C8C938A466D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>
          <a:latin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r>
              <a:rPr lang="en-US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IMPLEMENTATION MET YOUR EXPECTATIONS?</a:t>
            </a:r>
            <a:endParaRPr lang="en-US" sz="1800" dirty="0">
              <a:solidFill>
                <a:schemeClr val="tx1"/>
              </a:solidFill>
              <a:latin typeface="Calibri" panose="020F0502020204030204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Sheet6!$A$3</c:f>
              <c:strCache>
                <c:ptCount val="1"/>
                <c:pt idx="0">
                  <c:v>Implementation met your expectations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4AA-40CE-BF1C-0D228275327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4AA-40CE-BF1C-0D2282753271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Sheet6!$B$2:$C$2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Sheet6!$B$3:$C$3</c:f>
              <c:numCache>
                <c:formatCode>General</c:formatCode>
                <c:ptCount val="2"/>
                <c:pt idx="0">
                  <c:v>9</c:v>
                </c:pt>
                <c:pt idx="1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4AA-40CE-BF1C-0D2282753271}"/>
            </c:ext>
          </c:extLst>
        </c:ser>
        <c:ser>
          <c:idx val="1"/>
          <c:order val="1"/>
          <c:tx>
            <c:strRef>
              <c:f>Sheet6!$A$7</c:f>
              <c:strCache>
                <c:ptCount val="1"/>
                <c:pt idx="0">
                  <c:v>Is system easy to understand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F4AA-40CE-BF1C-0D228275327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F4AA-40CE-BF1C-0D2282753271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Sheet6!$B$2:$C$2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Sheet6!$B$7:$C$7</c:f>
              <c:numCache>
                <c:formatCode>General</c:formatCode>
                <c:ptCount val="2"/>
                <c:pt idx="0">
                  <c:v>8</c:v>
                </c:pt>
                <c:pt idx="1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4AA-40CE-BF1C-0D2282753271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r>
              <a:rPr lang="en-US" sz="2000">
                <a:latin typeface="Calibri" panose="020F0502020204030204" pitchFamily="34" charset="0"/>
              </a:rPr>
              <a:t>Adequate time and training was provided for implementation?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Sheet6!$A$22</c:f>
              <c:strCache>
                <c:ptCount val="1"/>
                <c:pt idx="0">
                  <c:v>Adequate time and training was provided for implementation?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251-46ED-8CA8-0274319F8CD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251-46ED-8CA8-0274319F8CD8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Sheet6!$B$21:$C$21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Sheet6!$B$22:$C$22</c:f>
              <c:numCache>
                <c:formatCode>General</c:formatCode>
                <c:ptCount val="2"/>
                <c:pt idx="0">
                  <c:v>13</c:v>
                </c:pt>
                <c:pt idx="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251-46ED-8CA8-0274319F8CD8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ysClr val="windowText" lastClr="000000"/>
              </a:solidFill>
              <a:latin typeface="Calibri" panose="020F050202020403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Sheet5!$A$14</c:f>
              <c:strCache>
                <c:ptCount val="1"/>
                <c:pt idx="0">
                  <c:v>e-Aushadhi will make your work easier?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7B3-40D9-8FE3-EE4303C1614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7B3-40D9-8FE3-EE4303C16140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Sheet5!$B$13:$C$13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Sheet5!$B$14:$C$14</c:f>
              <c:numCache>
                <c:formatCode>General</c:formatCode>
                <c:ptCount val="2"/>
                <c:pt idx="0">
                  <c:v>11</c:v>
                </c:pt>
                <c:pt idx="1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7B3-40D9-8FE3-EE4303C16140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ysClr val="windowText" lastClr="000000"/>
              </a:solidFill>
              <a:latin typeface="Calibri" panose="020F050202020403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Sheet6!$A$28</c:f>
              <c:strCache>
                <c:ptCount val="1"/>
                <c:pt idx="0">
                  <c:v>The problems associated with e-Aushadhi are solved on time?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7AD-4EBA-99D3-3CB81E2B97E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7AD-4EBA-99D3-3CB81E2B97E5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Sheet6!$B$27:$C$27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Sheet6!$B$28:$C$28</c:f>
              <c:numCache>
                <c:formatCode>General</c:formatCode>
                <c:ptCount val="2"/>
                <c:pt idx="0">
                  <c:v>18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7AD-4EBA-99D3-3CB81E2B97E5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2231306225132328"/>
          <c:y val="0.41873763995622254"/>
          <c:w val="0.12811860653003149"/>
          <c:h val="0.19962784203335893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ysClr val="windowText" lastClr="000000"/>
              </a:solidFill>
              <a:latin typeface="Calibri" panose="020F050202020403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0.02206</cdr:x>
      <cdr:y>0.30904</cdr:y>
    </cdr:from>
    <cdr:to>
      <cdr:x>0.15495</cdr:x>
      <cdr:y>0.55977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48775" y="1682243"/>
          <a:ext cx="896252" cy="13648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b="1" dirty="0" smtClean="0">
              <a:latin typeface="Calibri" panose="020F0502020204030204" pitchFamily="34" charset="0"/>
            </a:rPr>
            <a:t>NO. OF STORES</a:t>
          </a:r>
          <a:endParaRPr lang="en-US" sz="1600" b="1" dirty="0">
            <a:latin typeface="Calibri" panose="020F050202020403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0.02945</cdr:x>
      <cdr:y>0.31186</cdr:y>
    </cdr:from>
    <cdr:to>
      <cdr:x>0.21432</cdr:x>
      <cdr:y>0.5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28600" y="1395525"/>
          <a:ext cx="1435100" cy="8418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b="1" dirty="0"/>
            <a:t>PO</a:t>
          </a:r>
          <a:r>
            <a:rPr lang="en-US" sz="1600" b="1" baseline="0" dirty="0"/>
            <a:t> COUNT</a:t>
          </a:r>
          <a:endParaRPr lang="en-US" sz="1600" b="1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0.3125</cdr:y>
    </cdr:from>
    <cdr:to>
      <cdr:x>0.16456</cdr:x>
      <cdr:y>0.44909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1563462"/>
          <a:ext cx="1358538" cy="683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b="1" dirty="0">
              <a:latin typeface="Calibri" panose="020F0502020204030204" pitchFamily="34" charset="0"/>
            </a:rPr>
            <a:t>DRUG COUNT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0.02857</cdr:x>
      <cdr:y>0.37153</cdr:y>
    </cdr:from>
    <cdr:to>
      <cdr:x>0.15429</cdr:x>
      <cdr:y>0.63194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42875" y="1019174"/>
          <a:ext cx="628650" cy="7143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b="1" dirty="0">
              <a:latin typeface="Calibri" panose="020F0502020204030204" pitchFamily="34" charset="0"/>
            </a:rPr>
            <a:t>NO. OF DRUGS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7202C6-B6B3-401D-ABE1-C848551FCD2C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765CC1-BE79-467B-B9A4-9BC1709ED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920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0728-9161-4207-8A4E-5EC2D39CD966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DCB0F-3E62-48DD-A7F1-59A95AC59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027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0728-9161-4207-8A4E-5EC2D39CD966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DCB0F-3E62-48DD-A7F1-59A95AC59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455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0728-9161-4207-8A4E-5EC2D39CD966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DCB0F-3E62-48DD-A7F1-59A95AC59508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7509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0728-9161-4207-8A4E-5EC2D39CD966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DCB0F-3E62-48DD-A7F1-59A95AC59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030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0728-9161-4207-8A4E-5EC2D39CD966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DCB0F-3E62-48DD-A7F1-59A95AC59508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52011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0728-9161-4207-8A4E-5EC2D39CD966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DCB0F-3E62-48DD-A7F1-59A95AC59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19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0728-9161-4207-8A4E-5EC2D39CD966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DCB0F-3E62-48DD-A7F1-59A95AC59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72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0728-9161-4207-8A4E-5EC2D39CD966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DCB0F-3E62-48DD-A7F1-59A95AC59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433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0728-9161-4207-8A4E-5EC2D39CD966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DCB0F-3E62-48DD-A7F1-59A95AC59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36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0728-9161-4207-8A4E-5EC2D39CD966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DCB0F-3E62-48DD-A7F1-59A95AC59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024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0728-9161-4207-8A4E-5EC2D39CD966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DCB0F-3E62-48DD-A7F1-59A95AC59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6564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0728-9161-4207-8A4E-5EC2D39CD966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DCB0F-3E62-48DD-A7F1-59A95AC59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502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0728-9161-4207-8A4E-5EC2D39CD966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DCB0F-3E62-48DD-A7F1-59A95AC59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075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0728-9161-4207-8A4E-5EC2D39CD966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DCB0F-3E62-48DD-A7F1-59A95AC59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085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0728-9161-4207-8A4E-5EC2D39CD966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DCB0F-3E62-48DD-A7F1-59A95AC59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462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DCB0F-3E62-48DD-A7F1-59A95AC5950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0728-9161-4207-8A4E-5EC2D39CD966}" type="datetimeFigureOut">
              <a:rPr lang="en-US" smtClean="0"/>
              <a:t>5/17/2016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395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70728-9161-4207-8A4E-5EC2D39CD966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76DCB0F-3E62-48DD-A7F1-59A95AC59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369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28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12" Type="http://schemas.openxmlformats.org/officeDocument/2006/relationships/image" Target="../media/image27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image" Target="../media/image20.jpeg"/><Relationship Id="rId15" Type="http://schemas.openxmlformats.org/officeDocument/2006/relationships/image" Target="../media/image30.jpeg"/><Relationship Id="rId10" Type="http://schemas.openxmlformats.org/officeDocument/2006/relationships/image" Target="../media/image25.png"/><Relationship Id="rId4" Type="http://schemas.openxmlformats.org/officeDocument/2006/relationships/image" Target="../media/image19.jpeg"/><Relationship Id="rId9" Type="http://schemas.openxmlformats.org/officeDocument/2006/relationships/image" Target="../media/image24.png"/><Relationship Id="rId1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nhp.gov.in/e-health-initiatives-in-gujarat-_pg" TargetMode="External"/><Relationship Id="rId3" Type="http://schemas.openxmlformats.org/officeDocument/2006/relationships/hyperlink" Target="http://www.sciencedirect.com/science/journal/09255273/122/1" TargetMode="External"/><Relationship Id="rId7" Type="http://schemas.openxmlformats.org/officeDocument/2006/relationships/hyperlink" Target="http://www.hindustantimes.com/dehradun/u-khand-govt-to-streamline-drug-purchase-via-online-app-e-aushadhi/story-2NJyNO2AY4DYr6D2ru4HhK.html" TargetMode="External"/><Relationship Id="rId2" Type="http://schemas.openxmlformats.org/officeDocument/2006/relationships/hyperlink" Target="http://www.sciencedirect.com/science/journal/0925527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health.eletsonline.com/2015/12/e-aushadhi-launched-in-jammu-and-kashmir/" TargetMode="External"/><Relationship Id="rId5" Type="http://schemas.openxmlformats.org/officeDocument/2006/relationships/hyperlink" Target="http://www.sciencedirect.com/science/article/pii/S0925527309001716" TargetMode="External"/><Relationship Id="rId4" Type="http://schemas.openxmlformats.org/officeDocument/2006/relationships/hyperlink" Target="http://www.journal-archieves13.webs.com/489-496.pdf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46812" y="483326"/>
            <a:ext cx="778546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</a:rPr>
              <a:t>ROLE OF INFORMATION TECHNOLOGY IN SUPPLY CHAIN MANAGEMENT</a:t>
            </a:r>
          </a:p>
          <a:p>
            <a:pPr algn="ctr"/>
            <a:r>
              <a:rPr lang="en-US" sz="3400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</a:rPr>
              <a:t>E-</a:t>
            </a:r>
            <a:r>
              <a:rPr lang="en-US" sz="3400" b="1" dirty="0" err="1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</a:rPr>
              <a:t>Aushadhi</a:t>
            </a:r>
            <a:r>
              <a:rPr lang="en-US" sz="3400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</a:rPr>
              <a:t> (DVDMS)</a:t>
            </a:r>
            <a:endParaRPr lang="en-US" sz="3400" b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AutoShape 2" descr="http://4.bp.blogspot.com/-RL33Kqcje1Y/VP9g0nPf9II/AAAAAAAACBc/PmqJQMx8tm4/s1600/it-systems-supply-cahin-solutions.jpg"/>
          <p:cNvSpPr>
            <a:spLocks noChangeAspect="1" noChangeArrowheads="1"/>
          </p:cNvSpPr>
          <p:nvPr/>
        </p:nvSpPr>
        <p:spPr bwMode="auto">
          <a:xfrm>
            <a:off x="2376260" y="2571841"/>
            <a:ext cx="5705475" cy="346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811" y="2884170"/>
            <a:ext cx="5705475" cy="3467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614263" y="5226784"/>
            <a:ext cx="231212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alibri" panose="020F0502020204030204" pitchFamily="34" charset="0"/>
              </a:rPr>
              <a:t>Submitted  By-</a:t>
            </a:r>
          </a:p>
          <a:p>
            <a:r>
              <a:rPr lang="en-US" sz="2000" dirty="0" smtClean="0">
                <a:latin typeface="Calibri" panose="020F0502020204030204" pitchFamily="34" charset="0"/>
              </a:rPr>
              <a:t>Dr. </a:t>
            </a:r>
            <a:r>
              <a:rPr lang="en-US" sz="2000" dirty="0" err="1" smtClean="0">
                <a:latin typeface="Calibri" panose="020F0502020204030204" pitchFamily="34" charset="0"/>
              </a:rPr>
              <a:t>Deepika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en-US" sz="2000" dirty="0" err="1" smtClean="0">
                <a:latin typeface="Calibri" panose="020F0502020204030204" pitchFamily="34" charset="0"/>
              </a:rPr>
              <a:t>Bhati</a:t>
            </a:r>
            <a:endParaRPr lang="en-US" sz="2000" dirty="0" smtClean="0">
              <a:latin typeface="Calibri" panose="020F0502020204030204" pitchFamily="34" charset="0"/>
            </a:endParaRPr>
          </a:p>
          <a:p>
            <a:r>
              <a:rPr lang="en-US" sz="2000" dirty="0" smtClean="0">
                <a:latin typeface="Calibri" panose="020F0502020204030204" pitchFamily="34" charset="0"/>
              </a:rPr>
              <a:t>PG/14/018</a:t>
            </a:r>
          </a:p>
          <a:p>
            <a:r>
              <a:rPr lang="en-US" sz="2000" dirty="0" smtClean="0">
                <a:latin typeface="Calibri" panose="020F0502020204030204" pitchFamily="34" charset="0"/>
              </a:rPr>
              <a:t>(Hospital Batch)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11835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00100" y="1285875"/>
            <a:ext cx="9157064" cy="478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b="1" u="sng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Process Flow: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Warehouse in charge receives the medicines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↓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Pharmacist verifies the order quantity as per the purchase order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↓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Certain parameters like GMSCL logo, MRP printing, test report, and package as per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specification,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different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color </a:t>
            </a:r>
            <a:r>
              <a:rPr lang="en-US" dirty="0" err="1" smtClean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etc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are checked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↓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Entry is made on daily register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↓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Stock register is entered only if the drug received is passed from the quality check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84216" y="378823"/>
            <a:ext cx="4389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RECIEVAL OF MEDICINES</a:t>
            </a:r>
            <a:r>
              <a:rPr lang="en-US" sz="2400" b="1" u="sng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endParaRPr lang="en-US" sz="2400" b="1" u="sng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AutoShape 6" descr="Image result for receive of medicin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6987" y="45150"/>
            <a:ext cx="2867025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528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72433" y="545673"/>
            <a:ext cx="6329703" cy="492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"/>
            </a:pPr>
            <a:r>
              <a:rPr lang="en-IN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QUALITY ASSURANCE OF DRUGS</a:t>
            </a:r>
            <a:endParaRPr lang="en-US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06136" y="1293858"/>
            <a:ext cx="6096000" cy="92845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"/>
            </a:pPr>
            <a:r>
              <a:rPr lang="en-US" sz="2000" b="1" u="sng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Pre-Dispatch Test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000" b="1" u="sng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Process Flow: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936" y="2478380"/>
            <a:ext cx="8928847" cy="39404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4689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16875" y="312444"/>
            <a:ext cx="9224681" cy="6325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Shruti" panose="02000500000000000000" pitchFamily="2"/>
              </a:rPr>
              <a:t> </a:t>
            </a:r>
            <a:r>
              <a:rPr lang="en-US" sz="24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DRUG 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AND COSMETIC </a:t>
            </a:r>
            <a:r>
              <a:rPr lang="en-US" sz="24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ACT,1940</a:t>
            </a:r>
            <a:endParaRPr lang="en-US" sz="2400" b="1" dirty="0" smtClean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000" b="1" u="sng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Process Flow: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Random sampling by drug inspector at the warehouse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↓</a:t>
            </a:r>
            <a:endParaRPr lang="en-US" sz="1600" b="1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Samples sent to government laboratory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↓</a:t>
            </a:r>
            <a:endParaRPr lang="en-US" sz="1600" b="1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If QC report is NOSQ (Not of standard quality)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↓</a:t>
            </a:r>
            <a:endParaRPr lang="en-US" sz="1600" b="1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Concerned authorities are informed for condemnation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↓</a:t>
            </a:r>
            <a:endParaRPr lang="en-US" sz="1600" b="1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Supplier is informed about the QC findings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↓</a:t>
            </a:r>
            <a:endParaRPr lang="en-US" sz="1600" b="1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Action is taken as per tender conditions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</p:txBody>
      </p:sp>
      <p:pic>
        <p:nvPicPr>
          <p:cNvPr id="3074" name="Picture 2" descr="http://3.imimg.com/data3/MM/KE/MY-6995628/drugs-cosmetic-act-1940-250x2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9623" y="0"/>
            <a:ext cx="3232377" cy="214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742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98175" y="516470"/>
            <a:ext cx="9121589" cy="4608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"/>
            </a:pPr>
            <a:r>
              <a:rPr lang="en-US" sz="24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Medicine distribution from Drug warehouse to sub store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"/>
            </a:pP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000" b="1" u="sng" dirty="0" smtClean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Process Flow: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1600" b="1" u="sng" dirty="0" smtClean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Drug warehouse</a:t>
            </a:r>
            <a:endParaRPr lang="en-US" sz="1600" dirty="0" smtClean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↓</a:t>
            </a:r>
            <a:endParaRPr lang="en-US" sz="1600" b="1" dirty="0" smtClean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Quality check passed drugs are issued to sub store</a:t>
            </a:r>
            <a:endParaRPr lang="en-US" sz="1600" dirty="0" smtClean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↓</a:t>
            </a:r>
            <a:endParaRPr lang="en-US" sz="1600" b="1" dirty="0" smtClean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Drugs received by the hospital are updated in their respective stock registers</a:t>
            </a:r>
            <a:endParaRPr lang="en-US" sz="1600" dirty="0" smtClean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000" dirty="0" smtClean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841192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1154" y="338208"/>
            <a:ext cx="10424159" cy="5750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"/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BILL </a:t>
            </a:r>
            <a:r>
              <a:rPr lang="en-US" sz="24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PROCESSING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"/>
            </a:pP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000" b="1" u="sng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Process Flow: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Delivery challan and invoice is sent from the warehouse to GMSCL along with a certificate of receipt of drugs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↓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Payment is processed for each invoice that reaches the headquarter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↓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Finance department prepared summary sheet of payment value calculation, testing charge, risk purchase recovery and NOSQ recovery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↓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Prepared payment order of invoice details and payment calculations along with deductions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↓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Prepared voucher for the payment of supplier against all processed invoices.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893941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62300" y="599039"/>
            <a:ext cx="7086601" cy="459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PENALTY AND RECOVERY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 </a:t>
            </a:r>
            <a:endParaRPr lang="en-US" sz="16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>
              <a:lnSpc>
                <a:spcPct val="115000"/>
              </a:lnSpc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 Late Delivery (LD) is imposed on the supplier if delivery of medicines is made after the specified delivery period with following calculations: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>
              <a:lnSpc>
                <a:spcPct val="115000"/>
              </a:lnSpc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74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0 to 3 days – no penalty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74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4 to 10 days – 0.5% of the invoice value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74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11 to 17 days – 1.0% of the invoice value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74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18 to 24 days – 1.5% of the invoice value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74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25 to 31 days – 2.0% of the invoice value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74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32 to 33 days – 2.5% of the invoice value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After 33 days – 10.0% of the invoice value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</p:txBody>
      </p:sp>
      <p:sp>
        <p:nvSpPr>
          <p:cNvPr id="3" name="AutoShape 2" descr="Image result for penalty imag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975" y="336122"/>
            <a:ext cx="2349500" cy="295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999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120690"/>
            <a:ext cx="7162800" cy="6858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2400" dirty="0" smtClean="0">
                <a:solidFill>
                  <a:srgbClr val="0070C0"/>
                </a:solidFill>
                <a:latin typeface="Calibri" panose="020F0502020204030204" pitchFamily="34" charset="0"/>
                <a:cs typeface="Arabic Typesetting" pitchFamily="66" charset="-78"/>
              </a:rPr>
              <a:t>A COMPLETE SOLUTION OF DRUG WAREHOUSE  AND SUPPLY CHAIN MANAGEMENT SYSTEM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  <a:cs typeface="Arabic Typesetting" pitchFamily="66" charset="-78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/>
          <a:srcRect l="21621" t="30163" r="23423" b="23370"/>
          <a:stretch/>
        </p:blipFill>
        <p:spPr>
          <a:xfrm>
            <a:off x="1031966" y="1071154"/>
            <a:ext cx="8373291" cy="3245352"/>
          </a:xfrm>
          <a:prstGeom prst="rect">
            <a:avLst/>
          </a:prstGeom>
          <a:ln>
            <a:noFill/>
          </a:ln>
          <a:effectLst>
            <a:reflection blurRad="6350" stA="52000" endA="3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24310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68103" y="2682786"/>
            <a:ext cx="753726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altLang="en-US" dirty="0">
                <a:latin typeface="Calibri" panose="020F0502020204030204" pitchFamily="34" charset="0"/>
              </a:rPr>
              <a:t>e-</a:t>
            </a:r>
            <a:r>
              <a:rPr lang="en-US" altLang="en-US" dirty="0" err="1">
                <a:latin typeface="Calibri" panose="020F0502020204030204" pitchFamily="34" charset="0"/>
              </a:rPr>
              <a:t>Aushadhi</a:t>
            </a:r>
            <a:r>
              <a:rPr lang="en-US" altLang="en-US" dirty="0">
                <a:latin typeface="Calibri" panose="020F0502020204030204" pitchFamily="34" charset="0"/>
              </a:rPr>
              <a:t> is a web based application which deals with the management of stock of various drugs, sutures and surgical items required by various Regional Warehouse, DH, SDH, ADHO, CDHO, CHC, PHC &amp; UPHC of state</a:t>
            </a:r>
            <a:r>
              <a:rPr lang="en-US" altLang="en-US" dirty="0" smtClean="0">
                <a:latin typeface="Calibri" panose="020F0502020204030204" pitchFamily="34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altLang="en-US" dirty="0">
              <a:latin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altLang="en-US" dirty="0">
                <a:latin typeface="Calibri" panose="020F0502020204030204" pitchFamily="34" charset="0"/>
              </a:rPr>
              <a:t>"e-</a:t>
            </a:r>
            <a:r>
              <a:rPr lang="en-US" altLang="en-US" dirty="0" err="1">
                <a:latin typeface="Calibri" panose="020F0502020204030204" pitchFamily="34" charset="0"/>
              </a:rPr>
              <a:t>Aushadhi</a:t>
            </a:r>
            <a:r>
              <a:rPr lang="en-US" altLang="en-US" dirty="0">
                <a:latin typeface="Calibri" panose="020F0502020204030204" pitchFamily="34" charset="0"/>
              </a:rPr>
              <a:t>" helps in determining the needs of various Sub-stores such that all the required drugs are constantly issued by RWH to its Sub-store, to Patient by DDC without delay.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14846" y="539560"/>
            <a:ext cx="3422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About E-</a:t>
            </a:r>
            <a:r>
              <a:rPr lang="en-US" sz="2400" b="1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Aushadhi</a:t>
            </a:r>
            <a:r>
              <a:rPr lang="en-US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…</a:t>
            </a:r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3740" y="179071"/>
            <a:ext cx="2524760" cy="216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287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15143" y="937572"/>
            <a:ext cx="831668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latin typeface="Calibri" panose="020F0502020204030204" pitchFamily="34" charset="0"/>
              </a:rPr>
              <a:t>Monitor Drugs information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latin typeface="Calibri" panose="020F0502020204030204" pitchFamily="34" charset="0"/>
              </a:rPr>
              <a:t>Define the items into Groups, Sub groups, Categories, Codification of Drugs</a:t>
            </a:r>
            <a:r>
              <a:rPr lang="en-IN" dirty="0" smtClean="0">
                <a:latin typeface="Calibri" panose="020F0502020204030204" pitchFamily="34" charset="0"/>
              </a:rPr>
              <a:t>.</a:t>
            </a:r>
            <a:endParaRPr lang="en-IN" dirty="0">
              <a:latin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latin typeface="Calibri" panose="020F0502020204030204" pitchFamily="34" charset="0"/>
              </a:rPr>
              <a:t>Search items using a number of search </a:t>
            </a:r>
            <a:r>
              <a:rPr lang="en-IN" dirty="0" smtClean="0">
                <a:latin typeface="Calibri" panose="020F0502020204030204" pitchFamily="34" charset="0"/>
              </a:rPr>
              <a:t>criteria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Indent generation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Transfer </a:t>
            </a:r>
            <a:r>
              <a:rPr lang="en-US" dirty="0">
                <a:latin typeface="Calibri" panose="020F0502020204030204" pitchFamily="34" charset="0"/>
              </a:rPr>
              <a:t>of Drugs among Drug Warehouses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Drug Distribution to </a:t>
            </a:r>
            <a:r>
              <a:rPr lang="en-US" dirty="0" smtClean="0">
                <a:latin typeface="Calibri" panose="020F0502020204030204" pitchFamily="34" charset="0"/>
              </a:rPr>
              <a:t>Patients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52206" y="339634"/>
            <a:ext cx="60611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KEY FUNCTIONALITIES</a:t>
            </a:r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15143" y="3405330"/>
            <a:ext cx="8856616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 smtClean="0">
                <a:latin typeface="Calibri" panose="020F0502020204030204" pitchFamily="34" charset="0"/>
              </a:rPr>
              <a:t>M</a:t>
            </a:r>
            <a:r>
              <a:rPr lang="en-IN" dirty="0" smtClean="0">
                <a:latin typeface="Calibri" panose="020F0502020204030204" pitchFamily="34" charset="0"/>
              </a:rPr>
              <a:t>aintains level of drugs at </a:t>
            </a:r>
            <a:r>
              <a:rPr lang="en-IN" dirty="0">
                <a:latin typeface="Calibri" panose="020F0502020204030204" pitchFamily="34" charset="0"/>
              </a:rPr>
              <a:t>Stores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latin typeface="Calibri" panose="020F0502020204030204" pitchFamily="34" charset="0"/>
              </a:rPr>
              <a:t>Link all drug warehouse hierarchically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latin typeface="Calibri" panose="020F0502020204030204" pitchFamily="34" charset="0"/>
              </a:rPr>
              <a:t>Maintain control (such as quantity tracking) on stocks and their replenishment.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latin typeface="Calibri" panose="020F0502020204030204" pitchFamily="34" charset="0"/>
              </a:rPr>
              <a:t>Reserve items within District WH / CHC / PHC.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latin typeface="Calibri" panose="020F0502020204030204" pitchFamily="34" charset="0"/>
              </a:rPr>
              <a:t>Record transactions while moving items from one location to another.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latin typeface="Calibri" panose="020F0502020204030204" pitchFamily="34" charset="0"/>
              </a:rPr>
              <a:t>Alarming Expiry </a:t>
            </a:r>
            <a:r>
              <a:rPr lang="en-IN" dirty="0" smtClean="0">
                <a:latin typeface="Calibri" panose="020F0502020204030204" pitchFamily="34" charset="0"/>
              </a:rPr>
              <a:t>Drugs </a:t>
            </a:r>
            <a:r>
              <a:rPr lang="en-IN" dirty="0">
                <a:latin typeface="Calibri" panose="020F0502020204030204" pitchFamily="34" charset="0"/>
              </a:rPr>
              <a:t>at all </a:t>
            </a:r>
            <a:r>
              <a:rPr lang="en-IN" dirty="0" smtClean="0">
                <a:latin typeface="Calibri" panose="020F0502020204030204" pitchFamily="34" charset="0"/>
              </a:rPr>
              <a:t>levels</a:t>
            </a:r>
            <a:endParaRPr lang="en-IN" dirty="0">
              <a:latin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latin typeface="Calibri" panose="020F0502020204030204" pitchFamily="34" charset="0"/>
              </a:rPr>
              <a:t>Dash Board Facility for the Senior Management</a:t>
            </a:r>
          </a:p>
        </p:txBody>
      </p:sp>
    </p:spTree>
    <p:extLst>
      <p:ext uri="{BB962C8B-B14F-4D97-AF65-F5344CB8AC3E}">
        <p14:creationId xmlns:p14="http://schemas.microsoft.com/office/powerpoint/2010/main" val="2559267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6181" y="274638"/>
            <a:ext cx="4216037" cy="1325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BENEFITS OF E-AUSHADHI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927463" y="1600201"/>
            <a:ext cx="7837713" cy="487362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sz="2000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Better Planning, executing and controlling.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000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Online Tracking of Drug Inventory.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000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Streamlining of Inter-Drug warehouse Transfer.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000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Efficient control of Inventory.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000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Multi user, Multi location storage.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000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Customizable Reports </a:t>
            </a:r>
          </a:p>
          <a:p>
            <a:pPr algn="just"/>
            <a:endParaRPr lang="en-US" alt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038" y="4442551"/>
            <a:ext cx="9096601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835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2.bp.blogspot.com/-Jo2MQ2yWgl8/UnjkjunyAQI/AAAAAAAABoI/8tgO1ltVEHA/s1600/New+Gujarat+District+Map+With+7+New+District+Created+on+15th+August+20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1" y="104503"/>
            <a:ext cx="7483566" cy="6635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9816389"/>
              </p:ext>
            </p:extLst>
          </p:nvPr>
        </p:nvGraphicFramePr>
        <p:xfrm>
          <a:off x="8011884" y="0"/>
          <a:ext cx="4180116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0736">
                  <a:extLst>
                    <a:ext uri="{9D8B030D-6E8A-4147-A177-3AD203B41FA5}">
                      <a16:colId xmlns:a16="http://schemas.microsoft.com/office/drawing/2014/main" val="3712850357"/>
                    </a:ext>
                  </a:extLst>
                </a:gridCol>
                <a:gridCol w="1986008">
                  <a:extLst>
                    <a:ext uri="{9D8B030D-6E8A-4147-A177-3AD203B41FA5}">
                      <a16:colId xmlns:a16="http://schemas.microsoft.com/office/drawing/2014/main" val="3006016944"/>
                    </a:ext>
                  </a:extLst>
                </a:gridCol>
                <a:gridCol w="1393372">
                  <a:extLst>
                    <a:ext uri="{9D8B030D-6E8A-4147-A177-3AD203B41FA5}">
                      <a16:colId xmlns:a16="http://schemas.microsoft.com/office/drawing/2014/main" val="529794446"/>
                    </a:ext>
                  </a:extLst>
                </a:gridCol>
              </a:tblGrid>
              <a:tr h="1143000">
                <a:tc>
                  <a:txBody>
                    <a:bodyPr/>
                    <a:lstStyle/>
                    <a:p>
                      <a:r>
                        <a:rPr lang="en-US" dirty="0" smtClean="0"/>
                        <a:t>S.NO.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PARTICULARS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NUMBER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7898422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r>
                        <a:rPr lang="en-US" dirty="0" smtClean="0"/>
                        <a:t>1.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Districts</a:t>
                      </a:r>
                    </a:p>
                    <a:p>
                      <a:r>
                        <a:rPr lang="en-US" dirty="0" smtClean="0"/>
                        <a:t>District Hospitals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33</a:t>
                      </a:r>
                    </a:p>
                    <a:p>
                      <a:r>
                        <a:rPr lang="en-US" dirty="0" smtClean="0"/>
                        <a:t>23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3537971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r>
                        <a:rPr lang="en-US" dirty="0" smtClean="0"/>
                        <a:t>2.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Sub- district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hospitals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7929405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r>
                        <a:rPr lang="en-US" dirty="0" smtClean="0"/>
                        <a:t>3.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Community</a:t>
                      </a:r>
                      <a:r>
                        <a:rPr lang="en-US" baseline="0" dirty="0" smtClean="0"/>
                        <a:t> Health Centre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341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8976996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r>
                        <a:rPr lang="en-US" dirty="0" smtClean="0"/>
                        <a:t>4.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Primary</a:t>
                      </a:r>
                      <a:r>
                        <a:rPr lang="en-US" baseline="0" dirty="0" smtClean="0"/>
                        <a:t> Health Centre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1300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9285845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r>
                        <a:rPr lang="en-US" dirty="0" smtClean="0"/>
                        <a:t>5.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Sub- </a:t>
                      </a:r>
                      <a:r>
                        <a:rPr lang="en-US" dirty="0" err="1" smtClean="0"/>
                        <a:t>centre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7274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13720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7227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"/>
          <p:cNvGrpSpPr/>
          <p:nvPr/>
        </p:nvGrpSpPr>
        <p:grpSpPr>
          <a:xfrm>
            <a:off x="2667001" y="1600200"/>
            <a:ext cx="2676525" cy="609600"/>
            <a:chOff x="304800" y="5638800"/>
            <a:chExt cx="2676525" cy="609600"/>
          </a:xfrm>
        </p:grpSpPr>
        <p:pic>
          <p:nvPicPr>
            <p:cNvPr id="11" name="Picture 10" descr="headquarter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0600" y="5781675"/>
              <a:ext cx="1990725" cy="314325"/>
            </a:xfrm>
            <a:prstGeom prst="rect">
              <a:avLst/>
            </a:prstGeom>
          </p:spPr>
        </p:pic>
        <p:pic>
          <p:nvPicPr>
            <p:cNvPr id="12" name="Picture 11" descr="images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4800" y="5638800"/>
              <a:ext cx="609600" cy="609600"/>
            </a:xfrm>
            <a:prstGeom prst="rect">
              <a:avLst/>
            </a:prstGeom>
          </p:spPr>
        </p:pic>
      </p:grpSp>
      <p:grpSp>
        <p:nvGrpSpPr>
          <p:cNvPr id="4" name="Group 97"/>
          <p:cNvGrpSpPr/>
          <p:nvPr/>
        </p:nvGrpSpPr>
        <p:grpSpPr>
          <a:xfrm>
            <a:off x="2596282" y="4419600"/>
            <a:ext cx="1442319" cy="990600"/>
            <a:chOff x="1905000" y="4495800"/>
            <a:chExt cx="1442319" cy="990600"/>
          </a:xfrm>
        </p:grpSpPr>
        <p:grpSp>
          <p:nvGrpSpPr>
            <p:cNvPr id="5" name="Group 87"/>
            <p:cNvGrpSpPr/>
            <p:nvPr/>
          </p:nvGrpSpPr>
          <p:grpSpPr>
            <a:xfrm>
              <a:off x="1905000" y="4495800"/>
              <a:ext cx="1442319" cy="990600"/>
              <a:chOff x="1905000" y="4495800"/>
              <a:chExt cx="1442319" cy="990600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1905000" y="5117068"/>
                <a:ext cx="1442319" cy="36933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b="1" spc="50" dirty="0">
                    <a:ln w="11430"/>
                    <a:solidFill>
                      <a:srgbClr val="002060"/>
                    </a:soli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PO Received</a:t>
                </a:r>
              </a:p>
            </p:txBody>
          </p:sp>
          <p:sp>
            <p:nvSpPr>
              <p:cNvPr id="69" name="Right Arrow 68"/>
              <p:cNvSpPr/>
              <p:nvPr/>
            </p:nvSpPr>
            <p:spPr>
              <a:xfrm rot="5400000" flipV="1">
                <a:off x="1752600" y="4724400"/>
                <a:ext cx="685800" cy="228600"/>
              </a:xfrm>
              <a:prstGeom prst="rightArrow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72" name="Picture 71" descr="po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86000" y="4572000"/>
              <a:ext cx="609600" cy="609600"/>
            </a:xfrm>
            <a:prstGeom prst="rect">
              <a:avLst/>
            </a:prstGeom>
          </p:spPr>
        </p:pic>
      </p:grpSp>
      <p:grpSp>
        <p:nvGrpSpPr>
          <p:cNvPr id="6" name="Group 88"/>
          <p:cNvGrpSpPr/>
          <p:nvPr/>
        </p:nvGrpSpPr>
        <p:grpSpPr>
          <a:xfrm>
            <a:off x="3581400" y="5410201"/>
            <a:ext cx="3397120" cy="646331"/>
            <a:chOff x="3352800" y="4913531"/>
            <a:chExt cx="3397120" cy="646331"/>
          </a:xfrm>
        </p:grpSpPr>
        <p:sp>
          <p:nvSpPr>
            <p:cNvPr id="34" name="Rectangle 33"/>
            <p:cNvSpPr/>
            <p:nvPr/>
          </p:nvSpPr>
          <p:spPr>
            <a:xfrm>
              <a:off x="4038600" y="4913531"/>
              <a:ext cx="2711320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b="1" spc="50" dirty="0">
                  <a:ln w="11430"/>
                  <a:solidFill>
                    <a:srgbClr val="00206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Challan Generation </a:t>
              </a:r>
            </a:p>
            <a:p>
              <a:pPr algn="ctr"/>
              <a:r>
                <a:rPr lang="en-US" b="1" spc="50" dirty="0">
                  <a:ln w="11430"/>
                  <a:solidFill>
                    <a:srgbClr val="00206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and Drug send to DDWH </a:t>
              </a:r>
            </a:p>
          </p:txBody>
        </p:sp>
        <p:sp>
          <p:nvSpPr>
            <p:cNvPr id="74" name="Right Arrow 73"/>
            <p:cNvSpPr/>
            <p:nvPr/>
          </p:nvSpPr>
          <p:spPr>
            <a:xfrm>
              <a:off x="3352800" y="5257800"/>
              <a:ext cx="609600" cy="76200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89"/>
          <p:cNvGrpSpPr/>
          <p:nvPr/>
        </p:nvGrpSpPr>
        <p:grpSpPr>
          <a:xfrm>
            <a:off x="6339622" y="1609301"/>
            <a:ext cx="2651979" cy="3952530"/>
            <a:chOff x="3825021" y="1389039"/>
            <a:chExt cx="2651979" cy="3952530"/>
          </a:xfrm>
        </p:grpSpPr>
        <p:sp>
          <p:nvSpPr>
            <p:cNvPr id="58" name="Up Arrow 57"/>
            <p:cNvSpPr/>
            <p:nvPr/>
          </p:nvSpPr>
          <p:spPr>
            <a:xfrm rot="19263201">
              <a:off x="3825021" y="1389039"/>
              <a:ext cx="214324" cy="3952530"/>
            </a:xfrm>
            <a:prstGeom prst="up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4648200" y="3124200"/>
              <a:ext cx="182880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itchFamily="34" charset="0"/>
                  <a:cs typeface="Arial" pitchFamily="34" charset="0"/>
                </a:rPr>
                <a:t>Sample sent to HQ for Quality assurance</a:t>
              </a:r>
            </a:p>
          </p:txBody>
        </p:sp>
      </p:grpSp>
      <p:grpSp>
        <p:nvGrpSpPr>
          <p:cNvPr id="8" name="Group 92"/>
          <p:cNvGrpSpPr/>
          <p:nvPr/>
        </p:nvGrpSpPr>
        <p:grpSpPr>
          <a:xfrm>
            <a:off x="8686801" y="2088588"/>
            <a:ext cx="2227159" cy="3383280"/>
            <a:chOff x="6916841" y="1859988"/>
            <a:chExt cx="2227159" cy="3383280"/>
          </a:xfrm>
        </p:grpSpPr>
        <p:sp>
          <p:nvSpPr>
            <p:cNvPr id="61" name="Down Arrow 60"/>
            <p:cNvSpPr/>
            <p:nvPr/>
          </p:nvSpPr>
          <p:spPr>
            <a:xfrm rot="2006957">
              <a:off x="6916841" y="1859988"/>
              <a:ext cx="182880" cy="3383280"/>
            </a:xfrm>
            <a:prstGeom prst="down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7315200" y="3276600"/>
              <a:ext cx="1828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rial" pitchFamily="34" charset="0"/>
                  <a:cs typeface="Arial" pitchFamily="34" charset="0"/>
                </a:rPr>
                <a:t>Approval from HQ Laboratory</a:t>
              </a:r>
            </a:p>
          </p:txBody>
        </p:sp>
      </p:grpSp>
      <p:grpSp>
        <p:nvGrpSpPr>
          <p:cNvPr id="9" name="Group 90"/>
          <p:cNvGrpSpPr/>
          <p:nvPr/>
        </p:nvGrpSpPr>
        <p:grpSpPr>
          <a:xfrm>
            <a:off x="5486400" y="1219200"/>
            <a:ext cx="2203150" cy="914400"/>
            <a:chOff x="3962400" y="990600"/>
            <a:chExt cx="2203150" cy="914400"/>
          </a:xfrm>
        </p:grpSpPr>
        <p:sp>
          <p:nvSpPr>
            <p:cNvPr id="27" name="Rectangle 26"/>
            <p:cNvSpPr/>
            <p:nvPr/>
          </p:nvSpPr>
          <p:spPr>
            <a:xfrm>
              <a:off x="4876800" y="1535668"/>
              <a:ext cx="1288750" cy="36933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b="1" spc="50" dirty="0">
                  <a:ln w="11430"/>
                  <a:solidFill>
                    <a:srgbClr val="00206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Laboratory</a:t>
              </a:r>
            </a:p>
          </p:txBody>
        </p:sp>
        <p:sp>
          <p:nvSpPr>
            <p:cNvPr id="59" name="Right Arrow 58"/>
            <p:cNvSpPr/>
            <p:nvPr/>
          </p:nvSpPr>
          <p:spPr>
            <a:xfrm>
              <a:off x="3962400" y="1676400"/>
              <a:ext cx="749808" cy="152400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1" name="Picture 80" descr="lab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05400" y="990600"/>
              <a:ext cx="866775" cy="576799"/>
            </a:xfrm>
            <a:prstGeom prst="rect">
              <a:avLst/>
            </a:prstGeom>
          </p:spPr>
        </p:pic>
      </p:grpSp>
      <p:grpSp>
        <p:nvGrpSpPr>
          <p:cNvPr id="10" name="Group 91"/>
          <p:cNvGrpSpPr/>
          <p:nvPr/>
        </p:nvGrpSpPr>
        <p:grpSpPr>
          <a:xfrm>
            <a:off x="7848600" y="914400"/>
            <a:ext cx="3124200" cy="1371600"/>
            <a:chOff x="6324600" y="685800"/>
            <a:chExt cx="3124200" cy="1371600"/>
          </a:xfrm>
        </p:grpSpPr>
        <p:sp>
          <p:nvSpPr>
            <p:cNvPr id="28" name="Rectangle 27"/>
            <p:cNvSpPr/>
            <p:nvPr/>
          </p:nvSpPr>
          <p:spPr>
            <a:xfrm>
              <a:off x="6781800" y="1411069"/>
              <a:ext cx="2667000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b="1" spc="50" dirty="0">
                  <a:ln w="11430"/>
                  <a:solidFill>
                    <a:srgbClr val="00206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Quality Testing &amp; update status</a:t>
              </a:r>
            </a:p>
          </p:txBody>
        </p:sp>
        <p:sp>
          <p:nvSpPr>
            <p:cNvPr id="63" name="Right Arrow 62"/>
            <p:cNvSpPr/>
            <p:nvPr/>
          </p:nvSpPr>
          <p:spPr>
            <a:xfrm>
              <a:off x="6324600" y="1676400"/>
              <a:ext cx="749808" cy="152400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3" name="Picture 82" descr="quality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772400" y="685800"/>
              <a:ext cx="960783" cy="762000"/>
            </a:xfrm>
            <a:prstGeom prst="rect">
              <a:avLst/>
            </a:prstGeom>
          </p:spPr>
        </p:pic>
      </p:grpSp>
      <p:grpSp>
        <p:nvGrpSpPr>
          <p:cNvPr id="13" name="Group 100"/>
          <p:cNvGrpSpPr/>
          <p:nvPr/>
        </p:nvGrpSpPr>
        <p:grpSpPr>
          <a:xfrm>
            <a:off x="2362200" y="787400"/>
            <a:ext cx="3733800" cy="990600"/>
            <a:chOff x="838200" y="381000"/>
            <a:chExt cx="3733800" cy="990600"/>
          </a:xfrm>
        </p:grpSpPr>
        <p:grpSp>
          <p:nvGrpSpPr>
            <p:cNvPr id="15" name="Group 83"/>
            <p:cNvGrpSpPr/>
            <p:nvPr/>
          </p:nvGrpSpPr>
          <p:grpSpPr>
            <a:xfrm>
              <a:off x="838200" y="381000"/>
              <a:ext cx="2267311" cy="990600"/>
              <a:chOff x="838200" y="381000"/>
              <a:chExt cx="2267311" cy="990600"/>
            </a:xfrm>
          </p:grpSpPr>
          <p:grpSp>
            <p:nvGrpSpPr>
              <p:cNvPr id="16" name="Group 22"/>
              <p:cNvGrpSpPr/>
              <p:nvPr/>
            </p:nvGrpSpPr>
            <p:grpSpPr>
              <a:xfrm>
                <a:off x="838200" y="381000"/>
                <a:ext cx="2267311" cy="533400"/>
                <a:chOff x="152400" y="1676400"/>
                <a:chExt cx="2267311" cy="533400"/>
              </a:xfrm>
            </p:grpSpPr>
            <p:sp>
              <p:nvSpPr>
                <p:cNvPr id="14" name="Rectangle 13"/>
                <p:cNvSpPr/>
                <p:nvPr/>
              </p:nvSpPr>
              <p:spPr>
                <a:xfrm>
                  <a:off x="609600" y="1828800"/>
                  <a:ext cx="1810111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91440" tIns="45720" rIns="91440" bIns="45720">
                  <a:spAutoFit/>
                  <a:scene3d>
                    <a:camera prst="orthographicFront"/>
                    <a:lightRig rig="soft" dir="tl">
                      <a:rot lat="0" lon="0" rev="0"/>
                    </a:lightRig>
                  </a:scene3d>
                  <a:sp3d contourW="25400" prstMaterial="matte">
                    <a:bevelT w="25400" h="55880" prst="artDeco"/>
                    <a:contourClr>
                      <a:schemeClr val="accent2">
                        <a:tint val="20000"/>
                      </a:schemeClr>
                    </a:contourClr>
                  </a:sp3d>
                </a:bodyPr>
                <a:lstStyle/>
                <a:p>
                  <a:pPr algn="ctr"/>
                  <a:r>
                    <a:rPr lang="en-US" b="1" spc="50" dirty="0">
                      <a:ln w="11430"/>
                      <a:solidFill>
                        <a:srgbClr val="002060"/>
                      </a:solidFill>
                      <a:effectLst>
                        <a:outerShdw blurRad="76200" dist="50800" dir="5400000" algn="tl" rotWithShape="0">
                          <a:srgbClr val="000000">
                            <a:alpha val="65000"/>
                          </a:srgbClr>
                        </a:outerShdw>
                      </a:effectLst>
                    </a:rPr>
                    <a:t>Annual Demand</a:t>
                  </a:r>
                </a:p>
              </p:txBody>
            </p:sp>
            <p:pic>
              <p:nvPicPr>
                <p:cNvPr id="18" name="Picture 17" descr="images1.jpg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152400" y="1676400"/>
                  <a:ext cx="533400" cy="533400"/>
                </a:xfrm>
                <a:prstGeom prst="rect">
                  <a:avLst/>
                </a:prstGeom>
                <a:ln>
                  <a:noFill/>
                </a:ln>
              </p:spPr>
            </p:pic>
          </p:grpSp>
          <p:sp>
            <p:nvSpPr>
              <p:cNvPr id="64" name="Down Arrow 63"/>
              <p:cNvSpPr/>
              <p:nvPr/>
            </p:nvSpPr>
            <p:spPr>
              <a:xfrm>
                <a:off x="2279073" y="914400"/>
                <a:ext cx="235527" cy="457200"/>
              </a:xfrm>
              <a:prstGeom prst="downArrow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0" name="TextBox 99"/>
            <p:cNvSpPr txBox="1"/>
            <p:nvPr/>
          </p:nvSpPr>
          <p:spPr>
            <a:xfrm>
              <a:off x="2514600" y="909935"/>
              <a:ext cx="2057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Arial" pitchFamily="34" charset="0"/>
                  <a:cs typeface="Arial" pitchFamily="34" charset="0"/>
                </a:rPr>
                <a:t>Annual demand received from DWH stores</a:t>
              </a:r>
            </a:p>
          </p:txBody>
        </p:sp>
      </p:grpSp>
      <p:grpSp>
        <p:nvGrpSpPr>
          <p:cNvPr id="19" name="Group 102"/>
          <p:cNvGrpSpPr/>
          <p:nvPr/>
        </p:nvGrpSpPr>
        <p:grpSpPr>
          <a:xfrm>
            <a:off x="1600200" y="2039730"/>
            <a:ext cx="3886200" cy="1617870"/>
            <a:chOff x="76200" y="1811130"/>
            <a:chExt cx="3886200" cy="1617870"/>
          </a:xfrm>
        </p:grpSpPr>
        <p:grpSp>
          <p:nvGrpSpPr>
            <p:cNvPr id="20" name="Group 84"/>
            <p:cNvGrpSpPr/>
            <p:nvPr/>
          </p:nvGrpSpPr>
          <p:grpSpPr>
            <a:xfrm>
              <a:off x="76200" y="1811130"/>
              <a:ext cx="2209800" cy="1617870"/>
              <a:chOff x="76200" y="1811130"/>
              <a:chExt cx="2209800" cy="1617870"/>
            </a:xfrm>
          </p:grpSpPr>
          <p:sp>
            <p:nvSpPr>
              <p:cNvPr id="50" name="Down Arrow 49"/>
              <p:cNvSpPr/>
              <p:nvPr/>
            </p:nvSpPr>
            <p:spPr>
              <a:xfrm rot="2578940">
                <a:off x="1740733" y="1811130"/>
                <a:ext cx="178692" cy="1153222"/>
              </a:xfrm>
              <a:prstGeom prst="downArrow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1" name="Group 65"/>
              <p:cNvGrpSpPr/>
              <p:nvPr/>
            </p:nvGrpSpPr>
            <p:grpSpPr>
              <a:xfrm>
                <a:off x="76200" y="2838450"/>
                <a:ext cx="2209800" cy="590550"/>
                <a:chOff x="76200" y="2838450"/>
                <a:chExt cx="2209800" cy="590550"/>
              </a:xfrm>
            </p:grpSpPr>
            <p:sp>
              <p:nvSpPr>
                <p:cNvPr id="17" name="Rectangle 16"/>
                <p:cNvSpPr/>
                <p:nvPr/>
              </p:nvSpPr>
              <p:spPr>
                <a:xfrm>
                  <a:off x="717237" y="2983468"/>
                  <a:ext cx="1568763" cy="369332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  <a:scene3d>
                    <a:camera prst="orthographicFront"/>
                    <a:lightRig rig="soft" dir="tl">
                      <a:rot lat="0" lon="0" rev="0"/>
                    </a:lightRig>
                  </a:scene3d>
                  <a:sp3d contourW="25400" prstMaterial="matte">
                    <a:bevelT w="25400" h="55880" prst="artDeco"/>
                    <a:contourClr>
                      <a:schemeClr val="accent2">
                        <a:tint val="20000"/>
                      </a:schemeClr>
                    </a:contourClr>
                  </a:sp3d>
                </a:bodyPr>
                <a:lstStyle/>
                <a:p>
                  <a:pPr algn="ctr"/>
                  <a:r>
                    <a:rPr lang="en-US" b="1" spc="50" dirty="0">
                      <a:ln w="11430"/>
                      <a:solidFill>
                        <a:srgbClr val="002060"/>
                      </a:solidFill>
                      <a:effectLst>
                        <a:outerShdw blurRad="76200" dist="50800" dir="5400000" algn="tl" rotWithShape="0">
                          <a:srgbClr val="000000">
                            <a:alpha val="65000"/>
                          </a:srgbClr>
                        </a:outerShdw>
                      </a:effectLst>
                    </a:rPr>
                    <a:t>Rate Contract</a:t>
                  </a:r>
                </a:p>
              </p:txBody>
            </p:sp>
            <p:pic>
              <p:nvPicPr>
                <p:cNvPr id="65" name="Picture 64" descr="index.jpg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76200" y="2838450"/>
                  <a:ext cx="590550" cy="590550"/>
                </a:xfrm>
                <a:prstGeom prst="rect">
                  <a:avLst/>
                </a:prstGeom>
              </p:spPr>
            </p:pic>
          </p:grpSp>
        </p:grpSp>
        <p:sp>
          <p:nvSpPr>
            <p:cNvPr id="102" name="TextBox 101"/>
            <p:cNvSpPr txBox="1"/>
            <p:nvPr/>
          </p:nvSpPr>
          <p:spPr>
            <a:xfrm>
              <a:off x="1905000" y="2281535"/>
              <a:ext cx="2057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Arial" pitchFamily="34" charset="0"/>
                  <a:cs typeface="Arial" pitchFamily="34" charset="0"/>
                </a:rPr>
                <a:t>Contract signed b/w Suppliers and HQ</a:t>
              </a:r>
            </a:p>
          </p:txBody>
        </p:sp>
      </p:grpSp>
      <p:grpSp>
        <p:nvGrpSpPr>
          <p:cNvPr id="23" name="Group 104"/>
          <p:cNvGrpSpPr/>
          <p:nvPr/>
        </p:nvGrpSpPr>
        <p:grpSpPr>
          <a:xfrm>
            <a:off x="1676400" y="3576935"/>
            <a:ext cx="3581400" cy="794266"/>
            <a:chOff x="152400" y="3348335"/>
            <a:chExt cx="3581400" cy="794266"/>
          </a:xfrm>
        </p:grpSpPr>
        <p:grpSp>
          <p:nvGrpSpPr>
            <p:cNvPr id="24" name="Group 85"/>
            <p:cNvGrpSpPr/>
            <p:nvPr/>
          </p:nvGrpSpPr>
          <p:grpSpPr>
            <a:xfrm>
              <a:off x="152400" y="3352800"/>
              <a:ext cx="3429000" cy="789801"/>
              <a:chOff x="152400" y="3352800"/>
              <a:chExt cx="3429000" cy="789801"/>
            </a:xfrm>
          </p:grpSpPr>
          <p:sp>
            <p:nvSpPr>
              <p:cNvPr id="22" name="Rectangle 21"/>
              <p:cNvSpPr/>
              <p:nvPr/>
            </p:nvSpPr>
            <p:spPr>
              <a:xfrm>
                <a:off x="152400" y="3773269"/>
                <a:ext cx="3429000" cy="369332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b="1" spc="50" dirty="0">
                    <a:ln w="11430"/>
                    <a:solidFill>
                      <a:srgbClr val="002060"/>
                    </a:soli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PO Generation (drug-wise)</a:t>
                </a:r>
              </a:p>
            </p:txBody>
          </p:sp>
          <p:sp>
            <p:nvSpPr>
              <p:cNvPr id="49" name="Down Arrow 48"/>
              <p:cNvSpPr/>
              <p:nvPr/>
            </p:nvSpPr>
            <p:spPr>
              <a:xfrm>
                <a:off x="1136073" y="3352800"/>
                <a:ext cx="235527" cy="457200"/>
              </a:xfrm>
              <a:prstGeom prst="downArrow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4" name="TextBox 103"/>
            <p:cNvSpPr txBox="1"/>
            <p:nvPr/>
          </p:nvSpPr>
          <p:spPr>
            <a:xfrm>
              <a:off x="1447800" y="3348335"/>
              <a:ext cx="2286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Arial" pitchFamily="34" charset="0"/>
                  <a:cs typeface="Arial" pitchFamily="34" charset="0"/>
                </a:rPr>
                <a:t>A purchase order is generated for DDWH as </a:t>
              </a:r>
              <a:r>
                <a:rPr lang="en-US" sz="1200" dirty="0" err="1">
                  <a:latin typeface="Arial" pitchFamily="34" charset="0"/>
                  <a:cs typeface="Arial" pitchFamily="34" charset="0"/>
                </a:rPr>
                <a:t>consinee</a:t>
              </a:r>
              <a:r>
                <a:rPr lang="en-US" sz="1200" dirty="0"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</p:grpSp>
      <p:pic>
        <p:nvPicPr>
          <p:cNvPr id="68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315200" y="5257800"/>
            <a:ext cx="762000" cy="862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4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972050" y="4619626"/>
            <a:ext cx="211455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5" name="Group 87"/>
          <p:cNvGrpSpPr/>
          <p:nvPr/>
        </p:nvGrpSpPr>
        <p:grpSpPr>
          <a:xfrm>
            <a:off x="7960406" y="5238120"/>
            <a:ext cx="2326595" cy="1086481"/>
            <a:chOff x="6436405" y="5238119"/>
            <a:chExt cx="2326595" cy="1086481"/>
          </a:xfrm>
        </p:grpSpPr>
        <p:pic>
          <p:nvPicPr>
            <p:cNvPr id="77" name="Picture 2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7929563" y="5238119"/>
              <a:ext cx="833437" cy="10864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6" name="Rectangle 85"/>
            <p:cNvSpPr/>
            <p:nvPr/>
          </p:nvSpPr>
          <p:spPr>
            <a:xfrm>
              <a:off x="6436405" y="5574268"/>
              <a:ext cx="1564595" cy="36933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b="1" spc="50" dirty="0">
                  <a:ln w="11430"/>
                  <a:solidFill>
                    <a:srgbClr val="00206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Drug </a:t>
              </a:r>
              <a:r>
                <a:rPr lang="en-US" b="1" spc="50" dirty="0" err="1">
                  <a:ln w="11430"/>
                  <a:solidFill>
                    <a:srgbClr val="00206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Recieve</a:t>
              </a:r>
              <a:endParaRPr lang="en-US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sp>
        <p:nvSpPr>
          <p:cNvPr id="89" name="5-Point Star 88"/>
          <p:cNvSpPr/>
          <p:nvPr/>
        </p:nvSpPr>
        <p:spPr>
          <a:xfrm>
            <a:off x="8915400" y="4114800"/>
            <a:ext cx="1905000" cy="16002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2">
                    <a:lumMod val="75000"/>
                  </a:schemeClr>
                </a:solidFill>
              </a:rPr>
              <a:t>Drug is ready for Issue</a:t>
            </a:r>
          </a:p>
        </p:txBody>
      </p:sp>
      <p:sp>
        <p:nvSpPr>
          <p:cNvPr id="57" name="Line 2"/>
          <p:cNvSpPr>
            <a:spLocks noChangeShapeType="1"/>
          </p:cNvSpPr>
          <p:nvPr/>
        </p:nvSpPr>
        <p:spPr bwMode="auto">
          <a:xfrm>
            <a:off x="1608408" y="840548"/>
            <a:ext cx="9003320" cy="0"/>
          </a:xfrm>
          <a:prstGeom prst="line">
            <a:avLst/>
          </a:prstGeom>
          <a:ln>
            <a:solidFill>
              <a:srgbClr val="0D39F3"/>
            </a:solidFill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IN"/>
          </a:p>
        </p:txBody>
      </p:sp>
      <p:sp>
        <p:nvSpPr>
          <p:cNvPr id="60" name="TextBox 59"/>
          <p:cNvSpPr txBox="1"/>
          <p:nvPr/>
        </p:nvSpPr>
        <p:spPr>
          <a:xfrm>
            <a:off x="1564732" y="143301"/>
            <a:ext cx="471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cs typeface="Andalus" pitchFamily="18" charset="-78"/>
              </a:rPr>
              <a:t>e-Aushadhi Work Flow </a:t>
            </a:r>
            <a:r>
              <a:rPr lang="en-US" sz="2400" b="1" dirty="0" smtClean="0">
                <a:solidFill>
                  <a:srgbClr val="0070C0"/>
                </a:solidFill>
                <a:latin typeface="Calibri" panose="020F0502020204030204" pitchFamily="34" charset="0"/>
                <a:cs typeface="Andalus" pitchFamily="18" charset="-78"/>
              </a:rPr>
              <a:t>….</a:t>
            </a:r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  <a:cs typeface="Andalus" pitchFamily="18" charset="-78"/>
            </a:endParaRPr>
          </a:p>
        </p:txBody>
      </p:sp>
      <p:pic>
        <p:nvPicPr>
          <p:cNvPr id="62" name="irc_mi" descr="http://energystepsrx.com/wp-content/uploads/2011/06/procurement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362200" y="2286001"/>
            <a:ext cx="757238" cy="52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" name="irc_mi" descr="http://www.surefire.com.au/wp-content/uploads/2012/04/procurement.jpg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177042" y="6144401"/>
            <a:ext cx="842963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905000" y="5562600"/>
            <a:ext cx="1143000" cy="360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7" name="Picture 66" descr="vendor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895600" y="5562600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460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7044559" y="1900688"/>
            <a:ext cx="146354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400" b="1" u="sng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anose="020F0502020204030204" pitchFamily="34" charset="0"/>
                <a:cs typeface="Arial" pitchFamily="34" charset="0"/>
              </a:rPr>
              <a:t>Sub-store</a:t>
            </a:r>
          </a:p>
        </p:txBody>
      </p:sp>
      <p:grpSp>
        <p:nvGrpSpPr>
          <p:cNvPr id="2" name="Group 94"/>
          <p:cNvGrpSpPr/>
          <p:nvPr/>
        </p:nvGrpSpPr>
        <p:grpSpPr>
          <a:xfrm>
            <a:off x="5316583" y="3726233"/>
            <a:ext cx="3491943" cy="708388"/>
            <a:chOff x="457200" y="6163974"/>
            <a:chExt cx="1957727" cy="389226"/>
          </a:xfrm>
        </p:grpSpPr>
        <p:sp>
          <p:nvSpPr>
            <p:cNvPr id="37" name="Rectangle 36"/>
            <p:cNvSpPr/>
            <p:nvPr/>
          </p:nvSpPr>
          <p:spPr>
            <a:xfrm>
              <a:off x="1336835" y="6172200"/>
              <a:ext cx="1078092" cy="2029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b="1" spc="50" dirty="0">
                  <a:ln w="11430"/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Calibri" panose="020F0502020204030204" pitchFamily="34" charset="0"/>
                </a:rPr>
                <a:t>Drug distribution</a:t>
              </a:r>
            </a:p>
          </p:txBody>
        </p:sp>
        <p:pic>
          <p:nvPicPr>
            <p:cNvPr id="76" name="Picture 75" descr="drug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00" y="6163974"/>
              <a:ext cx="373928" cy="389226"/>
            </a:xfrm>
            <a:prstGeom prst="rect">
              <a:avLst/>
            </a:prstGeom>
          </p:spPr>
        </p:pic>
      </p:grpSp>
      <p:grpSp>
        <p:nvGrpSpPr>
          <p:cNvPr id="3" name="Group 96"/>
          <p:cNvGrpSpPr/>
          <p:nvPr/>
        </p:nvGrpSpPr>
        <p:grpSpPr>
          <a:xfrm>
            <a:off x="6411925" y="5437105"/>
            <a:ext cx="4325744" cy="1065958"/>
            <a:chOff x="5364369" y="6019800"/>
            <a:chExt cx="3675407" cy="514350"/>
          </a:xfrm>
        </p:grpSpPr>
        <p:sp>
          <p:nvSpPr>
            <p:cNvPr id="38" name="Rectangle 37"/>
            <p:cNvSpPr/>
            <p:nvPr/>
          </p:nvSpPr>
          <p:spPr>
            <a:xfrm>
              <a:off x="5364369" y="6172200"/>
              <a:ext cx="3054490" cy="19306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2000" b="1" spc="50" dirty="0">
                  <a:ln w="11430"/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Calibri" panose="020F0502020204030204" pitchFamily="34" charset="0"/>
                </a:rPr>
                <a:t>Final Consumption by Patients</a:t>
              </a:r>
            </a:p>
          </p:txBody>
        </p:sp>
        <p:pic>
          <p:nvPicPr>
            <p:cNvPr id="78" name="Picture 77" descr="patient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25426" y="6019800"/>
              <a:ext cx="514350" cy="514350"/>
            </a:xfrm>
            <a:prstGeom prst="rect">
              <a:avLst/>
            </a:prstGeom>
          </p:spPr>
        </p:pic>
      </p:grpSp>
      <p:grpSp>
        <p:nvGrpSpPr>
          <p:cNvPr id="4" name="Group 95"/>
          <p:cNvGrpSpPr/>
          <p:nvPr/>
        </p:nvGrpSpPr>
        <p:grpSpPr>
          <a:xfrm>
            <a:off x="7669912" y="4434622"/>
            <a:ext cx="3237573" cy="798612"/>
            <a:chOff x="4001988" y="5218205"/>
            <a:chExt cx="5750348" cy="1367314"/>
          </a:xfrm>
        </p:grpSpPr>
        <p:sp>
          <p:nvSpPr>
            <p:cNvPr id="62" name="Right Arrow 61"/>
            <p:cNvSpPr/>
            <p:nvPr/>
          </p:nvSpPr>
          <p:spPr>
            <a:xfrm rot="5400000">
              <a:off x="3507343" y="5712850"/>
              <a:ext cx="1367314" cy="378023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4495798" y="5280891"/>
              <a:ext cx="5256538" cy="632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cs typeface="Arial" pitchFamily="34" charset="0"/>
                </a:rPr>
                <a:t>Drugs distributed to patients</a:t>
              </a:r>
            </a:p>
          </p:txBody>
        </p:sp>
      </p:grpSp>
      <p:sp>
        <p:nvSpPr>
          <p:cNvPr id="70" name="TextBox 69"/>
          <p:cNvSpPr txBox="1"/>
          <p:nvPr/>
        </p:nvSpPr>
        <p:spPr>
          <a:xfrm>
            <a:off x="3781746" y="211310"/>
            <a:ext cx="34517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cs typeface="Andalus" pitchFamily="18" charset="-78"/>
              </a:rPr>
              <a:t>e-Aushadhi Work Flow…..</a:t>
            </a:r>
          </a:p>
        </p:txBody>
      </p:sp>
      <p:grpSp>
        <p:nvGrpSpPr>
          <p:cNvPr id="5" name="Group 102"/>
          <p:cNvGrpSpPr/>
          <p:nvPr/>
        </p:nvGrpSpPr>
        <p:grpSpPr>
          <a:xfrm>
            <a:off x="4097936" y="1689350"/>
            <a:ext cx="2438400" cy="460177"/>
            <a:chOff x="-937946" y="2160180"/>
            <a:chExt cx="2438400" cy="460177"/>
          </a:xfrm>
        </p:grpSpPr>
        <p:sp>
          <p:nvSpPr>
            <p:cNvPr id="77" name="Down Arrow 76"/>
            <p:cNvSpPr/>
            <p:nvPr/>
          </p:nvSpPr>
          <p:spPr>
            <a:xfrm rot="5400000" flipH="1">
              <a:off x="-61646" y="1283880"/>
              <a:ext cx="228600" cy="1981200"/>
            </a:xfrm>
            <a:prstGeom prst="down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-556946" y="2312580"/>
              <a:ext cx="20574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Arial" pitchFamily="34" charset="0"/>
                  <a:cs typeface="Arial" pitchFamily="34" charset="0"/>
                </a:rPr>
                <a:t>Indent </a:t>
              </a:r>
              <a:r>
                <a:rPr lang="en-US" sz="1400" b="1" dirty="0">
                  <a:cs typeface="Arial" pitchFamily="34" charset="0"/>
                </a:rPr>
                <a:t>for</a:t>
              </a:r>
              <a:r>
                <a:rPr lang="en-US" sz="1400" b="1" dirty="0">
                  <a:latin typeface="Arial" pitchFamily="34" charset="0"/>
                  <a:cs typeface="Arial" pitchFamily="34" charset="0"/>
                </a:rPr>
                <a:t> Issue</a:t>
              </a:r>
            </a:p>
          </p:txBody>
        </p:sp>
      </p:grpSp>
      <p:grpSp>
        <p:nvGrpSpPr>
          <p:cNvPr id="6" name="Group 102"/>
          <p:cNvGrpSpPr/>
          <p:nvPr/>
        </p:nvGrpSpPr>
        <p:grpSpPr>
          <a:xfrm>
            <a:off x="4191040" y="2359412"/>
            <a:ext cx="2057400" cy="564178"/>
            <a:chOff x="-937946" y="1931580"/>
            <a:chExt cx="2057400" cy="564178"/>
          </a:xfrm>
        </p:grpSpPr>
        <p:sp>
          <p:nvSpPr>
            <p:cNvPr id="18" name="Down Arrow 17"/>
            <p:cNvSpPr/>
            <p:nvPr/>
          </p:nvSpPr>
          <p:spPr>
            <a:xfrm rot="16200000">
              <a:off x="-23546" y="1017180"/>
              <a:ext cx="228600" cy="2057400"/>
            </a:xfrm>
            <a:prstGeom prst="down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-937946" y="2187981"/>
              <a:ext cx="20574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cs typeface="Arial" pitchFamily="34" charset="0"/>
                </a:rPr>
                <a:t>Receive</a:t>
              </a:r>
              <a:r>
                <a:rPr lang="en-US" sz="1400" b="1" dirty="0">
                  <a:latin typeface="Arial" pitchFamily="34" charset="0"/>
                  <a:cs typeface="Arial" pitchFamily="34" charset="0"/>
                </a:rPr>
                <a:t> after approval</a:t>
              </a: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8772270" y="1813683"/>
            <a:ext cx="222665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alibri" panose="020F0502020204030204" pitchFamily="34" charset="0"/>
              </a:rPr>
              <a:t>DH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alibri" panose="020F0502020204030204" pitchFamily="34" charset="0"/>
              </a:rPr>
              <a:t>SDH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alibri" panose="020F0502020204030204" pitchFamily="34" charset="0"/>
              </a:rPr>
              <a:t>CHC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alibri" panose="020F0502020204030204" pitchFamily="34" charset="0"/>
              </a:rPr>
              <a:t>PHC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alibri" panose="020F0502020204030204" pitchFamily="34" charset="0"/>
              </a:rPr>
              <a:t>Medical College</a:t>
            </a:r>
          </a:p>
          <a:p>
            <a:endParaRPr lang="en-US" dirty="0">
              <a:latin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</a:endParaRPr>
          </a:p>
        </p:txBody>
      </p:sp>
      <p:grpSp>
        <p:nvGrpSpPr>
          <p:cNvPr id="7" name="Group 95"/>
          <p:cNvGrpSpPr/>
          <p:nvPr/>
        </p:nvGrpSpPr>
        <p:grpSpPr>
          <a:xfrm>
            <a:off x="5892437" y="2684941"/>
            <a:ext cx="1981200" cy="798612"/>
            <a:chOff x="889145" y="5218205"/>
            <a:chExt cx="3518867" cy="1367314"/>
          </a:xfrm>
        </p:grpSpPr>
        <p:sp>
          <p:nvSpPr>
            <p:cNvPr id="22" name="Right Arrow 21"/>
            <p:cNvSpPr/>
            <p:nvPr/>
          </p:nvSpPr>
          <p:spPr>
            <a:xfrm rot="5400000">
              <a:off x="3507343" y="5712850"/>
              <a:ext cx="1367314" cy="378023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89145" y="5740057"/>
              <a:ext cx="3518867" cy="526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Arial" pitchFamily="34" charset="0"/>
                  <a:cs typeface="Arial" pitchFamily="34" charset="0"/>
                </a:rPr>
                <a:t>Drugs Issue to DDC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097280" y="1917950"/>
            <a:ext cx="25864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Calibri" panose="020F0502020204030204" pitchFamily="34" charset="0"/>
              </a:rPr>
              <a:t>GUJARAT MEDICAL SERVICES CORPORATION LIMITED</a:t>
            </a:r>
            <a:endParaRPr lang="en-US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06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855029" y="60983"/>
            <a:ext cx="7239000" cy="7016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400" b="1" dirty="0" smtClean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APPLICATION</a:t>
            </a:r>
            <a:endParaRPr lang="en-IN" sz="2400" b="1" dirty="0">
              <a:solidFill>
                <a:srgbClr val="0070C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339" name="TextBox 4"/>
          <p:cNvSpPr txBox="1">
            <a:spLocks noChangeArrowheads="1"/>
          </p:cNvSpPr>
          <p:nvPr/>
        </p:nvSpPr>
        <p:spPr bwMode="auto">
          <a:xfrm>
            <a:off x="2057400" y="685800"/>
            <a:ext cx="2514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r>
              <a:rPr lang="en-US" altLang="en-US" sz="2000" b="1" dirty="0">
                <a:latin typeface="+mn-lt"/>
              </a:rPr>
              <a:t>Login Screen</a:t>
            </a:r>
            <a:endParaRPr lang="en-IN" altLang="en-US" sz="2000" b="1" dirty="0">
              <a:latin typeface="+mn-lt"/>
            </a:endParaRP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1981200" y="5484814"/>
            <a:ext cx="8325394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</a:rPr>
              <a:t> Mozilla Fire fox 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</a:rPr>
              <a:t> Need Internet connection to access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</a:rPr>
              <a:t> Separate user level login/ password will be provided to access</a:t>
            </a:r>
          </a:p>
          <a:p>
            <a:pPr>
              <a:lnSpc>
                <a:spcPct val="150000"/>
              </a:lnSpc>
            </a:pPr>
            <a:endParaRPr lang="en-IN" altLang="en-US" dirty="0">
              <a:latin typeface="Arial" panose="020B0604020202020204" pitchFamily="34" charset="0"/>
            </a:endParaRPr>
          </a:p>
        </p:txBody>
      </p:sp>
      <p:pic>
        <p:nvPicPr>
          <p:cNvPr id="1434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066800"/>
            <a:ext cx="7696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4502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2709" y="470263"/>
            <a:ext cx="6439989" cy="261447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929957" y="1084217"/>
            <a:ext cx="40208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ANNUAL PURCHASE DEMAND </a:t>
            </a:r>
            <a:r>
              <a:rPr lang="en-US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DESK</a:t>
            </a:r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957" y="3359332"/>
            <a:ext cx="6267677" cy="33528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7733211" y="4219303"/>
            <a:ext cx="40494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RATE CONTRACT DESK</a:t>
            </a:r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047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321" y="479106"/>
            <a:ext cx="6936966" cy="2904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77" y="3605349"/>
            <a:ext cx="6800126" cy="297538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339634" y="809897"/>
            <a:ext cx="41147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PURCHASE ORDER GENERATION DESK</a:t>
            </a:r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42217" y="4336869"/>
            <a:ext cx="38410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CHALLAN PROCESS DESK</a:t>
            </a:r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670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9114" y="318655"/>
            <a:ext cx="7921336" cy="6191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en-IN" sz="24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OBJECTIVES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endParaRPr lang="en-US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marL="342900" indent="-342900" algn="just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IN" sz="2000" b="1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General objective:</a:t>
            </a:r>
            <a:r>
              <a:rPr lang="en-IN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 </a:t>
            </a:r>
            <a:r>
              <a:rPr lang="en-IN" sz="2000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To ascertain the needs and monitor the constant availability and supply of drugs to the various facilities of districts at all hierarchical levels in Gujarat state through e-</a:t>
            </a:r>
            <a:r>
              <a:rPr lang="en-IN" sz="2000" dirty="0" err="1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Aushadhi</a:t>
            </a:r>
            <a:r>
              <a:rPr lang="en-IN" sz="2000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 </a:t>
            </a:r>
            <a:r>
              <a:rPr lang="en-IN" sz="2000" dirty="0" smtClean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application and assessing the attitude of various users of e-</a:t>
            </a:r>
            <a:r>
              <a:rPr lang="en-IN" sz="2000" dirty="0" err="1" smtClean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Aushadhi</a:t>
            </a:r>
            <a:r>
              <a:rPr lang="en-IN" sz="2000" dirty="0" smtClean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 software.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marL="342900" indent="-342900" algn="just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IN" sz="2000" b="1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Specific Objectives: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N" sz="2000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To </a:t>
            </a:r>
            <a:r>
              <a:rPr lang="en-IN" sz="2000" dirty="0" smtClean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monitor the </a:t>
            </a:r>
            <a:r>
              <a:rPr lang="en-IN" sz="2000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MIS reports of various drugs, injections, surgical items through e-</a:t>
            </a:r>
            <a:r>
              <a:rPr lang="en-IN" sz="2000" dirty="0" err="1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Aushadhi</a:t>
            </a:r>
            <a:r>
              <a:rPr lang="en-IN" sz="2000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 application at depot level.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N" sz="2000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To determine the level of satisfaction of e-</a:t>
            </a:r>
            <a:r>
              <a:rPr lang="en-IN" sz="2000" dirty="0" err="1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Aushadhi</a:t>
            </a:r>
            <a:r>
              <a:rPr lang="en-IN" sz="2000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 among the users at depot level.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marL="457200" marR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</a:pPr>
            <a:r>
              <a:rPr lang="en-IN" sz="2000" dirty="0">
                <a:ea typeface="Calibri" panose="020F0502020204030204" pitchFamily="34" charset="0"/>
                <a:cs typeface="Shruti" panose="02000500000000000000" pitchFamily="2"/>
              </a:rPr>
              <a:t> </a:t>
            </a:r>
            <a:endParaRPr lang="en-US" dirty="0">
              <a:effectLst/>
              <a:ea typeface="Calibri" panose="020F0502020204030204" pitchFamily="34" charset="0"/>
              <a:cs typeface="Shruti" panose="02000500000000000000" pitchFamily="2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7964" y="0"/>
            <a:ext cx="2854036" cy="276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131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14697" y="404471"/>
            <a:ext cx="8865326" cy="2621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IN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METHODOLOGY</a:t>
            </a:r>
            <a:endParaRPr lang="en-US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N" sz="2000" b="1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Sample design: </a:t>
            </a:r>
            <a:r>
              <a:rPr lang="en-IN" sz="2000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Observational </a:t>
            </a:r>
            <a:r>
              <a:rPr lang="en-IN" sz="2000" dirty="0" smtClean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study and</a:t>
            </a:r>
            <a:r>
              <a:rPr lang="en-IN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 </a:t>
            </a:r>
            <a:r>
              <a:rPr lang="en-IN" sz="2000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Descriptive cross sectional study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N" sz="2000" b="1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Sampling method: </a:t>
            </a:r>
            <a:r>
              <a:rPr lang="en-IN" sz="2000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Convenience random sampling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N" sz="2000" b="1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Sample size</a:t>
            </a:r>
            <a:r>
              <a:rPr lang="en-IN" sz="2000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: 20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IN" sz="2000" b="1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Duration of study: </a:t>
            </a:r>
            <a:r>
              <a:rPr lang="en-IN" sz="2000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3 months (15</a:t>
            </a:r>
            <a:r>
              <a:rPr lang="en-IN" sz="2000" baseline="30000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th</a:t>
            </a:r>
            <a:r>
              <a:rPr lang="en-IN" sz="2000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 February 2016 – 15</a:t>
            </a:r>
            <a:r>
              <a:rPr lang="en-IN" sz="2000" baseline="30000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th</a:t>
            </a:r>
            <a:r>
              <a:rPr lang="en-IN" sz="2000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 May 2016)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14697" y="3488003"/>
            <a:ext cx="6853646" cy="1826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IN" sz="24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DATA COLLECTION TOOLS AND TECHNIQUES</a:t>
            </a:r>
            <a:r>
              <a:rPr lang="en-IN" sz="2000" dirty="0" smtClean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 </a:t>
            </a:r>
            <a:endParaRPr lang="en-US" dirty="0" smtClean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marL="342900" indent="-342900" algn="just">
              <a:lnSpc>
                <a:spcPct val="15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IN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Primary </a:t>
            </a:r>
            <a:r>
              <a:rPr lang="en-IN" sz="2000" b="1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data </a:t>
            </a:r>
            <a:r>
              <a:rPr lang="en-IN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collection: </a:t>
            </a:r>
            <a:r>
              <a:rPr lang="en-IN" sz="2000" dirty="0" smtClean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Telephonic </a:t>
            </a:r>
            <a:r>
              <a:rPr lang="en-IN" sz="2000" smtClean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interview </a:t>
            </a:r>
            <a:endParaRPr lang="en-IN" sz="2000" dirty="0" smtClean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marL="342900" indent="-342900" algn="just">
              <a:lnSpc>
                <a:spcPct val="15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IN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Secondary data collection: </a:t>
            </a:r>
            <a:r>
              <a:rPr lang="en-IN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Existing records and Internet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</p:txBody>
      </p:sp>
      <p:sp>
        <p:nvSpPr>
          <p:cNvPr id="6" name="AutoShape 2" descr="Image result for data collec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2862" y="3362848"/>
            <a:ext cx="220027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497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63749" y="220482"/>
            <a:ext cx="3747951" cy="1070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"/>
            </a:pPr>
            <a:r>
              <a:rPr lang="en-IN" sz="24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DATA ANALYSIS</a:t>
            </a:r>
            <a:endParaRPr lang="en-US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IN" sz="2400" b="1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 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452418778"/>
              </p:ext>
            </p:extLst>
          </p:nvPr>
        </p:nvGraphicFramePr>
        <p:xfrm>
          <a:off x="349046" y="1073000"/>
          <a:ext cx="6744108" cy="5443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0433" y="111723"/>
            <a:ext cx="2606267" cy="13233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29833" y="3022600"/>
            <a:ext cx="2841421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Graphical representation of the annual demand placed by all the Direct Demanding Officers (DDO’s) for the current financial year (2016-2017)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471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0822" y="463451"/>
            <a:ext cx="9675223" cy="1211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IN" sz="2000" b="1" u="sng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GRAPHICAL REPRESENTATION OF THE TOTAL NUMBER OF PURCHASE ORDERS PLACED FOR THE FINANCIAL YEAR 2016-2017</a:t>
            </a:r>
            <a:endParaRPr lang="en-US" sz="1600" dirty="0" smtClean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marL="342900" indent="-342900" algn="ctr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559710212"/>
              </p:ext>
            </p:extLst>
          </p:nvPr>
        </p:nvGraphicFramePr>
        <p:xfrm>
          <a:off x="1485900" y="1952080"/>
          <a:ext cx="7762603" cy="44748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20584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44171" y="258496"/>
            <a:ext cx="84211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n-IN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TOTAL DRUG VS AVAILABLE DRUGS AT WAREHOUSES</a:t>
            </a:r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962010691"/>
              </p:ext>
            </p:extLst>
          </p:nvPr>
        </p:nvGraphicFramePr>
        <p:xfrm>
          <a:off x="1113971" y="1176020"/>
          <a:ext cx="8255725" cy="50030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24262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14250" y="1952202"/>
            <a:ext cx="10537373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The Gujarat Medical Services Corporation Ltd. (GMSCL) is a Govt. Company started functioning in the state of Gujarat in August, 2012 replacing the </a:t>
            </a:r>
            <a:r>
              <a:rPr lang="en-US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‘The Central Medical Stores Organization”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(CMSO)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established under the Health &amp; Family Welfare Department working since 1978 in Gujarat.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 smtClean="0">
                <a:latin typeface="Calibri" panose="020F0502020204030204" pitchFamily="34" charset="0"/>
              </a:rPr>
              <a:t>The procurement and supply of medicines and other hospital requisites for the government health care facilities in the state.</a:t>
            </a:r>
          </a:p>
          <a:p>
            <a:pPr algn="just">
              <a:lnSpc>
                <a:spcPct val="150000"/>
              </a:lnSpc>
            </a:pPr>
            <a:endParaRPr lang="en-IN" dirty="0" smtClean="0">
              <a:latin typeface="Calibri" panose="020F0502020204030204" pitchFamily="34" charset="0"/>
            </a:endParaRP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To buy, sell, supply, store, maintain and deal in all kinds and varieties of generic and patent / non-patent medicines, drugs, mixtures, formulations, tablets, pills, powders, pharmaceuticals and medical products, needles, syringes, </a:t>
            </a:r>
            <a:r>
              <a:rPr lang="en-US" dirty="0" smtClean="0">
                <a:latin typeface="Calibri" panose="020F0502020204030204" pitchFamily="34" charset="0"/>
              </a:rPr>
              <a:t>injectable</a:t>
            </a:r>
            <a:r>
              <a:rPr lang="en-US" dirty="0">
                <a:latin typeface="Calibri" panose="020F0502020204030204" pitchFamily="34" charset="0"/>
              </a:rPr>
              <a:t>,</a:t>
            </a:r>
            <a:r>
              <a:rPr lang="en-US" dirty="0" smtClean="0">
                <a:latin typeface="Calibri" panose="020F0502020204030204" pitchFamily="34" charset="0"/>
              </a:rPr>
              <a:t> </a:t>
            </a:r>
            <a:r>
              <a:rPr lang="en-US" dirty="0" smtClean="0">
                <a:latin typeface="Calibri" panose="020F0502020204030204" pitchFamily="34" charset="0"/>
              </a:rPr>
              <a:t>and surgical dressing, kits and instruments.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4" name="Picture 2" descr="https://gmscl.gujarat.gov.in/Images/logo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5003" y="305828"/>
            <a:ext cx="7368632" cy="120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6126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66502" y="451713"/>
            <a:ext cx="10236926" cy="492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IN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NUMBER OF DRUGS BELOW REORDER LEVEL QUANTITY AT </a:t>
            </a:r>
            <a:r>
              <a:rPr lang="en-IN" sz="24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WAREHOUSES</a:t>
            </a:r>
            <a:endParaRPr lang="en-US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081623533"/>
              </p:ext>
            </p:extLst>
          </p:nvPr>
        </p:nvGraphicFramePr>
        <p:xfrm>
          <a:off x="1097279" y="1201785"/>
          <a:ext cx="8399417" cy="5068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56135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85779" y="323604"/>
            <a:ext cx="3392532" cy="4921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158365" algn="l"/>
              </a:tabLst>
            </a:pPr>
            <a:r>
              <a:rPr lang="en-IN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PRIMARY DATA ANALYSIS</a:t>
            </a:r>
            <a:endParaRPr lang="en-US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843143069"/>
              </p:ext>
            </p:extLst>
          </p:nvPr>
        </p:nvGraphicFramePr>
        <p:xfrm>
          <a:off x="757646" y="1423850"/>
          <a:ext cx="4480560" cy="4088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386598495"/>
              </p:ext>
            </p:extLst>
          </p:nvPr>
        </p:nvGraphicFramePr>
        <p:xfrm>
          <a:off x="6805748" y="2560320"/>
          <a:ext cx="4598126" cy="38470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58815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439540615"/>
              </p:ext>
            </p:extLst>
          </p:nvPr>
        </p:nvGraphicFramePr>
        <p:xfrm>
          <a:off x="805270" y="1421491"/>
          <a:ext cx="4095750" cy="3688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966756769"/>
              </p:ext>
            </p:extLst>
          </p:nvPr>
        </p:nvGraphicFramePr>
        <p:xfrm>
          <a:off x="6085477" y="2682240"/>
          <a:ext cx="4572000" cy="3572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257300" y="342900"/>
            <a:ext cx="1816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Contd</a:t>
            </a:r>
            <a:r>
              <a:rPr lang="en-US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…</a:t>
            </a:r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166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863073751"/>
              </p:ext>
            </p:extLst>
          </p:nvPr>
        </p:nvGraphicFramePr>
        <p:xfrm>
          <a:off x="577124" y="3027951"/>
          <a:ext cx="4478202" cy="36210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9999344"/>
              </p:ext>
            </p:extLst>
          </p:nvPr>
        </p:nvGraphicFramePr>
        <p:xfrm>
          <a:off x="6061165" y="379684"/>
          <a:ext cx="5630091" cy="4458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09897" y="574766"/>
            <a:ext cx="246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0070C0"/>
                </a:solidFill>
              </a:rPr>
              <a:t>Contd</a:t>
            </a:r>
            <a:r>
              <a:rPr lang="en-US" sz="2400" b="1" dirty="0" smtClean="0">
                <a:solidFill>
                  <a:srgbClr val="0070C0"/>
                </a:solidFill>
              </a:rPr>
              <a:t>…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702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18744" y="601702"/>
            <a:ext cx="6705810" cy="42011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hruti" panose="02000500000000000000" pitchFamily="2"/>
              </a:rPr>
              <a:t>CHALLENGES</a:t>
            </a:r>
          </a:p>
          <a:p>
            <a:pPr lvl="0"/>
            <a:endParaRPr lang="en-US" sz="2400" b="1" dirty="0" smtClean="0">
              <a:solidFill>
                <a:srgbClr val="0070C0"/>
              </a:solidFill>
              <a:latin typeface="Calibri" panose="020F0502020204030204" pitchFamily="34" charset="0"/>
              <a:ea typeface="Times New Roman" panose="02020603050405020304" pitchFamily="18" charset="0"/>
              <a:cs typeface="Shruti" panose="02000500000000000000" pitchFamily="2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Limited </a:t>
            </a:r>
            <a:r>
              <a:rPr lang="en-US" dirty="0">
                <a:latin typeface="Calibri" panose="020F0502020204030204" pitchFamily="34" charset="0"/>
              </a:rPr>
              <a:t>computer </a:t>
            </a:r>
            <a:r>
              <a:rPr lang="en-US" dirty="0" smtClean="0">
                <a:latin typeface="Calibri" panose="020F0502020204030204" pitchFamily="34" charset="0"/>
              </a:rPr>
              <a:t>proficiency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</a:rPr>
              <a:t>Requirement gathering created an issue owing to non-cooperation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 smtClean="0">
              <a:latin typeface="Calibri" panose="020F0502020204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Limited </a:t>
            </a:r>
            <a:r>
              <a:rPr lang="en-US" dirty="0">
                <a:latin typeface="Calibri" panose="020F0502020204030204" pitchFamily="34" charset="0"/>
              </a:rPr>
              <a:t>internet connectivity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 smtClean="0">
              <a:latin typeface="Calibri" panose="020F0502020204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Limited </a:t>
            </a:r>
            <a:r>
              <a:rPr lang="en-US" dirty="0">
                <a:latin typeface="Calibri" panose="020F0502020204030204" pitchFamily="34" charset="0"/>
              </a:rPr>
              <a:t>manpower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 smtClean="0">
              <a:latin typeface="Calibri" panose="020F0502020204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</a:rPr>
              <a:t>Many customizations required in the application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 smtClean="0">
              <a:latin typeface="Calibri" panose="020F0502020204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Limited </a:t>
            </a:r>
            <a:r>
              <a:rPr lang="en-US" dirty="0">
                <a:latin typeface="Calibri" panose="020F0502020204030204" pitchFamily="34" charset="0"/>
              </a:rPr>
              <a:t>IT support at various level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"/>
            </a:pP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</p:txBody>
      </p:sp>
      <p:pic>
        <p:nvPicPr>
          <p:cNvPr id="6146" name="Picture 2" descr="Image result for challeng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2202" y="3352800"/>
            <a:ext cx="3389912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586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49086" y="1435286"/>
            <a:ext cx="8561614" cy="47602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hruti" panose="02000500000000000000" pitchFamily="2"/>
              </a:rPr>
              <a:t>Supply chain automation of the drug management system provides an accurate view of state of drugs warehouse and inventories across the state.</a:t>
            </a:r>
            <a:endParaRPr lang="en-US" dirty="0" smtClean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marL="285750" indent="-285750">
              <a:lnSpc>
                <a:spcPct val="15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hruti" panose="02000500000000000000" pitchFamily="2"/>
              </a:rPr>
              <a:t>Information Technology is a very important step in streamlining the Supply Chain Management of the any organization.</a:t>
            </a:r>
          </a:p>
          <a:p>
            <a:pPr marL="285750" indent="-285750">
              <a:lnSpc>
                <a:spcPct val="15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hruti" panose="02000500000000000000" pitchFamily="2"/>
              </a:rPr>
              <a:t> Through Information system (e-</a:t>
            </a:r>
            <a:r>
              <a:rPr lang="en-US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hruti" panose="02000500000000000000" pitchFamily="2"/>
              </a:rPr>
              <a:t>Aushadhi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hruti" panose="02000500000000000000" pitchFamily="2"/>
              </a:rPr>
              <a:t>), the process can be made more transparent and chances of data manipulation and wrong information can be prevented. </a:t>
            </a:r>
            <a:endParaRPr lang="en-US" dirty="0" smtClean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marL="285750" indent="-285750">
              <a:lnSpc>
                <a:spcPct val="15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hruti" panose="02000500000000000000" pitchFamily="2"/>
              </a:rPr>
              <a:t>Though there are many hindrances related to the implementation of e-</a:t>
            </a:r>
            <a:r>
              <a:rPr lang="en-US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hruti" panose="02000500000000000000" pitchFamily="2"/>
              </a:rPr>
              <a:t>Aushadhi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hruti" panose="02000500000000000000" pitchFamily="2"/>
              </a:rPr>
              <a:t> such as proper infrastructure is not available to support the application at many levels which needs to be noticed and rectified.</a:t>
            </a:r>
            <a:endParaRPr lang="en-US" dirty="0" smtClean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hruti" panose="02000500000000000000" pitchFamily="2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14687" y="629655"/>
            <a:ext cx="2226763" cy="4921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IN" sz="24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CONCLUSION</a:t>
            </a:r>
            <a:endParaRPr lang="en-US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2675" y="0"/>
            <a:ext cx="2219325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923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95651" y="73912"/>
            <a:ext cx="36967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REFERENCES</a:t>
            </a:r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0700" y="73912"/>
            <a:ext cx="11163300" cy="7146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IN" sz="1400" b="1" dirty="0">
                <a:latin typeface="Times New Roman" panose="02020603050405020304" pitchFamily="18" charset="0"/>
                <a:ea typeface="Calibri" panose="020F0502020204030204" pitchFamily="34" charset="0"/>
                <a:cs typeface="Shruti" panose="02000500000000000000" pitchFamily="2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Shruti" panose="02000500000000000000" pitchFamily="2"/>
              </a:rPr>
              <a:t>Interdisciplinary journal of contemporary research in business copy right 2011 institute of interdisciplinary business research 489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Shruti" panose="02000500000000000000" pitchFamily="2"/>
              </a:rPr>
              <a:t>december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Shruti" panose="02000500000000000000" pitchFamily="2"/>
              </a:rPr>
              <a:t> 2011vol 3,no 8. 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marL="4572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Shruti" panose="02000500000000000000" pitchFamily="2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N" sz="1400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  <a:hlinkClick r:id="rId2" tooltip="Go to International Journal of Production Economics on ScienceDirect"/>
              </a:rPr>
              <a:t>International Journal of Production Economics</a:t>
            </a:r>
            <a:r>
              <a:rPr lang="en-IN" sz="1400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  ,</a:t>
            </a:r>
            <a:r>
              <a:rPr lang="en-IN" sz="1400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  <a:hlinkClick r:id="rId3" tooltip="Go to table of contents for this volume/issue"/>
              </a:rPr>
              <a:t>Volume 122, Issue 1</a:t>
            </a:r>
            <a:r>
              <a:rPr lang="en-IN" sz="1400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, November 2009, Pages 133–149 Transport Logistics and Physical Distribution Interlocking of Information Systems for International Supply and Demand Chains Management ICPR19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marL="4572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IN" sz="1400" dirty="0">
                <a:latin typeface="Times New Roman" panose="02020603050405020304" pitchFamily="18" charset="0"/>
                <a:ea typeface="Calibri" panose="020F0502020204030204" pitchFamily="34" charset="0"/>
                <a:cs typeface="Shruti" panose="02000500000000000000" pitchFamily="2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Shruti" panose="02000500000000000000" pitchFamily="2"/>
              </a:rPr>
              <a:t>Prof.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Shruti" panose="02000500000000000000" pitchFamily="2"/>
              </a:rPr>
              <a:t>Himanshu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Shruti" panose="02000500000000000000" pitchFamily="2"/>
              </a:rPr>
              <a:t> ,S.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Shruti" panose="02000500000000000000" pitchFamily="2"/>
              </a:rPr>
              <a:t>Moharana,Dr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Shruti" panose="02000500000000000000" pitchFamily="2"/>
              </a:rPr>
              <a:t>. J.S.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Shruti" panose="02000500000000000000" pitchFamily="2"/>
              </a:rPr>
              <a:t>Murty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Shruti" panose="02000500000000000000" pitchFamily="2"/>
              </a:rPr>
              <a:t>,  Dr. S. K.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Shruti" panose="02000500000000000000" pitchFamily="2"/>
              </a:rPr>
              <a:t>Senapati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Shruti" panose="02000500000000000000" pitchFamily="2"/>
              </a:rPr>
              <a:t> ,Prof. K.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Shruti" panose="02000500000000000000" pitchFamily="2"/>
              </a:rPr>
              <a:t>Khuntia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Shruti" panose="02000500000000000000" pitchFamily="2"/>
              </a:rPr>
              <a:t>- Importance of Information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Shruti" panose="02000500000000000000" pitchFamily="2"/>
              </a:rPr>
              <a:t>Technolgy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Shruti" panose="02000500000000000000" pitchFamily="2"/>
              </a:rPr>
              <a:t> for effective supply chain management </a:t>
            </a:r>
            <a:r>
              <a:rPr lang="en-US" sz="1400" dirty="0" err="1">
                <a:latin typeface="Times New Roman" panose="02020603050405020304" pitchFamily="18" charset="0"/>
                <a:ea typeface="Times New Roman" panose="02020603050405020304" pitchFamily="18" charset="0"/>
                <a:cs typeface="Shruti" panose="02000500000000000000" pitchFamily="2"/>
              </a:rPr>
              <a:t>IJMERVol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Shruti" panose="02000500000000000000" pitchFamily="2"/>
              </a:rPr>
              <a:t>. 1, Issue .2,pp-747-751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>
              <a:lnSpc>
                <a:spcPct val="115000"/>
              </a:lnSpc>
            </a:pPr>
            <a:r>
              <a:rPr lang="en-IN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Shruti" panose="02000500000000000000" pitchFamily="2"/>
              </a:rPr>
              <a:t> 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IN" sz="1400" b="1" dirty="0">
                <a:latin typeface="Times New Roman" panose="02020603050405020304" pitchFamily="18" charset="0"/>
                <a:ea typeface="Calibri" panose="020F0502020204030204" pitchFamily="34" charset="0"/>
                <a:cs typeface="Shruti" panose="02000500000000000000" pitchFamily="2"/>
              </a:rPr>
              <a:t>WEB REFERNCES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marL="342900" marR="0" lvl="0" indent="-34290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N" sz="1400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Shruti" panose="02000500000000000000" pitchFamily="2"/>
                <a:hlinkClick r:id="rId4"/>
              </a:rPr>
              <a:t>http://www.journal-archieves13.webs.com/489-496.pdf</a:t>
            </a:r>
            <a:r>
              <a:rPr lang="en-IN" sz="1400" u="sng" dirty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hruti" panose="02000500000000000000" pitchFamily="2"/>
              </a:rPr>
              <a:t> 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marL="342900" marR="0" lvl="0" indent="-342900" algn="just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N" sz="1400" u="sng" dirty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hruti" panose="02000500000000000000" pitchFamily="2"/>
                <a:hlinkClick r:id="rId5"/>
              </a:rPr>
              <a:t>http://www.sciencedirect.com/science/article/pii/S0925527309001716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marL="342900" marR="0" lvl="0" indent="-342900" algn="just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N" sz="1400" u="sng" dirty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hruti" panose="02000500000000000000" pitchFamily="2"/>
                <a:hlinkClick r:id="rId6"/>
              </a:rPr>
              <a:t>http://ehealth.eletsonline.com/2015/12/e-aushadhi-launched-in-jammu-and-kashmir/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marL="342900" marR="0" lvl="0" indent="-342900" algn="just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N" sz="1400" u="sng" dirty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hruti" panose="02000500000000000000" pitchFamily="2"/>
                <a:hlinkClick r:id="rId7"/>
              </a:rPr>
              <a:t>http://www.hindustantimes.com/dehradun/u-khand-govt-to-streamline-drug-purchase-via-online-app-e-aushadhi/story-2NJyNO2AY4DYr6D2ru4HhK.html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marL="342900" marR="0" lvl="0" indent="-342900" algn="just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N" sz="1400" u="sng" dirty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hruti" panose="02000500000000000000" pitchFamily="2"/>
                <a:hlinkClick r:id="rId8"/>
              </a:rPr>
              <a:t>http://www.nhp.gov.in/e-health-initiatives-in-gujarat-_</a:t>
            </a:r>
            <a:r>
              <a:rPr lang="en-IN" sz="1400" u="sng" dirty="0" smtClean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hruti" panose="02000500000000000000" pitchFamily="2"/>
                <a:hlinkClick r:id="rId8"/>
              </a:rPr>
              <a:t>pg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>
              <a:lnSpc>
                <a:spcPct val="250000"/>
              </a:lnSpc>
              <a:spcAft>
                <a:spcPts val="1000"/>
              </a:spcAft>
            </a:pPr>
            <a:r>
              <a:rPr lang="en-IN" sz="2000" dirty="0">
                <a:latin typeface="Times New Roman" panose="02020603050405020304" pitchFamily="18" charset="0"/>
                <a:ea typeface="Calibri" panose="020F0502020204030204" pitchFamily="34" charset="0"/>
                <a:cs typeface="Shruti" panose="02000500000000000000" pitchFamily="2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720521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templatesforpowerpoint.com/tempimages/slideworld_e5a5_dam_zoom/Slide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664" y="302302"/>
            <a:ext cx="7837714" cy="6029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0482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57941" y="1819522"/>
            <a:ext cx="9858104" cy="4503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fontAlgn="base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dirty="0" smtClean="0">
                <a:latin typeface="Calibri" panose="020F0502020204030204" pitchFamily="34" charset="0"/>
                <a:ea typeface="Times New Roman" panose="02020603050405020304" pitchFamily="18" charset="0"/>
                <a:cs typeface="Shruti" panose="02000500000000000000" pitchFamily="2"/>
              </a:rPr>
              <a:t>To act as nodal agency for Government of Gujarat to implement any scheme and programs as may be assigned or transferred by the Government of Gujarat, and also any scheme / program of Government of India, WHO, UNICEF, or any other regional, national, international or bilateral agencies in the health and family welfare sector. </a:t>
            </a:r>
          </a:p>
          <a:p>
            <a:pPr marL="342900" marR="0" lvl="0" indent="-342900" algn="just" fontAlgn="base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dirty="0" smtClean="0">
              <a:latin typeface="Calibri" panose="020F0502020204030204" pitchFamily="34" charset="0"/>
              <a:ea typeface="Times New Roman" panose="02020603050405020304" pitchFamily="18" charset="0"/>
              <a:cs typeface="Shruti" panose="02000500000000000000" pitchFamily="2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Procurement of essential, lifesaving quality medicines, surgical goods &amp; Insecticides and their timely availability by creating </a:t>
            </a:r>
            <a:r>
              <a:rPr lang="en-US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high </a:t>
            </a: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storage capacity &amp; distribution network. </a:t>
            </a:r>
            <a:endParaRPr lang="en-US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en-US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Procurement of quality medical equipment/Instrument and its maintenance for entire product life cycle. </a:t>
            </a:r>
          </a:p>
          <a:p>
            <a:pPr marL="342900" marR="0" lvl="0" indent="-342900" algn="just" fontAlgn="base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gmscl.gujarat.gov.in/Images/logo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237" y="286930"/>
            <a:ext cx="7368632" cy="120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0626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93125" y="235620"/>
            <a:ext cx="71845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SUPPLY CHAIN MANAGEMENT IN GMSCL</a:t>
            </a:r>
            <a:endParaRPr lang="en-US" sz="2800" b="1" dirty="0">
              <a:solidFill>
                <a:srgbClr val="0070C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06137" y="1097650"/>
            <a:ext cx="9818914" cy="1729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IN" b="1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Supply chain </a:t>
            </a:r>
            <a:r>
              <a:rPr lang="en-IN" b="1" dirty="0" smtClean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management</a:t>
            </a:r>
            <a:r>
              <a:rPr lang="en-IN" dirty="0" smtClean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 </a:t>
            </a:r>
            <a:r>
              <a:rPr lang="en-IN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is the management of the flow of </a:t>
            </a:r>
            <a:r>
              <a:rPr lang="en-IN" dirty="0" smtClean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goods </a:t>
            </a:r>
            <a:r>
              <a:rPr lang="en-IN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and services. </a:t>
            </a:r>
            <a:endParaRPr lang="en-IN" dirty="0" smtClean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IN" dirty="0" smtClean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It </a:t>
            </a:r>
            <a:r>
              <a:rPr lang="en-IN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includes the movement and storage of </a:t>
            </a:r>
            <a:r>
              <a:rPr lang="en-IN" dirty="0" smtClean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raw materials, </a:t>
            </a:r>
            <a:r>
              <a:rPr lang="en-IN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work-in-process </a:t>
            </a:r>
            <a:r>
              <a:rPr lang="en-IN" dirty="0" smtClean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inventory, </a:t>
            </a:r>
            <a:r>
              <a:rPr lang="en-IN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and finished goods from point of origin to point of consumption.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889970"/>
              </p:ext>
            </p:extLst>
          </p:nvPr>
        </p:nvGraphicFramePr>
        <p:xfrm>
          <a:off x="1084217" y="2826841"/>
          <a:ext cx="8621485" cy="37413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4280">
                  <a:extLst>
                    <a:ext uri="{9D8B030D-6E8A-4147-A177-3AD203B41FA5}">
                      <a16:colId xmlns:a16="http://schemas.microsoft.com/office/drawing/2014/main" val="2105486475"/>
                    </a:ext>
                  </a:extLst>
                </a:gridCol>
                <a:gridCol w="2182890">
                  <a:extLst>
                    <a:ext uri="{9D8B030D-6E8A-4147-A177-3AD203B41FA5}">
                      <a16:colId xmlns:a16="http://schemas.microsoft.com/office/drawing/2014/main" val="2621930629"/>
                    </a:ext>
                  </a:extLst>
                </a:gridCol>
                <a:gridCol w="5414315">
                  <a:extLst>
                    <a:ext uri="{9D8B030D-6E8A-4147-A177-3AD203B41FA5}">
                      <a16:colId xmlns:a16="http://schemas.microsoft.com/office/drawing/2014/main" val="475437613"/>
                    </a:ext>
                  </a:extLst>
                </a:gridCol>
              </a:tblGrid>
              <a:tr h="411123">
                <a:tc>
                  <a:txBody>
                    <a:bodyPr/>
                    <a:lstStyle/>
                    <a:p>
                      <a:pPr marL="0" marR="0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IN" sz="1800" dirty="0" smtClean="0">
                          <a:effectLst/>
                          <a:latin typeface="Calibri" panose="020F0502020204030204" pitchFamily="34" charset="0"/>
                        </a:rPr>
                        <a:t>SR. NO.</a:t>
                      </a:r>
                      <a:endParaRPr lang="en-US" sz="1800" b="1" dirty="0">
                        <a:solidFill>
                          <a:srgbClr val="1F4D78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Shruti" panose="02000500000000000000" pitchFamily="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IN" sz="2000" dirty="0" smtClean="0">
                          <a:effectLst/>
                          <a:latin typeface="Calibri" panose="020F0502020204030204" pitchFamily="34" charset="0"/>
                        </a:rPr>
                        <a:t>NAME</a:t>
                      </a:r>
                      <a:endParaRPr lang="en-US" sz="1200" b="1" dirty="0">
                        <a:solidFill>
                          <a:srgbClr val="1F4D78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Shruti" panose="02000500000000000000" pitchFamily="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IN" sz="2000" dirty="0" smtClean="0">
                          <a:effectLst/>
                          <a:latin typeface="Calibri" panose="020F0502020204030204" pitchFamily="34" charset="0"/>
                        </a:rPr>
                        <a:t>DISTRICT COVERED</a:t>
                      </a:r>
                      <a:endParaRPr lang="en-US" sz="1200" b="1" dirty="0">
                        <a:solidFill>
                          <a:srgbClr val="1F4D78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Shruti" panose="02000500000000000000" pitchFamily="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251667"/>
                  </a:ext>
                </a:extLst>
              </a:tr>
              <a:tr h="8325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 dirty="0"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hruti" panose="02000500000000000000" pitchFamily="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0" dirty="0" err="1">
                          <a:effectLst/>
                          <a:latin typeface="Calibri" panose="020F0502020204030204" pitchFamily="34" charset="0"/>
                        </a:rPr>
                        <a:t>Adalaj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hruti" panose="02000500000000000000" pitchFamily="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0">
                          <a:effectLst/>
                          <a:latin typeface="Calibri" panose="020F0502020204030204" pitchFamily="34" charset="0"/>
                        </a:rPr>
                        <a:t>Ahmedabad, Anand, Dahod, Gandhinagar, Kheda, Panchmahal, Surendranagar, Mahisagar</a:t>
                      </a:r>
                      <a:endParaRPr lang="en-US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hruti" panose="02000500000000000000" pitchFamily="2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527246554"/>
                  </a:ext>
                </a:extLst>
              </a:tr>
              <a:tr h="41628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hruti" panose="02000500000000000000" pitchFamily="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0" dirty="0" err="1">
                          <a:effectLst/>
                          <a:latin typeface="Calibri" panose="020F0502020204030204" pitchFamily="34" charset="0"/>
                        </a:rPr>
                        <a:t>Amreli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hruti" panose="02000500000000000000" pitchFamily="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0" dirty="0" err="1">
                          <a:effectLst/>
                          <a:latin typeface="Calibri" panose="020F0502020204030204" pitchFamily="34" charset="0"/>
                        </a:rPr>
                        <a:t>Amreli</a:t>
                      </a:r>
                      <a:r>
                        <a:rPr lang="en-IN" sz="1600" b="0" dirty="0">
                          <a:effectLst/>
                          <a:latin typeface="Calibri" panose="020F0502020204030204" pitchFamily="34" charset="0"/>
                        </a:rPr>
                        <a:t>, Bhavnagar, Junagadh, </a:t>
                      </a:r>
                      <a:r>
                        <a:rPr lang="en-IN" sz="1600" b="0" dirty="0" err="1">
                          <a:effectLst/>
                          <a:latin typeface="Calibri" panose="020F0502020204030204" pitchFamily="34" charset="0"/>
                        </a:rPr>
                        <a:t>Botad</a:t>
                      </a:r>
                      <a:r>
                        <a:rPr lang="en-IN" sz="1600" b="0" dirty="0"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IN" sz="1600" b="0" dirty="0" err="1">
                          <a:effectLst/>
                          <a:latin typeface="Calibri" panose="020F0502020204030204" pitchFamily="34" charset="0"/>
                        </a:rPr>
                        <a:t>Gir-Somnath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hruti" panose="02000500000000000000" pitchFamily="2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888453839"/>
                  </a:ext>
                </a:extLst>
              </a:tr>
              <a:tr h="41628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hruti" panose="02000500000000000000" pitchFamily="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0" dirty="0">
                          <a:effectLst/>
                          <a:latin typeface="Calibri" panose="020F0502020204030204" pitchFamily="34" charset="0"/>
                        </a:rPr>
                        <a:t>Jamnagar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hruti" panose="02000500000000000000" pitchFamily="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0" dirty="0">
                          <a:effectLst/>
                          <a:latin typeface="Calibri" panose="020F0502020204030204" pitchFamily="34" charset="0"/>
                        </a:rPr>
                        <a:t>Jamnagar, Kutch, </a:t>
                      </a:r>
                      <a:r>
                        <a:rPr lang="en-IN" sz="1600" b="0" dirty="0" err="1">
                          <a:effectLst/>
                          <a:latin typeface="Calibri" panose="020F0502020204030204" pitchFamily="34" charset="0"/>
                        </a:rPr>
                        <a:t>Porbandar</a:t>
                      </a:r>
                      <a:r>
                        <a:rPr lang="en-IN" sz="1600" b="0" dirty="0"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IN" sz="1600" b="0" dirty="0" err="1">
                          <a:effectLst/>
                          <a:latin typeface="Calibri" panose="020F0502020204030204" pitchFamily="34" charset="0"/>
                        </a:rPr>
                        <a:t>DevbhumniDwarka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hruti" panose="02000500000000000000" pitchFamily="2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644600467"/>
                  </a:ext>
                </a:extLst>
              </a:tr>
              <a:tr h="41628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hruti" panose="02000500000000000000" pitchFamily="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0" dirty="0" err="1">
                          <a:effectLst/>
                          <a:latin typeface="Calibri" panose="020F0502020204030204" pitchFamily="34" charset="0"/>
                        </a:rPr>
                        <a:t>Patan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hruti" panose="02000500000000000000" pitchFamily="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0" dirty="0" err="1">
                          <a:effectLst/>
                          <a:latin typeface="Calibri" panose="020F0502020204030204" pitchFamily="34" charset="0"/>
                        </a:rPr>
                        <a:t>Banaskantha</a:t>
                      </a:r>
                      <a:r>
                        <a:rPr lang="en-IN" sz="1600" b="0" dirty="0"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IN" sz="1600" b="0" dirty="0" err="1">
                          <a:effectLst/>
                          <a:latin typeface="Calibri" panose="020F0502020204030204" pitchFamily="34" charset="0"/>
                        </a:rPr>
                        <a:t>Mehsana</a:t>
                      </a:r>
                      <a:r>
                        <a:rPr lang="en-IN" sz="1600" b="0" dirty="0"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IN" sz="1600" b="0" dirty="0" err="1">
                          <a:effectLst/>
                          <a:latin typeface="Calibri" panose="020F0502020204030204" pitchFamily="34" charset="0"/>
                        </a:rPr>
                        <a:t>Patan</a:t>
                      </a:r>
                      <a:r>
                        <a:rPr lang="en-IN" sz="1600" b="0" dirty="0"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IN" sz="1600" b="0" dirty="0" err="1">
                          <a:effectLst/>
                          <a:latin typeface="Calibri" panose="020F0502020204030204" pitchFamily="34" charset="0"/>
                        </a:rPr>
                        <a:t>Sabarkantha</a:t>
                      </a:r>
                      <a:r>
                        <a:rPr lang="en-IN" sz="1600" b="0" dirty="0">
                          <a:effectLst/>
                          <a:latin typeface="Calibri" panose="020F0502020204030204" pitchFamily="34" charset="0"/>
                        </a:rPr>
                        <a:t>, Aravalli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hruti" panose="02000500000000000000" pitchFamily="2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62114581"/>
                  </a:ext>
                </a:extLst>
              </a:tr>
              <a:tr h="41628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hruti" panose="02000500000000000000" pitchFamily="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0" dirty="0">
                          <a:effectLst/>
                          <a:latin typeface="Calibri" panose="020F0502020204030204" pitchFamily="34" charset="0"/>
                        </a:rPr>
                        <a:t>Surat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hruti" panose="02000500000000000000" pitchFamily="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0" dirty="0">
                          <a:effectLst/>
                          <a:latin typeface="Calibri" panose="020F0502020204030204" pitchFamily="34" charset="0"/>
                        </a:rPr>
                        <a:t>Dang (</a:t>
                      </a:r>
                      <a:r>
                        <a:rPr lang="en-IN" sz="1600" b="0" dirty="0" err="1">
                          <a:effectLst/>
                          <a:latin typeface="Calibri" panose="020F0502020204030204" pitchFamily="34" charset="0"/>
                        </a:rPr>
                        <a:t>Ahwa</a:t>
                      </a:r>
                      <a:r>
                        <a:rPr lang="en-IN" sz="1600" b="0" dirty="0">
                          <a:effectLst/>
                          <a:latin typeface="Calibri" panose="020F0502020204030204" pitchFamily="34" charset="0"/>
                        </a:rPr>
                        <a:t>), </a:t>
                      </a:r>
                      <a:r>
                        <a:rPr lang="en-IN" sz="1600" b="0" dirty="0" err="1">
                          <a:effectLst/>
                          <a:latin typeface="Calibri" panose="020F0502020204030204" pitchFamily="34" charset="0"/>
                        </a:rPr>
                        <a:t>Navsari</a:t>
                      </a:r>
                      <a:r>
                        <a:rPr lang="en-IN" sz="1600" b="0" dirty="0">
                          <a:effectLst/>
                          <a:latin typeface="Calibri" panose="020F0502020204030204" pitchFamily="34" charset="0"/>
                        </a:rPr>
                        <a:t>, Surat, </a:t>
                      </a:r>
                      <a:r>
                        <a:rPr lang="en-IN" sz="1600" b="0" dirty="0" err="1">
                          <a:effectLst/>
                          <a:latin typeface="Calibri" panose="020F0502020204030204" pitchFamily="34" charset="0"/>
                        </a:rPr>
                        <a:t>Tapi</a:t>
                      </a:r>
                      <a:r>
                        <a:rPr lang="en-IN" sz="1600" b="0" dirty="0"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IN" sz="1600" b="0" dirty="0" err="1">
                          <a:effectLst/>
                          <a:latin typeface="Calibri" panose="020F0502020204030204" pitchFamily="34" charset="0"/>
                        </a:rPr>
                        <a:t>Valsad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hruti" panose="02000500000000000000" pitchFamily="2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57559821"/>
                  </a:ext>
                </a:extLst>
              </a:tr>
              <a:tr h="41628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hruti" panose="02000500000000000000" pitchFamily="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0">
                          <a:effectLst/>
                          <a:latin typeface="Calibri" panose="020F0502020204030204" pitchFamily="34" charset="0"/>
                        </a:rPr>
                        <a:t>Vadodara</a:t>
                      </a:r>
                      <a:endParaRPr lang="en-US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hruti" panose="02000500000000000000" pitchFamily="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0" dirty="0">
                          <a:effectLst/>
                          <a:latin typeface="Calibri" panose="020F0502020204030204" pitchFamily="34" charset="0"/>
                        </a:rPr>
                        <a:t>Vadodara, Bharuch, </a:t>
                      </a:r>
                      <a:r>
                        <a:rPr lang="en-IN" sz="1600" b="0" dirty="0" err="1">
                          <a:effectLst/>
                          <a:latin typeface="Calibri" panose="020F0502020204030204" pitchFamily="34" charset="0"/>
                        </a:rPr>
                        <a:t>Chhota</a:t>
                      </a:r>
                      <a:r>
                        <a:rPr lang="en-IN" sz="1600" b="0" dirty="0">
                          <a:effectLst/>
                          <a:latin typeface="Calibri" panose="020F0502020204030204" pitchFamily="34" charset="0"/>
                        </a:rPr>
                        <a:t>-Udaipur, Narmada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hruti" panose="02000500000000000000" pitchFamily="2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8602125"/>
                  </a:ext>
                </a:extLst>
              </a:tr>
              <a:tr h="41628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1"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hruti" panose="02000500000000000000" pitchFamily="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0">
                          <a:effectLst/>
                          <a:latin typeface="Calibri" panose="020F0502020204030204" pitchFamily="34" charset="0"/>
                        </a:rPr>
                        <a:t>Rajkot</a:t>
                      </a:r>
                      <a:endParaRPr lang="en-US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hruti" panose="02000500000000000000" pitchFamily="2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0" dirty="0">
                          <a:effectLst/>
                          <a:latin typeface="Calibri" panose="020F0502020204030204" pitchFamily="34" charset="0"/>
                        </a:rPr>
                        <a:t>Rajkot, </a:t>
                      </a:r>
                      <a:r>
                        <a:rPr lang="en-IN" sz="1600" b="0" dirty="0" err="1">
                          <a:effectLst/>
                          <a:latin typeface="Calibri" panose="020F0502020204030204" pitchFamily="34" charset="0"/>
                        </a:rPr>
                        <a:t>Morbi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Shruti" panose="02000500000000000000" pitchFamily="2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42161244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305970" y="2298490"/>
            <a:ext cx="52773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Available  Drug  Warehouses</a:t>
            </a:r>
            <a:endParaRPr lang="en-US" sz="20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7722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93014" y="254001"/>
            <a:ext cx="9209315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IN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Upcoming warehouses: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N" dirty="0" err="1" smtClean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Bhuj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N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Bharuch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N" dirty="0" err="1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Dahod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N" dirty="0" err="1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Himmatnagar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IN" dirty="0" err="1" smtClean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Valsad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41334" y="254001"/>
            <a:ext cx="41670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Contd</a:t>
            </a:r>
            <a:r>
              <a:rPr lang="en-US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…</a:t>
            </a:r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8232" y="3776681"/>
            <a:ext cx="3735891" cy="28019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49234" y="4311103"/>
            <a:ext cx="2781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alibri" panose="020F0502020204030204" pitchFamily="34" charset="0"/>
              </a:rPr>
              <a:t>PATAN WAREHOUSE</a:t>
            </a:r>
            <a:endParaRPr lang="en-US" sz="2000" b="1" dirty="0">
              <a:latin typeface="Calibri" panose="020F05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822" y="1020782"/>
            <a:ext cx="3991223" cy="303051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500" y="4311103"/>
            <a:ext cx="3109432" cy="2267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153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01249"/>
            <a:ext cx="10580913" cy="665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158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077" y="2664824"/>
            <a:ext cx="8869680" cy="348778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058091" y="1188720"/>
            <a:ext cx="8756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</a:rPr>
              <a:t>GMSCL issues a circular to all Districts Demanding Officers (DDO) to raise the Regular special/supplementary demand for central purchase as per the budget availability HOD </a:t>
            </a:r>
            <a:r>
              <a:rPr lang="en-US" dirty="0" smtClean="0">
                <a:latin typeface="Calibri" panose="020F0502020204030204" pitchFamily="34" charset="0"/>
              </a:rPr>
              <a:t>wise for </a:t>
            </a:r>
            <a:r>
              <a:rPr lang="en-US" dirty="0">
                <a:latin typeface="Calibri" panose="020F0502020204030204" pitchFamily="34" charset="0"/>
              </a:rPr>
              <a:t>procurement. </a:t>
            </a:r>
          </a:p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90072" y="216876"/>
            <a:ext cx="4715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PROCUREMENT OF DRUGS</a:t>
            </a:r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500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08462" y="1400391"/>
            <a:ext cx="8684624" cy="4860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u="sng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Process Flow</a:t>
            </a:r>
            <a:r>
              <a:rPr lang="en-US" b="1" u="sng" dirty="0" smtClean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Head quarter compiles the annual demand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↓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Headquarter tendering &amp; final Rate contract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↓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Proposal for the procurement of medicines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↓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Proposal approval by the competent authority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↓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Purchase order issue to supplier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53143" y="558245"/>
            <a:ext cx="7093130" cy="893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"/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SUPPLIER RATE </a:t>
            </a:r>
            <a:r>
              <a:rPr lang="en-US" sz="24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Shruti" panose="02000500000000000000" pitchFamily="2"/>
              </a:rPr>
              <a:t>CONTRACT AND PURCHASE ORDER</a:t>
            </a:r>
          </a:p>
          <a:p>
            <a:pPr marL="342900" marR="0" lvl="0" indent="-34290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"/>
            </a:pPr>
            <a:endParaRPr lang="en-US" sz="14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Shruti" panose="02000500000000000000" pitchFamily="2"/>
            </a:endParaRPr>
          </a:p>
        </p:txBody>
      </p:sp>
      <p:sp>
        <p:nvSpPr>
          <p:cNvPr id="4" name="AutoShape 2" descr="Image result for empty flowchart imag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1592" y="0"/>
            <a:ext cx="2435225" cy="258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418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1550</TotalTime>
  <Words>1468</Words>
  <Application>Microsoft Office PowerPoint</Application>
  <PresentationFormat>Widescreen</PresentationFormat>
  <Paragraphs>286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8" baseType="lpstr">
      <vt:lpstr>Andalus</vt:lpstr>
      <vt:lpstr>Arabic Typesetting</vt:lpstr>
      <vt:lpstr>Arial</vt:lpstr>
      <vt:lpstr>Calibri</vt:lpstr>
      <vt:lpstr>Shruti</vt:lpstr>
      <vt:lpstr>Symbol</vt:lpstr>
      <vt:lpstr>Times New Roman</vt:lpstr>
      <vt:lpstr>Trebuchet MS</vt:lpstr>
      <vt:lpstr>Wingdings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BENEFITS OF E-AUSHADHI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267</cp:revision>
  <dcterms:created xsi:type="dcterms:W3CDTF">2016-05-03T21:02:34Z</dcterms:created>
  <dcterms:modified xsi:type="dcterms:W3CDTF">2016-05-18T06:01:10Z</dcterms:modified>
</cp:coreProperties>
</file>