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7" r:id="rId3"/>
    <p:sldId id="270" r:id="rId4"/>
    <p:sldId id="260" r:id="rId5"/>
    <p:sldId id="258" r:id="rId6"/>
    <p:sldId id="259" r:id="rId7"/>
    <p:sldId id="261" r:id="rId8"/>
    <p:sldId id="262" r:id="rId9"/>
    <p:sldId id="263" r:id="rId10"/>
    <p:sldId id="264" r:id="rId11"/>
    <p:sldId id="271" r:id="rId12"/>
    <p:sldId id="265" r:id="rId13"/>
    <p:sldId id="273" r:id="rId14"/>
    <p:sldId id="272" r:id="rId15"/>
    <p:sldId id="266" r:id="rId16"/>
    <p:sldId id="267" r:id="rId17"/>
    <p:sldId id="268" r:id="rId18"/>
    <p:sldId id="269"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5" d="100"/>
          <a:sy n="65" d="100"/>
        </p:scale>
        <p:origin x="93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HP\OneDrive\Desktop\dissertation%20project\Table.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IN"/>
              <a:t>Statewise ANC service utilisation</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manualLayout>
          <c:layoutTarget val="inner"/>
          <c:xMode val="edge"/>
          <c:yMode val="edge"/>
          <c:x val="6.0425501953835503E-2"/>
          <c:y val="0.14918051633282525"/>
          <c:w val="0.93957449804616455"/>
          <c:h val="0.43254473344255351"/>
        </c:manualLayout>
      </c:layout>
      <c:barChart>
        <c:barDir val="col"/>
        <c:grouping val="clustered"/>
        <c:varyColors val="0"/>
        <c:ser>
          <c:idx val="1"/>
          <c:order val="1"/>
          <c:tx>
            <c:strRef>
              <c:f>age_grp!$K$2</c:f>
              <c:strCache>
                <c:ptCount val="1"/>
                <c:pt idx="0">
                  <c:v>high</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invertIfNegative val="0"/>
          <c:cat>
            <c:strRef>
              <c:f>age_grp!$I$3:$I$38</c:f>
              <c:strCache>
                <c:ptCount val="36"/>
                <c:pt idx="0">
                  <c:v>chandigarh</c:v>
                </c:pt>
                <c:pt idx="1">
                  <c:v>puducherry</c:v>
                </c:pt>
                <c:pt idx="2">
                  <c:v>goa</c:v>
                </c:pt>
                <c:pt idx="3">
                  <c:v>karnataka</c:v>
                </c:pt>
                <c:pt idx="4">
                  <c:v>andhra pradesh</c:v>
                </c:pt>
                <c:pt idx="5">
                  <c:v>sikkim</c:v>
                </c:pt>
                <c:pt idx="6">
                  <c:v>telangana</c:v>
                </c:pt>
                <c:pt idx="7">
                  <c:v>dadra &amp; nagar ha</c:v>
                </c:pt>
                <c:pt idx="8">
                  <c:v>lakshadweep</c:v>
                </c:pt>
                <c:pt idx="9">
                  <c:v>haryana</c:v>
                </c:pt>
                <c:pt idx="10">
                  <c:v>rajasthan</c:v>
                </c:pt>
                <c:pt idx="11">
                  <c:v>kerala</c:v>
                </c:pt>
                <c:pt idx="12">
                  <c:v>ladakh</c:v>
                </c:pt>
                <c:pt idx="13">
                  <c:v>gujarat</c:v>
                </c:pt>
                <c:pt idx="14">
                  <c:v>tamil nadu</c:v>
                </c:pt>
                <c:pt idx="15">
                  <c:v>himachal pradesh</c:v>
                </c:pt>
                <c:pt idx="16">
                  <c:v>odisha</c:v>
                </c:pt>
                <c:pt idx="17">
                  <c:v>chhattisgarh</c:v>
                </c:pt>
                <c:pt idx="18">
                  <c:v>west bengal</c:v>
                </c:pt>
                <c:pt idx="19">
                  <c:v>maharashtra</c:v>
                </c:pt>
                <c:pt idx="20">
                  <c:v>jammu &amp; kashmir</c:v>
                </c:pt>
                <c:pt idx="21">
                  <c:v>manipur</c:v>
                </c:pt>
                <c:pt idx="22">
                  <c:v>nct of delhi</c:v>
                </c:pt>
                <c:pt idx="23">
                  <c:v>uttarakhand</c:v>
                </c:pt>
                <c:pt idx="24">
                  <c:v>assam</c:v>
                </c:pt>
                <c:pt idx="25">
                  <c:v>madhya pradesh</c:v>
                </c:pt>
                <c:pt idx="26">
                  <c:v>punjab</c:v>
                </c:pt>
                <c:pt idx="27">
                  <c:v>mizoram</c:v>
                </c:pt>
                <c:pt idx="28">
                  <c:v>uttar pradesh</c:v>
                </c:pt>
                <c:pt idx="29">
                  <c:v>jharkhand</c:v>
                </c:pt>
                <c:pt idx="30">
                  <c:v>arunachal prades</c:v>
                </c:pt>
                <c:pt idx="31">
                  <c:v>meghalaya</c:v>
                </c:pt>
                <c:pt idx="32">
                  <c:v>tripura</c:v>
                </c:pt>
                <c:pt idx="33">
                  <c:v>andaman &amp; nicoba</c:v>
                </c:pt>
                <c:pt idx="34">
                  <c:v>bihar</c:v>
                </c:pt>
                <c:pt idx="35">
                  <c:v>nagaland</c:v>
                </c:pt>
              </c:strCache>
            </c:strRef>
          </c:cat>
          <c:val>
            <c:numRef>
              <c:f>age_grp!$K$3:$K$38</c:f>
              <c:numCache>
                <c:formatCode>General</c:formatCode>
                <c:ptCount val="36"/>
                <c:pt idx="0">
                  <c:v>4.1967730000000003</c:v>
                </c:pt>
                <c:pt idx="1">
                  <c:v>4.5764740000000002</c:v>
                </c:pt>
                <c:pt idx="2">
                  <c:v>4.3795099999999998</c:v>
                </c:pt>
                <c:pt idx="3">
                  <c:v>4.4819579999999997</c:v>
                </c:pt>
                <c:pt idx="4">
                  <c:v>4.5452830000000004</c:v>
                </c:pt>
                <c:pt idx="5">
                  <c:v>4.0224529999999996</c:v>
                </c:pt>
                <c:pt idx="6">
                  <c:v>4.5584619999999996</c:v>
                </c:pt>
                <c:pt idx="7">
                  <c:v>4.7290380000000001</c:v>
                </c:pt>
                <c:pt idx="8">
                  <c:v>4.0080239999999998</c:v>
                </c:pt>
                <c:pt idx="9">
                  <c:v>4.3609910000000003</c:v>
                </c:pt>
                <c:pt idx="10">
                  <c:v>4.3568170000000004</c:v>
                </c:pt>
                <c:pt idx="11">
                  <c:v>4.4767020000000004</c:v>
                </c:pt>
                <c:pt idx="12">
                  <c:v>4.2355270000000003</c:v>
                </c:pt>
                <c:pt idx="13">
                  <c:v>4.4125990000000002</c:v>
                </c:pt>
                <c:pt idx="14">
                  <c:v>4.4779809999999998</c:v>
                </c:pt>
                <c:pt idx="15">
                  <c:v>4.3559169999999998</c:v>
                </c:pt>
                <c:pt idx="16">
                  <c:v>4.3997310000000001</c:v>
                </c:pt>
                <c:pt idx="17">
                  <c:v>4.331404</c:v>
                </c:pt>
                <c:pt idx="18">
                  <c:v>4.2741670000000003</c:v>
                </c:pt>
                <c:pt idx="19">
                  <c:v>4.3722570000000003</c:v>
                </c:pt>
                <c:pt idx="20">
                  <c:v>4.4129440000000004</c:v>
                </c:pt>
                <c:pt idx="21">
                  <c:v>4.3088009999999999</c:v>
                </c:pt>
                <c:pt idx="22">
                  <c:v>4.5665269999999998</c:v>
                </c:pt>
                <c:pt idx="23">
                  <c:v>4.1130409999999999</c:v>
                </c:pt>
                <c:pt idx="24">
                  <c:v>4.1124340000000004</c:v>
                </c:pt>
                <c:pt idx="25">
                  <c:v>4.0930759999999999</c:v>
                </c:pt>
                <c:pt idx="26">
                  <c:v>4.3562760000000003</c:v>
                </c:pt>
                <c:pt idx="27">
                  <c:v>3.9962390000000001</c:v>
                </c:pt>
                <c:pt idx="28">
                  <c:v>3.9381089999999999</c:v>
                </c:pt>
                <c:pt idx="29">
                  <c:v>3.7448670000000002</c:v>
                </c:pt>
                <c:pt idx="30">
                  <c:v>3.7023290000000002</c:v>
                </c:pt>
                <c:pt idx="31">
                  <c:v>3.661435</c:v>
                </c:pt>
                <c:pt idx="32">
                  <c:v>3.7392210000000001</c:v>
                </c:pt>
                <c:pt idx="33">
                  <c:v>4.4998209999999998</c:v>
                </c:pt>
                <c:pt idx="34">
                  <c:v>3.0631900000000001</c:v>
                </c:pt>
                <c:pt idx="35">
                  <c:v>2.9683199999999998</c:v>
                </c:pt>
              </c:numCache>
            </c:numRef>
          </c:val>
          <c:extLst>
            <c:ext xmlns:c16="http://schemas.microsoft.com/office/drawing/2014/chart" uri="{C3380CC4-5D6E-409C-BE32-E72D297353CC}">
              <c16:uniqueId val="{00000000-D521-4612-A4DB-3FEB0DF3F3BF}"/>
            </c:ext>
          </c:extLst>
        </c:ser>
        <c:dLbls>
          <c:showLegendKey val="0"/>
          <c:showVal val="0"/>
          <c:showCatName val="0"/>
          <c:showSerName val="0"/>
          <c:showPercent val="0"/>
          <c:showBubbleSize val="0"/>
        </c:dLbls>
        <c:gapWidth val="269"/>
        <c:overlap val="-27"/>
        <c:axId val="1235946896"/>
        <c:axId val="1235949776"/>
      </c:barChart>
      <c:lineChart>
        <c:grouping val="standard"/>
        <c:varyColors val="0"/>
        <c:ser>
          <c:idx val="0"/>
          <c:order val="0"/>
          <c:tx>
            <c:strRef>
              <c:f>age_grp!$J$2</c:f>
              <c:strCache>
                <c:ptCount val="1"/>
                <c:pt idx="0">
                  <c:v>Low</c:v>
                </c:pt>
              </c:strCache>
            </c:strRef>
          </c:tx>
          <c:spPr>
            <a:ln w="31750" cap="rnd">
              <a:solidFill>
                <a:schemeClr val="accent1"/>
              </a:solidFill>
              <a:round/>
            </a:ln>
            <a:effectLst/>
          </c:spPr>
          <c:marker>
            <c:symbol val="none"/>
          </c:marker>
          <c:cat>
            <c:strRef>
              <c:f>age_grp!$I$3:$I$38</c:f>
              <c:strCache>
                <c:ptCount val="36"/>
                <c:pt idx="0">
                  <c:v>chandigarh</c:v>
                </c:pt>
                <c:pt idx="1">
                  <c:v>puducherry</c:v>
                </c:pt>
                <c:pt idx="2">
                  <c:v>goa</c:v>
                </c:pt>
                <c:pt idx="3">
                  <c:v>karnataka</c:v>
                </c:pt>
                <c:pt idx="4">
                  <c:v>andhra pradesh</c:v>
                </c:pt>
                <c:pt idx="5">
                  <c:v>sikkim</c:v>
                </c:pt>
                <c:pt idx="6">
                  <c:v>telangana</c:v>
                </c:pt>
                <c:pt idx="7">
                  <c:v>dadra &amp; nagar ha</c:v>
                </c:pt>
                <c:pt idx="8">
                  <c:v>lakshadweep</c:v>
                </c:pt>
                <c:pt idx="9">
                  <c:v>haryana</c:v>
                </c:pt>
                <c:pt idx="10">
                  <c:v>rajasthan</c:v>
                </c:pt>
                <c:pt idx="11">
                  <c:v>kerala</c:v>
                </c:pt>
                <c:pt idx="12">
                  <c:v>ladakh</c:v>
                </c:pt>
                <c:pt idx="13">
                  <c:v>gujarat</c:v>
                </c:pt>
                <c:pt idx="14">
                  <c:v>tamil nadu</c:v>
                </c:pt>
                <c:pt idx="15">
                  <c:v>himachal pradesh</c:v>
                </c:pt>
                <c:pt idx="16">
                  <c:v>odisha</c:v>
                </c:pt>
                <c:pt idx="17">
                  <c:v>chhattisgarh</c:v>
                </c:pt>
                <c:pt idx="18">
                  <c:v>west bengal</c:v>
                </c:pt>
                <c:pt idx="19">
                  <c:v>maharashtra</c:v>
                </c:pt>
                <c:pt idx="20">
                  <c:v>jammu &amp; kashmir</c:v>
                </c:pt>
                <c:pt idx="21">
                  <c:v>manipur</c:v>
                </c:pt>
                <c:pt idx="22">
                  <c:v>nct of delhi</c:v>
                </c:pt>
                <c:pt idx="23">
                  <c:v>uttarakhand</c:v>
                </c:pt>
                <c:pt idx="24">
                  <c:v>assam</c:v>
                </c:pt>
                <c:pt idx="25">
                  <c:v>madhya pradesh</c:v>
                </c:pt>
                <c:pt idx="26">
                  <c:v>punjab</c:v>
                </c:pt>
                <c:pt idx="27">
                  <c:v>mizoram</c:v>
                </c:pt>
                <c:pt idx="28">
                  <c:v>uttar pradesh</c:v>
                </c:pt>
                <c:pt idx="29">
                  <c:v>jharkhand</c:v>
                </c:pt>
                <c:pt idx="30">
                  <c:v>arunachal prades</c:v>
                </c:pt>
                <c:pt idx="31">
                  <c:v>meghalaya</c:v>
                </c:pt>
                <c:pt idx="32">
                  <c:v>tripura</c:v>
                </c:pt>
                <c:pt idx="33">
                  <c:v>andaman &amp; nicoba</c:v>
                </c:pt>
                <c:pt idx="34">
                  <c:v>bihar</c:v>
                </c:pt>
                <c:pt idx="35">
                  <c:v>nagaland</c:v>
                </c:pt>
              </c:strCache>
            </c:strRef>
          </c:cat>
          <c:val>
            <c:numRef>
              <c:f>age_grp!$J$3:$J$38</c:f>
              <c:numCache>
                <c:formatCode>General</c:formatCode>
                <c:ptCount val="36"/>
                <c:pt idx="0">
                  <c:v>5</c:v>
                </c:pt>
                <c:pt idx="1">
                  <c:v>5</c:v>
                </c:pt>
                <c:pt idx="2">
                  <c:v>4.7227249999999996</c:v>
                </c:pt>
                <c:pt idx="3">
                  <c:v>4.5956799999999998</c:v>
                </c:pt>
                <c:pt idx="4">
                  <c:v>4.5849209999999996</c:v>
                </c:pt>
                <c:pt idx="5">
                  <c:v>4.5635430000000001</c:v>
                </c:pt>
                <c:pt idx="6">
                  <c:v>4.5326899999999997</c:v>
                </c:pt>
                <c:pt idx="7">
                  <c:v>4.4849269999999999</c:v>
                </c:pt>
                <c:pt idx="8">
                  <c:v>4.4596530000000003</c:v>
                </c:pt>
                <c:pt idx="9">
                  <c:v>4.4447760000000001</c:v>
                </c:pt>
                <c:pt idx="10">
                  <c:v>4.442717</c:v>
                </c:pt>
                <c:pt idx="11">
                  <c:v>4.4349439999999998</c:v>
                </c:pt>
                <c:pt idx="12">
                  <c:v>4.379556</c:v>
                </c:pt>
                <c:pt idx="13">
                  <c:v>4.3484119999999997</c:v>
                </c:pt>
                <c:pt idx="14">
                  <c:v>4.3033440000000001</c:v>
                </c:pt>
                <c:pt idx="15">
                  <c:v>4.2749290000000002</c:v>
                </c:pt>
                <c:pt idx="16">
                  <c:v>4.2629489999999999</c:v>
                </c:pt>
                <c:pt idx="17">
                  <c:v>4.2500689999999999</c:v>
                </c:pt>
                <c:pt idx="18">
                  <c:v>4.2421110000000004</c:v>
                </c:pt>
                <c:pt idx="19">
                  <c:v>4.2311969999999999</c:v>
                </c:pt>
                <c:pt idx="20">
                  <c:v>4.1929650000000001</c:v>
                </c:pt>
                <c:pt idx="21">
                  <c:v>4.1364140000000003</c:v>
                </c:pt>
                <c:pt idx="22">
                  <c:v>4.1098520000000001</c:v>
                </c:pt>
                <c:pt idx="23">
                  <c:v>4.1087499999999997</c:v>
                </c:pt>
                <c:pt idx="24">
                  <c:v>4.0749649999999997</c:v>
                </c:pt>
                <c:pt idx="25">
                  <c:v>4.0397730000000003</c:v>
                </c:pt>
                <c:pt idx="26">
                  <c:v>4.0362450000000001</c:v>
                </c:pt>
                <c:pt idx="27">
                  <c:v>3.9472939999999999</c:v>
                </c:pt>
                <c:pt idx="28">
                  <c:v>3.8508810000000002</c:v>
                </c:pt>
                <c:pt idx="29">
                  <c:v>3.566227</c:v>
                </c:pt>
                <c:pt idx="30">
                  <c:v>3.4415610000000001</c:v>
                </c:pt>
                <c:pt idx="31">
                  <c:v>3.2663639999999998</c:v>
                </c:pt>
                <c:pt idx="32">
                  <c:v>3.2242250000000001</c:v>
                </c:pt>
                <c:pt idx="33">
                  <c:v>3.2035</c:v>
                </c:pt>
                <c:pt idx="34">
                  <c:v>3.1305960000000002</c:v>
                </c:pt>
                <c:pt idx="35">
                  <c:v>1.7453529999999999</c:v>
                </c:pt>
              </c:numCache>
            </c:numRef>
          </c:val>
          <c:smooth val="0"/>
          <c:extLst>
            <c:ext xmlns:c16="http://schemas.microsoft.com/office/drawing/2014/chart" uri="{C3380CC4-5D6E-409C-BE32-E72D297353CC}">
              <c16:uniqueId val="{00000001-D521-4612-A4DB-3FEB0DF3F3BF}"/>
            </c:ext>
          </c:extLst>
        </c:ser>
        <c:dLbls>
          <c:showLegendKey val="0"/>
          <c:showVal val="0"/>
          <c:showCatName val="0"/>
          <c:showSerName val="0"/>
          <c:showPercent val="0"/>
          <c:showBubbleSize val="0"/>
        </c:dLbls>
        <c:marker val="1"/>
        <c:smooth val="0"/>
        <c:axId val="1235946896"/>
        <c:axId val="1235949776"/>
      </c:lineChart>
      <c:catAx>
        <c:axId val="1235946896"/>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1235949776"/>
        <c:crosses val="autoZero"/>
        <c:auto val="1"/>
        <c:lblAlgn val="ctr"/>
        <c:lblOffset val="100"/>
        <c:noMultiLvlLbl val="0"/>
      </c:catAx>
      <c:valAx>
        <c:axId val="1235949776"/>
        <c:scaling>
          <c:orientation val="minMax"/>
        </c:scaling>
        <c:delete val="0"/>
        <c:axPos val="l"/>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12359468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26">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dk1">
            <a:lumMod val="75000"/>
            <a:lumOff val="25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dk1">
            <a:lumMod val="75000"/>
            <a:lumOff val="25000"/>
          </a:schemeClr>
        </a:solidFill>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8CB895-FE19-4C0E-AA01-54B875C9E510}"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en-US"/>
        </a:p>
      </dgm:t>
    </dgm:pt>
    <dgm:pt modelId="{8E0D256F-6518-49C7-8797-6FC0C0A53D69}">
      <dgm:prSet/>
      <dgm:spPr/>
      <dgm:t>
        <a:bodyPr/>
        <a:lstStyle/>
        <a:p>
          <a:r>
            <a:rPr lang="en-US" dirty="0"/>
            <a:t>Women who are younger, better educated, and live in cities are more likely to use ANC services.</a:t>
          </a:r>
        </a:p>
      </dgm:t>
    </dgm:pt>
    <dgm:pt modelId="{24D29D36-EF02-41CE-A94E-D38168547304}" type="parTrans" cxnId="{5E308A32-2014-4ABC-B6BD-D28BDAC91F79}">
      <dgm:prSet/>
      <dgm:spPr/>
      <dgm:t>
        <a:bodyPr/>
        <a:lstStyle/>
        <a:p>
          <a:endParaRPr lang="en-US"/>
        </a:p>
      </dgm:t>
    </dgm:pt>
    <dgm:pt modelId="{4A919F82-2A10-4FFE-A229-EE71230FC2A4}" type="sibTrans" cxnId="{5E308A32-2014-4ABC-B6BD-D28BDAC91F79}">
      <dgm:prSet/>
      <dgm:spPr/>
      <dgm:t>
        <a:bodyPr/>
        <a:lstStyle/>
        <a:p>
          <a:endParaRPr lang="en-US"/>
        </a:p>
      </dgm:t>
    </dgm:pt>
    <dgm:pt modelId="{FD1E4B62-8FE3-4034-8406-B247628BF271}">
      <dgm:prSet/>
      <dgm:spPr/>
      <dgm:t>
        <a:bodyPr/>
        <a:lstStyle/>
        <a:p>
          <a:r>
            <a:rPr lang="en-US"/>
            <a:t>Inadequate care is most likely to affect ST, impoverished, and rural women, particularly those with low levels of empowerment.</a:t>
          </a:r>
        </a:p>
      </dgm:t>
    </dgm:pt>
    <dgm:pt modelId="{CE6A863F-5FE8-4B12-8FC9-4AA12EEA8FF5}" type="parTrans" cxnId="{197F25A1-2572-4790-9ED7-848C843E4C62}">
      <dgm:prSet/>
      <dgm:spPr/>
      <dgm:t>
        <a:bodyPr/>
        <a:lstStyle/>
        <a:p>
          <a:endParaRPr lang="en-US"/>
        </a:p>
      </dgm:t>
    </dgm:pt>
    <dgm:pt modelId="{85246BF3-ADD7-4A8F-ADB9-5BF4D0F98049}" type="sibTrans" cxnId="{197F25A1-2572-4790-9ED7-848C843E4C62}">
      <dgm:prSet/>
      <dgm:spPr/>
      <dgm:t>
        <a:bodyPr/>
        <a:lstStyle/>
        <a:p>
          <a:endParaRPr lang="en-US"/>
        </a:p>
      </dgm:t>
    </dgm:pt>
    <dgm:pt modelId="{7DA325AB-F70E-4D31-B948-FAD387335B1E}">
      <dgm:prSet/>
      <dgm:spPr/>
      <dgm:t>
        <a:bodyPr/>
        <a:lstStyle/>
        <a:p>
          <a:r>
            <a:rPr lang="en-US"/>
            <a:t>All groups benefit from empowerment, but its effects are most pronounced in areas with fewer external impediments (urban, wealthy, and educated people).</a:t>
          </a:r>
        </a:p>
      </dgm:t>
    </dgm:pt>
    <dgm:pt modelId="{8B50EBCC-CE66-488F-AF4F-B0DEE48ABED7}" type="parTrans" cxnId="{0B0AB2AD-9100-4B4B-9F86-3719574F7CEC}">
      <dgm:prSet/>
      <dgm:spPr/>
      <dgm:t>
        <a:bodyPr/>
        <a:lstStyle/>
        <a:p>
          <a:endParaRPr lang="en-US"/>
        </a:p>
      </dgm:t>
    </dgm:pt>
    <dgm:pt modelId="{930538C4-E964-493C-92B9-07A0730C20BF}" type="sibTrans" cxnId="{0B0AB2AD-9100-4B4B-9F86-3719574F7CEC}">
      <dgm:prSet/>
      <dgm:spPr/>
      <dgm:t>
        <a:bodyPr/>
        <a:lstStyle/>
        <a:p>
          <a:endParaRPr lang="en-US"/>
        </a:p>
      </dgm:t>
    </dgm:pt>
    <dgm:pt modelId="{52FEEB05-3E10-4D76-B485-3B09512B35E8}" type="pres">
      <dgm:prSet presAssocID="{528CB895-FE19-4C0E-AA01-54B875C9E510}" presName="linear" presStyleCnt="0">
        <dgm:presLayoutVars>
          <dgm:animLvl val="lvl"/>
          <dgm:resizeHandles val="exact"/>
        </dgm:presLayoutVars>
      </dgm:prSet>
      <dgm:spPr/>
    </dgm:pt>
    <dgm:pt modelId="{D8A9A922-F56D-41AE-B769-199FAB14A623}" type="pres">
      <dgm:prSet presAssocID="{8E0D256F-6518-49C7-8797-6FC0C0A53D69}" presName="parentText" presStyleLbl="node1" presStyleIdx="0" presStyleCnt="3">
        <dgm:presLayoutVars>
          <dgm:chMax val="0"/>
          <dgm:bulletEnabled val="1"/>
        </dgm:presLayoutVars>
      </dgm:prSet>
      <dgm:spPr/>
    </dgm:pt>
    <dgm:pt modelId="{A61F5438-590C-4682-9B48-19E8200726EF}" type="pres">
      <dgm:prSet presAssocID="{4A919F82-2A10-4FFE-A229-EE71230FC2A4}" presName="spacer" presStyleCnt="0"/>
      <dgm:spPr/>
    </dgm:pt>
    <dgm:pt modelId="{CF2837C4-37B6-437F-8391-5496B4D83D74}" type="pres">
      <dgm:prSet presAssocID="{FD1E4B62-8FE3-4034-8406-B247628BF271}" presName="parentText" presStyleLbl="node1" presStyleIdx="1" presStyleCnt="3">
        <dgm:presLayoutVars>
          <dgm:chMax val="0"/>
          <dgm:bulletEnabled val="1"/>
        </dgm:presLayoutVars>
      </dgm:prSet>
      <dgm:spPr/>
    </dgm:pt>
    <dgm:pt modelId="{767D90B0-0F6F-4CDE-95CF-A1150FA27A78}" type="pres">
      <dgm:prSet presAssocID="{85246BF3-ADD7-4A8F-ADB9-5BF4D0F98049}" presName="spacer" presStyleCnt="0"/>
      <dgm:spPr/>
    </dgm:pt>
    <dgm:pt modelId="{939EAA74-E7A7-4AF5-B71B-678AAB9E3A9F}" type="pres">
      <dgm:prSet presAssocID="{7DA325AB-F70E-4D31-B948-FAD387335B1E}" presName="parentText" presStyleLbl="node1" presStyleIdx="2" presStyleCnt="3">
        <dgm:presLayoutVars>
          <dgm:chMax val="0"/>
          <dgm:bulletEnabled val="1"/>
        </dgm:presLayoutVars>
      </dgm:prSet>
      <dgm:spPr/>
    </dgm:pt>
  </dgm:ptLst>
  <dgm:cxnLst>
    <dgm:cxn modelId="{65B1130C-07CC-4E7B-A330-A2FD14CB5FB5}" type="presOf" srcId="{7DA325AB-F70E-4D31-B948-FAD387335B1E}" destId="{939EAA74-E7A7-4AF5-B71B-678AAB9E3A9F}" srcOrd="0" destOrd="0" presId="urn:microsoft.com/office/officeart/2005/8/layout/vList2"/>
    <dgm:cxn modelId="{71307430-AAFB-4FDC-8C25-B46F77C564FA}" type="presOf" srcId="{FD1E4B62-8FE3-4034-8406-B247628BF271}" destId="{CF2837C4-37B6-437F-8391-5496B4D83D74}" srcOrd="0" destOrd="0" presId="urn:microsoft.com/office/officeart/2005/8/layout/vList2"/>
    <dgm:cxn modelId="{5E308A32-2014-4ABC-B6BD-D28BDAC91F79}" srcId="{528CB895-FE19-4C0E-AA01-54B875C9E510}" destId="{8E0D256F-6518-49C7-8797-6FC0C0A53D69}" srcOrd="0" destOrd="0" parTransId="{24D29D36-EF02-41CE-A94E-D38168547304}" sibTransId="{4A919F82-2A10-4FFE-A229-EE71230FC2A4}"/>
    <dgm:cxn modelId="{41D8D145-3313-42EA-A4F8-B804E8EBAF55}" type="presOf" srcId="{528CB895-FE19-4C0E-AA01-54B875C9E510}" destId="{52FEEB05-3E10-4D76-B485-3B09512B35E8}" srcOrd="0" destOrd="0" presId="urn:microsoft.com/office/officeart/2005/8/layout/vList2"/>
    <dgm:cxn modelId="{197F25A1-2572-4790-9ED7-848C843E4C62}" srcId="{528CB895-FE19-4C0E-AA01-54B875C9E510}" destId="{FD1E4B62-8FE3-4034-8406-B247628BF271}" srcOrd="1" destOrd="0" parTransId="{CE6A863F-5FE8-4B12-8FC9-4AA12EEA8FF5}" sibTransId="{85246BF3-ADD7-4A8F-ADB9-5BF4D0F98049}"/>
    <dgm:cxn modelId="{0B0AB2AD-9100-4B4B-9F86-3719574F7CEC}" srcId="{528CB895-FE19-4C0E-AA01-54B875C9E510}" destId="{7DA325AB-F70E-4D31-B948-FAD387335B1E}" srcOrd="2" destOrd="0" parTransId="{8B50EBCC-CE66-488F-AF4F-B0DEE48ABED7}" sibTransId="{930538C4-E964-493C-92B9-07A0730C20BF}"/>
    <dgm:cxn modelId="{7D5771FF-8B0C-44F9-99BC-BF28FB818FC5}" type="presOf" srcId="{8E0D256F-6518-49C7-8797-6FC0C0A53D69}" destId="{D8A9A922-F56D-41AE-B769-199FAB14A623}" srcOrd="0" destOrd="0" presId="urn:microsoft.com/office/officeart/2005/8/layout/vList2"/>
    <dgm:cxn modelId="{30E73D6E-6816-4F13-9A42-F3117C0CF89E}" type="presParOf" srcId="{52FEEB05-3E10-4D76-B485-3B09512B35E8}" destId="{D8A9A922-F56D-41AE-B769-199FAB14A623}" srcOrd="0" destOrd="0" presId="urn:microsoft.com/office/officeart/2005/8/layout/vList2"/>
    <dgm:cxn modelId="{FC131BB1-4ED9-49AD-89A5-7611F05E9AB6}" type="presParOf" srcId="{52FEEB05-3E10-4D76-B485-3B09512B35E8}" destId="{A61F5438-590C-4682-9B48-19E8200726EF}" srcOrd="1" destOrd="0" presId="urn:microsoft.com/office/officeart/2005/8/layout/vList2"/>
    <dgm:cxn modelId="{4F4F6C7F-8ECB-4B99-8F4D-F02D0AE98AB3}" type="presParOf" srcId="{52FEEB05-3E10-4D76-B485-3B09512B35E8}" destId="{CF2837C4-37B6-437F-8391-5496B4D83D74}" srcOrd="2" destOrd="0" presId="urn:microsoft.com/office/officeart/2005/8/layout/vList2"/>
    <dgm:cxn modelId="{AAF4EADD-4250-415A-A71B-2A8050018451}" type="presParOf" srcId="{52FEEB05-3E10-4D76-B485-3B09512B35E8}" destId="{767D90B0-0F6F-4CDE-95CF-A1150FA27A78}" srcOrd="3" destOrd="0" presId="urn:microsoft.com/office/officeart/2005/8/layout/vList2"/>
    <dgm:cxn modelId="{7B21D3F7-DB85-40C2-ADF0-A70008A5A0B0}" type="presParOf" srcId="{52FEEB05-3E10-4D76-B485-3B09512B35E8}" destId="{939EAA74-E7A7-4AF5-B71B-678AAB9E3A9F}"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A9A922-F56D-41AE-B769-199FAB14A623}">
      <dsp:nvSpPr>
        <dsp:cNvPr id="0" name=""/>
        <dsp:cNvSpPr/>
      </dsp:nvSpPr>
      <dsp:spPr>
        <a:xfrm>
          <a:off x="0" y="125011"/>
          <a:ext cx="5811128" cy="1761398"/>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Women who are younger, better educated, and live in cities are more likely to use ANC services.</a:t>
          </a:r>
        </a:p>
      </dsp:txBody>
      <dsp:txXfrm>
        <a:off x="85984" y="210995"/>
        <a:ext cx="5639160" cy="1589430"/>
      </dsp:txXfrm>
    </dsp:sp>
    <dsp:sp modelId="{CF2837C4-37B6-437F-8391-5496B4D83D74}">
      <dsp:nvSpPr>
        <dsp:cNvPr id="0" name=""/>
        <dsp:cNvSpPr/>
      </dsp:nvSpPr>
      <dsp:spPr>
        <a:xfrm>
          <a:off x="0" y="1958410"/>
          <a:ext cx="5811128" cy="1761398"/>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Inadequate care is most likely to affect ST, impoverished, and rural women, particularly those with low levels of empowerment.</a:t>
          </a:r>
        </a:p>
      </dsp:txBody>
      <dsp:txXfrm>
        <a:off x="85984" y="2044394"/>
        <a:ext cx="5639160" cy="1589430"/>
      </dsp:txXfrm>
    </dsp:sp>
    <dsp:sp modelId="{939EAA74-E7A7-4AF5-B71B-678AAB9E3A9F}">
      <dsp:nvSpPr>
        <dsp:cNvPr id="0" name=""/>
        <dsp:cNvSpPr/>
      </dsp:nvSpPr>
      <dsp:spPr>
        <a:xfrm>
          <a:off x="0" y="3791808"/>
          <a:ext cx="5811128" cy="1761398"/>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All groups benefit from empowerment, but its effects are most pronounced in areas with fewer external impediments (urban, wealthy, and educated people).</a:t>
          </a:r>
        </a:p>
      </dsp:txBody>
      <dsp:txXfrm>
        <a:off x="85984" y="3877792"/>
        <a:ext cx="5639160" cy="158943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813171-98C5-4027-B625-1C281E58BE4B}" type="datetimeFigureOut">
              <a:rPr lang="en-IN" smtClean="0"/>
              <a:t>22-08-2025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2B6459-2236-4F06-BB4C-EA7F53A36793}" type="slidenum">
              <a:rPr lang="en-IN" smtClean="0"/>
              <a:t>‹#›</a:t>
            </a:fld>
            <a:endParaRPr lang="en-IN"/>
          </a:p>
        </p:txBody>
      </p:sp>
    </p:spTree>
    <p:extLst>
      <p:ext uri="{BB962C8B-B14F-4D97-AF65-F5344CB8AC3E}">
        <p14:creationId xmlns:p14="http://schemas.microsoft.com/office/powerpoint/2010/main" val="1927825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A2B6459-2236-4F06-BB4C-EA7F53A36793}" type="slidenum">
              <a:rPr lang="en-IN" smtClean="0"/>
              <a:t>7</a:t>
            </a:fld>
            <a:endParaRPr lang="en-IN"/>
          </a:p>
        </p:txBody>
      </p:sp>
    </p:spTree>
    <p:extLst>
      <p:ext uri="{BB962C8B-B14F-4D97-AF65-F5344CB8AC3E}">
        <p14:creationId xmlns:p14="http://schemas.microsoft.com/office/powerpoint/2010/main" val="11642299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8D902-7CC0-3CF5-631B-6F55381878F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9348AEA1-9A4C-156D-1989-1D5423A0E89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B3A7D62-A3CB-D2A6-DA9B-86169CEB32B2}"/>
              </a:ext>
            </a:extLst>
          </p:cNvPr>
          <p:cNvSpPr>
            <a:spLocks noGrp="1"/>
          </p:cNvSpPr>
          <p:nvPr>
            <p:ph type="dt" sz="half" idx="10"/>
          </p:nvPr>
        </p:nvSpPr>
        <p:spPr/>
        <p:txBody>
          <a:bodyPr/>
          <a:lstStyle/>
          <a:p>
            <a:fld id="{36769436-D1B6-4527-8D06-9CE9223B2A06}" type="datetimeFigureOut">
              <a:rPr lang="en-IN" smtClean="0"/>
              <a:t>22-08-2025</a:t>
            </a:fld>
            <a:endParaRPr lang="en-IN"/>
          </a:p>
        </p:txBody>
      </p:sp>
      <p:sp>
        <p:nvSpPr>
          <p:cNvPr id="5" name="Footer Placeholder 4">
            <a:extLst>
              <a:ext uri="{FF2B5EF4-FFF2-40B4-BE49-F238E27FC236}">
                <a16:creationId xmlns:a16="http://schemas.microsoft.com/office/drawing/2014/main" id="{2A2FA801-291D-E20D-D251-83AB5993945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336A4326-B00A-201D-1708-579B88093C2B}"/>
              </a:ext>
            </a:extLst>
          </p:cNvPr>
          <p:cNvSpPr>
            <a:spLocks noGrp="1"/>
          </p:cNvSpPr>
          <p:nvPr>
            <p:ph type="sldNum" sz="quarter" idx="12"/>
          </p:nvPr>
        </p:nvSpPr>
        <p:spPr/>
        <p:txBody>
          <a:bodyPr/>
          <a:lstStyle/>
          <a:p>
            <a:fld id="{F7FDD026-D247-4C82-90F9-7B3C244D212E}" type="slidenum">
              <a:rPr lang="en-IN" smtClean="0"/>
              <a:t>‹#›</a:t>
            </a:fld>
            <a:endParaRPr lang="en-IN"/>
          </a:p>
        </p:txBody>
      </p:sp>
    </p:spTree>
    <p:extLst>
      <p:ext uri="{BB962C8B-B14F-4D97-AF65-F5344CB8AC3E}">
        <p14:creationId xmlns:p14="http://schemas.microsoft.com/office/powerpoint/2010/main" val="39417084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2AEC7C-11D9-CE6F-7426-6C9AB982F2D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0209853-1DC2-7F58-1A52-F3566957AFE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4D00255-6BD2-3C77-FB9A-FB491DC8B069}"/>
              </a:ext>
            </a:extLst>
          </p:cNvPr>
          <p:cNvSpPr>
            <a:spLocks noGrp="1"/>
          </p:cNvSpPr>
          <p:nvPr>
            <p:ph type="dt" sz="half" idx="10"/>
          </p:nvPr>
        </p:nvSpPr>
        <p:spPr/>
        <p:txBody>
          <a:bodyPr/>
          <a:lstStyle/>
          <a:p>
            <a:fld id="{36769436-D1B6-4527-8D06-9CE9223B2A06}" type="datetimeFigureOut">
              <a:rPr lang="en-IN" smtClean="0"/>
              <a:t>22-08-2025</a:t>
            </a:fld>
            <a:endParaRPr lang="en-IN"/>
          </a:p>
        </p:txBody>
      </p:sp>
      <p:sp>
        <p:nvSpPr>
          <p:cNvPr id="5" name="Footer Placeholder 4">
            <a:extLst>
              <a:ext uri="{FF2B5EF4-FFF2-40B4-BE49-F238E27FC236}">
                <a16:creationId xmlns:a16="http://schemas.microsoft.com/office/drawing/2014/main" id="{72DA1F2B-180D-3A1E-5799-BBBB0C4B07D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FDE268D-C59E-8CFD-E6DC-3474C3A1F0D5}"/>
              </a:ext>
            </a:extLst>
          </p:cNvPr>
          <p:cNvSpPr>
            <a:spLocks noGrp="1"/>
          </p:cNvSpPr>
          <p:nvPr>
            <p:ph type="sldNum" sz="quarter" idx="12"/>
          </p:nvPr>
        </p:nvSpPr>
        <p:spPr/>
        <p:txBody>
          <a:bodyPr/>
          <a:lstStyle/>
          <a:p>
            <a:fld id="{F7FDD026-D247-4C82-90F9-7B3C244D212E}" type="slidenum">
              <a:rPr lang="en-IN" smtClean="0"/>
              <a:t>‹#›</a:t>
            </a:fld>
            <a:endParaRPr lang="en-IN"/>
          </a:p>
        </p:txBody>
      </p:sp>
    </p:spTree>
    <p:extLst>
      <p:ext uri="{BB962C8B-B14F-4D97-AF65-F5344CB8AC3E}">
        <p14:creationId xmlns:p14="http://schemas.microsoft.com/office/powerpoint/2010/main" val="277818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5159DA1-93A6-8125-F524-5B4A0BC22FA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8585A14B-13D9-67B8-A3D3-26E35F4611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1B7FAA4-91A9-1334-56C3-C7FD0BFE095B}"/>
              </a:ext>
            </a:extLst>
          </p:cNvPr>
          <p:cNvSpPr>
            <a:spLocks noGrp="1"/>
          </p:cNvSpPr>
          <p:nvPr>
            <p:ph type="dt" sz="half" idx="10"/>
          </p:nvPr>
        </p:nvSpPr>
        <p:spPr/>
        <p:txBody>
          <a:bodyPr/>
          <a:lstStyle/>
          <a:p>
            <a:fld id="{36769436-D1B6-4527-8D06-9CE9223B2A06}" type="datetimeFigureOut">
              <a:rPr lang="en-IN" smtClean="0"/>
              <a:t>22-08-2025</a:t>
            </a:fld>
            <a:endParaRPr lang="en-IN"/>
          </a:p>
        </p:txBody>
      </p:sp>
      <p:sp>
        <p:nvSpPr>
          <p:cNvPr id="5" name="Footer Placeholder 4">
            <a:extLst>
              <a:ext uri="{FF2B5EF4-FFF2-40B4-BE49-F238E27FC236}">
                <a16:creationId xmlns:a16="http://schemas.microsoft.com/office/drawing/2014/main" id="{A64F7E85-87CF-5598-4495-90FC1DBFAA3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E12C5C6-0B44-16E3-10BE-D0648F916383}"/>
              </a:ext>
            </a:extLst>
          </p:cNvPr>
          <p:cNvSpPr>
            <a:spLocks noGrp="1"/>
          </p:cNvSpPr>
          <p:nvPr>
            <p:ph type="sldNum" sz="quarter" idx="12"/>
          </p:nvPr>
        </p:nvSpPr>
        <p:spPr/>
        <p:txBody>
          <a:bodyPr/>
          <a:lstStyle/>
          <a:p>
            <a:fld id="{F7FDD026-D247-4C82-90F9-7B3C244D212E}" type="slidenum">
              <a:rPr lang="en-IN" smtClean="0"/>
              <a:t>‹#›</a:t>
            </a:fld>
            <a:endParaRPr lang="en-IN"/>
          </a:p>
        </p:txBody>
      </p:sp>
    </p:spTree>
    <p:extLst>
      <p:ext uri="{BB962C8B-B14F-4D97-AF65-F5344CB8AC3E}">
        <p14:creationId xmlns:p14="http://schemas.microsoft.com/office/powerpoint/2010/main" val="14355933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F1A99-BC20-1AAE-2D09-D86446D95AB3}"/>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76D6880-39C0-B854-DD1E-98E75277A2C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142D0DC-15E7-E08C-42B2-A29B2F67D9FC}"/>
              </a:ext>
            </a:extLst>
          </p:cNvPr>
          <p:cNvSpPr>
            <a:spLocks noGrp="1"/>
          </p:cNvSpPr>
          <p:nvPr>
            <p:ph type="dt" sz="half" idx="10"/>
          </p:nvPr>
        </p:nvSpPr>
        <p:spPr/>
        <p:txBody>
          <a:bodyPr/>
          <a:lstStyle/>
          <a:p>
            <a:fld id="{36769436-D1B6-4527-8D06-9CE9223B2A06}" type="datetimeFigureOut">
              <a:rPr lang="en-IN" smtClean="0"/>
              <a:t>22-08-2025</a:t>
            </a:fld>
            <a:endParaRPr lang="en-IN"/>
          </a:p>
        </p:txBody>
      </p:sp>
      <p:sp>
        <p:nvSpPr>
          <p:cNvPr id="5" name="Footer Placeholder 4">
            <a:extLst>
              <a:ext uri="{FF2B5EF4-FFF2-40B4-BE49-F238E27FC236}">
                <a16:creationId xmlns:a16="http://schemas.microsoft.com/office/drawing/2014/main" id="{014715A1-D131-DE11-BDE2-3593504795D2}"/>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D26141E-8E4F-ADE3-ACA8-001FE6342FE5}"/>
              </a:ext>
            </a:extLst>
          </p:cNvPr>
          <p:cNvSpPr>
            <a:spLocks noGrp="1"/>
          </p:cNvSpPr>
          <p:nvPr>
            <p:ph type="sldNum" sz="quarter" idx="12"/>
          </p:nvPr>
        </p:nvSpPr>
        <p:spPr/>
        <p:txBody>
          <a:bodyPr/>
          <a:lstStyle/>
          <a:p>
            <a:fld id="{F7FDD026-D247-4C82-90F9-7B3C244D212E}" type="slidenum">
              <a:rPr lang="en-IN" smtClean="0"/>
              <a:t>‹#›</a:t>
            </a:fld>
            <a:endParaRPr lang="en-IN"/>
          </a:p>
        </p:txBody>
      </p:sp>
    </p:spTree>
    <p:extLst>
      <p:ext uri="{BB962C8B-B14F-4D97-AF65-F5344CB8AC3E}">
        <p14:creationId xmlns:p14="http://schemas.microsoft.com/office/powerpoint/2010/main" val="1871060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A6077-5EA7-B0B4-7EDC-5C7FD51EA4C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574EC964-44BE-CEA1-6E02-B8FD917F661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3C495A0-35D5-AA00-7AD4-02EA37AF5BBB}"/>
              </a:ext>
            </a:extLst>
          </p:cNvPr>
          <p:cNvSpPr>
            <a:spLocks noGrp="1"/>
          </p:cNvSpPr>
          <p:nvPr>
            <p:ph type="dt" sz="half" idx="10"/>
          </p:nvPr>
        </p:nvSpPr>
        <p:spPr/>
        <p:txBody>
          <a:bodyPr/>
          <a:lstStyle/>
          <a:p>
            <a:fld id="{36769436-D1B6-4527-8D06-9CE9223B2A06}" type="datetimeFigureOut">
              <a:rPr lang="en-IN" smtClean="0"/>
              <a:t>22-08-2025</a:t>
            </a:fld>
            <a:endParaRPr lang="en-IN"/>
          </a:p>
        </p:txBody>
      </p:sp>
      <p:sp>
        <p:nvSpPr>
          <p:cNvPr id="5" name="Footer Placeholder 4">
            <a:extLst>
              <a:ext uri="{FF2B5EF4-FFF2-40B4-BE49-F238E27FC236}">
                <a16:creationId xmlns:a16="http://schemas.microsoft.com/office/drawing/2014/main" id="{3998EA57-3415-DE5F-8694-54D6FAC2A91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D4CF586-9CF9-669C-360F-087E48913C0A}"/>
              </a:ext>
            </a:extLst>
          </p:cNvPr>
          <p:cNvSpPr>
            <a:spLocks noGrp="1"/>
          </p:cNvSpPr>
          <p:nvPr>
            <p:ph type="sldNum" sz="quarter" idx="12"/>
          </p:nvPr>
        </p:nvSpPr>
        <p:spPr/>
        <p:txBody>
          <a:bodyPr/>
          <a:lstStyle/>
          <a:p>
            <a:fld id="{F7FDD026-D247-4C82-90F9-7B3C244D212E}" type="slidenum">
              <a:rPr lang="en-IN" smtClean="0"/>
              <a:t>‹#›</a:t>
            </a:fld>
            <a:endParaRPr lang="en-IN"/>
          </a:p>
        </p:txBody>
      </p:sp>
    </p:spTree>
    <p:extLst>
      <p:ext uri="{BB962C8B-B14F-4D97-AF65-F5344CB8AC3E}">
        <p14:creationId xmlns:p14="http://schemas.microsoft.com/office/powerpoint/2010/main" val="169457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F3206-DC0F-82C9-0AE3-B7A3621A36B4}"/>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C382F6A5-02DF-709C-6AA8-9AFF62558D8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F415AA8E-FC75-EC8C-2CEC-7128B3B5CBD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2498D31D-E038-12F9-1DBB-1BCE1594405A}"/>
              </a:ext>
            </a:extLst>
          </p:cNvPr>
          <p:cNvSpPr>
            <a:spLocks noGrp="1"/>
          </p:cNvSpPr>
          <p:nvPr>
            <p:ph type="dt" sz="half" idx="10"/>
          </p:nvPr>
        </p:nvSpPr>
        <p:spPr/>
        <p:txBody>
          <a:bodyPr/>
          <a:lstStyle/>
          <a:p>
            <a:fld id="{36769436-D1B6-4527-8D06-9CE9223B2A06}" type="datetimeFigureOut">
              <a:rPr lang="en-IN" smtClean="0"/>
              <a:t>22-08-2025</a:t>
            </a:fld>
            <a:endParaRPr lang="en-IN"/>
          </a:p>
        </p:txBody>
      </p:sp>
      <p:sp>
        <p:nvSpPr>
          <p:cNvPr id="6" name="Footer Placeholder 5">
            <a:extLst>
              <a:ext uri="{FF2B5EF4-FFF2-40B4-BE49-F238E27FC236}">
                <a16:creationId xmlns:a16="http://schemas.microsoft.com/office/drawing/2014/main" id="{3B844E03-6571-BAA5-F6F2-32293BFF3C9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313E64DC-1092-D57A-4963-DD17881B12A4}"/>
              </a:ext>
            </a:extLst>
          </p:cNvPr>
          <p:cNvSpPr>
            <a:spLocks noGrp="1"/>
          </p:cNvSpPr>
          <p:nvPr>
            <p:ph type="sldNum" sz="quarter" idx="12"/>
          </p:nvPr>
        </p:nvSpPr>
        <p:spPr/>
        <p:txBody>
          <a:bodyPr/>
          <a:lstStyle/>
          <a:p>
            <a:fld id="{F7FDD026-D247-4C82-90F9-7B3C244D212E}" type="slidenum">
              <a:rPr lang="en-IN" smtClean="0"/>
              <a:t>‹#›</a:t>
            </a:fld>
            <a:endParaRPr lang="en-IN"/>
          </a:p>
        </p:txBody>
      </p:sp>
    </p:spTree>
    <p:extLst>
      <p:ext uri="{BB962C8B-B14F-4D97-AF65-F5344CB8AC3E}">
        <p14:creationId xmlns:p14="http://schemas.microsoft.com/office/powerpoint/2010/main" val="39638837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4DC14-FD4F-6F9A-AD41-2CD235E6E1AC}"/>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D71CF9EA-9739-045E-24E3-7FE01DB0D2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03E9A9-583C-D40E-1B6B-90B360FA793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3275F3C0-8065-5664-F343-CF24AF9132D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F8AF349-712C-E8DB-6A66-130972A86B2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5B9D252D-E33E-305C-943F-F7BD5EC3BE1F}"/>
              </a:ext>
            </a:extLst>
          </p:cNvPr>
          <p:cNvSpPr>
            <a:spLocks noGrp="1"/>
          </p:cNvSpPr>
          <p:nvPr>
            <p:ph type="dt" sz="half" idx="10"/>
          </p:nvPr>
        </p:nvSpPr>
        <p:spPr/>
        <p:txBody>
          <a:bodyPr/>
          <a:lstStyle/>
          <a:p>
            <a:fld id="{36769436-D1B6-4527-8D06-9CE9223B2A06}" type="datetimeFigureOut">
              <a:rPr lang="en-IN" smtClean="0"/>
              <a:t>22-08-2025</a:t>
            </a:fld>
            <a:endParaRPr lang="en-IN"/>
          </a:p>
        </p:txBody>
      </p:sp>
      <p:sp>
        <p:nvSpPr>
          <p:cNvPr id="8" name="Footer Placeholder 7">
            <a:extLst>
              <a:ext uri="{FF2B5EF4-FFF2-40B4-BE49-F238E27FC236}">
                <a16:creationId xmlns:a16="http://schemas.microsoft.com/office/drawing/2014/main" id="{BAD0C793-1251-3723-3148-8F7767399E98}"/>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30E8765E-F8E7-466C-1F52-02D16A2FD5B7}"/>
              </a:ext>
            </a:extLst>
          </p:cNvPr>
          <p:cNvSpPr>
            <a:spLocks noGrp="1"/>
          </p:cNvSpPr>
          <p:nvPr>
            <p:ph type="sldNum" sz="quarter" idx="12"/>
          </p:nvPr>
        </p:nvSpPr>
        <p:spPr/>
        <p:txBody>
          <a:bodyPr/>
          <a:lstStyle/>
          <a:p>
            <a:fld id="{F7FDD026-D247-4C82-90F9-7B3C244D212E}" type="slidenum">
              <a:rPr lang="en-IN" smtClean="0"/>
              <a:t>‹#›</a:t>
            </a:fld>
            <a:endParaRPr lang="en-IN"/>
          </a:p>
        </p:txBody>
      </p:sp>
    </p:spTree>
    <p:extLst>
      <p:ext uri="{BB962C8B-B14F-4D97-AF65-F5344CB8AC3E}">
        <p14:creationId xmlns:p14="http://schemas.microsoft.com/office/powerpoint/2010/main" val="4038933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470CC-29F3-EA9A-E1F2-8769BAA2F7A4}"/>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6EF65C84-33E7-F649-8292-994AE45CFF29}"/>
              </a:ext>
            </a:extLst>
          </p:cNvPr>
          <p:cNvSpPr>
            <a:spLocks noGrp="1"/>
          </p:cNvSpPr>
          <p:nvPr>
            <p:ph type="dt" sz="half" idx="10"/>
          </p:nvPr>
        </p:nvSpPr>
        <p:spPr/>
        <p:txBody>
          <a:bodyPr/>
          <a:lstStyle/>
          <a:p>
            <a:fld id="{36769436-D1B6-4527-8D06-9CE9223B2A06}" type="datetimeFigureOut">
              <a:rPr lang="en-IN" smtClean="0"/>
              <a:t>22-08-2025</a:t>
            </a:fld>
            <a:endParaRPr lang="en-IN"/>
          </a:p>
        </p:txBody>
      </p:sp>
      <p:sp>
        <p:nvSpPr>
          <p:cNvPr id="4" name="Footer Placeholder 3">
            <a:extLst>
              <a:ext uri="{FF2B5EF4-FFF2-40B4-BE49-F238E27FC236}">
                <a16:creationId xmlns:a16="http://schemas.microsoft.com/office/drawing/2014/main" id="{C70C1514-FFA9-4BD5-F33C-AA3D92A76671}"/>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2CD5DFB3-AE69-2A14-9373-E8ABB442B1B0}"/>
              </a:ext>
            </a:extLst>
          </p:cNvPr>
          <p:cNvSpPr>
            <a:spLocks noGrp="1"/>
          </p:cNvSpPr>
          <p:nvPr>
            <p:ph type="sldNum" sz="quarter" idx="12"/>
          </p:nvPr>
        </p:nvSpPr>
        <p:spPr/>
        <p:txBody>
          <a:bodyPr/>
          <a:lstStyle/>
          <a:p>
            <a:fld id="{F7FDD026-D247-4C82-90F9-7B3C244D212E}" type="slidenum">
              <a:rPr lang="en-IN" smtClean="0"/>
              <a:t>‹#›</a:t>
            </a:fld>
            <a:endParaRPr lang="en-IN"/>
          </a:p>
        </p:txBody>
      </p:sp>
    </p:spTree>
    <p:extLst>
      <p:ext uri="{BB962C8B-B14F-4D97-AF65-F5344CB8AC3E}">
        <p14:creationId xmlns:p14="http://schemas.microsoft.com/office/powerpoint/2010/main" val="3761821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978576F-809D-F650-1309-FD408C0B5BDE}"/>
              </a:ext>
            </a:extLst>
          </p:cNvPr>
          <p:cNvSpPr>
            <a:spLocks noGrp="1"/>
          </p:cNvSpPr>
          <p:nvPr>
            <p:ph type="dt" sz="half" idx="10"/>
          </p:nvPr>
        </p:nvSpPr>
        <p:spPr/>
        <p:txBody>
          <a:bodyPr/>
          <a:lstStyle/>
          <a:p>
            <a:fld id="{36769436-D1B6-4527-8D06-9CE9223B2A06}" type="datetimeFigureOut">
              <a:rPr lang="en-IN" smtClean="0"/>
              <a:t>22-08-2025</a:t>
            </a:fld>
            <a:endParaRPr lang="en-IN"/>
          </a:p>
        </p:txBody>
      </p:sp>
      <p:sp>
        <p:nvSpPr>
          <p:cNvPr id="3" name="Footer Placeholder 2">
            <a:extLst>
              <a:ext uri="{FF2B5EF4-FFF2-40B4-BE49-F238E27FC236}">
                <a16:creationId xmlns:a16="http://schemas.microsoft.com/office/drawing/2014/main" id="{B273D534-3984-B426-9A50-07639EF42A3A}"/>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BB64A2C9-7A76-64C6-A1B6-9A2E628E14A2}"/>
              </a:ext>
            </a:extLst>
          </p:cNvPr>
          <p:cNvSpPr>
            <a:spLocks noGrp="1"/>
          </p:cNvSpPr>
          <p:nvPr>
            <p:ph type="sldNum" sz="quarter" idx="12"/>
          </p:nvPr>
        </p:nvSpPr>
        <p:spPr/>
        <p:txBody>
          <a:bodyPr/>
          <a:lstStyle/>
          <a:p>
            <a:fld id="{F7FDD026-D247-4C82-90F9-7B3C244D212E}" type="slidenum">
              <a:rPr lang="en-IN" smtClean="0"/>
              <a:t>‹#›</a:t>
            </a:fld>
            <a:endParaRPr lang="en-IN"/>
          </a:p>
        </p:txBody>
      </p:sp>
    </p:spTree>
    <p:extLst>
      <p:ext uri="{BB962C8B-B14F-4D97-AF65-F5344CB8AC3E}">
        <p14:creationId xmlns:p14="http://schemas.microsoft.com/office/powerpoint/2010/main" val="2136923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91B68-3B45-C735-596A-5A6F4ECC32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35C716-1BC1-D0D1-E81D-F172F89CF2D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15E977D1-F720-E6D6-2CDE-9BB4E99298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7E7E76-B4C8-8D89-FBEF-AC4F508FDA76}"/>
              </a:ext>
            </a:extLst>
          </p:cNvPr>
          <p:cNvSpPr>
            <a:spLocks noGrp="1"/>
          </p:cNvSpPr>
          <p:nvPr>
            <p:ph type="dt" sz="half" idx="10"/>
          </p:nvPr>
        </p:nvSpPr>
        <p:spPr/>
        <p:txBody>
          <a:bodyPr/>
          <a:lstStyle/>
          <a:p>
            <a:fld id="{36769436-D1B6-4527-8D06-9CE9223B2A06}" type="datetimeFigureOut">
              <a:rPr lang="en-IN" smtClean="0"/>
              <a:t>22-08-2025</a:t>
            </a:fld>
            <a:endParaRPr lang="en-IN"/>
          </a:p>
        </p:txBody>
      </p:sp>
      <p:sp>
        <p:nvSpPr>
          <p:cNvPr id="6" name="Footer Placeholder 5">
            <a:extLst>
              <a:ext uri="{FF2B5EF4-FFF2-40B4-BE49-F238E27FC236}">
                <a16:creationId xmlns:a16="http://schemas.microsoft.com/office/drawing/2014/main" id="{7E2A41DE-E8BE-2657-77AC-28C1E1BA99B9}"/>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7CE8C795-C563-4452-9B61-A0888E2657AC}"/>
              </a:ext>
            </a:extLst>
          </p:cNvPr>
          <p:cNvSpPr>
            <a:spLocks noGrp="1"/>
          </p:cNvSpPr>
          <p:nvPr>
            <p:ph type="sldNum" sz="quarter" idx="12"/>
          </p:nvPr>
        </p:nvSpPr>
        <p:spPr/>
        <p:txBody>
          <a:bodyPr/>
          <a:lstStyle/>
          <a:p>
            <a:fld id="{F7FDD026-D247-4C82-90F9-7B3C244D212E}" type="slidenum">
              <a:rPr lang="en-IN" smtClean="0"/>
              <a:t>‹#›</a:t>
            </a:fld>
            <a:endParaRPr lang="en-IN"/>
          </a:p>
        </p:txBody>
      </p:sp>
    </p:spTree>
    <p:extLst>
      <p:ext uri="{BB962C8B-B14F-4D97-AF65-F5344CB8AC3E}">
        <p14:creationId xmlns:p14="http://schemas.microsoft.com/office/powerpoint/2010/main" val="3926866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197EF-6968-B41D-E942-C18795E240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6AF38D9D-3092-0FB3-6981-11F1821ACE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9A1DD695-E843-BDE0-4F21-EEF9DC716E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448394-3CC8-1A09-214C-F27AFA848326}"/>
              </a:ext>
            </a:extLst>
          </p:cNvPr>
          <p:cNvSpPr>
            <a:spLocks noGrp="1"/>
          </p:cNvSpPr>
          <p:nvPr>
            <p:ph type="dt" sz="half" idx="10"/>
          </p:nvPr>
        </p:nvSpPr>
        <p:spPr/>
        <p:txBody>
          <a:bodyPr/>
          <a:lstStyle/>
          <a:p>
            <a:fld id="{36769436-D1B6-4527-8D06-9CE9223B2A06}" type="datetimeFigureOut">
              <a:rPr lang="en-IN" smtClean="0"/>
              <a:t>22-08-2025</a:t>
            </a:fld>
            <a:endParaRPr lang="en-IN"/>
          </a:p>
        </p:txBody>
      </p:sp>
      <p:sp>
        <p:nvSpPr>
          <p:cNvPr id="6" name="Footer Placeholder 5">
            <a:extLst>
              <a:ext uri="{FF2B5EF4-FFF2-40B4-BE49-F238E27FC236}">
                <a16:creationId xmlns:a16="http://schemas.microsoft.com/office/drawing/2014/main" id="{7EBE8C66-B204-BDE5-282D-0CFB3BFFF172}"/>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8374C641-ADC2-D340-48F1-3FCF566F7F16}"/>
              </a:ext>
            </a:extLst>
          </p:cNvPr>
          <p:cNvSpPr>
            <a:spLocks noGrp="1"/>
          </p:cNvSpPr>
          <p:nvPr>
            <p:ph type="sldNum" sz="quarter" idx="12"/>
          </p:nvPr>
        </p:nvSpPr>
        <p:spPr/>
        <p:txBody>
          <a:bodyPr/>
          <a:lstStyle/>
          <a:p>
            <a:fld id="{F7FDD026-D247-4C82-90F9-7B3C244D212E}" type="slidenum">
              <a:rPr lang="en-IN" smtClean="0"/>
              <a:t>‹#›</a:t>
            </a:fld>
            <a:endParaRPr lang="en-IN"/>
          </a:p>
        </p:txBody>
      </p:sp>
    </p:spTree>
    <p:extLst>
      <p:ext uri="{BB962C8B-B14F-4D97-AF65-F5344CB8AC3E}">
        <p14:creationId xmlns:p14="http://schemas.microsoft.com/office/powerpoint/2010/main" val="1741353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31D4C6D-DA58-5394-7151-2AE3BB1E30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F6E6FCF3-7E3E-19B4-E3EB-0FF9F4495E2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5C2CE28-4AFC-29A9-78A3-870A4AC409C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6769436-D1B6-4527-8D06-9CE9223B2A06}" type="datetimeFigureOut">
              <a:rPr lang="en-IN" smtClean="0"/>
              <a:t>22-08-2025</a:t>
            </a:fld>
            <a:endParaRPr lang="en-IN"/>
          </a:p>
        </p:txBody>
      </p:sp>
      <p:sp>
        <p:nvSpPr>
          <p:cNvPr id="5" name="Footer Placeholder 4">
            <a:extLst>
              <a:ext uri="{FF2B5EF4-FFF2-40B4-BE49-F238E27FC236}">
                <a16:creationId xmlns:a16="http://schemas.microsoft.com/office/drawing/2014/main" id="{C087AC66-9FC1-6BB0-9194-164AA8FA830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N"/>
          </a:p>
        </p:txBody>
      </p:sp>
      <p:sp>
        <p:nvSpPr>
          <p:cNvPr id="6" name="Slide Number Placeholder 5">
            <a:extLst>
              <a:ext uri="{FF2B5EF4-FFF2-40B4-BE49-F238E27FC236}">
                <a16:creationId xmlns:a16="http://schemas.microsoft.com/office/drawing/2014/main" id="{F94CB00F-C4AE-36C8-3A0D-238B243926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7FDD026-D247-4C82-90F9-7B3C244D212E}" type="slidenum">
              <a:rPr lang="en-IN" smtClean="0"/>
              <a:t>‹#›</a:t>
            </a:fld>
            <a:endParaRPr lang="en-IN"/>
          </a:p>
        </p:txBody>
      </p:sp>
    </p:spTree>
    <p:extLst>
      <p:ext uri="{BB962C8B-B14F-4D97-AF65-F5344CB8AC3E}">
        <p14:creationId xmlns:p14="http://schemas.microsoft.com/office/powerpoint/2010/main" val="36684660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D76F3E-3A97-486B-B402-44400A8B91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007BDE6-C928-A981-3FEC-683F63CD29CD}"/>
              </a:ext>
            </a:extLst>
          </p:cNvPr>
          <p:cNvSpPr>
            <a:spLocks noGrp="1"/>
          </p:cNvSpPr>
          <p:nvPr>
            <p:ph type="ctrTitle"/>
          </p:nvPr>
        </p:nvSpPr>
        <p:spPr>
          <a:xfrm>
            <a:off x="1068570" y="1233549"/>
            <a:ext cx="10506455" cy="2967208"/>
          </a:xfrm>
        </p:spPr>
        <p:txBody>
          <a:bodyPr>
            <a:normAutofit/>
          </a:bodyPr>
          <a:lstStyle/>
          <a:p>
            <a:pPr algn="l"/>
            <a:r>
              <a:rPr lang="en-US" sz="7400" dirty="0">
                <a:cs typeface="Times New Roman" panose="02020603050405020304" pitchFamily="18" charset="0"/>
              </a:rPr>
              <a:t> Disparities in Ante natal care utilization India</a:t>
            </a:r>
            <a:endParaRPr lang="en-IN" sz="7400" dirty="0"/>
          </a:p>
        </p:txBody>
      </p:sp>
      <p:sp>
        <p:nvSpPr>
          <p:cNvPr id="3" name="Subtitle 2">
            <a:extLst>
              <a:ext uri="{FF2B5EF4-FFF2-40B4-BE49-F238E27FC236}">
                <a16:creationId xmlns:a16="http://schemas.microsoft.com/office/drawing/2014/main" id="{43CFC87B-D2EF-000A-2123-09FFFCF0A568}"/>
              </a:ext>
            </a:extLst>
          </p:cNvPr>
          <p:cNvSpPr>
            <a:spLocks noGrp="1"/>
          </p:cNvSpPr>
          <p:nvPr>
            <p:ph type="subTitle" idx="1"/>
          </p:nvPr>
        </p:nvSpPr>
        <p:spPr>
          <a:xfrm>
            <a:off x="838199" y="4404018"/>
            <a:ext cx="3674808" cy="1019849"/>
          </a:xfrm>
        </p:spPr>
        <p:txBody>
          <a:bodyPr>
            <a:normAutofit/>
          </a:bodyPr>
          <a:lstStyle/>
          <a:p>
            <a:pPr algn="l"/>
            <a:r>
              <a:rPr lang="en-US" dirty="0">
                <a:latin typeface="+mj-lt"/>
                <a:cs typeface="Times New Roman" panose="02020603050405020304" pitchFamily="18" charset="0"/>
              </a:rPr>
              <a:t>Presented by: Saloni Singh                                           </a:t>
            </a:r>
          </a:p>
          <a:p>
            <a:pPr algn="l"/>
            <a:r>
              <a:rPr lang="en-US" dirty="0">
                <a:latin typeface="+mj-lt"/>
                <a:cs typeface="Times New Roman" panose="02020603050405020304" pitchFamily="18" charset="0"/>
              </a:rPr>
              <a:t>Roll No- PG/23/098</a:t>
            </a:r>
          </a:p>
          <a:p>
            <a:pPr algn="l"/>
            <a:endParaRPr lang="en-IN" dirty="0">
              <a:latin typeface="+mj-lt"/>
            </a:endParaRPr>
          </a:p>
        </p:txBody>
      </p:sp>
      <p:sp>
        <p:nvSpPr>
          <p:cNvPr id="11" name="Rectangle 10">
            <a:extLst>
              <a:ext uri="{FF2B5EF4-FFF2-40B4-BE49-F238E27FC236}">
                <a16:creationId xmlns:a16="http://schemas.microsoft.com/office/drawing/2014/main" id="{391F6B52-91F4-4AEB-B6DB-29FEBCF28C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4331166"/>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2CD6F061-7C53-44F4-9794-953DB70A4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9346882" y="2348839"/>
            <a:ext cx="54864" cy="394677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AC54CCC-EDCC-12F3-C62A-050FBD7982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902" y="184672"/>
            <a:ext cx="1693888" cy="845616"/>
          </a:xfrm>
          <a:prstGeom prst="rect">
            <a:avLst/>
          </a:prstGeom>
        </p:spPr>
      </p:pic>
      <p:sp>
        <p:nvSpPr>
          <p:cNvPr id="7" name="Subtitle 2">
            <a:extLst>
              <a:ext uri="{FF2B5EF4-FFF2-40B4-BE49-F238E27FC236}">
                <a16:creationId xmlns:a16="http://schemas.microsoft.com/office/drawing/2014/main" id="{2B5F67DF-627F-A7AE-02B6-FED6F0E836BF}"/>
              </a:ext>
            </a:extLst>
          </p:cNvPr>
          <p:cNvSpPr txBox="1">
            <a:spLocks/>
          </p:cNvSpPr>
          <p:nvPr/>
        </p:nvSpPr>
        <p:spPr>
          <a:xfrm>
            <a:off x="6677331" y="4404018"/>
            <a:ext cx="4929650" cy="1019849"/>
          </a:xfrm>
          <a:prstGeom prst="rect">
            <a:avLst/>
          </a:prstGeom>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dirty="0">
                <a:latin typeface="+mj-lt"/>
                <a:cs typeface="Times New Roman" panose="02020603050405020304" pitchFamily="18" charset="0"/>
              </a:rPr>
              <a:t>Mentor Name-Dr. Mukesh Ravi Raushan </a:t>
            </a:r>
          </a:p>
          <a:p>
            <a:pPr algn="l"/>
            <a:r>
              <a:rPr lang="en-IN" dirty="0">
                <a:latin typeface="+mj-lt"/>
                <a:cs typeface="Times New Roman" panose="02020603050405020304" pitchFamily="18" charset="0"/>
              </a:rPr>
              <a:t>IIHMR Delhi</a:t>
            </a:r>
          </a:p>
        </p:txBody>
      </p:sp>
    </p:spTree>
    <p:extLst>
      <p:ext uri="{BB962C8B-B14F-4D97-AF65-F5344CB8AC3E}">
        <p14:creationId xmlns:p14="http://schemas.microsoft.com/office/powerpoint/2010/main" val="37888025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804BFF0-5F07-B292-FAB2-2B9B46D78FDC}"/>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BB2B1F0-0DD6-4744-9A46-7A344FB48E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1F065ED-E1D2-C937-8D19-EEA8D16B78AD}"/>
              </a:ext>
            </a:extLst>
          </p:cNvPr>
          <p:cNvSpPr>
            <a:spLocks noGrp="1"/>
          </p:cNvSpPr>
          <p:nvPr>
            <p:ph type="title"/>
          </p:nvPr>
        </p:nvSpPr>
        <p:spPr>
          <a:xfrm>
            <a:off x="1603948" y="842774"/>
            <a:ext cx="9743756" cy="1503087"/>
          </a:xfrm>
        </p:spPr>
        <p:txBody>
          <a:bodyPr anchor="b">
            <a:normAutofit fontScale="90000"/>
          </a:bodyPr>
          <a:lstStyle/>
          <a:p>
            <a:r>
              <a:rPr lang="en-IN" sz="6000" dirty="0">
                <a:cs typeface="Times New Roman" panose="02020603050405020304" pitchFamily="18" charset="0"/>
              </a:rPr>
              <a:t>Methodology </a:t>
            </a:r>
            <a:br>
              <a:rPr lang="en-IN" sz="6000" dirty="0"/>
            </a:br>
            <a:endParaRPr lang="en-IN" sz="6000" dirty="0"/>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2899927"/>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2776031"/>
            <a:ext cx="1873457"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6A8399B0-6FAF-365D-5E5F-B1AD9671D195}"/>
              </a:ext>
            </a:extLst>
          </p:cNvPr>
          <p:cNvSpPr>
            <a:spLocks noGrp="1"/>
          </p:cNvSpPr>
          <p:nvPr>
            <p:ph idx="1"/>
          </p:nvPr>
        </p:nvSpPr>
        <p:spPr>
          <a:xfrm>
            <a:off x="841248" y="3337269"/>
            <a:ext cx="10509504" cy="2905686"/>
          </a:xfrm>
        </p:spPr>
        <p:txBody>
          <a:bodyPr>
            <a:normAutofit/>
          </a:bodyPr>
          <a:lstStyle/>
          <a:p>
            <a:pPr marL="0" indent="0">
              <a:spcAft>
                <a:spcPts val="800"/>
              </a:spcAft>
              <a:buSzPts val="1000"/>
              <a:buNone/>
              <a:tabLst>
                <a:tab pos="457200" algn="l"/>
              </a:tabLst>
            </a:pPr>
            <a:r>
              <a:rPr lang="en-IN" sz="2200" b="1" kern="100" dirty="0">
                <a:effectLst/>
                <a:ea typeface="Aptos" panose="020B0004020202020204" pitchFamily="34" charset="0"/>
                <a:cs typeface="Times New Roman" panose="02020603050405020304" pitchFamily="18" charset="0"/>
              </a:rPr>
              <a:t>Study Design:</a:t>
            </a:r>
            <a:r>
              <a:rPr lang="en-IN" sz="2200" kern="100" dirty="0">
                <a:effectLst/>
                <a:ea typeface="Aptos" panose="020B0004020202020204" pitchFamily="34" charset="0"/>
                <a:cs typeface="Times New Roman" panose="02020603050405020304" pitchFamily="18" charset="0"/>
              </a:rPr>
              <a:t> </a:t>
            </a:r>
            <a:r>
              <a:rPr lang="en-IN" sz="2200" kern="100" dirty="0">
                <a:ea typeface="Aptos" panose="020B0004020202020204" pitchFamily="34" charset="0"/>
                <a:cs typeface="Times New Roman" panose="02020603050405020304" pitchFamily="18" charset="0"/>
              </a:rPr>
              <a:t> Descriptive study</a:t>
            </a:r>
            <a:r>
              <a:rPr lang="en-IN" sz="2200" kern="100" dirty="0">
                <a:effectLst/>
                <a:ea typeface="Aptos" panose="020B0004020202020204" pitchFamily="34" charset="0"/>
                <a:cs typeface="Times New Roman" panose="02020603050405020304" pitchFamily="18" charset="0"/>
              </a:rPr>
              <a:t>.</a:t>
            </a:r>
          </a:p>
          <a:p>
            <a:pPr marL="0" indent="0">
              <a:spcAft>
                <a:spcPts val="800"/>
              </a:spcAft>
              <a:buSzPts val="1000"/>
              <a:buNone/>
              <a:tabLst>
                <a:tab pos="457200" algn="l"/>
              </a:tabLst>
            </a:pPr>
            <a:r>
              <a:rPr lang="en-IN" sz="2200" b="1" kern="100" dirty="0">
                <a:effectLst/>
                <a:ea typeface="Aptos" panose="020B0004020202020204" pitchFamily="34" charset="0"/>
                <a:cs typeface="Times New Roman" panose="02020603050405020304" pitchFamily="18" charset="0"/>
              </a:rPr>
              <a:t>Data Sources:</a:t>
            </a:r>
            <a:r>
              <a:rPr lang="en-IN" sz="2200" kern="100" dirty="0">
                <a:effectLst/>
                <a:ea typeface="Aptos" panose="020B0004020202020204" pitchFamily="34" charset="0"/>
                <a:cs typeface="Times New Roman" panose="02020603050405020304" pitchFamily="18" charset="0"/>
              </a:rPr>
              <a:t> NFHS-5, DHS</a:t>
            </a:r>
          </a:p>
          <a:p>
            <a:pPr marL="0" indent="0">
              <a:spcAft>
                <a:spcPts val="800"/>
              </a:spcAft>
              <a:buSzPts val="1000"/>
              <a:buNone/>
              <a:tabLst>
                <a:tab pos="457200" algn="l"/>
              </a:tabLst>
            </a:pPr>
            <a:r>
              <a:rPr lang="en-IN" sz="2200" b="1" kern="100" dirty="0">
                <a:effectLst/>
                <a:ea typeface="Aptos" panose="020B0004020202020204" pitchFamily="34" charset="0"/>
                <a:cs typeface="Times New Roman" panose="02020603050405020304" pitchFamily="18" charset="0"/>
              </a:rPr>
              <a:t>Data Analysis:</a:t>
            </a:r>
            <a:r>
              <a:rPr lang="en-IN" sz="2200" kern="100" dirty="0">
                <a:effectLst/>
                <a:ea typeface="Aptos" panose="020B0004020202020204" pitchFamily="34" charset="0"/>
                <a:cs typeface="Times New Roman" panose="02020603050405020304" pitchFamily="18" charset="0"/>
              </a:rPr>
              <a:t> Descriptive statistics </a:t>
            </a:r>
          </a:p>
          <a:p>
            <a:pPr marL="0" indent="0">
              <a:spcAft>
                <a:spcPts val="800"/>
              </a:spcAft>
              <a:buSzPts val="1000"/>
              <a:buNone/>
              <a:tabLst>
                <a:tab pos="457200" algn="l"/>
              </a:tabLst>
            </a:pPr>
            <a:r>
              <a:rPr lang="en-US" sz="2200" b="1" i="0" u="none" strike="noStrike" baseline="0" dirty="0"/>
              <a:t>Analytical method: </a:t>
            </a:r>
            <a:r>
              <a:rPr lang="en-US" sz="2200" b="0" i="0" u="none" strike="noStrike" baseline="0" dirty="0"/>
              <a:t> descriptive statistics of the study population will be studied in this section.</a:t>
            </a:r>
            <a:endParaRPr lang="en-IN" sz="2200" dirty="0"/>
          </a:p>
          <a:p>
            <a:pPr marL="0" indent="0">
              <a:spcAft>
                <a:spcPts val="800"/>
              </a:spcAft>
              <a:buSzPts val="1000"/>
              <a:buNone/>
              <a:tabLst>
                <a:tab pos="457200" algn="l"/>
              </a:tabLst>
            </a:pPr>
            <a:endParaRPr lang="en-US" sz="2200" kern="100" dirty="0">
              <a:effectLst/>
              <a:ea typeface="Aptos" panose="020B0004020202020204" pitchFamily="34" charset="0"/>
              <a:cs typeface="Times New Roman" panose="02020603050405020304" pitchFamily="18" charset="0"/>
            </a:endParaRPr>
          </a:p>
          <a:p>
            <a:endParaRPr lang="en-IN" sz="2200" dirty="0"/>
          </a:p>
        </p:txBody>
      </p:sp>
      <p:pic>
        <p:nvPicPr>
          <p:cNvPr id="4" name="Picture 3">
            <a:extLst>
              <a:ext uri="{FF2B5EF4-FFF2-40B4-BE49-F238E27FC236}">
                <a16:creationId xmlns:a16="http://schemas.microsoft.com/office/drawing/2014/main" id="{E98332D8-2B1E-C0D8-C059-7743A4DED6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417319" cy="818960"/>
          </a:xfrm>
          <a:prstGeom prst="rect">
            <a:avLst/>
          </a:prstGeom>
        </p:spPr>
      </p:pic>
    </p:spTree>
    <p:extLst>
      <p:ext uri="{BB962C8B-B14F-4D97-AF65-F5344CB8AC3E}">
        <p14:creationId xmlns:p14="http://schemas.microsoft.com/office/powerpoint/2010/main" val="33259507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827FF362-FC97-4BF5-949B-D4ADFA26E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888549">
            <a:off x="-1059473" y="-1108988"/>
            <a:ext cx="7179830" cy="5226565"/>
          </a:xfrm>
          <a:custGeom>
            <a:avLst/>
            <a:gdLst>
              <a:gd name="connsiteX0" fmla="*/ 5217841 w 7179830"/>
              <a:gd name="connsiteY0" fmla="*/ 464824 h 5226565"/>
              <a:gd name="connsiteX1" fmla="*/ 5222490 w 7179830"/>
              <a:gd name="connsiteY1" fmla="*/ 464289 h 5226565"/>
              <a:gd name="connsiteX2" fmla="*/ 5216768 w 7179830"/>
              <a:gd name="connsiteY2" fmla="*/ 463394 h 5226565"/>
              <a:gd name="connsiteX3" fmla="*/ 5217841 w 7179830"/>
              <a:gd name="connsiteY3" fmla="*/ 464824 h 5226565"/>
              <a:gd name="connsiteX4" fmla="*/ 4945201 w 7179830"/>
              <a:gd name="connsiteY4" fmla="*/ 5226565 h 5226565"/>
              <a:gd name="connsiteX5" fmla="*/ 140449 w 7179830"/>
              <a:gd name="connsiteY5" fmla="*/ 2240811 h 5226565"/>
              <a:gd name="connsiteX6" fmla="*/ 232913 w 7179830"/>
              <a:gd name="connsiteY6" fmla="*/ 2052782 h 5226565"/>
              <a:gd name="connsiteX7" fmla="*/ 375714 w 7179830"/>
              <a:gd name="connsiteY7" fmla="*/ 1803205 h 5226565"/>
              <a:gd name="connsiteX8" fmla="*/ 1512756 w 7179830"/>
              <a:gd name="connsiteY8" fmla="*/ 638448 h 5226565"/>
              <a:gd name="connsiteX9" fmla="*/ 2902095 w 7179830"/>
              <a:gd name="connsiteY9" fmla="*/ 120440 h 5226565"/>
              <a:gd name="connsiteX10" fmla="*/ 2848453 w 7179830"/>
              <a:gd name="connsiteY10" fmla="*/ 125626 h 5226565"/>
              <a:gd name="connsiteX11" fmla="*/ 1837830 w 7179830"/>
              <a:gd name="connsiteY11" fmla="*/ 426203 h 5226565"/>
              <a:gd name="connsiteX12" fmla="*/ 214608 w 7179830"/>
              <a:gd name="connsiteY12" fmla="*/ 1882239 h 5226565"/>
              <a:gd name="connsiteX13" fmla="*/ 91317 w 7179830"/>
              <a:gd name="connsiteY13" fmla="*/ 2123701 h 5226565"/>
              <a:gd name="connsiteX14" fmla="*/ 64092 w 7179830"/>
              <a:gd name="connsiteY14" fmla="*/ 2193361 h 5226565"/>
              <a:gd name="connsiteX15" fmla="*/ 0 w 7179830"/>
              <a:gd name="connsiteY15" fmla="*/ 2153533 h 5226565"/>
              <a:gd name="connsiteX16" fmla="*/ 42834 w 7179830"/>
              <a:gd name="connsiteY16" fmla="*/ 2047277 h 5226565"/>
              <a:gd name="connsiteX17" fmla="*/ 923582 w 7179830"/>
              <a:gd name="connsiteY17" fmla="*/ 915600 h 5226565"/>
              <a:gd name="connsiteX18" fmla="*/ 2686989 w 7179830"/>
              <a:gd name="connsiteY18" fmla="*/ 73950 h 5226565"/>
              <a:gd name="connsiteX19" fmla="*/ 3059983 w 7179830"/>
              <a:gd name="connsiteY19" fmla="*/ 20308 h 5226565"/>
              <a:gd name="connsiteX20" fmla="*/ 3454435 w 7179830"/>
              <a:gd name="connsiteY20" fmla="*/ 1176 h 5226565"/>
              <a:gd name="connsiteX21" fmla="*/ 3923806 w 7179830"/>
              <a:gd name="connsiteY21" fmla="*/ 49990 h 5226565"/>
              <a:gd name="connsiteX22" fmla="*/ 5350874 w 7179830"/>
              <a:gd name="connsiteY22" fmla="*/ 426917 h 5226565"/>
              <a:gd name="connsiteX23" fmla="*/ 6607360 w 7179830"/>
              <a:gd name="connsiteY23" fmla="*/ 1075097 h 5226565"/>
              <a:gd name="connsiteX24" fmla="*/ 7110534 w 7179830"/>
              <a:gd name="connsiteY24" fmla="*/ 1541421 h 5226565"/>
              <a:gd name="connsiteX25" fmla="*/ 7179830 w 7179830"/>
              <a:gd name="connsiteY25" fmla="*/ 1630542 h 5226565"/>
              <a:gd name="connsiteX26" fmla="*/ 7136295 w 7179830"/>
              <a:gd name="connsiteY26" fmla="*/ 1700600 h 5226565"/>
              <a:gd name="connsiteX27" fmla="*/ 7131140 w 7179830"/>
              <a:gd name="connsiteY27" fmla="*/ 1693045 h 5226565"/>
              <a:gd name="connsiteX28" fmla="*/ 6577499 w 7179830"/>
              <a:gd name="connsiteY28" fmla="*/ 1148230 h 5226565"/>
              <a:gd name="connsiteX29" fmla="*/ 5494816 w 7179830"/>
              <a:gd name="connsiteY29" fmla="*/ 563527 h 5226565"/>
              <a:gd name="connsiteX30" fmla="*/ 5366967 w 7179830"/>
              <a:gd name="connsiteY30" fmla="*/ 514176 h 5226565"/>
              <a:gd name="connsiteX31" fmla="*/ 5244661 w 7179830"/>
              <a:gd name="connsiteY31" fmla="*/ 470725 h 5226565"/>
              <a:gd name="connsiteX32" fmla="*/ 5904822 w 7179830"/>
              <a:gd name="connsiteY32" fmla="*/ 815468 h 5226565"/>
              <a:gd name="connsiteX33" fmla="*/ 7015222 w 7179830"/>
              <a:gd name="connsiteY33" fmla="*/ 1815185 h 5226565"/>
              <a:gd name="connsiteX34" fmla="*/ 7040454 w 7179830"/>
              <a:gd name="connsiteY34" fmla="*/ 1854830 h 522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79830" h="5226565">
                <a:moveTo>
                  <a:pt x="5217841" y="464824"/>
                </a:moveTo>
                <a:lnTo>
                  <a:pt x="5222490" y="464289"/>
                </a:lnTo>
                <a:lnTo>
                  <a:pt x="5216768" y="463394"/>
                </a:lnTo>
                <a:cubicBezTo>
                  <a:pt x="5216768" y="463394"/>
                  <a:pt x="5216768" y="464646"/>
                  <a:pt x="5217841" y="464824"/>
                </a:cubicBezTo>
                <a:close/>
                <a:moveTo>
                  <a:pt x="4945201" y="5226565"/>
                </a:moveTo>
                <a:lnTo>
                  <a:pt x="140449" y="2240811"/>
                </a:lnTo>
                <a:lnTo>
                  <a:pt x="232913" y="2052782"/>
                </a:lnTo>
                <a:cubicBezTo>
                  <a:pt x="277693" y="1968290"/>
                  <a:pt x="325201" y="1885054"/>
                  <a:pt x="375714" y="1803205"/>
                </a:cubicBezTo>
                <a:cubicBezTo>
                  <a:pt x="667528" y="1329721"/>
                  <a:pt x="1039629" y="935091"/>
                  <a:pt x="1512756" y="638448"/>
                </a:cubicBezTo>
                <a:cubicBezTo>
                  <a:pt x="1939392" y="370950"/>
                  <a:pt x="2405724" y="210560"/>
                  <a:pt x="2902095" y="120440"/>
                </a:cubicBezTo>
                <a:cubicBezTo>
                  <a:pt x="2884054" y="118134"/>
                  <a:pt x="2865727" y="119904"/>
                  <a:pt x="2848453" y="125626"/>
                </a:cubicBezTo>
                <a:cubicBezTo>
                  <a:pt x="2498704" y="175943"/>
                  <a:pt x="2158217" y="277201"/>
                  <a:pt x="1837830" y="426203"/>
                </a:cubicBezTo>
                <a:cubicBezTo>
                  <a:pt x="1147094" y="744660"/>
                  <a:pt x="593502" y="1217071"/>
                  <a:pt x="214608" y="1882239"/>
                </a:cubicBezTo>
                <a:cubicBezTo>
                  <a:pt x="169441" y="1960776"/>
                  <a:pt x="128308" y="2041369"/>
                  <a:pt x="91317" y="2123701"/>
                </a:cubicBezTo>
                <a:lnTo>
                  <a:pt x="64092" y="2193361"/>
                </a:lnTo>
                <a:lnTo>
                  <a:pt x="0" y="2153533"/>
                </a:lnTo>
                <a:lnTo>
                  <a:pt x="42834" y="2047277"/>
                </a:lnTo>
                <a:cubicBezTo>
                  <a:pt x="241792" y="1615775"/>
                  <a:pt x="541268" y="1241591"/>
                  <a:pt x="923582" y="915600"/>
                </a:cubicBezTo>
                <a:cubicBezTo>
                  <a:pt x="1435331" y="478415"/>
                  <a:pt x="2028081" y="205375"/>
                  <a:pt x="2686989" y="73950"/>
                </a:cubicBezTo>
                <a:cubicBezTo>
                  <a:pt x="2810367" y="49274"/>
                  <a:pt x="2934818" y="32466"/>
                  <a:pt x="3059983" y="20308"/>
                </a:cubicBezTo>
                <a:cubicBezTo>
                  <a:pt x="3185149" y="8148"/>
                  <a:pt x="3308706" y="2963"/>
                  <a:pt x="3454435" y="1176"/>
                </a:cubicBezTo>
                <a:cubicBezTo>
                  <a:pt x="3599805" y="-5977"/>
                  <a:pt x="3761985" y="20665"/>
                  <a:pt x="3923806" y="49990"/>
                </a:cubicBezTo>
                <a:cubicBezTo>
                  <a:pt x="4409449" y="137964"/>
                  <a:pt x="4886867" y="257228"/>
                  <a:pt x="5350874" y="426917"/>
                </a:cubicBezTo>
                <a:cubicBezTo>
                  <a:pt x="5797001" y="589991"/>
                  <a:pt x="6223101" y="792223"/>
                  <a:pt x="6607360" y="1075097"/>
                </a:cubicBezTo>
                <a:cubicBezTo>
                  <a:pt x="6794438" y="1212779"/>
                  <a:pt x="6965102" y="1365689"/>
                  <a:pt x="7110534" y="1541421"/>
                </a:cubicBezTo>
                <a:lnTo>
                  <a:pt x="7179830" y="1630542"/>
                </a:lnTo>
                <a:lnTo>
                  <a:pt x="7136295" y="1700600"/>
                </a:lnTo>
                <a:lnTo>
                  <a:pt x="7131140" y="1693045"/>
                </a:lnTo>
                <a:cubicBezTo>
                  <a:pt x="6977874" y="1483026"/>
                  <a:pt x="6788448" y="1305671"/>
                  <a:pt x="6577499" y="1148230"/>
                </a:cubicBezTo>
                <a:cubicBezTo>
                  <a:pt x="6245452" y="900401"/>
                  <a:pt x="5878538" y="716408"/>
                  <a:pt x="5494816" y="563527"/>
                </a:cubicBezTo>
                <a:cubicBezTo>
                  <a:pt x="5452491" y="546487"/>
                  <a:pt x="5409881" y="530036"/>
                  <a:pt x="5366967" y="514176"/>
                </a:cubicBezTo>
                <a:cubicBezTo>
                  <a:pt x="5326377" y="499156"/>
                  <a:pt x="5285430" y="485210"/>
                  <a:pt x="5244661" y="470725"/>
                </a:cubicBezTo>
                <a:cubicBezTo>
                  <a:pt x="5471517" y="572127"/>
                  <a:pt x="5691970" y="687263"/>
                  <a:pt x="5904822" y="815468"/>
                </a:cubicBezTo>
                <a:cubicBezTo>
                  <a:pt x="6336645" y="1080104"/>
                  <a:pt x="6718758" y="1400351"/>
                  <a:pt x="7015222" y="1815185"/>
                </a:cubicBezTo>
                <a:lnTo>
                  <a:pt x="7040454" y="1854830"/>
                </a:lnTo>
                <a:close/>
              </a:path>
            </a:pathLst>
          </a:custGeom>
          <a:solidFill>
            <a:schemeClr val="accent2"/>
          </a:solidFill>
          <a:ln w="12700"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BF646645-6C88-555E-4A62-FF534B13B097}"/>
              </a:ext>
            </a:extLst>
          </p:cNvPr>
          <p:cNvSpPr>
            <a:spLocks noGrp="1"/>
          </p:cNvSpPr>
          <p:nvPr>
            <p:ph type="title"/>
          </p:nvPr>
        </p:nvSpPr>
        <p:spPr>
          <a:xfrm>
            <a:off x="299889" y="1370455"/>
            <a:ext cx="3169025" cy="1227602"/>
          </a:xfrm>
        </p:spPr>
        <p:txBody>
          <a:bodyPr anchor="t">
            <a:normAutofit/>
          </a:bodyPr>
          <a:lstStyle/>
          <a:p>
            <a:r>
              <a:rPr lang="en-US" sz="5400" dirty="0">
                <a:solidFill>
                  <a:srgbClr val="FFFFFF"/>
                </a:solidFill>
              </a:rPr>
              <a:t> Outcome </a:t>
            </a:r>
            <a:endParaRPr lang="en-IN" sz="5400" dirty="0">
              <a:solidFill>
                <a:srgbClr val="FFFFFF"/>
              </a:solidFill>
            </a:endParaRPr>
          </a:p>
        </p:txBody>
      </p:sp>
      <p:sp>
        <p:nvSpPr>
          <p:cNvPr id="3" name="Content Placeholder 2">
            <a:extLst>
              <a:ext uri="{FF2B5EF4-FFF2-40B4-BE49-F238E27FC236}">
                <a16:creationId xmlns:a16="http://schemas.microsoft.com/office/drawing/2014/main" id="{8A1DF78F-58EC-9A57-4737-4C1E8D275D88}"/>
              </a:ext>
            </a:extLst>
          </p:cNvPr>
          <p:cNvSpPr>
            <a:spLocks noGrp="1"/>
          </p:cNvSpPr>
          <p:nvPr>
            <p:ph idx="1"/>
          </p:nvPr>
        </p:nvSpPr>
        <p:spPr>
          <a:xfrm>
            <a:off x="5258501" y="1239290"/>
            <a:ext cx="6633610" cy="5294647"/>
          </a:xfrm>
        </p:spPr>
        <p:txBody>
          <a:bodyPr>
            <a:normAutofit fontScale="92500" lnSpcReduction="10000"/>
          </a:bodyPr>
          <a:lstStyle/>
          <a:p>
            <a:r>
              <a:rPr lang="en-US" sz="2200" dirty="0"/>
              <a:t>All population groupings benefit from increased ANC usage, but younger women (20–34 years old), urban dwellers, Scheduled Tribe members, and those from lower-income families benefit the most.</a:t>
            </a:r>
          </a:p>
          <a:p>
            <a:r>
              <a:rPr lang="en-US" sz="2200" dirty="0"/>
              <a:t>Age Group: The majority of ANC services were used by younger women (15–24 years old). Age-related declines in </a:t>
            </a:r>
            <a:r>
              <a:rPr lang="en-US" sz="2200" dirty="0" err="1"/>
              <a:t>utilisation</a:t>
            </a:r>
            <a:r>
              <a:rPr lang="en-US" sz="2200" dirty="0"/>
              <a:t> were gradual, with the 45–49 age group experiencing the lowest </a:t>
            </a:r>
            <a:r>
              <a:rPr lang="en-US" sz="2200" dirty="0" err="1"/>
              <a:t>utilisation</a:t>
            </a:r>
            <a:r>
              <a:rPr lang="en-US" sz="2200" dirty="0"/>
              <a:t>.</a:t>
            </a:r>
          </a:p>
          <a:p>
            <a:r>
              <a:rPr lang="en-US" sz="2200" dirty="0"/>
              <a:t>Caste: Compared to OBC and general category women, women from Scheduled Tribe (ST) and Scheduled Caste (SC) communities reported using ANC services less frequently. Although caste-based disparities remained, empowerment contributed to better access.</a:t>
            </a:r>
          </a:p>
          <a:p>
            <a:r>
              <a:rPr lang="en-US" sz="2200" dirty="0"/>
              <a:t>Education: Better use of ANC services was significantly correlated with higher levels of education. Empowerment boosted service uptake even among women with lower levels of education, although they still lagged behind more educated groups.</a:t>
            </a:r>
          </a:p>
        </p:txBody>
      </p:sp>
      <p:pic>
        <p:nvPicPr>
          <p:cNvPr id="4" name="Picture 3" descr="A black and white logo&#10;&#10;AI-generated content may be incorrect.">
            <a:extLst>
              <a:ext uri="{FF2B5EF4-FFF2-40B4-BE49-F238E27FC236}">
                <a16:creationId xmlns:a16="http://schemas.microsoft.com/office/drawing/2014/main" id="{E7876651-4254-D604-A63E-250063AF74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484025" cy="860606"/>
          </a:xfrm>
          <a:prstGeom prst="rect">
            <a:avLst/>
          </a:prstGeom>
        </p:spPr>
      </p:pic>
    </p:spTree>
    <p:extLst>
      <p:ext uri="{BB962C8B-B14F-4D97-AF65-F5344CB8AC3E}">
        <p14:creationId xmlns:p14="http://schemas.microsoft.com/office/powerpoint/2010/main" val="29883651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CC7B22A-2DB5-130F-4031-05B40F1D81E2}"/>
            </a:ext>
          </a:extLst>
        </p:cNvPr>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21642D-24C3-C32C-F00B-00088E9B4CC3}"/>
              </a:ext>
            </a:extLst>
          </p:cNvPr>
          <p:cNvSpPr>
            <a:spLocks noGrp="1"/>
          </p:cNvSpPr>
          <p:nvPr>
            <p:ph type="title"/>
          </p:nvPr>
        </p:nvSpPr>
        <p:spPr>
          <a:xfrm>
            <a:off x="841248" y="548640"/>
            <a:ext cx="2147534" cy="5431536"/>
          </a:xfrm>
        </p:spPr>
        <p:txBody>
          <a:bodyPr>
            <a:normAutofit/>
          </a:bodyPr>
          <a:lstStyle/>
          <a:p>
            <a:r>
              <a:rPr lang="en-IN" sz="5400" dirty="0"/>
              <a:t>Result</a:t>
            </a:r>
          </a:p>
        </p:txBody>
      </p:sp>
      <p:sp>
        <p:nvSpPr>
          <p:cNvPr id="28"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1">
            <a:extLst>
              <a:ext uri="{FF2B5EF4-FFF2-40B4-BE49-F238E27FC236}">
                <a16:creationId xmlns:a16="http://schemas.microsoft.com/office/drawing/2014/main" id="{67141263-6312-88ED-66E5-1B83A7B6B3A9}"/>
              </a:ext>
            </a:extLst>
          </p:cNvPr>
          <p:cNvSpPr>
            <a:spLocks noGrp="1" noChangeArrowheads="1"/>
          </p:cNvSpPr>
          <p:nvPr>
            <p:ph idx="1"/>
          </p:nvPr>
        </p:nvSpPr>
        <p:spPr bwMode="auto">
          <a:xfrm>
            <a:off x="4766933" y="247763"/>
            <a:ext cx="7422019" cy="6362473"/>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 anchorCtr="0" compatLnSpc="1">
            <a:prstTxWarp prst="textNoShape">
              <a:avLst/>
            </a:prstTxWarp>
            <a:normAutofit/>
          </a:bodyPr>
          <a:lstStyle/>
          <a:p>
            <a:pPr marL="0" marR="0" lvl="0" indent="0" defTabSz="914400" rtl="0" eaLnBrk="0" fontAlgn="base" latinLnBrk="0" hangingPunct="0">
              <a:spcBef>
                <a:spcPct val="0"/>
              </a:spcBef>
              <a:spcAft>
                <a:spcPts val="600"/>
              </a:spcAft>
              <a:buClrTx/>
              <a:buSzTx/>
              <a:buFontTx/>
              <a:buChar char="•"/>
              <a:tabLst/>
            </a:pPr>
            <a:r>
              <a:rPr kumimoji="0" lang="en-US" altLang="en-US" sz="1800" b="1" i="0" u="none" strike="noStrike" cap="none" normalizeH="0" baseline="0" dirty="0">
                <a:ln>
                  <a:noFill/>
                </a:ln>
                <a:effectLst/>
                <a:latin typeface="Arial" panose="020B0604020202020204" pitchFamily="34" charset="0"/>
              </a:rPr>
              <a:t>ANC by Age Group:</a:t>
            </a:r>
            <a:endParaRPr kumimoji="0" lang="en-US" altLang="en-US" sz="1800" b="0" i="0" u="none" strike="noStrike" cap="none" normalizeH="0" baseline="0" dirty="0">
              <a:ln>
                <a:noFill/>
              </a:ln>
              <a:effectLst/>
              <a:latin typeface="Arial" panose="020B0604020202020204" pitchFamily="34" charset="0"/>
            </a:endParaRPr>
          </a:p>
          <a:p>
            <a:pPr marL="0" marR="0" lvl="0" indent="0" defTabSz="914400" rtl="0" eaLnBrk="0" fontAlgn="base" latinLnBrk="0" hangingPunct="0">
              <a:spcBef>
                <a:spcPct val="0"/>
              </a:spcBef>
              <a:spcAft>
                <a:spcPts val="600"/>
              </a:spcAft>
              <a:buClrTx/>
              <a:buSzTx/>
              <a:buFontTx/>
              <a:buChar char="•"/>
              <a:tabLst/>
            </a:pPr>
            <a:r>
              <a:rPr kumimoji="0" lang="en-US" altLang="en-US" sz="1800" b="0" i="0" u="none" strike="noStrike" cap="none" normalizeH="0" baseline="0" dirty="0">
                <a:ln>
                  <a:noFill/>
                </a:ln>
                <a:effectLst/>
                <a:latin typeface="Arial" panose="020B0604020202020204" pitchFamily="34" charset="0"/>
              </a:rPr>
              <a:t>Highest in age 15–24 (Mean ~4.3), lowest in 45–49 (Mean ~2.7)</a:t>
            </a:r>
          </a:p>
          <a:p>
            <a:pPr marL="0" marR="0" lvl="0" indent="0" defTabSz="914400" rtl="0" eaLnBrk="0" fontAlgn="base" latinLnBrk="0" hangingPunct="0">
              <a:spcBef>
                <a:spcPct val="0"/>
              </a:spcBef>
              <a:spcAft>
                <a:spcPts val="600"/>
              </a:spcAft>
              <a:buClrTx/>
              <a:buSzTx/>
              <a:buFontTx/>
              <a:buChar char="•"/>
              <a:tabLst/>
            </a:pPr>
            <a:r>
              <a:rPr lang="en-US" altLang="en-US" sz="1800" dirty="0">
                <a:latin typeface="Arial" panose="020B0604020202020204" pitchFamily="34" charset="0"/>
              </a:rPr>
              <a:t>Interpretation: </a:t>
            </a:r>
            <a:r>
              <a:rPr lang="en-US" sz="1800" dirty="0"/>
              <a:t>highly empowered women consistently receive slightly more ANC visits than less empowered women.</a:t>
            </a:r>
          </a:p>
          <a:p>
            <a:pPr marL="0" lvl="0" indent="0" eaLnBrk="0" fontAlgn="base" hangingPunct="0">
              <a:spcBef>
                <a:spcPct val="0"/>
              </a:spcBef>
              <a:spcAft>
                <a:spcPts val="600"/>
              </a:spcAft>
              <a:buFontTx/>
              <a:buChar char="•"/>
            </a:pPr>
            <a:r>
              <a:rPr lang="en-US" sz="1800" dirty="0"/>
              <a:t>difference is most visible in the 20–24 age group, suggesting that empowerment is particularly impactful in younger adulthood.</a:t>
            </a:r>
          </a:p>
          <a:p>
            <a:pPr marL="0" marR="0" lvl="0" indent="0" defTabSz="914400" rtl="0" eaLnBrk="0" fontAlgn="base" latinLnBrk="0" hangingPunct="0">
              <a:spcBef>
                <a:spcPct val="0"/>
              </a:spcBef>
              <a:spcAft>
                <a:spcPts val="600"/>
              </a:spcAft>
              <a:buClrTx/>
              <a:buSzTx/>
              <a:buFontTx/>
              <a:buChar char="•"/>
              <a:tabLst/>
            </a:pPr>
            <a:endParaRPr kumimoji="0" lang="en-US" altLang="en-US" sz="1500" b="0" i="0" u="none" strike="noStrike" cap="none" normalizeH="0" baseline="0" dirty="0">
              <a:ln>
                <a:noFill/>
              </a:ln>
              <a:effectLst/>
              <a:latin typeface="Arial" panose="020B0604020202020204" pitchFamily="34" charset="0"/>
            </a:endParaRPr>
          </a:p>
          <a:p>
            <a:pPr marL="0" marR="0" lvl="0" indent="0" defTabSz="914400" rtl="0" eaLnBrk="0" fontAlgn="base" latinLnBrk="0" hangingPunct="0">
              <a:spcBef>
                <a:spcPct val="0"/>
              </a:spcBef>
              <a:spcAft>
                <a:spcPts val="600"/>
              </a:spcAft>
              <a:buClrTx/>
              <a:buSzTx/>
              <a:buFontTx/>
              <a:buChar char="•"/>
              <a:tabLst/>
            </a:pPr>
            <a:r>
              <a:rPr kumimoji="0" lang="en-US" altLang="en-US" sz="1800" b="1" i="0" u="none" strike="noStrike" cap="none" normalizeH="0" baseline="0" dirty="0">
                <a:ln>
                  <a:noFill/>
                </a:ln>
                <a:effectLst/>
                <a:latin typeface="Arial" panose="020B0604020202020204" pitchFamily="34" charset="0"/>
              </a:rPr>
              <a:t>ANC by Caste:</a:t>
            </a:r>
            <a:endParaRPr kumimoji="0" lang="en-US" altLang="en-US" sz="1800" b="0" i="0" u="none" strike="noStrike" cap="none" normalizeH="0" baseline="0" dirty="0">
              <a:ln>
                <a:noFill/>
              </a:ln>
              <a:effectLst/>
              <a:latin typeface="Arial" panose="020B0604020202020204" pitchFamily="34" charset="0"/>
            </a:endParaRPr>
          </a:p>
          <a:p>
            <a:pPr marL="0" marR="0" lvl="0" indent="0" defTabSz="914400" rtl="0" eaLnBrk="0" fontAlgn="base" latinLnBrk="0" hangingPunct="0">
              <a:spcBef>
                <a:spcPct val="0"/>
              </a:spcBef>
              <a:spcAft>
                <a:spcPts val="600"/>
              </a:spcAft>
              <a:buClrTx/>
              <a:buSzTx/>
              <a:buFontTx/>
              <a:buChar char="•"/>
              <a:tabLst/>
            </a:pPr>
            <a:r>
              <a:rPr kumimoji="0" lang="en-US" altLang="en-US" sz="1800" b="0" i="0" u="none" strike="noStrike" cap="none" normalizeH="0" baseline="0" dirty="0">
                <a:ln>
                  <a:noFill/>
                </a:ln>
                <a:effectLst/>
                <a:latin typeface="Arial" panose="020B0604020202020204" pitchFamily="34" charset="0"/>
              </a:rPr>
              <a:t>ST: Mean = 3.8 (lowest)</a:t>
            </a:r>
          </a:p>
          <a:p>
            <a:pPr marL="0" marR="0" lvl="0" indent="0" defTabSz="914400" rtl="0" eaLnBrk="0" fontAlgn="base" latinLnBrk="0" hangingPunct="0">
              <a:spcBef>
                <a:spcPct val="0"/>
              </a:spcBef>
              <a:spcAft>
                <a:spcPts val="600"/>
              </a:spcAft>
              <a:buClrTx/>
              <a:buSzTx/>
              <a:buFontTx/>
              <a:buChar char="•"/>
              <a:tabLst/>
            </a:pPr>
            <a:r>
              <a:rPr kumimoji="0" lang="en-US" altLang="en-US" sz="1800" b="0" i="0" u="none" strike="noStrike" cap="none" normalizeH="0" baseline="0" dirty="0">
                <a:ln>
                  <a:noFill/>
                </a:ln>
                <a:effectLst/>
                <a:latin typeface="Arial" panose="020B0604020202020204" pitchFamily="34" charset="0"/>
              </a:rPr>
              <a:t>SC: Mean = 4.05</a:t>
            </a:r>
          </a:p>
          <a:p>
            <a:pPr marL="0" marR="0" lvl="0" indent="0" defTabSz="914400" rtl="0" eaLnBrk="0" fontAlgn="base" latinLnBrk="0" hangingPunct="0">
              <a:spcBef>
                <a:spcPct val="0"/>
              </a:spcBef>
              <a:spcAft>
                <a:spcPts val="600"/>
              </a:spcAft>
              <a:buClrTx/>
              <a:buSzTx/>
              <a:buFontTx/>
              <a:buChar char="•"/>
              <a:tabLst/>
            </a:pPr>
            <a:r>
              <a:rPr kumimoji="0" lang="en-US" altLang="en-US" sz="1800" b="0" i="0" u="none" strike="noStrike" cap="none" normalizeH="0" baseline="0" dirty="0">
                <a:ln>
                  <a:noFill/>
                </a:ln>
                <a:effectLst/>
                <a:latin typeface="Arial" panose="020B0604020202020204" pitchFamily="34" charset="0"/>
              </a:rPr>
              <a:t>OBC: Mean = 4.08</a:t>
            </a:r>
          </a:p>
          <a:p>
            <a:pPr marL="0" lvl="0" indent="0" eaLnBrk="0" fontAlgn="base" hangingPunct="0">
              <a:spcBef>
                <a:spcPct val="0"/>
              </a:spcBef>
              <a:spcAft>
                <a:spcPts val="600"/>
              </a:spcAft>
              <a:buFontTx/>
              <a:buChar char="•"/>
            </a:pPr>
            <a:r>
              <a:rPr kumimoji="0" lang="en-US" altLang="en-US" sz="1800" b="0" i="0" u="none" strike="noStrike" cap="none" normalizeH="0" baseline="0" dirty="0">
                <a:ln>
                  <a:noFill/>
                </a:ln>
                <a:effectLst/>
                <a:latin typeface="Arial" panose="020B0604020202020204" pitchFamily="34" charset="0"/>
              </a:rPr>
              <a:t>Interpretation: </a:t>
            </a:r>
            <a:r>
              <a:rPr lang="en-US" sz="1800" dirty="0"/>
              <a:t>Scheduled Tribe (ST) women had lowest utilization of  ANC services </a:t>
            </a:r>
          </a:p>
          <a:p>
            <a:pPr marL="0" lvl="0" indent="0" eaLnBrk="0" fontAlgn="base" hangingPunct="0">
              <a:spcBef>
                <a:spcPct val="0"/>
              </a:spcBef>
              <a:spcAft>
                <a:spcPts val="600"/>
              </a:spcAft>
              <a:buFontTx/>
              <a:buChar char="•"/>
            </a:pPr>
            <a:r>
              <a:rPr lang="en-US" sz="1800" dirty="0"/>
              <a:t>Scheduled Caste (SC) women showed slightly better utilization but still below national average.</a:t>
            </a:r>
          </a:p>
          <a:p>
            <a:pPr marL="0" lvl="0" indent="0" eaLnBrk="0" fontAlgn="base" hangingPunct="0">
              <a:spcBef>
                <a:spcPct val="0"/>
              </a:spcBef>
              <a:spcAft>
                <a:spcPts val="600"/>
              </a:spcAft>
              <a:buFontTx/>
              <a:buChar char="•"/>
            </a:pPr>
            <a:r>
              <a:rPr lang="en-US" sz="1800" dirty="0"/>
              <a:t>Others (General category) women had highest ANC service </a:t>
            </a:r>
            <a:r>
              <a:rPr lang="en-US" sz="1800" dirty="0" err="1"/>
              <a:t>usage.rvices</a:t>
            </a:r>
            <a:r>
              <a:rPr lang="en-US" sz="1800" dirty="0"/>
              <a:t>.</a:t>
            </a:r>
          </a:p>
          <a:p>
            <a:pPr marL="0" lvl="0" indent="0" eaLnBrk="0" fontAlgn="base" hangingPunct="0">
              <a:spcBef>
                <a:spcPct val="0"/>
              </a:spcBef>
              <a:spcAft>
                <a:spcPts val="600"/>
              </a:spcAft>
              <a:buFontTx/>
              <a:buChar char="•"/>
            </a:pPr>
            <a:endParaRPr lang="en-US" sz="1600" dirty="0"/>
          </a:p>
          <a:p>
            <a:pPr marL="0" marR="0" lvl="0" indent="0" defTabSz="914400" rtl="0" eaLnBrk="0" fontAlgn="base" latinLnBrk="0" hangingPunct="0">
              <a:spcBef>
                <a:spcPct val="0"/>
              </a:spcBef>
              <a:spcAft>
                <a:spcPts val="600"/>
              </a:spcAft>
              <a:buClrTx/>
              <a:buSzTx/>
              <a:buFontTx/>
              <a:buNone/>
              <a:tabLst/>
            </a:pPr>
            <a:endParaRPr kumimoji="0" lang="en-US" altLang="en-US" sz="1500" b="0" i="0" u="none" strike="noStrike" cap="none" normalizeH="0" baseline="0" dirty="0">
              <a:ln>
                <a:noFill/>
              </a:ln>
              <a:effectLst/>
              <a:latin typeface="Arial" panose="020B0604020202020204" pitchFamily="34" charset="0"/>
            </a:endParaRPr>
          </a:p>
        </p:txBody>
      </p:sp>
      <p:pic>
        <p:nvPicPr>
          <p:cNvPr id="4" name="Picture 3">
            <a:extLst>
              <a:ext uri="{FF2B5EF4-FFF2-40B4-BE49-F238E27FC236}">
                <a16:creationId xmlns:a16="http://schemas.microsoft.com/office/drawing/2014/main" id="{FBE53056-24A5-D51A-3055-440F105BA6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417319" cy="667130"/>
          </a:xfrm>
          <a:prstGeom prst="rect">
            <a:avLst/>
          </a:prstGeom>
        </p:spPr>
      </p:pic>
    </p:spTree>
    <p:extLst>
      <p:ext uri="{BB962C8B-B14F-4D97-AF65-F5344CB8AC3E}">
        <p14:creationId xmlns:p14="http://schemas.microsoft.com/office/powerpoint/2010/main" val="42014119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99647-F2B1-38EA-20FC-62A7C8C0DD2B}"/>
              </a:ext>
            </a:extLst>
          </p:cNvPr>
          <p:cNvSpPr>
            <a:spLocks noGrp="1"/>
          </p:cNvSpPr>
          <p:nvPr>
            <p:ph type="title"/>
          </p:nvPr>
        </p:nvSpPr>
        <p:spPr>
          <a:xfrm>
            <a:off x="838200" y="365126"/>
            <a:ext cx="10515600" cy="694418"/>
          </a:xfrm>
        </p:spPr>
        <p:txBody>
          <a:bodyPr>
            <a:normAutofit fontScale="90000"/>
          </a:bodyPr>
          <a:lstStyle/>
          <a:p>
            <a:r>
              <a:rPr lang="en-US" dirty="0"/>
              <a:t>Result</a:t>
            </a:r>
            <a:endParaRPr lang="en-IN" dirty="0"/>
          </a:p>
        </p:txBody>
      </p:sp>
      <p:sp>
        <p:nvSpPr>
          <p:cNvPr id="3" name="Content Placeholder 2">
            <a:extLst>
              <a:ext uri="{FF2B5EF4-FFF2-40B4-BE49-F238E27FC236}">
                <a16:creationId xmlns:a16="http://schemas.microsoft.com/office/drawing/2014/main" id="{B8E3EBEC-3846-F648-3C39-B67E6EF5BD43}"/>
              </a:ext>
            </a:extLst>
          </p:cNvPr>
          <p:cNvSpPr>
            <a:spLocks noGrp="1"/>
          </p:cNvSpPr>
          <p:nvPr>
            <p:ph idx="1"/>
          </p:nvPr>
        </p:nvSpPr>
        <p:spPr>
          <a:xfrm>
            <a:off x="838200" y="1059544"/>
            <a:ext cx="10515600" cy="5117419"/>
          </a:xfrm>
        </p:spPr>
        <p:txBody>
          <a:bodyPr>
            <a:normAutofit/>
          </a:bodyPr>
          <a:lstStyle/>
          <a:p>
            <a:pPr marL="0" lvl="0" indent="0" eaLnBrk="0" fontAlgn="base" hangingPunct="0">
              <a:spcBef>
                <a:spcPct val="0"/>
              </a:spcBef>
              <a:spcAft>
                <a:spcPts val="600"/>
              </a:spcAft>
              <a:buNone/>
            </a:pPr>
            <a:endParaRPr lang="en-US" altLang="en-US" sz="1800" dirty="0">
              <a:latin typeface="Arial" panose="020B0604020202020204" pitchFamily="34" charset="0"/>
            </a:endParaRPr>
          </a:p>
          <a:p>
            <a:pPr marL="0" lvl="0" indent="0" eaLnBrk="0" fontAlgn="base" hangingPunct="0">
              <a:spcBef>
                <a:spcPct val="0"/>
              </a:spcBef>
              <a:spcAft>
                <a:spcPts val="600"/>
              </a:spcAft>
              <a:buFontTx/>
              <a:buChar char="•"/>
            </a:pPr>
            <a:r>
              <a:rPr lang="en-US" altLang="en-US" sz="1800" b="1" dirty="0">
                <a:latin typeface="Arial" panose="020B0604020202020204" pitchFamily="34" charset="0"/>
              </a:rPr>
              <a:t>ANC by Education:</a:t>
            </a:r>
            <a:endParaRPr lang="en-US" altLang="en-US" sz="1800" dirty="0">
              <a:latin typeface="Arial" panose="020B0604020202020204" pitchFamily="34" charset="0"/>
            </a:endParaRPr>
          </a:p>
          <a:p>
            <a:pPr marL="0" lvl="0" indent="0" eaLnBrk="0" fontAlgn="base" hangingPunct="0">
              <a:spcBef>
                <a:spcPct val="0"/>
              </a:spcBef>
              <a:spcAft>
                <a:spcPts val="600"/>
              </a:spcAft>
              <a:buFontTx/>
              <a:buChar char="•"/>
            </a:pPr>
            <a:r>
              <a:rPr lang="en-US" altLang="en-US" sz="1800" dirty="0">
                <a:latin typeface="Arial" panose="020B0604020202020204" pitchFamily="34" charset="0"/>
              </a:rPr>
              <a:t>Low Education: Mean = 3.43</a:t>
            </a:r>
          </a:p>
          <a:p>
            <a:pPr marL="0" lvl="0" indent="0" eaLnBrk="0" fontAlgn="base" hangingPunct="0">
              <a:spcBef>
                <a:spcPct val="0"/>
              </a:spcBef>
              <a:spcAft>
                <a:spcPts val="600"/>
              </a:spcAft>
              <a:buFontTx/>
              <a:buChar char="•"/>
            </a:pPr>
            <a:r>
              <a:rPr lang="en-US" altLang="en-US" sz="1800" dirty="0">
                <a:latin typeface="Arial" panose="020B0604020202020204" pitchFamily="34" charset="0"/>
              </a:rPr>
              <a:t>High Education: Mean = 4.22</a:t>
            </a:r>
          </a:p>
          <a:p>
            <a:pPr>
              <a:buFont typeface="Arial" panose="020B0604020202020204" pitchFamily="34" charset="0"/>
              <a:buChar char="•"/>
            </a:pPr>
            <a:r>
              <a:rPr lang="en-US" sz="1900" dirty="0"/>
              <a:t>Education plays a very strong role in ANC uptake.</a:t>
            </a:r>
          </a:p>
          <a:p>
            <a:pPr>
              <a:buFont typeface="Arial" panose="020B0604020202020204" pitchFamily="34" charset="0"/>
              <a:buChar char="•"/>
            </a:pPr>
            <a:r>
              <a:rPr lang="en-US" sz="1900" dirty="0"/>
              <a:t>Women with higher education likely:</a:t>
            </a:r>
          </a:p>
          <a:p>
            <a:pPr marL="742950" lvl="1" indent="-285750">
              <a:buFont typeface="Arial" panose="020B0604020202020204" pitchFamily="34" charset="0"/>
              <a:buChar char="•"/>
            </a:pPr>
            <a:r>
              <a:rPr lang="en-US" sz="1900" dirty="0"/>
              <a:t>Understand the importance of early and frequent ANC visits.</a:t>
            </a:r>
          </a:p>
          <a:p>
            <a:pPr marL="742950" lvl="1" indent="-285750">
              <a:buFont typeface="Arial" panose="020B0604020202020204" pitchFamily="34" charset="0"/>
              <a:buChar char="•"/>
            </a:pPr>
            <a:r>
              <a:rPr lang="en-US" sz="1900" dirty="0"/>
              <a:t>Have better access to transport and facilities.</a:t>
            </a:r>
          </a:p>
          <a:p>
            <a:pPr marL="742950" lvl="1" indent="-285750">
              <a:buFont typeface="Arial" panose="020B0604020202020204" pitchFamily="34" charset="0"/>
              <a:buChar char="•"/>
            </a:pPr>
            <a:r>
              <a:rPr lang="en-US" sz="1900" dirty="0"/>
              <a:t>Are more confident in navigating the healthcare system</a:t>
            </a:r>
            <a:r>
              <a:rPr lang="en-US" dirty="0"/>
              <a:t>.</a:t>
            </a:r>
          </a:p>
        </p:txBody>
      </p:sp>
    </p:spTree>
    <p:extLst>
      <p:ext uri="{BB962C8B-B14F-4D97-AF65-F5344CB8AC3E}">
        <p14:creationId xmlns:p14="http://schemas.microsoft.com/office/powerpoint/2010/main" val="13050891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73647-6DB9-BAA2-885D-31B7DB6F839B}"/>
              </a:ext>
            </a:extLst>
          </p:cNvPr>
          <p:cNvSpPr>
            <a:spLocks noGrp="1"/>
          </p:cNvSpPr>
          <p:nvPr>
            <p:ph type="title"/>
          </p:nvPr>
        </p:nvSpPr>
        <p:spPr>
          <a:xfrm>
            <a:off x="838200" y="365125"/>
            <a:ext cx="10515600" cy="839561"/>
          </a:xfrm>
        </p:spPr>
        <p:txBody>
          <a:bodyPr>
            <a:normAutofit/>
          </a:bodyPr>
          <a:lstStyle/>
          <a:p>
            <a:r>
              <a:rPr lang="en-US" dirty="0"/>
              <a:t>Result</a:t>
            </a:r>
            <a:endParaRPr lang="en-IN" dirty="0"/>
          </a:p>
        </p:txBody>
      </p:sp>
      <p:sp>
        <p:nvSpPr>
          <p:cNvPr id="7" name="Content Placeholder 6">
            <a:extLst>
              <a:ext uri="{FF2B5EF4-FFF2-40B4-BE49-F238E27FC236}">
                <a16:creationId xmlns:a16="http://schemas.microsoft.com/office/drawing/2014/main" id="{85C6D1B6-D8D7-4936-C88A-4B9CCE135444}"/>
              </a:ext>
            </a:extLst>
          </p:cNvPr>
          <p:cNvSpPr>
            <a:spLocks noGrp="1"/>
          </p:cNvSpPr>
          <p:nvPr>
            <p:ph idx="1"/>
          </p:nvPr>
        </p:nvSpPr>
        <p:spPr>
          <a:xfrm>
            <a:off x="838200" y="1451429"/>
            <a:ext cx="10515600" cy="4725534"/>
          </a:xfrm>
        </p:spPr>
        <p:txBody>
          <a:bodyPr/>
          <a:lstStyle/>
          <a:p>
            <a:pPr marL="0" indent="0">
              <a:buNone/>
            </a:pPr>
            <a:endParaRPr lang="en-US" dirty="0"/>
          </a:p>
          <a:p>
            <a:endParaRPr lang="en-IN" dirty="0"/>
          </a:p>
        </p:txBody>
      </p:sp>
      <p:graphicFrame>
        <p:nvGraphicFramePr>
          <p:cNvPr id="8" name="Chart 7">
            <a:extLst>
              <a:ext uri="{FF2B5EF4-FFF2-40B4-BE49-F238E27FC236}">
                <a16:creationId xmlns:a16="http://schemas.microsoft.com/office/drawing/2014/main" id="{95AAD125-882D-BA80-90FE-A5945816CD04}"/>
              </a:ext>
            </a:extLst>
          </p:cNvPr>
          <p:cNvGraphicFramePr>
            <a:graphicFrameLocks/>
          </p:cNvGraphicFramePr>
          <p:nvPr>
            <p:extLst>
              <p:ext uri="{D42A27DB-BD31-4B8C-83A1-F6EECF244321}">
                <p14:modId xmlns:p14="http://schemas.microsoft.com/office/powerpoint/2010/main" val="4261326363"/>
              </p:ext>
            </p:extLst>
          </p:nvPr>
        </p:nvGraphicFramePr>
        <p:xfrm>
          <a:off x="838200" y="1451429"/>
          <a:ext cx="10515600" cy="445588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689056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738EF1F-8B6A-5EA5-CAC5-C4FEA037A6CA}"/>
            </a:ext>
          </a:extLst>
        </p:cNvPr>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889E77-2031-1393-CA5A-46C47F7C38EB}"/>
              </a:ext>
            </a:extLst>
          </p:cNvPr>
          <p:cNvSpPr>
            <a:spLocks noGrp="1"/>
          </p:cNvSpPr>
          <p:nvPr>
            <p:ph type="title"/>
          </p:nvPr>
        </p:nvSpPr>
        <p:spPr>
          <a:xfrm>
            <a:off x="366637" y="1027579"/>
            <a:ext cx="2553933" cy="5431536"/>
          </a:xfrm>
        </p:spPr>
        <p:txBody>
          <a:bodyPr>
            <a:normAutofit/>
          </a:bodyPr>
          <a:lstStyle/>
          <a:p>
            <a:r>
              <a:rPr lang="en-IN" sz="4000" dirty="0"/>
              <a:t>Discussion</a:t>
            </a:r>
          </a:p>
        </p:txBody>
      </p:sp>
      <p:sp>
        <p:nvSpPr>
          <p:cNvPr id="19"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Content Placeholder 2">
            <a:extLst>
              <a:ext uri="{FF2B5EF4-FFF2-40B4-BE49-F238E27FC236}">
                <a16:creationId xmlns:a16="http://schemas.microsoft.com/office/drawing/2014/main" id="{8BBF056C-BF31-D249-232B-D9E8BA7FB9CA}"/>
              </a:ext>
            </a:extLst>
          </p:cNvPr>
          <p:cNvSpPr>
            <a:spLocks noGrp="1"/>
          </p:cNvSpPr>
          <p:nvPr>
            <p:ph idx="1"/>
          </p:nvPr>
        </p:nvSpPr>
        <p:spPr>
          <a:xfrm>
            <a:off x="3091543" y="232229"/>
            <a:ext cx="8331566" cy="6444342"/>
          </a:xfrm>
        </p:spPr>
        <p:txBody>
          <a:bodyPr anchor="ctr">
            <a:normAutofit/>
          </a:bodyPr>
          <a:lstStyle/>
          <a:p>
            <a:r>
              <a:rPr lang="en-US" sz="2000" dirty="0"/>
              <a:t>The data reveals glaring disparities in the use of ANC services that are connected to social variables such as caste, income, education, and place of residence.</a:t>
            </a:r>
          </a:p>
          <a:p>
            <a:r>
              <a:rPr lang="en-US" sz="2000" dirty="0"/>
              <a:t>In particular, empowerment is crucial for increasing service acceptance among:</a:t>
            </a:r>
          </a:p>
          <a:p>
            <a:r>
              <a:rPr lang="en-US" sz="2000" dirty="0"/>
              <a:t>Women between the ages of 20 and 34</a:t>
            </a:r>
          </a:p>
          <a:p>
            <a:r>
              <a:rPr lang="en-US" sz="2000" dirty="0"/>
              <a:t>People who live in cities</a:t>
            </a:r>
          </a:p>
          <a:p>
            <a:r>
              <a:rPr lang="en-US" sz="2000" dirty="0"/>
              <a:t>Women from ST and SC</a:t>
            </a:r>
          </a:p>
          <a:p>
            <a:r>
              <a:rPr lang="en-US" sz="2000" dirty="0"/>
              <a:t>The less knowledgeable</a:t>
            </a:r>
          </a:p>
          <a:p>
            <a:r>
              <a:rPr lang="en-US" sz="2000" dirty="0"/>
              <a:t>However, obstacles cannot be completely removed by empowerment alone. Among the impoverished and in rural areas:</a:t>
            </a:r>
          </a:p>
          <a:p>
            <a:r>
              <a:rPr lang="en-US" sz="2000" dirty="0"/>
              <a:t>Access to services may be restricted by supply-side factors (such as care availability and travel time to medical facilities).</a:t>
            </a:r>
          </a:p>
          <a:p>
            <a:pPr marL="0" indent="0">
              <a:buNone/>
            </a:pPr>
            <a:r>
              <a:rPr lang="en-US" sz="2000" dirty="0"/>
              <a:t>.</a:t>
            </a:r>
          </a:p>
          <a:p>
            <a:pPr marL="0" indent="0">
              <a:buNone/>
            </a:pPr>
            <a:endParaRPr lang="en-US" sz="1200" dirty="0"/>
          </a:p>
          <a:p>
            <a:pPr marL="0" indent="0">
              <a:buNone/>
            </a:pPr>
            <a:endParaRPr lang="en-IN" sz="1200" dirty="0"/>
          </a:p>
        </p:txBody>
      </p:sp>
      <p:pic>
        <p:nvPicPr>
          <p:cNvPr id="4" name="Picture 3">
            <a:extLst>
              <a:ext uri="{FF2B5EF4-FFF2-40B4-BE49-F238E27FC236}">
                <a16:creationId xmlns:a16="http://schemas.microsoft.com/office/drawing/2014/main" id="{81163C2B-1109-2341-FEE9-2F9BD3D27D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417319" cy="667130"/>
          </a:xfrm>
          <a:prstGeom prst="rect">
            <a:avLst/>
          </a:prstGeom>
        </p:spPr>
      </p:pic>
    </p:spTree>
    <p:extLst>
      <p:ext uri="{BB962C8B-B14F-4D97-AF65-F5344CB8AC3E}">
        <p14:creationId xmlns:p14="http://schemas.microsoft.com/office/powerpoint/2010/main" val="17184780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91976AF-418F-E7FC-7071-FDE1A3FC0E8A}"/>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DB5B423A-57CC-4C58-AA26-8E2E862B03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5217023" cy="3994777"/>
          </a:xfrm>
          <a:custGeom>
            <a:avLst/>
            <a:gdLst>
              <a:gd name="connsiteX0" fmla="*/ 1945461 w 5217023"/>
              <a:gd name="connsiteY0" fmla="*/ 3787398 h 3994777"/>
              <a:gd name="connsiteX1" fmla="*/ 1942113 w 5217023"/>
              <a:gd name="connsiteY1" fmla="*/ 3790053 h 3994777"/>
              <a:gd name="connsiteX2" fmla="*/ 1946982 w 5217023"/>
              <a:gd name="connsiteY2" fmla="*/ 3787990 h 3994777"/>
              <a:gd name="connsiteX3" fmla="*/ 1945461 w 5217023"/>
              <a:gd name="connsiteY3" fmla="*/ 3787398 h 3994777"/>
              <a:gd name="connsiteX4" fmla="*/ 0 w 5217023"/>
              <a:gd name="connsiteY4" fmla="*/ 0 h 3994777"/>
              <a:gd name="connsiteX5" fmla="*/ 5030958 w 5217023"/>
              <a:gd name="connsiteY5" fmla="*/ 0 h 3994777"/>
              <a:gd name="connsiteX6" fmla="*/ 5046198 w 5217023"/>
              <a:gd name="connsiteY6" fmla="*/ 153449 h 3994777"/>
              <a:gd name="connsiteX7" fmla="*/ 5055729 w 5217023"/>
              <a:gd name="connsiteY7" fmla="*/ 415828 h 3994777"/>
              <a:gd name="connsiteX8" fmla="*/ 4735242 w 5217023"/>
              <a:gd name="connsiteY8" fmla="*/ 1867130 h 3994777"/>
              <a:gd name="connsiteX9" fmla="*/ 3907395 w 5217023"/>
              <a:gd name="connsiteY9" fmla="*/ 2938441 h 3994777"/>
              <a:gd name="connsiteX10" fmla="*/ 3946497 w 5217023"/>
              <a:gd name="connsiteY10" fmla="*/ 2908567 h 3994777"/>
              <a:gd name="connsiteX11" fmla="*/ 4585421 w 5217023"/>
              <a:gd name="connsiteY11" fmla="*/ 2188401 h 3994777"/>
              <a:gd name="connsiteX12" fmla="*/ 5142585 w 5217023"/>
              <a:gd name="connsiteY12" fmla="*/ 276891 h 3994777"/>
              <a:gd name="connsiteX13" fmla="*/ 5121833 w 5217023"/>
              <a:gd name="connsiteY13" fmla="*/ 30208 h 3994777"/>
              <a:gd name="connsiteX14" fmla="*/ 5116229 w 5217023"/>
              <a:gd name="connsiteY14" fmla="*/ 0 h 3994777"/>
              <a:gd name="connsiteX15" fmla="*/ 5184724 w 5217023"/>
              <a:gd name="connsiteY15" fmla="*/ 0 h 3994777"/>
              <a:gd name="connsiteX16" fmla="*/ 5196265 w 5217023"/>
              <a:gd name="connsiteY16" fmla="*/ 66113 h 3994777"/>
              <a:gd name="connsiteX17" fmla="*/ 5058603 w 5217023"/>
              <a:gd name="connsiteY17" fmla="*/ 1368242 h 3994777"/>
              <a:gd name="connsiteX18" fmla="*/ 4096624 w 5217023"/>
              <a:gd name="connsiteY18" fmla="*/ 2870829 h 3994777"/>
              <a:gd name="connsiteX19" fmla="*/ 3833203 w 5217023"/>
              <a:gd name="connsiteY19" fmla="*/ 3092190 h 3994777"/>
              <a:gd name="connsiteX20" fmla="*/ 3536509 w 5217023"/>
              <a:gd name="connsiteY20" fmla="*/ 3297128 h 3994777"/>
              <a:gd name="connsiteX21" fmla="*/ 3148966 w 5217023"/>
              <a:gd name="connsiteY21" fmla="*/ 3485478 h 3994777"/>
              <a:gd name="connsiteX22" fmla="*/ 1860557 w 5217023"/>
              <a:gd name="connsiteY22" fmla="*/ 3880910 h 3994777"/>
              <a:gd name="connsiteX23" fmla="*/ 573715 w 5217023"/>
              <a:gd name="connsiteY23" fmla="*/ 3983764 h 3994777"/>
              <a:gd name="connsiteX24" fmla="*/ 108410 w 5217023"/>
              <a:gd name="connsiteY24" fmla="*/ 3908816 h 3994777"/>
              <a:gd name="connsiteX25" fmla="*/ 0 w 5217023"/>
              <a:gd name="connsiteY25" fmla="*/ 3876793 h 3994777"/>
              <a:gd name="connsiteX26" fmla="*/ 0 w 5217023"/>
              <a:gd name="connsiteY26" fmla="*/ 3802912 h 3994777"/>
              <a:gd name="connsiteX27" fmla="*/ 36975 w 5217023"/>
              <a:gd name="connsiteY27" fmla="*/ 3815954 h 3994777"/>
              <a:gd name="connsiteX28" fmla="*/ 561628 w 5217023"/>
              <a:gd name="connsiteY28" fmla="*/ 3912655 h 3994777"/>
              <a:gd name="connsiteX29" fmla="*/ 1683086 w 5217023"/>
              <a:gd name="connsiteY29" fmla="*/ 3844334 h 3994777"/>
              <a:gd name="connsiteX30" fmla="*/ 1806023 w 5217023"/>
              <a:gd name="connsiteY30" fmla="*/ 3820992 h 3994777"/>
              <a:gd name="connsiteX31" fmla="*/ 1921817 w 5217023"/>
              <a:gd name="connsiteY31" fmla="*/ 3795747 h 3994777"/>
              <a:gd name="connsiteX32" fmla="*/ 1243689 w 5217023"/>
              <a:gd name="connsiteY32" fmla="*/ 3846539 h 3994777"/>
              <a:gd name="connsiteX33" fmla="*/ 62875 w 5217023"/>
              <a:gd name="connsiteY33" fmla="*/ 3668143 h 3994777"/>
              <a:gd name="connsiteX34" fmla="*/ 0 w 5217023"/>
              <a:gd name="connsiteY34" fmla="*/ 3644185 h 3994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217023" h="3994777">
                <a:moveTo>
                  <a:pt x="1945461" y="3787398"/>
                </a:moveTo>
                <a:lnTo>
                  <a:pt x="1942113" y="3790053"/>
                </a:lnTo>
                <a:lnTo>
                  <a:pt x="1946982" y="3787990"/>
                </a:lnTo>
                <a:cubicBezTo>
                  <a:pt x="1946982" y="3787990"/>
                  <a:pt x="1946379" y="3787019"/>
                  <a:pt x="1945461" y="3787398"/>
                </a:cubicBezTo>
                <a:close/>
                <a:moveTo>
                  <a:pt x="0" y="0"/>
                </a:moveTo>
                <a:lnTo>
                  <a:pt x="5030958" y="0"/>
                </a:lnTo>
                <a:lnTo>
                  <a:pt x="5046198" y="153449"/>
                </a:lnTo>
                <a:cubicBezTo>
                  <a:pt x="5052189" y="240558"/>
                  <a:pt x="5055458" y="328007"/>
                  <a:pt x="5055729" y="415828"/>
                </a:cubicBezTo>
                <a:cubicBezTo>
                  <a:pt x="5057604" y="923672"/>
                  <a:pt x="4959210" y="1409054"/>
                  <a:pt x="4735242" y="1867130"/>
                </a:cubicBezTo>
                <a:cubicBezTo>
                  <a:pt x="4533284" y="2280198"/>
                  <a:pt x="4248921" y="2629330"/>
                  <a:pt x="3907395" y="2938441"/>
                </a:cubicBezTo>
                <a:cubicBezTo>
                  <a:pt x="3922498" y="2931535"/>
                  <a:pt x="3935859" y="2921330"/>
                  <a:pt x="3946497" y="2908567"/>
                </a:cubicBezTo>
                <a:cubicBezTo>
                  <a:pt x="4193494" y="2700987"/>
                  <a:pt x="4408756" y="2458364"/>
                  <a:pt x="4585421" y="2188401"/>
                </a:cubicBezTo>
                <a:cubicBezTo>
                  <a:pt x="4967641" y="1608533"/>
                  <a:pt x="5169304" y="975361"/>
                  <a:pt x="5142585" y="276891"/>
                </a:cubicBezTo>
                <a:cubicBezTo>
                  <a:pt x="5139764" y="194215"/>
                  <a:pt x="5132824" y="111888"/>
                  <a:pt x="5121833" y="30208"/>
                </a:cubicBezTo>
                <a:lnTo>
                  <a:pt x="5116229" y="0"/>
                </a:lnTo>
                <a:lnTo>
                  <a:pt x="5184724" y="0"/>
                </a:lnTo>
                <a:lnTo>
                  <a:pt x="5196265" y="66113"/>
                </a:lnTo>
                <a:cubicBezTo>
                  <a:pt x="5249921" y="496647"/>
                  <a:pt x="5197997" y="931171"/>
                  <a:pt x="5058603" y="1368242"/>
                </a:cubicBezTo>
                <a:cubicBezTo>
                  <a:pt x="4872414" y="1953929"/>
                  <a:pt x="4544298" y="2451351"/>
                  <a:pt x="4096624" y="2870829"/>
                </a:cubicBezTo>
                <a:cubicBezTo>
                  <a:pt x="4012832" y="2949426"/>
                  <a:pt x="3924415" y="3022439"/>
                  <a:pt x="3833203" y="3092190"/>
                </a:cubicBezTo>
                <a:cubicBezTo>
                  <a:pt x="3741992" y="3161943"/>
                  <a:pt x="3648667" y="3225510"/>
                  <a:pt x="3536509" y="3297128"/>
                </a:cubicBezTo>
                <a:cubicBezTo>
                  <a:pt x="3427215" y="3372735"/>
                  <a:pt x="3288598" y="3430233"/>
                  <a:pt x="3148966" y="3485478"/>
                </a:cubicBezTo>
                <a:cubicBezTo>
                  <a:pt x="2729930" y="3651299"/>
                  <a:pt x="2302194" y="3788890"/>
                  <a:pt x="1860557" y="3880910"/>
                </a:cubicBezTo>
                <a:cubicBezTo>
                  <a:pt x="1435974" y="3969444"/>
                  <a:pt x="1008052" y="4017957"/>
                  <a:pt x="573715" y="3983764"/>
                </a:cubicBezTo>
                <a:cubicBezTo>
                  <a:pt x="415134" y="3971300"/>
                  <a:pt x="259585" y="3947743"/>
                  <a:pt x="108410" y="3908816"/>
                </a:cubicBezTo>
                <a:lnTo>
                  <a:pt x="0" y="3876793"/>
                </a:lnTo>
                <a:lnTo>
                  <a:pt x="0" y="3802912"/>
                </a:lnTo>
                <a:lnTo>
                  <a:pt x="36975" y="3815954"/>
                </a:lnTo>
                <a:cubicBezTo>
                  <a:pt x="206404" y="3867475"/>
                  <a:pt x="382020" y="3897326"/>
                  <a:pt x="561628" y="3912655"/>
                </a:cubicBezTo>
                <a:cubicBezTo>
                  <a:pt x="938583" y="3944832"/>
                  <a:pt x="1311814" y="3910697"/>
                  <a:pt x="1683086" y="3844334"/>
                </a:cubicBezTo>
                <a:cubicBezTo>
                  <a:pt x="1724123" y="3837151"/>
                  <a:pt x="1765097" y="3829374"/>
                  <a:pt x="1806023" y="3820992"/>
                </a:cubicBezTo>
                <a:cubicBezTo>
                  <a:pt x="1844740" y="3813079"/>
                  <a:pt x="1883218" y="3804161"/>
                  <a:pt x="1921817" y="3795747"/>
                </a:cubicBezTo>
                <a:cubicBezTo>
                  <a:pt x="1697011" y="3826435"/>
                  <a:pt x="1470551" y="3843387"/>
                  <a:pt x="1243689" y="3846539"/>
                </a:cubicBezTo>
                <a:cubicBezTo>
                  <a:pt x="839058" y="3849054"/>
                  <a:pt x="443424" y="3800206"/>
                  <a:pt x="62875" y="3668143"/>
                </a:cubicBezTo>
                <a:lnTo>
                  <a:pt x="0" y="364418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A27D53B7-0775-88A5-D92A-5575BE60A910}"/>
              </a:ext>
            </a:extLst>
          </p:cNvPr>
          <p:cNvSpPr>
            <a:spLocks noGrp="1"/>
          </p:cNvSpPr>
          <p:nvPr>
            <p:ph type="title"/>
          </p:nvPr>
        </p:nvSpPr>
        <p:spPr>
          <a:xfrm>
            <a:off x="838200" y="673770"/>
            <a:ext cx="3220329" cy="2027227"/>
          </a:xfrm>
        </p:spPr>
        <p:txBody>
          <a:bodyPr anchor="t">
            <a:normAutofit/>
          </a:bodyPr>
          <a:lstStyle/>
          <a:p>
            <a:r>
              <a:rPr lang="en-IN" sz="5000">
                <a:solidFill>
                  <a:srgbClr val="FFFFFF"/>
                </a:solidFill>
              </a:rPr>
              <a:t>Conclusion </a:t>
            </a:r>
          </a:p>
        </p:txBody>
      </p:sp>
      <p:pic>
        <p:nvPicPr>
          <p:cNvPr id="4" name="Picture 3">
            <a:extLst>
              <a:ext uri="{FF2B5EF4-FFF2-40B4-BE49-F238E27FC236}">
                <a16:creationId xmlns:a16="http://schemas.microsoft.com/office/drawing/2014/main" id="{477F1237-F7F6-1245-30F2-F3773FBF02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417319" cy="667130"/>
          </a:xfrm>
          <a:prstGeom prst="rect">
            <a:avLst/>
          </a:prstGeom>
        </p:spPr>
      </p:pic>
      <p:graphicFrame>
        <p:nvGraphicFramePr>
          <p:cNvPr id="15" name="Content Placeholder 2">
            <a:extLst>
              <a:ext uri="{FF2B5EF4-FFF2-40B4-BE49-F238E27FC236}">
                <a16:creationId xmlns:a16="http://schemas.microsoft.com/office/drawing/2014/main" id="{655C6061-FC2D-7F9F-944D-0DB477CB7F9E}"/>
              </a:ext>
            </a:extLst>
          </p:cNvPr>
          <p:cNvGraphicFramePr>
            <a:graphicFrameLocks noGrp="1"/>
          </p:cNvGraphicFramePr>
          <p:nvPr>
            <p:ph idx="1"/>
            <p:extLst>
              <p:ext uri="{D42A27DB-BD31-4B8C-83A1-F6EECF244321}">
                <p14:modId xmlns:p14="http://schemas.microsoft.com/office/powerpoint/2010/main" val="2308134510"/>
              </p:ext>
            </p:extLst>
          </p:nvPr>
        </p:nvGraphicFramePr>
        <p:xfrm>
          <a:off x="5542672" y="541606"/>
          <a:ext cx="5811128" cy="56782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031711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631AE-F8A9-9895-8B1C-4CA758B6B6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87CB25-F5AF-41A6-821F-87BFF1432451}"/>
              </a:ext>
            </a:extLst>
          </p:cNvPr>
          <p:cNvSpPr>
            <a:spLocks noGrp="1"/>
          </p:cNvSpPr>
          <p:nvPr>
            <p:ph type="title"/>
          </p:nvPr>
        </p:nvSpPr>
        <p:spPr/>
        <p:txBody>
          <a:bodyPr/>
          <a:lstStyle/>
          <a:p>
            <a:r>
              <a:rPr lang="en-IN" dirty="0"/>
              <a:t>References</a:t>
            </a:r>
            <a:endParaRPr lang="en-IN" sz="2400" dirty="0"/>
          </a:p>
        </p:txBody>
      </p:sp>
      <p:sp>
        <p:nvSpPr>
          <p:cNvPr id="3" name="Content Placeholder 2">
            <a:extLst>
              <a:ext uri="{FF2B5EF4-FFF2-40B4-BE49-F238E27FC236}">
                <a16:creationId xmlns:a16="http://schemas.microsoft.com/office/drawing/2014/main" id="{16128D25-5491-7212-D7C8-8FFA9002753D}"/>
              </a:ext>
            </a:extLst>
          </p:cNvPr>
          <p:cNvSpPr>
            <a:spLocks noGrp="1"/>
          </p:cNvSpPr>
          <p:nvPr>
            <p:ph idx="1"/>
          </p:nvPr>
        </p:nvSpPr>
        <p:spPr>
          <a:xfrm>
            <a:off x="690716" y="1690688"/>
            <a:ext cx="10515600" cy="5073445"/>
          </a:xfrm>
        </p:spPr>
        <p:txBody>
          <a:bodyPr>
            <a:noAutofit/>
          </a:bodyPr>
          <a:lstStyle/>
          <a:p>
            <a:pPr>
              <a:lnSpc>
                <a:spcPct val="115000"/>
              </a:lnSpc>
              <a:spcAft>
                <a:spcPts val="800"/>
              </a:spcAft>
              <a:buNone/>
            </a:pPr>
            <a:r>
              <a:rPr lang="en-IN" sz="1800" kern="100" dirty="0">
                <a:effectLst/>
                <a:ea typeface="Aptos" panose="020B0004020202020204" pitchFamily="34" charset="0"/>
                <a:cs typeface="Times New Roman" panose="02020603050405020304" pitchFamily="18" charset="0"/>
              </a:rPr>
              <a:t>Girotra, S., Malik, M., Roy, S., &amp; Basu, S. (2023). Utilization and determinants of adequate quality antenatal care services in India: Evidence from the National Family Health Survey (NFHS-5) (2019-21). </a:t>
            </a:r>
            <a:r>
              <a:rPr lang="en-IN" sz="1800" i="1" kern="100" dirty="0">
                <a:effectLst/>
                <a:ea typeface="Aptos" panose="020B0004020202020204" pitchFamily="34" charset="0"/>
                <a:cs typeface="Times New Roman" panose="02020603050405020304" pitchFamily="18" charset="0"/>
              </a:rPr>
              <a:t>BMC Pregnancy and Childbirth</a:t>
            </a:r>
            <a:r>
              <a:rPr lang="en-IN" sz="1800" kern="100" dirty="0">
                <a:effectLst/>
                <a:ea typeface="Aptos" panose="020B0004020202020204" pitchFamily="34" charset="0"/>
                <a:cs typeface="Times New Roman" panose="02020603050405020304" pitchFamily="18" charset="0"/>
              </a:rPr>
              <a:t>, </a:t>
            </a:r>
            <a:r>
              <a:rPr lang="en-IN" sz="1800" i="1" kern="100" dirty="0">
                <a:effectLst/>
                <a:ea typeface="Aptos" panose="020B0004020202020204" pitchFamily="34" charset="0"/>
                <a:cs typeface="Times New Roman" panose="02020603050405020304" pitchFamily="18" charset="0"/>
              </a:rPr>
              <a:t>23</a:t>
            </a:r>
            <a:r>
              <a:rPr lang="en-IN" sz="1800" kern="100" dirty="0">
                <a:effectLst/>
                <a:ea typeface="Aptos" panose="020B0004020202020204" pitchFamily="34" charset="0"/>
                <a:cs typeface="Times New Roman" panose="02020603050405020304" pitchFamily="18" charset="0"/>
              </a:rPr>
              <a:t>(1), 800. https://doi.org/10.1186/s12884-023-06117-z</a:t>
            </a:r>
          </a:p>
          <a:p>
            <a:pPr>
              <a:lnSpc>
                <a:spcPct val="115000"/>
              </a:lnSpc>
              <a:spcAft>
                <a:spcPts val="800"/>
              </a:spcAft>
              <a:buNone/>
            </a:pPr>
            <a:r>
              <a:rPr lang="en-IN" sz="1800" kern="100" dirty="0">
                <a:effectLst/>
                <a:ea typeface="Aptos" panose="020B0004020202020204" pitchFamily="34" charset="0"/>
                <a:cs typeface="Times New Roman" panose="02020603050405020304" pitchFamily="18" charset="0"/>
              </a:rPr>
              <a:t>Kumar, G., Choudhary, T. S., Srivastava, A., Upadhyay, R. P., Taneja, S., Bahl, R., Martines, J., Bhan, M. K., Bhandari, N., &amp; Mazumder, S. (2019). Utilisation, equity and determinants of full antenatal care in India: Analysis from the National Family Health Survey 4. </a:t>
            </a:r>
            <a:r>
              <a:rPr lang="en-IN" sz="1800" i="1" kern="100" dirty="0">
                <a:effectLst/>
                <a:ea typeface="Aptos" panose="020B0004020202020204" pitchFamily="34" charset="0"/>
                <a:cs typeface="Times New Roman" panose="02020603050405020304" pitchFamily="18" charset="0"/>
              </a:rPr>
              <a:t>BMC Pregnancy and Childbirth</a:t>
            </a:r>
            <a:r>
              <a:rPr lang="en-IN" sz="1800" kern="100" dirty="0">
                <a:effectLst/>
                <a:ea typeface="Aptos" panose="020B0004020202020204" pitchFamily="34" charset="0"/>
                <a:cs typeface="Times New Roman" panose="02020603050405020304" pitchFamily="18" charset="0"/>
              </a:rPr>
              <a:t>, </a:t>
            </a:r>
            <a:r>
              <a:rPr lang="en-IN" sz="1800" i="1" kern="100" dirty="0">
                <a:effectLst/>
                <a:ea typeface="Aptos" panose="020B0004020202020204" pitchFamily="34" charset="0"/>
                <a:cs typeface="Times New Roman" panose="02020603050405020304" pitchFamily="18" charset="0"/>
              </a:rPr>
              <a:t>19</a:t>
            </a:r>
            <a:r>
              <a:rPr lang="en-IN" sz="1800" kern="100" dirty="0">
                <a:effectLst/>
                <a:ea typeface="Aptos" panose="020B0004020202020204" pitchFamily="34" charset="0"/>
                <a:cs typeface="Times New Roman" panose="02020603050405020304" pitchFamily="18" charset="0"/>
              </a:rPr>
              <a:t>(1), 327. https://doi.org/10.1186/s12884-019-2473-6</a:t>
            </a:r>
          </a:p>
          <a:p>
            <a:pPr>
              <a:lnSpc>
                <a:spcPct val="115000"/>
              </a:lnSpc>
              <a:spcAft>
                <a:spcPts val="800"/>
              </a:spcAft>
              <a:buNone/>
            </a:pPr>
            <a:r>
              <a:rPr lang="en-IN" sz="1800" kern="100" dirty="0">
                <a:effectLst/>
                <a:ea typeface="Aptos" panose="020B0004020202020204" pitchFamily="34" charset="0"/>
                <a:cs typeface="Times New Roman" panose="02020603050405020304" pitchFamily="18" charset="0"/>
              </a:rPr>
              <a:t>Kumar, V., Singh, A., Singh, H., Ram, S., Kundu, A., &amp; Chowdhury, S. (2025). Utilization of full antenatal care among Scheduled Caste mothers in India, 2015–2021. </a:t>
            </a:r>
            <a:r>
              <a:rPr lang="en-IN" sz="1800" i="1" kern="100" dirty="0">
                <a:effectLst/>
                <a:ea typeface="Aptos" panose="020B0004020202020204" pitchFamily="34" charset="0"/>
                <a:cs typeface="Times New Roman" panose="02020603050405020304" pitchFamily="18" charset="0"/>
              </a:rPr>
              <a:t>BMC Women’s Health</a:t>
            </a:r>
            <a:r>
              <a:rPr lang="en-IN" sz="1800" kern="100" dirty="0">
                <a:effectLst/>
                <a:ea typeface="Aptos" panose="020B0004020202020204" pitchFamily="34" charset="0"/>
                <a:cs typeface="Times New Roman" panose="02020603050405020304" pitchFamily="18" charset="0"/>
              </a:rPr>
              <a:t>, </a:t>
            </a:r>
            <a:r>
              <a:rPr lang="en-IN" sz="1800" i="1" kern="100" dirty="0">
                <a:effectLst/>
                <a:ea typeface="Aptos" panose="020B0004020202020204" pitchFamily="34" charset="0"/>
                <a:cs typeface="Times New Roman" panose="02020603050405020304" pitchFamily="18" charset="0"/>
              </a:rPr>
              <a:t>25</a:t>
            </a:r>
            <a:r>
              <a:rPr lang="en-IN" sz="1800" kern="100" dirty="0">
                <a:effectLst/>
                <a:ea typeface="Aptos" panose="020B0004020202020204" pitchFamily="34" charset="0"/>
                <a:cs typeface="Times New Roman" panose="02020603050405020304" pitchFamily="18" charset="0"/>
              </a:rPr>
              <a:t>(1), 78. https://doi.org/10.1186/s12905-024-03491-4</a:t>
            </a:r>
          </a:p>
          <a:p>
            <a:pPr>
              <a:lnSpc>
                <a:spcPct val="115000"/>
              </a:lnSpc>
              <a:spcAft>
                <a:spcPts val="800"/>
              </a:spcAft>
              <a:buNone/>
            </a:pPr>
            <a:r>
              <a:rPr lang="en-IN" sz="1800" kern="100" dirty="0">
                <a:effectLst/>
                <a:ea typeface="Aptos" panose="020B0004020202020204" pitchFamily="34" charset="0"/>
                <a:cs typeface="Times New Roman" panose="02020603050405020304" pitchFamily="18" charset="0"/>
              </a:rPr>
              <a:t>Lee, S., Nantale, R., Wani, S., Kasibante, S., &amp; Marvin </a:t>
            </a:r>
            <a:r>
              <a:rPr lang="en-IN" sz="1800" kern="100" dirty="0" err="1">
                <a:effectLst/>
                <a:ea typeface="Aptos" panose="020B0004020202020204" pitchFamily="34" charset="0"/>
                <a:cs typeface="Times New Roman" panose="02020603050405020304" pitchFamily="18" charset="0"/>
              </a:rPr>
              <a:t>Kanyike</a:t>
            </a:r>
            <a:r>
              <a:rPr lang="en-IN" sz="1800" kern="100" dirty="0">
                <a:effectLst/>
                <a:ea typeface="Aptos" panose="020B0004020202020204" pitchFamily="34" charset="0"/>
                <a:cs typeface="Times New Roman" panose="02020603050405020304" pitchFamily="18" charset="0"/>
              </a:rPr>
              <a:t>, A. (2024). Influence of women’s decision-making autonomy and partner support on adherence to the 8 antenatal care contact model in Eastern Uganda: A </a:t>
            </a:r>
            <a:r>
              <a:rPr lang="en-IN" sz="1800" kern="100" dirty="0" err="1">
                <a:effectLst/>
                <a:ea typeface="Aptos" panose="020B0004020202020204" pitchFamily="34" charset="0"/>
                <a:cs typeface="Times New Roman" panose="02020603050405020304" pitchFamily="18" charset="0"/>
              </a:rPr>
              <a:t>multicenter</a:t>
            </a:r>
            <a:r>
              <a:rPr lang="en-IN" sz="1800" kern="100" dirty="0">
                <a:effectLst/>
                <a:ea typeface="Aptos" panose="020B0004020202020204" pitchFamily="34" charset="0"/>
                <a:cs typeface="Times New Roman" panose="02020603050405020304" pitchFamily="18" charset="0"/>
              </a:rPr>
              <a:t> cross-sectional study. </a:t>
            </a:r>
            <a:r>
              <a:rPr lang="en-IN" sz="1800" i="1" kern="100" dirty="0">
                <a:effectLst/>
                <a:ea typeface="Aptos" panose="020B0004020202020204" pitchFamily="34" charset="0"/>
                <a:cs typeface="Times New Roman" panose="02020603050405020304" pitchFamily="18" charset="0"/>
              </a:rPr>
              <a:t>European Journal of Obstetrics &amp; </a:t>
            </a:r>
            <a:r>
              <a:rPr lang="en-IN" sz="1800" i="1" kern="100" dirty="0" err="1">
                <a:effectLst/>
                <a:ea typeface="Aptos" panose="020B0004020202020204" pitchFamily="34" charset="0"/>
                <a:cs typeface="Times New Roman" panose="02020603050405020304" pitchFamily="18" charset="0"/>
              </a:rPr>
              <a:t>Gynecology</a:t>
            </a:r>
            <a:r>
              <a:rPr lang="en-IN" sz="1800" i="1" kern="100" dirty="0">
                <a:effectLst/>
                <a:ea typeface="Aptos" panose="020B0004020202020204" pitchFamily="34" charset="0"/>
                <a:cs typeface="Times New Roman" panose="02020603050405020304" pitchFamily="18" charset="0"/>
              </a:rPr>
              <a:t> and Reproductive Biology</a:t>
            </a:r>
            <a:r>
              <a:rPr lang="en-IN" sz="1800" kern="100" dirty="0">
                <a:effectLst/>
                <a:ea typeface="Aptos" panose="020B0004020202020204" pitchFamily="34" charset="0"/>
                <a:cs typeface="Times New Roman" panose="02020603050405020304" pitchFamily="18" charset="0"/>
              </a:rPr>
              <a:t>, </a:t>
            </a:r>
            <a:r>
              <a:rPr lang="en-IN" sz="1800" i="1" kern="100" dirty="0">
                <a:effectLst/>
                <a:ea typeface="Aptos" panose="020B0004020202020204" pitchFamily="34" charset="0"/>
                <a:cs typeface="Times New Roman" panose="02020603050405020304" pitchFamily="18" charset="0"/>
              </a:rPr>
              <a:t>300</a:t>
            </a:r>
            <a:r>
              <a:rPr lang="en-IN" sz="1800" kern="100" dirty="0">
                <a:effectLst/>
                <a:ea typeface="Aptos" panose="020B0004020202020204" pitchFamily="34" charset="0"/>
                <a:cs typeface="Times New Roman" panose="02020603050405020304" pitchFamily="18" charset="0"/>
              </a:rPr>
              <a:t>, 175–181. https://doi.org/10.1016/j.ejogrb.2024.07.028</a:t>
            </a:r>
          </a:p>
          <a:p>
            <a:endParaRPr lang="en-IN" sz="1800" dirty="0"/>
          </a:p>
        </p:txBody>
      </p:sp>
      <p:pic>
        <p:nvPicPr>
          <p:cNvPr id="5" name="Picture 4">
            <a:extLst>
              <a:ext uri="{FF2B5EF4-FFF2-40B4-BE49-F238E27FC236}">
                <a16:creationId xmlns:a16="http://schemas.microsoft.com/office/drawing/2014/main" id="{3EAFA85F-9154-1543-2DB6-99804D4141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417319" cy="695714"/>
          </a:xfrm>
          <a:prstGeom prst="rect">
            <a:avLst/>
          </a:prstGeom>
        </p:spPr>
      </p:pic>
    </p:spTree>
    <p:extLst>
      <p:ext uri="{BB962C8B-B14F-4D97-AF65-F5344CB8AC3E}">
        <p14:creationId xmlns:p14="http://schemas.microsoft.com/office/powerpoint/2010/main" val="12297447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C31224-BDF9-8CE2-81DC-01F3747E07F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A4C4F5-56B7-D5A8-037D-562528C458F4}"/>
              </a:ext>
            </a:extLst>
          </p:cNvPr>
          <p:cNvSpPr>
            <a:spLocks noGrp="1"/>
          </p:cNvSpPr>
          <p:nvPr>
            <p:ph idx="1"/>
          </p:nvPr>
        </p:nvSpPr>
        <p:spPr>
          <a:xfrm>
            <a:off x="250723" y="280219"/>
            <a:ext cx="11103077" cy="5896744"/>
          </a:xfrm>
        </p:spPr>
        <p:txBody>
          <a:bodyPr>
            <a:normAutofit fontScale="70000" lnSpcReduction="20000"/>
          </a:bodyPr>
          <a:lstStyle/>
          <a:p>
            <a:r>
              <a:rPr lang="en-IN" sz="2800" kern="100" dirty="0">
                <a:effectLst/>
                <a:ea typeface="Aptos" panose="020B0004020202020204" pitchFamily="34" charset="0"/>
                <a:cs typeface="Times New Roman" panose="02020603050405020304" pitchFamily="18" charset="0"/>
              </a:rPr>
              <a:t>Lim, S. S., </a:t>
            </a:r>
            <a:r>
              <a:rPr lang="en-IN" sz="2800" kern="100" dirty="0" err="1">
                <a:effectLst/>
                <a:ea typeface="Aptos" panose="020B0004020202020204" pitchFamily="34" charset="0"/>
                <a:cs typeface="Times New Roman" panose="02020603050405020304" pitchFamily="18" charset="0"/>
              </a:rPr>
              <a:t>Dandona</a:t>
            </a:r>
            <a:r>
              <a:rPr lang="en-IN" sz="2800" kern="100" dirty="0">
                <a:effectLst/>
                <a:ea typeface="Aptos" panose="020B0004020202020204" pitchFamily="34" charset="0"/>
                <a:cs typeface="Times New Roman" panose="02020603050405020304" pitchFamily="18" charset="0"/>
              </a:rPr>
              <a:t>, L., Hoisington, J. A., James, S. L., Hogan, M. C., &amp; </a:t>
            </a:r>
            <a:r>
              <a:rPr lang="en-IN" sz="2800" kern="100" dirty="0" err="1">
                <a:effectLst/>
                <a:ea typeface="Aptos" panose="020B0004020202020204" pitchFamily="34" charset="0"/>
                <a:cs typeface="Times New Roman" panose="02020603050405020304" pitchFamily="18" charset="0"/>
              </a:rPr>
              <a:t>Gakidou</a:t>
            </a:r>
            <a:r>
              <a:rPr lang="en-IN" sz="2800" kern="100" dirty="0">
                <a:effectLst/>
                <a:ea typeface="Aptos" panose="020B0004020202020204" pitchFamily="34" charset="0"/>
                <a:cs typeface="Times New Roman" panose="02020603050405020304" pitchFamily="18" charset="0"/>
              </a:rPr>
              <a:t>, E. (2010). India’s Janani Suraksha Yojana, a conditional cash transfer programme to increase births in health facilities: An impact evaluation. </a:t>
            </a:r>
            <a:r>
              <a:rPr lang="en-IN" sz="2800" i="1" kern="100" dirty="0">
                <a:effectLst/>
                <a:ea typeface="Aptos" panose="020B0004020202020204" pitchFamily="34" charset="0"/>
                <a:cs typeface="Times New Roman" panose="02020603050405020304" pitchFamily="18" charset="0"/>
              </a:rPr>
              <a:t>The Lancet</a:t>
            </a:r>
            <a:r>
              <a:rPr lang="en-IN" sz="2800" kern="100" dirty="0">
                <a:effectLst/>
                <a:ea typeface="Aptos" panose="020B0004020202020204" pitchFamily="34" charset="0"/>
                <a:cs typeface="Times New Roman" panose="02020603050405020304" pitchFamily="18" charset="0"/>
              </a:rPr>
              <a:t>, </a:t>
            </a:r>
            <a:r>
              <a:rPr lang="en-IN" sz="2800" i="1" kern="100" dirty="0">
                <a:effectLst/>
                <a:ea typeface="Aptos" panose="020B0004020202020204" pitchFamily="34" charset="0"/>
                <a:cs typeface="Times New Roman" panose="02020603050405020304" pitchFamily="18" charset="0"/>
              </a:rPr>
              <a:t>375</a:t>
            </a:r>
            <a:r>
              <a:rPr lang="en-IN" sz="2800" kern="100" dirty="0">
                <a:effectLst/>
                <a:ea typeface="Aptos" panose="020B0004020202020204" pitchFamily="34" charset="0"/>
                <a:cs typeface="Times New Roman" panose="02020603050405020304" pitchFamily="18" charset="0"/>
              </a:rPr>
              <a:t>(9730), 2009–2023. https://doi.org/10.1016/S0140-6736(10)60744-1</a:t>
            </a:r>
          </a:p>
          <a:p>
            <a:pPr>
              <a:lnSpc>
                <a:spcPct val="115000"/>
              </a:lnSpc>
              <a:spcAft>
                <a:spcPts val="800"/>
              </a:spcAft>
            </a:pPr>
            <a:r>
              <a:rPr lang="en-IN" sz="2800" kern="100" dirty="0" err="1">
                <a:effectLst/>
                <a:ea typeface="Aptos" panose="020B0004020202020204" pitchFamily="34" charset="0"/>
                <a:cs typeface="Times New Roman" panose="02020603050405020304" pitchFamily="18" charset="0"/>
              </a:rPr>
              <a:t>Longchar</a:t>
            </a:r>
            <a:r>
              <a:rPr lang="en-IN" sz="2800" kern="100" dirty="0">
                <a:effectLst/>
                <a:ea typeface="Aptos" panose="020B0004020202020204" pitchFamily="34" charset="0"/>
                <a:cs typeface="Times New Roman" panose="02020603050405020304" pitchFamily="18" charset="0"/>
              </a:rPr>
              <a:t>, W., Kodali, P. B., &amp; </a:t>
            </a:r>
            <a:r>
              <a:rPr lang="en-IN" sz="2800" kern="100" dirty="0" err="1">
                <a:effectLst/>
                <a:ea typeface="Aptos" panose="020B0004020202020204" pitchFamily="34" charset="0"/>
                <a:cs typeface="Times New Roman" panose="02020603050405020304" pitchFamily="18" charset="0"/>
              </a:rPr>
              <a:t>Hense</a:t>
            </a:r>
            <a:r>
              <a:rPr lang="en-IN" sz="2800" kern="100" dirty="0">
                <a:effectLst/>
                <a:ea typeface="Aptos" panose="020B0004020202020204" pitchFamily="34" charset="0"/>
                <a:cs typeface="Times New Roman" panose="02020603050405020304" pitchFamily="18" charset="0"/>
              </a:rPr>
              <a:t>, S. (2025). Trends and determinants of maternal health services utilization in India from 2015 to 2021. </a:t>
            </a:r>
            <a:r>
              <a:rPr lang="en-IN" sz="2800" i="1" kern="100" dirty="0">
                <a:effectLst/>
                <a:ea typeface="Aptos" panose="020B0004020202020204" pitchFamily="34" charset="0"/>
                <a:cs typeface="Times New Roman" panose="02020603050405020304" pitchFamily="18" charset="0"/>
              </a:rPr>
              <a:t>Scientific Reports</a:t>
            </a:r>
            <a:r>
              <a:rPr lang="en-IN" sz="2800" kern="100" dirty="0">
                <a:effectLst/>
                <a:ea typeface="Aptos" panose="020B0004020202020204" pitchFamily="34" charset="0"/>
                <a:cs typeface="Times New Roman" panose="02020603050405020304" pitchFamily="18" charset="0"/>
              </a:rPr>
              <a:t>, </a:t>
            </a:r>
            <a:r>
              <a:rPr lang="en-IN" sz="2800" i="1" kern="100" dirty="0">
                <a:effectLst/>
                <a:ea typeface="Aptos" panose="020B0004020202020204" pitchFamily="34" charset="0"/>
                <a:cs typeface="Times New Roman" panose="02020603050405020304" pitchFamily="18" charset="0"/>
              </a:rPr>
              <a:t>15</a:t>
            </a:r>
            <a:r>
              <a:rPr lang="en-IN" sz="2800" kern="100" dirty="0">
                <a:effectLst/>
                <a:ea typeface="Aptos" panose="020B0004020202020204" pitchFamily="34" charset="0"/>
                <a:cs typeface="Times New Roman" panose="02020603050405020304" pitchFamily="18" charset="0"/>
              </a:rPr>
              <a:t>(1), 3711. https://doi.org/10.1038/s41598-025-87975-9</a:t>
            </a:r>
          </a:p>
          <a:p>
            <a:pPr>
              <a:lnSpc>
                <a:spcPct val="115000"/>
              </a:lnSpc>
              <a:spcAft>
                <a:spcPts val="800"/>
              </a:spcAft>
            </a:pPr>
            <a:r>
              <a:rPr lang="en-IN" sz="2800" kern="100" dirty="0">
                <a:effectLst/>
                <a:ea typeface="Aptos" panose="020B0004020202020204" pitchFamily="34" charset="0"/>
                <a:cs typeface="Times New Roman" panose="02020603050405020304" pitchFamily="18" charset="0"/>
              </a:rPr>
              <a:t>Majumder, K., Sarkar, M., Mallick, R., Mondal, S., &amp; Chouhan, P. (2024). Does women’s decision-making autonomy matter in utilization of antenatal care services in India? An analysis from nationally representative survey. </a:t>
            </a:r>
            <a:r>
              <a:rPr lang="en-IN" sz="2800" i="1" kern="100" dirty="0">
                <a:effectLst/>
                <a:ea typeface="Aptos" panose="020B0004020202020204" pitchFamily="34" charset="0"/>
                <a:cs typeface="Times New Roman" panose="02020603050405020304" pitchFamily="18" charset="0"/>
              </a:rPr>
              <a:t>PLOS ONE</a:t>
            </a:r>
            <a:r>
              <a:rPr lang="en-IN" sz="2800" kern="100" dirty="0">
                <a:effectLst/>
                <a:ea typeface="Aptos" panose="020B0004020202020204" pitchFamily="34" charset="0"/>
                <a:cs typeface="Times New Roman" panose="02020603050405020304" pitchFamily="18" charset="0"/>
              </a:rPr>
              <a:t>, </a:t>
            </a:r>
            <a:r>
              <a:rPr lang="en-IN" sz="2800" i="1" kern="100" dirty="0">
                <a:effectLst/>
                <a:ea typeface="Aptos" panose="020B0004020202020204" pitchFamily="34" charset="0"/>
                <a:cs typeface="Times New Roman" panose="02020603050405020304" pitchFamily="18" charset="0"/>
              </a:rPr>
              <a:t>19</a:t>
            </a:r>
            <a:r>
              <a:rPr lang="en-IN" sz="2800" kern="100" dirty="0">
                <a:effectLst/>
                <a:ea typeface="Aptos" panose="020B0004020202020204" pitchFamily="34" charset="0"/>
                <a:cs typeface="Times New Roman" panose="02020603050405020304" pitchFamily="18" charset="0"/>
              </a:rPr>
              <a:t>(8), e0308576. https://doi.org/10.1371/journal.pone.0308576</a:t>
            </a:r>
          </a:p>
          <a:p>
            <a:pPr>
              <a:lnSpc>
                <a:spcPct val="115000"/>
              </a:lnSpc>
              <a:spcAft>
                <a:spcPts val="800"/>
              </a:spcAft>
            </a:pPr>
            <a:r>
              <a:rPr lang="en-IN" sz="2800" kern="100" dirty="0">
                <a:effectLst/>
                <a:ea typeface="Aptos" panose="020B0004020202020204" pitchFamily="34" charset="0"/>
                <a:cs typeface="Times New Roman" panose="02020603050405020304" pitchFamily="18" charset="0"/>
              </a:rPr>
              <a:t>Nihal, S., &amp; Shekhar, C. (2024). An assessment of adequate quality antenatal care and its determinants in India. </a:t>
            </a:r>
            <a:r>
              <a:rPr lang="en-IN" sz="2800" i="1" kern="100" dirty="0">
                <a:effectLst/>
                <a:ea typeface="Aptos" panose="020B0004020202020204" pitchFamily="34" charset="0"/>
                <a:cs typeface="Times New Roman" panose="02020603050405020304" pitchFamily="18" charset="0"/>
              </a:rPr>
              <a:t>BMC Pregnancy and Childbirth</a:t>
            </a:r>
            <a:r>
              <a:rPr lang="en-IN" sz="2800" kern="100" dirty="0">
                <a:effectLst/>
                <a:ea typeface="Aptos" panose="020B0004020202020204" pitchFamily="34" charset="0"/>
                <a:cs typeface="Times New Roman" panose="02020603050405020304" pitchFamily="18" charset="0"/>
              </a:rPr>
              <a:t>, </a:t>
            </a:r>
            <a:r>
              <a:rPr lang="en-IN" sz="2800" i="1" kern="100" dirty="0">
                <a:effectLst/>
                <a:ea typeface="Aptos" panose="020B0004020202020204" pitchFamily="34" charset="0"/>
                <a:cs typeface="Times New Roman" panose="02020603050405020304" pitchFamily="18" charset="0"/>
              </a:rPr>
              <a:t>24</a:t>
            </a:r>
            <a:r>
              <a:rPr lang="en-IN" sz="2800" kern="100" dirty="0">
                <a:effectLst/>
                <a:ea typeface="Aptos" panose="020B0004020202020204" pitchFamily="34" charset="0"/>
                <a:cs typeface="Times New Roman" panose="02020603050405020304" pitchFamily="18" charset="0"/>
              </a:rPr>
              <a:t>(1), 698. https://doi.org/10.1186/s12884-024-06806-3</a:t>
            </a:r>
          </a:p>
          <a:p>
            <a:pPr>
              <a:lnSpc>
                <a:spcPct val="115000"/>
              </a:lnSpc>
              <a:spcAft>
                <a:spcPts val="800"/>
              </a:spcAft>
            </a:pPr>
            <a:r>
              <a:rPr lang="en-IN" sz="2800" kern="100" dirty="0">
                <a:effectLst/>
                <a:ea typeface="Aptos" panose="020B0004020202020204" pitchFamily="34" charset="0"/>
                <a:cs typeface="Times New Roman" panose="02020603050405020304" pitchFamily="18" charset="0"/>
              </a:rPr>
              <a:t>Patel, R., &amp; Chauhan, S. (2020). Gender differential in health care utilisation in India. </a:t>
            </a:r>
            <a:r>
              <a:rPr lang="en-IN" sz="2800" i="1" kern="100" dirty="0">
                <a:effectLst/>
                <a:ea typeface="Aptos" panose="020B0004020202020204" pitchFamily="34" charset="0"/>
                <a:cs typeface="Times New Roman" panose="02020603050405020304" pitchFamily="18" charset="0"/>
              </a:rPr>
              <a:t>Clinical Epidemiology and Global Health</a:t>
            </a:r>
            <a:r>
              <a:rPr lang="en-IN" sz="2800" kern="100" dirty="0">
                <a:effectLst/>
                <a:ea typeface="Aptos" panose="020B0004020202020204" pitchFamily="34" charset="0"/>
                <a:cs typeface="Times New Roman" panose="02020603050405020304" pitchFamily="18" charset="0"/>
              </a:rPr>
              <a:t>, </a:t>
            </a:r>
            <a:r>
              <a:rPr lang="en-IN" sz="2800" i="1" kern="100" dirty="0">
                <a:effectLst/>
                <a:ea typeface="Aptos" panose="020B0004020202020204" pitchFamily="34" charset="0"/>
                <a:cs typeface="Times New Roman" panose="02020603050405020304" pitchFamily="18" charset="0"/>
              </a:rPr>
              <a:t>8</a:t>
            </a:r>
            <a:r>
              <a:rPr lang="en-IN" sz="2800" kern="100" dirty="0">
                <a:effectLst/>
                <a:ea typeface="Aptos" panose="020B0004020202020204" pitchFamily="34" charset="0"/>
                <a:cs typeface="Times New Roman" panose="02020603050405020304" pitchFamily="18" charset="0"/>
              </a:rPr>
              <a:t>(2), 526–530. https://doi.org/10.1016/j.cegh.2019.11.007</a:t>
            </a:r>
          </a:p>
          <a:p>
            <a:pPr marL="0" indent="0">
              <a:buNone/>
            </a:pPr>
            <a:endParaRPr lang="en-IN" dirty="0"/>
          </a:p>
        </p:txBody>
      </p:sp>
    </p:spTree>
    <p:extLst>
      <p:ext uri="{BB962C8B-B14F-4D97-AF65-F5344CB8AC3E}">
        <p14:creationId xmlns:p14="http://schemas.microsoft.com/office/powerpoint/2010/main" val="645536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C54F4CE-85F0-46ED-80DA-9518C9251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DADD1FCA-8ACB-4958-81DD-4CDD6D3E1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802086" cy="6858000"/>
          </a:xfrm>
          <a:custGeom>
            <a:avLst/>
            <a:gdLst>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9647 w 5734864"/>
              <a:gd name="connsiteY33" fmla="*/ 1936120 h 6858000"/>
              <a:gd name="connsiteX34" fmla="*/ 714660 w 5734864"/>
              <a:gd name="connsiteY34" fmla="*/ 1982709 h 6858000"/>
              <a:gd name="connsiteX35" fmla="*/ 710759 w 5734864"/>
              <a:gd name="connsiteY35" fmla="*/ 2013010 h 6858000"/>
              <a:gd name="connsiteX36" fmla="*/ 697927 w 5734864"/>
              <a:gd name="connsiteY36" fmla="*/ 2069833 h 6858000"/>
              <a:gd name="connsiteX37" fmla="*/ 693594 w 5734864"/>
              <a:gd name="connsiteY37" fmla="*/ 2103731 h 6858000"/>
              <a:gd name="connsiteX38" fmla="*/ 691109 w 5734864"/>
              <a:gd name="connsiteY38" fmla="*/ 2124027 h 6858000"/>
              <a:gd name="connsiteX39" fmla="*/ 676593 w 5734864"/>
              <a:gd name="connsiteY39" fmla="*/ 2176182 h 6858000"/>
              <a:gd name="connsiteX40" fmla="*/ 633227 w 5734864"/>
              <a:gd name="connsiteY40" fmla="*/ 2258036 h 6858000"/>
              <a:gd name="connsiteX41" fmla="*/ 625564 w 5734864"/>
              <a:gd name="connsiteY41" fmla="*/ 2284567 h 6858000"/>
              <a:gd name="connsiteX42" fmla="*/ 627074 w 5734864"/>
              <a:gd name="connsiteY42" fmla="*/ 2289605 h 6858000"/>
              <a:gd name="connsiteX43" fmla="*/ 614574 w 5734864"/>
              <a:gd name="connsiteY43" fmla="*/ 2308717 h 6858000"/>
              <a:gd name="connsiteX44" fmla="*/ 606890 w 5734864"/>
              <a:gd name="connsiteY44" fmla="*/ 2320662 h 6858000"/>
              <a:gd name="connsiteX45" fmla="*/ 605558 w 5734864"/>
              <a:gd name="connsiteY45" fmla="*/ 2327897 h 6858000"/>
              <a:gd name="connsiteX46" fmla="*/ 602202 w 5734864"/>
              <a:gd name="connsiteY46" fmla="*/ 2357749 h 6858000"/>
              <a:gd name="connsiteX47" fmla="*/ 600213 w 5734864"/>
              <a:gd name="connsiteY47" fmla="*/ 2364905 h 6858000"/>
              <a:gd name="connsiteX48" fmla="*/ 597160 w 5734864"/>
              <a:gd name="connsiteY48" fmla="*/ 2388351 h 6858000"/>
              <a:gd name="connsiteX49" fmla="*/ 597982 w 5734864"/>
              <a:gd name="connsiteY49" fmla="*/ 2402296 h 6858000"/>
              <a:gd name="connsiteX50" fmla="*/ 593150 w 5734864"/>
              <a:gd name="connsiteY50" fmla="*/ 2420015 h 6858000"/>
              <a:gd name="connsiteX51" fmla="*/ 592833 w 5734864"/>
              <a:gd name="connsiteY51" fmla="*/ 2422749 h 6858000"/>
              <a:gd name="connsiteX52" fmla="*/ 594479 w 5734864"/>
              <a:gd name="connsiteY52" fmla="*/ 2426002 h 6858000"/>
              <a:gd name="connsiteX53" fmla="*/ 591963 w 5734864"/>
              <a:gd name="connsiteY53" fmla="*/ 2431950 h 6858000"/>
              <a:gd name="connsiteX54" fmla="*/ 591544 w 5734864"/>
              <a:gd name="connsiteY54" fmla="*/ 2433897 h 6858000"/>
              <a:gd name="connsiteX55" fmla="*/ 589519 w 5734864"/>
              <a:gd name="connsiteY55" fmla="*/ 2451398 h 6858000"/>
              <a:gd name="connsiteX56" fmla="*/ 590037 w 5734864"/>
              <a:gd name="connsiteY56" fmla="*/ 2455536 h 6858000"/>
              <a:gd name="connsiteX57" fmla="*/ 588179 w 5734864"/>
              <a:gd name="connsiteY57" fmla="*/ 2462981 h 6858000"/>
              <a:gd name="connsiteX58" fmla="*/ 583434 w 5734864"/>
              <a:gd name="connsiteY58" fmla="*/ 2503991 h 6858000"/>
              <a:gd name="connsiteX59" fmla="*/ 567942 w 5734864"/>
              <a:gd name="connsiteY59" fmla="*/ 2652936 h 6858000"/>
              <a:gd name="connsiteX60" fmla="*/ 573869 w 5734864"/>
              <a:gd name="connsiteY60" fmla="*/ 2670188 h 6858000"/>
              <a:gd name="connsiteX61" fmla="*/ 575243 w 5734864"/>
              <a:gd name="connsiteY61" fmla="*/ 2688114 h 6858000"/>
              <a:gd name="connsiteX62" fmla="*/ 573824 w 5734864"/>
              <a:gd name="connsiteY62" fmla="*/ 2689856 h 6858000"/>
              <a:gd name="connsiteX63" fmla="*/ 570699 w 5734864"/>
              <a:gd name="connsiteY63" fmla="*/ 2709353 h 6858000"/>
              <a:gd name="connsiteX64" fmla="*/ 573192 w 5734864"/>
              <a:gd name="connsiteY64" fmla="*/ 2714527 h 6858000"/>
              <a:gd name="connsiteX65" fmla="*/ 572044 w 5734864"/>
              <a:gd name="connsiteY65" fmla="*/ 2728187 h 6858000"/>
              <a:gd name="connsiteX66" fmla="*/ 572465 w 5734864"/>
              <a:gd name="connsiteY66" fmla="*/ 2755863 h 6858000"/>
              <a:gd name="connsiteX67" fmla="*/ 570028 w 5734864"/>
              <a:gd name="connsiteY67" fmla="*/ 2760324 h 6858000"/>
              <a:gd name="connsiteX68" fmla="*/ 566748 w 5734864"/>
              <a:gd name="connsiteY68" fmla="*/ 2800948 h 6858000"/>
              <a:gd name="connsiteX69" fmla="*/ 565509 w 5734864"/>
              <a:gd name="connsiteY69" fmla="*/ 2801167 h 6858000"/>
              <a:gd name="connsiteX70" fmla="*/ 559367 w 5734864"/>
              <a:gd name="connsiteY70" fmla="*/ 2811129 h 6858000"/>
              <a:gd name="connsiteX71" fmla="*/ 550354 w 5734864"/>
              <a:gd name="connsiteY71" fmla="*/ 2830949 h 6858000"/>
              <a:gd name="connsiteX72" fmla="*/ 514795 w 5734864"/>
              <a:gd name="connsiteY72" fmla="*/ 2872433 h 6858000"/>
              <a:gd name="connsiteX73" fmla="*/ 509875 w 5734864"/>
              <a:gd name="connsiteY73" fmla="*/ 2923099 h 6858000"/>
              <a:gd name="connsiteX74" fmla="*/ 509577 w 5734864"/>
              <a:gd name="connsiteY74" fmla="*/ 2923197 h 6858000"/>
              <a:gd name="connsiteX75" fmla="*/ 507597 w 5734864"/>
              <a:gd name="connsiteY75" fmla="*/ 2931868 h 6858000"/>
              <a:gd name="connsiteX76" fmla="*/ 507379 w 5734864"/>
              <a:gd name="connsiteY76" fmla="*/ 2938322 h 6858000"/>
              <a:gd name="connsiteX77" fmla="*/ 504725 w 5734864"/>
              <a:gd name="connsiteY77" fmla="*/ 2954519 h 6858000"/>
              <a:gd name="connsiteX78" fmla="*/ 502018 w 5734864"/>
              <a:gd name="connsiteY78" fmla="*/ 2959643 h 6858000"/>
              <a:gd name="connsiteX79" fmla="*/ 498360 w 5734864"/>
              <a:gd name="connsiteY79" fmla="*/ 2961019 h 6858000"/>
              <a:gd name="connsiteX80" fmla="*/ 498483 w 5734864"/>
              <a:gd name="connsiteY80" fmla="*/ 2962590 h 6858000"/>
              <a:gd name="connsiteX81" fmla="*/ 484403 w 5734864"/>
              <a:gd name="connsiteY81" fmla="*/ 2990538 h 6858000"/>
              <a:gd name="connsiteX82" fmla="*/ 463075 w 5734864"/>
              <a:gd name="connsiteY82" fmla="*/ 3055956 h 6858000"/>
              <a:gd name="connsiteX83" fmla="*/ 455013 w 5734864"/>
              <a:gd name="connsiteY83" fmla="*/ 3094482 h 6858000"/>
              <a:gd name="connsiteX84" fmla="*/ 428391 w 5734864"/>
              <a:gd name="connsiteY84" fmla="*/ 3198850 h 6858000"/>
              <a:gd name="connsiteX85" fmla="*/ 401440 w 5734864"/>
              <a:gd name="connsiteY85" fmla="*/ 3307560 h 6858000"/>
              <a:gd name="connsiteX86" fmla="*/ 386076 w 5734864"/>
              <a:gd name="connsiteY86" fmla="*/ 3373943 h 6858000"/>
              <a:gd name="connsiteX87" fmla="*/ 374726 w 5734864"/>
              <a:gd name="connsiteY87" fmla="*/ 3381364 h 6858000"/>
              <a:gd name="connsiteX88" fmla="*/ 369145 w 5734864"/>
              <a:gd name="connsiteY88" fmla="*/ 3383729 h 6858000"/>
              <a:gd name="connsiteX89" fmla="*/ 364294 w 5734864"/>
              <a:gd name="connsiteY89" fmla="*/ 3414159 h 6858000"/>
              <a:gd name="connsiteX90" fmla="*/ 366450 w 5734864"/>
              <a:gd name="connsiteY90" fmla="*/ 3436925 h 6858000"/>
              <a:gd name="connsiteX91" fmla="*/ 351743 w 5734864"/>
              <a:gd name="connsiteY91" fmla="*/ 3521619 h 6858000"/>
              <a:gd name="connsiteX92" fmla="*/ 345784 w 5734864"/>
              <a:gd name="connsiteY92" fmla="*/ 3603757 h 6858000"/>
              <a:gd name="connsiteX93" fmla="*/ 344198 w 5734864"/>
              <a:gd name="connsiteY93" fmla="*/ 3652424 h 6858000"/>
              <a:gd name="connsiteX94" fmla="*/ 352450 w 5734864"/>
              <a:gd name="connsiteY94" fmla="*/ 3665222 h 6858000"/>
              <a:gd name="connsiteX95" fmla="*/ 342621 w 5734864"/>
              <a:gd name="connsiteY95" fmla="*/ 3700804 h 6858000"/>
              <a:gd name="connsiteX96" fmla="*/ 341514 w 5734864"/>
              <a:gd name="connsiteY96" fmla="*/ 3734774 h 6858000"/>
              <a:gd name="connsiteX97" fmla="*/ 340607 w 5734864"/>
              <a:gd name="connsiteY97" fmla="*/ 3785153 h 6858000"/>
              <a:gd name="connsiteX98" fmla="*/ 340707 w 5734864"/>
              <a:gd name="connsiteY98" fmla="*/ 3788177 h 6858000"/>
              <a:gd name="connsiteX99" fmla="*/ 340361 w 5734864"/>
              <a:gd name="connsiteY99" fmla="*/ 3798803 h 6858000"/>
              <a:gd name="connsiteX100" fmla="*/ 339642 w 5734864"/>
              <a:gd name="connsiteY100" fmla="*/ 3838750 h 6858000"/>
              <a:gd name="connsiteX101" fmla="*/ 360295 w 5734864"/>
              <a:gd name="connsiteY101" fmla="*/ 4015196 h 6858000"/>
              <a:gd name="connsiteX102" fmla="*/ 339043 w 5734864"/>
              <a:gd name="connsiteY102" fmla="*/ 4052778 h 6858000"/>
              <a:gd name="connsiteX103" fmla="*/ 339343 w 5734864"/>
              <a:gd name="connsiteY103" fmla="*/ 4096257 h 6858000"/>
              <a:gd name="connsiteX104" fmla="*/ 340786 w 5734864"/>
              <a:gd name="connsiteY104" fmla="*/ 4321136 h 6858000"/>
              <a:gd name="connsiteX105" fmla="*/ 343158 w 5734864"/>
              <a:gd name="connsiteY105" fmla="*/ 4429174 h 6858000"/>
              <a:gd name="connsiteX106" fmla="*/ 334599 w 5734864"/>
              <a:gd name="connsiteY106" fmla="*/ 4449938 h 6858000"/>
              <a:gd name="connsiteX107" fmla="*/ 332890 w 5734864"/>
              <a:gd name="connsiteY107" fmla="*/ 4453515 h 6858000"/>
              <a:gd name="connsiteX108" fmla="*/ 331105 w 5734864"/>
              <a:gd name="connsiteY108" fmla="*/ 4467941 h 6858000"/>
              <a:gd name="connsiteX109" fmla="*/ 324289 w 5734864"/>
              <a:gd name="connsiteY109" fmla="*/ 4471861 h 6858000"/>
              <a:gd name="connsiteX110" fmla="*/ 317079 w 5734864"/>
              <a:gd name="connsiteY110" fmla="*/ 4493468 h 6858000"/>
              <a:gd name="connsiteX111" fmla="*/ 315557 w 5734864"/>
              <a:gd name="connsiteY111" fmla="*/ 4520067 h 6858000"/>
              <a:gd name="connsiteX112" fmla="*/ 315240 w 5734864"/>
              <a:gd name="connsiteY112" fmla="*/ 4536872 h 6858000"/>
              <a:gd name="connsiteX113" fmla="*/ 316200 w 5734864"/>
              <a:gd name="connsiteY113" fmla="*/ 4538297 h 6858000"/>
              <a:gd name="connsiteX114" fmla="*/ 317507 w 5734864"/>
              <a:gd name="connsiteY114" fmla="*/ 4547582 h 6858000"/>
              <a:gd name="connsiteX115" fmla="*/ 323078 w 5734864"/>
              <a:gd name="connsiteY115" fmla="*/ 4592102 h 6858000"/>
              <a:gd name="connsiteX116" fmla="*/ 328722 w 5734864"/>
              <a:gd name="connsiteY116" fmla="*/ 4667914 h 6858000"/>
              <a:gd name="connsiteX117" fmla="*/ 335597 w 5734864"/>
              <a:gd name="connsiteY117" fmla="*/ 4695035 h 6858000"/>
              <a:gd name="connsiteX118" fmla="*/ 339485 w 5734864"/>
              <a:gd name="connsiteY118" fmla="*/ 4695979 h 6858000"/>
              <a:gd name="connsiteX119" fmla="*/ 341089 w 5734864"/>
              <a:gd name="connsiteY119" fmla="*/ 4704268 h 6858000"/>
              <a:gd name="connsiteX120" fmla="*/ 342177 w 5734864"/>
              <a:gd name="connsiteY120" fmla="*/ 4706060 h 6858000"/>
              <a:gd name="connsiteX121" fmla="*/ 347751 w 5734864"/>
              <a:gd name="connsiteY121" fmla="*/ 4716754 h 6858000"/>
              <a:gd name="connsiteX122" fmla="*/ 344125 w 5734864"/>
              <a:gd name="connsiteY122" fmla="*/ 4764669 h 6858000"/>
              <a:gd name="connsiteX123" fmla="*/ 340188 w 5734864"/>
              <a:gd name="connsiteY123" fmla="*/ 4779386 h 6858000"/>
              <a:gd name="connsiteX124" fmla="*/ 335146 w 5734864"/>
              <a:gd name="connsiteY124" fmla="*/ 4787491 h 6858000"/>
              <a:gd name="connsiteX125" fmla="*/ 319124 w 5734864"/>
              <a:gd name="connsiteY125" fmla="*/ 4843514 h 6858000"/>
              <a:gd name="connsiteX126" fmla="*/ 305956 w 5734864"/>
              <a:gd name="connsiteY126" fmla="*/ 4881505 h 6858000"/>
              <a:gd name="connsiteX127" fmla="*/ 301062 w 5734864"/>
              <a:gd name="connsiteY127" fmla="*/ 4889332 h 6858000"/>
              <a:gd name="connsiteX128" fmla="*/ 302141 w 5734864"/>
              <a:gd name="connsiteY128" fmla="*/ 4899400 h 6858000"/>
              <a:gd name="connsiteX129" fmla="*/ 304424 w 5734864"/>
              <a:gd name="connsiteY129" fmla="*/ 4902664 h 6858000"/>
              <a:gd name="connsiteX130" fmla="*/ 293123 w 5734864"/>
              <a:gd name="connsiteY130" fmla="*/ 4932769 h 6858000"/>
              <a:gd name="connsiteX131" fmla="*/ 292275 w 5734864"/>
              <a:gd name="connsiteY131" fmla="*/ 4936482 h 6858000"/>
              <a:gd name="connsiteX132" fmla="*/ 288304 w 5734864"/>
              <a:gd name="connsiteY132" fmla="*/ 4962325 h 6858000"/>
              <a:gd name="connsiteX133" fmla="*/ 287420 w 5734864"/>
              <a:gd name="connsiteY133" fmla="*/ 5042193 h 6858000"/>
              <a:gd name="connsiteX134" fmla="*/ 287020 w 5734864"/>
              <a:gd name="connsiteY134" fmla="*/ 5065655 h 6858000"/>
              <a:gd name="connsiteX135" fmla="*/ 288488 w 5734864"/>
              <a:gd name="connsiteY135" fmla="*/ 5082216 h 6858000"/>
              <a:gd name="connsiteX136" fmla="*/ 282763 w 5734864"/>
              <a:gd name="connsiteY136" fmla="*/ 5127114 h 6858000"/>
              <a:gd name="connsiteX137" fmla="*/ 269316 w 5734864"/>
              <a:gd name="connsiteY137" fmla="*/ 5202682 h 6858000"/>
              <a:gd name="connsiteX138" fmla="*/ 269174 w 5734864"/>
              <a:gd name="connsiteY138" fmla="*/ 5230835 h 6858000"/>
              <a:gd name="connsiteX139" fmla="*/ 272679 w 5734864"/>
              <a:gd name="connsiteY139" fmla="*/ 5232660 h 6858000"/>
              <a:gd name="connsiteX140" fmla="*/ 272160 w 5734864"/>
              <a:gd name="connsiteY140" fmla="*/ 5241150 h 6858000"/>
              <a:gd name="connsiteX141" fmla="*/ 272760 w 5734864"/>
              <a:gd name="connsiteY141" fmla="*/ 5243156 h 6858000"/>
              <a:gd name="connsiteX142" fmla="*/ 275462 w 5734864"/>
              <a:gd name="connsiteY142" fmla="*/ 5254919 h 6858000"/>
              <a:gd name="connsiteX143" fmla="*/ 262897 w 5734864"/>
              <a:gd name="connsiteY143" fmla="*/ 5286259 h 6858000"/>
              <a:gd name="connsiteX144" fmla="*/ 252761 w 5734864"/>
              <a:gd name="connsiteY144" fmla="*/ 5357801 h 6858000"/>
              <a:gd name="connsiteX145" fmla="*/ 242360 w 5734864"/>
              <a:gd name="connsiteY145" fmla="*/ 5460080 h 6858000"/>
              <a:gd name="connsiteX146" fmla="*/ 229880 w 5734864"/>
              <a:gd name="connsiteY146" fmla="*/ 5539714 h 6858000"/>
              <a:gd name="connsiteX147" fmla="*/ 204283 w 5734864"/>
              <a:gd name="connsiteY147" fmla="*/ 5639080 h 6858000"/>
              <a:gd name="connsiteX148" fmla="*/ 198948 w 5734864"/>
              <a:gd name="connsiteY148" fmla="*/ 5710958 h 6858000"/>
              <a:gd name="connsiteX149" fmla="*/ 192367 w 5734864"/>
              <a:gd name="connsiteY149" fmla="*/ 5719859 h 6858000"/>
              <a:gd name="connsiteX150" fmla="*/ 188035 w 5734864"/>
              <a:gd name="connsiteY150" fmla="*/ 5729935 h 6858000"/>
              <a:gd name="connsiteX151" fmla="*/ 188428 w 5734864"/>
              <a:gd name="connsiteY151" fmla="*/ 5731182 h 6858000"/>
              <a:gd name="connsiteX152" fmla="*/ 181635 w 5734864"/>
              <a:gd name="connsiteY152" fmla="*/ 5753538 h 6858000"/>
              <a:gd name="connsiteX153" fmla="*/ 169744 w 5734864"/>
              <a:gd name="connsiteY153" fmla="*/ 5796307 h 6858000"/>
              <a:gd name="connsiteX154" fmla="*/ 170351 w 5734864"/>
              <a:gd name="connsiteY154" fmla="*/ 5796644 h 6858000"/>
              <a:gd name="connsiteX155" fmla="*/ 171559 w 5734864"/>
              <a:gd name="connsiteY155" fmla="*/ 5803435 h 6858000"/>
              <a:gd name="connsiteX156" fmla="*/ 172284 w 5734864"/>
              <a:gd name="connsiteY156" fmla="*/ 5816391 h 6858000"/>
              <a:gd name="connsiteX157" fmla="*/ 182542 w 5734864"/>
              <a:gd name="connsiteY157" fmla="*/ 5846382 h 6858000"/>
              <a:gd name="connsiteX158" fmla="*/ 175877 w 5734864"/>
              <a:gd name="connsiteY158" fmla="*/ 5871336 h 6858000"/>
              <a:gd name="connsiteX159" fmla="*/ 174910 w 5734864"/>
              <a:gd name="connsiteY159" fmla="*/ 5876376 h 6858000"/>
              <a:gd name="connsiteX160" fmla="*/ 175047 w 5734864"/>
              <a:gd name="connsiteY160" fmla="*/ 5876483 h 6858000"/>
              <a:gd name="connsiteX161" fmla="*/ 174335 w 5734864"/>
              <a:gd name="connsiteY161" fmla="*/ 5881814 h 6858000"/>
              <a:gd name="connsiteX162" fmla="*/ 171273 w 5734864"/>
              <a:gd name="connsiteY162" fmla="*/ 5895339 h 6858000"/>
              <a:gd name="connsiteX163" fmla="*/ 171658 w 5734864"/>
              <a:gd name="connsiteY163" fmla="*/ 5898749 h 6858000"/>
              <a:gd name="connsiteX164" fmla="*/ 174658 w 5734864"/>
              <a:gd name="connsiteY164" fmla="*/ 5919558 h 6858000"/>
              <a:gd name="connsiteX165" fmla="*/ 169099 w 5734864"/>
              <a:gd name="connsiteY165" fmla="*/ 5984417 h 6858000"/>
              <a:gd name="connsiteX166" fmla="*/ 162007 w 5734864"/>
              <a:gd name="connsiteY166" fmla="*/ 6049043 h 6858000"/>
              <a:gd name="connsiteX167" fmla="*/ 156875 w 5734864"/>
              <a:gd name="connsiteY167" fmla="*/ 6114000 h 6858000"/>
              <a:gd name="connsiteX168" fmla="*/ 165441 w 5734864"/>
              <a:gd name="connsiteY168" fmla="*/ 6146938 h 6858000"/>
              <a:gd name="connsiteX169" fmla="*/ 165177 w 5734864"/>
              <a:gd name="connsiteY169" fmla="*/ 6150658 h 6858000"/>
              <a:gd name="connsiteX170" fmla="*/ 161772 w 5734864"/>
              <a:gd name="connsiteY170" fmla="*/ 6160011 h 6858000"/>
              <a:gd name="connsiteX171" fmla="*/ 160051 w 5734864"/>
              <a:gd name="connsiteY171" fmla="*/ 6163393 h 6858000"/>
              <a:gd name="connsiteX172" fmla="*/ 158473 w 5734864"/>
              <a:gd name="connsiteY172" fmla="*/ 6168628 h 6858000"/>
              <a:gd name="connsiteX173" fmla="*/ 158573 w 5734864"/>
              <a:gd name="connsiteY173" fmla="*/ 6168799 h 6858000"/>
              <a:gd name="connsiteX174" fmla="*/ 146463 w 5734864"/>
              <a:gd name="connsiteY174" fmla="*/ 6196671 h 6858000"/>
              <a:gd name="connsiteX175" fmla="*/ 150209 w 5734864"/>
              <a:gd name="connsiteY175" fmla="*/ 6232365 h 6858000"/>
              <a:gd name="connsiteX176" fmla="*/ 148544 w 5734864"/>
              <a:gd name="connsiteY176" fmla="*/ 6246162 h 6858000"/>
              <a:gd name="connsiteX177" fmla="*/ 148403 w 5734864"/>
              <a:gd name="connsiteY177" fmla="*/ 6253754 h 6858000"/>
              <a:gd name="connsiteX178" fmla="*/ 138880 w 5734864"/>
              <a:gd name="connsiteY178" fmla="*/ 6276449 h 6858000"/>
              <a:gd name="connsiteX179" fmla="*/ 138683 w 5734864"/>
              <a:gd name="connsiteY179" fmla="*/ 6279721 h 6858000"/>
              <a:gd name="connsiteX180" fmla="*/ 130721 w 5734864"/>
              <a:gd name="connsiteY180" fmla="*/ 6293675 h 6858000"/>
              <a:gd name="connsiteX181" fmla="*/ 120717 w 5734864"/>
              <a:gd name="connsiteY181" fmla="*/ 6313967 h 6858000"/>
              <a:gd name="connsiteX182" fmla="*/ 120841 w 5734864"/>
              <a:gd name="connsiteY182" fmla="*/ 6315437 h 6858000"/>
              <a:gd name="connsiteX183" fmla="*/ 115208 w 5734864"/>
              <a:gd name="connsiteY183" fmla="*/ 6324024 h 6858000"/>
              <a:gd name="connsiteX184" fmla="*/ 101217 w 5734864"/>
              <a:gd name="connsiteY184" fmla="*/ 6365923 h 6858000"/>
              <a:gd name="connsiteX185" fmla="*/ 74946 w 5734864"/>
              <a:gd name="connsiteY185" fmla="*/ 6556817 h 6858000"/>
              <a:gd name="connsiteX186" fmla="*/ 16001 w 5734864"/>
              <a:gd name="connsiteY186" fmla="*/ 6808678 h 6858000"/>
              <a:gd name="connsiteX187" fmla="*/ 0 w 5734864"/>
              <a:gd name="connsiteY187" fmla="*/ 6858000 h 6858000"/>
              <a:gd name="connsiteX188" fmla="*/ 5734864 w 5734864"/>
              <a:gd name="connsiteY188" fmla="*/ 685800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4660 w 5734864"/>
              <a:gd name="connsiteY33" fmla="*/ 1982709 h 6858000"/>
              <a:gd name="connsiteX34" fmla="*/ 710759 w 5734864"/>
              <a:gd name="connsiteY34" fmla="*/ 2013010 h 6858000"/>
              <a:gd name="connsiteX35" fmla="*/ 697927 w 5734864"/>
              <a:gd name="connsiteY35" fmla="*/ 2069833 h 6858000"/>
              <a:gd name="connsiteX36" fmla="*/ 693594 w 5734864"/>
              <a:gd name="connsiteY36" fmla="*/ 2103731 h 6858000"/>
              <a:gd name="connsiteX37" fmla="*/ 691109 w 5734864"/>
              <a:gd name="connsiteY37" fmla="*/ 2124027 h 6858000"/>
              <a:gd name="connsiteX38" fmla="*/ 676593 w 5734864"/>
              <a:gd name="connsiteY38" fmla="*/ 2176182 h 6858000"/>
              <a:gd name="connsiteX39" fmla="*/ 633227 w 5734864"/>
              <a:gd name="connsiteY39" fmla="*/ 2258036 h 6858000"/>
              <a:gd name="connsiteX40" fmla="*/ 625564 w 5734864"/>
              <a:gd name="connsiteY40" fmla="*/ 2284567 h 6858000"/>
              <a:gd name="connsiteX41" fmla="*/ 627074 w 5734864"/>
              <a:gd name="connsiteY41" fmla="*/ 2289605 h 6858000"/>
              <a:gd name="connsiteX42" fmla="*/ 614574 w 5734864"/>
              <a:gd name="connsiteY42" fmla="*/ 2308717 h 6858000"/>
              <a:gd name="connsiteX43" fmla="*/ 606890 w 5734864"/>
              <a:gd name="connsiteY43" fmla="*/ 2320662 h 6858000"/>
              <a:gd name="connsiteX44" fmla="*/ 605558 w 5734864"/>
              <a:gd name="connsiteY44" fmla="*/ 2327897 h 6858000"/>
              <a:gd name="connsiteX45" fmla="*/ 602202 w 5734864"/>
              <a:gd name="connsiteY45" fmla="*/ 2357749 h 6858000"/>
              <a:gd name="connsiteX46" fmla="*/ 600213 w 5734864"/>
              <a:gd name="connsiteY46" fmla="*/ 2364905 h 6858000"/>
              <a:gd name="connsiteX47" fmla="*/ 597160 w 5734864"/>
              <a:gd name="connsiteY47" fmla="*/ 2388351 h 6858000"/>
              <a:gd name="connsiteX48" fmla="*/ 597982 w 5734864"/>
              <a:gd name="connsiteY48" fmla="*/ 2402296 h 6858000"/>
              <a:gd name="connsiteX49" fmla="*/ 593150 w 5734864"/>
              <a:gd name="connsiteY49" fmla="*/ 2420015 h 6858000"/>
              <a:gd name="connsiteX50" fmla="*/ 592833 w 5734864"/>
              <a:gd name="connsiteY50" fmla="*/ 2422749 h 6858000"/>
              <a:gd name="connsiteX51" fmla="*/ 594479 w 5734864"/>
              <a:gd name="connsiteY51" fmla="*/ 2426002 h 6858000"/>
              <a:gd name="connsiteX52" fmla="*/ 591963 w 5734864"/>
              <a:gd name="connsiteY52" fmla="*/ 2431950 h 6858000"/>
              <a:gd name="connsiteX53" fmla="*/ 591544 w 5734864"/>
              <a:gd name="connsiteY53" fmla="*/ 2433897 h 6858000"/>
              <a:gd name="connsiteX54" fmla="*/ 589519 w 5734864"/>
              <a:gd name="connsiteY54" fmla="*/ 2451398 h 6858000"/>
              <a:gd name="connsiteX55" fmla="*/ 590037 w 5734864"/>
              <a:gd name="connsiteY55" fmla="*/ 2455536 h 6858000"/>
              <a:gd name="connsiteX56" fmla="*/ 588179 w 5734864"/>
              <a:gd name="connsiteY56" fmla="*/ 2462981 h 6858000"/>
              <a:gd name="connsiteX57" fmla="*/ 583434 w 5734864"/>
              <a:gd name="connsiteY57" fmla="*/ 2503991 h 6858000"/>
              <a:gd name="connsiteX58" fmla="*/ 567942 w 5734864"/>
              <a:gd name="connsiteY58" fmla="*/ 2652936 h 6858000"/>
              <a:gd name="connsiteX59" fmla="*/ 573869 w 5734864"/>
              <a:gd name="connsiteY59" fmla="*/ 2670188 h 6858000"/>
              <a:gd name="connsiteX60" fmla="*/ 575243 w 5734864"/>
              <a:gd name="connsiteY60" fmla="*/ 2688114 h 6858000"/>
              <a:gd name="connsiteX61" fmla="*/ 573824 w 5734864"/>
              <a:gd name="connsiteY61" fmla="*/ 2689856 h 6858000"/>
              <a:gd name="connsiteX62" fmla="*/ 570699 w 5734864"/>
              <a:gd name="connsiteY62" fmla="*/ 2709353 h 6858000"/>
              <a:gd name="connsiteX63" fmla="*/ 573192 w 5734864"/>
              <a:gd name="connsiteY63" fmla="*/ 2714527 h 6858000"/>
              <a:gd name="connsiteX64" fmla="*/ 572044 w 5734864"/>
              <a:gd name="connsiteY64" fmla="*/ 2728187 h 6858000"/>
              <a:gd name="connsiteX65" fmla="*/ 572465 w 5734864"/>
              <a:gd name="connsiteY65" fmla="*/ 2755863 h 6858000"/>
              <a:gd name="connsiteX66" fmla="*/ 570028 w 5734864"/>
              <a:gd name="connsiteY66" fmla="*/ 2760324 h 6858000"/>
              <a:gd name="connsiteX67" fmla="*/ 566748 w 5734864"/>
              <a:gd name="connsiteY67" fmla="*/ 2800948 h 6858000"/>
              <a:gd name="connsiteX68" fmla="*/ 565509 w 5734864"/>
              <a:gd name="connsiteY68" fmla="*/ 2801167 h 6858000"/>
              <a:gd name="connsiteX69" fmla="*/ 559367 w 5734864"/>
              <a:gd name="connsiteY69" fmla="*/ 2811129 h 6858000"/>
              <a:gd name="connsiteX70" fmla="*/ 550354 w 5734864"/>
              <a:gd name="connsiteY70" fmla="*/ 2830949 h 6858000"/>
              <a:gd name="connsiteX71" fmla="*/ 514795 w 5734864"/>
              <a:gd name="connsiteY71" fmla="*/ 2872433 h 6858000"/>
              <a:gd name="connsiteX72" fmla="*/ 509875 w 5734864"/>
              <a:gd name="connsiteY72" fmla="*/ 2923099 h 6858000"/>
              <a:gd name="connsiteX73" fmla="*/ 509577 w 5734864"/>
              <a:gd name="connsiteY73" fmla="*/ 2923197 h 6858000"/>
              <a:gd name="connsiteX74" fmla="*/ 507597 w 5734864"/>
              <a:gd name="connsiteY74" fmla="*/ 2931868 h 6858000"/>
              <a:gd name="connsiteX75" fmla="*/ 507379 w 5734864"/>
              <a:gd name="connsiteY75" fmla="*/ 2938322 h 6858000"/>
              <a:gd name="connsiteX76" fmla="*/ 504725 w 5734864"/>
              <a:gd name="connsiteY76" fmla="*/ 2954519 h 6858000"/>
              <a:gd name="connsiteX77" fmla="*/ 502018 w 5734864"/>
              <a:gd name="connsiteY77" fmla="*/ 2959643 h 6858000"/>
              <a:gd name="connsiteX78" fmla="*/ 498360 w 5734864"/>
              <a:gd name="connsiteY78" fmla="*/ 2961019 h 6858000"/>
              <a:gd name="connsiteX79" fmla="*/ 498483 w 5734864"/>
              <a:gd name="connsiteY79" fmla="*/ 2962590 h 6858000"/>
              <a:gd name="connsiteX80" fmla="*/ 484403 w 5734864"/>
              <a:gd name="connsiteY80" fmla="*/ 2990538 h 6858000"/>
              <a:gd name="connsiteX81" fmla="*/ 463075 w 5734864"/>
              <a:gd name="connsiteY81" fmla="*/ 3055956 h 6858000"/>
              <a:gd name="connsiteX82" fmla="*/ 455013 w 5734864"/>
              <a:gd name="connsiteY82" fmla="*/ 3094482 h 6858000"/>
              <a:gd name="connsiteX83" fmla="*/ 428391 w 5734864"/>
              <a:gd name="connsiteY83" fmla="*/ 3198850 h 6858000"/>
              <a:gd name="connsiteX84" fmla="*/ 401440 w 5734864"/>
              <a:gd name="connsiteY84" fmla="*/ 3307560 h 6858000"/>
              <a:gd name="connsiteX85" fmla="*/ 386076 w 5734864"/>
              <a:gd name="connsiteY85" fmla="*/ 3373943 h 6858000"/>
              <a:gd name="connsiteX86" fmla="*/ 374726 w 5734864"/>
              <a:gd name="connsiteY86" fmla="*/ 3381364 h 6858000"/>
              <a:gd name="connsiteX87" fmla="*/ 369145 w 5734864"/>
              <a:gd name="connsiteY87" fmla="*/ 3383729 h 6858000"/>
              <a:gd name="connsiteX88" fmla="*/ 364294 w 5734864"/>
              <a:gd name="connsiteY88" fmla="*/ 3414159 h 6858000"/>
              <a:gd name="connsiteX89" fmla="*/ 366450 w 5734864"/>
              <a:gd name="connsiteY89" fmla="*/ 3436925 h 6858000"/>
              <a:gd name="connsiteX90" fmla="*/ 351743 w 5734864"/>
              <a:gd name="connsiteY90" fmla="*/ 3521619 h 6858000"/>
              <a:gd name="connsiteX91" fmla="*/ 345784 w 5734864"/>
              <a:gd name="connsiteY91" fmla="*/ 3603757 h 6858000"/>
              <a:gd name="connsiteX92" fmla="*/ 344198 w 5734864"/>
              <a:gd name="connsiteY92" fmla="*/ 3652424 h 6858000"/>
              <a:gd name="connsiteX93" fmla="*/ 352450 w 5734864"/>
              <a:gd name="connsiteY93" fmla="*/ 3665222 h 6858000"/>
              <a:gd name="connsiteX94" fmla="*/ 342621 w 5734864"/>
              <a:gd name="connsiteY94" fmla="*/ 3700804 h 6858000"/>
              <a:gd name="connsiteX95" fmla="*/ 341514 w 5734864"/>
              <a:gd name="connsiteY95" fmla="*/ 3734774 h 6858000"/>
              <a:gd name="connsiteX96" fmla="*/ 340607 w 5734864"/>
              <a:gd name="connsiteY96" fmla="*/ 3785153 h 6858000"/>
              <a:gd name="connsiteX97" fmla="*/ 340707 w 5734864"/>
              <a:gd name="connsiteY97" fmla="*/ 3788177 h 6858000"/>
              <a:gd name="connsiteX98" fmla="*/ 340361 w 5734864"/>
              <a:gd name="connsiteY98" fmla="*/ 3798803 h 6858000"/>
              <a:gd name="connsiteX99" fmla="*/ 339642 w 5734864"/>
              <a:gd name="connsiteY99" fmla="*/ 3838750 h 6858000"/>
              <a:gd name="connsiteX100" fmla="*/ 360295 w 5734864"/>
              <a:gd name="connsiteY100" fmla="*/ 4015196 h 6858000"/>
              <a:gd name="connsiteX101" fmla="*/ 339043 w 5734864"/>
              <a:gd name="connsiteY101" fmla="*/ 4052778 h 6858000"/>
              <a:gd name="connsiteX102" fmla="*/ 339343 w 5734864"/>
              <a:gd name="connsiteY102" fmla="*/ 4096257 h 6858000"/>
              <a:gd name="connsiteX103" fmla="*/ 340786 w 5734864"/>
              <a:gd name="connsiteY103" fmla="*/ 4321136 h 6858000"/>
              <a:gd name="connsiteX104" fmla="*/ 343158 w 5734864"/>
              <a:gd name="connsiteY104" fmla="*/ 4429174 h 6858000"/>
              <a:gd name="connsiteX105" fmla="*/ 334599 w 5734864"/>
              <a:gd name="connsiteY105" fmla="*/ 4449938 h 6858000"/>
              <a:gd name="connsiteX106" fmla="*/ 332890 w 5734864"/>
              <a:gd name="connsiteY106" fmla="*/ 4453515 h 6858000"/>
              <a:gd name="connsiteX107" fmla="*/ 331105 w 5734864"/>
              <a:gd name="connsiteY107" fmla="*/ 4467941 h 6858000"/>
              <a:gd name="connsiteX108" fmla="*/ 324289 w 5734864"/>
              <a:gd name="connsiteY108" fmla="*/ 4471861 h 6858000"/>
              <a:gd name="connsiteX109" fmla="*/ 317079 w 5734864"/>
              <a:gd name="connsiteY109" fmla="*/ 4493468 h 6858000"/>
              <a:gd name="connsiteX110" fmla="*/ 315557 w 5734864"/>
              <a:gd name="connsiteY110" fmla="*/ 4520067 h 6858000"/>
              <a:gd name="connsiteX111" fmla="*/ 315240 w 5734864"/>
              <a:gd name="connsiteY111" fmla="*/ 4536872 h 6858000"/>
              <a:gd name="connsiteX112" fmla="*/ 316200 w 5734864"/>
              <a:gd name="connsiteY112" fmla="*/ 4538297 h 6858000"/>
              <a:gd name="connsiteX113" fmla="*/ 317507 w 5734864"/>
              <a:gd name="connsiteY113" fmla="*/ 4547582 h 6858000"/>
              <a:gd name="connsiteX114" fmla="*/ 323078 w 5734864"/>
              <a:gd name="connsiteY114" fmla="*/ 4592102 h 6858000"/>
              <a:gd name="connsiteX115" fmla="*/ 328722 w 5734864"/>
              <a:gd name="connsiteY115" fmla="*/ 4667914 h 6858000"/>
              <a:gd name="connsiteX116" fmla="*/ 335597 w 5734864"/>
              <a:gd name="connsiteY116" fmla="*/ 4695035 h 6858000"/>
              <a:gd name="connsiteX117" fmla="*/ 339485 w 5734864"/>
              <a:gd name="connsiteY117" fmla="*/ 4695979 h 6858000"/>
              <a:gd name="connsiteX118" fmla="*/ 341089 w 5734864"/>
              <a:gd name="connsiteY118" fmla="*/ 4704268 h 6858000"/>
              <a:gd name="connsiteX119" fmla="*/ 342177 w 5734864"/>
              <a:gd name="connsiteY119" fmla="*/ 4706060 h 6858000"/>
              <a:gd name="connsiteX120" fmla="*/ 347751 w 5734864"/>
              <a:gd name="connsiteY120" fmla="*/ 4716754 h 6858000"/>
              <a:gd name="connsiteX121" fmla="*/ 344125 w 5734864"/>
              <a:gd name="connsiteY121" fmla="*/ 4764669 h 6858000"/>
              <a:gd name="connsiteX122" fmla="*/ 340188 w 5734864"/>
              <a:gd name="connsiteY122" fmla="*/ 4779386 h 6858000"/>
              <a:gd name="connsiteX123" fmla="*/ 335146 w 5734864"/>
              <a:gd name="connsiteY123" fmla="*/ 4787491 h 6858000"/>
              <a:gd name="connsiteX124" fmla="*/ 319124 w 5734864"/>
              <a:gd name="connsiteY124" fmla="*/ 4843514 h 6858000"/>
              <a:gd name="connsiteX125" fmla="*/ 305956 w 5734864"/>
              <a:gd name="connsiteY125" fmla="*/ 4881505 h 6858000"/>
              <a:gd name="connsiteX126" fmla="*/ 301062 w 5734864"/>
              <a:gd name="connsiteY126" fmla="*/ 4889332 h 6858000"/>
              <a:gd name="connsiteX127" fmla="*/ 302141 w 5734864"/>
              <a:gd name="connsiteY127" fmla="*/ 4899400 h 6858000"/>
              <a:gd name="connsiteX128" fmla="*/ 304424 w 5734864"/>
              <a:gd name="connsiteY128" fmla="*/ 4902664 h 6858000"/>
              <a:gd name="connsiteX129" fmla="*/ 293123 w 5734864"/>
              <a:gd name="connsiteY129" fmla="*/ 4932769 h 6858000"/>
              <a:gd name="connsiteX130" fmla="*/ 292275 w 5734864"/>
              <a:gd name="connsiteY130" fmla="*/ 4936482 h 6858000"/>
              <a:gd name="connsiteX131" fmla="*/ 288304 w 5734864"/>
              <a:gd name="connsiteY131" fmla="*/ 4962325 h 6858000"/>
              <a:gd name="connsiteX132" fmla="*/ 287420 w 5734864"/>
              <a:gd name="connsiteY132" fmla="*/ 5042193 h 6858000"/>
              <a:gd name="connsiteX133" fmla="*/ 287020 w 5734864"/>
              <a:gd name="connsiteY133" fmla="*/ 5065655 h 6858000"/>
              <a:gd name="connsiteX134" fmla="*/ 288488 w 5734864"/>
              <a:gd name="connsiteY134" fmla="*/ 5082216 h 6858000"/>
              <a:gd name="connsiteX135" fmla="*/ 282763 w 5734864"/>
              <a:gd name="connsiteY135" fmla="*/ 5127114 h 6858000"/>
              <a:gd name="connsiteX136" fmla="*/ 269316 w 5734864"/>
              <a:gd name="connsiteY136" fmla="*/ 5202682 h 6858000"/>
              <a:gd name="connsiteX137" fmla="*/ 269174 w 5734864"/>
              <a:gd name="connsiteY137" fmla="*/ 5230835 h 6858000"/>
              <a:gd name="connsiteX138" fmla="*/ 272679 w 5734864"/>
              <a:gd name="connsiteY138" fmla="*/ 5232660 h 6858000"/>
              <a:gd name="connsiteX139" fmla="*/ 272160 w 5734864"/>
              <a:gd name="connsiteY139" fmla="*/ 5241150 h 6858000"/>
              <a:gd name="connsiteX140" fmla="*/ 272760 w 5734864"/>
              <a:gd name="connsiteY140" fmla="*/ 5243156 h 6858000"/>
              <a:gd name="connsiteX141" fmla="*/ 275462 w 5734864"/>
              <a:gd name="connsiteY141" fmla="*/ 5254919 h 6858000"/>
              <a:gd name="connsiteX142" fmla="*/ 262897 w 5734864"/>
              <a:gd name="connsiteY142" fmla="*/ 5286259 h 6858000"/>
              <a:gd name="connsiteX143" fmla="*/ 252761 w 5734864"/>
              <a:gd name="connsiteY143" fmla="*/ 5357801 h 6858000"/>
              <a:gd name="connsiteX144" fmla="*/ 242360 w 5734864"/>
              <a:gd name="connsiteY144" fmla="*/ 5460080 h 6858000"/>
              <a:gd name="connsiteX145" fmla="*/ 229880 w 5734864"/>
              <a:gd name="connsiteY145" fmla="*/ 5539714 h 6858000"/>
              <a:gd name="connsiteX146" fmla="*/ 204283 w 5734864"/>
              <a:gd name="connsiteY146" fmla="*/ 5639080 h 6858000"/>
              <a:gd name="connsiteX147" fmla="*/ 198948 w 5734864"/>
              <a:gd name="connsiteY147" fmla="*/ 5710958 h 6858000"/>
              <a:gd name="connsiteX148" fmla="*/ 192367 w 5734864"/>
              <a:gd name="connsiteY148" fmla="*/ 5719859 h 6858000"/>
              <a:gd name="connsiteX149" fmla="*/ 188035 w 5734864"/>
              <a:gd name="connsiteY149" fmla="*/ 5729935 h 6858000"/>
              <a:gd name="connsiteX150" fmla="*/ 188428 w 5734864"/>
              <a:gd name="connsiteY150" fmla="*/ 5731182 h 6858000"/>
              <a:gd name="connsiteX151" fmla="*/ 181635 w 5734864"/>
              <a:gd name="connsiteY151" fmla="*/ 5753538 h 6858000"/>
              <a:gd name="connsiteX152" fmla="*/ 169744 w 5734864"/>
              <a:gd name="connsiteY152" fmla="*/ 5796307 h 6858000"/>
              <a:gd name="connsiteX153" fmla="*/ 170351 w 5734864"/>
              <a:gd name="connsiteY153" fmla="*/ 5796644 h 6858000"/>
              <a:gd name="connsiteX154" fmla="*/ 171559 w 5734864"/>
              <a:gd name="connsiteY154" fmla="*/ 5803435 h 6858000"/>
              <a:gd name="connsiteX155" fmla="*/ 172284 w 5734864"/>
              <a:gd name="connsiteY155" fmla="*/ 5816391 h 6858000"/>
              <a:gd name="connsiteX156" fmla="*/ 182542 w 5734864"/>
              <a:gd name="connsiteY156" fmla="*/ 5846382 h 6858000"/>
              <a:gd name="connsiteX157" fmla="*/ 175877 w 5734864"/>
              <a:gd name="connsiteY157" fmla="*/ 5871336 h 6858000"/>
              <a:gd name="connsiteX158" fmla="*/ 174910 w 5734864"/>
              <a:gd name="connsiteY158" fmla="*/ 5876376 h 6858000"/>
              <a:gd name="connsiteX159" fmla="*/ 175047 w 5734864"/>
              <a:gd name="connsiteY159" fmla="*/ 5876483 h 6858000"/>
              <a:gd name="connsiteX160" fmla="*/ 174335 w 5734864"/>
              <a:gd name="connsiteY160" fmla="*/ 5881814 h 6858000"/>
              <a:gd name="connsiteX161" fmla="*/ 171273 w 5734864"/>
              <a:gd name="connsiteY161" fmla="*/ 5895339 h 6858000"/>
              <a:gd name="connsiteX162" fmla="*/ 171658 w 5734864"/>
              <a:gd name="connsiteY162" fmla="*/ 5898749 h 6858000"/>
              <a:gd name="connsiteX163" fmla="*/ 174658 w 5734864"/>
              <a:gd name="connsiteY163" fmla="*/ 5919558 h 6858000"/>
              <a:gd name="connsiteX164" fmla="*/ 169099 w 5734864"/>
              <a:gd name="connsiteY164" fmla="*/ 5984417 h 6858000"/>
              <a:gd name="connsiteX165" fmla="*/ 162007 w 5734864"/>
              <a:gd name="connsiteY165" fmla="*/ 6049043 h 6858000"/>
              <a:gd name="connsiteX166" fmla="*/ 156875 w 5734864"/>
              <a:gd name="connsiteY166" fmla="*/ 6114000 h 6858000"/>
              <a:gd name="connsiteX167" fmla="*/ 165441 w 5734864"/>
              <a:gd name="connsiteY167" fmla="*/ 6146938 h 6858000"/>
              <a:gd name="connsiteX168" fmla="*/ 165177 w 5734864"/>
              <a:gd name="connsiteY168" fmla="*/ 6150658 h 6858000"/>
              <a:gd name="connsiteX169" fmla="*/ 161772 w 5734864"/>
              <a:gd name="connsiteY169" fmla="*/ 6160011 h 6858000"/>
              <a:gd name="connsiteX170" fmla="*/ 160051 w 5734864"/>
              <a:gd name="connsiteY170" fmla="*/ 6163393 h 6858000"/>
              <a:gd name="connsiteX171" fmla="*/ 158473 w 5734864"/>
              <a:gd name="connsiteY171" fmla="*/ 6168628 h 6858000"/>
              <a:gd name="connsiteX172" fmla="*/ 158573 w 5734864"/>
              <a:gd name="connsiteY172" fmla="*/ 6168799 h 6858000"/>
              <a:gd name="connsiteX173" fmla="*/ 146463 w 5734864"/>
              <a:gd name="connsiteY173" fmla="*/ 6196671 h 6858000"/>
              <a:gd name="connsiteX174" fmla="*/ 150209 w 5734864"/>
              <a:gd name="connsiteY174" fmla="*/ 6232365 h 6858000"/>
              <a:gd name="connsiteX175" fmla="*/ 148544 w 5734864"/>
              <a:gd name="connsiteY175" fmla="*/ 6246162 h 6858000"/>
              <a:gd name="connsiteX176" fmla="*/ 148403 w 5734864"/>
              <a:gd name="connsiteY176" fmla="*/ 6253754 h 6858000"/>
              <a:gd name="connsiteX177" fmla="*/ 138880 w 5734864"/>
              <a:gd name="connsiteY177" fmla="*/ 6276449 h 6858000"/>
              <a:gd name="connsiteX178" fmla="*/ 138683 w 5734864"/>
              <a:gd name="connsiteY178" fmla="*/ 6279721 h 6858000"/>
              <a:gd name="connsiteX179" fmla="*/ 130721 w 5734864"/>
              <a:gd name="connsiteY179" fmla="*/ 6293675 h 6858000"/>
              <a:gd name="connsiteX180" fmla="*/ 120717 w 5734864"/>
              <a:gd name="connsiteY180" fmla="*/ 6313967 h 6858000"/>
              <a:gd name="connsiteX181" fmla="*/ 120841 w 5734864"/>
              <a:gd name="connsiteY181" fmla="*/ 6315437 h 6858000"/>
              <a:gd name="connsiteX182" fmla="*/ 115208 w 5734864"/>
              <a:gd name="connsiteY182" fmla="*/ 6324024 h 6858000"/>
              <a:gd name="connsiteX183" fmla="*/ 101217 w 5734864"/>
              <a:gd name="connsiteY183" fmla="*/ 6365923 h 6858000"/>
              <a:gd name="connsiteX184" fmla="*/ 74946 w 5734864"/>
              <a:gd name="connsiteY184" fmla="*/ 6556817 h 6858000"/>
              <a:gd name="connsiteX185" fmla="*/ 16001 w 5734864"/>
              <a:gd name="connsiteY185" fmla="*/ 6808678 h 6858000"/>
              <a:gd name="connsiteX186" fmla="*/ 0 w 5734864"/>
              <a:gd name="connsiteY186" fmla="*/ 6858000 h 6858000"/>
              <a:gd name="connsiteX187" fmla="*/ 5734864 w 5734864"/>
              <a:gd name="connsiteY187" fmla="*/ 6858000 h 6858000"/>
              <a:gd name="connsiteX188" fmla="*/ 5734864 w 5734864"/>
              <a:gd name="connsiteY188" fmla="*/ 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7865 w 5734864"/>
              <a:gd name="connsiteY13" fmla="*/ 1070795 h 6858000"/>
              <a:gd name="connsiteX14" fmla="*/ 862786 w 5734864"/>
              <a:gd name="connsiteY14" fmla="*/ 1238994 h 6858000"/>
              <a:gd name="connsiteX15" fmla="*/ 859345 w 5734864"/>
              <a:gd name="connsiteY15" fmla="*/ 1380427 h 6858000"/>
              <a:gd name="connsiteX16" fmla="*/ 855172 w 5734864"/>
              <a:gd name="connsiteY16" fmla="*/ 1435262 h 6858000"/>
              <a:gd name="connsiteX17" fmla="*/ 860494 w 5734864"/>
              <a:gd name="connsiteY17" fmla="*/ 1453861 h 6858000"/>
              <a:gd name="connsiteX18" fmla="*/ 853731 w 5734864"/>
              <a:gd name="connsiteY18" fmla="*/ 1467047 h 6858000"/>
              <a:gd name="connsiteX19" fmla="*/ 845847 w 5734864"/>
              <a:gd name="connsiteY19" fmla="*/ 1502307 h 6858000"/>
              <a:gd name="connsiteX20" fmla="*/ 817613 w 5734864"/>
              <a:gd name="connsiteY20" fmla="*/ 1565166 h 6858000"/>
              <a:gd name="connsiteX21" fmla="*/ 804223 w 5734864"/>
              <a:gd name="connsiteY21" fmla="*/ 1601941 h 6858000"/>
              <a:gd name="connsiteX22" fmla="*/ 791773 w 5734864"/>
              <a:gd name="connsiteY22" fmla="*/ 1627005 h 6858000"/>
              <a:gd name="connsiteX23" fmla="*/ 774645 w 5734864"/>
              <a:gd name="connsiteY23" fmla="*/ 1699922 h 6858000"/>
              <a:gd name="connsiteX24" fmla="*/ 752343 w 5734864"/>
              <a:gd name="connsiteY24" fmla="*/ 1824604 h 6858000"/>
              <a:gd name="connsiteX25" fmla="*/ 746254 w 5734864"/>
              <a:gd name="connsiteY25" fmla="*/ 1850222 h 6858000"/>
              <a:gd name="connsiteX26" fmla="*/ 728600 w 5734864"/>
              <a:gd name="connsiteY26" fmla="*/ 1869603 h 6858000"/>
              <a:gd name="connsiteX27" fmla="*/ 724396 w 5734864"/>
              <a:gd name="connsiteY27" fmla="*/ 1883104 h 6858000"/>
              <a:gd name="connsiteX28" fmla="*/ 722165 w 5734864"/>
              <a:gd name="connsiteY28" fmla="*/ 1885924 h 6858000"/>
              <a:gd name="connsiteX29" fmla="*/ 721338 w 5734864"/>
              <a:gd name="connsiteY29" fmla="*/ 1887123 h 6858000"/>
              <a:gd name="connsiteX30" fmla="*/ 714840 w 5734864"/>
              <a:gd name="connsiteY30" fmla="*/ 1902274 h 6858000"/>
              <a:gd name="connsiteX31" fmla="*/ 722847 w 5734864"/>
              <a:gd name="connsiteY31" fmla="*/ 1929891 h 6858000"/>
              <a:gd name="connsiteX32" fmla="*/ 714660 w 5734864"/>
              <a:gd name="connsiteY32" fmla="*/ 1982709 h 6858000"/>
              <a:gd name="connsiteX33" fmla="*/ 710759 w 5734864"/>
              <a:gd name="connsiteY33" fmla="*/ 2013010 h 6858000"/>
              <a:gd name="connsiteX34" fmla="*/ 697927 w 5734864"/>
              <a:gd name="connsiteY34" fmla="*/ 2069833 h 6858000"/>
              <a:gd name="connsiteX35" fmla="*/ 693594 w 5734864"/>
              <a:gd name="connsiteY35" fmla="*/ 2103731 h 6858000"/>
              <a:gd name="connsiteX36" fmla="*/ 691109 w 5734864"/>
              <a:gd name="connsiteY36" fmla="*/ 2124027 h 6858000"/>
              <a:gd name="connsiteX37" fmla="*/ 676593 w 5734864"/>
              <a:gd name="connsiteY37" fmla="*/ 2176182 h 6858000"/>
              <a:gd name="connsiteX38" fmla="*/ 633227 w 5734864"/>
              <a:gd name="connsiteY38" fmla="*/ 2258036 h 6858000"/>
              <a:gd name="connsiteX39" fmla="*/ 625564 w 5734864"/>
              <a:gd name="connsiteY39" fmla="*/ 2284567 h 6858000"/>
              <a:gd name="connsiteX40" fmla="*/ 627074 w 5734864"/>
              <a:gd name="connsiteY40" fmla="*/ 2289605 h 6858000"/>
              <a:gd name="connsiteX41" fmla="*/ 614574 w 5734864"/>
              <a:gd name="connsiteY41" fmla="*/ 2308717 h 6858000"/>
              <a:gd name="connsiteX42" fmla="*/ 606890 w 5734864"/>
              <a:gd name="connsiteY42" fmla="*/ 2320662 h 6858000"/>
              <a:gd name="connsiteX43" fmla="*/ 605558 w 5734864"/>
              <a:gd name="connsiteY43" fmla="*/ 2327897 h 6858000"/>
              <a:gd name="connsiteX44" fmla="*/ 602202 w 5734864"/>
              <a:gd name="connsiteY44" fmla="*/ 2357749 h 6858000"/>
              <a:gd name="connsiteX45" fmla="*/ 600213 w 5734864"/>
              <a:gd name="connsiteY45" fmla="*/ 2364905 h 6858000"/>
              <a:gd name="connsiteX46" fmla="*/ 597160 w 5734864"/>
              <a:gd name="connsiteY46" fmla="*/ 2388351 h 6858000"/>
              <a:gd name="connsiteX47" fmla="*/ 597982 w 5734864"/>
              <a:gd name="connsiteY47" fmla="*/ 2402296 h 6858000"/>
              <a:gd name="connsiteX48" fmla="*/ 593150 w 5734864"/>
              <a:gd name="connsiteY48" fmla="*/ 2420015 h 6858000"/>
              <a:gd name="connsiteX49" fmla="*/ 592833 w 5734864"/>
              <a:gd name="connsiteY49" fmla="*/ 2422749 h 6858000"/>
              <a:gd name="connsiteX50" fmla="*/ 594479 w 5734864"/>
              <a:gd name="connsiteY50" fmla="*/ 2426002 h 6858000"/>
              <a:gd name="connsiteX51" fmla="*/ 591963 w 5734864"/>
              <a:gd name="connsiteY51" fmla="*/ 2431950 h 6858000"/>
              <a:gd name="connsiteX52" fmla="*/ 591544 w 5734864"/>
              <a:gd name="connsiteY52" fmla="*/ 2433897 h 6858000"/>
              <a:gd name="connsiteX53" fmla="*/ 589519 w 5734864"/>
              <a:gd name="connsiteY53" fmla="*/ 2451398 h 6858000"/>
              <a:gd name="connsiteX54" fmla="*/ 590037 w 5734864"/>
              <a:gd name="connsiteY54" fmla="*/ 2455536 h 6858000"/>
              <a:gd name="connsiteX55" fmla="*/ 588179 w 5734864"/>
              <a:gd name="connsiteY55" fmla="*/ 2462981 h 6858000"/>
              <a:gd name="connsiteX56" fmla="*/ 583434 w 5734864"/>
              <a:gd name="connsiteY56" fmla="*/ 2503991 h 6858000"/>
              <a:gd name="connsiteX57" fmla="*/ 567942 w 5734864"/>
              <a:gd name="connsiteY57" fmla="*/ 2652936 h 6858000"/>
              <a:gd name="connsiteX58" fmla="*/ 573869 w 5734864"/>
              <a:gd name="connsiteY58" fmla="*/ 2670188 h 6858000"/>
              <a:gd name="connsiteX59" fmla="*/ 575243 w 5734864"/>
              <a:gd name="connsiteY59" fmla="*/ 2688114 h 6858000"/>
              <a:gd name="connsiteX60" fmla="*/ 573824 w 5734864"/>
              <a:gd name="connsiteY60" fmla="*/ 2689856 h 6858000"/>
              <a:gd name="connsiteX61" fmla="*/ 570699 w 5734864"/>
              <a:gd name="connsiteY61" fmla="*/ 2709353 h 6858000"/>
              <a:gd name="connsiteX62" fmla="*/ 573192 w 5734864"/>
              <a:gd name="connsiteY62" fmla="*/ 2714527 h 6858000"/>
              <a:gd name="connsiteX63" fmla="*/ 572044 w 5734864"/>
              <a:gd name="connsiteY63" fmla="*/ 2728187 h 6858000"/>
              <a:gd name="connsiteX64" fmla="*/ 572465 w 5734864"/>
              <a:gd name="connsiteY64" fmla="*/ 2755863 h 6858000"/>
              <a:gd name="connsiteX65" fmla="*/ 570028 w 5734864"/>
              <a:gd name="connsiteY65" fmla="*/ 2760324 h 6858000"/>
              <a:gd name="connsiteX66" fmla="*/ 566748 w 5734864"/>
              <a:gd name="connsiteY66" fmla="*/ 2800948 h 6858000"/>
              <a:gd name="connsiteX67" fmla="*/ 565509 w 5734864"/>
              <a:gd name="connsiteY67" fmla="*/ 2801167 h 6858000"/>
              <a:gd name="connsiteX68" fmla="*/ 559367 w 5734864"/>
              <a:gd name="connsiteY68" fmla="*/ 2811129 h 6858000"/>
              <a:gd name="connsiteX69" fmla="*/ 550354 w 5734864"/>
              <a:gd name="connsiteY69" fmla="*/ 2830949 h 6858000"/>
              <a:gd name="connsiteX70" fmla="*/ 514795 w 5734864"/>
              <a:gd name="connsiteY70" fmla="*/ 2872433 h 6858000"/>
              <a:gd name="connsiteX71" fmla="*/ 509875 w 5734864"/>
              <a:gd name="connsiteY71" fmla="*/ 2923099 h 6858000"/>
              <a:gd name="connsiteX72" fmla="*/ 509577 w 5734864"/>
              <a:gd name="connsiteY72" fmla="*/ 2923197 h 6858000"/>
              <a:gd name="connsiteX73" fmla="*/ 507597 w 5734864"/>
              <a:gd name="connsiteY73" fmla="*/ 2931868 h 6858000"/>
              <a:gd name="connsiteX74" fmla="*/ 507379 w 5734864"/>
              <a:gd name="connsiteY74" fmla="*/ 2938322 h 6858000"/>
              <a:gd name="connsiteX75" fmla="*/ 504725 w 5734864"/>
              <a:gd name="connsiteY75" fmla="*/ 2954519 h 6858000"/>
              <a:gd name="connsiteX76" fmla="*/ 502018 w 5734864"/>
              <a:gd name="connsiteY76" fmla="*/ 2959643 h 6858000"/>
              <a:gd name="connsiteX77" fmla="*/ 498360 w 5734864"/>
              <a:gd name="connsiteY77" fmla="*/ 2961019 h 6858000"/>
              <a:gd name="connsiteX78" fmla="*/ 498483 w 5734864"/>
              <a:gd name="connsiteY78" fmla="*/ 2962590 h 6858000"/>
              <a:gd name="connsiteX79" fmla="*/ 484403 w 5734864"/>
              <a:gd name="connsiteY79" fmla="*/ 2990538 h 6858000"/>
              <a:gd name="connsiteX80" fmla="*/ 463075 w 5734864"/>
              <a:gd name="connsiteY80" fmla="*/ 3055956 h 6858000"/>
              <a:gd name="connsiteX81" fmla="*/ 455013 w 5734864"/>
              <a:gd name="connsiteY81" fmla="*/ 3094482 h 6858000"/>
              <a:gd name="connsiteX82" fmla="*/ 428391 w 5734864"/>
              <a:gd name="connsiteY82" fmla="*/ 3198850 h 6858000"/>
              <a:gd name="connsiteX83" fmla="*/ 401440 w 5734864"/>
              <a:gd name="connsiteY83" fmla="*/ 3307560 h 6858000"/>
              <a:gd name="connsiteX84" fmla="*/ 386076 w 5734864"/>
              <a:gd name="connsiteY84" fmla="*/ 3373943 h 6858000"/>
              <a:gd name="connsiteX85" fmla="*/ 374726 w 5734864"/>
              <a:gd name="connsiteY85" fmla="*/ 3381364 h 6858000"/>
              <a:gd name="connsiteX86" fmla="*/ 369145 w 5734864"/>
              <a:gd name="connsiteY86" fmla="*/ 3383729 h 6858000"/>
              <a:gd name="connsiteX87" fmla="*/ 364294 w 5734864"/>
              <a:gd name="connsiteY87" fmla="*/ 3414159 h 6858000"/>
              <a:gd name="connsiteX88" fmla="*/ 366450 w 5734864"/>
              <a:gd name="connsiteY88" fmla="*/ 3436925 h 6858000"/>
              <a:gd name="connsiteX89" fmla="*/ 351743 w 5734864"/>
              <a:gd name="connsiteY89" fmla="*/ 3521619 h 6858000"/>
              <a:gd name="connsiteX90" fmla="*/ 345784 w 5734864"/>
              <a:gd name="connsiteY90" fmla="*/ 3603757 h 6858000"/>
              <a:gd name="connsiteX91" fmla="*/ 344198 w 5734864"/>
              <a:gd name="connsiteY91" fmla="*/ 3652424 h 6858000"/>
              <a:gd name="connsiteX92" fmla="*/ 352450 w 5734864"/>
              <a:gd name="connsiteY92" fmla="*/ 3665222 h 6858000"/>
              <a:gd name="connsiteX93" fmla="*/ 342621 w 5734864"/>
              <a:gd name="connsiteY93" fmla="*/ 3700804 h 6858000"/>
              <a:gd name="connsiteX94" fmla="*/ 341514 w 5734864"/>
              <a:gd name="connsiteY94" fmla="*/ 3734774 h 6858000"/>
              <a:gd name="connsiteX95" fmla="*/ 340607 w 5734864"/>
              <a:gd name="connsiteY95" fmla="*/ 3785153 h 6858000"/>
              <a:gd name="connsiteX96" fmla="*/ 340707 w 5734864"/>
              <a:gd name="connsiteY96" fmla="*/ 3788177 h 6858000"/>
              <a:gd name="connsiteX97" fmla="*/ 340361 w 5734864"/>
              <a:gd name="connsiteY97" fmla="*/ 3798803 h 6858000"/>
              <a:gd name="connsiteX98" fmla="*/ 339642 w 5734864"/>
              <a:gd name="connsiteY98" fmla="*/ 3838750 h 6858000"/>
              <a:gd name="connsiteX99" fmla="*/ 360295 w 5734864"/>
              <a:gd name="connsiteY99" fmla="*/ 4015196 h 6858000"/>
              <a:gd name="connsiteX100" fmla="*/ 339043 w 5734864"/>
              <a:gd name="connsiteY100" fmla="*/ 4052778 h 6858000"/>
              <a:gd name="connsiteX101" fmla="*/ 339343 w 5734864"/>
              <a:gd name="connsiteY101" fmla="*/ 4096257 h 6858000"/>
              <a:gd name="connsiteX102" fmla="*/ 340786 w 5734864"/>
              <a:gd name="connsiteY102" fmla="*/ 4321136 h 6858000"/>
              <a:gd name="connsiteX103" fmla="*/ 343158 w 5734864"/>
              <a:gd name="connsiteY103" fmla="*/ 4429174 h 6858000"/>
              <a:gd name="connsiteX104" fmla="*/ 334599 w 5734864"/>
              <a:gd name="connsiteY104" fmla="*/ 4449938 h 6858000"/>
              <a:gd name="connsiteX105" fmla="*/ 332890 w 5734864"/>
              <a:gd name="connsiteY105" fmla="*/ 4453515 h 6858000"/>
              <a:gd name="connsiteX106" fmla="*/ 331105 w 5734864"/>
              <a:gd name="connsiteY106" fmla="*/ 4467941 h 6858000"/>
              <a:gd name="connsiteX107" fmla="*/ 324289 w 5734864"/>
              <a:gd name="connsiteY107" fmla="*/ 4471861 h 6858000"/>
              <a:gd name="connsiteX108" fmla="*/ 317079 w 5734864"/>
              <a:gd name="connsiteY108" fmla="*/ 4493468 h 6858000"/>
              <a:gd name="connsiteX109" fmla="*/ 315557 w 5734864"/>
              <a:gd name="connsiteY109" fmla="*/ 4520067 h 6858000"/>
              <a:gd name="connsiteX110" fmla="*/ 315240 w 5734864"/>
              <a:gd name="connsiteY110" fmla="*/ 4536872 h 6858000"/>
              <a:gd name="connsiteX111" fmla="*/ 316200 w 5734864"/>
              <a:gd name="connsiteY111" fmla="*/ 4538297 h 6858000"/>
              <a:gd name="connsiteX112" fmla="*/ 317507 w 5734864"/>
              <a:gd name="connsiteY112" fmla="*/ 4547582 h 6858000"/>
              <a:gd name="connsiteX113" fmla="*/ 323078 w 5734864"/>
              <a:gd name="connsiteY113" fmla="*/ 4592102 h 6858000"/>
              <a:gd name="connsiteX114" fmla="*/ 328722 w 5734864"/>
              <a:gd name="connsiteY114" fmla="*/ 4667914 h 6858000"/>
              <a:gd name="connsiteX115" fmla="*/ 335597 w 5734864"/>
              <a:gd name="connsiteY115" fmla="*/ 4695035 h 6858000"/>
              <a:gd name="connsiteX116" fmla="*/ 339485 w 5734864"/>
              <a:gd name="connsiteY116" fmla="*/ 4695979 h 6858000"/>
              <a:gd name="connsiteX117" fmla="*/ 341089 w 5734864"/>
              <a:gd name="connsiteY117" fmla="*/ 4704268 h 6858000"/>
              <a:gd name="connsiteX118" fmla="*/ 342177 w 5734864"/>
              <a:gd name="connsiteY118" fmla="*/ 4706060 h 6858000"/>
              <a:gd name="connsiteX119" fmla="*/ 347751 w 5734864"/>
              <a:gd name="connsiteY119" fmla="*/ 4716754 h 6858000"/>
              <a:gd name="connsiteX120" fmla="*/ 344125 w 5734864"/>
              <a:gd name="connsiteY120" fmla="*/ 4764669 h 6858000"/>
              <a:gd name="connsiteX121" fmla="*/ 340188 w 5734864"/>
              <a:gd name="connsiteY121" fmla="*/ 4779386 h 6858000"/>
              <a:gd name="connsiteX122" fmla="*/ 335146 w 5734864"/>
              <a:gd name="connsiteY122" fmla="*/ 4787491 h 6858000"/>
              <a:gd name="connsiteX123" fmla="*/ 319124 w 5734864"/>
              <a:gd name="connsiteY123" fmla="*/ 4843514 h 6858000"/>
              <a:gd name="connsiteX124" fmla="*/ 305956 w 5734864"/>
              <a:gd name="connsiteY124" fmla="*/ 4881505 h 6858000"/>
              <a:gd name="connsiteX125" fmla="*/ 301062 w 5734864"/>
              <a:gd name="connsiteY125" fmla="*/ 4889332 h 6858000"/>
              <a:gd name="connsiteX126" fmla="*/ 302141 w 5734864"/>
              <a:gd name="connsiteY126" fmla="*/ 4899400 h 6858000"/>
              <a:gd name="connsiteX127" fmla="*/ 304424 w 5734864"/>
              <a:gd name="connsiteY127" fmla="*/ 4902664 h 6858000"/>
              <a:gd name="connsiteX128" fmla="*/ 293123 w 5734864"/>
              <a:gd name="connsiteY128" fmla="*/ 4932769 h 6858000"/>
              <a:gd name="connsiteX129" fmla="*/ 292275 w 5734864"/>
              <a:gd name="connsiteY129" fmla="*/ 4936482 h 6858000"/>
              <a:gd name="connsiteX130" fmla="*/ 288304 w 5734864"/>
              <a:gd name="connsiteY130" fmla="*/ 4962325 h 6858000"/>
              <a:gd name="connsiteX131" fmla="*/ 287420 w 5734864"/>
              <a:gd name="connsiteY131" fmla="*/ 5042193 h 6858000"/>
              <a:gd name="connsiteX132" fmla="*/ 287020 w 5734864"/>
              <a:gd name="connsiteY132" fmla="*/ 5065655 h 6858000"/>
              <a:gd name="connsiteX133" fmla="*/ 288488 w 5734864"/>
              <a:gd name="connsiteY133" fmla="*/ 5082216 h 6858000"/>
              <a:gd name="connsiteX134" fmla="*/ 282763 w 5734864"/>
              <a:gd name="connsiteY134" fmla="*/ 5127114 h 6858000"/>
              <a:gd name="connsiteX135" fmla="*/ 269316 w 5734864"/>
              <a:gd name="connsiteY135" fmla="*/ 5202682 h 6858000"/>
              <a:gd name="connsiteX136" fmla="*/ 269174 w 5734864"/>
              <a:gd name="connsiteY136" fmla="*/ 5230835 h 6858000"/>
              <a:gd name="connsiteX137" fmla="*/ 272679 w 5734864"/>
              <a:gd name="connsiteY137" fmla="*/ 5232660 h 6858000"/>
              <a:gd name="connsiteX138" fmla="*/ 272160 w 5734864"/>
              <a:gd name="connsiteY138" fmla="*/ 5241150 h 6858000"/>
              <a:gd name="connsiteX139" fmla="*/ 272760 w 5734864"/>
              <a:gd name="connsiteY139" fmla="*/ 5243156 h 6858000"/>
              <a:gd name="connsiteX140" fmla="*/ 275462 w 5734864"/>
              <a:gd name="connsiteY140" fmla="*/ 5254919 h 6858000"/>
              <a:gd name="connsiteX141" fmla="*/ 262897 w 5734864"/>
              <a:gd name="connsiteY141" fmla="*/ 5286259 h 6858000"/>
              <a:gd name="connsiteX142" fmla="*/ 252761 w 5734864"/>
              <a:gd name="connsiteY142" fmla="*/ 5357801 h 6858000"/>
              <a:gd name="connsiteX143" fmla="*/ 242360 w 5734864"/>
              <a:gd name="connsiteY143" fmla="*/ 5460080 h 6858000"/>
              <a:gd name="connsiteX144" fmla="*/ 229880 w 5734864"/>
              <a:gd name="connsiteY144" fmla="*/ 5539714 h 6858000"/>
              <a:gd name="connsiteX145" fmla="*/ 204283 w 5734864"/>
              <a:gd name="connsiteY145" fmla="*/ 5639080 h 6858000"/>
              <a:gd name="connsiteX146" fmla="*/ 198948 w 5734864"/>
              <a:gd name="connsiteY146" fmla="*/ 5710958 h 6858000"/>
              <a:gd name="connsiteX147" fmla="*/ 192367 w 5734864"/>
              <a:gd name="connsiteY147" fmla="*/ 5719859 h 6858000"/>
              <a:gd name="connsiteX148" fmla="*/ 188035 w 5734864"/>
              <a:gd name="connsiteY148" fmla="*/ 5729935 h 6858000"/>
              <a:gd name="connsiteX149" fmla="*/ 188428 w 5734864"/>
              <a:gd name="connsiteY149" fmla="*/ 5731182 h 6858000"/>
              <a:gd name="connsiteX150" fmla="*/ 181635 w 5734864"/>
              <a:gd name="connsiteY150" fmla="*/ 5753538 h 6858000"/>
              <a:gd name="connsiteX151" fmla="*/ 169744 w 5734864"/>
              <a:gd name="connsiteY151" fmla="*/ 5796307 h 6858000"/>
              <a:gd name="connsiteX152" fmla="*/ 170351 w 5734864"/>
              <a:gd name="connsiteY152" fmla="*/ 5796644 h 6858000"/>
              <a:gd name="connsiteX153" fmla="*/ 171559 w 5734864"/>
              <a:gd name="connsiteY153" fmla="*/ 5803435 h 6858000"/>
              <a:gd name="connsiteX154" fmla="*/ 172284 w 5734864"/>
              <a:gd name="connsiteY154" fmla="*/ 5816391 h 6858000"/>
              <a:gd name="connsiteX155" fmla="*/ 182542 w 5734864"/>
              <a:gd name="connsiteY155" fmla="*/ 5846382 h 6858000"/>
              <a:gd name="connsiteX156" fmla="*/ 175877 w 5734864"/>
              <a:gd name="connsiteY156" fmla="*/ 5871336 h 6858000"/>
              <a:gd name="connsiteX157" fmla="*/ 174910 w 5734864"/>
              <a:gd name="connsiteY157" fmla="*/ 5876376 h 6858000"/>
              <a:gd name="connsiteX158" fmla="*/ 175047 w 5734864"/>
              <a:gd name="connsiteY158" fmla="*/ 5876483 h 6858000"/>
              <a:gd name="connsiteX159" fmla="*/ 174335 w 5734864"/>
              <a:gd name="connsiteY159" fmla="*/ 5881814 h 6858000"/>
              <a:gd name="connsiteX160" fmla="*/ 171273 w 5734864"/>
              <a:gd name="connsiteY160" fmla="*/ 5895339 h 6858000"/>
              <a:gd name="connsiteX161" fmla="*/ 171658 w 5734864"/>
              <a:gd name="connsiteY161" fmla="*/ 5898749 h 6858000"/>
              <a:gd name="connsiteX162" fmla="*/ 174658 w 5734864"/>
              <a:gd name="connsiteY162" fmla="*/ 5919558 h 6858000"/>
              <a:gd name="connsiteX163" fmla="*/ 169099 w 5734864"/>
              <a:gd name="connsiteY163" fmla="*/ 5984417 h 6858000"/>
              <a:gd name="connsiteX164" fmla="*/ 162007 w 5734864"/>
              <a:gd name="connsiteY164" fmla="*/ 6049043 h 6858000"/>
              <a:gd name="connsiteX165" fmla="*/ 156875 w 5734864"/>
              <a:gd name="connsiteY165" fmla="*/ 6114000 h 6858000"/>
              <a:gd name="connsiteX166" fmla="*/ 165441 w 5734864"/>
              <a:gd name="connsiteY166" fmla="*/ 6146938 h 6858000"/>
              <a:gd name="connsiteX167" fmla="*/ 165177 w 5734864"/>
              <a:gd name="connsiteY167" fmla="*/ 6150658 h 6858000"/>
              <a:gd name="connsiteX168" fmla="*/ 161772 w 5734864"/>
              <a:gd name="connsiteY168" fmla="*/ 6160011 h 6858000"/>
              <a:gd name="connsiteX169" fmla="*/ 160051 w 5734864"/>
              <a:gd name="connsiteY169" fmla="*/ 6163393 h 6858000"/>
              <a:gd name="connsiteX170" fmla="*/ 158473 w 5734864"/>
              <a:gd name="connsiteY170" fmla="*/ 6168628 h 6858000"/>
              <a:gd name="connsiteX171" fmla="*/ 158573 w 5734864"/>
              <a:gd name="connsiteY171" fmla="*/ 6168799 h 6858000"/>
              <a:gd name="connsiteX172" fmla="*/ 146463 w 5734864"/>
              <a:gd name="connsiteY172" fmla="*/ 6196671 h 6858000"/>
              <a:gd name="connsiteX173" fmla="*/ 150209 w 5734864"/>
              <a:gd name="connsiteY173" fmla="*/ 6232365 h 6858000"/>
              <a:gd name="connsiteX174" fmla="*/ 148544 w 5734864"/>
              <a:gd name="connsiteY174" fmla="*/ 6246162 h 6858000"/>
              <a:gd name="connsiteX175" fmla="*/ 148403 w 5734864"/>
              <a:gd name="connsiteY175" fmla="*/ 6253754 h 6858000"/>
              <a:gd name="connsiteX176" fmla="*/ 138880 w 5734864"/>
              <a:gd name="connsiteY176" fmla="*/ 6276449 h 6858000"/>
              <a:gd name="connsiteX177" fmla="*/ 138683 w 5734864"/>
              <a:gd name="connsiteY177" fmla="*/ 6279721 h 6858000"/>
              <a:gd name="connsiteX178" fmla="*/ 130721 w 5734864"/>
              <a:gd name="connsiteY178" fmla="*/ 6293675 h 6858000"/>
              <a:gd name="connsiteX179" fmla="*/ 120717 w 5734864"/>
              <a:gd name="connsiteY179" fmla="*/ 6313967 h 6858000"/>
              <a:gd name="connsiteX180" fmla="*/ 120841 w 5734864"/>
              <a:gd name="connsiteY180" fmla="*/ 6315437 h 6858000"/>
              <a:gd name="connsiteX181" fmla="*/ 115208 w 5734864"/>
              <a:gd name="connsiteY181" fmla="*/ 6324024 h 6858000"/>
              <a:gd name="connsiteX182" fmla="*/ 101217 w 5734864"/>
              <a:gd name="connsiteY182" fmla="*/ 6365923 h 6858000"/>
              <a:gd name="connsiteX183" fmla="*/ 74946 w 5734864"/>
              <a:gd name="connsiteY183" fmla="*/ 6556817 h 6858000"/>
              <a:gd name="connsiteX184" fmla="*/ 16001 w 5734864"/>
              <a:gd name="connsiteY184" fmla="*/ 6808678 h 6858000"/>
              <a:gd name="connsiteX185" fmla="*/ 0 w 5734864"/>
              <a:gd name="connsiteY185" fmla="*/ 6858000 h 6858000"/>
              <a:gd name="connsiteX186" fmla="*/ 5734864 w 5734864"/>
              <a:gd name="connsiteY186" fmla="*/ 6858000 h 6858000"/>
              <a:gd name="connsiteX187" fmla="*/ 5734864 w 5734864"/>
              <a:gd name="connsiteY18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5734864" h="6858000">
                <a:moveTo>
                  <a:pt x="5734864" y="0"/>
                </a:moveTo>
                <a:lnTo>
                  <a:pt x="771611" y="0"/>
                </a:lnTo>
                <a:cubicBezTo>
                  <a:pt x="771634" y="16369"/>
                  <a:pt x="771656" y="32739"/>
                  <a:pt x="771679" y="49108"/>
                </a:cubicBezTo>
                <a:cubicBezTo>
                  <a:pt x="775201" y="55622"/>
                  <a:pt x="788724" y="196721"/>
                  <a:pt x="794248" y="200968"/>
                </a:cubicBezTo>
                <a:lnTo>
                  <a:pt x="801749" y="414071"/>
                </a:lnTo>
                <a:cubicBezTo>
                  <a:pt x="807329" y="440933"/>
                  <a:pt x="835107" y="598697"/>
                  <a:pt x="818548" y="585467"/>
                </a:cubicBezTo>
                <a:cubicBezTo>
                  <a:pt x="856197" y="664140"/>
                  <a:pt x="837895" y="708473"/>
                  <a:pt x="857476" y="800623"/>
                </a:cubicBezTo>
                <a:cubicBezTo>
                  <a:pt x="822401" y="857344"/>
                  <a:pt x="855723" y="824571"/>
                  <a:pt x="851083" y="878903"/>
                </a:cubicBezTo>
                <a:cubicBezTo>
                  <a:pt x="884811" y="859448"/>
                  <a:pt x="834648" y="946397"/>
                  <a:pt x="873564" y="943826"/>
                </a:cubicBezTo>
                <a:cubicBezTo>
                  <a:pt x="871487" y="953795"/>
                  <a:pt x="868248" y="963533"/>
                  <a:pt x="864705" y="973328"/>
                </a:cubicBezTo>
                <a:lnTo>
                  <a:pt x="862869" y="978457"/>
                </a:lnTo>
                <a:lnTo>
                  <a:pt x="862233" y="998041"/>
                </a:lnTo>
                <a:lnTo>
                  <a:pt x="853665" y="1004750"/>
                </a:lnTo>
                <a:lnTo>
                  <a:pt x="847865" y="1070795"/>
                </a:lnTo>
                <a:cubicBezTo>
                  <a:pt x="870234" y="1110486"/>
                  <a:pt x="833172" y="1190441"/>
                  <a:pt x="862786" y="1238994"/>
                </a:cubicBezTo>
                <a:cubicBezTo>
                  <a:pt x="864699" y="1290599"/>
                  <a:pt x="860615" y="1347716"/>
                  <a:pt x="859345" y="1380427"/>
                </a:cubicBezTo>
                <a:cubicBezTo>
                  <a:pt x="845703" y="1396391"/>
                  <a:pt x="873184" y="1435525"/>
                  <a:pt x="855172" y="1435262"/>
                </a:cubicBezTo>
                <a:lnTo>
                  <a:pt x="860494" y="1453861"/>
                </a:lnTo>
                <a:lnTo>
                  <a:pt x="853731" y="1467047"/>
                </a:lnTo>
                <a:cubicBezTo>
                  <a:pt x="846549" y="1480528"/>
                  <a:pt x="841728" y="1491093"/>
                  <a:pt x="845847" y="1502307"/>
                </a:cubicBezTo>
                <a:lnTo>
                  <a:pt x="817613" y="1565166"/>
                </a:lnTo>
                <a:cubicBezTo>
                  <a:pt x="805468" y="1557258"/>
                  <a:pt x="816534" y="1596564"/>
                  <a:pt x="804223" y="1601941"/>
                </a:cubicBezTo>
                <a:cubicBezTo>
                  <a:pt x="794287" y="1604654"/>
                  <a:pt x="795328" y="1617209"/>
                  <a:pt x="791773" y="1627005"/>
                </a:cubicBezTo>
                <a:cubicBezTo>
                  <a:pt x="781684" y="1634393"/>
                  <a:pt x="772978" y="1683187"/>
                  <a:pt x="774645" y="1699922"/>
                </a:cubicBezTo>
                <a:cubicBezTo>
                  <a:pt x="785341" y="1746767"/>
                  <a:pt x="744845" y="1787099"/>
                  <a:pt x="752343" y="1824604"/>
                </a:cubicBezTo>
                <a:cubicBezTo>
                  <a:pt x="751502" y="1834578"/>
                  <a:pt x="749297" y="1842929"/>
                  <a:pt x="746254" y="1850222"/>
                </a:cubicBezTo>
                <a:lnTo>
                  <a:pt x="728600" y="1869603"/>
                </a:lnTo>
                <a:lnTo>
                  <a:pt x="724396" y="1883104"/>
                </a:lnTo>
                <a:lnTo>
                  <a:pt x="722165" y="1885924"/>
                </a:lnTo>
                <a:lnTo>
                  <a:pt x="721338" y="1887123"/>
                </a:lnTo>
                <a:lnTo>
                  <a:pt x="714840" y="1902274"/>
                </a:lnTo>
                <a:lnTo>
                  <a:pt x="722847" y="1929891"/>
                </a:lnTo>
                <a:lnTo>
                  <a:pt x="714660" y="1982709"/>
                </a:lnTo>
                <a:cubicBezTo>
                  <a:pt x="727725" y="2006201"/>
                  <a:pt x="714739" y="1997091"/>
                  <a:pt x="710759" y="2013010"/>
                </a:cubicBezTo>
                <a:cubicBezTo>
                  <a:pt x="707970" y="2027531"/>
                  <a:pt x="700788" y="2054714"/>
                  <a:pt x="697927" y="2069833"/>
                </a:cubicBezTo>
                <a:cubicBezTo>
                  <a:pt x="685211" y="2080229"/>
                  <a:pt x="698762" y="2088241"/>
                  <a:pt x="693594" y="2103731"/>
                </a:cubicBezTo>
                <a:cubicBezTo>
                  <a:pt x="688481" y="2110649"/>
                  <a:pt x="687183" y="2115973"/>
                  <a:pt x="691109" y="2124027"/>
                </a:cubicBezTo>
                <a:cubicBezTo>
                  <a:pt x="666413" y="2155740"/>
                  <a:pt x="688031" y="2144874"/>
                  <a:pt x="676593" y="2176182"/>
                </a:cubicBezTo>
                <a:cubicBezTo>
                  <a:pt x="665190" y="2202944"/>
                  <a:pt x="656416" y="2233857"/>
                  <a:pt x="633227" y="2258036"/>
                </a:cubicBezTo>
                <a:cubicBezTo>
                  <a:pt x="626930" y="2262191"/>
                  <a:pt x="623498" y="2274069"/>
                  <a:pt x="625564" y="2284567"/>
                </a:cubicBezTo>
                <a:cubicBezTo>
                  <a:pt x="625918" y="2286374"/>
                  <a:pt x="626427" y="2288071"/>
                  <a:pt x="627074" y="2289605"/>
                </a:cubicBezTo>
                <a:cubicBezTo>
                  <a:pt x="619029" y="2296628"/>
                  <a:pt x="616453" y="2303188"/>
                  <a:pt x="614574" y="2308717"/>
                </a:cubicBezTo>
                <a:lnTo>
                  <a:pt x="606890" y="2320662"/>
                </a:lnTo>
                <a:lnTo>
                  <a:pt x="605558" y="2327897"/>
                </a:lnTo>
                <a:lnTo>
                  <a:pt x="602202" y="2357749"/>
                </a:lnTo>
                <a:lnTo>
                  <a:pt x="600213" y="2364905"/>
                </a:lnTo>
                <a:lnTo>
                  <a:pt x="597160" y="2388351"/>
                </a:lnTo>
                <a:lnTo>
                  <a:pt x="597982" y="2402296"/>
                </a:lnTo>
                <a:lnTo>
                  <a:pt x="593150" y="2420015"/>
                </a:lnTo>
                <a:cubicBezTo>
                  <a:pt x="593044" y="2420926"/>
                  <a:pt x="592939" y="2421838"/>
                  <a:pt x="592833" y="2422749"/>
                </a:cubicBezTo>
                <a:lnTo>
                  <a:pt x="594479" y="2426002"/>
                </a:lnTo>
                <a:cubicBezTo>
                  <a:pt x="594168" y="2427683"/>
                  <a:pt x="593118" y="2429721"/>
                  <a:pt x="591963" y="2431950"/>
                </a:cubicBezTo>
                <a:cubicBezTo>
                  <a:pt x="591823" y="2432599"/>
                  <a:pt x="591684" y="2433248"/>
                  <a:pt x="591544" y="2433897"/>
                </a:cubicBezTo>
                <a:lnTo>
                  <a:pt x="589519" y="2451398"/>
                </a:lnTo>
                <a:cubicBezTo>
                  <a:pt x="589692" y="2452777"/>
                  <a:pt x="589864" y="2454157"/>
                  <a:pt x="590037" y="2455536"/>
                </a:cubicBezTo>
                <a:lnTo>
                  <a:pt x="588179" y="2462981"/>
                </a:lnTo>
                <a:lnTo>
                  <a:pt x="583434" y="2503991"/>
                </a:lnTo>
                <a:cubicBezTo>
                  <a:pt x="576530" y="2566058"/>
                  <a:pt x="570433" y="2625224"/>
                  <a:pt x="567942" y="2652936"/>
                </a:cubicBezTo>
                <a:cubicBezTo>
                  <a:pt x="570864" y="2658290"/>
                  <a:pt x="572739" y="2664095"/>
                  <a:pt x="573869" y="2670188"/>
                </a:cubicBezTo>
                <a:lnTo>
                  <a:pt x="575243" y="2688114"/>
                </a:lnTo>
                <a:lnTo>
                  <a:pt x="573824" y="2689856"/>
                </a:lnTo>
                <a:cubicBezTo>
                  <a:pt x="569972" y="2698471"/>
                  <a:pt x="569572" y="2704494"/>
                  <a:pt x="570699" y="2709353"/>
                </a:cubicBezTo>
                <a:lnTo>
                  <a:pt x="573192" y="2714527"/>
                </a:lnTo>
                <a:cubicBezTo>
                  <a:pt x="572809" y="2719080"/>
                  <a:pt x="572427" y="2723634"/>
                  <a:pt x="572044" y="2728187"/>
                </a:cubicBezTo>
                <a:cubicBezTo>
                  <a:pt x="572184" y="2737412"/>
                  <a:pt x="572325" y="2746638"/>
                  <a:pt x="572465" y="2755863"/>
                </a:cubicBezTo>
                <a:lnTo>
                  <a:pt x="570028" y="2760324"/>
                </a:lnTo>
                <a:lnTo>
                  <a:pt x="566748" y="2800948"/>
                </a:lnTo>
                <a:lnTo>
                  <a:pt x="565509" y="2801167"/>
                </a:lnTo>
                <a:cubicBezTo>
                  <a:pt x="562655" y="2802587"/>
                  <a:pt x="560408" y="2805381"/>
                  <a:pt x="559367" y="2811129"/>
                </a:cubicBezTo>
                <a:cubicBezTo>
                  <a:pt x="543471" y="2797318"/>
                  <a:pt x="552020" y="2812773"/>
                  <a:pt x="550354" y="2830949"/>
                </a:cubicBezTo>
                <a:cubicBezTo>
                  <a:pt x="525292" y="2813553"/>
                  <a:pt x="531129" y="2868192"/>
                  <a:pt x="514795" y="2872433"/>
                </a:cubicBezTo>
                <a:lnTo>
                  <a:pt x="509875" y="2923099"/>
                </a:lnTo>
                <a:lnTo>
                  <a:pt x="509577" y="2923197"/>
                </a:lnTo>
                <a:cubicBezTo>
                  <a:pt x="508704" y="2924865"/>
                  <a:pt x="508038" y="2927556"/>
                  <a:pt x="507597" y="2931868"/>
                </a:cubicBezTo>
                <a:cubicBezTo>
                  <a:pt x="507524" y="2934019"/>
                  <a:pt x="507452" y="2936171"/>
                  <a:pt x="507379" y="2938322"/>
                </a:cubicBezTo>
                <a:lnTo>
                  <a:pt x="504725" y="2954519"/>
                </a:lnTo>
                <a:lnTo>
                  <a:pt x="502018" y="2959643"/>
                </a:lnTo>
                <a:lnTo>
                  <a:pt x="498360" y="2961019"/>
                </a:lnTo>
                <a:lnTo>
                  <a:pt x="498483" y="2962590"/>
                </a:lnTo>
                <a:cubicBezTo>
                  <a:pt x="502388" y="2975027"/>
                  <a:pt x="510202" y="2980016"/>
                  <a:pt x="484403" y="2990538"/>
                </a:cubicBezTo>
                <a:cubicBezTo>
                  <a:pt x="489425" y="3018352"/>
                  <a:pt x="474337" y="3021029"/>
                  <a:pt x="463075" y="3055956"/>
                </a:cubicBezTo>
                <a:cubicBezTo>
                  <a:pt x="469487" y="3072485"/>
                  <a:pt x="464165" y="3083955"/>
                  <a:pt x="455013" y="3094482"/>
                </a:cubicBezTo>
                <a:cubicBezTo>
                  <a:pt x="453131" y="3130054"/>
                  <a:pt x="437643" y="3160106"/>
                  <a:pt x="428391" y="3198850"/>
                </a:cubicBezTo>
                <a:lnTo>
                  <a:pt x="401440" y="3307560"/>
                </a:lnTo>
                <a:lnTo>
                  <a:pt x="386076" y="3373943"/>
                </a:lnTo>
                <a:cubicBezTo>
                  <a:pt x="386236" y="3376061"/>
                  <a:pt x="380537" y="3378856"/>
                  <a:pt x="374726" y="3381364"/>
                </a:cubicBezTo>
                <a:lnTo>
                  <a:pt x="369145" y="3383729"/>
                </a:lnTo>
                <a:lnTo>
                  <a:pt x="364294" y="3414159"/>
                </a:lnTo>
                <a:lnTo>
                  <a:pt x="366450" y="3436925"/>
                </a:lnTo>
                <a:lnTo>
                  <a:pt x="351743" y="3521619"/>
                </a:lnTo>
                <a:lnTo>
                  <a:pt x="345784" y="3603757"/>
                </a:lnTo>
                <a:cubicBezTo>
                  <a:pt x="345255" y="3619979"/>
                  <a:pt x="344727" y="3636202"/>
                  <a:pt x="344198" y="3652424"/>
                </a:cubicBezTo>
                <a:lnTo>
                  <a:pt x="352450" y="3665222"/>
                </a:lnTo>
                <a:lnTo>
                  <a:pt x="342621" y="3700804"/>
                </a:lnTo>
                <a:lnTo>
                  <a:pt x="341514" y="3734774"/>
                </a:lnTo>
                <a:cubicBezTo>
                  <a:pt x="341212" y="3751567"/>
                  <a:pt x="340909" y="3768360"/>
                  <a:pt x="340607" y="3785153"/>
                </a:cubicBezTo>
                <a:cubicBezTo>
                  <a:pt x="340640" y="3786161"/>
                  <a:pt x="340674" y="3787169"/>
                  <a:pt x="340707" y="3788177"/>
                </a:cubicBezTo>
                <a:cubicBezTo>
                  <a:pt x="340592" y="3791719"/>
                  <a:pt x="340476" y="3795261"/>
                  <a:pt x="340361" y="3798803"/>
                </a:cubicBezTo>
                <a:cubicBezTo>
                  <a:pt x="340121" y="3812119"/>
                  <a:pt x="339882" y="3825434"/>
                  <a:pt x="339642" y="3838750"/>
                </a:cubicBezTo>
                <a:cubicBezTo>
                  <a:pt x="337363" y="3949044"/>
                  <a:pt x="361794" y="3960437"/>
                  <a:pt x="360295" y="4015196"/>
                </a:cubicBezTo>
                <a:lnTo>
                  <a:pt x="339043" y="4052778"/>
                </a:lnTo>
                <a:lnTo>
                  <a:pt x="339343" y="4096257"/>
                </a:lnTo>
                <a:cubicBezTo>
                  <a:pt x="362058" y="4159145"/>
                  <a:pt x="332404" y="4250479"/>
                  <a:pt x="340786" y="4321136"/>
                </a:cubicBezTo>
                <a:cubicBezTo>
                  <a:pt x="341421" y="4376624"/>
                  <a:pt x="344189" y="4407708"/>
                  <a:pt x="343158" y="4429174"/>
                </a:cubicBezTo>
                <a:cubicBezTo>
                  <a:pt x="340948" y="4436304"/>
                  <a:pt x="337887" y="4443121"/>
                  <a:pt x="334599" y="4449938"/>
                </a:cubicBezTo>
                <a:lnTo>
                  <a:pt x="332890" y="4453515"/>
                </a:lnTo>
                <a:lnTo>
                  <a:pt x="331105" y="4467941"/>
                </a:lnTo>
                <a:lnTo>
                  <a:pt x="324289" y="4471861"/>
                </a:lnTo>
                <a:lnTo>
                  <a:pt x="317079" y="4493468"/>
                </a:lnTo>
                <a:cubicBezTo>
                  <a:pt x="315353" y="4501584"/>
                  <a:pt x="314639" y="4510343"/>
                  <a:pt x="315557" y="4520067"/>
                </a:cubicBezTo>
                <a:cubicBezTo>
                  <a:pt x="315451" y="4525669"/>
                  <a:pt x="315346" y="4531270"/>
                  <a:pt x="315240" y="4536872"/>
                </a:cubicBezTo>
                <a:lnTo>
                  <a:pt x="316200" y="4538297"/>
                </a:lnTo>
                <a:cubicBezTo>
                  <a:pt x="316738" y="4541182"/>
                  <a:pt x="316785" y="4544563"/>
                  <a:pt x="317507" y="4547582"/>
                </a:cubicBezTo>
                <a:cubicBezTo>
                  <a:pt x="322716" y="4552468"/>
                  <a:pt x="324912" y="4582137"/>
                  <a:pt x="323078" y="4592102"/>
                </a:cubicBezTo>
                <a:cubicBezTo>
                  <a:pt x="314597" y="4619728"/>
                  <a:pt x="334923" y="4645745"/>
                  <a:pt x="328722" y="4667914"/>
                </a:cubicBezTo>
                <a:cubicBezTo>
                  <a:pt x="330810" y="4685069"/>
                  <a:pt x="333803" y="4690356"/>
                  <a:pt x="335597" y="4695035"/>
                </a:cubicBezTo>
                <a:lnTo>
                  <a:pt x="339485" y="4695979"/>
                </a:lnTo>
                <a:lnTo>
                  <a:pt x="341089" y="4704268"/>
                </a:lnTo>
                <a:lnTo>
                  <a:pt x="342177" y="4706060"/>
                </a:lnTo>
                <a:cubicBezTo>
                  <a:pt x="344268" y="4709474"/>
                  <a:pt x="346234" y="4712931"/>
                  <a:pt x="347751" y="4716754"/>
                </a:cubicBezTo>
                <a:lnTo>
                  <a:pt x="344125" y="4764669"/>
                </a:lnTo>
                <a:lnTo>
                  <a:pt x="340188" y="4779386"/>
                </a:lnTo>
                <a:lnTo>
                  <a:pt x="335146" y="4787491"/>
                </a:lnTo>
                <a:lnTo>
                  <a:pt x="319124" y="4843514"/>
                </a:lnTo>
                <a:lnTo>
                  <a:pt x="305956" y="4881505"/>
                </a:lnTo>
                <a:lnTo>
                  <a:pt x="301062" y="4889332"/>
                </a:lnTo>
                <a:lnTo>
                  <a:pt x="302141" y="4899400"/>
                </a:lnTo>
                <a:cubicBezTo>
                  <a:pt x="302767" y="4900706"/>
                  <a:pt x="303536" y="4901803"/>
                  <a:pt x="304424" y="4902664"/>
                </a:cubicBezTo>
                <a:lnTo>
                  <a:pt x="293123" y="4932769"/>
                </a:lnTo>
                <a:lnTo>
                  <a:pt x="292275" y="4936482"/>
                </a:lnTo>
                <a:lnTo>
                  <a:pt x="288304" y="4962325"/>
                </a:lnTo>
                <a:cubicBezTo>
                  <a:pt x="288009" y="4988948"/>
                  <a:pt x="287715" y="5015570"/>
                  <a:pt x="287420" y="5042193"/>
                </a:cubicBezTo>
                <a:cubicBezTo>
                  <a:pt x="295373" y="5039737"/>
                  <a:pt x="281659" y="5060438"/>
                  <a:pt x="287020" y="5065655"/>
                </a:cubicBezTo>
                <a:cubicBezTo>
                  <a:pt x="291675" y="5068928"/>
                  <a:pt x="288601" y="5075970"/>
                  <a:pt x="288488" y="5082216"/>
                </a:cubicBezTo>
                <a:cubicBezTo>
                  <a:pt x="292282" y="5088207"/>
                  <a:pt x="287008" y="5117775"/>
                  <a:pt x="282763" y="5127114"/>
                </a:cubicBezTo>
                <a:cubicBezTo>
                  <a:pt x="267723" y="5152218"/>
                  <a:pt x="280799" y="5182399"/>
                  <a:pt x="269316" y="5202682"/>
                </a:cubicBezTo>
                <a:cubicBezTo>
                  <a:pt x="267050" y="5219969"/>
                  <a:pt x="268614" y="5225841"/>
                  <a:pt x="269174" y="5230835"/>
                </a:cubicBezTo>
                <a:lnTo>
                  <a:pt x="272679" y="5232660"/>
                </a:lnTo>
                <a:lnTo>
                  <a:pt x="272160" y="5241150"/>
                </a:lnTo>
                <a:lnTo>
                  <a:pt x="272760" y="5243156"/>
                </a:lnTo>
                <a:cubicBezTo>
                  <a:pt x="273922" y="5246984"/>
                  <a:pt x="274952" y="5250824"/>
                  <a:pt x="275462" y="5254919"/>
                </a:cubicBezTo>
                <a:cubicBezTo>
                  <a:pt x="258407" y="5258851"/>
                  <a:pt x="276976" y="5290392"/>
                  <a:pt x="262897" y="5286259"/>
                </a:cubicBezTo>
                <a:cubicBezTo>
                  <a:pt x="262724" y="5309439"/>
                  <a:pt x="239612" y="5337531"/>
                  <a:pt x="252761" y="5357801"/>
                </a:cubicBezTo>
                <a:cubicBezTo>
                  <a:pt x="248775" y="5392256"/>
                  <a:pt x="247799" y="5423412"/>
                  <a:pt x="242360" y="5460080"/>
                </a:cubicBezTo>
                <a:cubicBezTo>
                  <a:pt x="232632" y="5488478"/>
                  <a:pt x="242025" y="5519143"/>
                  <a:pt x="229880" y="5539714"/>
                </a:cubicBezTo>
                <a:cubicBezTo>
                  <a:pt x="230558" y="5572454"/>
                  <a:pt x="222150" y="5613340"/>
                  <a:pt x="204283" y="5639080"/>
                </a:cubicBezTo>
                <a:cubicBezTo>
                  <a:pt x="201596" y="5674226"/>
                  <a:pt x="191051" y="5680198"/>
                  <a:pt x="198948" y="5710958"/>
                </a:cubicBezTo>
                <a:cubicBezTo>
                  <a:pt x="196338" y="5713534"/>
                  <a:pt x="194185" y="5716550"/>
                  <a:pt x="192367" y="5719859"/>
                </a:cubicBezTo>
                <a:lnTo>
                  <a:pt x="188035" y="5729935"/>
                </a:lnTo>
                <a:lnTo>
                  <a:pt x="188428" y="5731182"/>
                </a:lnTo>
                <a:lnTo>
                  <a:pt x="181635" y="5753538"/>
                </a:lnTo>
                <a:lnTo>
                  <a:pt x="169744" y="5796307"/>
                </a:lnTo>
                <a:lnTo>
                  <a:pt x="170351" y="5796644"/>
                </a:lnTo>
                <a:cubicBezTo>
                  <a:pt x="171558" y="5797954"/>
                  <a:pt x="172173" y="5799948"/>
                  <a:pt x="171559" y="5803435"/>
                </a:cubicBezTo>
                <a:cubicBezTo>
                  <a:pt x="182664" y="5798231"/>
                  <a:pt x="175075" y="5805646"/>
                  <a:pt x="172284" y="5816391"/>
                </a:cubicBezTo>
                <a:cubicBezTo>
                  <a:pt x="188911" y="5810703"/>
                  <a:pt x="174844" y="5841128"/>
                  <a:pt x="182542" y="5846382"/>
                </a:cubicBezTo>
                <a:cubicBezTo>
                  <a:pt x="180118" y="5854404"/>
                  <a:pt x="177856" y="5862781"/>
                  <a:pt x="175877" y="5871336"/>
                </a:cubicBezTo>
                <a:lnTo>
                  <a:pt x="174910" y="5876376"/>
                </a:lnTo>
                <a:lnTo>
                  <a:pt x="175047" y="5876483"/>
                </a:lnTo>
                <a:cubicBezTo>
                  <a:pt x="175167" y="5877594"/>
                  <a:pt x="174973" y="5879257"/>
                  <a:pt x="174335" y="5881814"/>
                </a:cubicBezTo>
                <a:lnTo>
                  <a:pt x="171273" y="5895339"/>
                </a:lnTo>
                <a:cubicBezTo>
                  <a:pt x="171401" y="5896476"/>
                  <a:pt x="171530" y="5897612"/>
                  <a:pt x="171658" y="5898749"/>
                </a:cubicBezTo>
                <a:lnTo>
                  <a:pt x="174658" y="5919558"/>
                </a:lnTo>
                <a:cubicBezTo>
                  <a:pt x="173958" y="5933601"/>
                  <a:pt x="171208" y="5962838"/>
                  <a:pt x="169099" y="5984417"/>
                </a:cubicBezTo>
                <a:cubicBezTo>
                  <a:pt x="162916" y="6005205"/>
                  <a:pt x="164971" y="6025162"/>
                  <a:pt x="162007" y="6049043"/>
                </a:cubicBezTo>
                <a:cubicBezTo>
                  <a:pt x="150795" y="6073830"/>
                  <a:pt x="160091" y="6088483"/>
                  <a:pt x="156875" y="6114000"/>
                </a:cubicBezTo>
                <a:cubicBezTo>
                  <a:pt x="141597" y="6134477"/>
                  <a:pt x="163381" y="6133378"/>
                  <a:pt x="165441" y="6146938"/>
                </a:cubicBezTo>
                <a:lnTo>
                  <a:pt x="165177" y="6150658"/>
                </a:lnTo>
                <a:lnTo>
                  <a:pt x="161772" y="6160011"/>
                </a:lnTo>
                <a:lnTo>
                  <a:pt x="160051" y="6163393"/>
                </a:lnTo>
                <a:cubicBezTo>
                  <a:pt x="159032" y="6165775"/>
                  <a:pt x="158564" y="6167421"/>
                  <a:pt x="158473" y="6168628"/>
                </a:cubicBezTo>
                <a:cubicBezTo>
                  <a:pt x="158506" y="6168685"/>
                  <a:pt x="158540" y="6168742"/>
                  <a:pt x="158573" y="6168799"/>
                </a:cubicBezTo>
                <a:lnTo>
                  <a:pt x="146463" y="6196671"/>
                </a:lnTo>
                <a:cubicBezTo>
                  <a:pt x="152348" y="6205503"/>
                  <a:pt x="134460" y="6231012"/>
                  <a:pt x="150209" y="6232365"/>
                </a:cubicBezTo>
                <a:cubicBezTo>
                  <a:pt x="145821" y="6242321"/>
                  <a:pt x="137774" y="6246719"/>
                  <a:pt x="148544" y="6246162"/>
                </a:cubicBezTo>
                <a:cubicBezTo>
                  <a:pt x="147378" y="6249522"/>
                  <a:pt x="147566" y="6251866"/>
                  <a:pt x="148403" y="6253754"/>
                </a:cubicBezTo>
                <a:lnTo>
                  <a:pt x="138880" y="6276449"/>
                </a:lnTo>
                <a:cubicBezTo>
                  <a:pt x="138814" y="6277540"/>
                  <a:pt x="138749" y="6278630"/>
                  <a:pt x="138683" y="6279721"/>
                </a:cubicBezTo>
                <a:lnTo>
                  <a:pt x="130721" y="6293675"/>
                </a:lnTo>
                <a:lnTo>
                  <a:pt x="120717" y="6313967"/>
                </a:lnTo>
                <a:cubicBezTo>
                  <a:pt x="120758" y="6314457"/>
                  <a:pt x="120800" y="6314947"/>
                  <a:pt x="120841" y="6315437"/>
                </a:cubicBezTo>
                <a:lnTo>
                  <a:pt x="115208" y="6324024"/>
                </a:lnTo>
                <a:cubicBezTo>
                  <a:pt x="113007" y="6326672"/>
                  <a:pt x="103991" y="6364381"/>
                  <a:pt x="101217" y="6365923"/>
                </a:cubicBezTo>
                <a:lnTo>
                  <a:pt x="74946" y="6556817"/>
                </a:lnTo>
                <a:cubicBezTo>
                  <a:pt x="55357" y="6665926"/>
                  <a:pt x="35695" y="6744075"/>
                  <a:pt x="16001" y="6808678"/>
                </a:cubicBezTo>
                <a:lnTo>
                  <a:pt x="0" y="6858000"/>
                </a:lnTo>
                <a:lnTo>
                  <a:pt x="5734864" y="6858000"/>
                </a:lnTo>
                <a:lnTo>
                  <a:pt x="5734864"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4D89EAB-AF89-505C-30D8-51E3E02FEE04}"/>
              </a:ext>
            </a:extLst>
          </p:cNvPr>
          <p:cNvSpPr>
            <a:spLocks noGrp="1"/>
          </p:cNvSpPr>
          <p:nvPr>
            <p:ph type="title"/>
          </p:nvPr>
        </p:nvSpPr>
        <p:spPr>
          <a:xfrm>
            <a:off x="773408" y="992094"/>
            <a:ext cx="3616913" cy="2795160"/>
          </a:xfrm>
        </p:spPr>
        <p:txBody>
          <a:bodyPr vert="horz" lIns="91440" tIns="45720" rIns="91440" bIns="45720" rtlCol="0" anchor="b">
            <a:normAutofit/>
          </a:bodyPr>
          <a:lstStyle/>
          <a:p>
            <a:pPr algn="ctr"/>
            <a:r>
              <a:rPr lang="en-US" kern="1200">
                <a:solidFill>
                  <a:schemeClr val="tx1"/>
                </a:solidFill>
                <a:latin typeface="+mj-lt"/>
                <a:ea typeface="+mj-ea"/>
                <a:cs typeface="+mj-cs"/>
              </a:rPr>
              <a:t>Mentor’s Approval</a:t>
            </a:r>
          </a:p>
        </p:txBody>
      </p:sp>
      <p:pic>
        <p:nvPicPr>
          <p:cNvPr id="5" name="Content Placeholder 4" descr="A screenshot of a phone&#10;&#10;AI-generated content may be incorrect.">
            <a:extLst>
              <a:ext uri="{FF2B5EF4-FFF2-40B4-BE49-F238E27FC236}">
                <a16:creationId xmlns:a16="http://schemas.microsoft.com/office/drawing/2014/main" id="{4B674FC8-745E-A25E-B53F-75B3702DCD2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96000" y="648928"/>
            <a:ext cx="4257368" cy="5825613"/>
          </a:xfrm>
        </p:spPr>
      </p:pic>
    </p:spTree>
    <p:extLst>
      <p:ext uri="{BB962C8B-B14F-4D97-AF65-F5344CB8AC3E}">
        <p14:creationId xmlns:p14="http://schemas.microsoft.com/office/powerpoint/2010/main" val="35130660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75863-5F53-64D1-816D-6BD80E76186A}"/>
              </a:ext>
            </a:extLst>
          </p:cNvPr>
          <p:cNvSpPr>
            <a:spLocks noGrp="1"/>
          </p:cNvSpPr>
          <p:nvPr>
            <p:ph type="title"/>
          </p:nvPr>
        </p:nvSpPr>
        <p:spPr/>
        <p:txBody>
          <a:bodyPr/>
          <a:lstStyle/>
          <a:p>
            <a:r>
              <a:rPr lang="en-US" dirty="0">
                <a:latin typeface="+mn-lt"/>
                <a:cs typeface="Times New Roman" panose="02020603050405020304" pitchFamily="18" charset="0"/>
              </a:rPr>
              <a:t>Background</a:t>
            </a:r>
            <a:endParaRPr lang="en-IN" dirty="0">
              <a:latin typeface="+mn-lt"/>
              <a:cs typeface="Times New Roman" panose="02020603050405020304" pitchFamily="18" charset="0"/>
            </a:endParaRPr>
          </a:p>
        </p:txBody>
      </p:sp>
      <p:sp>
        <p:nvSpPr>
          <p:cNvPr id="3" name="Content Placeholder 2">
            <a:extLst>
              <a:ext uri="{FF2B5EF4-FFF2-40B4-BE49-F238E27FC236}">
                <a16:creationId xmlns:a16="http://schemas.microsoft.com/office/drawing/2014/main" id="{7E6D1DAB-043F-9790-3751-A9400BC67CE1}"/>
              </a:ext>
            </a:extLst>
          </p:cNvPr>
          <p:cNvSpPr>
            <a:spLocks noGrp="1"/>
          </p:cNvSpPr>
          <p:nvPr>
            <p:ph idx="1"/>
          </p:nvPr>
        </p:nvSpPr>
        <p:spPr/>
        <p:txBody>
          <a:bodyPr>
            <a:normAutofit lnSpcReduction="10000"/>
          </a:bodyPr>
          <a:lstStyle/>
          <a:p>
            <a:r>
              <a:rPr lang="en-US" dirty="0"/>
              <a:t>Antenatal Care (ANC) is essential for monitoring maternal and fetal health and preventing complications during pregnancy.</a:t>
            </a:r>
          </a:p>
          <a:p>
            <a:r>
              <a:rPr lang="en-US" dirty="0"/>
              <a:t>Despite free ANC services in India, only 58.1% of women received at least four ANC visits (NFHS-5, 2019–21).</a:t>
            </a:r>
          </a:p>
          <a:p>
            <a:r>
              <a:rPr lang="en-US" dirty="0"/>
              <a:t>Significant disparities exist across rural-urban areas, states, and social groups.</a:t>
            </a:r>
          </a:p>
          <a:p>
            <a:r>
              <a:rPr lang="en-US" dirty="0"/>
              <a:t>Programs like JSY and PMSMA aim to improve maternal health, but challenges in equity, outreach, and quality persist.</a:t>
            </a:r>
          </a:p>
          <a:p>
            <a:r>
              <a:rPr lang="en-US" dirty="0"/>
              <a:t>Understanding how social factors impact ANC use is crucial for designing effective, inclusive interventions.</a:t>
            </a:r>
            <a:endParaRPr lang="en-IN" dirty="0"/>
          </a:p>
        </p:txBody>
      </p:sp>
    </p:spTree>
    <p:extLst>
      <p:ext uri="{BB962C8B-B14F-4D97-AF65-F5344CB8AC3E}">
        <p14:creationId xmlns:p14="http://schemas.microsoft.com/office/powerpoint/2010/main" val="39835453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4009FE9-A5EB-449D-2033-C745B2CF0F02}"/>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0A96CE4-5964-71C0-7FD4-CC3B7C982D05}"/>
              </a:ext>
            </a:extLst>
          </p:cNvPr>
          <p:cNvSpPr>
            <a:spLocks noGrp="1"/>
          </p:cNvSpPr>
          <p:nvPr>
            <p:ph type="title"/>
          </p:nvPr>
        </p:nvSpPr>
        <p:spPr>
          <a:xfrm>
            <a:off x="1417320" y="758952"/>
            <a:ext cx="9866376" cy="969264"/>
          </a:xfrm>
        </p:spPr>
        <p:txBody>
          <a:bodyPr>
            <a:normAutofit/>
          </a:bodyPr>
          <a:lstStyle/>
          <a:p>
            <a:r>
              <a:rPr lang="en-IN" sz="4000" dirty="0">
                <a:latin typeface="+mn-lt"/>
              </a:rPr>
              <a:t>Rationale </a:t>
            </a:r>
          </a:p>
        </p:txBody>
      </p:sp>
      <p:sp>
        <p:nvSpPr>
          <p:cNvPr id="16" name="Rectangle 1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33AB7BBE-7077-A064-F47D-ADD161101565}"/>
              </a:ext>
            </a:extLst>
          </p:cNvPr>
          <p:cNvSpPr>
            <a:spLocks noGrp="1"/>
          </p:cNvSpPr>
          <p:nvPr>
            <p:ph idx="1"/>
          </p:nvPr>
        </p:nvSpPr>
        <p:spPr>
          <a:xfrm>
            <a:off x="1115568" y="2487168"/>
            <a:ext cx="10168128" cy="3695020"/>
          </a:xfrm>
        </p:spPr>
        <p:txBody>
          <a:bodyPr>
            <a:normAutofit/>
          </a:bodyPr>
          <a:lstStyle/>
          <a:p>
            <a:pPr marL="0" indent="0">
              <a:buNone/>
            </a:pPr>
            <a:r>
              <a:rPr lang="en-US" sz="2200" dirty="0">
                <a:cs typeface="Times New Roman" panose="02020603050405020304" pitchFamily="18" charset="0"/>
              </a:rPr>
              <a:t>Despite India's free prenatal care facilities, many women particularly those from marginalized groups do not receive proper care because of limited autonomy</a:t>
            </a:r>
            <a:r>
              <a:rPr lang="en-US" sz="2200">
                <a:cs typeface="Times New Roman" panose="02020603050405020304" pitchFamily="18" charset="0"/>
              </a:rPr>
              <a:t>, societal </a:t>
            </a:r>
            <a:r>
              <a:rPr lang="en-US" sz="2200" dirty="0">
                <a:cs typeface="Times New Roman" panose="02020603050405020304" pitchFamily="18" charset="0"/>
              </a:rPr>
              <a:t>variables like caste and education. This makes the study significant. The study intends to identify gaps and promote more inclusive, equity-focused maternal healthcare policies by examining these inequalities using recent NFHS-5 data.</a:t>
            </a:r>
          </a:p>
          <a:p>
            <a:pPr marL="0" indent="0">
              <a:buNone/>
            </a:pPr>
            <a:endParaRPr lang="en-IN" sz="2200" dirty="0"/>
          </a:p>
        </p:txBody>
      </p:sp>
      <p:pic>
        <p:nvPicPr>
          <p:cNvPr id="5" name="Picture 4">
            <a:extLst>
              <a:ext uri="{FF2B5EF4-FFF2-40B4-BE49-F238E27FC236}">
                <a16:creationId xmlns:a16="http://schemas.microsoft.com/office/drawing/2014/main" id="{412E2541-25A6-8CBB-B38C-6C94B55818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62149"/>
            <a:ext cx="1417319" cy="704088"/>
          </a:xfrm>
          <a:prstGeom prst="rect">
            <a:avLst/>
          </a:prstGeom>
        </p:spPr>
      </p:pic>
    </p:spTree>
    <p:extLst>
      <p:ext uri="{BB962C8B-B14F-4D97-AF65-F5344CB8AC3E}">
        <p14:creationId xmlns:p14="http://schemas.microsoft.com/office/powerpoint/2010/main" val="41650376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0232327-202B-78E9-3959-67A319BB8F41}"/>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8953E74-D241-4DDF-8508-F0365EA13A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5C3C901A-B2F4-4A3C-BCDD-7C8D587ECA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12192000" cy="2371134"/>
          </a:xfrm>
          <a:custGeom>
            <a:avLst/>
            <a:gdLst>
              <a:gd name="connsiteX0" fmla="*/ 0 w 12192000"/>
              <a:gd name="connsiteY0" fmla="*/ 0 h 2515690"/>
              <a:gd name="connsiteX1" fmla="*/ 170442 w 12192000"/>
              <a:gd name="connsiteY1" fmla="*/ 96074 h 2515690"/>
              <a:gd name="connsiteX2" fmla="*/ 424739 w 12192000"/>
              <a:gd name="connsiteY2" fmla="*/ 224865 h 2515690"/>
              <a:gd name="connsiteX3" fmla="*/ 748273 w 12192000"/>
              <a:gd name="connsiteY3" fmla="*/ 373939 h 2515690"/>
              <a:gd name="connsiteX4" fmla="*/ 1037058 w 12192000"/>
              <a:gd name="connsiteY4" fmla="*/ 499994 h 2515690"/>
              <a:gd name="connsiteX5" fmla="*/ 1101312 w 12192000"/>
              <a:gd name="connsiteY5" fmla="*/ 428540 h 2515690"/>
              <a:gd name="connsiteX6" fmla="*/ 1367071 w 12192000"/>
              <a:gd name="connsiteY6" fmla="*/ 516118 h 2515690"/>
              <a:gd name="connsiteX7" fmla="*/ 2189943 w 12192000"/>
              <a:gd name="connsiteY7" fmla="*/ 794533 h 2515690"/>
              <a:gd name="connsiteX8" fmla="*/ 2390329 w 12192000"/>
              <a:gd name="connsiteY8" fmla="*/ 920897 h 2515690"/>
              <a:gd name="connsiteX9" fmla="*/ 2459570 w 12192000"/>
              <a:gd name="connsiteY9" fmla="*/ 983740 h 2515690"/>
              <a:gd name="connsiteX10" fmla="*/ 2503252 w 12192000"/>
              <a:gd name="connsiteY10" fmla="*/ 1000151 h 2515690"/>
              <a:gd name="connsiteX11" fmla="*/ 2503252 w 12192000"/>
              <a:gd name="connsiteY11" fmla="*/ 1008273 h 2515690"/>
              <a:gd name="connsiteX12" fmla="*/ 2511191 w 12192000"/>
              <a:gd name="connsiteY12" fmla="*/ 1009499 h 2515690"/>
              <a:gd name="connsiteX13" fmla="*/ 2565029 w 12192000"/>
              <a:gd name="connsiteY13" fmla="*/ 1015977 h 2515690"/>
              <a:gd name="connsiteX14" fmla="*/ 2593745 w 12192000"/>
              <a:gd name="connsiteY14" fmla="*/ 1019963 h 2515690"/>
              <a:gd name="connsiteX15" fmla="*/ 2591015 w 12192000"/>
              <a:gd name="connsiteY15" fmla="*/ 1019651 h 2515690"/>
              <a:gd name="connsiteX16" fmla="*/ 2590137 w 12192000"/>
              <a:gd name="connsiteY16" fmla="*/ 1019549 h 2515690"/>
              <a:gd name="connsiteX17" fmla="*/ 2589021 w 12192000"/>
              <a:gd name="connsiteY17" fmla="*/ 1019424 h 2515690"/>
              <a:gd name="connsiteX18" fmla="*/ 2591015 w 12192000"/>
              <a:gd name="connsiteY18" fmla="*/ 1019651 h 2515690"/>
              <a:gd name="connsiteX19" fmla="*/ 2602385 w 12192000"/>
              <a:gd name="connsiteY19" fmla="*/ 1020975 h 2515690"/>
              <a:gd name="connsiteX20" fmla="*/ 2614445 w 12192000"/>
              <a:gd name="connsiteY20" fmla="*/ 1022389 h 2515690"/>
              <a:gd name="connsiteX21" fmla="*/ 2614445 w 12192000"/>
              <a:gd name="connsiteY21" fmla="*/ 1020966 h 2515690"/>
              <a:gd name="connsiteX22" fmla="*/ 2676661 w 12192000"/>
              <a:gd name="connsiteY22" fmla="*/ 1029355 h 2515690"/>
              <a:gd name="connsiteX23" fmla="*/ 2788597 w 12192000"/>
              <a:gd name="connsiteY23" fmla="*/ 1048926 h 2515690"/>
              <a:gd name="connsiteX24" fmla="*/ 2812742 w 12192000"/>
              <a:gd name="connsiteY24" fmla="*/ 1057667 h 2515690"/>
              <a:gd name="connsiteX25" fmla="*/ 2970201 w 12192000"/>
              <a:gd name="connsiteY25" fmla="*/ 949091 h 2515690"/>
              <a:gd name="connsiteX26" fmla="*/ 3030610 w 12192000"/>
              <a:gd name="connsiteY26" fmla="*/ 1049340 h 2515690"/>
              <a:gd name="connsiteX27" fmla="*/ 3058913 w 12192000"/>
              <a:gd name="connsiteY27" fmla="*/ 1048085 h 2515690"/>
              <a:gd name="connsiteX28" fmla="*/ 3072697 w 12192000"/>
              <a:gd name="connsiteY28" fmla="*/ 1045316 h 2515690"/>
              <a:gd name="connsiteX29" fmla="*/ 3083305 w 12192000"/>
              <a:gd name="connsiteY29" fmla="*/ 1040550 h 2515690"/>
              <a:gd name="connsiteX30" fmla="*/ 3125603 w 12192000"/>
              <a:gd name="connsiteY30" fmla="*/ 1004583 h 2515690"/>
              <a:gd name="connsiteX31" fmla="*/ 3385106 w 12192000"/>
              <a:gd name="connsiteY31" fmla="*/ 1042233 h 2515690"/>
              <a:gd name="connsiteX32" fmla="*/ 3424945 w 12192000"/>
              <a:gd name="connsiteY32" fmla="*/ 1065268 h 2515690"/>
              <a:gd name="connsiteX33" fmla="*/ 3436948 w 12192000"/>
              <a:gd name="connsiteY33" fmla="*/ 1068018 h 2515690"/>
              <a:gd name="connsiteX34" fmla="*/ 3466714 w 12192000"/>
              <a:gd name="connsiteY34" fmla="*/ 1063419 h 2515690"/>
              <a:gd name="connsiteX35" fmla="*/ 3550909 w 12192000"/>
              <a:gd name="connsiteY35" fmla="*/ 1044511 h 2515690"/>
              <a:gd name="connsiteX36" fmla="*/ 3555900 w 12192000"/>
              <a:gd name="connsiteY36" fmla="*/ 1041996 h 2515690"/>
              <a:gd name="connsiteX37" fmla="*/ 3625978 w 12192000"/>
              <a:gd name="connsiteY37" fmla="*/ 1023459 h 2515690"/>
              <a:gd name="connsiteX38" fmla="*/ 3632465 w 12192000"/>
              <a:gd name="connsiteY38" fmla="*/ 1023522 h 2515690"/>
              <a:gd name="connsiteX39" fmla="*/ 3649063 w 12192000"/>
              <a:gd name="connsiteY39" fmla="*/ 1018726 h 2515690"/>
              <a:gd name="connsiteX40" fmla="*/ 3805954 w 12192000"/>
              <a:gd name="connsiteY40" fmla="*/ 917517 h 2515690"/>
              <a:gd name="connsiteX41" fmla="*/ 4020506 w 12192000"/>
              <a:gd name="connsiteY41" fmla="*/ 816231 h 2515690"/>
              <a:gd name="connsiteX42" fmla="*/ 4233682 w 12192000"/>
              <a:gd name="connsiteY42" fmla="*/ 799511 h 2515690"/>
              <a:gd name="connsiteX43" fmla="*/ 4306552 w 12192000"/>
              <a:gd name="connsiteY43" fmla="*/ 610207 h 2515690"/>
              <a:gd name="connsiteX44" fmla="*/ 4816604 w 12192000"/>
              <a:gd name="connsiteY44" fmla="*/ 773163 h 2515690"/>
              <a:gd name="connsiteX45" fmla="*/ 4916502 w 12192000"/>
              <a:gd name="connsiteY45" fmla="*/ 788104 h 2515690"/>
              <a:gd name="connsiteX46" fmla="*/ 5224415 w 12192000"/>
              <a:gd name="connsiteY46" fmla="*/ 674418 h 2515690"/>
              <a:gd name="connsiteX47" fmla="*/ 5274077 w 12192000"/>
              <a:gd name="connsiteY47" fmla="*/ 655978 h 2515690"/>
              <a:gd name="connsiteX48" fmla="*/ 5371217 w 12192000"/>
              <a:gd name="connsiteY48" fmla="*/ 614372 h 2515690"/>
              <a:gd name="connsiteX49" fmla="*/ 5364523 w 12192000"/>
              <a:gd name="connsiteY49" fmla="*/ 502501 h 2515690"/>
              <a:gd name="connsiteX50" fmla="*/ 5457871 w 12192000"/>
              <a:gd name="connsiteY50" fmla="*/ 558285 h 2515690"/>
              <a:gd name="connsiteX51" fmla="*/ 5750580 w 12192000"/>
              <a:gd name="connsiteY51" fmla="*/ 663503 h 2515690"/>
              <a:gd name="connsiteX52" fmla="*/ 5976618 w 12192000"/>
              <a:gd name="connsiteY52" fmla="*/ 582652 h 2515690"/>
              <a:gd name="connsiteX53" fmla="*/ 6009346 w 12192000"/>
              <a:gd name="connsiteY53" fmla="*/ 559470 h 2515690"/>
              <a:gd name="connsiteX54" fmla="*/ 6069735 w 12192000"/>
              <a:gd name="connsiteY54" fmla="*/ 587803 h 2515690"/>
              <a:gd name="connsiteX55" fmla="*/ 6270319 w 12192000"/>
              <a:gd name="connsiteY55" fmla="*/ 643982 h 2515690"/>
              <a:gd name="connsiteX56" fmla="*/ 6406781 w 12192000"/>
              <a:gd name="connsiteY56" fmla="*/ 672327 h 2515690"/>
              <a:gd name="connsiteX57" fmla="*/ 6469508 w 12192000"/>
              <a:gd name="connsiteY57" fmla="*/ 708574 h 2515690"/>
              <a:gd name="connsiteX58" fmla="*/ 6515869 w 12192000"/>
              <a:gd name="connsiteY58" fmla="*/ 715738 h 2515690"/>
              <a:gd name="connsiteX59" fmla="*/ 6725938 w 12192000"/>
              <a:gd name="connsiteY59" fmla="*/ 691128 h 2515690"/>
              <a:gd name="connsiteX60" fmla="*/ 6778240 w 12192000"/>
              <a:gd name="connsiteY60" fmla="*/ 678998 h 2515690"/>
              <a:gd name="connsiteX61" fmla="*/ 6806944 w 12192000"/>
              <a:gd name="connsiteY61" fmla="*/ 646178 h 2515690"/>
              <a:gd name="connsiteX62" fmla="*/ 6830632 w 12192000"/>
              <a:gd name="connsiteY62" fmla="*/ 633915 h 2515690"/>
              <a:gd name="connsiteX63" fmla="*/ 6858072 w 12192000"/>
              <a:gd name="connsiteY63" fmla="*/ 646178 h 2515690"/>
              <a:gd name="connsiteX64" fmla="*/ 6891322 w 12192000"/>
              <a:gd name="connsiteY64" fmla="*/ 678998 h 2515690"/>
              <a:gd name="connsiteX65" fmla="*/ 6951905 w 12192000"/>
              <a:gd name="connsiteY65" fmla="*/ 691128 h 2515690"/>
              <a:gd name="connsiteX66" fmla="*/ 7195246 w 12192000"/>
              <a:gd name="connsiteY66" fmla="*/ 715738 h 2515690"/>
              <a:gd name="connsiteX67" fmla="*/ 7248949 w 12192000"/>
              <a:gd name="connsiteY67" fmla="*/ 708574 h 2515690"/>
              <a:gd name="connsiteX68" fmla="*/ 7321609 w 12192000"/>
              <a:gd name="connsiteY68" fmla="*/ 672327 h 2515690"/>
              <a:gd name="connsiteX69" fmla="*/ 7479684 w 12192000"/>
              <a:gd name="connsiteY69" fmla="*/ 643982 h 2515690"/>
              <a:gd name="connsiteX70" fmla="*/ 7712035 w 12192000"/>
              <a:gd name="connsiteY70" fmla="*/ 587803 h 2515690"/>
              <a:gd name="connsiteX71" fmla="*/ 7781987 w 12192000"/>
              <a:gd name="connsiteY71" fmla="*/ 559470 h 2515690"/>
              <a:gd name="connsiteX72" fmla="*/ 7819900 w 12192000"/>
              <a:gd name="connsiteY72" fmla="*/ 582652 h 2515690"/>
              <a:gd name="connsiteX73" fmla="*/ 8081736 w 12192000"/>
              <a:gd name="connsiteY73" fmla="*/ 663503 h 2515690"/>
              <a:gd name="connsiteX74" fmla="*/ 8420801 w 12192000"/>
              <a:gd name="connsiteY74" fmla="*/ 558285 h 2515690"/>
              <a:gd name="connsiteX75" fmla="*/ 8528933 w 12192000"/>
              <a:gd name="connsiteY75" fmla="*/ 502501 h 2515690"/>
              <a:gd name="connsiteX76" fmla="*/ 8521178 w 12192000"/>
              <a:gd name="connsiteY76" fmla="*/ 614372 h 2515690"/>
              <a:gd name="connsiteX77" fmla="*/ 8633702 w 12192000"/>
              <a:gd name="connsiteY77" fmla="*/ 655978 h 2515690"/>
              <a:gd name="connsiteX78" fmla="*/ 8691231 w 12192000"/>
              <a:gd name="connsiteY78" fmla="*/ 674418 h 2515690"/>
              <a:gd name="connsiteX79" fmla="*/ 9047908 w 12192000"/>
              <a:gd name="connsiteY79" fmla="*/ 788104 h 2515690"/>
              <a:gd name="connsiteX80" fmla="*/ 9163628 w 12192000"/>
              <a:gd name="connsiteY80" fmla="*/ 773163 h 2515690"/>
              <a:gd name="connsiteX81" fmla="*/ 9754459 w 12192000"/>
              <a:gd name="connsiteY81" fmla="*/ 610207 h 2515690"/>
              <a:gd name="connsiteX82" fmla="*/ 9838868 w 12192000"/>
              <a:gd name="connsiteY82" fmla="*/ 799511 h 2515690"/>
              <a:gd name="connsiteX83" fmla="*/ 10085808 w 12192000"/>
              <a:gd name="connsiteY83" fmla="*/ 816231 h 2515690"/>
              <a:gd name="connsiteX84" fmla="*/ 10334338 w 12192000"/>
              <a:gd name="connsiteY84" fmla="*/ 917517 h 2515690"/>
              <a:gd name="connsiteX85" fmla="*/ 10516076 w 12192000"/>
              <a:gd name="connsiteY85" fmla="*/ 1018726 h 2515690"/>
              <a:gd name="connsiteX86" fmla="*/ 10535302 w 12192000"/>
              <a:gd name="connsiteY86" fmla="*/ 1023522 h 2515690"/>
              <a:gd name="connsiteX87" fmla="*/ 10542819 w 12192000"/>
              <a:gd name="connsiteY87" fmla="*/ 1023458 h 2515690"/>
              <a:gd name="connsiteX88" fmla="*/ 10623994 w 12192000"/>
              <a:gd name="connsiteY88" fmla="*/ 1041996 h 2515690"/>
              <a:gd name="connsiteX89" fmla="*/ 10629774 w 12192000"/>
              <a:gd name="connsiteY89" fmla="*/ 1044511 h 2515690"/>
              <a:gd name="connsiteX90" fmla="*/ 10727305 w 12192000"/>
              <a:gd name="connsiteY90" fmla="*/ 1063419 h 2515690"/>
              <a:gd name="connsiteX91" fmla="*/ 10761785 w 12192000"/>
              <a:gd name="connsiteY91" fmla="*/ 1068017 h 2515690"/>
              <a:gd name="connsiteX92" fmla="*/ 10775688 w 12192000"/>
              <a:gd name="connsiteY92" fmla="*/ 1065268 h 2515690"/>
              <a:gd name="connsiteX93" fmla="*/ 10821837 w 12192000"/>
              <a:gd name="connsiteY93" fmla="*/ 1042232 h 2515690"/>
              <a:gd name="connsiteX94" fmla="*/ 11122438 w 12192000"/>
              <a:gd name="connsiteY94" fmla="*/ 1004583 h 2515690"/>
              <a:gd name="connsiteX95" fmla="*/ 11171433 w 12192000"/>
              <a:gd name="connsiteY95" fmla="*/ 1040550 h 2515690"/>
              <a:gd name="connsiteX96" fmla="*/ 11183724 w 12192000"/>
              <a:gd name="connsiteY96" fmla="*/ 1045316 h 2515690"/>
              <a:gd name="connsiteX97" fmla="*/ 11199690 w 12192000"/>
              <a:gd name="connsiteY97" fmla="*/ 1048085 h 2515690"/>
              <a:gd name="connsiteX98" fmla="*/ 11232475 w 12192000"/>
              <a:gd name="connsiteY98" fmla="*/ 1049340 h 2515690"/>
              <a:gd name="connsiteX99" fmla="*/ 11302451 w 12192000"/>
              <a:gd name="connsiteY99" fmla="*/ 949091 h 2515690"/>
              <a:gd name="connsiteX100" fmla="*/ 11484849 w 12192000"/>
              <a:gd name="connsiteY100" fmla="*/ 1057667 h 2515690"/>
              <a:gd name="connsiteX101" fmla="*/ 11512818 w 12192000"/>
              <a:gd name="connsiteY101" fmla="*/ 1048926 h 2515690"/>
              <a:gd name="connsiteX102" fmla="*/ 11642481 w 12192000"/>
              <a:gd name="connsiteY102" fmla="*/ 1029355 h 2515690"/>
              <a:gd name="connsiteX103" fmla="*/ 11714551 w 12192000"/>
              <a:gd name="connsiteY103" fmla="*/ 1020966 h 2515690"/>
              <a:gd name="connsiteX104" fmla="*/ 11714551 w 12192000"/>
              <a:gd name="connsiteY104" fmla="*/ 1022389 h 2515690"/>
              <a:gd name="connsiteX105" fmla="*/ 11728519 w 12192000"/>
              <a:gd name="connsiteY105" fmla="*/ 1020975 h 2515690"/>
              <a:gd name="connsiteX106" fmla="*/ 11741691 w 12192000"/>
              <a:gd name="connsiteY106" fmla="*/ 1019651 h 2515690"/>
              <a:gd name="connsiteX107" fmla="*/ 11743999 w 12192000"/>
              <a:gd name="connsiteY107" fmla="*/ 1019424 h 2515690"/>
              <a:gd name="connsiteX108" fmla="*/ 11742709 w 12192000"/>
              <a:gd name="connsiteY108" fmla="*/ 1019549 h 2515690"/>
              <a:gd name="connsiteX109" fmla="*/ 11741691 w 12192000"/>
              <a:gd name="connsiteY109" fmla="*/ 1019651 h 2515690"/>
              <a:gd name="connsiteX110" fmla="*/ 11738529 w 12192000"/>
              <a:gd name="connsiteY110" fmla="*/ 1019963 h 2515690"/>
              <a:gd name="connsiteX111" fmla="*/ 11771791 w 12192000"/>
              <a:gd name="connsiteY111" fmla="*/ 1015977 h 2515690"/>
              <a:gd name="connsiteX112" fmla="*/ 11834157 w 12192000"/>
              <a:gd name="connsiteY112" fmla="*/ 1009499 h 2515690"/>
              <a:gd name="connsiteX113" fmla="*/ 11843354 w 12192000"/>
              <a:gd name="connsiteY113" fmla="*/ 1008273 h 2515690"/>
              <a:gd name="connsiteX114" fmla="*/ 11843354 w 12192000"/>
              <a:gd name="connsiteY114" fmla="*/ 1000151 h 2515690"/>
              <a:gd name="connsiteX115" fmla="*/ 11893955 w 12192000"/>
              <a:gd name="connsiteY115" fmla="*/ 983740 h 2515690"/>
              <a:gd name="connsiteX116" fmla="*/ 11974160 w 12192000"/>
              <a:gd name="connsiteY116" fmla="*/ 920897 h 2515690"/>
              <a:gd name="connsiteX117" fmla="*/ 12143531 w 12192000"/>
              <a:gd name="connsiteY117" fmla="*/ 823664 h 2515690"/>
              <a:gd name="connsiteX118" fmla="*/ 12192000 w 12192000"/>
              <a:gd name="connsiteY118" fmla="*/ 801163 h 2515690"/>
              <a:gd name="connsiteX119" fmla="*/ 12192000 w 12192000"/>
              <a:gd name="connsiteY119" fmla="*/ 2515690 h 2515690"/>
              <a:gd name="connsiteX120" fmla="*/ 0 w 12192000"/>
              <a:gd name="connsiteY120" fmla="*/ 2515690 h 2515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2192000" h="2515690">
                <a:moveTo>
                  <a:pt x="0" y="0"/>
                </a:moveTo>
                <a:lnTo>
                  <a:pt x="170442" y="96074"/>
                </a:lnTo>
                <a:cubicBezTo>
                  <a:pt x="323315" y="179510"/>
                  <a:pt x="418777" y="223899"/>
                  <a:pt x="424739" y="224865"/>
                </a:cubicBezTo>
                <a:cubicBezTo>
                  <a:pt x="573781" y="248496"/>
                  <a:pt x="654649" y="314572"/>
                  <a:pt x="748273" y="373939"/>
                </a:cubicBezTo>
                <a:cubicBezTo>
                  <a:pt x="830321" y="425631"/>
                  <a:pt x="917271" y="480784"/>
                  <a:pt x="1037058" y="499994"/>
                </a:cubicBezTo>
                <a:cubicBezTo>
                  <a:pt x="1195925" y="525362"/>
                  <a:pt x="1048105" y="445478"/>
                  <a:pt x="1101312" y="428540"/>
                </a:cubicBezTo>
                <a:cubicBezTo>
                  <a:pt x="1188473" y="458169"/>
                  <a:pt x="1274625" y="505369"/>
                  <a:pt x="1367071" y="516118"/>
                </a:cubicBezTo>
                <a:cubicBezTo>
                  <a:pt x="1701323" y="554463"/>
                  <a:pt x="1964451" y="648887"/>
                  <a:pt x="2189943" y="794533"/>
                </a:cubicBezTo>
                <a:cubicBezTo>
                  <a:pt x="2255082" y="836300"/>
                  <a:pt x="2357481" y="862342"/>
                  <a:pt x="2390329" y="920897"/>
                </a:cubicBezTo>
                <a:cubicBezTo>
                  <a:pt x="2406050" y="949359"/>
                  <a:pt x="2430126" y="969285"/>
                  <a:pt x="2459570" y="983740"/>
                </a:cubicBezTo>
                <a:lnTo>
                  <a:pt x="2503252" y="1000151"/>
                </a:lnTo>
                <a:lnTo>
                  <a:pt x="2503252" y="1008273"/>
                </a:lnTo>
                <a:lnTo>
                  <a:pt x="2511191" y="1009499"/>
                </a:lnTo>
                <a:cubicBezTo>
                  <a:pt x="2529847" y="1011974"/>
                  <a:pt x="2562849" y="1015701"/>
                  <a:pt x="2565029" y="1015977"/>
                </a:cubicBezTo>
                <a:cubicBezTo>
                  <a:pt x="2610845" y="1021778"/>
                  <a:pt x="2601577" y="1020837"/>
                  <a:pt x="2593745" y="1019963"/>
                </a:cubicBezTo>
                <a:lnTo>
                  <a:pt x="2591015" y="1019651"/>
                </a:lnTo>
                <a:lnTo>
                  <a:pt x="2590137" y="1019549"/>
                </a:lnTo>
                <a:cubicBezTo>
                  <a:pt x="2588203" y="1019326"/>
                  <a:pt x="2588125" y="1019321"/>
                  <a:pt x="2589021" y="1019424"/>
                </a:cubicBezTo>
                <a:lnTo>
                  <a:pt x="2591015" y="1019651"/>
                </a:lnTo>
                <a:lnTo>
                  <a:pt x="2602385" y="1020975"/>
                </a:lnTo>
                <a:lnTo>
                  <a:pt x="2614445" y="1022389"/>
                </a:lnTo>
                <a:lnTo>
                  <a:pt x="2614445" y="1020966"/>
                </a:lnTo>
                <a:lnTo>
                  <a:pt x="2676661" y="1029355"/>
                </a:lnTo>
                <a:cubicBezTo>
                  <a:pt x="2715592" y="1034194"/>
                  <a:pt x="2753901" y="1039695"/>
                  <a:pt x="2788597" y="1048926"/>
                </a:cubicBezTo>
                <a:lnTo>
                  <a:pt x="2812742" y="1057667"/>
                </a:lnTo>
                <a:lnTo>
                  <a:pt x="2970201" y="949091"/>
                </a:lnTo>
                <a:cubicBezTo>
                  <a:pt x="3052785" y="982961"/>
                  <a:pt x="2996105" y="1020057"/>
                  <a:pt x="3030610" y="1049340"/>
                </a:cubicBezTo>
                <a:cubicBezTo>
                  <a:pt x="3039005" y="1048442"/>
                  <a:pt x="3049621" y="1048500"/>
                  <a:pt x="3058913" y="1048085"/>
                </a:cubicBezTo>
                <a:lnTo>
                  <a:pt x="3072697" y="1045316"/>
                </a:lnTo>
                <a:lnTo>
                  <a:pt x="3083305" y="1040550"/>
                </a:lnTo>
                <a:lnTo>
                  <a:pt x="3125603" y="1004583"/>
                </a:lnTo>
                <a:cubicBezTo>
                  <a:pt x="3221669" y="925596"/>
                  <a:pt x="3242489" y="937564"/>
                  <a:pt x="3385106" y="1042233"/>
                </a:cubicBezTo>
                <a:cubicBezTo>
                  <a:pt x="3399403" y="1052670"/>
                  <a:pt x="3412529" y="1060209"/>
                  <a:pt x="3424945" y="1065268"/>
                </a:cubicBezTo>
                <a:lnTo>
                  <a:pt x="3436948" y="1068018"/>
                </a:lnTo>
                <a:lnTo>
                  <a:pt x="3466714" y="1063419"/>
                </a:lnTo>
                <a:lnTo>
                  <a:pt x="3550909" y="1044511"/>
                </a:lnTo>
                <a:lnTo>
                  <a:pt x="3555900" y="1041996"/>
                </a:lnTo>
                <a:cubicBezTo>
                  <a:pt x="3573827" y="1033454"/>
                  <a:pt x="3594382" y="1025941"/>
                  <a:pt x="3625978" y="1023459"/>
                </a:cubicBezTo>
                <a:lnTo>
                  <a:pt x="3632465" y="1023522"/>
                </a:lnTo>
                <a:lnTo>
                  <a:pt x="3649063" y="1018726"/>
                </a:lnTo>
                <a:cubicBezTo>
                  <a:pt x="3741849" y="989371"/>
                  <a:pt x="3810578" y="953657"/>
                  <a:pt x="3805954" y="917517"/>
                </a:cubicBezTo>
                <a:cubicBezTo>
                  <a:pt x="4031729" y="953901"/>
                  <a:pt x="4031729" y="953901"/>
                  <a:pt x="4020506" y="816231"/>
                </a:cubicBezTo>
                <a:cubicBezTo>
                  <a:pt x="4171643" y="865324"/>
                  <a:pt x="4206308" y="864422"/>
                  <a:pt x="4233682" y="799511"/>
                </a:cubicBezTo>
                <a:cubicBezTo>
                  <a:pt x="4260226" y="737017"/>
                  <a:pt x="4254728" y="668575"/>
                  <a:pt x="4306552" y="610207"/>
                </a:cubicBezTo>
                <a:cubicBezTo>
                  <a:pt x="4495313" y="657923"/>
                  <a:pt x="4699922" y="667347"/>
                  <a:pt x="4816604" y="773163"/>
                </a:cubicBezTo>
                <a:cubicBezTo>
                  <a:pt x="4834734" y="789836"/>
                  <a:pt x="4890507" y="799946"/>
                  <a:pt x="4916502" y="788104"/>
                </a:cubicBezTo>
                <a:cubicBezTo>
                  <a:pt x="5013526" y="746101"/>
                  <a:pt x="5238129" y="796871"/>
                  <a:pt x="5224415" y="674418"/>
                </a:cubicBezTo>
                <a:cubicBezTo>
                  <a:pt x="5223051" y="659300"/>
                  <a:pt x="5240524" y="644890"/>
                  <a:pt x="5274077" y="655978"/>
                </a:cubicBezTo>
                <a:cubicBezTo>
                  <a:pt x="5388582" y="694066"/>
                  <a:pt x="5367022" y="644784"/>
                  <a:pt x="5371217" y="614372"/>
                </a:cubicBezTo>
                <a:cubicBezTo>
                  <a:pt x="5375856" y="577567"/>
                  <a:pt x="5319010" y="537578"/>
                  <a:pt x="5364523" y="502501"/>
                </a:cubicBezTo>
                <a:cubicBezTo>
                  <a:pt x="5425408" y="508891"/>
                  <a:pt x="5433299" y="538191"/>
                  <a:pt x="5457871" y="558285"/>
                </a:cubicBezTo>
                <a:cubicBezTo>
                  <a:pt x="5530352" y="617005"/>
                  <a:pt x="5609566" y="664386"/>
                  <a:pt x="5750580" y="663503"/>
                </a:cubicBezTo>
                <a:cubicBezTo>
                  <a:pt x="5864519" y="662926"/>
                  <a:pt x="5966527" y="666650"/>
                  <a:pt x="5976618" y="582652"/>
                </a:cubicBezTo>
                <a:cubicBezTo>
                  <a:pt x="5978145" y="569455"/>
                  <a:pt x="5990792" y="562346"/>
                  <a:pt x="6009346" y="559470"/>
                </a:cubicBezTo>
                <a:cubicBezTo>
                  <a:pt x="6030639" y="568485"/>
                  <a:pt x="6052592" y="577083"/>
                  <a:pt x="6069735" y="587803"/>
                </a:cubicBezTo>
                <a:cubicBezTo>
                  <a:pt x="6126182" y="623812"/>
                  <a:pt x="6196945" y="634730"/>
                  <a:pt x="6270319" y="643982"/>
                </a:cubicBezTo>
                <a:cubicBezTo>
                  <a:pt x="6317101" y="649940"/>
                  <a:pt x="6363466" y="657107"/>
                  <a:pt x="6406781" y="672327"/>
                </a:cubicBezTo>
                <a:cubicBezTo>
                  <a:pt x="6433586" y="681598"/>
                  <a:pt x="6454928" y="693402"/>
                  <a:pt x="6469508" y="708574"/>
                </a:cubicBezTo>
                <a:cubicBezTo>
                  <a:pt x="6482729" y="721786"/>
                  <a:pt x="6496225" y="725422"/>
                  <a:pt x="6515869" y="715738"/>
                </a:cubicBezTo>
                <a:cubicBezTo>
                  <a:pt x="6572200" y="688353"/>
                  <a:pt x="6639257" y="676241"/>
                  <a:pt x="6725938" y="691128"/>
                </a:cubicBezTo>
                <a:cubicBezTo>
                  <a:pt x="6752109" y="695629"/>
                  <a:pt x="6772625" y="691505"/>
                  <a:pt x="6778240" y="678998"/>
                </a:cubicBezTo>
                <a:cubicBezTo>
                  <a:pt x="6784286" y="665981"/>
                  <a:pt x="6794269" y="655280"/>
                  <a:pt x="6806944" y="646178"/>
                </a:cubicBezTo>
                <a:lnTo>
                  <a:pt x="6830632" y="633915"/>
                </a:lnTo>
                <a:lnTo>
                  <a:pt x="6858072" y="646178"/>
                </a:lnTo>
                <a:cubicBezTo>
                  <a:pt x="6872754" y="655280"/>
                  <a:pt x="6884317" y="665981"/>
                  <a:pt x="6891322" y="678998"/>
                </a:cubicBezTo>
                <a:cubicBezTo>
                  <a:pt x="6897826" y="691505"/>
                  <a:pt x="6921592" y="695629"/>
                  <a:pt x="6951905" y="691128"/>
                </a:cubicBezTo>
                <a:cubicBezTo>
                  <a:pt x="7052317" y="676241"/>
                  <a:pt x="7129994" y="688353"/>
                  <a:pt x="7195246" y="715738"/>
                </a:cubicBezTo>
                <a:cubicBezTo>
                  <a:pt x="7217999" y="725422"/>
                  <a:pt x="7233634" y="721786"/>
                  <a:pt x="7248949" y="708574"/>
                </a:cubicBezTo>
                <a:cubicBezTo>
                  <a:pt x="7265838" y="693402"/>
                  <a:pt x="7290560" y="681598"/>
                  <a:pt x="7321609" y="672327"/>
                </a:cubicBezTo>
                <a:cubicBezTo>
                  <a:pt x="7371785" y="657107"/>
                  <a:pt x="7425493" y="649940"/>
                  <a:pt x="7479684" y="643982"/>
                </a:cubicBezTo>
                <a:cubicBezTo>
                  <a:pt x="7564679" y="634730"/>
                  <a:pt x="7646649" y="623812"/>
                  <a:pt x="7712035" y="587803"/>
                </a:cubicBezTo>
                <a:cubicBezTo>
                  <a:pt x="7731892" y="577083"/>
                  <a:pt x="7757322" y="568485"/>
                  <a:pt x="7781987" y="559470"/>
                </a:cubicBezTo>
                <a:cubicBezTo>
                  <a:pt x="7803481" y="562346"/>
                  <a:pt x="7818130" y="569455"/>
                  <a:pt x="7819900" y="582652"/>
                </a:cubicBezTo>
                <a:cubicBezTo>
                  <a:pt x="7831588" y="666650"/>
                  <a:pt x="7949751" y="662926"/>
                  <a:pt x="8081736" y="663503"/>
                </a:cubicBezTo>
                <a:cubicBezTo>
                  <a:pt x="8245081" y="664386"/>
                  <a:pt x="8336842" y="617005"/>
                  <a:pt x="8420801" y="558285"/>
                </a:cubicBezTo>
                <a:cubicBezTo>
                  <a:pt x="8449265" y="538191"/>
                  <a:pt x="8458404" y="508890"/>
                  <a:pt x="8528933" y="502501"/>
                </a:cubicBezTo>
                <a:cubicBezTo>
                  <a:pt x="8581654" y="537578"/>
                  <a:pt x="8515805" y="577567"/>
                  <a:pt x="8521178" y="614372"/>
                </a:cubicBezTo>
                <a:cubicBezTo>
                  <a:pt x="8526038" y="644784"/>
                  <a:pt x="8501063" y="694066"/>
                  <a:pt x="8633702" y="655978"/>
                </a:cubicBezTo>
                <a:cubicBezTo>
                  <a:pt x="8672570" y="644890"/>
                  <a:pt x="8692811" y="659300"/>
                  <a:pt x="8691231" y="674418"/>
                </a:cubicBezTo>
                <a:cubicBezTo>
                  <a:pt x="8675345" y="796871"/>
                  <a:pt x="8935518" y="746101"/>
                  <a:pt x="9047908" y="788104"/>
                </a:cubicBezTo>
                <a:cubicBezTo>
                  <a:pt x="9078021" y="799946"/>
                  <a:pt x="9142627" y="789836"/>
                  <a:pt x="9163628" y="773163"/>
                </a:cubicBezTo>
                <a:cubicBezTo>
                  <a:pt x="9298789" y="667347"/>
                  <a:pt x="9535801" y="657923"/>
                  <a:pt x="9754459" y="610207"/>
                </a:cubicBezTo>
                <a:cubicBezTo>
                  <a:pt x="9814490" y="668575"/>
                  <a:pt x="9808123" y="737017"/>
                  <a:pt x="9838868" y="799511"/>
                </a:cubicBezTo>
                <a:cubicBezTo>
                  <a:pt x="9870579" y="864422"/>
                  <a:pt x="9910733" y="865324"/>
                  <a:pt x="10085808" y="816231"/>
                </a:cubicBezTo>
                <a:cubicBezTo>
                  <a:pt x="10072804" y="953901"/>
                  <a:pt x="10072804" y="953901"/>
                  <a:pt x="10334338" y="917517"/>
                </a:cubicBezTo>
                <a:cubicBezTo>
                  <a:pt x="10328982" y="953657"/>
                  <a:pt x="10408594" y="989371"/>
                  <a:pt x="10516076" y="1018726"/>
                </a:cubicBezTo>
                <a:lnTo>
                  <a:pt x="10535302" y="1023522"/>
                </a:lnTo>
                <a:lnTo>
                  <a:pt x="10542819" y="1023458"/>
                </a:lnTo>
                <a:cubicBezTo>
                  <a:pt x="10579419" y="1025941"/>
                  <a:pt x="10603227" y="1033454"/>
                  <a:pt x="10623994" y="1041996"/>
                </a:cubicBezTo>
                <a:lnTo>
                  <a:pt x="10629774" y="1044511"/>
                </a:lnTo>
                <a:lnTo>
                  <a:pt x="10727305" y="1063419"/>
                </a:lnTo>
                <a:lnTo>
                  <a:pt x="10761785" y="1068017"/>
                </a:lnTo>
                <a:lnTo>
                  <a:pt x="10775688" y="1065268"/>
                </a:lnTo>
                <a:cubicBezTo>
                  <a:pt x="10790070" y="1060209"/>
                  <a:pt x="10805275" y="1052670"/>
                  <a:pt x="10821837" y="1042232"/>
                </a:cubicBezTo>
                <a:cubicBezTo>
                  <a:pt x="10987041" y="937564"/>
                  <a:pt x="11011156" y="925596"/>
                  <a:pt x="11122438" y="1004583"/>
                </a:cubicBezTo>
                <a:lnTo>
                  <a:pt x="11171433" y="1040550"/>
                </a:lnTo>
                <a:lnTo>
                  <a:pt x="11183724" y="1045316"/>
                </a:lnTo>
                <a:lnTo>
                  <a:pt x="11199690" y="1048085"/>
                </a:lnTo>
                <a:cubicBezTo>
                  <a:pt x="11210452" y="1048499"/>
                  <a:pt x="11222752" y="1048442"/>
                  <a:pt x="11232475" y="1049340"/>
                </a:cubicBezTo>
                <a:cubicBezTo>
                  <a:pt x="11272445" y="1020057"/>
                  <a:pt x="11206789" y="982961"/>
                  <a:pt x="11302451" y="949091"/>
                </a:cubicBezTo>
                <a:lnTo>
                  <a:pt x="11484849" y="1057667"/>
                </a:lnTo>
                <a:lnTo>
                  <a:pt x="11512818" y="1048926"/>
                </a:lnTo>
                <a:cubicBezTo>
                  <a:pt x="11553007" y="1039695"/>
                  <a:pt x="11597385" y="1034194"/>
                  <a:pt x="11642481" y="1029355"/>
                </a:cubicBezTo>
                <a:lnTo>
                  <a:pt x="11714551" y="1020966"/>
                </a:lnTo>
                <a:lnTo>
                  <a:pt x="11714551" y="1022389"/>
                </a:lnTo>
                <a:lnTo>
                  <a:pt x="11728519" y="1020975"/>
                </a:lnTo>
                <a:lnTo>
                  <a:pt x="11741691" y="1019651"/>
                </a:lnTo>
                <a:lnTo>
                  <a:pt x="11743999" y="1019424"/>
                </a:lnTo>
                <a:cubicBezTo>
                  <a:pt x="11745037" y="1019320"/>
                  <a:pt x="11744948" y="1019326"/>
                  <a:pt x="11742709" y="1019549"/>
                </a:cubicBezTo>
                <a:lnTo>
                  <a:pt x="11741691" y="1019651"/>
                </a:lnTo>
                <a:lnTo>
                  <a:pt x="11738529" y="1019963"/>
                </a:lnTo>
                <a:cubicBezTo>
                  <a:pt x="11729455" y="1020837"/>
                  <a:pt x="11718720" y="1021778"/>
                  <a:pt x="11771791" y="1015977"/>
                </a:cubicBezTo>
                <a:cubicBezTo>
                  <a:pt x="11774317" y="1015701"/>
                  <a:pt x="11812546" y="1011974"/>
                  <a:pt x="11834157" y="1009499"/>
                </a:cubicBezTo>
                <a:lnTo>
                  <a:pt x="11843354" y="1008273"/>
                </a:lnTo>
                <a:lnTo>
                  <a:pt x="11843354" y="1000151"/>
                </a:lnTo>
                <a:lnTo>
                  <a:pt x="11893955" y="983740"/>
                </a:lnTo>
                <a:cubicBezTo>
                  <a:pt x="11928061" y="969285"/>
                  <a:pt x="11955951" y="949359"/>
                  <a:pt x="11974160" y="920897"/>
                </a:cubicBezTo>
                <a:cubicBezTo>
                  <a:pt x="12002698" y="876981"/>
                  <a:pt x="12076554" y="851353"/>
                  <a:pt x="12143531" y="823664"/>
                </a:cubicBezTo>
                <a:lnTo>
                  <a:pt x="12192000" y="801163"/>
                </a:lnTo>
                <a:lnTo>
                  <a:pt x="12192000" y="2515690"/>
                </a:lnTo>
                <a:lnTo>
                  <a:pt x="0" y="251569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solidFill>
                <a:schemeClr val="tx1"/>
              </a:solidFill>
            </a:endParaRPr>
          </a:p>
        </p:txBody>
      </p:sp>
      <p:sp>
        <p:nvSpPr>
          <p:cNvPr id="2" name="Title 1">
            <a:extLst>
              <a:ext uri="{FF2B5EF4-FFF2-40B4-BE49-F238E27FC236}">
                <a16:creationId xmlns:a16="http://schemas.microsoft.com/office/drawing/2014/main" id="{F65B2C83-2A2A-B240-12CF-2CD0137A087A}"/>
              </a:ext>
            </a:extLst>
          </p:cNvPr>
          <p:cNvSpPr>
            <a:spLocks noGrp="1"/>
          </p:cNvSpPr>
          <p:nvPr>
            <p:ph type="title"/>
          </p:nvPr>
        </p:nvSpPr>
        <p:spPr>
          <a:xfrm>
            <a:off x="1417320" y="377828"/>
            <a:ext cx="10515600" cy="930275"/>
          </a:xfrm>
        </p:spPr>
        <p:txBody>
          <a:bodyPr>
            <a:normAutofit/>
          </a:bodyPr>
          <a:lstStyle/>
          <a:p>
            <a:r>
              <a:rPr lang="en-IN" dirty="0"/>
              <a:t>Review of Literature</a:t>
            </a:r>
          </a:p>
        </p:txBody>
      </p:sp>
      <p:pic>
        <p:nvPicPr>
          <p:cNvPr id="7" name="Picture 6">
            <a:extLst>
              <a:ext uri="{FF2B5EF4-FFF2-40B4-BE49-F238E27FC236}">
                <a16:creationId xmlns:a16="http://schemas.microsoft.com/office/drawing/2014/main" id="{0E4EA779-E0F3-FF6D-94F0-52C7278E79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417319" cy="667130"/>
          </a:xfrm>
          <a:prstGeom prst="rect">
            <a:avLst/>
          </a:prstGeom>
        </p:spPr>
      </p:pic>
      <p:graphicFrame>
        <p:nvGraphicFramePr>
          <p:cNvPr id="6" name="Content Placeholder 5">
            <a:extLst>
              <a:ext uri="{FF2B5EF4-FFF2-40B4-BE49-F238E27FC236}">
                <a16:creationId xmlns:a16="http://schemas.microsoft.com/office/drawing/2014/main" id="{22180557-2FAA-906F-5175-DBCA42A90380}"/>
              </a:ext>
            </a:extLst>
          </p:cNvPr>
          <p:cNvGraphicFramePr>
            <a:graphicFrameLocks noGrp="1"/>
          </p:cNvGraphicFramePr>
          <p:nvPr>
            <p:ph idx="1"/>
            <p:extLst>
              <p:ext uri="{D42A27DB-BD31-4B8C-83A1-F6EECF244321}">
                <p14:modId xmlns:p14="http://schemas.microsoft.com/office/powerpoint/2010/main" val="2621127199"/>
              </p:ext>
            </p:extLst>
          </p:nvPr>
        </p:nvGraphicFramePr>
        <p:xfrm>
          <a:off x="1242935" y="2121604"/>
          <a:ext cx="10515602" cy="4060278"/>
        </p:xfrm>
        <a:graphic>
          <a:graphicData uri="http://schemas.openxmlformats.org/drawingml/2006/table">
            <a:tbl>
              <a:tblPr firstRow="1" bandRow="1">
                <a:tableStyleId>{616DA210-FB5B-4158-B5E0-FEB733F419BA}</a:tableStyleId>
              </a:tblPr>
              <a:tblGrid>
                <a:gridCol w="2215317">
                  <a:extLst>
                    <a:ext uri="{9D8B030D-6E8A-4147-A177-3AD203B41FA5}">
                      <a16:colId xmlns:a16="http://schemas.microsoft.com/office/drawing/2014/main" val="1842994623"/>
                    </a:ext>
                  </a:extLst>
                </a:gridCol>
                <a:gridCol w="816839">
                  <a:extLst>
                    <a:ext uri="{9D8B030D-6E8A-4147-A177-3AD203B41FA5}">
                      <a16:colId xmlns:a16="http://schemas.microsoft.com/office/drawing/2014/main" val="2892247226"/>
                    </a:ext>
                  </a:extLst>
                </a:gridCol>
                <a:gridCol w="7483446">
                  <a:extLst>
                    <a:ext uri="{9D8B030D-6E8A-4147-A177-3AD203B41FA5}">
                      <a16:colId xmlns:a16="http://schemas.microsoft.com/office/drawing/2014/main" val="364933841"/>
                    </a:ext>
                  </a:extLst>
                </a:gridCol>
              </a:tblGrid>
              <a:tr h="1616594">
                <a:tc>
                  <a:txBody>
                    <a:bodyPr/>
                    <a:lstStyle/>
                    <a:p>
                      <a:pPr>
                        <a:lnSpc>
                          <a:spcPct val="115000"/>
                        </a:lnSpc>
                        <a:spcAft>
                          <a:spcPts val="800"/>
                        </a:spcAft>
                        <a:buNone/>
                      </a:pPr>
                      <a:r>
                        <a:rPr lang="en-IN" sz="2300" b="1" kern="0">
                          <a:effectLst/>
                        </a:rPr>
                        <a:t>V. Kumar et al.</a:t>
                      </a:r>
                      <a:endParaRPr lang="en-IN" sz="2300" b="1"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11919" marR="11919" marT="11919" marB="11919" anchor="ctr"/>
                </a:tc>
                <a:tc>
                  <a:txBody>
                    <a:bodyPr/>
                    <a:lstStyle/>
                    <a:p>
                      <a:pPr>
                        <a:lnSpc>
                          <a:spcPct val="115000"/>
                        </a:lnSpc>
                        <a:spcAft>
                          <a:spcPts val="800"/>
                        </a:spcAft>
                        <a:buNone/>
                      </a:pPr>
                      <a:r>
                        <a:rPr lang="en-IN" sz="2300" b="0" kern="0">
                          <a:effectLst/>
                        </a:rPr>
                        <a:t>2025</a:t>
                      </a:r>
                      <a:endParaRPr lang="en-IN" sz="2300" b="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11919" marR="11919" marT="11919" marB="11919" anchor="ctr"/>
                </a:tc>
                <a:tc>
                  <a:txBody>
                    <a:bodyPr/>
                    <a:lstStyle/>
                    <a:p>
                      <a:pPr>
                        <a:lnSpc>
                          <a:spcPct val="115000"/>
                        </a:lnSpc>
                        <a:spcAft>
                          <a:spcPts val="800"/>
                        </a:spcAft>
                        <a:buNone/>
                      </a:pPr>
                      <a:r>
                        <a:rPr lang="en-IN" sz="2300" b="0" kern="0" dirty="0">
                          <a:effectLst/>
                        </a:rPr>
                        <a:t>ANC service coverage for Scheduled Caste (SC) mothers remains low despite improvements—from 20.7% (NFHS-4) to 26.9% (NFHS-5); institutional discrimination limits access.</a:t>
                      </a:r>
                      <a:endParaRPr lang="en-IN" sz="2300" b="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11919" marR="11919" marT="11919" marB="11919" anchor="ctr"/>
                </a:tc>
                <a:extLst>
                  <a:ext uri="{0D108BD9-81ED-4DB2-BD59-A6C34878D82A}">
                    <a16:rowId xmlns:a16="http://schemas.microsoft.com/office/drawing/2014/main" val="3488034661"/>
                  </a:ext>
                </a:extLst>
              </a:tr>
              <a:tr h="1221842">
                <a:tc>
                  <a:txBody>
                    <a:bodyPr/>
                    <a:lstStyle/>
                    <a:p>
                      <a:pPr>
                        <a:lnSpc>
                          <a:spcPct val="115000"/>
                        </a:lnSpc>
                        <a:spcAft>
                          <a:spcPts val="800"/>
                        </a:spcAft>
                        <a:buNone/>
                      </a:pPr>
                      <a:r>
                        <a:rPr lang="en-IN" sz="2300" b="1" kern="0">
                          <a:effectLst/>
                        </a:rPr>
                        <a:t>G. Kumar et al.</a:t>
                      </a:r>
                      <a:endParaRPr lang="en-IN" sz="2300" b="1"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11919" marR="11919" marT="11919" marB="11919" anchor="ctr"/>
                </a:tc>
                <a:tc>
                  <a:txBody>
                    <a:bodyPr/>
                    <a:lstStyle/>
                    <a:p>
                      <a:pPr>
                        <a:lnSpc>
                          <a:spcPct val="115000"/>
                        </a:lnSpc>
                        <a:spcAft>
                          <a:spcPts val="800"/>
                        </a:spcAft>
                        <a:buNone/>
                      </a:pPr>
                      <a:r>
                        <a:rPr lang="en-IN" sz="2300" b="0" kern="0">
                          <a:effectLst/>
                        </a:rPr>
                        <a:t>2019</a:t>
                      </a:r>
                      <a:endParaRPr lang="en-IN" sz="2300" b="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11919" marR="11919" marT="11919" marB="11919" anchor="ctr"/>
                </a:tc>
                <a:tc>
                  <a:txBody>
                    <a:bodyPr/>
                    <a:lstStyle/>
                    <a:p>
                      <a:pPr>
                        <a:lnSpc>
                          <a:spcPct val="115000"/>
                        </a:lnSpc>
                        <a:spcAft>
                          <a:spcPts val="800"/>
                        </a:spcAft>
                        <a:buNone/>
                      </a:pPr>
                      <a:r>
                        <a:rPr lang="en-IN" sz="2300" b="0" kern="0">
                          <a:effectLst/>
                        </a:rPr>
                        <a:t>Socioeconomic, cultural, and gender factors continue to cause disparities in ANC despite services being free at public health centers.</a:t>
                      </a:r>
                      <a:endParaRPr lang="en-IN" sz="2300" b="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11919" marR="11919" marT="11919" marB="11919" anchor="ctr"/>
                </a:tc>
                <a:extLst>
                  <a:ext uri="{0D108BD9-81ED-4DB2-BD59-A6C34878D82A}">
                    <a16:rowId xmlns:a16="http://schemas.microsoft.com/office/drawing/2014/main" val="2890686496"/>
                  </a:ext>
                </a:extLst>
              </a:tr>
              <a:tr h="1221842">
                <a:tc>
                  <a:txBody>
                    <a:bodyPr/>
                    <a:lstStyle/>
                    <a:p>
                      <a:pPr>
                        <a:lnSpc>
                          <a:spcPct val="115000"/>
                        </a:lnSpc>
                        <a:spcAft>
                          <a:spcPts val="800"/>
                        </a:spcAft>
                        <a:buNone/>
                      </a:pPr>
                      <a:r>
                        <a:rPr lang="en-IN" sz="2300" b="1" kern="0">
                          <a:effectLst/>
                        </a:rPr>
                        <a:t>Longchar et al.</a:t>
                      </a:r>
                      <a:endParaRPr lang="en-IN" sz="2300" b="1"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11919" marR="11919" marT="11919" marB="11919" anchor="ctr"/>
                </a:tc>
                <a:tc>
                  <a:txBody>
                    <a:bodyPr/>
                    <a:lstStyle/>
                    <a:p>
                      <a:pPr>
                        <a:lnSpc>
                          <a:spcPct val="115000"/>
                        </a:lnSpc>
                        <a:spcAft>
                          <a:spcPts val="800"/>
                        </a:spcAft>
                        <a:buNone/>
                      </a:pPr>
                      <a:r>
                        <a:rPr lang="en-IN" sz="2300" b="0" kern="0">
                          <a:effectLst/>
                        </a:rPr>
                        <a:t>2025</a:t>
                      </a:r>
                      <a:endParaRPr lang="en-IN" sz="2300" b="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11919" marR="11919" marT="11919" marB="11919" anchor="ctr"/>
                </a:tc>
                <a:tc>
                  <a:txBody>
                    <a:bodyPr/>
                    <a:lstStyle/>
                    <a:p>
                      <a:pPr>
                        <a:lnSpc>
                          <a:spcPct val="115000"/>
                        </a:lnSpc>
                        <a:spcAft>
                          <a:spcPts val="800"/>
                        </a:spcAft>
                        <a:buNone/>
                      </a:pPr>
                      <a:r>
                        <a:rPr lang="en-IN" sz="2300" b="0" kern="0" dirty="0">
                          <a:effectLst/>
                        </a:rPr>
                        <a:t>Only 20% of women receive full ANC (includes tests and </a:t>
                      </a:r>
                      <a:r>
                        <a:rPr lang="en-IN" sz="2300" b="0" kern="0" dirty="0" err="1">
                          <a:effectLst/>
                        </a:rPr>
                        <a:t>counseling</a:t>
                      </a:r>
                      <a:r>
                        <a:rPr lang="en-IN" sz="2300" b="0" kern="0" dirty="0">
                          <a:effectLst/>
                        </a:rPr>
                        <a:t>), though 60% attend four visits; highlights quality gaps and gendered service disparities.</a:t>
                      </a:r>
                      <a:endParaRPr lang="en-IN" sz="2300" b="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11919" marR="11919" marT="11919" marB="11919" anchor="ctr"/>
                </a:tc>
                <a:extLst>
                  <a:ext uri="{0D108BD9-81ED-4DB2-BD59-A6C34878D82A}">
                    <a16:rowId xmlns:a16="http://schemas.microsoft.com/office/drawing/2014/main" val="2395548276"/>
                  </a:ext>
                </a:extLst>
              </a:tr>
            </a:tbl>
          </a:graphicData>
        </a:graphic>
      </p:graphicFrame>
      <p:graphicFrame>
        <p:nvGraphicFramePr>
          <p:cNvPr id="8" name="Table 7">
            <a:extLst>
              <a:ext uri="{FF2B5EF4-FFF2-40B4-BE49-F238E27FC236}">
                <a16:creationId xmlns:a16="http://schemas.microsoft.com/office/drawing/2014/main" id="{19044749-A1D1-5F5C-DE31-13816D41BD54}"/>
              </a:ext>
            </a:extLst>
          </p:cNvPr>
          <p:cNvGraphicFramePr>
            <a:graphicFrameLocks noGrp="1"/>
          </p:cNvGraphicFramePr>
          <p:nvPr>
            <p:extLst>
              <p:ext uri="{D42A27DB-BD31-4B8C-83A1-F6EECF244321}">
                <p14:modId xmlns:p14="http://schemas.microsoft.com/office/powerpoint/2010/main" val="387920525"/>
              </p:ext>
            </p:extLst>
          </p:nvPr>
        </p:nvGraphicFramePr>
        <p:xfrm>
          <a:off x="1224116" y="1519084"/>
          <a:ext cx="10559845" cy="604684"/>
        </p:xfrm>
        <a:graphic>
          <a:graphicData uri="http://schemas.openxmlformats.org/drawingml/2006/table">
            <a:tbl>
              <a:tblPr/>
              <a:tblGrid>
                <a:gridCol w="10559845">
                  <a:extLst>
                    <a:ext uri="{9D8B030D-6E8A-4147-A177-3AD203B41FA5}">
                      <a16:colId xmlns:a16="http://schemas.microsoft.com/office/drawing/2014/main" val="3561737204"/>
                    </a:ext>
                  </a:extLst>
                </a:gridCol>
              </a:tblGrid>
              <a:tr h="604684">
                <a:tc>
                  <a:txBody>
                    <a:bodyPr/>
                    <a:lstStyle/>
                    <a:p>
                      <a:endParaRPr lang="en-IN"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2521279781"/>
                  </a:ext>
                </a:extLst>
              </a:tr>
            </a:tbl>
          </a:graphicData>
        </a:graphic>
      </p:graphicFrame>
      <p:graphicFrame>
        <p:nvGraphicFramePr>
          <p:cNvPr id="4" name="Table 3">
            <a:extLst>
              <a:ext uri="{FF2B5EF4-FFF2-40B4-BE49-F238E27FC236}">
                <a16:creationId xmlns:a16="http://schemas.microsoft.com/office/drawing/2014/main" id="{54E1D046-7B67-D7E6-A775-966347EC7CB7}"/>
              </a:ext>
            </a:extLst>
          </p:cNvPr>
          <p:cNvGraphicFramePr>
            <a:graphicFrameLocks noGrp="1"/>
          </p:cNvGraphicFramePr>
          <p:nvPr>
            <p:extLst>
              <p:ext uri="{D42A27DB-BD31-4B8C-83A1-F6EECF244321}">
                <p14:modId xmlns:p14="http://schemas.microsoft.com/office/powerpoint/2010/main" val="615813002"/>
              </p:ext>
            </p:extLst>
          </p:nvPr>
        </p:nvGraphicFramePr>
        <p:xfrm>
          <a:off x="1239887" y="1519084"/>
          <a:ext cx="10544076" cy="602520"/>
        </p:xfrm>
        <a:graphic>
          <a:graphicData uri="http://schemas.openxmlformats.org/drawingml/2006/table">
            <a:tbl>
              <a:tblPr firstRow="1" firstCol="1" bandRow="1">
                <a:tableStyleId>{616DA210-FB5B-4158-B5E0-FEB733F419BA}</a:tableStyleId>
              </a:tblPr>
              <a:tblGrid>
                <a:gridCol w="2211236">
                  <a:extLst>
                    <a:ext uri="{9D8B030D-6E8A-4147-A177-3AD203B41FA5}">
                      <a16:colId xmlns:a16="http://schemas.microsoft.com/office/drawing/2014/main" val="159546376"/>
                    </a:ext>
                  </a:extLst>
                </a:gridCol>
                <a:gridCol w="825909">
                  <a:extLst>
                    <a:ext uri="{9D8B030D-6E8A-4147-A177-3AD203B41FA5}">
                      <a16:colId xmlns:a16="http://schemas.microsoft.com/office/drawing/2014/main" val="2887233213"/>
                    </a:ext>
                  </a:extLst>
                </a:gridCol>
                <a:gridCol w="7506931">
                  <a:extLst>
                    <a:ext uri="{9D8B030D-6E8A-4147-A177-3AD203B41FA5}">
                      <a16:colId xmlns:a16="http://schemas.microsoft.com/office/drawing/2014/main" val="242732268"/>
                    </a:ext>
                  </a:extLst>
                </a:gridCol>
              </a:tblGrid>
              <a:tr h="602520">
                <a:tc>
                  <a:txBody>
                    <a:bodyPr/>
                    <a:lstStyle/>
                    <a:p>
                      <a:pPr algn="ctr">
                        <a:lnSpc>
                          <a:spcPct val="115000"/>
                        </a:lnSpc>
                        <a:spcAft>
                          <a:spcPts val="800"/>
                        </a:spcAft>
                        <a:buNone/>
                      </a:pPr>
                      <a:r>
                        <a:rPr lang="en-IN" sz="2400" kern="0">
                          <a:effectLst/>
                        </a:rPr>
                        <a:t>Author(s)</a:t>
                      </a:r>
                      <a:endParaRPr lang="en-IN"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800"/>
                        </a:spcAft>
                        <a:buNone/>
                      </a:pPr>
                      <a:r>
                        <a:rPr lang="en-IN" sz="2400" kern="0">
                          <a:effectLst/>
                        </a:rPr>
                        <a:t>Year</a:t>
                      </a:r>
                      <a:endParaRPr lang="en-IN" sz="2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800"/>
                        </a:spcAft>
                        <a:buNone/>
                      </a:pPr>
                      <a:r>
                        <a:rPr lang="en-IN" sz="2400" kern="0" dirty="0">
                          <a:effectLst/>
                        </a:rPr>
                        <a:t>Key Findings</a:t>
                      </a:r>
                      <a:endParaRPr lang="en-IN"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4225416636"/>
                  </a:ext>
                </a:extLst>
              </a:tr>
            </a:tbl>
          </a:graphicData>
        </a:graphic>
      </p:graphicFrame>
    </p:spTree>
    <p:extLst>
      <p:ext uri="{BB962C8B-B14F-4D97-AF65-F5344CB8AC3E}">
        <p14:creationId xmlns:p14="http://schemas.microsoft.com/office/powerpoint/2010/main" val="30343331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9FBEBA1-17E8-2452-B5D9-E96AA0E1FCE8}"/>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953E74-D241-4DDF-8508-F0365EA13A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5C3C901A-B2F4-4A3C-BCDD-7C8D587ECA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12192000" cy="2371134"/>
          </a:xfrm>
          <a:custGeom>
            <a:avLst/>
            <a:gdLst>
              <a:gd name="connsiteX0" fmla="*/ 0 w 12192000"/>
              <a:gd name="connsiteY0" fmla="*/ 0 h 2515690"/>
              <a:gd name="connsiteX1" fmla="*/ 170442 w 12192000"/>
              <a:gd name="connsiteY1" fmla="*/ 96074 h 2515690"/>
              <a:gd name="connsiteX2" fmla="*/ 424739 w 12192000"/>
              <a:gd name="connsiteY2" fmla="*/ 224865 h 2515690"/>
              <a:gd name="connsiteX3" fmla="*/ 748273 w 12192000"/>
              <a:gd name="connsiteY3" fmla="*/ 373939 h 2515690"/>
              <a:gd name="connsiteX4" fmla="*/ 1037058 w 12192000"/>
              <a:gd name="connsiteY4" fmla="*/ 499994 h 2515690"/>
              <a:gd name="connsiteX5" fmla="*/ 1101312 w 12192000"/>
              <a:gd name="connsiteY5" fmla="*/ 428540 h 2515690"/>
              <a:gd name="connsiteX6" fmla="*/ 1367071 w 12192000"/>
              <a:gd name="connsiteY6" fmla="*/ 516118 h 2515690"/>
              <a:gd name="connsiteX7" fmla="*/ 2189943 w 12192000"/>
              <a:gd name="connsiteY7" fmla="*/ 794533 h 2515690"/>
              <a:gd name="connsiteX8" fmla="*/ 2390329 w 12192000"/>
              <a:gd name="connsiteY8" fmla="*/ 920897 h 2515690"/>
              <a:gd name="connsiteX9" fmla="*/ 2459570 w 12192000"/>
              <a:gd name="connsiteY9" fmla="*/ 983740 h 2515690"/>
              <a:gd name="connsiteX10" fmla="*/ 2503252 w 12192000"/>
              <a:gd name="connsiteY10" fmla="*/ 1000151 h 2515690"/>
              <a:gd name="connsiteX11" fmla="*/ 2503252 w 12192000"/>
              <a:gd name="connsiteY11" fmla="*/ 1008273 h 2515690"/>
              <a:gd name="connsiteX12" fmla="*/ 2511191 w 12192000"/>
              <a:gd name="connsiteY12" fmla="*/ 1009499 h 2515690"/>
              <a:gd name="connsiteX13" fmla="*/ 2565029 w 12192000"/>
              <a:gd name="connsiteY13" fmla="*/ 1015977 h 2515690"/>
              <a:gd name="connsiteX14" fmla="*/ 2593745 w 12192000"/>
              <a:gd name="connsiteY14" fmla="*/ 1019963 h 2515690"/>
              <a:gd name="connsiteX15" fmla="*/ 2591015 w 12192000"/>
              <a:gd name="connsiteY15" fmla="*/ 1019651 h 2515690"/>
              <a:gd name="connsiteX16" fmla="*/ 2590137 w 12192000"/>
              <a:gd name="connsiteY16" fmla="*/ 1019549 h 2515690"/>
              <a:gd name="connsiteX17" fmla="*/ 2589021 w 12192000"/>
              <a:gd name="connsiteY17" fmla="*/ 1019424 h 2515690"/>
              <a:gd name="connsiteX18" fmla="*/ 2591015 w 12192000"/>
              <a:gd name="connsiteY18" fmla="*/ 1019651 h 2515690"/>
              <a:gd name="connsiteX19" fmla="*/ 2602385 w 12192000"/>
              <a:gd name="connsiteY19" fmla="*/ 1020975 h 2515690"/>
              <a:gd name="connsiteX20" fmla="*/ 2614445 w 12192000"/>
              <a:gd name="connsiteY20" fmla="*/ 1022389 h 2515690"/>
              <a:gd name="connsiteX21" fmla="*/ 2614445 w 12192000"/>
              <a:gd name="connsiteY21" fmla="*/ 1020966 h 2515690"/>
              <a:gd name="connsiteX22" fmla="*/ 2676661 w 12192000"/>
              <a:gd name="connsiteY22" fmla="*/ 1029355 h 2515690"/>
              <a:gd name="connsiteX23" fmla="*/ 2788597 w 12192000"/>
              <a:gd name="connsiteY23" fmla="*/ 1048926 h 2515690"/>
              <a:gd name="connsiteX24" fmla="*/ 2812742 w 12192000"/>
              <a:gd name="connsiteY24" fmla="*/ 1057667 h 2515690"/>
              <a:gd name="connsiteX25" fmla="*/ 2970201 w 12192000"/>
              <a:gd name="connsiteY25" fmla="*/ 949091 h 2515690"/>
              <a:gd name="connsiteX26" fmla="*/ 3030610 w 12192000"/>
              <a:gd name="connsiteY26" fmla="*/ 1049340 h 2515690"/>
              <a:gd name="connsiteX27" fmla="*/ 3058913 w 12192000"/>
              <a:gd name="connsiteY27" fmla="*/ 1048085 h 2515690"/>
              <a:gd name="connsiteX28" fmla="*/ 3072697 w 12192000"/>
              <a:gd name="connsiteY28" fmla="*/ 1045316 h 2515690"/>
              <a:gd name="connsiteX29" fmla="*/ 3083305 w 12192000"/>
              <a:gd name="connsiteY29" fmla="*/ 1040550 h 2515690"/>
              <a:gd name="connsiteX30" fmla="*/ 3125603 w 12192000"/>
              <a:gd name="connsiteY30" fmla="*/ 1004583 h 2515690"/>
              <a:gd name="connsiteX31" fmla="*/ 3385106 w 12192000"/>
              <a:gd name="connsiteY31" fmla="*/ 1042233 h 2515690"/>
              <a:gd name="connsiteX32" fmla="*/ 3424945 w 12192000"/>
              <a:gd name="connsiteY32" fmla="*/ 1065268 h 2515690"/>
              <a:gd name="connsiteX33" fmla="*/ 3436948 w 12192000"/>
              <a:gd name="connsiteY33" fmla="*/ 1068018 h 2515690"/>
              <a:gd name="connsiteX34" fmla="*/ 3466714 w 12192000"/>
              <a:gd name="connsiteY34" fmla="*/ 1063419 h 2515690"/>
              <a:gd name="connsiteX35" fmla="*/ 3550909 w 12192000"/>
              <a:gd name="connsiteY35" fmla="*/ 1044511 h 2515690"/>
              <a:gd name="connsiteX36" fmla="*/ 3555900 w 12192000"/>
              <a:gd name="connsiteY36" fmla="*/ 1041996 h 2515690"/>
              <a:gd name="connsiteX37" fmla="*/ 3625978 w 12192000"/>
              <a:gd name="connsiteY37" fmla="*/ 1023459 h 2515690"/>
              <a:gd name="connsiteX38" fmla="*/ 3632465 w 12192000"/>
              <a:gd name="connsiteY38" fmla="*/ 1023522 h 2515690"/>
              <a:gd name="connsiteX39" fmla="*/ 3649063 w 12192000"/>
              <a:gd name="connsiteY39" fmla="*/ 1018726 h 2515690"/>
              <a:gd name="connsiteX40" fmla="*/ 3805954 w 12192000"/>
              <a:gd name="connsiteY40" fmla="*/ 917517 h 2515690"/>
              <a:gd name="connsiteX41" fmla="*/ 4020506 w 12192000"/>
              <a:gd name="connsiteY41" fmla="*/ 816231 h 2515690"/>
              <a:gd name="connsiteX42" fmla="*/ 4233682 w 12192000"/>
              <a:gd name="connsiteY42" fmla="*/ 799511 h 2515690"/>
              <a:gd name="connsiteX43" fmla="*/ 4306552 w 12192000"/>
              <a:gd name="connsiteY43" fmla="*/ 610207 h 2515690"/>
              <a:gd name="connsiteX44" fmla="*/ 4816604 w 12192000"/>
              <a:gd name="connsiteY44" fmla="*/ 773163 h 2515690"/>
              <a:gd name="connsiteX45" fmla="*/ 4916502 w 12192000"/>
              <a:gd name="connsiteY45" fmla="*/ 788104 h 2515690"/>
              <a:gd name="connsiteX46" fmla="*/ 5224415 w 12192000"/>
              <a:gd name="connsiteY46" fmla="*/ 674418 h 2515690"/>
              <a:gd name="connsiteX47" fmla="*/ 5274077 w 12192000"/>
              <a:gd name="connsiteY47" fmla="*/ 655978 h 2515690"/>
              <a:gd name="connsiteX48" fmla="*/ 5371217 w 12192000"/>
              <a:gd name="connsiteY48" fmla="*/ 614372 h 2515690"/>
              <a:gd name="connsiteX49" fmla="*/ 5364523 w 12192000"/>
              <a:gd name="connsiteY49" fmla="*/ 502501 h 2515690"/>
              <a:gd name="connsiteX50" fmla="*/ 5457871 w 12192000"/>
              <a:gd name="connsiteY50" fmla="*/ 558285 h 2515690"/>
              <a:gd name="connsiteX51" fmla="*/ 5750580 w 12192000"/>
              <a:gd name="connsiteY51" fmla="*/ 663503 h 2515690"/>
              <a:gd name="connsiteX52" fmla="*/ 5976618 w 12192000"/>
              <a:gd name="connsiteY52" fmla="*/ 582652 h 2515690"/>
              <a:gd name="connsiteX53" fmla="*/ 6009346 w 12192000"/>
              <a:gd name="connsiteY53" fmla="*/ 559470 h 2515690"/>
              <a:gd name="connsiteX54" fmla="*/ 6069735 w 12192000"/>
              <a:gd name="connsiteY54" fmla="*/ 587803 h 2515690"/>
              <a:gd name="connsiteX55" fmla="*/ 6270319 w 12192000"/>
              <a:gd name="connsiteY55" fmla="*/ 643982 h 2515690"/>
              <a:gd name="connsiteX56" fmla="*/ 6406781 w 12192000"/>
              <a:gd name="connsiteY56" fmla="*/ 672327 h 2515690"/>
              <a:gd name="connsiteX57" fmla="*/ 6469508 w 12192000"/>
              <a:gd name="connsiteY57" fmla="*/ 708574 h 2515690"/>
              <a:gd name="connsiteX58" fmla="*/ 6515869 w 12192000"/>
              <a:gd name="connsiteY58" fmla="*/ 715738 h 2515690"/>
              <a:gd name="connsiteX59" fmla="*/ 6725938 w 12192000"/>
              <a:gd name="connsiteY59" fmla="*/ 691128 h 2515690"/>
              <a:gd name="connsiteX60" fmla="*/ 6778240 w 12192000"/>
              <a:gd name="connsiteY60" fmla="*/ 678998 h 2515690"/>
              <a:gd name="connsiteX61" fmla="*/ 6806944 w 12192000"/>
              <a:gd name="connsiteY61" fmla="*/ 646178 h 2515690"/>
              <a:gd name="connsiteX62" fmla="*/ 6830632 w 12192000"/>
              <a:gd name="connsiteY62" fmla="*/ 633915 h 2515690"/>
              <a:gd name="connsiteX63" fmla="*/ 6858072 w 12192000"/>
              <a:gd name="connsiteY63" fmla="*/ 646178 h 2515690"/>
              <a:gd name="connsiteX64" fmla="*/ 6891322 w 12192000"/>
              <a:gd name="connsiteY64" fmla="*/ 678998 h 2515690"/>
              <a:gd name="connsiteX65" fmla="*/ 6951905 w 12192000"/>
              <a:gd name="connsiteY65" fmla="*/ 691128 h 2515690"/>
              <a:gd name="connsiteX66" fmla="*/ 7195246 w 12192000"/>
              <a:gd name="connsiteY66" fmla="*/ 715738 h 2515690"/>
              <a:gd name="connsiteX67" fmla="*/ 7248949 w 12192000"/>
              <a:gd name="connsiteY67" fmla="*/ 708574 h 2515690"/>
              <a:gd name="connsiteX68" fmla="*/ 7321609 w 12192000"/>
              <a:gd name="connsiteY68" fmla="*/ 672327 h 2515690"/>
              <a:gd name="connsiteX69" fmla="*/ 7479684 w 12192000"/>
              <a:gd name="connsiteY69" fmla="*/ 643982 h 2515690"/>
              <a:gd name="connsiteX70" fmla="*/ 7712035 w 12192000"/>
              <a:gd name="connsiteY70" fmla="*/ 587803 h 2515690"/>
              <a:gd name="connsiteX71" fmla="*/ 7781987 w 12192000"/>
              <a:gd name="connsiteY71" fmla="*/ 559470 h 2515690"/>
              <a:gd name="connsiteX72" fmla="*/ 7819900 w 12192000"/>
              <a:gd name="connsiteY72" fmla="*/ 582652 h 2515690"/>
              <a:gd name="connsiteX73" fmla="*/ 8081736 w 12192000"/>
              <a:gd name="connsiteY73" fmla="*/ 663503 h 2515690"/>
              <a:gd name="connsiteX74" fmla="*/ 8420801 w 12192000"/>
              <a:gd name="connsiteY74" fmla="*/ 558285 h 2515690"/>
              <a:gd name="connsiteX75" fmla="*/ 8528933 w 12192000"/>
              <a:gd name="connsiteY75" fmla="*/ 502501 h 2515690"/>
              <a:gd name="connsiteX76" fmla="*/ 8521178 w 12192000"/>
              <a:gd name="connsiteY76" fmla="*/ 614372 h 2515690"/>
              <a:gd name="connsiteX77" fmla="*/ 8633702 w 12192000"/>
              <a:gd name="connsiteY77" fmla="*/ 655978 h 2515690"/>
              <a:gd name="connsiteX78" fmla="*/ 8691231 w 12192000"/>
              <a:gd name="connsiteY78" fmla="*/ 674418 h 2515690"/>
              <a:gd name="connsiteX79" fmla="*/ 9047908 w 12192000"/>
              <a:gd name="connsiteY79" fmla="*/ 788104 h 2515690"/>
              <a:gd name="connsiteX80" fmla="*/ 9163628 w 12192000"/>
              <a:gd name="connsiteY80" fmla="*/ 773163 h 2515690"/>
              <a:gd name="connsiteX81" fmla="*/ 9754459 w 12192000"/>
              <a:gd name="connsiteY81" fmla="*/ 610207 h 2515690"/>
              <a:gd name="connsiteX82" fmla="*/ 9838868 w 12192000"/>
              <a:gd name="connsiteY82" fmla="*/ 799511 h 2515690"/>
              <a:gd name="connsiteX83" fmla="*/ 10085808 w 12192000"/>
              <a:gd name="connsiteY83" fmla="*/ 816231 h 2515690"/>
              <a:gd name="connsiteX84" fmla="*/ 10334338 w 12192000"/>
              <a:gd name="connsiteY84" fmla="*/ 917517 h 2515690"/>
              <a:gd name="connsiteX85" fmla="*/ 10516076 w 12192000"/>
              <a:gd name="connsiteY85" fmla="*/ 1018726 h 2515690"/>
              <a:gd name="connsiteX86" fmla="*/ 10535302 w 12192000"/>
              <a:gd name="connsiteY86" fmla="*/ 1023522 h 2515690"/>
              <a:gd name="connsiteX87" fmla="*/ 10542819 w 12192000"/>
              <a:gd name="connsiteY87" fmla="*/ 1023458 h 2515690"/>
              <a:gd name="connsiteX88" fmla="*/ 10623994 w 12192000"/>
              <a:gd name="connsiteY88" fmla="*/ 1041996 h 2515690"/>
              <a:gd name="connsiteX89" fmla="*/ 10629774 w 12192000"/>
              <a:gd name="connsiteY89" fmla="*/ 1044511 h 2515690"/>
              <a:gd name="connsiteX90" fmla="*/ 10727305 w 12192000"/>
              <a:gd name="connsiteY90" fmla="*/ 1063419 h 2515690"/>
              <a:gd name="connsiteX91" fmla="*/ 10761785 w 12192000"/>
              <a:gd name="connsiteY91" fmla="*/ 1068017 h 2515690"/>
              <a:gd name="connsiteX92" fmla="*/ 10775688 w 12192000"/>
              <a:gd name="connsiteY92" fmla="*/ 1065268 h 2515690"/>
              <a:gd name="connsiteX93" fmla="*/ 10821837 w 12192000"/>
              <a:gd name="connsiteY93" fmla="*/ 1042232 h 2515690"/>
              <a:gd name="connsiteX94" fmla="*/ 11122438 w 12192000"/>
              <a:gd name="connsiteY94" fmla="*/ 1004583 h 2515690"/>
              <a:gd name="connsiteX95" fmla="*/ 11171433 w 12192000"/>
              <a:gd name="connsiteY95" fmla="*/ 1040550 h 2515690"/>
              <a:gd name="connsiteX96" fmla="*/ 11183724 w 12192000"/>
              <a:gd name="connsiteY96" fmla="*/ 1045316 h 2515690"/>
              <a:gd name="connsiteX97" fmla="*/ 11199690 w 12192000"/>
              <a:gd name="connsiteY97" fmla="*/ 1048085 h 2515690"/>
              <a:gd name="connsiteX98" fmla="*/ 11232475 w 12192000"/>
              <a:gd name="connsiteY98" fmla="*/ 1049340 h 2515690"/>
              <a:gd name="connsiteX99" fmla="*/ 11302451 w 12192000"/>
              <a:gd name="connsiteY99" fmla="*/ 949091 h 2515690"/>
              <a:gd name="connsiteX100" fmla="*/ 11484849 w 12192000"/>
              <a:gd name="connsiteY100" fmla="*/ 1057667 h 2515690"/>
              <a:gd name="connsiteX101" fmla="*/ 11512818 w 12192000"/>
              <a:gd name="connsiteY101" fmla="*/ 1048926 h 2515690"/>
              <a:gd name="connsiteX102" fmla="*/ 11642481 w 12192000"/>
              <a:gd name="connsiteY102" fmla="*/ 1029355 h 2515690"/>
              <a:gd name="connsiteX103" fmla="*/ 11714551 w 12192000"/>
              <a:gd name="connsiteY103" fmla="*/ 1020966 h 2515690"/>
              <a:gd name="connsiteX104" fmla="*/ 11714551 w 12192000"/>
              <a:gd name="connsiteY104" fmla="*/ 1022389 h 2515690"/>
              <a:gd name="connsiteX105" fmla="*/ 11728519 w 12192000"/>
              <a:gd name="connsiteY105" fmla="*/ 1020975 h 2515690"/>
              <a:gd name="connsiteX106" fmla="*/ 11741691 w 12192000"/>
              <a:gd name="connsiteY106" fmla="*/ 1019651 h 2515690"/>
              <a:gd name="connsiteX107" fmla="*/ 11743999 w 12192000"/>
              <a:gd name="connsiteY107" fmla="*/ 1019424 h 2515690"/>
              <a:gd name="connsiteX108" fmla="*/ 11742709 w 12192000"/>
              <a:gd name="connsiteY108" fmla="*/ 1019549 h 2515690"/>
              <a:gd name="connsiteX109" fmla="*/ 11741691 w 12192000"/>
              <a:gd name="connsiteY109" fmla="*/ 1019651 h 2515690"/>
              <a:gd name="connsiteX110" fmla="*/ 11738529 w 12192000"/>
              <a:gd name="connsiteY110" fmla="*/ 1019963 h 2515690"/>
              <a:gd name="connsiteX111" fmla="*/ 11771791 w 12192000"/>
              <a:gd name="connsiteY111" fmla="*/ 1015977 h 2515690"/>
              <a:gd name="connsiteX112" fmla="*/ 11834157 w 12192000"/>
              <a:gd name="connsiteY112" fmla="*/ 1009499 h 2515690"/>
              <a:gd name="connsiteX113" fmla="*/ 11843354 w 12192000"/>
              <a:gd name="connsiteY113" fmla="*/ 1008273 h 2515690"/>
              <a:gd name="connsiteX114" fmla="*/ 11843354 w 12192000"/>
              <a:gd name="connsiteY114" fmla="*/ 1000151 h 2515690"/>
              <a:gd name="connsiteX115" fmla="*/ 11893955 w 12192000"/>
              <a:gd name="connsiteY115" fmla="*/ 983740 h 2515690"/>
              <a:gd name="connsiteX116" fmla="*/ 11974160 w 12192000"/>
              <a:gd name="connsiteY116" fmla="*/ 920897 h 2515690"/>
              <a:gd name="connsiteX117" fmla="*/ 12143531 w 12192000"/>
              <a:gd name="connsiteY117" fmla="*/ 823664 h 2515690"/>
              <a:gd name="connsiteX118" fmla="*/ 12192000 w 12192000"/>
              <a:gd name="connsiteY118" fmla="*/ 801163 h 2515690"/>
              <a:gd name="connsiteX119" fmla="*/ 12192000 w 12192000"/>
              <a:gd name="connsiteY119" fmla="*/ 2515690 h 2515690"/>
              <a:gd name="connsiteX120" fmla="*/ 0 w 12192000"/>
              <a:gd name="connsiteY120" fmla="*/ 2515690 h 2515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2192000" h="2515690">
                <a:moveTo>
                  <a:pt x="0" y="0"/>
                </a:moveTo>
                <a:lnTo>
                  <a:pt x="170442" y="96074"/>
                </a:lnTo>
                <a:cubicBezTo>
                  <a:pt x="323315" y="179510"/>
                  <a:pt x="418777" y="223899"/>
                  <a:pt x="424739" y="224865"/>
                </a:cubicBezTo>
                <a:cubicBezTo>
                  <a:pt x="573781" y="248496"/>
                  <a:pt x="654649" y="314572"/>
                  <a:pt x="748273" y="373939"/>
                </a:cubicBezTo>
                <a:cubicBezTo>
                  <a:pt x="830321" y="425631"/>
                  <a:pt x="917271" y="480784"/>
                  <a:pt x="1037058" y="499994"/>
                </a:cubicBezTo>
                <a:cubicBezTo>
                  <a:pt x="1195925" y="525362"/>
                  <a:pt x="1048105" y="445478"/>
                  <a:pt x="1101312" y="428540"/>
                </a:cubicBezTo>
                <a:cubicBezTo>
                  <a:pt x="1188473" y="458169"/>
                  <a:pt x="1274625" y="505369"/>
                  <a:pt x="1367071" y="516118"/>
                </a:cubicBezTo>
                <a:cubicBezTo>
                  <a:pt x="1701323" y="554463"/>
                  <a:pt x="1964451" y="648887"/>
                  <a:pt x="2189943" y="794533"/>
                </a:cubicBezTo>
                <a:cubicBezTo>
                  <a:pt x="2255082" y="836300"/>
                  <a:pt x="2357481" y="862342"/>
                  <a:pt x="2390329" y="920897"/>
                </a:cubicBezTo>
                <a:cubicBezTo>
                  <a:pt x="2406050" y="949359"/>
                  <a:pt x="2430126" y="969285"/>
                  <a:pt x="2459570" y="983740"/>
                </a:cubicBezTo>
                <a:lnTo>
                  <a:pt x="2503252" y="1000151"/>
                </a:lnTo>
                <a:lnTo>
                  <a:pt x="2503252" y="1008273"/>
                </a:lnTo>
                <a:lnTo>
                  <a:pt x="2511191" y="1009499"/>
                </a:lnTo>
                <a:cubicBezTo>
                  <a:pt x="2529847" y="1011974"/>
                  <a:pt x="2562849" y="1015701"/>
                  <a:pt x="2565029" y="1015977"/>
                </a:cubicBezTo>
                <a:cubicBezTo>
                  <a:pt x="2610845" y="1021778"/>
                  <a:pt x="2601577" y="1020837"/>
                  <a:pt x="2593745" y="1019963"/>
                </a:cubicBezTo>
                <a:lnTo>
                  <a:pt x="2591015" y="1019651"/>
                </a:lnTo>
                <a:lnTo>
                  <a:pt x="2590137" y="1019549"/>
                </a:lnTo>
                <a:cubicBezTo>
                  <a:pt x="2588203" y="1019326"/>
                  <a:pt x="2588125" y="1019321"/>
                  <a:pt x="2589021" y="1019424"/>
                </a:cubicBezTo>
                <a:lnTo>
                  <a:pt x="2591015" y="1019651"/>
                </a:lnTo>
                <a:lnTo>
                  <a:pt x="2602385" y="1020975"/>
                </a:lnTo>
                <a:lnTo>
                  <a:pt x="2614445" y="1022389"/>
                </a:lnTo>
                <a:lnTo>
                  <a:pt x="2614445" y="1020966"/>
                </a:lnTo>
                <a:lnTo>
                  <a:pt x="2676661" y="1029355"/>
                </a:lnTo>
                <a:cubicBezTo>
                  <a:pt x="2715592" y="1034194"/>
                  <a:pt x="2753901" y="1039695"/>
                  <a:pt x="2788597" y="1048926"/>
                </a:cubicBezTo>
                <a:lnTo>
                  <a:pt x="2812742" y="1057667"/>
                </a:lnTo>
                <a:lnTo>
                  <a:pt x="2970201" y="949091"/>
                </a:lnTo>
                <a:cubicBezTo>
                  <a:pt x="3052785" y="982961"/>
                  <a:pt x="2996105" y="1020057"/>
                  <a:pt x="3030610" y="1049340"/>
                </a:cubicBezTo>
                <a:cubicBezTo>
                  <a:pt x="3039005" y="1048442"/>
                  <a:pt x="3049621" y="1048500"/>
                  <a:pt x="3058913" y="1048085"/>
                </a:cubicBezTo>
                <a:lnTo>
                  <a:pt x="3072697" y="1045316"/>
                </a:lnTo>
                <a:lnTo>
                  <a:pt x="3083305" y="1040550"/>
                </a:lnTo>
                <a:lnTo>
                  <a:pt x="3125603" y="1004583"/>
                </a:lnTo>
                <a:cubicBezTo>
                  <a:pt x="3221669" y="925596"/>
                  <a:pt x="3242489" y="937564"/>
                  <a:pt x="3385106" y="1042233"/>
                </a:cubicBezTo>
                <a:cubicBezTo>
                  <a:pt x="3399403" y="1052670"/>
                  <a:pt x="3412529" y="1060209"/>
                  <a:pt x="3424945" y="1065268"/>
                </a:cubicBezTo>
                <a:lnTo>
                  <a:pt x="3436948" y="1068018"/>
                </a:lnTo>
                <a:lnTo>
                  <a:pt x="3466714" y="1063419"/>
                </a:lnTo>
                <a:lnTo>
                  <a:pt x="3550909" y="1044511"/>
                </a:lnTo>
                <a:lnTo>
                  <a:pt x="3555900" y="1041996"/>
                </a:lnTo>
                <a:cubicBezTo>
                  <a:pt x="3573827" y="1033454"/>
                  <a:pt x="3594382" y="1025941"/>
                  <a:pt x="3625978" y="1023459"/>
                </a:cubicBezTo>
                <a:lnTo>
                  <a:pt x="3632465" y="1023522"/>
                </a:lnTo>
                <a:lnTo>
                  <a:pt x="3649063" y="1018726"/>
                </a:lnTo>
                <a:cubicBezTo>
                  <a:pt x="3741849" y="989371"/>
                  <a:pt x="3810578" y="953657"/>
                  <a:pt x="3805954" y="917517"/>
                </a:cubicBezTo>
                <a:cubicBezTo>
                  <a:pt x="4031729" y="953901"/>
                  <a:pt x="4031729" y="953901"/>
                  <a:pt x="4020506" y="816231"/>
                </a:cubicBezTo>
                <a:cubicBezTo>
                  <a:pt x="4171643" y="865324"/>
                  <a:pt x="4206308" y="864422"/>
                  <a:pt x="4233682" y="799511"/>
                </a:cubicBezTo>
                <a:cubicBezTo>
                  <a:pt x="4260226" y="737017"/>
                  <a:pt x="4254728" y="668575"/>
                  <a:pt x="4306552" y="610207"/>
                </a:cubicBezTo>
                <a:cubicBezTo>
                  <a:pt x="4495313" y="657923"/>
                  <a:pt x="4699922" y="667347"/>
                  <a:pt x="4816604" y="773163"/>
                </a:cubicBezTo>
                <a:cubicBezTo>
                  <a:pt x="4834734" y="789836"/>
                  <a:pt x="4890507" y="799946"/>
                  <a:pt x="4916502" y="788104"/>
                </a:cubicBezTo>
                <a:cubicBezTo>
                  <a:pt x="5013526" y="746101"/>
                  <a:pt x="5238129" y="796871"/>
                  <a:pt x="5224415" y="674418"/>
                </a:cubicBezTo>
                <a:cubicBezTo>
                  <a:pt x="5223051" y="659300"/>
                  <a:pt x="5240524" y="644890"/>
                  <a:pt x="5274077" y="655978"/>
                </a:cubicBezTo>
                <a:cubicBezTo>
                  <a:pt x="5388582" y="694066"/>
                  <a:pt x="5367022" y="644784"/>
                  <a:pt x="5371217" y="614372"/>
                </a:cubicBezTo>
                <a:cubicBezTo>
                  <a:pt x="5375856" y="577567"/>
                  <a:pt x="5319010" y="537578"/>
                  <a:pt x="5364523" y="502501"/>
                </a:cubicBezTo>
                <a:cubicBezTo>
                  <a:pt x="5425408" y="508891"/>
                  <a:pt x="5433299" y="538191"/>
                  <a:pt x="5457871" y="558285"/>
                </a:cubicBezTo>
                <a:cubicBezTo>
                  <a:pt x="5530352" y="617005"/>
                  <a:pt x="5609566" y="664386"/>
                  <a:pt x="5750580" y="663503"/>
                </a:cubicBezTo>
                <a:cubicBezTo>
                  <a:pt x="5864519" y="662926"/>
                  <a:pt x="5966527" y="666650"/>
                  <a:pt x="5976618" y="582652"/>
                </a:cubicBezTo>
                <a:cubicBezTo>
                  <a:pt x="5978145" y="569455"/>
                  <a:pt x="5990792" y="562346"/>
                  <a:pt x="6009346" y="559470"/>
                </a:cubicBezTo>
                <a:cubicBezTo>
                  <a:pt x="6030639" y="568485"/>
                  <a:pt x="6052592" y="577083"/>
                  <a:pt x="6069735" y="587803"/>
                </a:cubicBezTo>
                <a:cubicBezTo>
                  <a:pt x="6126182" y="623812"/>
                  <a:pt x="6196945" y="634730"/>
                  <a:pt x="6270319" y="643982"/>
                </a:cubicBezTo>
                <a:cubicBezTo>
                  <a:pt x="6317101" y="649940"/>
                  <a:pt x="6363466" y="657107"/>
                  <a:pt x="6406781" y="672327"/>
                </a:cubicBezTo>
                <a:cubicBezTo>
                  <a:pt x="6433586" y="681598"/>
                  <a:pt x="6454928" y="693402"/>
                  <a:pt x="6469508" y="708574"/>
                </a:cubicBezTo>
                <a:cubicBezTo>
                  <a:pt x="6482729" y="721786"/>
                  <a:pt x="6496225" y="725422"/>
                  <a:pt x="6515869" y="715738"/>
                </a:cubicBezTo>
                <a:cubicBezTo>
                  <a:pt x="6572200" y="688353"/>
                  <a:pt x="6639257" y="676241"/>
                  <a:pt x="6725938" y="691128"/>
                </a:cubicBezTo>
                <a:cubicBezTo>
                  <a:pt x="6752109" y="695629"/>
                  <a:pt x="6772625" y="691505"/>
                  <a:pt x="6778240" y="678998"/>
                </a:cubicBezTo>
                <a:cubicBezTo>
                  <a:pt x="6784286" y="665981"/>
                  <a:pt x="6794269" y="655280"/>
                  <a:pt x="6806944" y="646178"/>
                </a:cubicBezTo>
                <a:lnTo>
                  <a:pt x="6830632" y="633915"/>
                </a:lnTo>
                <a:lnTo>
                  <a:pt x="6858072" y="646178"/>
                </a:lnTo>
                <a:cubicBezTo>
                  <a:pt x="6872754" y="655280"/>
                  <a:pt x="6884317" y="665981"/>
                  <a:pt x="6891322" y="678998"/>
                </a:cubicBezTo>
                <a:cubicBezTo>
                  <a:pt x="6897826" y="691505"/>
                  <a:pt x="6921592" y="695629"/>
                  <a:pt x="6951905" y="691128"/>
                </a:cubicBezTo>
                <a:cubicBezTo>
                  <a:pt x="7052317" y="676241"/>
                  <a:pt x="7129994" y="688353"/>
                  <a:pt x="7195246" y="715738"/>
                </a:cubicBezTo>
                <a:cubicBezTo>
                  <a:pt x="7217999" y="725422"/>
                  <a:pt x="7233634" y="721786"/>
                  <a:pt x="7248949" y="708574"/>
                </a:cubicBezTo>
                <a:cubicBezTo>
                  <a:pt x="7265838" y="693402"/>
                  <a:pt x="7290560" y="681598"/>
                  <a:pt x="7321609" y="672327"/>
                </a:cubicBezTo>
                <a:cubicBezTo>
                  <a:pt x="7371785" y="657107"/>
                  <a:pt x="7425493" y="649940"/>
                  <a:pt x="7479684" y="643982"/>
                </a:cubicBezTo>
                <a:cubicBezTo>
                  <a:pt x="7564679" y="634730"/>
                  <a:pt x="7646649" y="623812"/>
                  <a:pt x="7712035" y="587803"/>
                </a:cubicBezTo>
                <a:cubicBezTo>
                  <a:pt x="7731892" y="577083"/>
                  <a:pt x="7757322" y="568485"/>
                  <a:pt x="7781987" y="559470"/>
                </a:cubicBezTo>
                <a:cubicBezTo>
                  <a:pt x="7803481" y="562346"/>
                  <a:pt x="7818130" y="569455"/>
                  <a:pt x="7819900" y="582652"/>
                </a:cubicBezTo>
                <a:cubicBezTo>
                  <a:pt x="7831588" y="666650"/>
                  <a:pt x="7949751" y="662926"/>
                  <a:pt x="8081736" y="663503"/>
                </a:cubicBezTo>
                <a:cubicBezTo>
                  <a:pt x="8245081" y="664386"/>
                  <a:pt x="8336842" y="617005"/>
                  <a:pt x="8420801" y="558285"/>
                </a:cubicBezTo>
                <a:cubicBezTo>
                  <a:pt x="8449265" y="538191"/>
                  <a:pt x="8458404" y="508890"/>
                  <a:pt x="8528933" y="502501"/>
                </a:cubicBezTo>
                <a:cubicBezTo>
                  <a:pt x="8581654" y="537578"/>
                  <a:pt x="8515805" y="577567"/>
                  <a:pt x="8521178" y="614372"/>
                </a:cubicBezTo>
                <a:cubicBezTo>
                  <a:pt x="8526038" y="644784"/>
                  <a:pt x="8501063" y="694066"/>
                  <a:pt x="8633702" y="655978"/>
                </a:cubicBezTo>
                <a:cubicBezTo>
                  <a:pt x="8672570" y="644890"/>
                  <a:pt x="8692811" y="659300"/>
                  <a:pt x="8691231" y="674418"/>
                </a:cubicBezTo>
                <a:cubicBezTo>
                  <a:pt x="8675345" y="796871"/>
                  <a:pt x="8935518" y="746101"/>
                  <a:pt x="9047908" y="788104"/>
                </a:cubicBezTo>
                <a:cubicBezTo>
                  <a:pt x="9078021" y="799946"/>
                  <a:pt x="9142627" y="789836"/>
                  <a:pt x="9163628" y="773163"/>
                </a:cubicBezTo>
                <a:cubicBezTo>
                  <a:pt x="9298789" y="667347"/>
                  <a:pt x="9535801" y="657923"/>
                  <a:pt x="9754459" y="610207"/>
                </a:cubicBezTo>
                <a:cubicBezTo>
                  <a:pt x="9814490" y="668575"/>
                  <a:pt x="9808123" y="737017"/>
                  <a:pt x="9838868" y="799511"/>
                </a:cubicBezTo>
                <a:cubicBezTo>
                  <a:pt x="9870579" y="864422"/>
                  <a:pt x="9910733" y="865324"/>
                  <a:pt x="10085808" y="816231"/>
                </a:cubicBezTo>
                <a:cubicBezTo>
                  <a:pt x="10072804" y="953901"/>
                  <a:pt x="10072804" y="953901"/>
                  <a:pt x="10334338" y="917517"/>
                </a:cubicBezTo>
                <a:cubicBezTo>
                  <a:pt x="10328982" y="953657"/>
                  <a:pt x="10408594" y="989371"/>
                  <a:pt x="10516076" y="1018726"/>
                </a:cubicBezTo>
                <a:lnTo>
                  <a:pt x="10535302" y="1023522"/>
                </a:lnTo>
                <a:lnTo>
                  <a:pt x="10542819" y="1023458"/>
                </a:lnTo>
                <a:cubicBezTo>
                  <a:pt x="10579419" y="1025941"/>
                  <a:pt x="10603227" y="1033454"/>
                  <a:pt x="10623994" y="1041996"/>
                </a:cubicBezTo>
                <a:lnTo>
                  <a:pt x="10629774" y="1044511"/>
                </a:lnTo>
                <a:lnTo>
                  <a:pt x="10727305" y="1063419"/>
                </a:lnTo>
                <a:lnTo>
                  <a:pt x="10761785" y="1068017"/>
                </a:lnTo>
                <a:lnTo>
                  <a:pt x="10775688" y="1065268"/>
                </a:lnTo>
                <a:cubicBezTo>
                  <a:pt x="10790070" y="1060209"/>
                  <a:pt x="10805275" y="1052670"/>
                  <a:pt x="10821837" y="1042232"/>
                </a:cubicBezTo>
                <a:cubicBezTo>
                  <a:pt x="10987041" y="937564"/>
                  <a:pt x="11011156" y="925596"/>
                  <a:pt x="11122438" y="1004583"/>
                </a:cubicBezTo>
                <a:lnTo>
                  <a:pt x="11171433" y="1040550"/>
                </a:lnTo>
                <a:lnTo>
                  <a:pt x="11183724" y="1045316"/>
                </a:lnTo>
                <a:lnTo>
                  <a:pt x="11199690" y="1048085"/>
                </a:lnTo>
                <a:cubicBezTo>
                  <a:pt x="11210452" y="1048499"/>
                  <a:pt x="11222752" y="1048442"/>
                  <a:pt x="11232475" y="1049340"/>
                </a:cubicBezTo>
                <a:cubicBezTo>
                  <a:pt x="11272445" y="1020057"/>
                  <a:pt x="11206789" y="982961"/>
                  <a:pt x="11302451" y="949091"/>
                </a:cubicBezTo>
                <a:lnTo>
                  <a:pt x="11484849" y="1057667"/>
                </a:lnTo>
                <a:lnTo>
                  <a:pt x="11512818" y="1048926"/>
                </a:lnTo>
                <a:cubicBezTo>
                  <a:pt x="11553007" y="1039695"/>
                  <a:pt x="11597385" y="1034194"/>
                  <a:pt x="11642481" y="1029355"/>
                </a:cubicBezTo>
                <a:lnTo>
                  <a:pt x="11714551" y="1020966"/>
                </a:lnTo>
                <a:lnTo>
                  <a:pt x="11714551" y="1022389"/>
                </a:lnTo>
                <a:lnTo>
                  <a:pt x="11728519" y="1020975"/>
                </a:lnTo>
                <a:lnTo>
                  <a:pt x="11741691" y="1019651"/>
                </a:lnTo>
                <a:lnTo>
                  <a:pt x="11743999" y="1019424"/>
                </a:lnTo>
                <a:cubicBezTo>
                  <a:pt x="11745037" y="1019320"/>
                  <a:pt x="11744948" y="1019326"/>
                  <a:pt x="11742709" y="1019549"/>
                </a:cubicBezTo>
                <a:lnTo>
                  <a:pt x="11741691" y="1019651"/>
                </a:lnTo>
                <a:lnTo>
                  <a:pt x="11738529" y="1019963"/>
                </a:lnTo>
                <a:cubicBezTo>
                  <a:pt x="11729455" y="1020837"/>
                  <a:pt x="11718720" y="1021778"/>
                  <a:pt x="11771791" y="1015977"/>
                </a:cubicBezTo>
                <a:cubicBezTo>
                  <a:pt x="11774317" y="1015701"/>
                  <a:pt x="11812546" y="1011974"/>
                  <a:pt x="11834157" y="1009499"/>
                </a:cubicBezTo>
                <a:lnTo>
                  <a:pt x="11843354" y="1008273"/>
                </a:lnTo>
                <a:lnTo>
                  <a:pt x="11843354" y="1000151"/>
                </a:lnTo>
                <a:lnTo>
                  <a:pt x="11893955" y="983740"/>
                </a:lnTo>
                <a:cubicBezTo>
                  <a:pt x="11928061" y="969285"/>
                  <a:pt x="11955951" y="949359"/>
                  <a:pt x="11974160" y="920897"/>
                </a:cubicBezTo>
                <a:cubicBezTo>
                  <a:pt x="12002698" y="876981"/>
                  <a:pt x="12076554" y="851353"/>
                  <a:pt x="12143531" y="823664"/>
                </a:cubicBezTo>
                <a:lnTo>
                  <a:pt x="12192000" y="801163"/>
                </a:lnTo>
                <a:lnTo>
                  <a:pt x="12192000" y="2515690"/>
                </a:lnTo>
                <a:lnTo>
                  <a:pt x="0" y="251569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solidFill>
                <a:schemeClr val="tx1"/>
              </a:solidFill>
            </a:endParaRPr>
          </a:p>
        </p:txBody>
      </p:sp>
      <p:sp>
        <p:nvSpPr>
          <p:cNvPr id="2" name="Title 1">
            <a:extLst>
              <a:ext uri="{FF2B5EF4-FFF2-40B4-BE49-F238E27FC236}">
                <a16:creationId xmlns:a16="http://schemas.microsoft.com/office/drawing/2014/main" id="{6B2C6897-A916-DC93-6F6E-045623A9EA5C}"/>
              </a:ext>
            </a:extLst>
          </p:cNvPr>
          <p:cNvSpPr>
            <a:spLocks noGrp="1"/>
          </p:cNvSpPr>
          <p:nvPr>
            <p:ph type="title"/>
          </p:nvPr>
        </p:nvSpPr>
        <p:spPr>
          <a:xfrm>
            <a:off x="1212954" y="860428"/>
            <a:ext cx="10515600" cy="930275"/>
          </a:xfrm>
        </p:spPr>
        <p:txBody>
          <a:bodyPr>
            <a:normAutofit/>
          </a:bodyPr>
          <a:lstStyle/>
          <a:p>
            <a:r>
              <a:rPr lang="en-IN" dirty="0"/>
              <a:t>Review of Literature</a:t>
            </a:r>
          </a:p>
        </p:txBody>
      </p:sp>
      <p:graphicFrame>
        <p:nvGraphicFramePr>
          <p:cNvPr id="4" name="Content Placeholder 3">
            <a:extLst>
              <a:ext uri="{FF2B5EF4-FFF2-40B4-BE49-F238E27FC236}">
                <a16:creationId xmlns:a16="http://schemas.microsoft.com/office/drawing/2014/main" id="{94F69AEA-DC08-045D-66DF-16D241955E8E}"/>
              </a:ext>
            </a:extLst>
          </p:cNvPr>
          <p:cNvGraphicFramePr>
            <a:graphicFrameLocks noGrp="1"/>
          </p:cNvGraphicFramePr>
          <p:nvPr>
            <p:ph idx="1"/>
            <p:extLst>
              <p:ext uri="{D42A27DB-BD31-4B8C-83A1-F6EECF244321}">
                <p14:modId xmlns:p14="http://schemas.microsoft.com/office/powerpoint/2010/main" val="2558011635"/>
              </p:ext>
            </p:extLst>
          </p:nvPr>
        </p:nvGraphicFramePr>
        <p:xfrm>
          <a:off x="796413" y="1790701"/>
          <a:ext cx="10932141" cy="4816572"/>
        </p:xfrm>
        <a:graphic>
          <a:graphicData uri="http://schemas.openxmlformats.org/drawingml/2006/table">
            <a:tbl>
              <a:tblPr firstRow="1" bandRow="1">
                <a:tableStyleId>{616DA210-FB5B-4158-B5E0-FEB733F419BA}</a:tableStyleId>
              </a:tblPr>
              <a:tblGrid>
                <a:gridCol w="2293491">
                  <a:extLst>
                    <a:ext uri="{9D8B030D-6E8A-4147-A177-3AD203B41FA5}">
                      <a16:colId xmlns:a16="http://schemas.microsoft.com/office/drawing/2014/main" val="1827712845"/>
                    </a:ext>
                  </a:extLst>
                </a:gridCol>
                <a:gridCol w="959157">
                  <a:extLst>
                    <a:ext uri="{9D8B030D-6E8A-4147-A177-3AD203B41FA5}">
                      <a16:colId xmlns:a16="http://schemas.microsoft.com/office/drawing/2014/main" val="3575112577"/>
                    </a:ext>
                  </a:extLst>
                </a:gridCol>
                <a:gridCol w="7679493">
                  <a:extLst>
                    <a:ext uri="{9D8B030D-6E8A-4147-A177-3AD203B41FA5}">
                      <a16:colId xmlns:a16="http://schemas.microsoft.com/office/drawing/2014/main" val="1753336423"/>
                    </a:ext>
                  </a:extLst>
                </a:gridCol>
              </a:tblGrid>
              <a:tr h="802762">
                <a:tc>
                  <a:txBody>
                    <a:bodyPr/>
                    <a:lstStyle/>
                    <a:p>
                      <a:pPr>
                        <a:lnSpc>
                          <a:spcPct val="115000"/>
                        </a:lnSpc>
                        <a:spcAft>
                          <a:spcPts val="800"/>
                        </a:spcAft>
                        <a:buNone/>
                      </a:pPr>
                      <a:r>
                        <a:rPr lang="en-IN" sz="1800" b="1" kern="0" dirty="0">
                          <a:effectLst/>
                          <a:latin typeface="+mn-lt"/>
                          <a:ea typeface="Times New Roman" panose="02020603050405020304" pitchFamily="18" charset="0"/>
                          <a:cs typeface="Times New Roman" panose="02020603050405020304" pitchFamily="18" charset="0"/>
                        </a:rPr>
                        <a:t>Majumder et al.</a:t>
                      </a:r>
                      <a:endParaRPr lang="en-IN" sz="1800" b="1" kern="100" dirty="0">
                        <a:effectLst/>
                        <a:latin typeface="+mn-lt"/>
                        <a:ea typeface="Aptos" panose="020B0004020202020204" pitchFamily="34" charset="0"/>
                        <a:cs typeface="Times New Roman" panose="02020603050405020304" pitchFamily="18" charset="0"/>
                      </a:endParaRPr>
                    </a:p>
                  </a:txBody>
                  <a:tcPr marL="9192" marR="9192" marT="9192" marB="9192" anchor="ctr"/>
                </a:tc>
                <a:tc>
                  <a:txBody>
                    <a:bodyPr/>
                    <a:lstStyle/>
                    <a:p>
                      <a:pPr>
                        <a:lnSpc>
                          <a:spcPct val="115000"/>
                        </a:lnSpc>
                        <a:spcAft>
                          <a:spcPts val="800"/>
                        </a:spcAft>
                        <a:buNone/>
                      </a:pPr>
                      <a:r>
                        <a:rPr lang="en-IN" sz="1800" b="0" kern="0">
                          <a:effectLst/>
                          <a:latin typeface="+mn-lt"/>
                          <a:ea typeface="Times New Roman" panose="02020603050405020304" pitchFamily="18" charset="0"/>
                          <a:cs typeface="Times New Roman" panose="02020603050405020304" pitchFamily="18" charset="0"/>
                        </a:rPr>
                        <a:t>2024</a:t>
                      </a:r>
                      <a:endParaRPr lang="en-IN" sz="1800" b="0" kern="100">
                        <a:effectLst/>
                        <a:latin typeface="+mn-lt"/>
                        <a:ea typeface="Aptos" panose="020B0004020202020204" pitchFamily="34" charset="0"/>
                        <a:cs typeface="Times New Roman" panose="02020603050405020304" pitchFamily="18" charset="0"/>
                      </a:endParaRPr>
                    </a:p>
                  </a:txBody>
                  <a:tcPr marL="9192" marR="9192" marT="9192" marB="9192" anchor="ctr"/>
                </a:tc>
                <a:tc>
                  <a:txBody>
                    <a:bodyPr/>
                    <a:lstStyle/>
                    <a:p>
                      <a:pPr>
                        <a:lnSpc>
                          <a:spcPct val="115000"/>
                        </a:lnSpc>
                        <a:spcAft>
                          <a:spcPts val="800"/>
                        </a:spcAft>
                        <a:buNone/>
                      </a:pPr>
                      <a:r>
                        <a:rPr lang="en-IN" sz="1800" b="0" kern="0">
                          <a:effectLst/>
                          <a:latin typeface="+mn-lt"/>
                          <a:ea typeface="Times New Roman" panose="02020603050405020304" pitchFamily="18" charset="0"/>
                          <a:cs typeface="Times New Roman" panose="02020603050405020304" pitchFamily="18" charset="0"/>
                        </a:rPr>
                        <a:t>Women with greater decision-making autonomy are significantly more likely to utilize full ANC (≥4 visits, timely initiation, IFA intake).</a:t>
                      </a:r>
                      <a:endParaRPr lang="en-IN" sz="1800" b="0" kern="100">
                        <a:effectLst/>
                        <a:latin typeface="+mn-lt"/>
                        <a:ea typeface="Aptos" panose="020B0004020202020204" pitchFamily="34" charset="0"/>
                        <a:cs typeface="Times New Roman" panose="02020603050405020304" pitchFamily="18" charset="0"/>
                      </a:endParaRPr>
                    </a:p>
                  </a:txBody>
                  <a:tcPr marL="9192" marR="9192" marT="9192" marB="9192" anchor="ctr"/>
                </a:tc>
                <a:extLst>
                  <a:ext uri="{0D108BD9-81ED-4DB2-BD59-A6C34878D82A}">
                    <a16:rowId xmlns:a16="http://schemas.microsoft.com/office/drawing/2014/main" val="4273225921"/>
                  </a:ext>
                </a:extLst>
              </a:tr>
              <a:tr h="802762">
                <a:tc>
                  <a:txBody>
                    <a:bodyPr/>
                    <a:lstStyle/>
                    <a:p>
                      <a:pPr>
                        <a:lnSpc>
                          <a:spcPct val="115000"/>
                        </a:lnSpc>
                        <a:spcAft>
                          <a:spcPts val="800"/>
                        </a:spcAft>
                        <a:buNone/>
                      </a:pPr>
                      <a:r>
                        <a:rPr lang="en-IN" sz="1800" b="1" kern="0" dirty="0">
                          <a:effectLst/>
                          <a:latin typeface="+mn-lt"/>
                          <a:ea typeface="Times New Roman" panose="02020603050405020304" pitchFamily="18" charset="0"/>
                          <a:cs typeface="Times New Roman" panose="02020603050405020304" pitchFamily="18" charset="0"/>
                        </a:rPr>
                        <a:t>Lee et al.</a:t>
                      </a:r>
                      <a:endParaRPr lang="en-IN" sz="1800" b="1" kern="100" dirty="0">
                        <a:effectLst/>
                        <a:latin typeface="+mn-lt"/>
                        <a:ea typeface="Aptos" panose="020B0004020202020204" pitchFamily="34" charset="0"/>
                        <a:cs typeface="Times New Roman" panose="02020603050405020304" pitchFamily="18" charset="0"/>
                      </a:endParaRPr>
                    </a:p>
                  </a:txBody>
                  <a:tcPr marL="9192" marR="9192" marT="9192" marB="9192" anchor="ctr"/>
                </a:tc>
                <a:tc>
                  <a:txBody>
                    <a:bodyPr/>
                    <a:lstStyle/>
                    <a:p>
                      <a:pPr>
                        <a:lnSpc>
                          <a:spcPct val="115000"/>
                        </a:lnSpc>
                        <a:spcAft>
                          <a:spcPts val="800"/>
                        </a:spcAft>
                        <a:buNone/>
                      </a:pPr>
                      <a:r>
                        <a:rPr lang="en-IN" sz="1800" b="0" kern="0">
                          <a:effectLst/>
                          <a:latin typeface="+mn-lt"/>
                          <a:ea typeface="Times New Roman" panose="02020603050405020304" pitchFamily="18" charset="0"/>
                          <a:cs typeface="Times New Roman" panose="02020603050405020304" pitchFamily="18" charset="0"/>
                        </a:rPr>
                        <a:t>2024</a:t>
                      </a:r>
                      <a:endParaRPr lang="en-IN" sz="1800" b="0" kern="100">
                        <a:effectLst/>
                        <a:latin typeface="+mn-lt"/>
                        <a:ea typeface="Aptos" panose="020B0004020202020204" pitchFamily="34" charset="0"/>
                        <a:cs typeface="Times New Roman" panose="02020603050405020304" pitchFamily="18" charset="0"/>
                      </a:endParaRPr>
                    </a:p>
                  </a:txBody>
                  <a:tcPr marL="9192" marR="9192" marT="9192" marB="9192" anchor="ctr"/>
                </a:tc>
                <a:tc>
                  <a:txBody>
                    <a:bodyPr/>
                    <a:lstStyle/>
                    <a:p>
                      <a:pPr>
                        <a:lnSpc>
                          <a:spcPct val="115000"/>
                        </a:lnSpc>
                        <a:spcAft>
                          <a:spcPts val="800"/>
                        </a:spcAft>
                        <a:buNone/>
                      </a:pPr>
                      <a:r>
                        <a:rPr lang="en-IN" sz="1800" b="0" kern="0" dirty="0">
                          <a:effectLst/>
                          <a:latin typeface="+mn-lt"/>
                          <a:ea typeface="Times New Roman" panose="02020603050405020304" pitchFamily="18" charset="0"/>
                          <a:cs typeface="Times New Roman" panose="02020603050405020304" pitchFamily="18" charset="0"/>
                        </a:rPr>
                        <a:t>Positive correlation between women's autonomy and adherence to WHO’s 8-contact ANC model; intra-household dynamics influence care-seeking.</a:t>
                      </a:r>
                      <a:endParaRPr lang="en-IN" sz="1800" b="0" kern="100" dirty="0">
                        <a:effectLst/>
                        <a:latin typeface="+mn-lt"/>
                        <a:ea typeface="Aptos" panose="020B0004020202020204" pitchFamily="34" charset="0"/>
                        <a:cs typeface="Times New Roman" panose="02020603050405020304" pitchFamily="18" charset="0"/>
                      </a:endParaRPr>
                    </a:p>
                  </a:txBody>
                  <a:tcPr marL="9192" marR="9192" marT="9192" marB="9192" anchor="ctr"/>
                </a:tc>
                <a:extLst>
                  <a:ext uri="{0D108BD9-81ED-4DB2-BD59-A6C34878D82A}">
                    <a16:rowId xmlns:a16="http://schemas.microsoft.com/office/drawing/2014/main" val="768811850"/>
                  </a:ext>
                </a:extLst>
              </a:tr>
              <a:tr h="802762">
                <a:tc>
                  <a:txBody>
                    <a:bodyPr/>
                    <a:lstStyle/>
                    <a:p>
                      <a:pPr>
                        <a:lnSpc>
                          <a:spcPct val="115000"/>
                        </a:lnSpc>
                        <a:spcAft>
                          <a:spcPts val="800"/>
                        </a:spcAft>
                        <a:buNone/>
                      </a:pPr>
                      <a:r>
                        <a:rPr lang="en-IN" sz="1800" b="1" kern="0">
                          <a:effectLst/>
                          <a:latin typeface="+mn-lt"/>
                          <a:ea typeface="Times New Roman" panose="02020603050405020304" pitchFamily="18" charset="0"/>
                          <a:cs typeface="Times New Roman" panose="02020603050405020304" pitchFamily="18" charset="0"/>
                        </a:rPr>
                        <a:t>Nihal &amp; Shekhar</a:t>
                      </a:r>
                      <a:endParaRPr lang="en-IN" sz="1800" b="1" kern="100">
                        <a:effectLst/>
                        <a:latin typeface="+mn-lt"/>
                        <a:ea typeface="Aptos" panose="020B0004020202020204" pitchFamily="34" charset="0"/>
                        <a:cs typeface="Times New Roman" panose="02020603050405020304" pitchFamily="18" charset="0"/>
                      </a:endParaRPr>
                    </a:p>
                  </a:txBody>
                  <a:tcPr marL="9192" marR="9192" marT="9192" marB="9192" anchor="ctr"/>
                </a:tc>
                <a:tc>
                  <a:txBody>
                    <a:bodyPr/>
                    <a:lstStyle/>
                    <a:p>
                      <a:pPr>
                        <a:lnSpc>
                          <a:spcPct val="115000"/>
                        </a:lnSpc>
                        <a:spcAft>
                          <a:spcPts val="800"/>
                        </a:spcAft>
                        <a:buNone/>
                      </a:pPr>
                      <a:r>
                        <a:rPr lang="en-IN" sz="1800" b="0" kern="0">
                          <a:effectLst/>
                          <a:latin typeface="+mn-lt"/>
                          <a:ea typeface="Times New Roman" panose="02020603050405020304" pitchFamily="18" charset="0"/>
                          <a:cs typeface="Times New Roman" panose="02020603050405020304" pitchFamily="18" charset="0"/>
                        </a:rPr>
                        <a:t>2024</a:t>
                      </a:r>
                      <a:endParaRPr lang="en-IN" sz="1800" b="0" kern="100">
                        <a:effectLst/>
                        <a:latin typeface="+mn-lt"/>
                        <a:ea typeface="Aptos" panose="020B0004020202020204" pitchFamily="34" charset="0"/>
                        <a:cs typeface="Times New Roman" panose="02020603050405020304" pitchFamily="18" charset="0"/>
                      </a:endParaRPr>
                    </a:p>
                  </a:txBody>
                  <a:tcPr marL="9192" marR="9192" marT="9192" marB="9192" anchor="ctr"/>
                </a:tc>
                <a:tc>
                  <a:txBody>
                    <a:bodyPr/>
                    <a:lstStyle/>
                    <a:p>
                      <a:pPr>
                        <a:lnSpc>
                          <a:spcPct val="115000"/>
                        </a:lnSpc>
                        <a:spcAft>
                          <a:spcPts val="800"/>
                        </a:spcAft>
                        <a:buNone/>
                      </a:pPr>
                      <a:r>
                        <a:rPr lang="en-IN" sz="1800" b="0" kern="0" dirty="0">
                          <a:effectLst/>
                          <a:latin typeface="+mn-lt"/>
                          <a:ea typeface="Times New Roman" panose="02020603050405020304" pitchFamily="18" charset="0"/>
                          <a:cs typeface="Times New Roman" panose="02020603050405020304" pitchFamily="18" charset="0"/>
                        </a:rPr>
                        <a:t>Literate women are 1.97 times more likely to receive any ANC and 1.95 times for full ANC; literacy also increases institutional deliveries.</a:t>
                      </a:r>
                      <a:endParaRPr lang="en-IN" sz="1800" b="0" kern="100" dirty="0">
                        <a:effectLst/>
                        <a:latin typeface="+mn-lt"/>
                        <a:ea typeface="Aptos" panose="020B0004020202020204" pitchFamily="34" charset="0"/>
                        <a:cs typeface="Times New Roman" panose="02020603050405020304" pitchFamily="18" charset="0"/>
                      </a:endParaRPr>
                    </a:p>
                  </a:txBody>
                  <a:tcPr marL="9192" marR="9192" marT="9192" marB="9192" anchor="ctr"/>
                </a:tc>
                <a:extLst>
                  <a:ext uri="{0D108BD9-81ED-4DB2-BD59-A6C34878D82A}">
                    <a16:rowId xmlns:a16="http://schemas.microsoft.com/office/drawing/2014/main" val="3831938675"/>
                  </a:ext>
                </a:extLst>
              </a:tr>
              <a:tr h="802762">
                <a:tc>
                  <a:txBody>
                    <a:bodyPr/>
                    <a:lstStyle/>
                    <a:p>
                      <a:pPr>
                        <a:lnSpc>
                          <a:spcPct val="115000"/>
                        </a:lnSpc>
                        <a:spcAft>
                          <a:spcPts val="800"/>
                        </a:spcAft>
                        <a:buNone/>
                      </a:pPr>
                      <a:r>
                        <a:rPr lang="en-IN" sz="1800" b="1" kern="0">
                          <a:effectLst/>
                          <a:latin typeface="+mn-lt"/>
                          <a:ea typeface="Times New Roman" panose="02020603050405020304" pitchFamily="18" charset="0"/>
                          <a:cs typeface="Times New Roman" panose="02020603050405020304" pitchFamily="18" charset="0"/>
                        </a:rPr>
                        <a:t>Girotra et al.</a:t>
                      </a:r>
                      <a:endParaRPr lang="en-IN" sz="1800" b="1" kern="100">
                        <a:effectLst/>
                        <a:latin typeface="+mn-lt"/>
                        <a:ea typeface="Aptos" panose="020B0004020202020204" pitchFamily="34" charset="0"/>
                        <a:cs typeface="Times New Roman" panose="02020603050405020304" pitchFamily="18" charset="0"/>
                      </a:endParaRPr>
                    </a:p>
                  </a:txBody>
                  <a:tcPr marL="9192" marR="9192" marT="9192" marB="9192" anchor="ctr"/>
                </a:tc>
                <a:tc>
                  <a:txBody>
                    <a:bodyPr/>
                    <a:lstStyle/>
                    <a:p>
                      <a:pPr>
                        <a:lnSpc>
                          <a:spcPct val="115000"/>
                        </a:lnSpc>
                        <a:spcAft>
                          <a:spcPts val="800"/>
                        </a:spcAft>
                        <a:buNone/>
                      </a:pPr>
                      <a:r>
                        <a:rPr lang="en-IN" sz="1800" b="0" kern="0">
                          <a:effectLst/>
                          <a:latin typeface="+mn-lt"/>
                          <a:ea typeface="Times New Roman" panose="02020603050405020304" pitchFamily="18" charset="0"/>
                          <a:cs typeface="Times New Roman" panose="02020603050405020304" pitchFamily="18" charset="0"/>
                        </a:rPr>
                        <a:t>2023</a:t>
                      </a:r>
                      <a:endParaRPr lang="en-IN" sz="1800" b="0" kern="100">
                        <a:effectLst/>
                        <a:latin typeface="+mn-lt"/>
                        <a:ea typeface="Aptos" panose="020B0004020202020204" pitchFamily="34" charset="0"/>
                        <a:cs typeface="Times New Roman" panose="02020603050405020304" pitchFamily="18" charset="0"/>
                      </a:endParaRPr>
                    </a:p>
                  </a:txBody>
                  <a:tcPr marL="9192" marR="9192" marT="9192" marB="9192" anchor="ctr"/>
                </a:tc>
                <a:tc>
                  <a:txBody>
                    <a:bodyPr/>
                    <a:lstStyle/>
                    <a:p>
                      <a:pPr>
                        <a:lnSpc>
                          <a:spcPct val="115000"/>
                        </a:lnSpc>
                        <a:spcAft>
                          <a:spcPts val="800"/>
                        </a:spcAft>
                        <a:buNone/>
                      </a:pPr>
                      <a:r>
                        <a:rPr lang="en-IN" sz="1800" b="0" kern="0" dirty="0">
                          <a:effectLst/>
                          <a:latin typeface="+mn-lt"/>
                          <a:ea typeface="Times New Roman" panose="02020603050405020304" pitchFamily="18" charset="0"/>
                          <a:cs typeface="Times New Roman" panose="02020603050405020304" pitchFamily="18" charset="0"/>
                        </a:rPr>
                        <a:t>Education and wealth are significant determinants of quality ANC access; lower socio-economic groups remain underserved.</a:t>
                      </a:r>
                      <a:endParaRPr lang="en-IN" sz="1800" b="0" kern="100" dirty="0">
                        <a:effectLst/>
                        <a:latin typeface="+mn-lt"/>
                        <a:ea typeface="Aptos" panose="020B0004020202020204" pitchFamily="34" charset="0"/>
                        <a:cs typeface="Times New Roman" panose="02020603050405020304" pitchFamily="18" charset="0"/>
                      </a:endParaRPr>
                    </a:p>
                  </a:txBody>
                  <a:tcPr marL="9192" marR="9192" marT="9192" marB="9192" anchor="ctr"/>
                </a:tc>
                <a:extLst>
                  <a:ext uri="{0D108BD9-81ED-4DB2-BD59-A6C34878D82A}">
                    <a16:rowId xmlns:a16="http://schemas.microsoft.com/office/drawing/2014/main" val="2499125024"/>
                  </a:ext>
                </a:extLst>
              </a:tr>
              <a:tr h="802762">
                <a:tc>
                  <a:txBody>
                    <a:bodyPr/>
                    <a:lstStyle/>
                    <a:p>
                      <a:pPr>
                        <a:lnSpc>
                          <a:spcPct val="115000"/>
                        </a:lnSpc>
                        <a:spcAft>
                          <a:spcPts val="800"/>
                        </a:spcAft>
                        <a:buNone/>
                      </a:pPr>
                      <a:r>
                        <a:rPr lang="en-IN" sz="1800" b="1" kern="0">
                          <a:effectLst/>
                          <a:latin typeface="+mn-lt"/>
                          <a:ea typeface="Times New Roman" panose="02020603050405020304" pitchFamily="18" charset="0"/>
                          <a:cs typeface="Times New Roman" panose="02020603050405020304" pitchFamily="18" charset="0"/>
                        </a:rPr>
                        <a:t>Patel &amp; Chauhan</a:t>
                      </a:r>
                      <a:endParaRPr lang="en-IN" sz="1800" b="1" kern="100">
                        <a:effectLst/>
                        <a:latin typeface="+mn-lt"/>
                        <a:ea typeface="Aptos" panose="020B0004020202020204" pitchFamily="34" charset="0"/>
                        <a:cs typeface="Times New Roman" panose="02020603050405020304" pitchFamily="18" charset="0"/>
                      </a:endParaRPr>
                    </a:p>
                  </a:txBody>
                  <a:tcPr marL="9192" marR="9192" marT="9192" marB="9192" anchor="ctr"/>
                </a:tc>
                <a:tc>
                  <a:txBody>
                    <a:bodyPr/>
                    <a:lstStyle/>
                    <a:p>
                      <a:pPr>
                        <a:lnSpc>
                          <a:spcPct val="115000"/>
                        </a:lnSpc>
                        <a:spcAft>
                          <a:spcPts val="800"/>
                        </a:spcAft>
                        <a:buNone/>
                      </a:pPr>
                      <a:r>
                        <a:rPr lang="en-IN" sz="1800" b="0" kern="0">
                          <a:effectLst/>
                          <a:latin typeface="+mn-lt"/>
                          <a:ea typeface="Times New Roman" panose="02020603050405020304" pitchFamily="18" charset="0"/>
                          <a:cs typeface="Times New Roman" panose="02020603050405020304" pitchFamily="18" charset="0"/>
                        </a:rPr>
                        <a:t>2020</a:t>
                      </a:r>
                      <a:endParaRPr lang="en-IN" sz="1800" b="0" kern="100">
                        <a:effectLst/>
                        <a:latin typeface="+mn-lt"/>
                        <a:ea typeface="Aptos" panose="020B0004020202020204" pitchFamily="34" charset="0"/>
                        <a:cs typeface="Times New Roman" panose="02020603050405020304" pitchFamily="18" charset="0"/>
                      </a:endParaRPr>
                    </a:p>
                  </a:txBody>
                  <a:tcPr marL="9192" marR="9192" marT="9192" marB="9192" anchor="ctr"/>
                </a:tc>
                <a:tc>
                  <a:txBody>
                    <a:bodyPr/>
                    <a:lstStyle/>
                    <a:p>
                      <a:pPr>
                        <a:lnSpc>
                          <a:spcPct val="115000"/>
                        </a:lnSpc>
                        <a:spcAft>
                          <a:spcPts val="800"/>
                        </a:spcAft>
                        <a:buNone/>
                      </a:pPr>
                      <a:r>
                        <a:rPr lang="en-IN" sz="1800" b="0" kern="0" dirty="0">
                          <a:effectLst/>
                          <a:latin typeface="+mn-lt"/>
                          <a:ea typeface="Times New Roman" panose="02020603050405020304" pitchFamily="18" charset="0"/>
                          <a:cs typeface="Times New Roman" panose="02020603050405020304" pitchFamily="18" charset="0"/>
                        </a:rPr>
                        <a:t>Gender inequality and limited women's empowerment are major barriers to healthcare utilization in India.</a:t>
                      </a:r>
                      <a:endParaRPr lang="en-IN" sz="1800" b="0" kern="100" dirty="0">
                        <a:effectLst/>
                        <a:latin typeface="+mn-lt"/>
                        <a:ea typeface="Aptos" panose="020B0004020202020204" pitchFamily="34" charset="0"/>
                        <a:cs typeface="Times New Roman" panose="02020603050405020304" pitchFamily="18" charset="0"/>
                      </a:endParaRPr>
                    </a:p>
                  </a:txBody>
                  <a:tcPr marL="9192" marR="9192" marT="9192" marB="9192" anchor="ctr"/>
                </a:tc>
                <a:extLst>
                  <a:ext uri="{0D108BD9-81ED-4DB2-BD59-A6C34878D82A}">
                    <a16:rowId xmlns:a16="http://schemas.microsoft.com/office/drawing/2014/main" val="3558991103"/>
                  </a:ext>
                </a:extLst>
              </a:tr>
              <a:tr h="802762">
                <a:tc>
                  <a:txBody>
                    <a:bodyPr/>
                    <a:lstStyle/>
                    <a:p>
                      <a:pPr>
                        <a:lnSpc>
                          <a:spcPct val="115000"/>
                        </a:lnSpc>
                        <a:spcAft>
                          <a:spcPts val="800"/>
                        </a:spcAft>
                        <a:buNone/>
                      </a:pPr>
                      <a:r>
                        <a:rPr lang="en-IN" sz="1800" b="1" kern="0">
                          <a:effectLst/>
                          <a:latin typeface="+mn-lt"/>
                          <a:ea typeface="Times New Roman" panose="02020603050405020304" pitchFamily="18" charset="0"/>
                          <a:cs typeface="Times New Roman" panose="02020603050405020304" pitchFamily="18" charset="0"/>
                        </a:rPr>
                        <a:t>Lim et al.</a:t>
                      </a:r>
                      <a:endParaRPr lang="en-IN" sz="1800" b="1" kern="100">
                        <a:effectLst/>
                        <a:latin typeface="+mn-lt"/>
                        <a:ea typeface="Aptos" panose="020B0004020202020204" pitchFamily="34" charset="0"/>
                        <a:cs typeface="Times New Roman" panose="02020603050405020304" pitchFamily="18" charset="0"/>
                      </a:endParaRPr>
                    </a:p>
                  </a:txBody>
                  <a:tcPr marL="9192" marR="9192" marT="9192" marB="9192" anchor="ctr"/>
                </a:tc>
                <a:tc>
                  <a:txBody>
                    <a:bodyPr/>
                    <a:lstStyle/>
                    <a:p>
                      <a:pPr>
                        <a:lnSpc>
                          <a:spcPct val="115000"/>
                        </a:lnSpc>
                        <a:spcAft>
                          <a:spcPts val="800"/>
                        </a:spcAft>
                        <a:buNone/>
                      </a:pPr>
                      <a:r>
                        <a:rPr lang="en-IN" sz="1800" b="0" kern="0">
                          <a:effectLst/>
                          <a:latin typeface="+mn-lt"/>
                          <a:ea typeface="Times New Roman" panose="02020603050405020304" pitchFamily="18" charset="0"/>
                          <a:cs typeface="Times New Roman" panose="02020603050405020304" pitchFamily="18" charset="0"/>
                        </a:rPr>
                        <a:t>2010</a:t>
                      </a:r>
                      <a:endParaRPr lang="en-IN" sz="1800" b="0" kern="100">
                        <a:effectLst/>
                        <a:latin typeface="+mn-lt"/>
                        <a:ea typeface="Aptos" panose="020B0004020202020204" pitchFamily="34" charset="0"/>
                        <a:cs typeface="Times New Roman" panose="02020603050405020304" pitchFamily="18" charset="0"/>
                      </a:endParaRPr>
                    </a:p>
                  </a:txBody>
                  <a:tcPr marL="9192" marR="9192" marT="9192" marB="9192" anchor="ctr"/>
                </a:tc>
                <a:tc>
                  <a:txBody>
                    <a:bodyPr/>
                    <a:lstStyle/>
                    <a:p>
                      <a:pPr>
                        <a:lnSpc>
                          <a:spcPct val="115000"/>
                        </a:lnSpc>
                        <a:spcAft>
                          <a:spcPts val="800"/>
                        </a:spcAft>
                        <a:buNone/>
                      </a:pPr>
                      <a:r>
                        <a:rPr lang="en-IN" sz="1800" b="0" kern="0" dirty="0">
                          <a:effectLst/>
                          <a:latin typeface="+mn-lt"/>
                          <a:ea typeface="Times New Roman" panose="02020603050405020304" pitchFamily="18" charset="0"/>
                          <a:cs typeface="Times New Roman" panose="02020603050405020304" pitchFamily="18" charset="0"/>
                        </a:rPr>
                        <a:t>JSY improved institutional deliveries, but its impact on ANC equity is limited by weak outreach and poor male involvement.</a:t>
                      </a:r>
                      <a:endParaRPr lang="en-IN" sz="1800" b="0" kern="100" dirty="0">
                        <a:effectLst/>
                        <a:latin typeface="+mn-lt"/>
                        <a:ea typeface="Aptos" panose="020B0004020202020204" pitchFamily="34" charset="0"/>
                        <a:cs typeface="Times New Roman" panose="02020603050405020304" pitchFamily="18" charset="0"/>
                      </a:endParaRPr>
                    </a:p>
                  </a:txBody>
                  <a:tcPr marL="9192" marR="9192" marT="9192" marB="9192" anchor="ctr"/>
                </a:tc>
                <a:extLst>
                  <a:ext uri="{0D108BD9-81ED-4DB2-BD59-A6C34878D82A}">
                    <a16:rowId xmlns:a16="http://schemas.microsoft.com/office/drawing/2014/main" val="3741335620"/>
                  </a:ext>
                </a:extLst>
              </a:tr>
            </a:tbl>
          </a:graphicData>
        </a:graphic>
      </p:graphicFrame>
      <p:pic>
        <p:nvPicPr>
          <p:cNvPr id="5" name="Picture 4">
            <a:extLst>
              <a:ext uri="{FF2B5EF4-FFF2-40B4-BE49-F238E27FC236}">
                <a16:creationId xmlns:a16="http://schemas.microsoft.com/office/drawing/2014/main" id="{DBB04FE3-8CB2-549E-FD7B-7547D5D550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96" y="0"/>
            <a:ext cx="1417319" cy="667130"/>
          </a:xfrm>
          <a:prstGeom prst="rect">
            <a:avLst/>
          </a:prstGeom>
        </p:spPr>
      </p:pic>
    </p:spTree>
    <p:extLst>
      <p:ext uri="{BB962C8B-B14F-4D97-AF65-F5344CB8AC3E}">
        <p14:creationId xmlns:p14="http://schemas.microsoft.com/office/powerpoint/2010/main" val="3690068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E6547FB-EECB-AE4B-BC94-891522F03726}"/>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BB2B1F0-0DD6-4744-9A46-7A344FB48E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56A5116-7B59-B2E3-3350-50B0A61E94DA}"/>
              </a:ext>
            </a:extLst>
          </p:cNvPr>
          <p:cNvSpPr>
            <a:spLocks noGrp="1"/>
          </p:cNvSpPr>
          <p:nvPr>
            <p:ph type="title"/>
          </p:nvPr>
        </p:nvSpPr>
        <p:spPr>
          <a:xfrm>
            <a:off x="1154242" y="1128140"/>
            <a:ext cx="10193461" cy="1217721"/>
          </a:xfrm>
        </p:spPr>
        <p:txBody>
          <a:bodyPr anchor="b">
            <a:normAutofit/>
          </a:bodyPr>
          <a:lstStyle/>
          <a:p>
            <a:r>
              <a:rPr lang="en-IN" sz="6000" dirty="0"/>
              <a:t>Research Questions</a:t>
            </a:r>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2899927"/>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2776031"/>
            <a:ext cx="1873457"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32CCDC5A-216B-F18F-EA2E-FD388EB5DBD4}"/>
              </a:ext>
            </a:extLst>
          </p:cNvPr>
          <p:cNvSpPr>
            <a:spLocks noGrp="1"/>
          </p:cNvSpPr>
          <p:nvPr>
            <p:ph idx="1"/>
          </p:nvPr>
        </p:nvSpPr>
        <p:spPr>
          <a:xfrm>
            <a:off x="841248" y="3337269"/>
            <a:ext cx="10509504" cy="2905686"/>
          </a:xfrm>
        </p:spPr>
        <p:txBody>
          <a:bodyPr>
            <a:normAutofit/>
          </a:bodyPr>
          <a:lstStyle/>
          <a:p>
            <a:pPr marL="514350" indent="-514350">
              <a:buFont typeface="+mj-lt"/>
              <a:buAutoNum type="arabicPeriod"/>
            </a:pPr>
            <a:r>
              <a:rPr lang="en-US" sz="2200" dirty="0"/>
              <a:t>How does gender-based disparity influence the utilization of (ANC) services among women in India?</a:t>
            </a:r>
          </a:p>
          <a:p>
            <a:pPr marL="514350" indent="-514350">
              <a:buFont typeface="+mj-lt"/>
              <a:buAutoNum type="arabicPeriod"/>
            </a:pPr>
            <a:r>
              <a:rPr lang="en-US" sz="2200" dirty="0"/>
              <a:t>What actionable gaps can healthcare providers address to ensure equitable maternal healthcare access?</a:t>
            </a:r>
          </a:p>
          <a:p>
            <a:pPr marL="0" indent="0">
              <a:buNone/>
            </a:pPr>
            <a:endParaRPr lang="en-IN" sz="2200" dirty="0"/>
          </a:p>
        </p:txBody>
      </p:sp>
      <p:pic>
        <p:nvPicPr>
          <p:cNvPr id="4" name="Picture 3">
            <a:extLst>
              <a:ext uri="{FF2B5EF4-FFF2-40B4-BE49-F238E27FC236}">
                <a16:creationId xmlns:a16="http://schemas.microsoft.com/office/drawing/2014/main" id="{1B48B716-80DF-3D3E-1AFF-685265228E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672" y="166497"/>
            <a:ext cx="1417319" cy="667130"/>
          </a:xfrm>
          <a:prstGeom prst="rect">
            <a:avLst/>
          </a:prstGeom>
        </p:spPr>
      </p:pic>
    </p:spTree>
    <p:extLst>
      <p:ext uri="{BB962C8B-B14F-4D97-AF65-F5344CB8AC3E}">
        <p14:creationId xmlns:p14="http://schemas.microsoft.com/office/powerpoint/2010/main" val="41772358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010E4F5-689C-D18F-6508-6E1CAB036D3E}"/>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BB2B1F0-0DD6-4744-9A46-7A344FB48E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4309F80-EA37-6248-699F-1E31B35B4EEB}"/>
              </a:ext>
            </a:extLst>
          </p:cNvPr>
          <p:cNvSpPr>
            <a:spLocks noGrp="1"/>
          </p:cNvSpPr>
          <p:nvPr>
            <p:ph type="title"/>
          </p:nvPr>
        </p:nvSpPr>
        <p:spPr>
          <a:xfrm>
            <a:off x="896110" y="1080016"/>
            <a:ext cx="10451593" cy="1265845"/>
          </a:xfrm>
        </p:spPr>
        <p:txBody>
          <a:bodyPr anchor="b">
            <a:normAutofit/>
          </a:bodyPr>
          <a:lstStyle/>
          <a:p>
            <a:r>
              <a:rPr lang="en-IN" sz="6000" dirty="0"/>
              <a:t>Objectives of the study</a:t>
            </a:r>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2899927"/>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2776031"/>
            <a:ext cx="1873457"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167BEED3-9E05-B29F-F8BB-C67EA8A873DC}"/>
              </a:ext>
            </a:extLst>
          </p:cNvPr>
          <p:cNvSpPr>
            <a:spLocks noGrp="1"/>
          </p:cNvSpPr>
          <p:nvPr>
            <p:ph idx="1"/>
          </p:nvPr>
        </p:nvSpPr>
        <p:spPr>
          <a:xfrm>
            <a:off x="841248" y="3337269"/>
            <a:ext cx="10509504" cy="2905686"/>
          </a:xfrm>
        </p:spPr>
        <p:txBody>
          <a:bodyPr>
            <a:normAutofit lnSpcReduction="10000"/>
          </a:bodyPr>
          <a:lstStyle/>
          <a:p>
            <a:pPr>
              <a:spcAft>
                <a:spcPts val="800"/>
              </a:spcAft>
              <a:buNone/>
            </a:pPr>
            <a:r>
              <a:rPr lang="en-IN" sz="2200" b="1" kern="100" dirty="0">
                <a:effectLst/>
                <a:ea typeface="Aptos" panose="020B0004020202020204" pitchFamily="34" charset="0"/>
                <a:cs typeface="Times New Roman" panose="02020603050405020304" pitchFamily="18" charset="0"/>
              </a:rPr>
              <a:t>Primary Objective: </a:t>
            </a:r>
            <a:r>
              <a:rPr lang="en-IN" sz="2200" kern="100" dirty="0">
                <a:effectLst/>
                <a:ea typeface="Aptos" panose="020B0004020202020204" pitchFamily="34" charset="0"/>
                <a:cs typeface="Times New Roman" panose="02020603050405020304" pitchFamily="18" charset="0"/>
              </a:rPr>
              <a:t>The broad objective of the study is to study the utilization of antenatal care (ANC) services among women and examine disparities affecting its uptake in India.</a:t>
            </a:r>
          </a:p>
          <a:p>
            <a:pPr>
              <a:spcAft>
                <a:spcPts val="800"/>
              </a:spcAft>
              <a:buNone/>
            </a:pPr>
            <a:r>
              <a:rPr lang="en-IN" sz="2200" kern="100" dirty="0">
                <a:effectLst/>
                <a:ea typeface="Aptos" panose="020B0004020202020204" pitchFamily="34" charset="0"/>
                <a:cs typeface="Times New Roman" panose="02020603050405020304" pitchFamily="18" charset="0"/>
              </a:rPr>
              <a:t> However specific objective of the study are as follows:</a:t>
            </a:r>
          </a:p>
          <a:p>
            <a:pPr marL="342900" lvl="0" indent="-342900">
              <a:buFont typeface="+mj-lt"/>
              <a:buAutoNum type="arabicPeriod"/>
            </a:pPr>
            <a:r>
              <a:rPr lang="en-IN" sz="2200" kern="100" dirty="0">
                <a:effectLst/>
                <a:ea typeface="Aptos" panose="020B0004020202020204" pitchFamily="34" charset="0"/>
                <a:cs typeface="Times New Roman" panose="02020603050405020304" pitchFamily="18" charset="0"/>
              </a:rPr>
              <a:t>To understand the level of ANC in India.</a:t>
            </a:r>
          </a:p>
          <a:p>
            <a:pPr marL="342900" lvl="0" indent="-342900">
              <a:spcAft>
                <a:spcPts val="800"/>
              </a:spcAft>
              <a:buFont typeface="+mj-lt"/>
              <a:buAutoNum type="arabicPeriod"/>
            </a:pPr>
            <a:r>
              <a:rPr lang="en-IN" sz="2200" kern="100" dirty="0">
                <a:effectLst/>
                <a:ea typeface="Aptos" panose="020B0004020202020204" pitchFamily="34" charset="0"/>
                <a:cs typeface="Times New Roman" panose="02020603050405020304" pitchFamily="18" charset="0"/>
              </a:rPr>
              <a:t>To study the ANC disparity by women’s autonomy in India</a:t>
            </a:r>
            <a:endParaRPr lang="en-IN" sz="2200" kern="100" dirty="0">
              <a:ea typeface="Aptos" panose="020B0004020202020204" pitchFamily="34" charset="0"/>
              <a:cs typeface="Times New Roman" panose="02020603050405020304" pitchFamily="18" charset="0"/>
            </a:endParaRPr>
          </a:p>
          <a:p>
            <a:pPr marL="342900" lvl="0" indent="-342900">
              <a:spcAft>
                <a:spcPts val="800"/>
              </a:spcAft>
              <a:buFont typeface="+mj-lt"/>
              <a:buAutoNum type="arabicPeriod"/>
            </a:pPr>
            <a:r>
              <a:rPr lang="en-IN" sz="2200" dirty="0">
                <a:effectLst/>
                <a:ea typeface="Aptos" panose="020B0004020202020204" pitchFamily="34" charset="0"/>
              </a:rPr>
              <a:t>To study the ANC disparity by caste in India.</a:t>
            </a:r>
            <a:endParaRPr lang="en-IN" sz="2200" dirty="0"/>
          </a:p>
        </p:txBody>
      </p:sp>
      <p:pic>
        <p:nvPicPr>
          <p:cNvPr id="4" name="Picture 3">
            <a:extLst>
              <a:ext uri="{FF2B5EF4-FFF2-40B4-BE49-F238E27FC236}">
                <a16:creationId xmlns:a16="http://schemas.microsoft.com/office/drawing/2014/main" id="{FC6F85D8-9365-9859-9FC6-1A8645426F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417319" cy="822578"/>
          </a:xfrm>
          <a:prstGeom prst="rect">
            <a:avLst/>
          </a:prstGeom>
        </p:spPr>
      </p:pic>
    </p:spTree>
    <p:extLst>
      <p:ext uri="{BB962C8B-B14F-4D97-AF65-F5344CB8AC3E}">
        <p14:creationId xmlns:p14="http://schemas.microsoft.com/office/powerpoint/2010/main" val="28325287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1B468FF-3F46-317B-9516-D8E261B3E40C}"/>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BB2B1F0-0DD6-4744-9A46-7A344FB48E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A676AFE-FA54-6FBA-D3A6-D1A323E95A0A}"/>
              </a:ext>
            </a:extLst>
          </p:cNvPr>
          <p:cNvSpPr>
            <a:spLocks noGrp="1"/>
          </p:cNvSpPr>
          <p:nvPr>
            <p:ph type="title"/>
          </p:nvPr>
        </p:nvSpPr>
        <p:spPr>
          <a:xfrm>
            <a:off x="1417320" y="854438"/>
            <a:ext cx="9930384" cy="1491423"/>
          </a:xfrm>
        </p:spPr>
        <p:txBody>
          <a:bodyPr anchor="b">
            <a:normAutofit/>
          </a:bodyPr>
          <a:lstStyle/>
          <a:p>
            <a:r>
              <a:rPr lang="en-IN" sz="6000" dirty="0">
                <a:cs typeface="Times New Roman" panose="02020603050405020304" pitchFamily="18" charset="0"/>
              </a:rPr>
              <a:t>Data and Methods</a:t>
            </a:r>
          </a:p>
        </p:txBody>
      </p:sp>
      <p:sp>
        <p:nvSpPr>
          <p:cNvPr id="10" name="Rectangle 9">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2899927"/>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2" name="Rectangle 11">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2776031"/>
            <a:ext cx="1873457"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5A6C6F56-8EFA-A280-6184-FD6F59F028AD}"/>
              </a:ext>
            </a:extLst>
          </p:cNvPr>
          <p:cNvSpPr>
            <a:spLocks noGrp="1"/>
          </p:cNvSpPr>
          <p:nvPr>
            <p:ph idx="1"/>
          </p:nvPr>
        </p:nvSpPr>
        <p:spPr>
          <a:xfrm>
            <a:off x="841248" y="3337269"/>
            <a:ext cx="10509504" cy="2905686"/>
          </a:xfrm>
        </p:spPr>
        <p:txBody>
          <a:bodyPr>
            <a:normAutofit/>
          </a:bodyPr>
          <a:lstStyle/>
          <a:p>
            <a:r>
              <a:rPr lang="en-US" sz="2200" dirty="0">
                <a:cs typeface="Times New Roman" panose="02020603050405020304" pitchFamily="18" charset="0"/>
              </a:rPr>
              <a:t>The study is based on secondary data from the National Family Health Survey (NFHS-5, 2019–21) and Demographic and Health Survey (</a:t>
            </a:r>
            <a:r>
              <a:rPr lang="en-US" sz="2200" dirty="0" err="1">
                <a:cs typeface="Times New Roman" panose="02020603050405020304" pitchFamily="18" charset="0"/>
              </a:rPr>
              <a:t>DlHS</a:t>
            </a:r>
            <a:r>
              <a:rPr lang="en-US" sz="2200" dirty="0">
                <a:cs typeface="Times New Roman" panose="02020603050405020304" pitchFamily="18" charset="0"/>
              </a:rPr>
              <a:t>).</a:t>
            </a:r>
          </a:p>
          <a:p>
            <a:r>
              <a:rPr lang="en-IN" sz="2400" dirty="0"/>
              <a:t>Data was </a:t>
            </a:r>
            <a:r>
              <a:rPr lang="en-IN" sz="2400" dirty="0" err="1"/>
              <a:t>analyzed</a:t>
            </a:r>
            <a:r>
              <a:rPr lang="en-IN" sz="2400" dirty="0"/>
              <a:t> using STATA software.</a:t>
            </a:r>
          </a:p>
          <a:p>
            <a:r>
              <a:rPr lang="en-IN" sz="2400" dirty="0"/>
              <a:t>STATA was used for:</a:t>
            </a:r>
          </a:p>
          <a:p>
            <a:pPr lvl="1"/>
            <a:r>
              <a:rPr lang="en-IN" dirty="0"/>
              <a:t>Data cleaning and management</a:t>
            </a:r>
          </a:p>
          <a:p>
            <a:pPr lvl="1"/>
            <a:r>
              <a:rPr lang="en-IN" dirty="0"/>
              <a:t>Recoding of variables (e.g., caste, wealth, empowerment, education)</a:t>
            </a:r>
          </a:p>
          <a:p>
            <a:pPr lvl="1"/>
            <a:r>
              <a:rPr lang="en-IN" dirty="0"/>
              <a:t>Descriptive statistical analysis (mean, standard deviation)</a:t>
            </a:r>
          </a:p>
          <a:p>
            <a:endParaRPr lang="en-IN" sz="2200" dirty="0">
              <a:cs typeface="Times New Roman" panose="02020603050405020304" pitchFamily="18" charset="0"/>
            </a:endParaRPr>
          </a:p>
        </p:txBody>
      </p:sp>
      <p:pic>
        <p:nvPicPr>
          <p:cNvPr id="4" name="Picture 3">
            <a:extLst>
              <a:ext uri="{FF2B5EF4-FFF2-40B4-BE49-F238E27FC236}">
                <a16:creationId xmlns:a16="http://schemas.microsoft.com/office/drawing/2014/main" id="{02A2DBDD-D73A-6F8F-D09D-1D8B61004E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417319" cy="830625"/>
          </a:xfrm>
          <a:prstGeom prst="rect">
            <a:avLst/>
          </a:prstGeom>
        </p:spPr>
      </p:pic>
    </p:spTree>
    <p:extLst>
      <p:ext uri="{BB962C8B-B14F-4D97-AF65-F5344CB8AC3E}">
        <p14:creationId xmlns:p14="http://schemas.microsoft.com/office/powerpoint/2010/main" val="29677297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Retrospect</Template>
  <TotalTime>2277</TotalTime>
  <Words>1741</Words>
  <Application>Microsoft Office PowerPoint</Application>
  <PresentationFormat>Widescreen</PresentationFormat>
  <Paragraphs>122</Paragraphs>
  <Slides>18</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Aptos</vt:lpstr>
      <vt:lpstr>Aptos Display</vt:lpstr>
      <vt:lpstr>Arial</vt:lpstr>
      <vt:lpstr>Calibri</vt:lpstr>
      <vt:lpstr>Times New Roman</vt:lpstr>
      <vt:lpstr>Office Theme</vt:lpstr>
      <vt:lpstr> Disparities in Ante natal care utilization India</vt:lpstr>
      <vt:lpstr>Mentor’s Approval</vt:lpstr>
      <vt:lpstr>Background</vt:lpstr>
      <vt:lpstr>Rationale </vt:lpstr>
      <vt:lpstr>Review of Literature</vt:lpstr>
      <vt:lpstr>Review of Literature</vt:lpstr>
      <vt:lpstr>Research Questions</vt:lpstr>
      <vt:lpstr>Objectives of the study</vt:lpstr>
      <vt:lpstr>Data and Methods</vt:lpstr>
      <vt:lpstr>Methodology  </vt:lpstr>
      <vt:lpstr> Outcome </vt:lpstr>
      <vt:lpstr>Result</vt:lpstr>
      <vt:lpstr>Result</vt:lpstr>
      <vt:lpstr>Result</vt:lpstr>
      <vt:lpstr>Discussion</vt:lpstr>
      <vt:lpstr>Conclusion </vt:lpstr>
      <vt:lpstr>References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Mukesh R Raushan</dc:creator>
  <cp:lastModifiedBy>Saloni Singh</cp:lastModifiedBy>
  <cp:revision>29</cp:revision>
  <dcterms:created xsi:type="dcterms:W3CDTF">2025-04-18T08:15:44Z</dcterms:created>
  <dcterms:modified xsi:type="dcterms:W3CDTF">2025-08-22T05:48:57Z</dcterms:modified>
</cp:coreProperties>
</file>