
<file path=[Content_Types].xml><?xml version="1.0" encoding="utf-8"?>
<Types xmlns="http://schemas.openxmlformats.org/package/2006/content-types">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rawings/drawing2.xml" ContentType="application/vnd.openxmlformats-officedocument.drawingml.chartshape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charts/chart17.xml" ContentType="application/vnd.openxmlformats-officedocument.drawingml.char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harts/chart13.xml" ContentType="application/vnd.openxmlformats-officedocument.drawingml.chart+xml"/>
  <Override PartName="/ppt/charts/chart15.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drawings/drawing15.xml" ContentType="application/vnd.openxmlformats-officedocument.drawingml.chartshapes+xml"/>
  <Override PartName="/ppt/diagrams/layout3.xml" ContentType="application/vnd.openxmlformats-officedocument.drawingml.diagramLayout+xml"/>
  <Override PartName="/ppt/charts/chart7.xml" ContentType="application/vnd.openxmlformats-officedocument.drawingml.chart+xml"/>
  <Override PartName="/ppt/drawings/drawing9.xml" ContentType="application/vnd.openxmlformats-officedocument.drawingml.chartshapes+xml"/>
  <Override PartName="/ppt/drawings/drawing13.xml" ContentType="application/vnd.openxmlformats-officedocument.drawingml.chartshapes+xml"/>
  <Override PartName="/ppt/diagrams/layout1.xml" ContentType="application/vnd.openxmlformats-officedocument.drawingml.diagramLayout+xml"/>
  <Override PartName="/ppt/diagrams/data2.xml" ContentType="application/vnd.openxmlformats-officedocument.drawingml.diagramData+xml"/>
  <Override PartName="/ppt/charts/chart3.xml" ContentType="application/vnd.openxmlformats-officedocument.drawingml.chart+xml"/>
  <Override PartName="/ppt/charts/chart5.xml" ContentType="application/vnd.openxmlformats-officedocument.drawingml.chart+xml"/>
  <Override PartName="/ppt/drawings/drawing7.xml" ContentType="application/vnd.openxmlformats-officedocument.drawingml.chartshapes+xml"/>
  <Override PartName="/ppt/drawings/drawing11.xml" ContentType="application/vnd.openxmlformats-officedocument.drawingml.chartshape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drawings/drawing5.xml" ContentType="application/vnd.openxmlformats-officedocument.drawingml.chartshap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Override PartName="/ppt/charts/chart16.xml" ContentType="application/vnd.openxmlformats-officedocument.drawingml.char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Override PartName="/ppt/diagrams/layout2.xml" ContentType="application/vnd.openxmlformats-officedocument.drawingml.diagramLayout+xml"/>
  <Override PartName="/ppt/charts/chart6.xml" ContentType="application/vnd.openxmlformats-officedocument.drawingml.chart+xml"/>
  <Override PartName="/ppt/charts/chart10.xml" ContentType="application/vnd.openxmlformats-officedocument.drawingml.chart+xml"/>
  <Override PartName="/ppt/drawings/drawing14.xml" ContentType="application/vnd.openxmlformats-officedocument.drawingml.chartshapes+xml"/>
  <Override PartName="/ppt/diagrams/data3.xml" ContentType="application/vnd.openxmlformats-officedocument.drawingml.diagramData+xml"/>
  <Override PartName="/ppt/charts/chart4.xml" ContentType="application/vnd.openxmlformats-officedocument.drawingml.chart+xml"/>
  <Override PartName="/ppt/drawings/drawing8.xml" ContentType="application/vnd.openxmlformats-officedocument.drawingml.chartshapes+xml"/>
  <Override PartName="/ppt/drawings/drawing12.xml" ContentType="application/vnd.openxmlformats-officedocument.drawingml.chartshapes+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charts/chart2.xml" ContentType="application/vnd.openxmlformats-officedocument.drawingml.chart+xml"/>
  <Override PartName="/ppt/drawings/drawing6.xml" ContentType="application/vnd.openxmlformats-officedocument.drawingml.chartshapes+xml"/>
  <Override PartName="/ppt/drawings/drawing10.xml" ContentType="application/vnd.openxmlformats-officedocument.drawingml.chartshape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rawings/drawing4.xml" ContentType="application/vnd.openxmlformats-officedocument.drawingml.chartshape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60" r:id="rId3"/>
    <p:sldId id="266" r:id="rId4"/>
    <p:sldId id="299" r:id="rId5"/>
    <p:sldId id="300" r:id="rId6"/>
    <p:sldId id="267" r:id="rId7"/>
    <p:sldId id="268" r:id="rId8"/>
    <p:sldId id="269" r:id="rId9"/>
    <p:sldId id="270" r:id="rId10"/>
    <p:sldId id="304"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93" r:id="rId30"/>
    <p:sldId id="294" r:id="rId31"/>
    <p:sldId id="295" r:id="rId32"/>
    <p:sldId id="296" r:id="rId33"/>
    <p:sldId id="297" r:id="rId34"/>
    <p:sldId id="298" r:id="rId35"/>
    <p:sldId id="289" r:id="rId36"/>
    <p:sldId id="290" r:id="rId37"/>
    <p:sldId id="291" r:id="rId38"/>
    <p:sldId id="303"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BB51"/>
    <a:srgbClr val="C547B6"/>
    <a:srgbClr val="FF00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0" d="100"/>
          <a:sy n="40" d="100"/>
        </p:scale>
        <p:origin x="-79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iihmr2011\Desktop\april.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project%20report_megha%20dhingra\New%20Folder\New%20Microsoft%20Office%20Excel%20Worksheet.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Documents%20and%20Settings\iihmr2011\Desktop\New%20Microsoft%20Office%20Excel%20Worksheet.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Documents%20and%20Settings\iihmr2011\Desktop\New%20Microsoft%20Office%20Excel%20Worksheet.xlsx" TargetMode="Externa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Documents%20and%20Settings\iihmr2011\Desktop\march.xlsx"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file:///C:\Documents%20and%20Settings\iihmr2011\Desktop\New%20Microsoft%20Office%20Excel%20Worksheet.xlsx" TargetMode="Externa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oleObject" Target="file:///C:\Documents%20and%20Settings\iihmr2011\Desktop\New%20Microsoft%20Office%20Excel%20Worksheet.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6.xml"/><Relationship Id="rId1" Type="http://schemas.openxmlformats.org/officeDocument/2006/relationships/oleObject" Target="file:///C:\Documents%20and%20Settings\iihmr2011\Desktop\march.xlsx" TargetMode="External"/></Relationships>
</file>

<file path=ppt/charts/_rels/chart9.xml.rels><?xml version="1.0" encoding="UTF-8" standalone="yes"?>
<Relationships xmlns="http://schemas.openxmlformats.org/package/2006/relationships"><Relationship Id="rId2" Type="http://schemas.openxmlformats.org/officeDocument/2006/relationships/chartUserShapes" Target="../drawings/drawing7.xml"/><Relationship Id="rId1" Type="http://schemas.openxmlformats.org/officeDocument/2006/relationships/oleObject" Target="file:///C:\Documents%20and%20Settings\iihmr2011\Desktop\april.xlsx" TargetMode="External"/></Relationships>
</file>

<file path=ppt/charts/_rels/chart10.xml.rels><?xml version="1.0" encoding="UTF-8" standalone="yes"?>
<Relationships xmlns="http://schemas.openxmlformats.org/package/2006/relationships"><Relationship Id="rId2" Type="http://schemas.openxmlformats.org/officeDocument/2006/relationships/chartUserShapes" Target="../drawings/drawing8.xml"/><Relationship Id="rId1" Type="http://schemas.openxmlformats.org/officeDocument/2006/relationships/oleObject" Target="file:///C:\Documents%20and%20Settings\iihmr2011\Desktop\march.xlsx" TargetMode="External"/></Relationships>
</file>

<file path=ppt/charts/_rels/chart11.xml.rels><?xml version="1.0" encoding="UTF-8" standalone="yes"?>
<Relationships xmlns="http://schemas.openxmlformats.org/package/2006/relationships"><Relationship Id="rId2" Type="http://schemas.openxmlformats.org/officeDocument/2006/relationships/chartUserShapes" Target="../drawings/drawing9.xml"/><Relationship Id="rId1" Type="http://schemas.openxmlformats.org/officeDocument/2006/relationships/oleObject" Target="file:///C:\Documents%20and%20Settings\iihmr2011\Desktop\april.xlsx" TargetMode="External"/></Relationships>
</file>

<file path=ppt/charts/_rels/chart12.xml.rels><?xml version="1.0" encoding="UTF-8" standalone="yes"?>
<Relationships xmlns="http://schemas.openxmlformats.org/package/2006/relationships"><Relationship Id="rId2" Type="http://schemas.openxmlformats.org/officeDocument/2006/relationships/chartUserShapes" Target="../drawings/drawing10.xml"/><Relationship Id="rId1" Type="http://schemas.openxmlformats.org/officeDocument/2006/relationships/oleObject" Target="file:///C:\Documents%20and%20Settings\iihmr2011\Desktop\march.xlsx" TargetMode="External"/></Relationships>
</file>

<file path=ppt/charts/_rels/chart13.xml.rels><?xml version="1.0" encoding="UTF-8" standalone="yes"?>
<Relationships xmlns="http://schemas.openxmlformats.org/package/2006/relationships"><Relationship Id="rId2" Type="http://schemas.openxmlformats.org/officeDocument/2006/relationships/chartUserShapes" Target="../drawings/drawing11.xml"/><Relationship Id="rId1" Type="http://schemas.openxmlformats.org/officeDocument/2006/relationships/oleObject" Target="file:///C:\Documents%20and%20Settings\iihmr2011\Desktop\april.xlsx" TargetMode="External"/></Relationships>
</file>

<file path=ppt/charts/_rels/chart14.xml.rels><?xml version="1.0" encoding="UTF-8" standalone="yes"?>
<Relationships xmlns="http://schemas.openxmlformats.org/package/2006/relationships"><Relationship Id="rId2" Type="http://schemas.openxmlformats.org/officeDocument/2006/relationships/chartUserShapes" Target="../drawings/drawing12.xml"/><Relationship Id="rId1" Type="http://schemas.openxmlformats.org/officeDocument/2006/relationships/oleObject" Target="file:///C:\Documents%20and%20Settings\iihmr2011\Desktop\march.xlsx" TargetMode="External"/></Relationships>
</file>

<file path=ppt/charts/_rels/chart15.xml.rels><?xml version="1.0" encoding="UTF-8" standalone="yes"?>
<Relationships xmlns="http://schemas.openxmlformats.org/package/2006/relationships"><Relationship Id="rId2" Type="http://schemas.openxmlformats.org/officeDocument/2006/relationships/chartUserShapes" Target="../drawings/drawing13.xml"/><Relationship Id="rId1" Type="http://schemas.openxmlformats.org/officeDocument/2006/relationships/oleObject" Target="file:///C:\Documents%20and%20Settings\iihmr2011\Desktop\april.xlsx" TargetMode="External"/></Relationships>
</file>

<file path=ppt/charts/_rels/chart16.xml.rels><?xml version="1.0" encoding="UTF-8" standalone="yes"?>
<Relationships xmlns="http://schemas.openxmlformats.org/package/2006/relationships"><Relationship Id="rId2" Type="http://schemas.openxmlformats.org/officeDocument/2006/relationships/chartUserShapes" Target="../drawings/drawing14.xml"/><Relationship Id="rId1" Type="http://schemas.openxmlformats.org/officeDocument/2006/relationships/oleObject" Target="file:///C:\Documents%20and%20Settings\iihmr2011\Desktop\march.xlsx" TargetMode="External"/></Relationships>
</file>

<file path=ppt/charts/_rels/chart17.xml.rels><?xml version="1.0" encoding="UTF-8" standalone="yes"?>
<Relationships xmlns="http://schemas.openxmlformats.org/package/2006/relationships"><Relationship Id="rId2" Type="http://schemas.openxmlformats.org/officeDocument/2006/relationships/chartUserShapes" Target="../drawings/drawing15.xml"/><Relationship Id="rId1" Type="http://schemas.openxmlformats.org/officeDocument/2006/relationships/oleObject" Target="file:///C:\Documents%20and%20Settings\iihmr2011\Desktop\apri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a:t>Counts of Test done</a:t>
            </a:r>
          </a:p>
          <a:p>
            <a:pPr>
              <a:defRPr/>
            </a:pPr>
            <a:r>
              <a:rPr lang="en-US"/>
              <a:t>MONTH OF MARCH</a:t>
            </a:r>
          </a:p>
        </c:rich>
      </c:tx>
      <c:layout>
        <c:manualLayout>
          <c:xMode val="edge"/>
          <c:yMode val="edge"/>
          <c:x val="0.30542194092827063"/>
          <c:y val="0"/>
        </c:manualLayout>
      </c:layout>
    </c:title>
    <c:view3D>
      <c:rotX val="30"/>
      <c:perspective val="30"/>
    </c:view3D>
    <c:plotArea>
      <c:layout/>
      <c:pie3DChart>
        <c:varyColors val="1"/>
        <c:ser>
          <c:idx val="0"/>
          <c:order val="0"/>
          <c:tx>
            <c:strRef>
              <c:f>Sheet1!$G$2:$G$3</c:f>
              <c:strCache>
                <c:ptCount val="1"/>
                <c:pt idx="0">
                  <c:v>Counts of Test done</c:v>
                </c:pt>
              </c:strCache>
            </c:strRef>
          </c:tx>
          <c:explosion val="25"/>
          <c:dLbls>
            <c:showCatName val="1"/>
            <c:showPercent val="1"/>
            <c:showLeaderLines val="1"/>
          </c:dLbls>
          <c:cat>
            <c:strRef>
              <c:f>Sheet1!$F$4:$F$8</c:f>
              <c:strCache>
                <c:ptCount val="5"/>
                <c:pt idx="0">
                  <c:v>Haematology</c:v>
                </c:pt>
                <c:pt idx="1">
                  <c:v>Biochemistry</c:v>
                </c:pt>
                <c:pt idx="2">
                  <c:v>Clinical pathology</c:v>
                </c:pt>
                <c:pt idx="3">
                  <c:v>Microbiology</c:v>
                </c:pt>
                <c:pt idx="4">
                  <c:v>Serology</c:v>
                </c:pt>
              </c:strCache>
            </c:strRef>
          </c:cat>
          <c:val>
            <c:numRef>
              <c:f>Sheet1!$G$4:$G$8</c:f>
              <c:numCache>
                <c:formatCode>General</c:formatCode>
                <c:ptCount val="5"/>
                <c:pt idx="0">
                  <c:v>17</c:v>
                </c:pt>
                <c:pt idx="1">
                  <c:v>25</c:v>
                </c:pt>
                <c:pt idx="2">
                  <c:v>10</c:v>
                </c:pt>
                <c:pt idx="3">
                  <c:v>3</c:v>
                </c:pt>
                <c:pt idx="4">
                  <c:v>11</c:v>
                </c:pt>
              </c:numCache>
            </c:numRef>
          </c:val>
        </c:ser>
        <c:dLbls>
          <c:showCatName val="1"/>
          <c:showPercent val="1"/>
        </c:dLbls>
      </c:pie3DChart>
    </c:plotArea>
    <c:plotVisOnly val="1"/>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a:pPr>
            <a:r>
              <a:rPr lang="en-US" sz="2800" dirty="0" smtClean="0"/>
              <a:t>APRIL</a:t>
            </a:r>
            <a:endParaRPr lang="en-US" sz="2800" dirty="0"/>
          </a:p>
        </c:rich>
      </c:tx>
    </c:title>
    <c:view3D>
      <c:rotX val="30"/>
      <c:perspective val="30"/>
    </c:view3D>
    <c:plotArea>
      <c:layout/>
      <c:pie3DChart>
        <c:varyColors val="1"/>
        <c:ser>
          <c:idx val="0"/>
          <c:order val="0"/>
          <c:explosion val="25"/>
          <c:dLbls>
            <c:txPr>
              <a:bodyPr/>
              <a:lstStyle/>
              <a:p>
                <a:pPr>
                  <a:defRPr sz="2000"/>
                </a:pPr>
                <a:endParaRPr lang="en-US"/>
              </a:p>
            </c:txPr>
            <c:showCatName val="1"/>
            <c:showPercent val="1"/>
            <c:showLeaderLines val="1"/>
          </c:dLbls>
          <c:cat>
            <c:strRef>
              <c:f>Sheet1!$J$17:$J$21</c:f>
              <c:strCache>
                <c:ptCount val="5"/>
                <c:pt idx="0">
                  <c:v>Biochemistry</c:v>
                </c:pt>
                <c:pt idx="1">
                  <c:v>Clinical pathology</c:v>
                </c:pt>
                <c:pt idx="2">
                  <c:v>haematology</c:v>
                </c:pt>
                <c:pt idx="3">
                  <c:v>Microbiology</c:v>
                </c:pt>
                <c:pt idx="4">
                  <c:v>Serology</c:v>
                </c:pt>
              </c:strCache>
            </c:strRef>
          </c:cat>
          <c:val>
            <c:numRef>
              <c:f>Sheet1!$K$17:$K$21</c:f>
              <c:numCache>
                <c:formatCode>General</c:formatCode>
                <c:ptCount val="5"/>
                <c:pt idx="0">
                  <c:v>27</c:v>
                </c:pt>
                <c:pt idx="1">
                  <c:v>10</c:v>
                </c:pt>
                <c:pt idx="2">
                  <c:v>23</c:v>
                </c:pt>
                <c:pt idx="3">
                  <c:v>3</c:v>
                </c:pt>
                <c:pt idx="4">
                  <c:v>11</c:v>
                </c:pt>
              </c:numCache>
            </c:numRef>
          </c:val>
        </c:ser>
        <c:dLbls>
          <c:showCatName val="1"/>
          <c:showPercent val="1"/>
        </c:dLbls>
      </c:pie3DChart>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6"/>
  <c:chart>
    <c:autoTitleDeleted val="1"/>
    <c:view3D>
      <c:rAngAx val="1"/>
    </c:view3D>
    <c:plotArea>
      <c:layout>
        <c:manualLayout>
          <c:layoutTarget val="inner"/>
          <c:xMode val="edge"/>
          <c:yMode val="edge"/>
          <c:x val="0.11950526488757462"/>
          <c:y val="0.22959894350942575"/>
          <c:w val="0.85567804024496963"/>
          <c:h val="0.50931344884360541"/>
        </c:manualLayout>
      </c:layout>
      <c:bar3DChart>
        <c:barDir val="col"/>
        <c:grouping val="stacked"/>
        <c:ser>
          <c:idx val="0"/>
          <c:order val="0"/>
          <c:cat>
            <c:strRef>
              <c:f>Sheet1!$A$18:$A$29</c:f>
              <c:strCache>
                <c:ptCount val="12"/>
                <c:pt idx="0">
                  <c:v>Blood Sugar Random</c:v>
                </c:pt>
                <c:pt idx="1">
                  <c:v>Blood sugar Fasting</c:v>
                </c:pt>
                <c:pt idx="2">
                  <c:v>Blood Sugar Fasting &amp; PP</c:v>
                </c:pt>
                <c:pt idx="3">
                  <c:v>Blood Urea</c:v>
                </c:pt>
                <c:pt idx="4">
                  <c:v>Lipid Profile</c:v>
                </c:pt>
                <c:pt idx="5">
                  <c:v>Liver Function Test (LFT)</c:v>
                </c:pt>
                <c:pt idx="6">
                  <c:v>Renal Function Test (RFT)</c:v>
                </c:pt>
                <c:pt idx="7">
                  <c:v>Serum Creatinine</c:v>
                </c:pt>
                <c:pt idx="8">
                  <c:v>Serum Calcium</c:v>
                </c:pt>
                <c:pt idx="9">
                  <c:v>Sodium</c:v>
                </c:pt>
                <c:pt idx="10">
                  <c:v>Potassium</c:v>
                </c:pt>
                <c:pt idx="11">
                  <c:v>Uric Acid</c:v>
                </c:pt>
              </c:strCache>
            </c:strRef>
          </c:cat>
          <c:val>
            <c:numRef>
              <c:f>Sheet1!$B$18:$B$29</c:f>
              <c:numCache>
                <c:formatCode>General</c:formatCode>
                <c:ptCount val="12"/>
                <c:pt idx="0">
                  <c:v>9</c:v>
                </c:pt>
                <c:pt idx="1">
                  <c:v>4</c:v>
                </c:pt>
                <c:pt idx="2">
                  <c:v>12</c:v>
                </c:pt>
                <c:pt idx="3">
                  <c:v>7</c:v>
                </c:pt>
                <c:pt idx="4">
                  <c:v>9</c:v>
                </c:pt>
                <c:pt idx="5">
                  <c:v>11</c:v>
                </c:pt>
                <c:pt idx="6">
                  <c:v>7</c:v>
                </c:pt>
                <c:pt idx="7">
                  <c:v>7</c:v>
                </c:pt>
                <c:pt idx="8">
                  <c:v>4</c:v>
                </c:pt>
                <c:pt idx="9">
                  <c:v>4</c:v>
                </c:pt>
                <c:pt idx="10">
                  <c:v>3</c:v>
                </c:pt>
                <c:pt idx="11">
                  <c:v>4</c:v>
                </c:pt>
              </c:numCache>
            </c:numRef>
          </c:val>
        </c:ser>
        <c:dLbls>
          <c:showVal val="1"/>
        </c:dLbls>
        <c:gapWidth val="95"/>
        <c:gapDepth val="95"/>
        <c:shape val="box"/>
        <c:axId val="64503168"/>
        <c:axId val="64509056"/>
        <c:axId val="0"/>
      </c:bar3DChart>
      <c:catAx>
        <c:axId val="64503168"/>
        <c:scaling>
          <c:orientation val="minMax"/>
        </c:scaling>
        <c:axPos val="b"/>
        <c:majorTickMark val="none"/>
        <c:tickLblPos val="nextTo"/>
        <c:txPr>
          <a:bodyPr/>
          <a:lstStyle/>
          <a:p>
            <a:pPr>
              <a:defRPr sz="2000"/>
            </a:pPr>
            <a:endParaRPr lang="en-US"/>
          </a:p>
        </c:txPr>
        <c:crossAx val="64509056"/>
        <c:crosses val="autoZero"/>
        <c:auto val="1"/>
        <c:lblAlgn val="ctr"/>
        <c:lblOffset val="100"/>
      </c:catAx>
      <c:valAx>
        <c:axId val="64509056"/>
        <c:scaling>
          <c:orientation val="minMax"/>
        </c:scaling>
        <c:delete val="1"/>
        <c:axPos val="l"/>
        <c:numFmt formatCode="General" sourceLinked="1"/>
        <c:majorTickMark val="none"/>
        <c:tickLblPos val="none"/>
        <c:crossAx val="64503168"/>
        <c:crosses val="autoZero"/>
        <c:crossBetween val="between"/>
      </c:valAx>
    </c:plotArea>
    <c:plotVisOnly val="1"/>
  </c:chart>
  <c:txPr>
    <a:bodyPr/>
    <a:lstStyle/>
    <a:p>
      <a:pPr>
        <a:defRPr sz="1800"/>
      </a:pPr>
      <a:endParaRPr lang="en-US"/>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8"/>
  <c:chart>
    <c:title>
      <c:tx>
        <c:rich>
          <a:bodyPr/>
          <a:lstStyle/>
          <a:p>
            <a:pPr>
              <a:defRPr/>
            </a:pPr>
            <a:r>
              <a:rPr lang="en-US" sz="2800" dirty="0"/>
              <a:t>COMMON MICROBIOLOGY TESTS</a:t>
            </a:r>
          </a:p>
        </c:rich>
      </c:tx>
      <c:layout>
        <c:manualLayout>
          <c:xMode val="edge"/>
          <c:yMode val="edge"/>
          <c:x val="0.18889579232283499"/>
          <c:y val="7.8642947409351851E-4"/>
        </c:manualLayout>
      </c:layout>
    </c:title>
    <c:view3D>
      <c:rAngAx val="1"/>
    </c:view3D>
    <c:plotArea>
      <c:layout>
        <c:manualLayout>
          <c:layoutTarget val="inner"/>
          <c:xMode val="edge"/>
          <c:yMode val="edge"/>
          <c:x val="3.333333333333334E-2"/>
          <c:y val="0.24936322450139642"/>
          <c:w val="0.92083333333333361"/>
          <c:h val="0.65989161915105599"/>
        </c:manualLayout>
      </c:layout>
      <c:bar3DChart>
        <c:barDir val="col"/>
        <c:grouping val="stacked"/>
        <c:ser>
          <c:idx val="0"/>
          <c:order val="0"/>
          <c:cat>
            <c:strRef>
              <c:f>Sheet1!$A$58:$A$59</c:f>
              <c:strCache>
                <c:ptCount val="2"/>
                <c:pt idx="0">
                  <c:v>Culture &amp; Sensitivity (Urine)</c:v>
                </c:pt>
                <c:pt idx="1">
                  <c:v>Culture &amp; Sensitivity (Pus)</c:v>
                </c:pt>
              </c:strCache>
            </c:strRef>
          </c:cat>
          <c:val>
            <c:numRef>
              <c:f>Sheet1!$B$58:$B$59</c:f>
              <c:numCache>
                <c:formatCode>General</c:formatCode>
                <c:ptCount val="2"/>
                <c:pt idx="0">
                  <c:v>8</c:v>
                </c:pt>
                <c:pt idx="1">
                  <c:v>2</c:v>
                </c:pt>
              </c:numCache>
            </c:numRef>
          </c:val>
        </c:ser>
        <c:dLbls>
          <c:showVal val="1"/>
        </c:dLbls>
        <c:gapWidth val="95"/>
        <c:gapDepth val="95"/>
        <c:shape val="box"/>
        <c:axId val="64537728"/>
        <c:axId val="64539264"/>
        <c:axId val="0"/>
      </c:bar3DChart>
      <c:catAx>
        <c:axId val="64537728"/>
        <c:scaling>
          <c:orientation val="minMax"/>
        </c:scaling>
        <c:axPos val="b"/>
        <c:majorTickMark val="none"/>
        <c:tickLblPos val="nextTo"/>
        <c:txPr>
          <a:bodyPr/>
          <a:lstStyle/>
          <a:p>
            <a:pPr>
              <a:defRPr sz="1800"/>
            </a:pPr>
            <a:endParaRPr lang="en-US"/>
          </a:p>
        </c:txPr>
        <c:crossAx val="64539264"/>
        <c:crosses val="autoZero"/>
        <c:auto val="1"/>
        <c:lblAlgn val="ctr"/>
        <c:lblOffset val="100"/>
      </c:catAx>
      <c:valAx>
        <c:axId val="64539264"/>
        <c:scaling>
          <c:orientation val="minMax"/>
        </c:scaling>
        <c:delete val="1"/>
        <c:axPos val="l"/>
        <c:numFmt formatCode="General" sourceLinked="1"/>
        <c:majorTickMark val="none"/>
        <c:tickLblPos val="none"/>
        <c:crossAx val="64537728"/>
        <c:crosses val="autoZero"/>
        <c:crossBetween val="between"/>
      </c:valAx>
    </c:plotArea>
    <c:plotVisOnly val="1"/>
  </c:chart>
  <c:externalData r:id="rId1"/>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style val="5"/>
  <c:chart>
    <c:autoTitleDeleted val="1"/>
    <c:view3D>
      <c:rAngAx val="1"/>
    </c:view3D>
    <c:plotArea>
      <c:layout>
        <c:manualLayout>
          <c:layoutTarget val="inner"/>
          <c:xMode val="edge"/>
          <c:yMode val="edge"/>
          <c:x val="0.14143285214348261"/>
          <c:y val="0.24990805597153193"/>
          <c:w val="0.82801159230096233"/>
          <c:h val="0.54913257008518102"/>
        </c:manualLayout>
      </c:layout>
      <c:bar3DChart>
        <c:barDir val="col"/>
        <c:grouping val="clustered"/>
        <c:ser>
          <c:idx val="0"/>
          <c:order val="0"/>
          <c:tx>
            <c:strRef>
              <c:f>'clinical path'!$N$10</c:f>
              <c:strCache>
                <c:ptCount val="1"/>
                <c:pt idx="0">
                  <c:v>COUNT OF TESTS</c:v>
                </c:pt>
              </c:strCache>
            </c:strRef>
          </c:tx>
          <c:cat>
            <c:strRef>
              <c:f>'clinical path'!$M$11:$M$12</c:f>
              <c:strCache>
                <c:ptCount val="2"/>
                <c:pt idx="0">
                  <c:v>Urine R/M</c:v>
                </c:pt>
                <c:pt idx="1">
                  <c:v>Stool for Routine</c:v>
                </c:pt>
              </c:strCache>
            </c:strRef>
          </c:cat>
          <c:val>
            <c:numRef>
              <c:f>'clinical path'!$N$11:$N$12</c:f>
              <c:numCache>
                <c:formatCode>General</c:formatCode>
                <c:ptCount val="2"/>
                <c:pt idx="0">
                  <c:v>45</c:v>
                </c:pt>
                <c:pt idx="1">
                  <c:v>5</c:v>
                </c:pt>
              </c:numCache>
            </c:numRef>
          </c:val>
        </c:ser>
        <c:dLbls>
          <c:showVal val="1"/>
        </c:dLbls>
        <c:gapWidth val="75"/>
        <c:shape val="box"/>
        <c:axId val="64313984"/>
        <c:axId val="64319872"/>
        <c:axId val="0"/>
      </c:bar3DChart>
      <c:catAx>
        <c:axId val="64313984"/>
        <c:scaling>
          <c:orientation val="minMax"/>
        </c:scaling>
        <c:axPos val="b"/>
        <c:majorTickMark val="none"/>
        <c:tickLblPos val="nextTo"/>
        <c:crossAx val="64319872"/>
        <c:crosses val="autoZero"/>
        <c:auto val="1"/>
        <c:lblAlgn val="ctr"/>
        <c:lblOffset val="100"/>
      </c:catAx>
      <c:valAx>
        <c:axId val="64319872"/>
        <c:scaling>
          <c:orientation val="minMax"/>
        </c:scaling>
        <c:axPos val="l"/>
        <c:numFmt formatCode="General" sourceLinked="1"/>
        <c:majorTickMark val="none"/>
        <c:tickLblPos val="nextTo"/>
        <c:crossAx val="64313984"/>
        <c:crosses val="autoZero"/>
        <c:crossBetween val="between"/>
      </c:valAx>
    </c:plotArea>
    <c:legend>
      <c:legendPos val="b"/>
    </c:legend>
    <c:plotVisOnly val="1"/>
  </c:chart>
  <c:txPr>
    <a:bodyPr/>
    <a:lstStyle/>
    <a:p>
      <a:pPr>
        <a:defRPr sz="1800"/>
      </a:pPr>
      <a:endParaRPr lang="en-US"/>
    </a:p>
  </c:txPr>
  <c:externalData r:id="rId1"/>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style val="7"/>
  <c:chart>
    <c:title>
      <c:tx>
        <c:rich>
          <a:bodyPr/>
          <a:lstStyle/>
          <a:p>
            <a:pPr>
              <a:defRPr/>
            </a:pPr>
            <a:r>
              <a:rPr lang="en-US"/>
              <a:t>COMMON SEROLOGY TESTS</a:t>
            </a:r>
          </a:p>
        </c:rich>
      </c:tx>
    </c:title>
    <c:view3D>
      <c:rAngAx val="1"/>
    </c:view3D>
    <c:plotArea>
      <c:layout>
        <c:manualLayout>
          <c:layoutTarget val="inner"/>
          <c:xMode val="edge"/>
          <c:yMode val="edge"/>
          <c:x val="7.8500656167979008E-2"/>
          <c:y val="0.33321777486147708"/>
          <c:w val="0.89094378827646548"/>
          <c:h val="0.32179644211140285"/>
        </c:manualLayout>
      </c:layout>
      <c:bar3DChart>
        <c:barDir val="col"/>
        <c:grouping val="stacked"/>
        <c:ser>
          <c:idx val="0"/>
          <c:order val="0"/>
          <c:cat>
            <c:strRef>
              <c:f>Sheet1!$A$75:$A$77</c:f>
              <c:strCache>
                <c:ptCount val="3"/>
                <c:pt idx="0">
                  <c:v>Thyroid Profile</c:v>
                </c:pt>
                <c:pt idx="1">
                  <c:v>TSH</c:v>
                </c:pt>
                <c:pt idx="2">
                  <c:v>Typhidot</c:v>
                </c:pt>
              </c:strCache>
            </c:strRef>
          </c:cat>
          <c:val>
            <c:numRef>
              <c:f>Sheet1!$B$75:$B$77</c:f>
              <c:numCache>
                <c:formatCode>General</c:formatCode>
                <c:ptCount val="3"/>
                <c:pt idx="0">
                  <c:v>5</c:v>
                </c:pt>
                <c:pt idx="1">
                  <c:v>7</c:v>
                </c:pt>
                <c:pt idx="2">
                  <c:v>3</c:v>
                </c:pt>
              </c:numCache>
            </c:numRef>
          </c:val>
        </c:ser>
        <c:dLbls>
          <c:showVal val="1"/>
        </c:dLbls>
        <c:gapWidth val="95"/>
        <c:gapDepth val="95"/>
        <c:shape val="box"/>
        <c:axId val="64353024"/>
        <c:axId val="64354560"/>
        <c:axId val="0"/>
      </c:bar3DChart>
      <c:catAx>
        <c:axId val="64353024"/>
        <c:scaling>
          <c:orientation val="minMax"/>
        </c:scaling>
        <c:axPos val="b"/>
        <c:majorTickMark val="none"/>
        <c:tickLblPos val="nextTo"/>
        <c:crossAx val="64354560"/>
        <c:crosses val="autoZero"/>
        <c:auto val="1"/>
        <c:lblAlgn val="ctr"/>
        <c:lblOffset val="100"/>
      </c:catAx>
      <c:valAx>
        <c:axId val="64354560"/>
        <c:scaling>
          <c:orientation val="minMax"/>
        </c:scaling>
        <c:delete val="1"/>
        <c:axPos val="l"/>
        <c:numFmt formatCode="General" sourceLinked="1"/>
        <c:tickLblPos val="none"/>
        <c:crossAx val="64353024"/>
        <c:crosses val="autoZero"/>
        <c:crossBetween val="between"/>
      </c:valAx>
    </c:plotArea>
    <c:plotVisOnly val="1"/>
  </c:chart>
  <c:txPr>
    <a:bodyPr/>
    <a:lstStyle/>
    <a:p>
      <a:pPr>
        <a:defRPr sz="1800"/>
      </a:pPr>
      <a:endParaRPr lang="en-US"/>
    </a:p>
  </c:txPr>
  <c:externalData r:id="rId1"/>
  <c:userShapes r:id="rId2"/>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style val="4"/>
  <c:chart>
    <c:title>
      <c:tx>
        <c:rich>
          <a:bodyPr/>
          <a:lstStyle/>
          <a:p>
            <a:pPr>
              <a:defRPr/>
            </a:pPr>
            <a:r>
              <a:rPr lang="en-US" dirty="0"/>
              <a:t>COMMON HAEMATOLOGY TESTS</a:t>
            </a:r>
          </a:p>
          <a:p>
            <a:pPr>
              <a:defRPr/>
            </a:pPr>
            <a:r>
              <a:rPr lang="en-US" dirty="0"/>
              <a:t>MONTH OF MARCH</a:t>
            </a:r>
          </a:p>
        </c:rich>
      </c:tx>
    </c:title>
    <c:view3D>
      <c:rAngAx val="1"/>
    </c:view3D>
    <c:plotArea>
      <c:layout>
        <c:manualLayout>
          <c:layoutTarget val="inner"/>
          <c:xMode val="edge"/>
          <c:yMode val="edge"/>
          <c:x val="4.8546806649168855E-2"/>
          <c:y val="0.29606481481481706"/>
          <c:w val="0.92089763779527811"/>
          <c:h val="0.39576480023330557"/>
        </c:manualLayout>
      </c:layout>
      <c:bar3DChart>
        <c:barDir val="col"/>
        <c:grouping val="stacked"/>
        <c:ser>
          <c:idx val="0"/>
          <c:order val="0"/>
          <c:cat>
            <c:strRef>
              <c:f>Sheet1!$A$41:$A$46</c:f>
              <c:strCache>
                <c:ptCount val="6"/>
                <c:pt idx="0">
                  <c:v>COMPLETE HAEMOGRAM</c:v>
                </c:pt>
                <c:pt idx="1">
                  <c:v>CBC</c:v>
                </c:pt>
                <c:pt idx="2">
                  <c:v>HAEMOGLOBIN</c:v>
                </c:pt>
                <c:pt idx="3">
                  <c:v>ESR</c:v>
                </c:pt>
                <c:pt idx="4">
                  <c:v>PLATELET COUNT</c:v>
                </c:pt>
                <c:pt idx="5">
                  <c:v>PT WITH INR</c:v>
                </c:pt>
              </c:strCache>
            </c:strRef>
          </c:cat>
          <c:val>
            <c:numRef>
              <c:f>Sheet1!$B$41:$B$46</c:f>
              <c:numCache>
                <c:formatCode>General</c:formatCode>
                <c:ptCount val="6"/>
                <c:pt idx="0">
                  <c:v>23</c:v>
                </c:pt>
                <c:pt idx="1">
                  <c:v>9</c:v>
                </c:pt>
                <c:pt idx="2">
                  <c:v>18</c:v>
                </c:pt>
                <c:pt idx="3">
                  <c:v>10</c:v>
                </c:pt>
                <c:pt idx="4">
                  <c:v>8</c:v>
                </c:pt>
                <c:pt idx="5">
                  <c:v>5</c:v>
                </c:pt>
              </c:numCache>
            </c:numRef>
          </c:val>
        </c:ser>
        <c:dLbls>
          <c:showVal val="1"/>
        </c:dLbls>
        <c:gapWidth val="95"/>
        <c:gapDepth val="95"/>
        <c:shape val="box"/>
        <c:axId val="64575744"/>
        <c:axId val="64598016"/>
        <c:axId val="0"/>
      </c:bar3DChart>
      <c:catAx>
        <c:axId val="64575744"/>
        <c:scaling>
          <c:orientation val="minMax"/>
        </c:scaling>
        <c:axPos val="b"/>
        <c:majorTickMark val="none"/>
        <c:tickLblPos val="nextTo"/>
        <c:crossAx val="64598016"/>
        <c:crosses val="autoZero"/>
        <c:auto val="1"/>
        <c:lblAlgn val="ctr"/>
        <c:lblOffset val="100"/>
      </c:catAx>
      <c:valAx>
        <c:axId val="64598016"/>
        <c:scaling>
          <c:orientation val="minMax"/>
        </c:scaling>
        <c:delete val="1"/>
        <c:axPos val="l"/>
        <c:numFmt formatCode="General" sourceLinked="1"/>
        <c:tickLblPos val="none"/>
        <c:crossAx val="64575744"/>
        <c:crosses val="autoZero"/>
        <c:crossBetween val="between"/>
      </c:valAx>
    </c:plotArea>
    <c:plotVisOnly val="1"/>
  </c:chart>
  <c:txPr>
    <a:bodyPr/>
    <a:lstStyle/>
    <a:p>
      <a:pPr>
        <a:defRPr sz="1800"/>
      </a:pPr>
      <a:endParaRPr lang="en-US"/>
    </a:p>
  </c:txPr>
  <c:externalData r:id="rId1"/>
  <c:userShapes r:id="rId2"/>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style val="6"/>
  <c:chart>
    <c:autoTitleDeleted val="1"/>
    <c:view3D>
      <c:rAngAx val="1"/>
    </c:view3D>
    <c:plotArea>
      <c:layout>
        <c:manualLayout>
          <c:layoutTarget val="inner"/>
          <c:xMode val="edge"/>
          <c:yMode val="edge"/>
          <c:x val="0.1443385090882332"/>
          <c:y val="0.15507373732979521"/>
          <c:w val="0.78089513577158065"/>
          <c:h val="0.57404387987413263"/>
        </c:manualLayout>
      </c:layout>
      <c:bar3DChart>
        <c:barDir val="col"/>
        <c:grouping val="clustered"/>
        <c:ser>
          <c:idx val="0"/>
          <c:order val="0"/>
          <c:tx>
            <c:strRef>
              <c:f>Biochemistry!$L$5</c:f>
              <c:strCache>
                <c:ptCount val="1"/>
                <c:pt idx="0">
                  <c:v>TAT</c:v>
                </c:pt>
              </c:strCache>
            </c:strRef>
          </c:tx>
          <c:cat>
            <c:strRef>
              <c:f>Biochemistry!$I$6:$I$11</c:f>
              <c:strCache>
                <c:ptCount val="6"/>
                <c:pt idx="0">
                  <c:v>Blood Sugar Random</c:v>
                </c:pt>
                <c:pt idx="1">
                  <c:v>Blood Sugar Fasting &amp; PP</c:v>
                </c:pt>
                <c:pt idx="2">
                  <c:v>Blood Urea</c:v>
                </c:pt>
                <c:pt idx="3">
                  <c:v>Lipid profile</c:v>
                </c:pt>
                <c:pt idx="4">
                  <c:v>LFT</c:v>
                </c:pt>
                <c:pt idx="5">
                  <c:v>RFT</c:v>
                </c:pt>
              </c:strCache>
            </c:strRef>
          </c:cat>
          <c:val>
            <c:numRef>
              <c:f>Biochemistry!$L$6:$L$11</c:f>
              <c:numCache>
                <c:formatCode>General</c:formatCode>
                <c:ptCount val="6"/>
                <c:pt idx="0">
                  <c:v>22</c:v>
                </c:pt>
                <c:pt idx="1">
                  <c:v>23</c:v>
                </c:pt>
                <c:pt idx="2">
                  <c:v>36</c:v>
                </c:pt>
                <c:pt idx="3">
                  <c:v>33</c:v>
                </c:pt>
                <c:pt idx="4">
                  <c:v>26</c:v>
                </c:pt>
                <c:pt idx="5">
                  <c:v>45.9</c:v>
                </c:pt>
              </c:numCache>
            </c:numRef>
          </c:val>
        </c:ser>
        <c:dLbls>
          <c:showVal val="1"/>
        </c:dLbls>
        <c:gapWidth val="75"/>
        <c:shape val="box"/>
        <c:axId val="64692608"/>
        <c:axId val="64694144"/>
        <c:axId val="0"/>
      </c:bar3DChart>
      <c:catAx>
        <c:axId val="64692608"/>
        <c:scaling>
          <c:orientation val="minMax"/>
        </c:scaling>
        <c:axPos val="b"/>
        <c:majorTickMark val="none"/>
        <c:tickLblPos val="nextTo"/>
        <c:crossAx val="64694144"/>
        <c:crosses val="autoZero"/>
        <c:auto val="1"/>
        <c:lblAlgn val="ctr"/>
        <c:lblOffset val="100"/>
      </c:catAx>
      <c:valAx>
        <c:axId val="64694144"/>
        <c:scaling>
          <c:orientation val="minMax"/>
        </c:scaling>
        <c:axPos val="l"/>
        <c:numFmt formatCode="General" sourceLinked="1"/>
        <c:majorTickMark val="none"/>
        <c:tickLblPos val="nextTo"/>
        <c:crossAx val="64692608"/>
        <c:crosses val="autoZero"/>
        <c:crossBetween val="between"/>
      </c:valAx>
    </c:plotArea>
    <c:legend>
      <c:legendPos val="b"/>
      <c:layout>
        <c:manualLayout>
          <c:xMode val="edge"/>
          <c:yMode val="edge"/>
          <c:x val="0.46034469055853999"/>
          <c:y val="0.91891277104038516"/>
          <c:w val="0.17840721784776947"/>
          <c:h val="6.0885214113519964E-2"/>
        </c:manualLayout>
      </c:layout>
    </c:legend>
    <c:plotVisOnly val="1"/>
  </c:chart>
  <c:txPr>
    <a:bodyPr/>
    <a:lstStyle/>
    <a:p>
      <a:pPr>
        <a:defRPr sz="1800"/>
      </a:pPr>
      <a:endParaRPr lang="en-US"/>
    </a:p>
  </c:txPr>
  <c:externalData r:id="rId1"/>
  <c:userShapes r:id="rId2"/>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style val="6"/>
  <c:chart>
    <c:autoTitleDeleted val="1"/>
    <c:view3D>
      <c:rAngAx val="1"/>
    </c:view3D>
    <c:plotArea>
      <c:layout>
        <c:manualLayout>
          <c:layoutTarget val="inner"/>
          <c:xMode val="edge"/>
          <c:yMode val="edge"/>
          <c:x val="0.14698840769903834"/>
          <c:y val="0.20121493849413497"/>
          <c:w val="0.71967825896762905"/>
          <c:h val="0.48818454922050564"/>
        </c:manualLayout>
      </c:layout>
      <c:bar3DChart>
        <c:barDir val="col"/>
        <c:grouping val="clustered"/>
        <c:ser>
          <c:idx val="0"/>
          <c:order val="0"/>
          <c:tx>
            <c:strRef>
              <c:f>biochemistry!$L$7</c:f>
              <c:strCache>
                <c:ptCount val="1"/>
                <c:pt idx="0">
                  <c:v>TAT in HOURS</c:v>
                </c:pt>
              </c:strCache>
            </c:strRef>
          </c:tx>
          <c:cat>
            <c:strRef>
              <c:f>biochemistry!$K$8:$K$12</c:f>
              <c:strCache>
                <c:ptCount val="5"/>
                <c:pt idx="0">
                  <c:v>Blood Sugar Random</c:v>
                </c:pt>
                <c:pt idx="1">
                  <c:v>Blood Sugar Fasting &amp; PP</c:v>
                </c:pt>
                <c:pt idx="2">
                  <c:v>Blood Urea</c:v>
                </c:pt>
                <c:pt idx="3">
                  <c:v>Lipid Profile</c:v>
                </c:pt>
                <c:pt idx="4">
                  <c:v>LFT</c:v>
                </c:pt>
              </c:strCache>
            </c:strRef>
          </c:cat>
          <c:val>
            <c:numRef>
              <c:f>biochemistry!$L$8:$L$12</c:f>
              <c:numCache>
                <c:formatCode>General</c:formatCode>
                <c:ptCount val="5"/>
                <c:pt idx="0">
                  <c:v>5.9</c:v>
                </c:pt>
                <c:pt idx="1">
                  <c:v>16</c:v>
                </c:pt>
                <c:pt idx="2">
                  <c:v>8</c:v>
                </c:pt>
                <c:pt idx="3">
                  <c:v>17</c:v>
                </c:pt>
                <c:pt idx="4">
                  <c:v>4.7</c:v>
                </c:pt>
              </c:numCache>
            </c:numRef>
          </c:val>
        </c:ser>
        <c:dLbls>
          <c:showVal val="1"/>
        </c:dLbls>
        <c:gapWidth val="75"/>
        <c:shape val="box"/>
        <c:axId val="64727296"/>
        <c:axId val="64741376"/>
        <c:axId val="0"/>
      </c:bar3DChart>
      <c:catAx>
        <c:axId val="64727296"/>
        <c:scaling>
          <c:orientation val="minMax"/>
        </c:scaling>
        <c:axPos val="b"/>
        <c:majorTickMark val="none"/>
        <c:tickLblPos val="nextTo"/>
        <c:crossAx val="64741376"/>
        <c:crosses val="autoZero"/>
        <c:auto val="1"/>
        <c:lblAlgn val="ctr"/>
        <c:lblOffset val="100"/>
      </c:catAx>
      <c:valAx>
        <c:axId val="64741376"/>
        <c:scaling>
          <c:orientation val="minMax"/>
        </c:scaling>
        <c:axPos val="l"/>
        <c:numFmt formatCode="General" sourceLinked="1"/>
        <c:majorTickMark val="none"/>
        <c:tickLblPos val="nextTo"/>
        <c:crossAx val="64727296"/>
        <c:crosses val="autoZero"/>
        <c:crossBetween val="between"/>
      </c:valAx>
    </c:plotArea>
    <c:legend>
      <c:legendPos val="b"/>
    </c:legend>
    <c:plotVisOnly val="1"/>
  </c:chart>
  <c:txPr>
    <a:bodyPr/>
    <a:lstStyle/>
    <a:p>
      <a:pPr>
        <a:defRPr sz="1800"/>
      </a:pPr>
      <a:endParaRPr lang="en-US"/>
    </a:p>
  </c:txPr>
  <c:externalData r:id="rId1"/>
  <c:userShapes r:id="rId2"/>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style val="8"/>
  <c:chart>
    <c:autoTitleDeleted val="1"/>
    <c:view3D>
      <c:rAngAx val="1"/>
    </c:view3D>
    <c:plotArea>
      <c:layout>
        <c:manualLayout>
          <c:layoutTarget val="inner"/>
          <c:xMode val="edge"/>
          <c:yMode val="edge"/>
          <c:x val="0.14957174103237153"/>
          <c:y val="0.25047462817147881"/>
          <c:w val="0.67542825896762904"/>
          <c:h val="0.47017570720326746"/>
        </c:manualLayout>
      </c:layout>
      <c:bar3DChart>
        <c:barDir val="col"/>
        <c:grouping val="clustered"/>
        <c:ser>
          <c:idx val="0"/>
          <c:order val="0"/>
          <c:tx>
            <c:strRef>
              <c:f>microbiology!$M$15</c:f>
              <c:strCache>
                <c:ptCount val="1"/>
                <c:pt idx="0">
                  <c:v>TAT IN DAYS</c:v>
                </c:pt>
              </c:strCache>
            </c:strRef>
          </c:tx>
          <c:cat>
            <c:strRef>
              <c:f>microbiology!$L$16:$L$17</c:f>
              <c:strCache>
                <c:ptCount val="2"/>
                <c:pt idx="0">
                  <c:v>Culture &amp; Sensitivity (urine)</c:v>
                </c:pt>
                <c:pt idx="1">
                  <c:v>Culture &amp; Sensitivity Pus</c:v>
                </c:pt>
              </c:strCache>
            </c:strRef>
          </c:cat>
          <c:val>
            <c:numRef>
              <c:f>microbiology!$M$16:$M$17</c:f>
              <c:numCache>
                <c:formatCode>General</c:formatCode>
                <c:ptCount val="2"/>
                <c:pt idx="0">
                  <c:v>4.5</c:v>
                </c:pt>
                <c:pt idx="1">
                  <c:v>3.5</c:v>
                </c:pt>
              </c:numCache>
            </c:numRef>
          </c:val>
        </c:ser>
        <c:dLbls>
          <c:showVal val="1"/>
        </c:dLbls>
        <c:gapWidth val="75"/>
        <c:shape val="box"/>
        <c:axId val="64639360"/>
        <c:axId val="64640896"/>
        <c:axId val="0"/>
      </c:bar3DChart>
      <c:catAx>
        <c:axId val="64639360"/>
        <c:scaling>
          <c:orientation val="minMax"/>
        </c:scaling>
        <c:axPos val="b"/>
        <c:majorTickMark val="none"/>
        <c:tickLblPos val="nextTo"/>
        <c:txPr>
          <a:bodyPr/>
          <a:lstStyle/>
          <a:p>
            <a:pPr>
              <a:defRPr sz="2400"/>
            </a:pPr>
            <a:endParaRPr lang="en-US"/>
          </a:p>
        </c:txPr>
        <c:crossAx val="64640896"/>
        <c:crosses val="autoZero"/>
        <c:auto val="1"/>
        <c:lblAlgn val="ctr"/>
        <c:lblOffset val="100"/>
      </c:catAx>
      <c:valAx>
        <c:axId val="64640896"/>
        <c:scaling>
          <c:orientation val="minMax"/>
        </c:scaling>
        <c:axPos val="l"/>
        <c:numFmt formatCode="General" sourceLinked="1"/>
        <c:majorTickMark val="none"/>
        <c:tickLblPos val="nextTo"/>
        <c:crossAx val="64639360"/>
        <c:crosses val="autoZero"/>
        <c:crossBetween val="between"/>
      </c:valAx>
    </c:plotArea>
    <c:legend>
      <c:legendPos val="b"/>
      <c:txPr>
        <a:bodyPr/>
        <a:lstStyle/>
        <a:p>
          <a:pPr>
            <a:defRPr sz="2000"/>
          </a:pPr>
          <a:endParaRPr lang="en-US"/>
        </a:p>
      </c:txPr>
    </c:legend>
    <c:plotVisOnly val="1"/>
  </c:chart>
  <c:txPr>
    <a:bodyPr/>
    <a:lstStyle/>
    <a:p>
      <a:pPr>
        <a:defRPr sz="1800"/>
      </a:pPr>
      <a:endParaRPr lang="en-US"/>
    </a:p>
  </c:txPr>
  <c:externalData r:id="rId1"/>
  <c:userShapes r:id="rId2"/>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style val="8"/>
  <c:chart>
    <c:autoTitleDeleted val="1"/>
    <c:view3D>
      <c:rAngAx val="1"/>
    </c:view3D>
    <c:plotArea>
      <c:layout>
        <c:manualLayout>
          <c:layoutTarget val="inner"/>
          <c:xMode val="edge"/>
          <c:yMode val="edge"/>
          <c:x val="0.21068285214348209"/>
          <c:y val="0.30402275631776587"/>
          <c:w val="0.52542825896762857"/>
          <c:h val="0.52447788267304285"/>
        </c:manualLayout>
      </c:layout>
      <c:bar3DChart>
        <c:barDir val="col"/>
        <c:grouping val="clustered"/>
        <c:ser>
          <c:idx val="0"/>
          <c:order val="0"/>
          <c:tx>
            <c:strRef>
              <c:f>microbiology!$I$9</c:f>
              <c:strCache>
                <c:ptCount val="1"/>
                <c:pt idx="0">
                  <c:v>Culture &amp; Sensitivity </c:v>
                </c:pt>
              </c:strCache>
            </c:strRef>
          </c:tx>
          <c:cat>
            <c:strRef>
              <c:f>microbiology!$J$8</c:f>
              <c:strCache>
                <c:ptCount val="1"/>
                <c:pt idx="0">
                  <c:v>TAT IN DAYS</c:v>
                </c:pt>
              </c:strCache>
            </c:strRef>
          </c:cat>
          <c:val>
            <c:numRef>
              <c:f>microbiology!$J$9</c:f>
              <c:numCache>
                <c:formatCode>General</c:formatCode>
                <c:ptCount val="1"/>
                <c:pt idx="0">
                  <c:v>5.6</c:v>
                </c:pt>
              </c:numCache>
            </c:numRef>
          </c:val>
        </c:ser>
        <c:dLbls>
          <c:showVal val="1"/>
        </c:dLbls>
        <c:gapWidth val="75"/>
        <c:shape val="box"/>
        <c:axId val="64669952"/>
        <c:axId val="64679936"/>
        <c:axId val="0"/>
      </c:bar3DChart>
      <c:catAx>
        <c:axId val="64669952"/>
        <c:scaling>
          <c:orientation val="minMax"/>
        </c:scaling>
        <c:axPos val="b"/>
        <c:majorTickMark val="none"/>
        <c:tickLblPos val="nextTo"/>
        <c:crossAx val="64679936"/>
        <c:crosses val="autoZero"/>
        <c:auto val="1"/>
        <c:lblAlgn val="ctr"/>
        <c:lblOffset val="100"/>
      </c:catAx>
      <c:valAx>
        <c:axId val="64679936"/>
        <c:scaling>
          <c:orientation val="minMax"/>
        </c:scaling>
        <c:axPos val="l"/>
        <c:numFmt formatCode="General" sourceLinked="1"/>
        <c:majorTickMark val="none"/>
        <c:tickLblPos val="nextTo"/>
        <c:crossAx val="64669952"/>
        <c:crosses val="autoZero"/>
        <c:crossBetween val="between"/>
      </c:valAx>
    </c:plotArea>
    <c:legend>
      <c:legendPos val="b"/>
    </c:legend>
    <c:plotVisOnly val="1"/>
  </c:chart>
  <c:txPr>
    <a:bodyPr/>
    <a:lstStyle/>
    <a:p>
      <a:pPr>
        <a:defRPr sz="1800"/>
      </a:pPr>
      <a:endParaRPr lang="en-US"/>
    </a:p>
  </c:txPr>
  <c:externalData r:id="rId1"/>
  <c:userShapes r:id="rId2"/>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US"/>
  <c:style val="4"/>
  <c:chart>
    <c:autoTitleDeleted val="1"/>
    <c:view3D>
      <c:rAngAx val="1"/>
    </c:view3D>
    <c:plotArea>
      <c:layout>
        <c:manualLayout>
          <c:layoutTarget val="inner"/>
          <c:xMode val="edge"/>
          <c:yMode val="edge"/>
          <c:x val="0.18609402212573894"/>
          <c:y val="0.24141349374343779"/>
          <c:w val="0.73048622168982125"/>
          <c:h val="0.39420097301733226"/>
        </c:manualLayout>
      </c:layout>
      <c:bar3DChart>
        <c:barDir val="col"/>
        <c:grouping val="clustered"/>
        <c:ser>
          <c:idx val="0"/>
          <c:order val="0"/>
          <c:tx>
            <c:strRef>
              <c:f>haematology!$O$7</c:f>
              <c:strCache>
                <c:ptCount val="1"/>
                <c:pt idx="0">
                  <c:v>TAT IN HOURS</c:v>
                </c:pt>
              </c:strCache>
            </c:strRef>
          </c:tx>
          <c:cat>
            <c:strRef>
              <c:f>haematology!$L$8:$L$13</c:f>
              <c:strCache>
                <c:ptCount val="6"/>
                <c:pt idx="0">
                  <c:v>Complete Haemogram</c:v>
                </c:pt>
                <c:pt idx="1">
                  <c:v>CBC </c:v>
                </c:pt>
                <c:pt idx="2">
                  <c:v>ESR</c:v>
                </c:pt>
                <c:pt idx="3">
                  <c:v>Haemoglobin</c:v>
                </c:pt>
                <c:pt idx="4">
                  <c:v>Platelet count</c:v>
                </c:pt>
                <c:pt idx="5">
                  <c:v>PT INR</c:v>
                </c:pt>
              </c:strCache>
            </c:strRef>
          </c:cat>
          <c:val>
            <c:numRef>
              <c:f>haematology!$O$8:$O$13</c:f>
              <c:numCache>
                <c:formatCode>General</c:formatCode>
                <c:ptCount val="6"/>
                <c:pt idx="0">
                  <c:v>29</c:v>
                </c:pt>
                <c:pt idx="1">
                  <c:v>27</c:v>
                </c:pt>
                <c:pt idx="2">
                  <c:v>12</c:v>
                </c:pt>
                <c:pt idx="3">
                  <c:v>19</c:v>
                </c:pt>
                <c:pt idx="4">
                  <c:v>20</c:v>
                </c:pt>
                <c:pt idx="5">
                  <c:v>29</c:v>
                </c:pt>
              </c:numCache>
            </c:numRef>
          </c:val>
        </c:ser>
        <c:dLbls>
          <c:showVal val="1"/>
        </c:dLbls>
        <c:gapWidth val="75"/>
        <c:shape val="box"/>
        <c:axId val="64782720"/>
        <c:axId val="64784256"/>
        <c:axId val="0"/>
      </c:bar3DChart>
      <c:catAx>
        <c:axId val="64782720"/>
        <c:scaling>
          <c:orientation val="minMax"/>
        </c:scaling>
        <c:axPos val="b"/>
        <c:majorTickMark val="none"/>
        <c:tickLblPos val="nextTo"/>
        <c:txPr>
          <a:bodyPr/>
          <a:lstStyle/>
          <a:p>
            <a:pPr>
              <a:defRPr sz="2000"/>
            </a:pPr>
            <a:endParaRPr lang="en-US"/>
          </a:p>
        </c:txPr>
        <c:crossAx val="64784256"/>
        <c:crosses val="autoZero"/>
        <c:auto val="1"/>
        <c:lblAlgn val="ctr"/>
        <c:lblOffset val="100"/>
      </c:catAx>
      <c:valAx>
        <c:axId val="64784256"/>
        <c:scaling>
          <c:orientation val="minMax"/>
        </c:scaling>
        <c:axPos val="l"/>
        <c:numFmt formatCode="General" sourceLinked="1"/>
        <c:majorTickMark val="none"/>
        <c:tickLblPos val="nextTo"/>
        <c:crossAx val="64782720"/>
        <c:crosses val="autoZero"/>
        <c:crossBetween val="between"/>
      </c:valAx>
    </c:plotArea>
    <c:legend>
      <c:legendPos val="b"/>
      <c:txPr>
        <a:bodyPr/>
        <a:lstStyle/>
        <a:p>
          <a:pPr>
            <a:defRPr sz="2000"/>
          </a:pPr>
          <a:endParaRPr lang="en-US"/>
        </a:p>
      </c:txPr>
    </c:legend>
    <c:plotVisOnly val="1"/>
  </c:chart>
  <c:txPr>
    <a:bodyPr/>
    <a:lstStyle/>
    <a:p>
      <a:pPr>
        <a:defRPr sz="1800"/>
      </a:pPr>
      <a:endParaRPr lang="en-US"/>
    </a:p>
  </c:txPr>
  <c:externalData r:id="rId1"/>
  <c:userShapes r:id="rId2"/>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en-US"/>
  <c:style val="4"/>
  <c:chart>
    <c:autoTitleDeleted val="1"/>
    <c:view3D>
      <c:rAngAx val="1"/>
    </c:view3D>
    <c:plotArea>
      <c:layout>
        <c:manualLayout>
          <c:layoutTarget val="inner"/>
          <c:xMode val="edge"/>
          <c:yMode val="edge"/>
          <c:x val="0.13032174103237096"/>
          <c:y val="0.36133524745870854"/>
          <c:w val="0.69745603674540679"/>
          <c:h val="0.45769028871391076"/>
        </c:manualLayout>
      </c:layout>
      <c:bar3DChart>
        <c:barDir val="col"/>
        <c:grouping val="clustered"/>
        <c:ser>
          <c:idx val="0"/>
          <c:order val="0"/>
          <c:tx>
            <c:strRef>
              <c:f>haematalogy!$M$11</c:f>
              <c:strCache>
                <c:ptCount val="1"/>
                <c:pt idx="0">
                  <c:v>TAT IN HOURS</c:v>
                </c:pt>
              </c:strCache>
            </c:strRef>
          </c:tx>
          <c:cat>
            <c:strRef>
              <c:f>haematalogy!$L$12:$L$14</c:f>
              <c:strCache>
                <c:ptCount val="3"/>
                <c:pt idx="0">
                  <c:v>CBC</c:v>
                </c:pt>
                <c:pt idx="1">
                  <c:v>Haemoglobin</c:v>
                </c:pt>
                <c:pt idx="2">
                  <c:v>PT INR</c:v>
                </c:pt>
              </c:strCache>
            </c:strRef>
          </c:cat>
          <c:val>
            <c:numRef>
              <c:f>haematalogy!$M$12:$M$14</c:f>
              <c:numCache>
                <c:formatCode>General</c:formatCode>
                <c:ptCount val="3"/>
                <c:pt idx="0">
                  <c:v>22</c:v>
                </c:pt>
                <c:pt idx="1">
                  <c:v>12</c:v>
                </c:pt>
                <c:pt idx="2">
                  <c:v>22</c:v>
                </c:pt>
              </c:numCache>
            </c:numRef>
          </c:val>
        </c:ser>
        <c:dLbls>
          <c:showVal val="1"/>
        </c:dLbls>
        <c:gapWidth val="75"/>
        <c:shape val="box"/>
        <c:axId val="64813312"/>
        <c:axId val="64815104"/>
        <c:axId val="0"/>
      </c:bar3DChart>
      <c:catAx>
        <c:axId val="64813312"/>
        <c:scaling>
          <c:orientation val="minMax"/>
        </c:scaling>
        <c:axPos val="b"/>
        <c:majorTickMark val="none"/>
        <c:tickLblPos val="nextTo"/>
        <c:crossAx val="64815104"/>
        <c:crosses val="autoZero"/>
        <c:auto val="1"/>
        <c:lblAlgn val="ctr"/>
        <c:lblOffset val="100"/>
      </c:catAx>
      <c:valAx>
        <c:axId val="64815104"/>
        <c:scaling>
          <c:orientation val="minMax"/>
        </c:scaling>
        <c:axPos val="l"/>
        <c:numFmt formatCode="General" sourceLinked="1"/>
        <c:majorTickMark val="none"/>
        <c:tickLblPos val="nextTo"/>
        <c:crossAx val="64813312"/>
        <c:crosses val="autoZero"/>
        <c:crossBetween val="between"/>
      </c:valAx>
    </c:plotArea>
    <c:legend>
      <c:legendPos val="b"/>
    </c:legend>
    <c:plotVisOnly val="1"/>
  </c:chart>
  <c:txPr>
    <a:bodyPr/>
    <a:lstStyle/>
    <a:p>
      <a:pPr>
        <a:defRPr sz="1800"/>
      </a:pPr>
      <a:endParaRPr lang="en-US"/>
    </a:p>
  </c:txPr>
  <c:externalData r:id="rId1"/>
  <c:userShapes r:id="rId2"/>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en-US"/>
  <c:style val="5"/>
  <c:chart>
    <c:autoTitleDeleted val="1"/>
    <c:view3D>
      <c:rAngAx val="1"/>
    </c:view3D>
    <c:plotArea>
      <c:layout>
        <c:manualLayout>
          <c:layoutTarget val="inner"/>
          <c:xMode val="edge"/>
          <c:yMode val="edge"/>
          <c:x val="7.1988407699037624E-2"/>
          <c:y val="0.17597709377237042"/>
          <c:w val="0.71690048118985161"/>
          <c:h val="0.61865376545800321"/>
        </c:manualLayout>
      </c:layout>
      <c:bar3DChart>
        <c:barDir val="col"/>
        <c:grouping val="clustered"/>
        <c:ser>
          <c:idx val="0"/>
          <c:order val="0"/>
          <c:tx>
            <c:strRef>
              <c:f>'clinical path'!$P$10</c:f>
              <c:strCache>
                <c:ptCount val="1"/>
                <c:pt idx="0">
                  <c:v>TAT IN HOURS</c:v>
                </c:pt>
              </c:strCache>
            </c:strRef>
          </c:tx>
          <c:cat>
            <c:strRef>
              <c:f>'clinical path'!$M$11:$M$12</c:f>
              <c:strCache>
                <c:ptCount val="2"/>
                <c:pt idx="0">
                  <c:v>Urine R/M</c:v>
                </c:pt>
                <c:pt idx="1">
                  <c:v>Stool for Routine</c:v>
                </c:pt>
              </c:strCache>
            </c:strRef>
          </c:cat>
          <c:val>
            <c:numRef>
              <c:f>'clinical path'!$P$11:$P$12</c:f>
              <c:numCache>
                <c:formatCode>General</c:formatCode>
                <c:ptCount val="2"/>
                <c:pt idx="0">
                  <c:v>24</c:v>
                </c:pt>
                <c:pt idx="1">
                  <c:v>31</c:v>
                </c:pt>
              </c:numCache>
            </c:numRef>
          </c:val>
        </c:ser>
        <c:dLbls>
          <c:showVal val="1"/>
        </c:dLbls>
        <c:gapWidth val="75"/>
        <c:shape val="box"/>
        <c:axId val="64864640"/>
        <c:axId val="64866176"/>
        <c:axId val="0"/>
      </c:bar3DChart>
      <c:catAx>
        <c:axId val="64864640"/>
        <c:scaling>
          <c:orientation val="minMax"/>
        </c:scaling>
        <c:axPos val="b"/>
        <c:majorTickMark val="none"/>
        <c:tickLblPos val="nextTo"/>
        <c:crossAx val="64866176"/>
        <c:crosses val="autoZero"/>
        <c:auto val="1"/>
        <c:lblAlgn val="ctr"/>
        <c:lblOffset val="100"/>
      </c:catAx>
      <c:valAx>
        <c:axId val="64866176"/>
        <c:scaling>
          <c:orientation val="minMax"/>
        </c:scaling>
        <c:axPos val="l"/>
        <c:numFmt formatCode="General" sourceLinked="1"/>
        <c:majorTickMark val="none"/>
        <c:tickLblPos val="nextTo"/>
        <c:crossAx val="64864640"/>
        <c:crosses val="autoZero"/>
        <c:crossBetween val="between"/>
      </c:valAx>
    </c:plotArea>
    <c:legend>
      <c:legendPos val="b"/>
    </c:legend>
    <c:plotVisOnly val="1"/>
  </c:chart>
  <c:txPr>
    <a:bodyPr/>
    <a:lstStyle/>
    <a:p>
      <a:pPr>
        <a:defRPr sz="1800"/>
      </a:pPr>
      <a:endParaRPr lang="en-US"/>
    </a:p>
  </c:txPr>
  <c:externalData r:id="rId1"/>
  <c:userShapes r:id="rId2"/>
</c:chartSpace>
</file>

<file path=ppt/charts/chart15.xml><?xml version="1.0" encoding="utf-8"?>
<c:chartSpace xmlns:c="http://schemas.openxmlformats.org/drawingml/2006/chart" xmlns:a="http://schemas.openxmlformats.org/drawingml/2006/main" xmlns:r="http://schemas.openxmlformats.org/officeDocument/2006/relationships">
  <c:date1904 val="1"/>
  <c:lang val="en-US"/>
  <c:style val="5"/>
  <c:chart>
    <c:autoTitleDeleted val="1"/>
    <c:view3D>
      <c:rAngAx val="1"/>
    </c:view3D>
    <c:plotArea>
      <c:layout>
        <c:manualLayout>
          <c:layoutTarget val="inner"/>
          <c:xMode val="edge"/>
          <c:yMode val="edge"/>
          <c:x val="0.31087729658792768"/>
          <c:y val="0.28391769994268196"/>
          <c:w val="0.33356714785651792"/>
          <c:h val="0.45886173711044898"/>
        </c:manualLayout>
      </c:layout>
      <c:bar3DChart>
        <c:barDir val="col"/>
        <c:grouping val="clustered"/>
        <c:ser>
          <c:idx val="0"/>
          <c:order val="0"/>
          <c:tx>
            <c:strRef>
              <c:f>'clinical path'!$K$8</c:f>
              <c:strCache>
                <c:ptCount val="1"/>
                <c:pt idx="0">
                  <c:v>Urine R/M</c:v>
                </c:pt>
              </c:strCache>
            </c:strRef>
          </c:tx>
          <c:cat>
            <c:strRef>
              <c:f>'clinical path'!$M$7</c:f>
              <c:strCache>
                <c:ptCount val="1"/>
                <c:pt idx="0">
                  <c:v>TAT IN HOURS</c:v>
                </c:pt>
              </c:strCache>
            </c:strRef>
          </c:cat>
          <c:val>
            <c:numRef>
              <c:f>'clinical path'!$M$8</c:f>
              <c:numCache>
                <c:formatCode>General</c:formatCode>
                <c:ptCount val="1"/>
                <c:pt idx="0">
                  <c:v>12</c:v>
                </c:pt>
              </c:numCache>
            </c:numRef>
          </c:val>
        </c:ser>
        <c:dLbls>
          <c:showVal val="1"/>
        </c:dLbls>
        <c:gapWidth val="75"/>
        <c:shape val="box"/>
        <c:axId val="64899328"/>
        <c:axId val="64913408"/>
        <c:axId val="0"/>
      </c:bar3DChart>
      <c:catAx>
        <c:axId val="64899328"/>
        <c:scaling>
          <c:orientation val="minMax"/>
        </c:scaling>
        <c:axPos val="b"/>
        <c:majorTickMark val="none"/>
        <c:tickLblPos val="nextTo"/>
        <c:txPr>
          <a:bodyPr/>
          <a:lstStyle/>
          <a:p>
            <a:pPr>
              <a:defRPr sz="2000"/>
            </a:pPr>
            <a:endParaRPr lang="en-US"/>
          </a:p>
        </c:txPr>
        <c:crossAx val="64913408"/>
        <c:crosses val="autoZero"/>
        <c:auto val="1"/>
        <c:lblAlgn val="ctr"/>
        <c:lblOffset val="100"/>
      </c:catAx>
      <c:valAx>
        <c:axId val="64913408"/>
        <c:scaling>
          <c:orientation val="minMax"/>
        </c:scaling>
        <c:axPos val="l"/>
        <c:numFmt formatCode="General" sourceLinked="1"/>
        <c:majorTickMark val="none"/>
        <c:tickLblPos val="nextTo"/>
        <c:crossAx val="64899328"/>
        <c:crosses val="autoZero"/>
        <c:crossBetween val="between"/>
      </c:valAx>
    </c:plotArea>
    <c:legend>
      <c:legendPos val="b"/>
      <c:txPr>
        <a:bodyPr/>
        <a:lstStyle/>
        <a:p>
          <a:pPr>
            <a:defRPr sz="2400"/>
          </a:pPr>
          <a:endParaRPr lang="en-US"/>
        </a:p>
      </c:txPr>
    </c:legend>
    <c:plotVisOnly val="1"/>
  </c:chart>
  <c:txPr>
    <a:bodyPr/>
    <a:lstStyle/>
    <a:p>
      <a:pPr>
        <a:defRPr sz="1800"/>
      </a:pPr>
      <a:endParaRPr lang="en-US"/>
    </a:p>
  </c:txPr>
  <c:externalData r:id="rId1"/>
  <c:userShapes r:id="rId2"/>
</c:chartSpace>
</file>

<file path=ppt/charts/chart16.xml><?xml version="1.0" encoding="utf-8"?>
<c:chartSpace xmlns:c="http://schemas.openxmlformats.org/drawingml/2006/chart" xmlns:a="http://schemas.openxmlformats.org/drawingml/2006/main" xmlns:r="http://schemas.openxmlformats.org/officeDocument/2006/relationships">
  <c:date1904 val="1"/>
  <c:lang val="en-US"/>
  <c:style val="7"/>
  <c:chart>
    <c:autoTitleDeleted val="1"/>
    <c:view3D>
      <c:rAngAx val="1"/>
    </c:view3D>
    <c:plotArea>
      <c:layout>
        <c:manualLayout>
          <c:layoutTarget val="inner"/>
          <c:xMode val="edge"/>
          <c:yMode val="edge"/>
          <c:x val="0.1219884076990371"/>
          <c:y val="0.23756521000912684"/>
          <c:w val="0.73356714785651578"/>
          <c:h val="0.5858505422671223"/>
        </c:manualLayout>
      </c:layout>
      <c:bar3DChart>
        <c:barDir val="col"/>
        <c:grouping val="clustered"/>
        <c:ser>
          <c:idx val="0"/>
          <c:order val="0"/>
          <c:tx>
            <c:strRef>
              <c:f>Serology!$K$12</c:f>
              <c:strCache>
                <c:ptCount val="1"/>
                <c:pt idx="0">
                  <c:v>TAT IN HOURS</c:v>
                </c:pt>
              </c:strCache>
            </c:strRef>
          </c:tx>
          <c:cat>
            <c:strRef>
              <c:f>Serology!$J$13:$J$15</c:f>
              <c:strCache>
                <c:ptCount val="3"/>
                <c:pt idx="0">
                  <c:v>Thyroid Profile</c:v>
                </c:pt>
                <c:pt idx="1">
                  <c:v>TSH</c:v>
                </c:pt>
                <c:pt idx="2">
                  <c:v>Typhidot</c:v>
                </c:pt>
              </c:strCache>
            </c:strRef>
          </c:cat>
          <c:val>
            <c:numRef>
              <c:f>Serology!$K$13:$K$15</c:f>
              <c:numCache>
                <c:formatCode>General</c:formatCode>
                <c:ptCount val="3"/>
                <c:pt idx="0">
                  <c:v>41</c:v>
                </c:pt>
                <c:pt idx="1">
                  <c:v>27</c:v>
                </c:pt>
                <c:pt idx="2">
                  <c:v>21</c:v>
                </c:pt>
              </c:numCache>
            </c:numRef>
          </c:val>
        </c:ser>
        <c:dLbls>
          <c:showVal val="1"/>
        </c:dLbls>
        <c:gapWidth val="75"/>
        <c:shape val="box"/>
        <c:axId val="64958848"/>
        <c:axId val="64960384"/>
        <c:axId val="0"/>
      </c:bar3DChart>
      <c:catAx>
        <c:axId val="64958848"/>
        <c:scaling>
          <c:orientation val="minMax"/>
        </c:scaling>
        <c:axPos val="b"/>
        <c:majorTickMark val="none"/>
        <c:tickLblPos val="nextTo"/>
        <c:txPr>
          <a:bodyPr/>
          <a:lstStyle/>
          <a:p>
            <a:pPr>
              <a:defRPr sz="2400"/>
            </a:pPr>
            <a:endParaRPr lang="en-US"/>
          </a:p>
        </c:txPr>
        <c:crossAx val="64960384"/>
        <c:crosses val="autoZero"/>
        <c:auto val="1"/>
        <c:lblAlgn val="ctr"/>
        <c:lblOffset val="100"/>
      </c:catAx>
      <c:valAx>
        <c:axId val="64960384"/>
        <c:scaling>
          <c:orientation val="minMax"/>
        </c:scaling>
        <c:axPos val="l"/>
        <c:numFmt formatCode="General" sourceLinked="1"/>
        <c:majorTickMark val="none"/>
        <c:tickLblPos val="nextTo"/>
        <c:crossAx val="64958848"/>
        <c:crosses val="autoZero"/>
        <c:crossBetween val="between"/>
      </c:valAx>
    </c:plotArea>
    <c:legend>
      <c:legendPos val="b"/>
      <c:txPr>
        <a:bodyPr/>
        <a:lstStyle/>
        <a:p>
          <a:pPr>
            <a:defRPr sz="2000"/>
          </a:pPr>
          <a:endParaRPr lang="en-US"/>
        </a:p>
      </c:txPr>
    </c:legend>
    <c:plotVisOnly val="1"/>
  </c:chart>
  <c:txPr>
    <a:bodyPr/>
    <a:lstStyle/>
    <a:p>
      <a:pPr>
        <a:defRPr sz="1800"/>
      </a:pPr>
      <a:endParaRPr lang="en-US"/>
    </a:p>
  </c:txPr>
  <c:externalData r:id="rId1"/>
  <c:userShapes r:id="rId2"/>
</c:chartSpace>
</file>

<file path=ppt/charts/chart17.xml><?xml version="1.0" encoding="utf-8"?>
<c:chartSpace xmlns:c="http://schemas.openxmlformats.org/drawingml/2006/chart" xmlns:a="http://schemas.openxmlformats.org/drawingml/2006/main" xmlns:r="http://schemas.openxmlformats.org/officeDocument/2006/relationships">
  <c:date1904 val="1"/>
  <c:lang val="en-US"/>
  <c:style val="7"/>
  <c:chart>
    <c:autoTitleDeleted val="1"/>
    <c:view3D>
      <c:rAngAx val="1"/>
    </c:view3D>
    <c:plotArea>
      <c:layout>
        <c:manualLayout>
          <c:layoutTarget val="inner"/>
          <c:xMode val="edge"/>
          <c:yMode val="edge"/>
          <c:x val="7.1988407699037624E-2"/>
          <c:y val="0.27176427374059181"/>
          <c:w val="0.69467825896762903"/>
          <c:h val="0.56153660181789911"/>
        </c:manualLayout>
      </c:layout>
      <c:bar3DChart>
        <c:barDir val="col"/>
        <c:grouping val="clustered"/>
        <c:ser>
          <c:idx val="0"/>
          <c:order val="0"/>
          <c:tx>
            <c:strRef>
              <c:f>serology!$L$6</c:f>
              <c:strCache>
                <c:ptCount val="1"/>
                <c:pt idx="0">
                  <c:v>TAT IN HOURS</c:v>
                </c:pt>
              </c:strCache>
            </c:strRef>
          </c:tx>
          <c:cat>
            <c:strRef>
              <c:f>serology!$K$7:$K$8</c:f>
              <c:strCache>
                <c:ptCount val="2"/>
                <c:pt idx="0">
                  <c:v>Thyroid Profile</c:v>
                </c:pt>
                <c:pt idx="1">
                  <c:v>Typhidot</c:v>
                </c:pt>
              </c:strCache>
            </c:strRef>
          </c:cat>
          <c:val>
            <c:numRef>
              <c:f>serology!$L$7:$L$8</c:f>
              <c:numCache>
                <c:formatCode>General</c:formatCode>
                <c:ptCount val="2"/>
                <c:pt idx="0">
                  <c:v>39</c:v>
                </c:pt>
                <c:pt idx="1">
                  <c:v>45</c:v>
                </c:pt>
              </c:numCache>
            </c:numRef>
          </c:val>
        </c:ser>
        <c:dLbls>
          <c:showVal val="1"/>
        </c:dLbls>
        <c:gapWidth val="75"/>
        <c:shape val="box"/>
        <c:axId val="64989440"/>
        <c:axId val="64995328"/>
        <c:axId val="0"/>
      </c:bar3DChart>
      <c:catAx>
        <c:axId val="64989440"/>
        <c:scaling>
          <c:orientation val="minMax"/>
        </c:scaling>
        <c:axPos val="b"/>
        <c:majorTickMark val="none"/>
        <c:tickLblPos val="nextTo"/>
        <c:crossAx val="64995328"/>
        <c:crosses val="autoZero"/>
        <c:auto val="1"/>
        <c:lblAlgn val="ctr"/>
        <c:lblOffset val="100"/>
      </c:catAx>
      <c:valAx>
        <c:axId val="64995328"/>
        <c:scaling>
          <c:orientation val="minMax"/>
        </c:scaling>
        <c:axPos val="l"/>
        <c:numFmt formatCode="General" sourceLinked="1"/>
        <c:majorTickMark val="none"/>
        <c:tickLblPos val="nextTo"/>
        <c:crossAx val="64989440"/>
        <c:crosses val="autoZero"/>
        <c:crossBetween val="between"/>
      </c:valAx>
    </c:plotArea>
    <c:legend>
      <c:legendPos val="b"/>
    </c:legend>
    <c:plotVisOnly val="1"/>
  </c:chart>
  <c:txPr>
    <a:bodyPr/>
    <a:lstStyle/>
    <a:p>
      <a:pPr>
        <a:defRPr sz="1800"/>
      </a:pPr>
      <a:endParaRPr lang="en-US"/>
    </a:p>
  </c:txPr>
  <c:externalData r:id="rId1"/>
  <c:userShapes r:id="rId2"/>
</c:chartSpac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5B073E-DC99-4624-B287-BD2802E8512A}" type="doc">
      <dgm:prSet loTypeId="urn:microsoft.com/office/officeart/2005/8/layout/process2" loCatId="process" qsTypeId="urn:microsoft.com/office/officeart/2005/8/quickstyle/simple1" qsCatId="simple" csTypeId="urn:microsoft.com/office/officeart/2005/8/colors/colorful2" csCatId="colorful" phldr="1"/>
      <dgm:spPr/>
    </dgm:pt>
    <dgm:pt modelId="{DF2B2C11-81A4-401A-981C-3447C5BA2950}">
      <dgm:prSet phldrT="[Text]"/>
      <dgm:spPr/>
      <dgm:t>
        <a:bodyPr/>
        <a:lstStyle/>
        <a:p>
          <a:r>
            <a:rPr lang="en-US" dirty="0" smtClean="0"/>
            <a:t>TOTAL</a:t>
          </a:r>
        </a:p>
        <a:p>
          <a:r>
            <a:rPr lang="en-US" dirty="0" smtClean="0"/>
            <a:t>303</a:t>
          </a:r>
          <a:endParaRPr lang="en-US" dirty="0"/>
        </a:p>
      </dgm:t>
    </dgm:pt>
    <dgm:pt modelId="{81260E19-DCA1-4D06-BAA7-E7740EDD52BE}" type="parTrans" cxnId="{E3B9607E-C823-44BB-B34C-0EDABF8D51D8}">
      <dgm:prSet/>
      <dgm:spPr/>
      <dgm:t>
        <a:bodyPr/>
        <a:lstStyle/>
        <a:p>
          <a:endParaRPr lang="en-US"/>
        </a:p>
      </dgm:t>
    </dgm:pt>
    <dgm:pt modelId="{CDB67CA3-5792-482D-BD72-5DE12AE17178}" type="sibTrans" cxnId="{E3B9607E-C823-44BB-B34C-0EDABF8D51D8}">
      <dgm:prSet/>
      <dgm:spPr/>
      <dgm:t>
        <a:bodyPr/>
        <a:lstStyle/>
        <a:p>
          <a:endParaRPr lang="en-US"/>
        </a:p>
      </dgm:t>
    </dgm:pt>
    <dgm:pt modelId="{FE635E33-527C-478E-B365-7A036FF08E7F}">
      <dgm:prSet phldrT="[Text]"/>
      <dgm:spPr/>
      <dgm:t>
        <a:bodyPr/>
        <a:lstStyle/>
        <a:p>
          <a:r>
            <a:rPr lang="en-US" dirty="0" smtClean="0"/>
            <a:t>219</a:t>
          </a:r>
          <a:endParaRPr lang="en-US" dirty="0"/>
        </a:p>
      </dgm:t>
    </dgm:pt>
    <dgm:pt modelId="{CD9BD85E-10A6-4FE3-BA13-6774D0668567}" type="parTrans" cxnId="{E98D22EA-3A84-4DB6-ABB8-E832FDF36DA4}">
      <dgm:prSet/>
      <dgm:spPr/>
      <dgm:t>
        <a:bodyPr/>
        <a:lstStyle/>
        <a:p>
          <a:endParaRPr lang="en-US"/>
        </a:p>
      </dgm:t>
    </dgm:pt>
    <dgm:pt modelId="{47AD09C1-1FC5-4CBD-92A7-9491B1126797}" type="sibTrans" cxnId="{E98D22EA-3A84-4DB6-ABB8-E832FDF36DA4}">
      <dgm:prSet/>
      <dgm:spPr/>
      <dgm:t>
        <a:bodyPr/>
        <a:lstStyle/>
        <a:p>
          <a:endParaRPr lang="en-US"/>
        </a:p>
      </dgm:t>
    </dgm:pt>
    <dgm:pt modelId="{0DF2BA65-B23D-47DA-B93B-CC87362E57BF}">
      <dgm:prSet phldrT="[Text]"/>
      <dgm:spPr/>
      <dgm:t>
        <a:bodyPr/>
        <a:lstStyle/>
        <a:p>
          <a:r>
            <a:rPr lang="en-US" dirty="0" smtClean="0"/>
            <a:t>MOST COMMON TESTS</a:t>
          </a:r>
          <a:endParaRPr lang="en-US" dirty="0"/>
        </a:p>
      </dgm:t>
    </dgm:pt>
    <dgm:pt modelId="{ED1A1C00-0565-4254-BC08-85D22687873F}" type="parTrans" cxnId="{71D8103D-CE73-45D9-9461-915951363985}">
      <dgm:prSet/>
      <dgm:spPr/>
      <dgm:t>
        <a:bodyPr/>
        <a:lstStyle/>
        <a:p>
          <a:endParaRPr lang="en-US"/>
        </a:p>
      </dgm:t>
    </dgm:pt>
    <dgm:pt modelId="{C4DE4A7E-2971-4187-8CE7-53D359FFB98C}" type="sibTrans" cxnId="{71D8103D-CE73-45D9-9461-915951363985}">
      <dgm:prSet/>
      <dgm:spPr/>
      <dgm:t>
        <a:bodyPr/>
        <a:lstStyle/>
        <a:p>
          <a:endParaRPr lang="en-US"/>
        </a:p>
      </dgm:t>
    </dgm:pt>
    <dgm:pt modelId="{58705B50-B5B1-4221-BFA6-0C477A4BA505}" type="pres">
      <dgm:prSet presAssocID="{735B073E-DC99-4624-B287-BD2802E8512A}" presName="linearFlow" presStyleCnt="0">
        <dgm:presLayoutVars>
          <dgm:resizeHandles val="exact"/>
        </dgm:presLayoutVars>
      </dgm:prSet>
      <dgm:spPr/>
    </dgm:pt>
    <dgm:pt modelId="{92074486-157C-496C-81ED-438E1744781D}" type="pres">
      <dgm:prSet presAssocID="{DF2B2C11-81A4-401A-981C-3447C5BA2950}" presName="node" presStyleLbl="node1" presStyleIdx="0" presStyleCnt="3">
        <dgm:presLayoutVars>
          <dgm:bulletEnabled val="1"/>
        </dgm:presLayoutVars>
      </dgm:prSet>
      <dgm:spPr/>
      <dgm:t>
        <a:bodyPr/>
        <a:lstStyle/>
        <a:p>
          <a:endParaRPr lang="en-US"/>
        </a:p>
      </dgm:t>
    </dgm:pt>
    <dgm:pt modelId="{65355BE1-67C2-4804-80A5-ECB06B37AEC6}" type="pres">
      <dgm:prSet presAssocID="{CDB67CA3-5792-482D-BD72-5DE12AE17178}" presName="sibTrans" presStyleLbl="sibTrans2D1" presStyleIdx="0" presStyleCnt="2"/>
      <dgm:spPr/>
      <dgm:t>
        <a:bodyPr/>
        <a:lstStyle/>
        <a:p>
          <a:endParaRPr lang="en-US"/>
        </a:p>
      </dgm:t>
    </dgm:pt>
    <dgm:pt modelId="{C44158F9-AA9A-417C-BF71-71D1CC55614E}" type="pres">
      <dgm:prSet presAssocID="{CDB67CA3-5792-482D-BD72-5DE12AE17178}" presName="connectorText" presStyleLbl="sibTrans2D1" presStyleIdx="0" presStyleCnt="2"/>
      <dgm:spPr/>
      <dgm:t>
        <a:bodyPr/>
        <a:lstStyle/>
        <a:p>
          <a:endParaRPr lang="en-US"/>
        </a:p>
      </dgm:t>
    </dgm:pt>
    <dgm:pt modelId="{1FF0E41C-CD79-46E2-89CF-F2BB55D52F5F}" type="pres">
      <dgm:prSet presAssocID="{FE635E33-527C-478E-B365-7A036FF08E7F}" presName="node" presStyleLbl="node1" presStyleIdx="1" presStyleCnt="3">
        <dgm:presLayoutVars>
          <dgm:bulletEnabled val="1"/>
        </dgm:presLayoutVars>
      </dgm:prSet>
      <dgm:spPr/>
      <dgm:t>
        <a:bodyPr/>
        <a:lstStyle/>
        <a:p>
          <a:endParaRPr lang="en-US"/>
        </a:p>
      </dgm:t>
    </dgm:pt>
    <dgm:pt modelId="{263EA9F8-9397-4E1E-B812-8C11545965B8}" type="pres">
      <dgm:prSet presAssocID="{47AD09C1-1FC5-4CBD-92A7-9491B1126797}" presName="sibTrans" presStyleLbl="sibTrans2D1" presStyleIdx="1" presStyleCnt="2"/>
      <dgm:spPr/>
      <dgm:t>
        <a:bodyPr/>
        <a:lstStyle/>
        <a:p>
          <a:endParaRPr lang="en-US"/>
        </a:p>
      </dgm:t>
    </dgm:pt>
    <dgm:pt modelId="{A6D130F8-CD94-490A-86D1-F373BBD29778}" type="pres">
      <dgm:prSet presAssocID="{47AD09C1-1FC5-4CBD-92A7-9491B1126797}" presName="connectorText" presStyleLbl="sibTrans2D1" presStyleIdx="1" presStyleCnt="2"/>
      <dgm:spPr/>
      <dgm:t>
        <a:bodyPr/>
        <a:lstStyle/>
        <a:p>
          <a:endParaRPr lang="en-US"/>
        </a:p>
      </dgm:t>
    </dgm:pt>
    <dgm:pt modelId="{72973CAC-34FF-4E26-9D15-DFEB58D1061C}" type="pres">
      <dgm:prSet presAssocID="{0DF2BA65-B23D-47DA-B93B-CC87362E57BF}" presName="node" presStyleLbl="node1" presStyleIdx="2" presStyleCnt="3">
        <dgm:presLayoutVars>
          <dgm:bulletEnabled val="1"/>
        </dgm:presLayoutVars>
      </dgm:prSet>
      <dgm:spPr/>
      <dgm:t>
        <a:bodyPr/>
        <a:lstStyle/>
        <a:p>
          <a:endParaRPr lang="en-US"/>
        </a:p>
      </dgm:t>
    </dgm:pt>
  </dgm:ptLst>
  <dgm:cxnLst>
    <dgm:cxn modelId="{D0A76815-72C0-44EA-AF8B-EB0D3AC4BD20}" type="presOf" srcId="{47AD09C1-1FC5-4CBD-92A7-9491B1126797}" destId="{263EA9F8-9397-4E1E-B812-8C11545965B8}" srcOrd="0" destOrd="0" presId="urn:microsoft.com/office/officeart/2005/8/layout/process2"/>
    <dgm:cxn modelId="{B68AE8A5-D497-496C-80FA-C59E36E0216F}" type="presOf" srcId="{CDB67CA3-5792-482D-BD72-5DE12AE17178}" destId="{C44158F9-AA9A-417C-BF71-71D1CC55614E}" srcOrd="1" destOrd="0" presId="urn:microsoft.com/office/officeart/2005/8/layout/process2"/>
    <dgm:cxn modelId="{E98D22EA-3A84-4DB6-ABB8-E832FDF36DA4}" srcId="{735B073E-DC99-4624-B287-BD2802E8512A}" destId="{FE635E33-527C-478E-B365-7A036FF08E7F}" srcOrd="1" destOrd="0" parTransId="{CD9BD85E-10A6-4FE3-BA13-6774D0668567}" sibTransId="{47AD09C1-1FC5-4CBD-92A7-9491B1126797}"/>
    <dgm:cxn modelId="{13178BFB-8C03-4B2B-84CC-68342D421AD2}" type="presOf" srcId="{DF2B2C11-81A4-401A-981C-3447C5BA2950}" destId="{92074486-157C-496C-81ED-438E1744781D}" srcOrd="0" destOrd="0" presId="urn:microsoft.com/office/officeart/2005/8/layout/process2"/>
    <dgm:cxn modelId="{037AC50A-6550-42B5-8DF9-D7FB4CD46217}" type="presOf" srcId="{FE635E33-527C-478E-B365-7A036FF08E7F}" destId="{1FF0E41C-CD79-46E2-89CF-F2BB55D52F5F}" srcOrd="0" destOrd="0" presId="urn:microsoft.com/office/officeart/2005/8/layout/process2"/>
    <dgm:cxn modelId="{733FAA40-1FDB-460E-8158-13868D207DB5}" type="presOf" srcId="{735B073E-DC99-4624-B287-BD2802E8512A}" destId="{58705B50-B5B1-4221-BFA6-0C477A4BA505}" srcOrd="0" destOrd="0" presId="urn:microsoft.com/office/officeart/2005/8/layout/process2"/>
    <dgm:cxn modelId="{57E435AE-5276-459C-95BA-2F300AF194B8}" type="presOf" srcId="{47AD09C1-1FC5-4CBD-92A7-9491B1126797}" destId="{A6D130F8-CD94-490A-86D1-F373BBD29778}" srcOrd="1" destOrd="0" presId="urn:microsoft.com/office/officeart/2005/8/layout/process2"/>
    <dgm:cxn modelId="{E3B9607E-C823-44BB-B34C-0EDABF8D51D8}" srcId="{735B073E-DC99-4624-B287-BD2802E8512A}" destId="{DF2B2C11-81A4-401A-981C-3447C5BA2950}" srcOrd="0" destOrd="0" parTransId="{81260E19-DCA1-4D06-BAA7-E7740EDD52BE}" sibTransId="{CDB67CA3-5792-482D-BD72-5DE12AE17178}"/>
    <dgm:cxn modelId="{5994B6C9-F176-463C-8386-74257E503343}" type="presOf" srcId="{CDB67CA3-5792-482D-BD72-5DE12AE17178}" destId="{65355BE1-67C2-4804-80A5-ECB06B37AEC6}" srcOrd="0" destOrd="0" presId="urn:microsoft.com/office/officeart/2005/8/layout/process2"/>
    <dgm:cxn modelId="{8CDC3E7B-029B-4E2A-888E-E2EB6953E33B}" type="presOf" srcId="{0DF2BA65-B23D-47DA-B93B-CC87362E57BF}" destId="{72973CAC-34FF-4E26-9D15-DFEB58D1061C}" srcOrd="0" destOrd="0" presId="urn:microsoft.com/office/officeart/2005/8/layout/process2"/>
    <dgm:cxn modelId="{71D8103D-CE73-45D9-9461-915951363985}" srcId="{735B073E-DC99-4624-B287-BD2802E8512A}" destId="{0DF2BA65-B23D-47DA-B93B-CC87362E57BF}" srcOrd="2" destOrd="0" parTransId="{ED1A1C00-0565-4254-BC08-85D22687873F}" sibTransId="{C4DE4A7E-2971-4187-8CE7-53D359FFB98C}"/>
    <dgm:cxn modelId="{D0F80A62-8EB9-48EF-BB15-72E4113106FE}" type="presParOf" srcId="{58705B50-B5B1-4221-BFA6-0C477A4BA505}" destId="{92074486-157C-496C-81ED-438E1744781D}" srcOrd="0" destOrd="0" presId="urn:microsoft.com/office/officeart/2005/8/layout/process2"/>
    <dgm:cxn modelId="{FBDE0E4C-ED9C-43F8-A49B-39B182BB38E1}" type="presParOf" srcId="{58705B50-B5B1-4221-BFA6-0C477A4BA505}" destId="{65355BE1-67C2-4804-80A5-ECB06B37AEC6}" srcOrd="1" destOrd="0" presId="urn:microsoft.com/office/officeart/2005/8/layout/process2"/>
    <dgm:cxn modelId="{50AA5991-F4A3-4594-B144-F024215502F1}" type="presParOf" srcId="{65355BE1-67C2-4804-80A5-ECB06B37AEC6}" destId="{C44158F9-AA9A-417C-BF71-71D1CC55614E}" srcOrd="0" destOrd="0" presId="urn:microsoft.com/office/officeart/2005/8/layout/process2"/>
    <dgm:cxn modelId="{C40D081D-E564-47A1-B0B9-E836611DFDE6}" type="presParOf" srcId="{58705B50-B5B1-4221-BFA6-0C477A4BA505}" destId="{1FF0E41C-CD79-46E2-89CF-F2BB55D52F5F}" srcOrd="2" destOrd="0" presId="urn:microsoft.com/office/officeart/2005/8/layout/process2"/>
    <dgm:cxn modelId="{C463C151-056E-4E6F-AD26-63CC344C4FC2}" type="presParOf" srcId="{58705B50-B5B1-4221-BFA6-0C477A4BA505}" destId="{263EA9F8-9397-4E1E-B812-8C11545965B8}" srcOrd="3" destOrd="0" presId="urn:microsoft.com/office/officeart/2005/8/layout/process2"/>
    <dgm:cxn modelId="{FF244415-762E-4D0B-8C65-467D2A172CDC}" type="presParOf" srcId="{263EA9F8-9397-4E1E-B812-8C11545965B8}" destId="{A6D130F8-CD94-490A-86D1-F373BBD29778}" srcOrd="0" destOrd="0" presId="urn:microsoft.com/office/officeart/2005/8/layout/process2"/>
    <dgm:cxn modelId="{4ED90ABE-F7DF-4AFF-82C5-2A370BEE4ED5}" type="presParOf" srcId="{58705B50-B5B1-4221-BFA6-0C477A4BA505}" destId="{72973CAC-34FF-4E26-9D15-DFEB58D1061C}" srcOrd="4" destOrd="0" presId="urn:microsoft.com/office/officeart/2005/8/layout/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936ED9-1614-473B-83EE-8886829E1B5A}" type="doc">
      <dgm:prSet loTypeId="urn:microsoft.com/office/officeart/2005/8/layout/process2" loCatId="process" qsTypeId="urn:microsoft.com/office/officeart/2005/8/quickstyle/simple1" qsCatId="simple" csTypeId="urn:microsoft.com/office/officeart/2005/8/colors/colorful3" csCatId="colorful" phldr="1"/>
      <dgm:spPr/>
    </dgm:pt>
    <dgm:pt modelId="{1FA5B56C-C492-467E-BEA1-D1561E09A9DF}">
      <dgm:prSet phldrT="[Text]"/>
      <dgm:spPr/>
      <dgm:t>
        <a:bodyPr/>
        <a:lstStyle/>
        <a:p>
          <a:r>
            <a:rPr lang="en-US" dirty="0" smtClean="0"/>
            <a:t>TOTAL</a:t>
          </a:r>
        </a:p>
        <a:p>
          <a:r>
            <a:rPr lang="en-US" dirty="0" smtClean="0"/>
            <a:t>81</a:t>
          </a:r>
          <a:endParaRPr lang="en-US" dirty="0"/>
        </a:p>
      </dgm:t>
    </dgm:pt>
    <dgm:pt modelId="{FA3C77D9-7BF7-4B1E-8BF2-05B23CBCBB94}" type="parTrans" cxnId="{79C50381-5586-4128-86EC-C6338B55727D}">
      <dgm:prSet/>
      <dgm:spPr/>
      <dgm:t>
        <a:bodyPr/>
        <a:lstStyle/>
        <a:p>
          <a:endParaRPr lang="en-US"/>
        </a:p>
      </dgm:t>
    </dgm:pt>
    <dgm:pt modelId="{E487B0A5-42D0-4FD5-BB0B-6487E056E9F0}" type="sibTrans" cxnId="{79C50381-5586-4128-86EC-C6338B55727D}">
      <dgm:prSet/>
      <dgm:spPr/>
      <dgm:t>
        <a:bodyPr/>
        <a:lstStyle/>
        <a:p>
          <a:endParaRPr lang="en-US"/>
        </a:p>
      </dgm:t>
    </dgm:pt>
    <dgm:pt modelId="{292DF996-14BF-46C8-9CFF-C89CEE2FDC01}">
      <dgm:prSet phldrT="[Text]"/>
      <dgm:spPr/>
      <dgm:t>
        <a:bodyPr/>
        <a:lstStyle/>
        <a:p>
          <a:r>
            <a:rPr lang="en-US" dirty="0" smtClean="0"/>
            <a:t>71</a:t>
          </a:r>
          <a:endParaRPr lang="en-US" dirty="0"/>
        </a:p>
      </dgm:t>
    </dgm:pt>
    <dgm:pt modelId="{2044690F-6033-4090-B868-B38DC94699F1}" type="parTrans" cxnId="{2142646F-C812-4C44-96EB-4523C8801005}">
      <dgm:prSet/>
      <dgm:spPr/>
      <dgm:t>
        <a:bodyPr/>
        <a:lstStyle/>
        <a:p>
          <a:endParaRPr lang="en-US"/>
        </a:p>
      </dgm:t>
    </dgm:pt>
    <dgm:pt modelId="{6EF6DDA3-B124-4C1D-AE7C-EB7E18235CC8}" type="sibTrans" cxnId="{2142646F-C812-4C44-96EB-4523C8801005}">
      <dgm:prSet/>
      <dgm:spPr/>
      <dgm:t>
        <a:bodyPr/>
        <a:lstStyle/>
        <a:p>
          <a:endParaRPr lang="en-US"/>
        </a:p>
      </dgm:t>
    </dgm:pt>
    <dgm:pt modelId="{DF0BBB97-7951-4843-82A4-A681EE4FFA0A}">
      <dgm:prSet phldrT="[Text]"/>
      <dgm:spPr/>
      <dgm:t>
        <a:bodyPr/>
        <a:lstStyle/>
        <a:p>
          <a:r>
            <a:rPr lang="en-US" dirty="0" smtClean="0"/>
            <a:t>MOST COMMON TESTS</a:t>
          </a:r>
          <a:endParaRPr lang="en-US" dirty="0"/>
        </a:p>
      </dgm:t>
    </dgm:pt>
    <dgm:pt modelId="{0C9FBC52-2331-4E89-9D41-BCDBBE3525E9}" type="parTrans" cxnId="{72C23E09-DC90-48F2-97DF-1684B8876C01}">
      <dgm:prSet/>
      <dgm:spPr/>
      <dgm:t>
        <a:bodyPr/>
        <a:lstStyle/>
        <a:p>
          <a:endParaRPr lang="en-US"/>
        </a:p>
      </dgm:t>
    </dgm:pt>
    <dgm:pt modelId="{CDC51EA5-33C9-48D4-89FD-5E5D18DEB18C}" type="sibTrans" cxnId="{72C23E09-DC90-48F2-97DF-1684B8876C01}">
      <dgm:prSet/>
      <dgm:spPr/>
      <dgm:t>
        <a:bodyPr/>
        <a:lstStyle/>
        <a:p>
          <a:endParaRPr lang="en-US"/>
        </a:p>
      </dgm:t>
    </dgm:pt>
    <dgm:pt modelId="{AB6BFB33-B805-4F8D-A784-A658A7AF1BF8}" type="pres">
      <dgm:prSet presAssocID="{CD936ED9-1614-473B-83EE-8886829E1B5A}" presName="linearFlow" presStyleCnt="0">
        <dgm:presLayoutVars>
          <dgm:resizeHandles val="exact"/>
        </dgm:presLayoutVars>
      </dgm:prSet>
      <dgm:spPr/>
    </dgm:pt>
    <dgm:pt modelId="{ACE6F463-D637-4B3A-80E5-94978C0E8FF0}" type="pres">
      <dgm:prSet presAssocID="{1FA5B56C-C492-467E-BEA1-D1561E09A9DF}" presName="node" presStyleLbl="node1" presStyleIdx="0" presStyleCnt="3">
        <dgm:presLayoutVars>
          <dgm:bulletEnabled val="1"/>
        </dgm:presLayoutVars>
      </dgm:prSet>
      <dgm:spPr/>
      <dgm:t>
        <a:bodyPr/>
        <a:lstStyle/>
        <a:p>
          <a:endParaRPr lang="en-US"/>
        </a:p>
      </dgm:t>
    </dgm:pt>
    <dgm:pt modelId="{C8E7A4F2-9717-43DB-B997-026870750CDB}" type="pres">
      <dgm:prSet presAssocID="{E487B0A5-42D0-4FD5-BB0B-6487E056E9F0}" presName="sibTrans" presStyleLbl="sibTrans2D1" presStyleIdx="0" presStyleCnt="2"/>
      <dgm:spPr/>
      <dgm:t>
        <a:bodyPr/>
        <a:lstStyle/>
        <a:p>
          <a:endParaRPr lang="en-US"/>
        </a:p>
      </dgm:t>
    </dgm:pt>
    <dgm:pt modelId="{E9DD6024-3453-49AA-9CAC-44BB517FDA8D}" type="pres">
      <dgm:prSet presAssocID="{E487B0A5-42D0-4FD5-BB0B-6487E056E9F0}" presName="connectorText" presStyleLbl="sibTrans2D1" presStyleIdx="0" presStyleCnt="2"/>
      <dgm:spPr/>
      <dgm:t>
        <a:bodyPr/>
        <a:lstStyle/>
        <a:p>
          <a:endParaRPr lang="en-US"/>
        </a:p>
      </dgm:t>
    </dgm:pt>
    <dgm:pt modelId="{11764E54-2BC2-4044-A40E-8DAD0B360B9E}" type="pres">
      <dgm:prSet presAssocID="{292DF996-14BF-46C8-9CFF-C89CEE2FDC01}" presName="node" presStyleLbl="node1" presStyleIdx="1" presStyleCnt="3">
        <dgm:presLayoutVars>
          <dgm:bulletEnabled val="1"/>
        </dgm:presLayoutVars>
      </dgm:prSet>
      <dgm:spPr/>
      <dgm:t>
        <a:bodyPr/>
        <a:lstStyle/>
        <a:p>
          <a:endParaRPr lang="en-US"/>
        </a:p>
      </dgm:t>
    </dgm:pt>
    <dgm:pt modelId="{E53CAC66-C3CD-4F31-B165-F04AF3BDA549}" type="pres">
      <dgm:prSet presAssocID="{6EF6DDA3-B124-4C1D-AE7C-EB7E18235CC8}" presName="sibTrans" presStyleLbl="sibTrans2D1" presStyleIdx="1" presStyleCnt="2"/>
      <dgm:spPr/>
      <dgm:t>
        <a:bodyPr/>
        <a:lstStyle/>
        <a:p>
          <a:endParaRPr lang="en-US"/>
        </a:p>
      </dgm:t>
    </dgm:pt>
    <dgm:pt modelId="{C436AD5E-F67B-45AB-885D-48DF8010BA20}" type="pres">
      <dgm:prSet presAssocID="{6EF6DDA3-B124-4C1D-AE7C-EB7E18235CC8}" presName="connectorText" presStyleLbl="sibTrans2D1" presStyleIdx="1" presStyleCnt="2"/>
      <dgm:spPr/>
      <dgm:t>
        <a:bodyPr/>
        <a:lstStyle/>
        <a:p>
          <a:endParaRPr lang="en-US"/>
        </a:p>
      </dgm:t>
    </dgm:pt>
    <dgm:pt modelId="{CBCAAF02-F356-4E41-9B8A-71628E05DC14}" type="pres">
      <dgm:prSet presAssocID="{DF0BBB97-7951-4843-82A4-A681EE4FFA0A}" presName="node" presStyleLbl="node1" presStyleIdx="2" presStyleCnt="3">
        <dgm:presLayoutVars>
          <dgm:bulletEnabled val="1"/>
        </dgm:presLayoutVars>
      </dgm:prSet>
      <dgm:spPr/>
      <dgm:t>
        <a:bodyPr/>
        <a:lstStyle/>
        <a:p>
          <a:endParaRPr lang="en-US"/>
        </a:p>
      </dgm:t>
    </dgm:pt>
  </dgm:ptLst>
  <dgm:cxnLst>
    <dgm:cxn modelId="{79C50381-5586-4128-86EC-C6338B55727D}" srcId="{CD936ED9-1614-473B-83EE-8886829E1B5A}" destId="{1FA5B56C-C492-467E-BEA1-D1561E09A9DF}" srcOrd="0" destOrd="0" parTransId="{FA3C77D9-7BF7-4B1E-8BF2-05B23CBCBB94}" sibTransId="{E487B0A5-42D0-4FD5-BB0B-6487E056E9F0}"/>
    <dgm:cxn modelId="{69CBD651-15E7-4A2E-9C38-67EE2D5C868F}" type="presOf" srcId="{1FA5B56C-C492-467E-BEA1-D1561E09A9DF}" destId="{ACE6F463-D637-4B3A-80E5-94978C0E8FF0}" srcOrd="0" destOrd="0" presId="urn:microsoft.com/office/officeart/2005/8/layout/process2"/>
    <dgm:cxn modelId="{72C23E09-DC90-48F2-97DF-1684B8876C01}" srcId="{CD936ED9-1614-473B-83EE-8886829E1B5A}" destId="{DF0BBB97-7951-4843-82A4-A681EE4FFA0A}" srcOrd="2" destOrd="0" parTransId="{0C9FBC52-2331-4E89-9D41-BCDBBE3525E9}" sibTransId="{CDC51EA5-33C9-48D4-89FD-5E5D18DEB18C}"/>
    <dgm:cxn modelId="{08A3FD30-5E32-4153-805B-E71D707B20C7}" type="presOf" srcId="{E487B0A5-42D0-4FD5-BB0B-6487E056E9F0}" destId="{C8E7A4F2-9717-43DB-B997-026870750CDB}" srcOrd="0" destOrd="0" presId="urn:microsoft.com/office/officeart/2005/8/layout/process2"/>
    <dgm:cxn modelId="{CB2D081E-28AB-4B31-94AD-2B2185691AB2}" type="presOf" srcId="{6EF6DDA3-B124-4C1D-AE7C-EB7E18235CC8}" destId="{E53CAC66-C3CD-4F31-B165-F04AF3BDA549}" srcOrd="0" destOrd="0" presId="urn:microsoft.com/office/officeart/2005/8/layout/process2"/>
    <dgm:cxn modelId="{47660D64-19DD-4E12-96F2-8659FB9F4869}" type="presOf" srcId="{292DF996-14BF-46C8-9CFF-C89CEE2FDC01}" destId="{11764E54-2BC2-4044-A40E-8DAD0B360B9E}" srcOrd="0" destOrd="0" presId="urn:microsoft.com/office/officeart/2005/8/layout/process2"/>
    <dgm:cxn modelId="{BEC42F66-1897-40C8-B400-8D2F414502EF}" type="presOf" srcId="{CD936ED9-1614-473B-83EE-8886829E1B5A}" destId="{AB6BFB33-B805-4F8D-A784-A658A7AF1BF8}" srcOrd="0" destOrd="0" presId="urn:microsoft.com/office/officeart/2005/8/layout/process2"/>
    <dgm:cxn modelId="{8B661EC1-0B80-44C5-92F7-78775CDD25BC}" type="presOf" srcId="{DF0BBB97-7951-4843-82A4-A681EE4FFA0A}" destId="{CBCAAF02-F356-4E41-9B8A-71628E05DC14}" srcOrd="0" destOrd="0" presId="urn:microsoft.com/office/officeart/2005/8/layout/process2"/>
    <dgm:cxn modelId="{2142646F-C812-4C44-96EB-4523C8801005}" srcId="{CD936ED9-1614-473B-83EE-8886829E1B5A}" destId="{292DF996-14BF-46C8-9CFF-C89CEE2FDC01}" srcOrd="1" destOrd="0" parTransId="{2044690F-6033-4090-B868-B38DC94699F1}" sibTransId="{6EF6DDA3-B124-4C1D-AE7C-EB7E18235CC8}"/>
    <dgm:cxn modelId="{49A78987-5639-416C-94D9-FD2D439F6010}" type="presOf" srcId="{E487B0A5-42D0-4FD5-BB0B-6487E056E9F0}" destId="{E9DD6024-3453-49AA-9CAC-44BB517FDA8D}" srcOrd="1" destOrd="0" presId="urn:microsoft.com/office/officeart/2005/8/layout/process2"/>
    <dgm:cxn modelId="{1526F9E4-690F-4DB8-B7CE-0F5CA9769CFE}" type="presOf" srcId="{6EF6DDA3-B124-4C1D-AE7C-EB7E18235CC8}" destId="{C436AD5E-F67B-45AB-885D-48DF8010BA20}" srcOrd="1" destOrd="0" presId="urn:microsoft.com/office/officeart/2005/8/layout/process2"/>
    <dgm:cxn modelId="{30428510-4870-42B8-8A84-C6345B3AF1E3}" type="presParOf" srcId="{AB6BFB33-B805-4F8D-A784-A658A7AF1BF8}" destId="{ACE6F463-D637-4B3A-80E5-94978C0E8FF0}" srcOrd="0" destOrd="0" presId="urn:microsoft.com/office/officeart/2005/8/layout/process2"/>
    <dgm:cxn modelId="{E35D3E52-F001-4D84-AE6C-F7AF42331E69}" type="presParOf" srcId="{AB6BFB33-B805-4F8D-A784-A658A7AF1BF8}" destId="{C8E7A4F2-9717-43DB-B997-026870750CDB}" srcOrd="1" destOrd="0" presId="urn:microsoft.com/office/officeart/2005/8/layout/process2"/>
    <dgm:cxn modelId="{4DD7B0B6-B287-4E71-8B4A-A194E5EA1D5A}" type="presParOf" srcId="{C8E7A4F2-9717-43DB-B997-026870750CDB}" destId="{E9DD6024-3453-49AA-9CAC-44BB517FDA8D}" srcOrd="0" destOrd="0" presId="urn:microsoft.com/office/officeart/2005/8/layout/process2"/>
    <dgm:cxn modelId="{4B2E7CD1-1DAC-430D-A12C-085647CDFA5A}" type="presParOf" srcId="{AB6BFB33-B805-4F8D-A784-A658A7AF1BF8}" destId="{11764E54-2BC2-4044-A40E-8DAD0B360B9E}" srcOrd="2" destOrd="0" presId="urn:microsoft.com/office/officeart/2005/8/layout/process2"/>
    <dgm:cxn modelId="{0708EB0E-7498-4253-8675-CCB3203FC7B1}" type="presParOf" srcId="{AB6BFB33-B805-4F8D-A784-A658A7AF1BF8}" destId="{E53CAC66-C3CD-4F31-B165-F04AF3BDA549}" srcOrd="3" destOrd="0" presId="urn:microsoft.com/office/officeart/2005/8/layout/process2"/>
    <dgm:cxn modelId="{B2086F61-AB00-4D87-8087-150C82CF73FE}" type="presParOf" srcId="{E53CAC66-C3CD-4F31-B165-F04AF3BDA549}" destId="{C436AD5E-F67B-45AB-885D-48DF8010BA20}" srcOrd="0" destOrd="0" presId="urn:microsoft.com/office/officeart/2005/8/layout/process2"/>
    <dgm:cxn modelId="{5F47EC76-94EE-4DCE-9FA5-20AC7FA5DF4F}" type="presParOf" srcId="{AB6BFB33-B805-4F8D-A784-A658A7AF1BF8}" destId="{CBCAAF02-F356-4E41-9B8A-71628E05DC14}" srcOrd="4" destOrd="0" presId="urn:microsoft.com/office/officeart/2005/8/layout/process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AC98A4-8470-4AFC-AFB1-9308039A99FF}"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B1A4D9C-7BFF-491D-8F23-B550FE4E0E59}">
      <dgm:prSet phldrT="[Text]" custT="1"/>
      <dgm:spPr/>
      <dgm:t>
        <a:bodyPr/>
        <a:lstStyle/>
        <a:p>
          <a:r>
            <a:rPr lang="en-US" sz="4000" dirty="0" smtClean="0"/>
            <a:t>Order Time/Requisition Time</a:t>
          </a:r>
          <a:endParaRPr lang="en-US" sz="4000" dirty="0"/>
        </a:p>
      </dgm:t>
    </dgm:pt>
    <dgm:pt modelId="{0664D1E2-F647-4026-A54C-CFA1FAA86477}" type="parTrans" cxnId="{8E7FE9D9-54E9-4FF2-93CD-C2FB838C5520}">
      <dgm:prSet/>
      <dgm:spPr/>
      <dgm:t>
        <a:bodyPr/>
        <a:lstStyle/>
        <a:p>
          <a:endParaRPr lang="en-US"/>
        </a:p>
      </dgm:t>
    </dgm:pt>
    <dgm:pt modelId="{3F02CB80-9290-4E74-9A81-687D8611E57F}" type="sibTrans" cxnId="{8E7FE9D9-54E9-4FF2-93CD-C2FB838C5520}">
      <dgm:prSet/>
      <dgm:spPr/>
      <dgm:t>
        <a:bodyPr/>
        <a:lstStyle/>
        <a:p>
          <a:endParaRPr lang="en-US"/>
        </a:p>
      </dgm:t>
    </dgm:pt>
    <dgm:pt modelId="{B8E7EC8F-E3A3-410A-88AE-60422288E9F9}">
      <dgm:prSet phldrT="[Text]" phldr="1"/>
      <dgm:spPr/>
      <dgm:t>
        <a:bodyPr/>
        <a:lstStyle/>
        <a:p>
          <a:endParaRPr lang="en-US" dirty="0"/>
        </a:p>
      </dgm:t>
    </dgm:pt>
    <dgm:pt modelId="{DEDAEFE4-8B91-44BC-A748-9FFAFF005217}" type="parTrans" cxnId="{BC6DD34F-9700-4298-80D6-3D57BEF2DB79}">
      <dgm:prSet/>
      <dgm:spPr/>
      <dgm:t>
        <a:bodyPr/>
        <a:lstStyle/>
        <a:p>
          <a:endParaRPr lang="en-US"/>
        </a:p>
      </dgm:t>
    </dgm:pt>
    <dgm:pt modelId="{019157A1-DB4F-4E5A-9B01-10DA31F54BDF}" type="sibTrans" cxnId="{BC6DD34F-9700-4298-80D6-3D57BEF2DB79}">
      <dgm:prSet/>
      <dgm:spPr/>
      <dgm:t>
        <a:bodyPr/>
        <a:lstStyle/>
        <a:p>
          <a:endParaRPr lang="en-US"/>
        </a:p>
      </dgm:t>
    </dgm:pt>
    <dgm:pt modelId="{CB7E16A5-540E-442D-9616-C376B892E8F4}">
      <dgm:prSet phldrT="[Text]" custT="1"/>
      <dgm:spPr/>
      <dgm:t>
        <a:bodyPr/>
        <a:lstStyle/>
        <a:p>
          <a:r>
            <a:rPr lang="en-US" sz="4000" dirty="0" smtClean="0"/>
            <a:t>Reporting Time (of Values in the LIS</a:t>
          </a:r>
          <a:r>
            <a:rPr lang="en-US" sz="500" dirty="0" smtClean="0"/>
            <a:t>)</a:t>
          </a:r>
          <a:endParaRPr lang="en-US" sz="500" dirty="0"/>
        </a:p>
      </dgm:t>
    </dgm:pt>
    <dgm:pt modelId="{0134BD42-B3AC-4E6D-9D45-1D83F1B3C14D}" type="parTrans" cxnId="{9678CC3C-3026-4754-A936-DC397D34F5B8}">
      <dgm:prSet/>
      <dgm:spPr/>
      <dgm:t>
        <a:bodyPr/>
        <a:lstStyle/>
        <a:p>
          <a:endParaRPr lang="en-US"/>
        </a:p>
      </dgm:t>
    </dgm:pt>
    <dgm:pt modelId="{66BFF0BE-4E4D-4EB6-9BFF-401AE8D7F1C2}" type="sibTrans" cxnId="{9678CC3C-3026-4754-A936-DC397D34F5B8}">
      <dgm:prSet/>
      <dgm:spPr/>
      <dgm:t>
        <a:bodyPr/>
        <a:lstStyle/>
        <a:p>
          <a:endParaRPr lang="en-US"/>
        </a:p>
      </dgm:t>
    </dgm:pt>
    <dgm:pt modelId="{82077C49-FB03-4CF3-A3A7-C96E37542A07}">
      <dgm:prSet phldrT="[Text]" phldr="1"/>
      <dgm:spPr/>
      <dgm:t>
        <a:bodyPr/>
        <a:lstStyle/>
        <a:p>
          <a:endParaRPr lang="en-US" dirty="0"/>
        </a:p>
      </dgm:t>
    </dgm:pt>
    <dgm:pt modelId="{31F0EB09-BC28-41F1-8643-2629EBB2B272}" type="parTrans" cxnId="{727E9F49-278F-48CA-8834-0A3720E9CD99}">
      <dgm:prSet/>
      <dgm:spPr/>
      <dgm:t>
        <a:bodyPr/>
        <a:lstStyle/>
        <a:p>
          <a:endParaRPr lang="en-US"/>
        </a:p>
      </dgm:t>
    </dgm:pt>
    <dgm:pt modelId="{FB9F2511-C45E-4489-A42C-FC156E0CB477}" type="sibTrans" cxnId="{727E9F49-278F-48CA-8834-0A3720E9CD99}">
      <dgm:prSet/>
      <dgm:spPr/>
      <dgm:t>
        <a:bodyPr/>
        <a:lstStyle/>
        <a:p>
          <a:endParaRPr lang="en-US"/>
        </a:p>
      </dgm:t>
    </dgm:pt>
    <dgm:pt modelId="{5069D974-1503-465D-B8AE-CD5A0BE63D19}" type="pres">
      <dgm:prSet presAssocID="{15AC98A4-8470-4AFC-AFB1-9308039A99FF}" presName="linear" presStyleCnt="0">
        <dgm:presLayoutVars>
          <dgm:animLvl val="lvl"/>
          <dgm:resizeHandles val="exact"/>
        </dgm:presLayoutVars>
      </dgm:prSet>
      <dgm:spPr/>
      <dgm:t>
        <a:bodyPr/>
        <a:lstStyle/>
        <a:p>
          <a:endParaRPr lang="en-US"/>
        </a:p>
      </dgm:t>
    </dgm:pt>
    <dgm:pt modelId="{AE1A2072-160A-4077-B77A-A24A08FFBEC4}" type="pres">
      <dgm:prSet presAssocID="{FB1A4D9C-7BFF-491D-8F23-B550FE4E0E59}" presName="parentText" presStyleLbl="node1" presStyleIdx="0" presStyleCnt="2">
        <dgm:presLayoutVars>
          <dgm:chMax val="0"/>
          <dgm:bulletEnabled val="1"/>
        </dgm:presLayoutVars>
      </dgm:prSet>
      <dgm:spPr/>
      <dgm:t>
        <a:bodyPr/>
        <a:lstStyle/>
        <a:p>
          <a:endParaRPr lang="en-US"/>
        </a:p>
      </dgm:t>
    </dgm:pt>
    <dgm:pt modelId="{E6D56850-4ECA-4AF9-B722-64C29F5250DE}" type="pres">
      <dgm:prSet presAssocID="{FB1A4D9C-7BFF-491D-8F23-B550FE4E0E59}" presName="childText" presStyleLbl="revTx" presStyleIdx="0" presStyleCnt="2" custFlipVert="1" custScaleY="10435">
        <dgm:presLayoutVars>
          <dgm:bulletEnabled val="1"/>
        </dgm:presLayoutVars>
      </dgm:prSet>
      <dgm:spPr/>
      <dgm:t>
        <a:bodyPr/>
        <a:lstStyle/>
        <a:p>
          <a:endParaRPr lang="en-US"/>
        </a:p>
      </dgm:t>
    </dgm:pt>
    <dgm:pt modelId="{4A2FB864-7EE6-4C9E-B520-B9D887E462E7}" type="pres">
      <dgm:prSet presAssocID="{CB7E16A5-540E-442D-9616-C376B892E8F4}" presName="parentText" presStyleLbl="node1" presStyleIdx="1" presStyleCnt="2" custLinFactNeighborY="67413">
        <dgm:presLayoutVars>
          <dgm:chMax val="0"/>
          <dgm:bulletEnabled val="1"/>
        </dgm:presLayoutVars>
      </dgm:prSet>
      <dgm:spPr/>
      <dgm:t>
        <a:bodyPr/>
        <a:lstStyle/>
        <a:p>
          <a:endParaRPr lang="en-US"/>
        </a:p>
      </dgm:t>
    </dgm:pt>
    <dgm:pt modelId="{BC1DE015-068A-42B4-AE16-81BAA318987B}" type="pres">
      <dgm:prSet presAssocID="{CB7E16A5-540E-442D-9616-C376B892E8F4}" presName="childText" presStyleLbl="revTx" presStyleIdx="1" presStyleCnt="2" custLinFactNeighborX="1250" custLinFactNeighborY="-6583">
        <dgm:presLayoutVars>
          <dgm:bulletEnabled val="1"/>
        </dgm:presLayoutVars>
      </dgm:prSet>
      <dgm:spPr/>
      <dgm:t>
        <a:bodyPr/>
        <a:lstStyle/>
        <a:p>
          <a:endParaRPr lang="en-US"/>
        </a:p>
      </dgm:t>
    </dgm:pt>
  </dgm:ptLst>
  <dgm:cxnLst>
    <dgm:cxn modelId="{C94F67F6-B5DE-4A62-944B-68CB05B9E8C3}" type="presOf" srcId="{FB1A4D9C-7BFF-491D-8F23-B550FE4E0E59}" destId="{AE1A2072-160A-4077-B77A-A24A08FFBEC4}" srcOrd="0" destOrd="0" presId="urn:microsoft.com/office/officeart/2005/8/layout/vList2"/>
    <dgm:cxn modelId="{727E9F49-278F-48CA-8834-0A3720E9CD99}" srcId="{CB7E16A5-540E-442D-9616-C376B892E8F4}" destId="{82077C49-FB03-4CF3-A3A7-C96E37542A07}" srcOrd="0" destOrd="0" parTransId="{31F0EB09-BC28-41F1-8643-2629EBB2B272}" sibTransId="{FB9F2511-C45E-4489-A42C-FC156E0CB477}"/>
    <dgm:cxn modelId="{B53A84CA-8534-491B-8121-52D3C3455D91}" type="presOf" srcId="{B8E7EC8F-E3A3-410A-88AE-60422288E9F9}" destId="{E6D56850-4ECA-4AF9-B722-64C29F5250DE}" srcOrd="0" destOrd="0" presId="urn:microsoft.com/office/officeart/2005/8/layout/vList2"/>
    <dgm:cxn modelId="{8E7FE9D9-54E9-4FF2-93CD-C2FB838C5520}" srcId="{15AC98A4-8470-4AFC-AFB1-9308039A99FF}" destId="{FB1A4D9C-7BFF-491D-8F23-B550FE4E0E59}" srcOrd="0" destOrd="0" parTransId="{0664D1E2-F647-4026-A54C-CFA1FAA86477}" sibTransId="{3F02CB80-9290-4E74-9A81-687D8611E57F}"/>
    <dgm:cxn modelId="{3D50F82D-0424-43A1-A054-580C69211AEA}" type="presOf" srcId="{82077C49-FB03-4CF3-A3A7-C96E37542A07}" destId="{BC1DE015-068A-42B4-AE16-81BAA318987B}" srcOrd="0" destOrd="0" presId="urn:microsoft.com/office/officeart/2005/8/layout/vList2"/>
    <dgm:cxn modelId="{BF30E970-ADCD-48DB-A17F-BEEED0EA1305}" type="presOf" srcId="{15AC98A4-8470-4AFC-AFB1-9308039A99FF}" destId="{5069D974-1503-465D-B8AE-CD5A0BE63D19}" srcOrd="0" destOrd="0" presId="urn:microsoft.com/office/officeart/2005/8/layout/vList2"/>
    <dgm:cxn modelId="{9678CC3C-3026-4754-A936-DC397D34F5B8}" srcId="{15AC98A4-8470-4AFC-AFB1-9308039A99FF}" destId="{CB7E16A5-540E-442D-9616-C376B892E8F4}" srcOrd="1" destOrd="0" parTransId="{0134BD42-B3AC-4E6D-9D45-1D83F1B3C14D}" sibTransId="{66BFF0BE-4E4D-4EB6-9BFF-401AE8D7F1C2}"/>
    <dgm:cxn modelId="{BC6DD34F-9700-4298-80D6-3D57BEF2DB79}" srcId="{FB1A4D9C-7BFF-491D-8F23-B550FE4E0E59}" destId="{B8E7EC8F-E3A3-410A-88AE-60422288E9F9}" srcOrd="0" destOrd="0" parTransId="{DEDAEFE4-8B91-44BC-A748-9FFAFF005217}" sibTransId="{019157A1-DB4F-4E5A-9B01-10DA31F54BDF}"/>
    <dgm:cxn modelId="{A4B59B4C-FE68-4F2F-A048-892B555C1D2C}" type="presOf" srcId="{CB7E16A5-540E-442D-9616-C376B892E8F4}" destId="{4A2FB864-7EE6-4C9E-B520-B9D887E462E7}" srcOrd="0" destOrd="0" presId="urn:microsoft.com/office/officeart/2005/8/layout/vList2"/>
    <dgm:cxn modelId="{BC510640-9608-4BF8-B899-BD0E528BB4A2}" type="presParOf" srcId="{5069D974-1503-465D-B8AE-CD5A0BE63D19}" destId="{AE1A2072-160A-4077-B77A-A24A08FFBEC4}" srcOrd="0" destOrd="0" presId="urn:microsoft.com/office/officeart/2005/8/layout/vList2"/>
    <dgm:cxn modelId="{9D8E8498-F773-405B-9A7B-3EE3ACCA3C98}" type="presParOf" srcId="{5069D974-1503-465D-B8AE-CD5A0BE63D19}" destId="{E6D56850-4ECA-4AF9-B722-64C29F5250DE}" srcOrd="1" destOrd="0" presId="urn:microsoft.com/office/officeart/2005/8/layout/vList2"/>
    <dgm:cxn modelId="{8DB9D801-DE85-42F8-AEE3-57C24B90AAEC}" type="presParOf" srcId="{5069D974-1503-465D-B8AE-CD5A0BE63D19}" destId="{4A2FB864-7EE6-4C9E-B520-B9D887E462E7}" srcOrd="2" destOrd="0" presId="urn:microsoft.com/office/officeart/2005/8/layout/vList2"/>
    <dgm:cxn modelId="{51C4BD9B-2FFB-419F-BBB9-BDC854BF8B9B}" type="presParOf" srcId="{5069D974-1503-465D-B8AE-CD5A0BE63D19}" destId="{BC1DE015-068A-42B4-AE16-81BAA318987B}" srcOrd="3"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2074486-157C-496C-81ED-438E1744781D}">
      <dsp:nvSpPr>
        <dsp:cNvPr id="0" name=""/>
        <dsp:cNvSpPr/>
      </dsp:nvSpPr>
      <dsp:spPr>
        <a:xfrm>
          <a:off x="919480" y="0"/>
          <a:ext cx="1742439" cy="812799"/>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TOTAL</a:t>
          </a:r>
        </a:p>
        <a:p>
          <a:pPr lvl="0" algn="ctr" defTabSz="800100">
            <a:lnSpc>
              <a:spcPct val="90000"/>
            </a:lnSpc>
            <a:spcBef>
              <a:spcPct val="0"/>
            </a:spcBef>
            <a:spcAft>
              <a:spcPct val="35000"/>
            </a:spcAft>
          </a:pPr>
          <a:r>
            <a:rPr lang="en-US" sz="1800" kern="1200" dirty="0" smtClean="0"/>
            <a:t>303</a:t>
          </a:r>
          <a:endParaRPr lang="en-US" sz="1800" kern="1200" dirty="0"/>
        </a:p>
      </dsp:txBody>
      <dsp:txXfrm>
        <a:off x="919480" y="0"/>
        <a:ext cx="1742439" cy="812799"/>
      </dsp:txXfrm>
    </dsp:sp>
    <dsp:sp modelId="{65355BE1-67C2-4804-80A5-ECB06B37AEC6}">
      <dsp:nvSpPr>
        <dsp:cNvPr id="0" name=""/>
        <dsp:cNvSpPr/>
      </dsp:nvSpPr>
      <dsp:spPr>
        <a:xfrm rot="5400000">
          <a:off x="1638300" y="833120"/>
          <a:ext cx="304799" cy="36576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1638300" y="833120"/>
        <a:ext cx="304799" cy="365760"/>
      </dsp:txXfrm>
    </dsp:sp>
    <dsp:sp modelId="{1FF0E41C-CD79-46E2-89CF-F2BB55D52F5F}">
      <dsp:nvSpPr>
        <dsp:cNvPr id="0" name=""/>
        <dsp:cNvSpPr/>
      </dsp:nvSpPr>
      <dsp:spPr>
        <a:xfrm>
          <a:off x="919480" y="1219200"/>
          <a:ext cx="1742439" cy="812799"/>
        </a:xfrm>
        <a:prstGeom prst="roundRect">
          <a:avLst>
            <a:gd name="adj" fmla="val 1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219</a:t>
          </a:r>
          <a:endParaRPr lang="en-US" sz="1800" kern="1200" dirty="0"/>
        </a:p>
      </dsp:txBody>
      <dsp:txXfrm>
        <a:off x="919480" y="1219200"/>
        <a:ext cx="1742439" cy="812799"/>
      </dsp:txXfrm>
    </dsp:sp>
    <dsp:sp modelId="{263EA9F8-9397-4E1E-B812-8C11545965B8}">
      <dsp:nvSpPr>
        <dsp:cNvPr id="0" name=""/>
        <dsp:cNvSpPr/>
      </dsp:nvSpPr>
      <dsp:spPr>
        <a:xfrm rot="5400000">
          <a:off x="1638300" y="2052319"/>
          <a:ext cx="304799" cy="365760"/>
        </a:xfrm>
        <a:prstGeom prst="rightArrow">
          <a:avLst>
            <a:gd name="adj1" fmla="val 60000"/>
            <a:gd name="adj2" fmla="val 50000"/>
          </a:avLst>
        </a:prstGeom>
        <a:solidFill>
          <a:schemeClr val="accent2">
            <a:hueOff val="4681519"/>
            <a:satOff val="-5839"/>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1638300" y="2052319"/>
        <a:ext cx="304799" cy="365760"/>
      </dsp:txXfrm>
    </dsp:sp>
    <dsp:sp modelId="{72973CAC-34FF-4E26-9D15-DFEB58D1061C}">
      <dsp:nvSpPr>
        <dsp:cNvPr id="0" name=""/>
        <dsp:cNvSpPr/>
      </dsp:nvSpPr>
      <dsp:spPr>
        <a:xfrm>
          <a:off x="919480" y="2438399"/>
          <a:ext cx="1742439" cy="812799"/>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MOST COMMON TESTS</a:t>
          </a:r>
          <a:endParaRPr lang="en-US" sz="1800" kern="1200" dirty="0"/>
        </a:p>
      </dsp:txBody>
      <dsp:txXfrm>
        <a:off x="919480" y="2438399"/>
        <a:ext cx="1742439" cy="81279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CE6F463-D637-4B3A-80E5-94978C0E8FF0}">
      <dsp:nvSpPr>
        <dsp:cNvPr id="0" name=""/>
        <dsp:cNvSpPr/>
      </dsp:nvSpPr>
      <dsp:spPr>
        <a:xfrm>
          <a:off x="936664" y="0"/>
          <a:ext cx="1784270" cy="806450"/>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TOTAL</a:t>
          </a:r>
        </a:p>
        <a:p>
          <a:pPr lvl="0" algn="ctr" defTabSz="800100">
            <a:lnSpc>
              <a:spcPct val="90000"/>
            </a:lnSpc>
            <a:spcBef>
              <a:spcPct val="0"/>
            </a:spcBef>
            <a:spcAft>
              <a:spcPct val="35000"/>
            </a:spcAft>
          </a:pPr>
          <a:r>
            <a:rPr lang="en-US" sz="1800" kern="1200" dirty="0" smtClean="0"/>
            <a:t>81</a:t>
          </a:r>
          <a:endParaRPr lang="en-US" sz="1800" kern="1200" dirty="0"/>
        </a:p>
      </dsp:txBody>
      <dsp:txXfrm>
        <a:off x="936664" y="0"/>
        <a:ext cx="1784270" cy="806450"/>
      </dsp:txXfrm>
    </dsp:sp>
    <dsp:sp modelId="{C8E7A4F2-9717-43DB-B997-026870750CDB}">
      <dsp:nvSpPr>
        <dsp:cNvPr id="0" name=""/>
        <dsp:cNvSpPr/>
      </dsp:nvSpPr>
      <dsp:spPr>
        <a:xfrm rot="5400000">
          <a:off x="1677590" y="826611"/>
          <a:ext cx="302418" cy="362902"/>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1677590" y="826611"/>
        <a:ext cx="302418" cy="362902"/>
      </dsp:txXfrm>
    </dsp:sp>
    <dsp:sp modelId="{11764E54-2BC2-4044-A40E-8DAD0B360B9E}">
      <dsp:nvSpPr>
        <dsp:cNvPr id="0" name=""/>
        <dsp:cNvSpPr/>
      </dsp:nvSpPr>
      <dsp:spPr>
        <a:xfrm>
          <a:off x="936664" y="1209675"/>
          <a:ext cx="1784270" cy="806450"/>
        </a:xfrm>
        <a:prstGeom prst="roundRect">
          <a:avLst>
            <a:gd name="adj" fmla="val 10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71</a:t>
          </a:r>
          <a:endParaRPr lang="en-US" sz="1800" kern="1200" dirty="0"/>
        </a:p>
      </dsp:txBody>
      <dsp:txXfrm>
        <a:off x="936664" y="1209675"/>
        <a:ext cx="1784270" cy="806450"/>
      </dsp:txXfrm>
    </dsp:sp>
    <dsp:sp modelId="{E53CAC66-C3CD-4F31-B165-F04AF3BDA549}">
      <dsp:nvSpPr>
        <dsp:cNvPr id="0" name=""/>
        <dsp:cNvSpPr/>
      </dsp:nvSpPr>
      <dsp:spPr>
        <a:xfrm rot="5400000">
          <a:off x="1677590" y="2036286"/>
          <a:ext cx="302418" cy="362902"/>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1677590" y="2036286"/>
        <a:ext cx="302418" cy="362902"/>
      </dsp:txXfrm>
    </dsp:sp>
    <dsp:sp modelId="{CBCAAF02-F356-4E41-9B8A-71628E05DC14}">
      <dsp:nvSpPr>
        <dsp:cNvPr id="0" name=""/>
        <dsp:cNvSpPr/>
      </dsp:nvSpPr>
      <dsp:spPr>
        <a:xfrm>
          <a:off x="936664" y="2419350"/>
          <a:ext cx="1784270" cy="806450"/>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MOST COMMON TESTS</a:t>
          </a:r>
          <a:endParaRPr lang="en-US" sz="1800" kern="1200" dirty="0"/>
        </a:p>
      </dsp:txBody>
      <dsp:txXfrm>
        <a:off x="936664" y="2419350"/>
        <a:ext cx="1784270" cy="80645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0.17259</cdr:x>
      <cdr:y>0.0083</cdr:y>
    </cdr:from>
    <cdr:to>
      <cdr:x>0.83926</cdr:x>
      <cdr:y>0.1473</cdr:y>
    </cdr:to>
    <cdr:sp macro="" textlink="">
      <cdr:nvSpPr>
        <cdr:cNvPr id="2" name="TextBox 1"/>
        <cdr:cNvSpPr txBox="1"/>
      </cdr:nvSpPr>
      <cdr:spPr>
        <a:xfrm xmlns:a="http://schemas.openxmlformats.org/drawingml/2006/main">
          <a:off x="971551" y="38101"/>
          <a:ext cx="3752850" cy="6381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t>COMMON</a:t>
          </a:r>
          <a:r>
            <a:rPr lang="en-US" sz="2800" b="1" baseline="0" dirty="0"/>
            <a:t> BIOCHEMISTRY TESTS</a:t>
          </a:r>
        </a:p>
        <a:p xmlns:a="http://schemas.openxmlformats.org/drawingml/2006/main">
          <a:pPr algn="ctr"/>
          <a:r>
            <a:rPr lang="en-US" sz="2800" b="1" baseline="0" dirty="0"/>
            <a:t>MONTH OF MARCH</a:t>
          </a:r>
          <a:endParaRPr lang="en-US" sz="2800" b="1" dirty="0"/>
        </a:p>
      </cdr:txBody>
    </cdr:sp>
  </cdr:relSizeAnchor>
</c:userShapes>
</file>

<file path=ppt/drawings/drawing2.xml><?xml version="1.0" encoding="utf-8"?>
<c:userShapes xmlns:c="http://schemas.openxmlformats.org/drawingml/2006/chart">
  <cdr:relSizeAnchor xmlns:cdr="http://schemas.openxmlformats.org/drawingml/2006/chartDrawing">
    <cdr:from>
      <cdr:x>0.64583</cdr:x>
      <cdr:y>0.13473</cdr:y>
    </cdr:from>
    <cdr:to>
      <cdr:x>0.94583</cdr:x>
      <cdr:y>0.22754</cdr:y>
    </cdr:to>
    <cdr:sp macro="" textlink="">
      <cdr:nvSpPr>
        <cdr:cNvPr id="2" name="TextBox 1"/>
        <cdr:cNvSpPr txBox="1"/>
      </cdr:nvSpPr>
      <cdr:spPr>
        <a:xfrm xmlns:a="http://schemas.openxmlformats.org/drawingml/2006/main">
          <a:off x="2952750" y="428625"/>
          <a:ext cx="1371600" cy="2952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dirty="0" smtClean="0"/>
            <a:t> </a:t>
          </a:r>
          <a:endParaRPr lang="en-US" sz="1200" dirty="0"/>
        </a:p>
      </cdr:txBody>
    </cdr:sp>
  </cdr:relSizeAnchor>
</c:userShapes>
</file>

<file path=ppt/drawings/drawing3.xml><?xml version="1.0" encoding="utf-8"?>
<c:userShapes xmlns:c="http://schemas.openxmlformats.org/drawingml/2006/chart">
  <cdr:relSizeAnchor xmlns:cdr="http://schemas.openxmlformats.org/drawingml/2006/chartDrawing">
    <cdr:from>
      <cdr:x>0.06458</cdr:x>
      <cdr:y>0.05828</cdr:y>
    </cdr:from>
    <cdr:to>
      <cdr:x>0.96458</cdr:x>
      <cdr:y>0.23926</cdr:y>
    </cdr:to>
    <cdr:sp macro="" textlink="">
      <cdr:nvSpPr>
        <cdr:cNvPr id="2" name="TextBox 1"/>
        <cdr:cNvSpPr txBox="1"/>
      </cdr:nvSpPr>
      <cdr:spPr>
        <a:xfrm xmlns:a="http://schemas.openxmlformats.org/drawingml/2006/main">
          <a:off x="295275" y="180975"/>
          <a:ext cx="4114800" cy="5619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400" b="1" dirty="0">
              <a:latin typeface="Times New Roman" pitchFamily="18" charset="0"/>
              <a:cs typeface="Times New Roman" pitchFamily="18" charset="0"/>
            </a:rPr>
            <a:t>COMMON</a:t>
          </a:r>
          <a:r>
            <a:rPr lang="en-US" sz="2400" b="1" baseline="0" dirty="0">
              <a:latin typeface="Times New Roman" pitchFamily="18" charset="0"/>
              <a:cs typeface="Times New Roman" pitchFamily="18" charset="0"/>
            </a:rPr>
            <a:t> CLINICAL PATHOLOGY TESTS </a:t>
          </a:r>
        </a:p>
        <a:p xmlns:a="http://schemas.openxmlformats.org/drawingml/2006/main">
          <a:pPr algn="ctr"/>
          <a:endParaRPr lang="en-US" sz="1200" b="1" dirty="0">
            <a:latin typeface="Times New Roman" pitchFamily="18" charset="0"/>
            <a:cs typeface="Times New Roman" pitchFamily="18" charset="0"/>
          </a:endParaRPr>
        </a:p>
      </cdr:txBody>
    </cdr:sp>
  </cdr:relSizeAnchor>
  <cdr:relSizeAnchor xmlns:cdr="http://schemas.openxmlformats.org/drawingml/2006/chartDrawing">
    <cdr:from>
      <cdr:x>0.65625</cdr:x>
      <cdr:y>0.21472</cdr:y>
    </cdr:from>
    <cdr:to>
      <cdr:x>0.98542</cdr:x>
      <cdr:y>0.38957</cdr:y>
    </cdr:to>
    <cdr:sp macro="" textlink="">
      <cdr:nvSpPr>
        <cdr:cNvPr id="3" name="TextBox 1"/>
        <cdr:cNvSpPr txBox="1"/>
      </cdr:nvSpPr>
      <cdr:spPr>
        <a:xfrm xmlns:a="http://schemas.openxmlformats.org/drawingml/2006/main">
          <a:off x="3000375" y="666750"/>
          <a:ext cx="1504950" cy="54292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endParaRPr lang="en-US" sz="1200" dirty="0"/>
        </a:p>
      </cdr:txBody>
    </cdr:sp>
  </cdr:relSizeAnchor>
</c:userShapes>
</file>

<file path=ppt/drawings/drawing4.xml><?xml version="1.0" encoding="utf-8"?>
<c:userShapes xmlns:c="http://schemas.openxmlformats.org/drawingml/2006/chart">
  <cdr:relSizeAnchor xmlns:cdr="http://schemas.openxmlformats.org/drawingml/2006/chartDrawing">
    <cdr:from>
      <cdr:x>0.6875</cdr:x>
      <cdr:y>0.19105</cdr:y>
    </cdr:from>
    <cdr:to>
      <cdr:x>0.95208</cdr:x>
      <cdr:y>0.27761</cdr:y>
    </cdr:to>
    <cdr:sp macro="" textlink="">
      <cdr:nvSpPr>
        <cdr:cNvPr id="2" name="TextBox 1"/>
        <cdr:cNvSpPr txBox="1"/>
      </cdr:nvSpPr>
      <cdr:spPr>
        <a:xfrm xmlns:a="http://schemas.openxmlformats.org/drawingml/2006/main">
          <a:off x="3143250" y="609601"/>
          <a:ext cx="1209675" cy="27622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5.xml><?xml version="1.0" encoding="utf-8"?>
<c:userShapes xmlns:c="http://schemas.openxmlformats.org/drawingml/2006/chart">
  <cdr:relSizeAnchor xmlns:cdr="http://schemas.openxmlformats.org/drawingml/2006/chartDrawing">
    <cdr:from>
      <cdr:x>0.69167</cdr:x>
      <cdr:y>0.22969</cdr:y>
    </cdr:from>
    <cdr:to>
      <cdr:x>0.94167</cdr:x>
      <cdr:y>0.28571</cdr:y>
    </cdr:to>
    <cdr:sp macro="" textlink="">
      <cdr:nvSpPr>
        <cdr:cNvPr id="2" name="TextBox 1"/>
        <cdr:cNvSpPr txBox="1"/>
      </cdr:nvSpPr>
      <cdr:spPr>
        <a:xfrm xmlns:a="http://schemas.openxmlformats.org/drawingml/2006/main">
          <a:off x="3162300" y="781051"/>
          <a:ext cx="1143000" cy="1905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a:t>TOTAL: 94</a:t>
          </a:r>
        </a:p>
      </cdr:txBody>
    </cdr:sp>
  </cdr:relSizeAnchor>
</c:userShapes>
</file>

<file path=ppt/drawings/drawing6.xml><?xml version="1.0" encoding="utf-8"?>
<c:userShapes xmlns:c="http://schemas.openxmlformats.org/drawingml/2006/chart">
  <cdr:relSizeAnchor xmlns:cdr="http://schemas.openxmlformats.org/drawingml/2006/chartDrawing">
    <cdr:from>
      <cdr:x>0.03364</cdr:x>
      <cdr:y>0.02778</cdr:y>
    </cdr:from>
    <cdr:to>
      <cdr:x>0.98692</cdr:x>
      <cdr:y>0.13131</cdr:y>
    </cdr:to>
    <cdr:sp macro="" textlink="">
      <cdr:nvSpPr>
        <cdr:cNvPr id="2" name="TextBox 1"/>
        <cdr:cNvSpPr txBox="1"/>
      </cdr:nvSpPr>
      <cdr:spPr>
        <a:xfrm xmlns:a="http://schemas.openxmlformats.org/drawingml/2006/main">
          <a:off x="171450" y="104775"/>
          <a:ext cx="4857749" cy="39052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400" b="1" dirty="0">
              <a:latin typeface="Times New Roman" pitchFamily="18" charset="0"/>
              <a:cs typeface="Times New Roman" pitchFamily="18" charset="0"/>
            </a:rPr>
            <a:t>BIOCHEMISTRY TESTS</a:t>
          </a:r>
          <a:r>
            <a:rPr lang="en-US" sz="2400" b="1" baseline="0" dirty="0">
              <a:latin typeface="Times New Roman" pitchFamily="18" charset="0"/>
              <a:cs typeface="Times New Roman" pitchFamily="18" charset="0"/>
            </a:rPr>
            <a:t> (MONTH OF MARCH)</a:t>
          </a:r>
          <a:endParaRPr lang="en-US" sz="2400" b="1" dirty="0">
            <a:latin typeface="Times New Roman" pitchFamily="18" charset="0"/>
            <a:cs typeface="Times New Roman" pitchFamily="18" charset="0"/>
          </a:endParaRPr>
        </a:p>
      </cdr:txBody>
    </cdr:sp>
  </cdr:relSizeAnchor>
  <cdr:relSizeAnchor xmlns:cdr="http://schemas.openxmlformats.org/drawingml/2006/chartDrawing">
    <cdr:from>
      <cdr:x>0.46</cdr:x>
      <cdr:y>0.21622</cdr:y>
    </cdr:from>
    <cdr:to>
      <cdr:x>0.49</cdr:x>
      <cdr:y>0.27027</cdr:y>
    </cdr:to>
    <cdr:sp macro="" textlink="">
      <cdr:nvSpPr>
        <cdr:cNvPr id="6" name="Straight Arrow Connector 5"/>
        <cdr:cNvSpPr/>
      </cdr:nvSpPr>
      <cdr:spPr>
        <a:xfrm xmlns:a="http://schemas.openxmlformats.org/drawingml/2006/main" flipH="1">
          <a:off x="3505200" y="1219199"/>
          <a:ext cx="228600" cy="304800"/>
        </a:xfrm>
        <a:prstGeom xmlns:a="http://schemas.openxmlformats.org/drawingml/2006/main" prst="straightConnector1">
          <a:avLst/>
        </a:prstGeom>
        <a:ln xmlns:a="http://schemas.openxmlformats.org/drawingml/2006/main">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7.xml><?xml version="1.0" encoding="utf-8"?>
<c:userShapes xmlns:c="http://schemas.openxmlformats.org/drawingml/2006/chart">
  <cdr:relSizeAnchor xmlns:cdr="http://schemas.openxmlformats.org/drawingml/2006/chartDrawing">
    <cdr:from>
      <cdr:x>0.06667</cdr:x>
      <cdr:y>0.03815</cdr:y>
    </cdr:from>
    <cdr:to>
      <cdr:x>0.97708</cdr:x>
      <cdr:y>0.21918</cdr:y>
    </cdr:to>
    <cdr:sp macro="" textlink="">
      <cdr:nvSpPr>
        <cdr:cNvPr id="2" name="TextBox 1"/>
        <cdr:cNvSpPr txBox="1"/>
      </cdr:nvSpPr>
      <cdr:spPr>
        <a:xfrm xmlns:a="http://schemas.openxmlformats.org/drawingml/2006/main">
          <a:off x="487704" y="212213"/>
          <a:ext cx="6659832" cy="100698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BIOCHEMISTRY TESTS </a:t>
          </a:r>
          <a:endParaRPr lang="en-US" sz="2800" b="1" dirty="0" smtClean="0">
            <a:latin typeface="Times New Roman" pitchFamily="18" charset="0"/>
            <a:cs typeface="Times New Roman" pitchFamily="18" charset="0"/>
          </a:endParaRPr>
        </a:p>
        <a:p xmlns:a="http://schemas.openxmlformats.org/drawingml/2006/main">
          <a:pPr algn="ctr"/>
          <a:r>
            <a:rPr lang="en-US" sz="2800" b="1" dirty="0" smtClean="0">
              <a:latin typeface="Times New Roman" pitchFamily="18" charset="0"/>
              <a:cs typeface="Times New Roman" pitchFamily="18" charset="0"/>
            </a:rPr>
            <a:t>(</a:t>
          </a:r>
          <a:r>
            <a:rPr lang="en-US" sz="2800" b="1" dirty="0">
              <a:latin typeface="Times New Roman" pitchFamily="18" charset="0"/>
              <a:cs typeface="Times New Roman" pitchFamily="18" charset="0"/>
            </a:rPr>
            <a:t>MONTH OF APRIL)</a:t>
          </a:r>
        </a:p>
      </cdr:txBody>
    </cdr:sp>
  </cdr:relSizeAnchor>
  <cdr:relSizeAnchor xmlns:cdr="http://schemas.openxmlformats.org/drawingml/2006/chartDrawing">
    <cdr:from>
      <cdr:x>0.48958</cdr:x>
      <cdr:y>0.34615</cdr:y>
    </cdr:from>
    <cdr:to>
      <cdr:x>0.5</cdr:x>
      <cdr:y>0.4359</cdr:y>
    </cdr:to>
    <cdr:sp macro="" textlink="">
      <cdr:nvSpPr>
        <cdr:cNvPr id="4" name="Straight Arrow Connector 3"/>
        <cdr:cNvSpPr/>
      </cdr:nvSpPr>
      <cdr:spPr>
        <a:xfrm xmlns:a="http://schemas.openxmlformats.org/drawingml/2006/main" flipH="1">
          <a:off x="3581400" y="2057400"/>
          <a:ext cx="76200" cy="533400"/>
        </a:xfrm>
        <a:prstGeom xmlns:a="http://schemas.openxmlformats.org/drawingml/2006/main" prst="straightConnector1">
          <a:avLst/>
        </a:prstGeom>
        <a:ln xmlns:a="http://schemas.openxmlformats.org/drawingml/2006/main">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8.xml><?xml version="1.0" encoding="utf-8"?>
<c:userShapes xmlns:c="http://schemas.openxmlformats.org/drawingml/2006/chart">
  <cdr:relSizeAnchor xmlns:cdr="http://schemas.openxmlformats.org/drawingml/2006/chartDrawing">
    <cdr:from>
      <cdr:x>0.05882</cdr:x>
      <cdr:y>0.05556</cdr:y>
    </cdr:from>
    <cdr:to>
      <cdr:x>0.89167</cdr:x>
      <cdr:y>0.18403</cdr:y>
    </cdr:to>
    <cdr:sp macro="" textlink="">
      <cdr:nvSpPr>
        <cdr:cNvPr id="2" name="TextBox 1"/>
        <cdr:cNvSpPr txBox="1"/>
      </cdr:nvSpPr>
      <cdr:spPr>
        <a:xfrm xmlns:a="http://schemas.openxmlformats.org/drawingml/2006/main">
          <a:off x="457201" y="313292"/>
          <a:ext cx="6473216" cy="72441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400" b="1" dirty="0">
              <a:latin typeface="Times New Roman" pitchFamily="18" charset="0"/>
              <a:cs typeface="Times New Roman" pitchFamily="18" charset="0"/>
            </a:rPr>
            <a:t>MICROBIOLOGY TESTS (MONTH OF MARCH)</a:t>
          </a:r>
        </a:p>
      </cdr:txBody>
    </cdr:sp>
  </cdr:relSizeAnchor>
</c:userShapes>
</file>

<file path=ppt/drawings/drawing9.xml><?xml version="1.0" encoding="utf-8"?>
<c:userShapes xmlns:c="http://schemas.openxmlformats.org/drawingml/2006/chart">
  <cdr:relSizeAnchor xmlns:cdr="http://schemas.openxmlformats.org/drawingml/2006/chartDrawing">
    <cdr:from>
      <cdr:x>0.06667</cdr:x>
      <cdr:y>0.04188</cdr:y>
    </cdr:from>
    <cdr:to>
      <cdr:x>0.94845</cdr:x>
      <cdr:y>0.24324</cdr:y>
    </cdr:to>
    <cdr:sp macro="" textlink="">
      <cdr:nvSpPr>
        <cdr:cNvPr id="2" name="TextBox 1"/>
        <cdr:cNvSpPr txBox="1"/>
      </cdr:nvSpPr>
      <cdr:spPr>
        <a:xfrm xmlns:a="http://schemas.openxmlformats.org/drawingml/2006/main">
          <a:off x="533426" y="236152"/>
          <a:ext cx="7055150" cy="113544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MICROBIOLOGY TESTS </a:t>
          </a:r>
          <a:endParaRPr lang="en-US" sz="2800" b="1" dirty="0" smtClean="0">
            <a:latin typeface="Times New Roman" pitchFamily="18" charset="0"/>
            <a:cs typeface="Times New Roman" pitchFamily="18" charset="0"/>
          </a:endParaRPr>
        </a:p>
        <a:p xmlns:a="http://schemas.openxmlformats.org/drawingml/2006/main">
          <a:pPr algn="ctr"/>
          <a:r>
            <a:rPr lang="en-US" sz="2800" b="1" dirty="0" smtClean="0">
              <a:latin typeface="Times New Roman" pitchFamily="18" charset="0"/>
              <a:cs typeface="Times New Roman" pitchFamily="18" charset="0"/>
            </a:rPr>
            <a:t>(</a:t>
          </a:r>
          <a:r>
            <a:rPr lang="en-US" sz="2800" b="1" dirty="0">
              <a:latin typeface="Times New Roman" pitchFamily="18" charset="0"/>
              <a:cs typeface="Times New Roman" pitchFamily="18" charset="0"/>
            </a:rPr>
            <a:t>MONTH</a:t>
          </a:r>
          <a:r>
            <a:rPr lang="en-US" sz="2800" b="1" baseline="0" dirty="0">
              <a:latin typeface="Times New Roman" pitchFamily="18" charset="0"/>
              <a:cs typeface="Times New Roman" pitchFamily="18" charset="0"/>
            </a:rPr>
            <a:t> OF APRIL)</a:t>
          </a:r>
          <a:endParaRPr lang="en-US" sz="2800" b="1" dirty="0">
            <a:latin typeface="Times New Roman" pitchFamily="18" charset="0"/>
            <a:cs typeface="Times New Roman" pitchFamily="18" charset="0"/>
          </a:endParaRPr>
        </a:p>
      </cdr:txBody>
    </cdr:sp>
  </cdr:relSizeAnchor>
  <cdr:relSizeAnchor xmlns:cdr="http://schemas.openxmlformats.org/drawingml/2006/chartDrawing">
    <cdr:from>
      <cdr:x>0.51429</cdr:x>
      <cdr:y>0.25676</cdr:y>
    </cdr:from>
    <cdr:to>
      <cdr:x>1</cdr:x>
      <cdr:y>0.40541</cdr:y>
    </cdr:to>
    <cdr:sp macro="" textlink="">
      <cdr:nvSpPr>
        <cdr:cNvPr id="3" name="TextBox 2"/>
        <cdr:cNvSpPr txBox="1"/>
      </cdr:nvSpPr>
      <cdr:spPr>
        <a:xfrm xmlns:a="http://schemas.openxmlformats.org/drawingml/2006/main">
          <a:off x="4114800" y="1447800"/>
          <a:ext cx="3886200" cy="8382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b="1" dirty="0">
              <a:latin typeface="Times New Roman" pitchFamily="18" charset="0"/>
              <a:cs typeface="Times New Roman" pitchFamily="18" charset="0"/>
            </a:rPr>
            <a:t>SAMPLES ARE SEND TO </a:t>
          </a:r>
          <a:r>
            <a:rPr lang="en-US" sz="2400" b="1" dirty="0" smtClean="0">
              <a:latin typeface="Times New Roman" pitchFamily="18" charset="0"/>
              <a:cs typeface="Times New Roman" pitchFamily="18" charset="0"/>
            </a:rPr>
            <a:t> 	QUTUB</a:t>
          </a:r>
          <a:endParaRPr lang="en-US" sz="2400" b="1" dirty="0">
            <a:latin typeface="Times New Roman" pitchFamily="18" charset="0"/>
            <a:cs typeface="Times New Roman" pitchFamily="18" charset="0"/>
          </a:endParaRPr>
        </a:p>
      </cdr:txBody>
    </cdr:sp>
  </cdr:relSizeAnchor>
</c:userShapes>
</file>

<file path=ppt/drawings/drawing10.xml><?xml version="1.0" encoding="utf-8"?>
<c:userShapes xmlns:c="http://schemas.openxmlformats.org/drawingml/2006/chart">
  <cdr:relSizeAnchor xmlns:cdr="http://schemas.openxmlformats.org/drawingml/2006/chartDrawing">
    <cdr:from>
      <cdr:x>0.04673</cdr:x>
      <cdr:y>0.02934</cdr:y>
    </cdr:from>
    <cdr:to>
      <cdr:x>0.92579</cdr:x>
      <cdr:y>0.20513</cdr:y>
    </cdr:to>
    <cdr:sp macro="" textlink="">
      <cdr:nvSpPr>
        <cdr:cNvPr id="2" name="TextBox 1"/>
        <cdr:cNvSpPr txBox="1"/>
      </cdr:nvSpPr>
      <cdr:spPr>
        <a:xfrm xmlns:a="http://schemas.openxmlformats.org/drawingml/2006/main">
          <a:off x="381001" y="174385"/>
          <a:ext cx="7167336" cy="104481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HAEMATOLOGY TESTS</a:t>
          </a:r>
          <a:r>
            <a:rPr lang="en-US" sz="2800" b="1" baseline="0" dirty="0">
              <a:latin typeface="Times New Roman" pitchFamily="18" charset="0"/>
              <a:cs typeface="Times New Roman" pitchFamily="18" charset="0"/>
            </a:rPr>
            <a:t> </a:t>
          </a:r>
          <a:endParaRPr lang="en-US" sz="2800" b="1" baseline="0" dirty="0" smtClean="0">
            <a:latin typeface="Times New Roman" pitchFamily="18" charset="0"/>
            <a:cs typeface="Times New Roman" pitchFamily="18" charset="0"/>
          </a:endParaRPr>
        </a:p>
        <a:p xmlns:a="http://schemas.openxmlformats.org/drawingml/2006/main">
          <a:pPr algn="ctr"/>
          <a:r>
            <a:rPr lang="en-US" sz="2800" b="1" baseline="0" dirty="0" smtClean="0">
              <a:latin typeface="Times New Roman" pitchFamily="18" charset="0"/>
              <a:cs typeface="Times New Roman" pitchFamily="18" charset="0"/>
            </a:rPr>
            <a:t>(</a:t>
          </a:r>
          <a:r>
            <a:rPr lang="en-US" sz="2800" b="1" baseline="0" dirty="0">
              <a:latin typeface="Times New Roman" pitchFamily="18" charset="0"/>
              <a:cs typeface="Times New Roman" pitchFamily="18" charset="0"/>
            </a:rPr>
            <a:t>MONTH OF MARCH)</a:t>
          </a:r>
          <a:endParaRPr lang="en-US" sz="2800" b="1" dirty="0">
            <a:latin typeface="Times New Roman" pitchFamily="18" charset="0"/>
            <a:cs typeface="Times New Roman" pitchFamily="18" charset="0"/>
          </a:endParaRPr>
        </a:p>
      </cdr:txBody>
    </cdr:sp>
  </cdr:relSizeAnchor>
</c:userShapes>
</file>

<file path=ppt/drawings/drawing11.xml><?xml version="1.0" encoding="utf-8"?>
<c:userShapes xmlns:c="http://schemas.openxmlformats.org/drawingml/2006/chart">
  <cdr:relSizeAnchor xmlns:cdr="http://schemas.openxmlformats.org/drawingml/2006/chartDrawing">
    <cdr:from>
      <cdr:x>0.09792</cdr:x>
      <cdr:y>0.05525</cdr:y>
    </cdr:from>
    <cdr:to>
      <cdr:x>0.9375</cdr:x>
      <cdr:y>0.25676</cdr:y>
    </cdr:to>
    <cdr:sp macro="" textlink="">
      <cdr:nvSpPr>
        <cdr:cNvPr id="2" name="TextBox 1"/>
        <cdr:cNvSpPr txBox="1"/>
      </cdr:nvSpPr>
      <cdr:spPr>
        <a:xfrm xmlns:a="http://schemas.openxmlformats.org/drawingml/2006/main">
          <a:off x="701381" y="311544"/>
          <a:ext cx="6013744" cy="113625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HAEMATOLOGY TESTS </a:t>
          </a:r>
          <a:endParaRPr lang="en-US" sz="2800" b="1" dirty="0" smtClean="0">
            <a:latin typeface="Times New Roman" pitchFamily="18" charset="0"/>
            <a:cs typeface="Times New Roman" pitchFamily="18" charset="0"/>
          </a:endParaRPr>
        </a:p>
        <a:p xmlns:a="http://schemas.openxmlformats.org/drawingml/2006/main">
          <a:pPr algn="ctr"/>
          <a:r>
            <a:rPr lang="en-US" sz="2800" b="1" dirty="0" smtClean="0">
              <a:latin typeface="Times New Roman" pitchFamily="18" charset="0"/>
              <a:cs typeface="Times New Roman" pitchFamily="18" charset="0"/>
            </a:rPr>
            <a:t>(</a:t>
          </a:r>
          <a:r>
            <a:rPr lang="en-US" sz="2800" b="1" dirty="0">
              <a:latin typeface="Times New Roman" pitchFamily="18" charset="0"/>
              <a:cs typeface="Times New Roman" pitchFamily="18" charset="0"/>
            </a:rPr>
            <a:t>MONTH OF APRIL)</a:t>
          </a:r>
        </a:p>
      </cdr:txBody>
    </cdr:sp>
  </cdr:relSizeAnchor>
  <cdr:relSizeAnchor xmlns:cdr="http://schemas.openxmlformats.org/drawingml/2006/chartDrawing">
    <cdr:from>
      <cdr:x>0.46809</cdr:x>
      <cdr:y>0.40541</cdr:y>
    </cdr:from>
    <cdr:to>
      <cdr:x>0.48936</cdr:x>
      <cdr:y>0.52703</cdr:y>
    </cdr:to>
    <cdr:sp macro="" textlink="">
      <cdr:nvSpPr>
        <cdr:cNvPr id="4" name="Straight Arrow Connector 3"/>
        <cdr:cNvSpPr/>
      </cdr:nvSpPr>
      <cdr:spPr>
        <a:xfrm xmlns:a="http://schemas.openxmlformats.org/drawingml/2006/main" flipH="1">
          <a:off x="3352800" y="2286000"/>
          <a:ext cx="152400" cy="685800"/>
        </a:xfrm>
        <a:prstGeom xmlns:a="http://schemas.openxmlformats.org/drawingml/2006/main" prst="straightConnector1">
          <a:avLst/>
        </a:prstGeom>
        <a:ln xmlns:a="http://schemas.openxmlformats.org/drawingml/2006/main">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0.64894</cdr:x>
      <cdr:y>0.31081</cdr:y>
    </cdr:from>
    <cdr:to>
      <cdr:x>0.65957</cdr:x>
      <cdr:y>0.39189</cdr:y>
    </cdr:to>
    <cdr:sp macro="" textlink="">
      <cdr:nvSpPr>
        <cdr:cNvPr id="6" name="Straight Arrow Connector 5"/>
        <cdr:cNvSpPr/>
      </cdr:nvSpPr>
      <cdr:spPr>
        <a:xfrm xmlns:a="http://schemas.openxmlformats.org/drawingml/2006/main" flipH="1">
          <a:off x="4648200" y="1752600"/>
          <a:ext cx="76200" cy="457200"/>
        </a:xfrm>
        <a:prstGeom xmlns:a="http://schemas.openxmlformats.org/drawingml/2006/main" prst="straightConnector1">
          <a:avLst/>
        </a:prstGeom>
        <a:ln xmlns:a="http://schemas.openxmlformats.org/drawingml/2006/main">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12.xml><?xml version="1.0" encoding="utf-8"?>
<c:userShapes xmlns:c="http://schemas.openxmlformats.org/drawingml/2006/chart">
  <cdr:relSizeAnchor xmlns:cdr="http://schemas.openxmlformats.org/drawingml/2006/chartDrawing">
    <cdr:from>
      <cdr:x>0.05556</cdr:x>
      <cdr:y>0.02957</cdr:y>
    </cdr:from>
    <cdr:to>
      <cdr:x>0.94253</cdr:x>
      <cdr:y>0.22222</cdr:y>
    </cdr:to>
    <cdr:sp macro="" textlink="">
      <cdr:nvSpPr>
        <cdr:cNvPr id="2" name="TextBox 1"/>
        <cdr:cNvSpPr txBox="1"/>
      </cdr:nvSpPr>
      <cdr:spPr>
        <a:xfrm xmlns:a="http://schemas.openxmlformats.org/drawingml/2006/main">
          <a:off x="397965" y="162232"/>
          <a:ext cx="6353189" cy="105696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CLINICAL</a:t>
          </a:r>
          <a:r>
            <a:rPr lang="en-US" sz="2800" b="1" baseline="0" dirty="0">
              <a:latin typeface="Times New Roman" pitchFamily="18" charset="0"/>
              <a:cs typeface="Times New Roman" pitchFamily="18" charset="0"/>
            </a:rPr>
            <a:t> PATHOLOGY TESTS (MONTH OF MARCH)</a:t>
          </a:r>
          <a:endParaRPr lang="en-US" sz="2800" b="1" dirty="0">
            <a:latin typeface="Times New Roman" pitchFamily="18" charset="0"/>
            <a:cs typeface="Times New Roman" pitchFamily="18" charset="0"/>
          </a:endParaRPr>
        </a:p>
      </cdr:txBody>
    </cdr:sp>
  </cdr:relSizeAnchor>
</c:userShapes>
</file>

<file path=ppt/drawings/drawing13.xml><?xml version="1.0" encoding="utf-8"?>
<c:userShapes xmlns:c="http://schemas.openxmlformats.org/drawingml/2006/chart">
  <cdr:relSizeAnchor xmlns:cdr="http://schemas.openxmlformats.org/drawingml/2006/chartDrawing">
    <cdr:from>
      <cdr:x>0.08542</cdr:x>
      <cdr:y>0.04885</cdr:y>
    </cdr:from>
    <cdr:to>
      <cdr:x>0.92708</cdr:x>
      <cdr:y>0.19253</cdr:y>
    </cdr:to>
    <cdr:sp macro="" textlink="">
      <cdr:nvSpPr>
        <cdr:cNvPr id="2" name="TextBox 1"/>
        <cdr:cNvSpPr txBox="1"/>
      </cdr:nvSpPr>
      <cdr:spPr>
        <a:xfrm xmlns:a="http://schemas.openxmlformats.org/drawingml/2006/main">
          <a:off x="390525" y="161925"/>
          <a:ext cx="3848100" cy="4762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CLINICAL PATHOLOGY TESTS </a:t>
          </a:r>
        </a:p>
        <a:p xmlns:a="http://schemas.openxmlformats.org/drawingml/2006/main">
          <a:pPr algn="ctr"/>
          <a:r>
            <a:rPr lang="en-US" sz="2800" b="1" dirty="0">
              <a:latin typeface="Times New Roman" pitchFamily="18" charset="0"/>
              <a:cs typeface="Times New Roman" pitchFamily="18" charset="0"/>
            </a:rPr>
            <a:t>(MONTH OF APRIL)</a:t>
          </a:r>
        </a:p>
      </cdr:txBody>
    </cdr:sp>
  </cdr:relSizeAnchor>
  <cdr:relSizeAnchor xmlns:cdr="http://schemas.openxmlformats.org/drawingml/2006/chartDrawing">
    <cdr:from>
      <cdr:x>0.44944</cdr:x>
      <cdr:y>0.23944</cdr:y>
    </cdr:from>
    <cdr:to>
      <cdr:x>0.46067</cdr:x>
      <cdr:y>0.35211</cdr:y>
    </cdr:to>
    <cdr:sp macro="" textlink="">
      <cdr:nvSpPr>
        <cdr:cNvPr id="4" name="Straight Arrow Connector 3"/>
        <cdr:cNvSpPr/>
      </cdr:nvSpPr>
      <cdr:spPr>
        <a:xfrm xmlns:a="http://schemas.openxmlformats.org/drawingml/2006/main" flipH="1">
          <a:off x="3048000" y="1295400"/>
          <a:ext cx="76200" cy="609600"/>
        </a:xfrm>
        <a:prstGeom xmlns:a="http://schemas.openxmlformats.org/drawingml/2006/main" prst="straightConnector1">
          <a:avLst/>
        </a:prstGeom>
        <a:ln xmlns:a="http://schemas.openxmlformats.org/drawingml/2006/main">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14.xml><?xml version="1.0" encoding="utf-8"?>
<c:userShapes xmlns:c="http://schemas.openxmlformats.org/drawingml/2006/chart">
  <cdr:relSizeAnchor xmlns:cdr="http://schemas.openxmlformats.org/drawingml/2006/chartDrawing">
    <cdr:from>
      <cdr:x>0.06458</cdr:x>
      <cdr:y>0.04582</cdr:y>
    </cdr:from>
    <cdr:to>
      <cdr:x>0.92708</cdr:x>
      <cdr:y>0.24</cdr:y>
    </cdr:to>
    <cdr:sp macro="" textlink="">
      <cdr:nvSpPr>
        <cdr:cNvPr id="2" name="TextBox 1"/>
        <cdr:cNvSpPr txBox="1"/>
      </cdr:nvSpPr>
      <cdr:spPr>
        <a:xfrm xmlns:a="http://schemas.openxmlformats.org/drawingml/2006/main">
          <a:off x="467495" y="261860"/>
          <a:ext cx="6243637" cy="110973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SEROLOGY TESTS</a:t>
          </a:r>
          <a:r>
            <a:rPr lang="en-US" sz="2800" b="1" baseline="0" dirty="0">
              <a:latin typeface="Times New Roman" pitchFamily="18" charset="0"/>
              <a:cs typeface="Times New Roman" pitchFamily="18" charset="0"/>
            </a:rPr>
            <a:t> </a:t>
          </a:r>
          <a:endParaRPr lang="en-US" sz="2800" b="1" baseline="0" dirty="0" smtClean="0">
            <a:latin typeface="Times New Roman" pitchFamily="18" charset="0"/>
            <a:cs typeface="Times New Roman" pitchFamily="18" charset="0"/>
          </a:endParaRPr>
        </a:p>
        <a:p xmlns:a="http://schemas.openxmlformats.org/drawingml/2006/main">
          <a:pPr algn="ctr"/>
          <a:r>
            <a:rPr lang="en-US" sz="2800" b="1" baseline="0" dirty="0" smtClean="0">
              <a:latin typeface="Times New Roman" pitchFamily="18" charset="0"/>
              <a:cs typeface="Times New Roman" pitchFamily="18" charset="0"/>
            </a:rPr>
            <a:t>(</a:t>
          </a:r>
          <a:r>
            <a:rPr lang="en-US" sz="2800" b="1" baseline="0" dirty="0">
              <a:latin typeface="Times New Roman" pitchFamily="18" charset="0"/>
              <a:cs typeface="Times New Roman" pitchFamily="18" charset="0"/>
            </a:rPr>
            <a:t>MONTH OF MARCH)</a:t>
          </a:r>
          <a:endParaRPr lang="en-US" sz="2800" b="1" dirty="0">
            <a:latin typeface="Times New Roman" pitchFamily="18" charset="0"/>
            <a:cs typeface="Times New Roman" pitchFamily="18" charset="0"/>
          </a:endParaRPr>
        </a:p>
      </cdr:txBody>
    </cdr:sp>
  </cdr:relSizeAnchor>
</c:userShapes>
</file>

<file path=ppt/drawings/drawing15.xml><?xml version="1.0" encoding="utf-8"?>
<c:userShapes xmlns:c="http://schemas.openxmlformats.org/drawingml/2006/chart">
  <cdr:relSizeAnchor xmlns:cdr="http://schemas.openxmlformats.org/drawingml/2006/chartDrawing">
    <cdr:from>
      <cdr:x>0.03958</cdr:x>
      <cdr:y>0.0458</cdr:y>
    </cdr:from>
    <cdr:to>
      <cdr:x>0.93958</cdr:x>
      <cdr:y>0.21795</cdr:y>
    </cdr:to>
    <cdr:sp macro="" textlink="">
      <cdr:nvSpPr>
        <cdr:cNvPr id="2" name="TextBox 1"/>
        <cdr:cNvSpPr txBox="1"/>
      </cdr:nvSpPr>
      <cdr:spPr>
        <a:xfrm xmlns:a="http://schemas.openxmlformats.org/drawingml/2006/main">
          <a:off x="298584" y="272217"/>
          <a:ext cx="6789420" cy="102318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SEROLOGY TESTS </a:t>
          </a:r>
          <a:endParaRPr lang="en-US" sz="2800" b="1" dirty="0" smtClean="0">
            <a:latin typeface="Times New Roman" pitchFamily="18" charset="0"/>
            <a:cs typeface="Times New Roman" pitchFamily="18" charset="0"/>
          </a:endParaRPr>
        </a:p>
        <a:p xmlns:a="http://schemas.openxmlformats.org/drawingml/2006/main">
          <a:pPr algn="ctr"/>
          <a:r>
            <a:rPr lang="en-US" sz="2800" b="1" dirty="0" smtClean="0">
              <a:latin typeface="Times New Roman" pitchFamily="18" charset="0"/>
              <a:cs typeface="Times New Roman" pitchFamily="18" charset="0"/>
            </a:rPr>
            <a:t>(</a:t>
          </a:r>
          <a:r>
            <a:rPr lang="en-US" sz="2800" b="1" dirty="0">
              <a:latin typeface="Times New Roman" pitchFamily="18" charset="0"/>
              <a:cs typeface="Times New Roman" pitchFamily="18" charset="0"/>
            </a:rPr>
            <a:t>MONTH OF APRIL)</a:t>
          </a:r>
        </a:p>
      </cdr:txBody>
    </cdr:sp>
  </cdr:relSizeAnchor>
  <cdr:relSizeAnchor xmlns:cdr="http://schemas.openxmlformats.org/drawingml/2006/chartDrawing">
    <cdr:from>
      <cdr:x>0.44444</cdr:x>
      <cdr:y>0.23077</cdr:y>
    </cdr:from>
    <cdr:to>
      <cdr:x>1</cdr:x>
      <cdr:y>0.41026</cdr:y>
    </cdr:to>
    <cdr:sp macro="" textlink="">
      <cdr:nvSpPr>
        <cdr:cNvPr id="3" name="TextBox 2"/>
        <cdr:cNvSpPr txBox="1"/>
      </cdr:nvSpPr>
      <cdr:spPr>
        <a:xfrm xmlns:a="http://schemas.openxmlformats.org/drawingml/2006/main">
          <a:off x="3352800" y="1371599"/>
          <a:ext cx="4191000" cy="1066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800" b="1" dirty="0">
              <a:latin typeface="Times New Roman" pitchFamily="18" charset="0"/>
              <a:cs typeface="Times New Roman" pitchFamily="18" charset="0"/>
            </a:rPr>
            <a:t>SAMPLES</a:t>
          </a:r>
          <a:r>
            <a:rPr lang="en-US" sz="2800" b="1" baseline="0" dirty="0">
              <a:latin typeface="Times New Roman" pitchFamily="18" charset="0"/>
              <a:cs typeface="Times New Roman" pitchFamily="18" charset="0"/>
            </a:rPr>
            <a:t> ARE SEND TO </a:t>
          </a:r>
          <a:r>
            <a:rPr lang="en-US" sz="2800" b="1" baseline="0" dirty="0" smtClean="0">
              <a:latin typeface="Times New Roman" pitchFamily="18" charset="0"/>
              <a:cs typeface="Times New Roman" pitchFamily="18" charset="0"/>
            </a:rPr>
            <a:t> QUTUB</a:t>
          </a:r>
          <a:endParaRPr lang="en-US" sz="2800" b="1" dirty="0">
            <a:latin typeface="Times New Roman" pitchFamily="18" charset="0"/>
            <a:cs typeface="Times New Roman"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C57F72-D795-4182-8503-834B50CB85A8}" type="datetimeFigureOut">
              <a:rPr lang="en-US" smtClean="0"/>
              <a:pPr/>
              <a:t>5/18/2012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C8B33E-2A74-4B66-B007-78EDF9EF09D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5/18/2012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5/18/2012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5/18/2012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5/18/2012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sp>
        <p:nvSpPr>
          <p:cNvPr id="3" name="TextBox 2"/>
          <p:cNvSpPr txBox="1"/>
          <p:nvPr/>
        </p:nvSpPr>
        <p:spPr>
          <a:xfrm>
            <a:off x="3810000" y="685800"/>
            <a:ext cx="4572000" cy="584775"/>
          </a:xfrm>
          <a:prstGeom prst="rect">
            <a:avLst/>
          </a:prstGeom>
          <a:noFill/>
        </p:spPr>
        <p:txBody>
          <a:bodyPr wrap="square" rtlCol="0">
            <a:spAutoFit/>
          </a:bodyPr>
          <a:lstStyle/>
          <a:p>
            <a:r>
              <a:rPr lang="en-US" sz="3200" b="1" dirty="0" smtClean="0"/>
              <a:t>    By: MEGHA DHINGRA</a:t>
            </a:r>
            <a:endParaRPr lang="en-US" sz="32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ESTABLISHMENTS</a:t>
            </a:r>
            <a:endParaRPr lang="en-US" dirty="0"/>
          </a:p>
        </p:txBody>
      </p:sp>
      <p:pic>
        <p:nvPicPr>
          <p:cNvPr id="17410" name="Picture 2"/>
          <p:cNvPicPr>
            <a:picLocks noChangeAspect="1" noChangeArrowheads="1"/>
          </p:cNvPicPr>
          <p:nvPr/>
        </p:nvPicPr>
        <p:blipFill>
          <a:blip r:embed="rId2" cstate="print"/>
          <a:srcRect/>
          <a:stretch>
            <a:fillRect/>
          </a:stretch>
        </p:blipFill>
        <p:spPr bwMode="auto">
          <a:xfrm>
            <a:off x="0" y="1447800"/>
            <a:ext cx="5029200" cy="5410200"/>
          </a:xfrm>
          <a:prstGeom prst="rect">
            <a:avLst/>
          </a:prstGeom>
          <a:noFill/>
          <a:ln w="9525">
            <a:noFill/>
            <a:miter lim="800000"/>
            <a:headEnd/>
            <a:tailEnd/>
          </a:ln>
        </p:spPr>
      </p:pic>
      <p:pic>
        <p:nvPicPr>
          <p:cNvPr id="17411" name="Picture 3"/>
          <p:cNvPicPr>
            <a:picLocks noChangeAspect="1" noChangeArrowheads="1"/>
          </p:cNvPicPr>
          <p:nvPr/>
        </p:nvPicPr>
        <p:blipFill>
          <a:blip r:embed="rId3" cstate="print"/>
          <a:srcRect/>
          <a:stretch>
            <a:fillRect/>
          </a:stretch>
        </p:blipFill>
        <p:spPr bwMode="auto">
          <a:xfrm>
            <a:off x="5029200" y="1447800"/>
            <a:ext cx="4114800" cy="5410200"/>
          </a:xfrm>
          <a:prstGeom prst="rect">
            <a:avLst/>
          </a:prstGeom>
          <a:noFill/>
          <a:ln w="9525">
            <a:noFill/>
            <a:miter lim="800000"/>
            <a:headEnd/>
            <a:tailEnd/>
          </a:ln>
        </p:spPr>
      </p:pic>
      <p:sp>
        <p:nvSpPr>
          <p:cNvPr id="5" name="TextBox 4"/>
          <p:cNvSpPr txBox="1"/>
          <p:nvPr/>
        </p:nvSpPr>
        <p:spPr>
          <a:xfrm>
            <a:off x="381000" y="1600200"/>
            <a:ext cx="1828800" cy="461665"/>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MANESAR</a:t>
            </a:r>
            <a:endParaRPr lang="en-US" sz="2400" b="1" dirty="0">
              <a:latin typeface="Times New Roman" pitchFamily="18" charset="0"/>
              <a:cs typeface="Times New Roman" pitchFamily="18" charset="0"/>
            </a:endParaRPr>
          </a:p>
        </p:txBody>
      </p:sp>
      <p:sp>
        <p:nvSpPr>
          <p:cNvPr id="6" name="TextBox 5"/>
          <p:cNvSpPr txBox="1"/>
          <p:nvPr/>
        </p:nvSpPr>
        <p:spPr>
          <a:xfrm>
            <a:off x="5105400" y="1752600"/>
            <a:ext cx="1676400" cy="461665"/>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DWARKA</a:t>
            </a:r>
            <a:endParaRPr lang="en-US" sz="2400" b="1"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srcRect/>
          <a:stretch>
            <a:fillRect/>
          </a:stretch>
        </p:blipFill>
        <p:spPr bwMode="auto">
          <a:xfrm>
            <a:off x="0" y="0"/>
            <a:ext cx="9144000" cy="6857999"/>
          </a:xfrm>
          <a:prstGeom prst="rect">
            <a:avLst/>
          </a:prstGeom>
          <a:noFill/>
          <a:ln w="9525">
            <a:noFill/>
            <a:miter lim="800000"/>
            <a:headEnd/>
            <a:tailEnd/>
          </a:ln>
        </p:spPr>
      </p:pic>
      <p:sp>
        <p:nvSpPr>
          <p:cNvPr id="5" name="Rectangle 4"/>
          <p:cNvSpPr/>
          <p:nvPr/>
        </p:nvSpPr>
        <p:spPr>
          <a:xfrm>
            <a:off x="0" y="381000"/>
            <a:ext cx="8717065" cy="193899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“Streamlining the Laboratory Workflow</a:t>
            </a:r>
          </a:p>
          <a:p>
            <a:pPr algn="ctr"/>
            <a:r>
              <a:rPr lang="en-US"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Through Identification of Problem Areas”</a:t>
            </a:r>
            <a:endParaRPr lang="en-U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302359"/>
            <a:ext cx="8001000" cy="6124754"/>
          </a:xfrm>
          <a:prstGeom prst="rect">
            <a:avLst/>
          </a:prstGeom>
          <a:noFill/>
        </p:spPr>
        <p:txBody>
          <a:bodyPr wrap="square" rtlCol="0">
            <a:spAutoFit/>
          </a:bodyPr>
          <a:lstStyle/>
          <a:p>
            <a:r>
              <a:rPr lang="en-US" sz="2800" dirty="0" smtClean="0"/>
              <a:t>In </a:t>
            </a:r>
            <a:r>
              <a:rPr lang="en-US" sz="2800" b="1" dirty="0" smtClean="0"/>
              <a:t>simple words</a:t>
            </a:r>
            <a:r>
              <a:rPr lang="en-US" sz="2800" dirty="0" smtClean="0"/>
              <a:t>, TAT is “time taken between submission of a program/process/task for execution (order time) and return of complete output to the customer/user”</a:t>
            </a:r>
          </a:p>
          <a:p>
            <a:endParaRPr lang="en-US" sz="2800" dirty="0" smtClean="0"/>
          </a:p>
          <a:p>
            <a:r>
              <a:rPr lang="en-US" sz="2800" b="1" dirty="0" smtClean="0"/>
              <a:t>Laboratory Turnaround time </a:t>
            </a:r>
            <a:r>
              <a:rPr lang="en-US" sz="2800" dirty="0" smtClean="0"/>
              <a:t>(TAT) is commonly defined as the time from “when a test is ordered</a:t>
            </a:r>
          </a:p>
          <a:p>
            <a:r>
              <a:rPr lang="en-US" sz="2800" dirty="0" smtClean="0"/>
              <a:t>until the result is reported”</a:t>
            </a:r>
          </a:p>
          <a:p>
            <a:endParaRPr lang="en-US" sz="2800" dirty="0" smtClean="0"/>
          </a:p>
          <a:p>
            <a:endParaRPr lang="en-US" sz="2800" dirty="0" smtClean="0"/>
          </a:p>
          <a:p>
            <a:pPr algn="r"/>
            <a:r>
              <a:rPr lang="en-US" sz="2800" b="1" dirty="0" smtClean="0"/>
              <a:t>Clinicians</a:t>
            </a:r>
            <a:r>
              <a:rPr lang="en-US" sz="2800" dirty="0" smtClean="0"/>
              <a:t> consider TAT from the time the test is ordered to results reporting, whereas </a:t>
            </a:r>
            <a:r>
              <a:rPr lang="en-US" sz="2800" b="1" dirty="0" smtClean="0"/>
              <a:t>laboratory </a:t>
            </a:r>
            <a:r>
              <a:rPr lang="en-US" sz="2800" dirty="0" smtClean="0"/>
              <a:t>professionals usually use specimen receipt to reporting of results as the TAT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381000"/>
            <a:ext cx="7848600" cy="5899051"/>
          </a:xfrm>
          <a:prstGeom prst="rect">
            <a:avLst/>
          </a:prstGeom>
          <a:noFill/>
        </p:spPr>
        <p:txBody>
          <a:bodyPr wrap="square" rtlCol="0">
            <a:spAutoFit/>
          </a:bodyPr>
          <a:lstStyle/>
          <a:p>
            <a:endParaRPr lang="en-US" dirty="0" smtClean="0"/>
          </a:p>
          <a:p>
            <a:endParaRPr lang="en-US" dirty="0" smtClean="0"/>
          </a:p>
          <a:p>
            <a:endParaRPr lang="en-US" sz="3200" dirty="0" smtClean="0"/>
          </a:p>
          <a:p>
            <a:pPr>
              <a:buFont typeface="Arial" pitchFamily="34" charset="0"/>
              <a:buChar char="•"/>
            </a:pPr>
            <a:r>
              <a:rPr lang="en-US" sz="3200" dirty="0" smtClean="0"/>
              <a:t>  Patients at Rockland Dwarka complained of</a:t>
            </a:r>
          </a:p>
          <a:p>
            <a:r>
              <a:rPr lang="en-US" sz="3200" dirty="0" smtClean="0"/>
              <a:t>   getting Late reports </a:t>
            </a:r>
          </a:p>
          <a:p>
            <a:endParaRPr lang="en-US" sz="3200" dirty="0" smtClean="0"/>
          </a:p>
          <a:p>
            <a:pPr>
              <a:buFont typeface="Arial" pitchFamily="34" charset="0"/>
              <a:buChar char="•"/>
            </a:pPr>
            <a:r>
              <a:rPr lang="en-US" sz="3200" dirty="0" smtClean="0"/>
              <a:t> The Turnaround time has been identified as</a:t>
            </a:r>
          </a:p>
          <a:p>
            <a:r>
              <a:rPr lang="en-US" sz="3200" dirty="0" smtClean="0"/>
              <a:t>  an quality indicator for laboratory services by</a:t>
            </a:r>
          </a:p>
          <a:p>
            <a:r>
              <a:rPr lang="en-US" sz="3200" dirty="0" smtClean="0"/>
              <a:t>  the quality assurance experts</a:t>
            </a:r>
          </a:p>
          <a:p>
            <a:r>
              <a:rPr lang="en-US" sz="3200" baseline="30000" dirty="0" smtClean="0"/>
              <a:t> </a:t>
            </a:r>
          </a:p>
          <a:p>
            <a:pPr>
              <a:buFont typeface="Arial" pitchFamily="34" charset="0"/>
              <a:buChar char="•"/>
            </a:pPr>
            <a:r>
              <a:rPr lang="en-US" sz="3200" dirty="0" smtClean="0"/>
              <a:t> Clinicians depend on fast TATs to achieve</a:t>
            </a:r>
          </a:p>
          <a:p>
            <a:r>
              <a:rPr lang="en-US" sz="3200" dirty="0" smtClean="0"/>
              <a:t>   early diagnosis and treatment of their</a:t>
            </a:r>
          </a:p>
          <a:p>
            <a:r>
              <a:rPr lang="en-US" sz="3200" dirty="0" smtClean="0"/>
              <a:t>   patients </a:t>
            </a:r>
          </a:p>
        </p:txBody>
      </p:sp>
      <p:sp>
        <p:nvSpPr>
          <p:cNvPr id="3" name="Rectangle 2"/>
          <p:cNvSpPr/>
          <p:nvPr/>
        </p:nvSpPr>
        <p:spPr>
          <a:xfrm>
            <a:off x="2971800" y="152400"/>
            <a:ext cx="3643498"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Need for study</a:t>
            </a:r>
            <a:endParaRPr 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0" y="228600"/>
            <a:ext cx="2819400" cy="83099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a:t>
            </a: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bjective</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TextBox 3"/>
          <p:cNvSpPr txBox="1"/>
          <p:nvPr/>
        </p:nvSpPr>
        <p:spPr>
          <a:xfrm>
            <a:off x="1066800" y="1600200"/>
            <a:ext cx="7543800" cy="4062651"/>
          </a:xfrm>
          <a:prstGeom prst="rect">
            <a:avLst/>
          </a:prstGeom>
          <a:noFill/>
        </p:spPr>
        <p:txBody>
          <a:bodyPr wrap="square" rtlCol="0">
            <a:spAutoFit/>
          </a:bodyPr>
          <a:lstStyle/>
          <a:p>
            <a:pPr lvl="0">
              <a:buFont typeface="Arial" pitchFamily="34" charset="0"/>
              <a:buChar char="•"/>
            </a:pPr>
            <a:r>
              <a:rPr lang="en-US" sz="4000" dirty="0" smtClean="0"/>
              <a:t> To study the TAT for laboratory</a:t>
            </a:r>
          </a:p>
          <a:p>
            <a:pPr lvl="0"/>
            <a:r>
              <a:rPr lang="en-US" sz="4000" dirty="0" smtClean="0"/>
              <a:t>   tests for Outpatients of</a:t>
            </a:r>
          </a:p>
          <a:p>
            <a:pPr lvl="0"/>
            <a:r>
              <a:rPr lang="en-US" sz="4000" dirty="0" smtClean="0"/>
              <a:t>   Rockland Hospital, Dwarka</a:t>
            </a:r>
          </a:p>
          <a:p>
            <a:pPr lvl="0"/>
            <a:endParaRPr lang="en-US" sz="4000" dirty="0" smtClean="0"/>
          </a:p>
          <a:p>
            <a:pPr lvl="0">
              <a:buFont typeface="Arial" pitchFamily="34" charset="0"/>
              <a:buChar char="•"/>
            </a:pPr>
            <a:r>
              <a:rPr lang="en-US" sz="4000" dirty="0" smtClean="0"/>
              <a:t> To study the causes that had an</a:t>
            </a:r>
          </a:p>
          <a:p>
            <a:pPr lvl="0"/>
            <a:r>
              <a:rPr lang="en-US" sz="4000" dirty="0" smtClean="0"/>
              <a:t>   impact on TAT.</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9400" y="228600"/>
            <a:ext cx="3626890"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Methodology</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Box 2"/>
          <p:cNvSpPr txBox="1"/>
          <p:nvPr/>
        </p:nvSpPr>
        <p:spPr>
          <a:xfrm>
            <a:off x="685800" y="1219200"/>
            <a:ext cx="7848600" cy="1631216"/>
          </a:xfrm>
          <a:prstGeom prst="rect">
            <a:avLst/>
          </a:prstGeom>
          <a:noFill/>
        </p:spPr>
        <p:txBody>
          <a:bodyPr wrap="square" rtlCol="0">
            <a:spAutoFit/>
          </a:bodyPr>
          <a:lstStyle/>
          <a:p>
            <a:r>
              <a:rPr lang="en-US" sz="3600" b="1" dirty="0" smtClean="0"/>
              <a:t>Sample Size:</a:t>
            </a:r>
          </a:p>
          <a:p>
            <a:endParaRPr lang="en-US" sz="3200" b="1" dirty="0" smtClean="0"/>
          </a:p>
          <a:p>
            <a:r>
              <a:rPr lang="en-US" sz="2800" b="1" dirty="0" smtClean="0"/>
              <a:t>                    MARCH			APRIL</a:t>
            </a:r>
            <a:endParaRPr lang="en-US" sz="2800" b="1" dirty="0"/>
          </a:p>
        </p:txBody>
      </p:sp>
      <p:graphicFrame>
        <p:nvGraphicFramePr>
          <p:cNvPr id="4" name="Diagram 3"/>
          <p:cNvGraphicFramePr/>
          <p:nvPr/>
        </p:nvGraphicFramePr>
        <p:xfrm>
          <a:off x="1219200" y="2971800"/>
          <a:ext cx="3581400" cy="325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nvGraphicFramePr>
        <p:xfrm>
          <a:off x="4953000" y="2971800"/>
          <a:ext cx="3657600" cy="3225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457200"/>
            <a:ext cx="7848600" cy="6494085"/>
          </a:xfrm>
          <a:prstGeom prst="rect">
            <a:avLst/>
          </a:prstGeom>
          <a:noFill/>
        </p:spPr>
        <p:txBody>
          <a:bodyPr wrap="square" rtlCol="0">
            <a:spAutoFit/>
          </a:bodyPr>
          <a:lstStyle/>
          <a:p>
            <a:r>
              <a:rPr lang="en-US" sz="3200" b="1" dirty="0" smtClean="0"/>
              <a:t>Sampling Technique: </a:t>
            </a:r>
            <a:r>
              <a:rPr lang="en-US" sz="3200" dirty="0" smtClean="0"/>
              <a:t>Random</a:t>
            </a:r>
          </a:p>
          <a:p>
            <a:endParaRPr lang="en-US" sz="3200" b="1" dirty="0" smtClean="0"/>
          </a:p>
          <a:p>
            <a:r>
              <a:rPr lang="en-US" sz="3200" b="1" dirty="0" smtClean="0"/>
              <a:t>Data Collection Plan:</a:t>
            </a:r>
          </a:p>
          <a:p>
            <a:endParaRPr lang="en-US" sz="3200" b="1" dirty="0" smtClean="0"/>
          </a:p>
          <a:p>
            <a:pPr marL="514350" indent="-514350">
              <a:buAutoNum type="arabicPeriod"/>
            </a:pPr>
            <a:r>
              <a:rPr lang="en-US" sz="3200" b="1" dirty="0" smtClean="0"/>
              <a:t>Technique: </a:t>
            </a:r>
            <a:r>
              <a:rPr lang="en-US" sz="3200" dirty="0" smtClean="0"/>
              <a:t>through LIS</a:t>
            </a:r>
          </a:p>
          <a:p>
            <a:pPr marL="514350" indent="-514350"/>
            <a:endParaRPr lang="en-US" sz="3200" dirty="0" smtClean="0"/>
          </a:p>
          <a:p>
            <a:pPr marL="514350" indent="-514350"/>
            <a:r>
              <a:rPr lang="en-US" sz="3200" b="1" dirty="0" smtClean="0"/>
              <a:t>2.  Inclusion and Exclusion Criteria</a:t>
            </a:r>
          </a:p>
          <a:p>
            <a:pPr marL="514350" indent="-514350"/>
            <a:endParaRPr lang="en-US" sz="3200" dirty="0" smtClean="0"/>
          </a:p>
          <a:p>
            <a:pPr marL="514350" indent="-514350"/>
            <a:r>
              <a:rPr lang="en-US" sz="3200" b="1" dirty="0" smtClean="0"/>
              <a:t>Inclusion Criteria: </a:t>
            </a:r>
          </a:p>
          <a:p>
            <a:pPr lvl="0">
              <a:buFont typeface="Arial" pitchFamily="34" charset="0"/>
              <a:buChar char="•"/>
            </a:pPr>
            <a:r>
              <a:rPr lang="en-US" sz="3200" dirty="0" smtClean="0"/>
              <a:t> Patients who came to lab for specimen and collected and tests reported to their physicians</a:t>
            </a:r>
          </a:p>
          <a:p>
            <a:pPr marL="514350" indent="-514350"/>
            <a:endParaRPr lang="en-US" sz="3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457200"/>
            <a:ext cx="8229600" cy="9448740"/>
          </a:xfrm>
          <a:prstGeom prst="rect">
            <a:avLst/>
          </a:prstGeom>
        </p:spPr>
        <p:txBody>
          <a:bodyPr wrap="square">
            <a:spAutoFit/>
          </a:bodyPr>
          <a:lstStyle/>
          <a:p>
            <a:pPr lvl="0">
              <a:buFont typeface="Arial" pitchFamily="34" charset="0"/>
              <a:buChar char="•"/>
            </a:pPr>
            <a:r>
              <a:rPr lang="en-US" sz="3200" dirty="0" smtClean="0"/>
              <a:t> Patients who came from other institutes,</a:t>
            </a:r>
          </a:p>
          <a:p>
            <a:pPr lvl="0"/>
            <a:r>
              <a:rPr lang="en-US" sz="3200" dirty="0" smtClean="0"/>
              <a:t>   outpatient clinic, nursing homes, referrals</a:t>
            </a:r>
          </a:p>
          <a:p>
            <a:pPr lvl="0"/>
            <a:endParaRPr lang="en-US" sz="3200" dirty="0" smtClean="0"/>
          </a:p>
          <a:p>
            <a:pPr lvl="0"/>
            <a:r>
              <a:rPr lang="en-US" sz="3200" b="1" dirty="0" smtClean="0"/>
              <a:t>Exclusion Criteria</a:t>
            </a:r>
            <a:r>
              <a:rPr lang="en-US" sz="3200" dirty="0" smtClean="0"/>
              <a:t>:</a:t>
            </a:r>
          </a:p>
          <a:p>
            <a:pPr lvl="0"/>
            <a:endParaRPr lang="en-US" sz="3200" dirty="0" smtClean="0"/>
          </a:p>
          <a:p>
            <a:pPr lvl="0">
              <a:buFont typeface="Arial" pitchFamily="34" charset="0"/>
              <a:buChar char="•"/>
            </a:pPr>
            <a:r>
              <a:rPr lang="en-US" sz="3200" dirty="0" smtClean="0"/>
              <a:t> Specimen of the patient who got registered</a:t>
            </a:r>
          </a:p>
          <a:p>
            <a:pPr lvl="0"/>
            <a:r>
              <a:rPr lang="en-US" sz="3200" dirty="0" smtClean="0"/>
              <a:t>   with Emergency before ordering of tests</a:t>
            </a:r>
          </a:p>
          <a:p>
            <a:pPr lvl="0"/>
            <a:endParaRPr lang="en-US" sz="3200" dirty="0" smtClean="0"/>
          </a:p>
          <a:p>
            <a:pPr lvl="0">
              <a:buFont typeface="Arial" pitchFamily="34" charset="0"/>
              <a:buChar char="•"/>
            </a:pPr>
            <a:r>
              <a:rPr lang="en-US" sz="3200" dirty="0" smtClean="0"/>
              <a:t>  Specimen of Inpatients.</a:t>
            </a:r>
          </a:p>
          <a:p>
            <a:pPr lvl="0"/>
            <a:endParaRPr lang="en-US" sz="3200" dirty="0" smtClean="0"/>
          </a:p>
          <a:p>
            <a:pPr lvl="0">
              <a:buFont typeface="Arial" pitchFamily="34" charset="0"/>
              <a:buChar char="•"/>
            </a:pPr>
            <a:r>
              <a:rPr lang="en-US" sz="3200" dirty="0" smtClean="0"/>
              <a:t>  Specimen collected for Hospital staff</a:t>
            </a:r>
          </a:p>
          <a:p>
            <a:pPr lvl="0"/>
            <a:endParaRPr lang="en-US" sz="3200" dirty="0" smtClean="0"/>
          </a:p>
          <a:p>
            <a:pPr lvl="0"/>
            <a:endParaRPr lang="en-US" sz="3200" dirty="0" smtClean="0"/>
          </a:p>
          <a:p>
            <a:pPr lvl="0"/>
            <a:endParaRPr lang="en-US" sz="3200" dirty="0" smtClean="0"/>
          </a:p>
          <a:p>
            <a:pPr lvl="0"/>
            <a:endParaRPr lang="en-US" sz="3200" dirty="0" smtClean="0"/>
          </a:p>
          <a:p>
            <a:pPr lvl="0"/>
            <a:endParaRPr lang="en-US" sz="3200" dirty="0" smtClean="0"/>
          </a:p>
          <a:p>
            <a:pPr lvl="0"/>
            <a:endParaRPr lang="en-US" sz="3200" dirty="0" smtClean="0"/>
          </a:p>
          <a:p>
            <a:pPr lvl="0"/>
            <a:endParaRPr lang="en-US" sz="3200" dirty="0" smtClean="0"/>
          </a:p>
          <a:p>
            <a:pPr lvl="0"/>
            <a:endParaRPr lang="en-US" sz="3200" dirty="0" smtClean="0"/>
          </a:p>
        </p:txBody>
      </p:sp>
      <p:pic>
        <p:nvPicPr>
          <p:cNvPr id="25602" name="Picture 2"/>
          <p:cNvPicPr>
            <a:picLocks noChangeAspect="1" noChangeArrowheads="1"/>
          </p:cNvPicPr>
          <p:nvPr/>
        </p:nvPicPr>
        <p:blipFill>
          <a:blip r:embed="rId2" cstate="print"/>
          <a:srcRect/>
          <a:stretch>
            <a:fillRect/>
          </a:stretch>
        </p:blipFill>
        <p:spPr bwMode="auto">
          <a:xfrm>
            <a:off x="7181850" y="4038600"/>
            <a:ext cx="1962150" cy="18288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304800"/>
            <a:ext cx="6019800" cy="76944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400" b="1" cap="none" spc="0" dirty="0" smtClean="0">
                <a:ln w="11430"/>
                <a:effectLst>
                  <a:outerShdw blurRad="50800" dist="39000" dir="5460000" algn="tl">
                    <a:srgbClr val="000000">
                      <a:alpha val="38000"/>
                    </a:srgbClr>
                  </a:outerShdw>
                </a:effectLst>
              </a:rPr>
              <a:t>Variables of Study</a:t>
            </a:r>
            <a:endParaRPr lang="en-US" sz="4400" b="1" cap="none" spc="0" dirty="0">
              <a:ln w="11430"/>
              <a:effectLst>
                <a:outerShdw blurRad="50800" dist="39000" dir="5460000" algn="tl">
                  <a:srgbClr val="000000">
                    <a:alpha val="38000"/>
                  </a:srgbClr>
                </a:outerShdw>
              </a:effectLst>
            </a:endParaRPr>
          </a:p>
        </p:txBody>
      </p:sp>
      <p:graphicFrame>
        <p:nvGraphicFramePr>
          <p:cNvPr id="4" name="Diagram 3"/>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457200"/>
            <a:ext cx="7772400" cy="4832092"/>
          </a:xfrm>
          <a:prstGeom prst="rect">
            <a:avLst/>
          </a:prstGeom>
          <a:noFill/>
        </p:spPr>
        <p:txBody>
          <a:bodyPr wrap="square" rtlCol="0">
            <a:spAutoFit/>
          </a:bodyPr>
          <a:lstStyle/>
          <a:p>
            <a:r>
              <a:rPr lang="en-US" sz="3600" b="1" dirty="0" smtClean="0"/>
              <a:t>Analysis:</a:t>
            </a:r>
          </a:p>
          <a:p>
            <a:endParaRPr lang="en-US" sz="3600" b="1" dirty="0" smtClean="0"/>
          </a:p>
          <a:p>
            <a:pPr marL="742950" indent="-742950">
              <a:buAutoNum type="arabicPeriod"/>
            </a:pPr>
            <a:r>
              <a:rPr lang="en-US" sz="3600" b="1" dirty="0" smtClean="0"/>
              <a:t>Definition of TAT</a:t>
            </a:r>
          </a:p>
          <a:p>
            <a:pPr marL="742950" indent="-742950"/>
            <a:endParaRPr lang="en-US" sz="3600" b="1" dirty="0" smtClean="0"/>
          </a:p>
          <a:p>
            <a:pPr marL="742950" indent="-742950"/>
            <a:r>
              <a:rPr lang="en-US" sz="3600" dirty="0" smtClean="0"/>
              <a:t>“</a:t>
            </a:r>
            <a:r>
              <a:rPr lang="en-US" sz="3200" dirty="0" smtClean="0"/>
              <a:t>the time at which the order is placed for the test by the patient at billing counter or requisition made in the LIS to the Reporting of the values of the tests in the LIS by the laboratory personnel”.</a:t>
            </a:r>
            <a:endParaRPr lang="en-US" sz="32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381000"/>
            <a:ext cx="7848600" cy="5355312"/>
          </a:xfrm>
          <a:prstGeom prst="rect">
            <a:avLst/>
          </a:prstGeom>
          <a:noFill/>
        </p:spPr>
        <p:txBody>
          <a:bodyPr wrap="square" rtlCol="0">
            <a:spAutoFit/>
          </a:bodyPr>
          <a:lstStyle/>
          <a:p>
            <a:r>
              <a:rPr lang="en-US" sz="3200" dirty="0" smtClean="0"/>
              <a:t>2. </a:t>
            </a:r>
            <a:r>
              <a:rPr lang="en-US" sz="3200" b="1" dirty="0" smtClean="0"/>
              <a:t>Formula</a:t>
            </a:r>
          </a:p>
          <a:p>
            <a:endParaRPr lang="en-US" sz="3200" dirty="0" smtClean="0"/>
          </a:p>
          <a:p>
            <a:r>
              <a:rPr lang="en-US" sz="3200" b="1" dirty="0" smtClean="0"/>
              <a:t>Time taken </a:t>
            </a:r>
            <a:r>
              <a:rPr lang="en-US" sz="3200" dirty="0" smtClean="0"/>
              <a:t>to complete the TEST = </a:t>
            </a:r>
          </a:p>
          <a:p>
            <a:r>
              <a:rPr lang="en-US" sz="3200" dirty="0" smtClean="0"/>
              <a:t>Time of order of test (starting point) – Time of  reporting of values in LIS (end point)</a:t>
            </a:r>
          </a:p>
          <a:p>
            <a:endParaRPr lang="en-US" sz="3200" dirty="0" smtClean="0"/>
          </a:p>
          <a:p>
            <a:endParaRPr lang="en-US" sz="3200" dirty="0" smtClean="0"/>
          </a:p>
          <a:p>
            <a:r>
              <a:rPr lang="en-US" sz="3200" dirty="0" smtClean="0"/>
              <a:t>TAT   =    	Sum of Time taken</a:t>
            </a:r>
          </a:p>
          <a:p>
            <a:r>
              <a:rPr lang="en-US" sz="3200" dirty="0" smtClean="0"/>
              <a:t>	   No. of Tests done in particular month</a:t>
            </a:r>
          </a:p>
          <a:p>
            <a:endParaRPr lang="en-US" dirty="0" smtClean="0"/>
          </a:p>
          <a:p>
            <a:endParaRPr lang="en-US" dirty="0" smtClean="0"/>
          </a:p>
          <a:p>
            <a:endParaRPr lang="en-US" dirty="0"/>
          </a:p>
        </p:txBody>
      </p:sp>
      <p:cxnSp>
        <p:nvCxnSpPr>
          <p:cNvPr id="4" name="Straight Connector 3"/>
          <p:cNvCxnSpPr/>
          <p:nvPr/>
        </p:nvCxnSpPr>
        <p:spPr>
          <a:xfrm>
            <a:off x="1828800" y="4343400"/>
            <a:ext cx="63246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533400"/>
            <a:ext cx="7620000" cy="3416320"/>
          </a:xfrm>
          <a:prstGeom prst="rect">
            <a:avLst/>
          </a:prstGeom>
          <a:noFill/>
        </p:spPr>
        <p:txBody>
          <a:bodyPr wrap="square" rtlCol="0">
            <a:spAutoFit/>
          </a:bodyPr>
          <a:lstStyle/>
          <a:p>
            <a:pPr>
              <a:buFont typeface="Arial" pitchFamily="34" charset="0"/>
              <a:buChar char="•"/>
            </a:pPr>
            <a:r>
              <a:rPr lang="en-US" sz="3600" dirty="0" smtClean="0"/>
              <a:t> Results were evaluated using MS Excel</a:t>
            </a:r>
          </a:p>
          <a:p>
            <a:r>
              <a:rPr lang="en-US" sz="3600" dirty="0" smtClean="0"/>
              <a:t>   2007</a:t>
            </a:r>
          </a:p>
          <a:p>
            <a:endParaRPr lang="en-US" sz="3600" dirty="0" smtClean="0"/>
          </a:p>
          <a:p>
            <a:r>
              <a:rPr lang="en-US" sz="3600" b="1" dirty="0" smtClean="0"/>
              <a:t>Duration of Study</a:t>
            </a:r>
            <a:r>
              <a:rPr lang="en-US" sz="3600" dirty="0" smtClean="0"/>
              <a:t>:</a:t>
            </a:r>
          </a:p>
          <a:p>
            <a:endParaRPr lang="en-US" sz="3600" dirty="0" smtClean="0"/>
          </a:p>
          <a:p>
            <a:r>
              <a:rPr lang="en-US" sz="3600" dirty="0" smtClean="0"/>
              <a:t>15</a:t>
            </a:r>
            <a:r>
              <a:rPr lang="en-US" sz="3600" baseline="30000" dirty="0" smtClean="0"/>
              <a:t>th</a:t>
            </a:r>
            <a:r>
              <a:rPr lang="en-US" sz="3600" dirty="0" smtClean="0"/>
              <a:t> March 2012 – 11</a:t>
            </a:r>
            <a:r>
              <a:rPr lang="en-US" sz="3600" baseline="30000" dirty="0" smtClean="0"/>
              <a:t>th</a:t>
            </a:r>
            <a:r>
              <a:rPr lang="en-US" sz="3600" dirty="0" smtClean="0"/>
              <a:t> April 2012</a:t>
            </a:r>
            <a:endParaRPr lang="en-US" sz="3600" dirty="0"/>
          </a:p>
        </p:txBody>
      </p:sp>
      <p:pic>
        <p:nvPicPr>
          <p:cNvPr id="26627" name="Picture 3"/>
          <p:cNvPicPr>
            <a:picLocks noChangeAspect="1" noChangeArrowheads="1"/>
          </p:cNvPicPr>
          <p:nvPr/>
        </p:nvPicPr>
        <p:blipFill>
          <a:blip r:embed="rId2" cstate="print"/>
          <a:srcRect/>
          <a:stretch>
            <a:fillRect/>
          </a:stretch>
        </p:blipFill>
        <p:spPr bwMode="auto">
          <a:xfrm>
            <a:off x="6705600" y="4191000"/>
            <a:ext cx="2438400" cy="26670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5000" y="228600"/>
            <a:ext cx="5370957"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Results and Findings</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Rectangle 3"/>
          <p:cNvSpPr/>
          <p:nvPr/>
        </p:nvSpPr>
        <p:spPr>
          <a:xfrm>
            <a:off x="609600" y="1371600"/>
            <a:ext cx="7848600" cy="4031873"/>
          </a:xfrm>
          <a:prstGeom prst="rect">
            <a:avLst/>
          </a:prstGeom>
        </p:spPr>
        <p:txBody>
          <a:bodyPr wrap="square">
            <a:spAutoFit/>
          </a:bodyPr>
          <a:lstStyle/>
          <a:p>
            <a:pPr lvl="0" fontAlgn="base">
              <a:spcBef>
                <a:spcPct val="0"/>
              </a:spcBef>
              <a:spcAft>
                <a:spcPct val="0"/>
              </a:spcAft>
            </a:pPr>
            <a:r>
              <a:rPr lang="en-US" sz="3200" dirty="0" smtClean="0">
                <a:latin typeface="Times New Roman" pitchFamily="18" charset="0"/>
                <a:ea typeface="Calibri" pitchFamily="34" charset="0"/>
                <a:cs typeface="Times New Roman" pitchFamily="18" charset="0"/>
              </a:rPr>
              <a:t>The laboratory investigations are divided majorly into categories of:</a:t>
            </a:r>
          </a:p>
          <a:p>
            <a:pPr lvl="0" fontAlgn="base">
              <a:spcBef>
                <a:spcPct val="0"/>
              </a:spcBef>
              <a:spcAft>
                <a:spcPct val="0"/>
              </a:spcAft>
            </a:pPr>
            <a:endParaRPr lang="en-US" sz="3200" dirty="0" smtClean="0">
              <a:latin typeface="Arial" pitchFamily="34" charset="0"/>
            </a:endParaRPr>
          </a:p>
          <a:p>
            <a:pPr lvl="0" eaLnBrk="0" fontAlgn="base" hangingPunct="0">
              <a:spcBef>
                <a:spcPct val="0"/>
              </a:spcBef>
              <a:spcAft>
                <a:spcPct val="0"/>
              </a:spcAft>
              <a:buFontTx/>
              <a:buChar char="•"/>
            </a:pPr>
            <a:r>
              <a:rPr lang="en-US" sz="3200" dirty="0" smtClean="0">
                <a:latin typeface="Times New Roman" pitchFamily="18" charset="0"/>
                <a:ea typeface="Calibri" pitchFamily="34" charset="0"/>
                <a:cs typeface="Times New Roman" pitchFamily="18" charset="0"/>
              </a:rPr>
              <a:t> Biochemistry</a:t>
            </a:r>
            <a:endParaRPr lang="en-US" sz="3200" dirty="0" smtClean="0">
              <a:latin typeface="Arial" pitchFamily="34" charset="0"/>
            </a:endParaRPr>
          </a:p>
          <a:p>
            <a:pPr lvl="0" eaLnBrk="0" fontAlgn="base" hangingPunct="0">
              <a:spcBef>
                <a:spcPct val="0"/>
              </a:spcBef>
              <a:spcAft>
                <a:spcPct val="0"/>
              </a:spcAft>
              <a:buFontTx/>
              <a:buChar char="•"/>
            </a:pPr>
            <a:r>
              <a:rPr lang="en-US" sz="3200" dirty="0" smtClean="0">
                <a:latin typeface="Times New Roman" pitchFamily="18" charset="0"/>
                <a:ea typeface="Calibri" pitchFamily="34" charset="0"/>
                <a:cs typeface="Times New Roman" pitchFamily="18" charset="0"/>
              </a:rPr>
              <a:t> Clinical pathology</a:t>
            </a:r>
            <a:endParaRPr lang="en-US" sz="3200" dirty="0" smtClean="0">
              <a:latin typeface="Arial" pitchFamily="34" charset="0"/>
            </a:endParaRPr>
          </a:p>
          <a:p>
            <a:pPr lvl="0" eaLnBrk="0" fontAlgn="base" hangingPunct="0">
              <a:spcBef>
                <a:spcPct val="0"/>
              </a:spcBef>
              <a:spcAft>
                <a:spcPct val="0"/>
              </a:spcAft>
              <a:buFontTx/>
              <a:buChar char="•"/>
            </a:pPr>
            <a:r>
              <a:rPr lang="en-US" sz="3200" dirty="0" smtClean="0">
                <a:latin typeface="Times New Roman" pitchFamily="18" charset="0"/>
                <a:ea typeface="Calibri" pitchFamily="34" charset="0"/>
                <a:cs typeface="Times New Roman" pitchFamily="18" charset="0"/>
              </a:rPr>
              <a:t> Hematology</a:t>
            </a:r>
            <a:endParaRPr lang="en-US" sz="3200" dirty="0" smtClean="0">
              <a:latin typeface="Arial" pitchFamily="34" charset="0"/>
            </a:endParaRPr>
          </a:p>
          <a:p>
            <a:pPr lvl="0" eaLnBrk="0" fontAlgn="base" hangingPunct="0">
              <a:spcBef>
                <a:spcPct val="0"/>
              </a:spcBef>
              <a:spcAft>
                <a:spcPct val="0"/>
              </a:spcAft>
              <a:buFontTx/>
              <a:buChar char="•"/>
            </a:pPr>
            <a:r>
              <a:rPr lang="en-US" sz="3200" dirty="0" smtClean="0">
                <a:latin typeface="Times New Roman" pitchFamily="18" charset="0"/>
                <a:ea typeface="Calibri" pitchFamily="34" charset="0"/>
                <a:cs typeface="Times New Roman" pitchFamily="18" charset="0"/>
              </a:rPr>
              <a:t> Microbiology</a:t>
            </a:r>
            <a:endParaRPr lang="en-US" sz="3200" dirty="0" smtClean="0">
              <a:latin typeface="Arial" pitchFamily="34" charset="0"/>
            </a:endParaRPr>
          </a:p>
          <a:p>
            <a:pPr lvl="0" eaLnBrk="0" fontAlgn="base" hangingPunct="0">
              <a:spcBef>
                <a:spcPct val="0"/>
              </a:spcBef>
              <a:spcAft>
                <a:spcPct val="0"/>
              </a:spcAft>
              <a:buFontTx/>
              <a:buChar char="•"/>
            </a:pPr>
            <a:r>
              <a:rPr lang="en-US" sz="3200" dirty="0" smtClean="0">
                <a:latin typeface="Times New Roman" pitchFamily="18" charset="0"/>
                <a:ea typeface="Calibri" pitchFamily="34" charset="0"/>
                <a:cs typeface="Times New Roman" pitchFamily="18" charset="0"/>
              </a:rPr>
              <a:t> Serology</a:t>
            </a:r>
            <a:endParaRPr lang="en-US" sz="3200" dirty="0" smtClean="0">
              <a:latin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0" y="0"/>
          <a:ext cx="7543800" cy="32766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Chart 3"/>
          <p:cNvGraphicFramePr/>
          <p:nvPr/>
        </p:nvGraphicFramePr>
        <p:xfrm>
          <a:off x="1981200" y="3352800"/>
          <a:ext cx="7162800" cy="35052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685800" y="609600"/>
          <a:ext cx="7772400" cy="533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0" y="228600"/>
          <a:ext cx="4876800" cy="4724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p:cNvGraphicFramePr/>
          <p:nvPr/>
        </p:nvGraphicFramePr>
        <p:xfrm>
          <a:off x="4572000" y="1981200"/>
          <a:ext cx="4572000" cy="48768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0" y="0"/>
          <a:ext cx="5486400" cy="4191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p:cNvGraphicFramePr/>
          <p:nvPr/>
        </p:nvGraphicFramePr>
        <p:xfrm>
          <a:off x="3505200" y="2438399"/>
          <a:ext cx="5638800" cy="4419601"/>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685800" y="762001"/>
          <a:ext cx="7620000" cy="5638800"/>
        </p:xfrm>
        <a:graphic>
          <a:graphicData uri="http://schemas.openxmlformats.org/drawingml/2006/chart">
            <c:chart xmlns:c="http://schemas.openxmlformats.org/drawingml/2006/chart" xmlns:r="http://schemas.openxmlformats.org/officeDocument/2006/relationships" r:id="rId2"/>
          </a:graphicData>
        </a:graphic>
      </p:graphicFrame>
      <p:cxnSp>
        <p:nvCxnSpPr>
          <p:cNvPr id="6" name="Straight Arrow Connector 5"/>
          <p:cNvCxnSpPr/>
          <p:nvPr/>
        </p:nvCxnSpPr>
        <p:spPr>
          <a:xfrm flipH="1">
            <a:off x="6781800" y="1371600"/>
            <a:ext cx="304800" cy="3810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5943600" y="2514600"/>
            <a:ext cx="152400" cy="3810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914400" y="533400"/>
          <a:ext cx="7315200" cy="5943600"/>
        </p:xfrm>
        <a:graphic>
          <a:graphicData uri="http://schemas.openxmlformats.org/drawingml/2006/chart">
            <c:chart xmlns:c="http://schemas.openxmlformats.org/drawingml/2006/chart" xmlns:r="http://schemas.openxmlformats.org/officeDocument/2006/relationships" r:id="rId2"/>
          </a:graphicData>
        </a:graphic>
      </p:graphicFrame>
      <p:cxnSp>
        <p:nvCxnSpPr>
          <p:cNvPr id="4" name="Straight Arrow Connector 3"/>
          <p:cNvCxnSpPr/>
          <p:nvPr/>
        </p:nvCxnSpPr>
        <p:spPr>
          <a:xfrm flipH="1">
            <a:off x="6477000" y="2590800"/>
            <a:ext cx="228600" cy="7620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914400" y="457200"/>
          <a:ext cx="7772400" cy="6172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762000" y="685800"/>
          <a:ext cx="8001000" cy="563879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609600" y="381000"/>
          <a:ext cx="8153400" cy="5943599"/>
        </p:xfrm>
        <a:graphic>
          <a:graphicData uri="http://schemas.openxmlformats.org/drawingml/2006/chart">
            <c:chart xmlns:c="http://schemas.openxmlformats.org/drawingml/2006/chart" xmlns:r="http://schemas.openxmlformats.org/officeDocument/2006/relationships" r:id="rId2"/>
          </a:graphicData>
        </a:graphic>
      </p:graphicFrame>
      <p:cxnSp>
        <p:nvCxnSpPr>
          <p:cNvPr id="4" name="Straight Arrow Connector 3"/>
          <p:cNvCxnSpPr/>
          <p:nvPr/>
        </p:nvCxnSpPr>
        <p:spPr>
          <a:xfrm flipH="1">
            <a:off x="7239000" y="838200"/>
            <a:ext cx="228600" cy="6858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2971800" y="1447800"/>
            <a:ext cx="76200" cy="3048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810000" y="1600200"/>
            <a:ext cx="76200" cy="3048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762000" y="609600"/>
          <a:ext cx="7467600" cy="5638799"/>
        </p:xfrm>
        <a:graphic>
          <a:graphicData uri="http://schemas.openxmlformats.org/drawingml/2006/chart">
            <c:chart xmlns:c="http://schemas.openxmlformats.org/drawingml/2006/chart" xmlns:r="http://schemas.openxmlformats.org/officeDocument/2006/relationships" r:id="rId2"/>
          </a:graphicData>
        </a:graphic>
      </p:graphicFrame>
      <p:cxnSp>
        <p:nvCxnSpPr>
          <p:cNvPr id="4" name="Straight Arrow Connector 3"/>
          <p:cNvCxnSpPr/>
          <p:nvPr/>
        </p:nvCxnSpPr>
        <p:spPr>
          <a:xfrm flipH="1">
            <a:off x="2743200" y="2286000"/>
            <a:ext cx="76200" cy="4572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914400" y="381000"/>
          <a:ext cx="7162800" cy="58674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914400" y="609600"/>
          <a:ext cx="67818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990600" y="457200"/>
          <a:ext cx="7239000" cy="6172200"/>
        </p:xfrm>
        <a:graphic>
          <a:graphicData uri="http://schemas.openxmlformats.org/drawingml/2006/chart">
            <c:chart xmlns:c="http://schemas.openxmlformats.org/drawingml/2006/chart" xmlns:r="http://schemas.openxmlformats.org/officeDocument/2006/relationships" r:id="rId2"/>
          </a:graphicData>
        </a:graphic>
      </p:graphicFrame>
      <p:cxnSp>
        <p:nvCxnSpPr>
          <p:cNvPr id="4" name="Straight Arrow Connector 3"/>
          <p:cNvCxnSpPr/>
          <p:nvPr/>
        </p:nvCxnSpPr>
        <p:spPr>
          <a:xfrm flipH="1">
            <a:off x="2971800" y="1752600"/>
            <a:ext cx="76200" cy="5334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4419600" y="2743200"/>
            <a:ext cx="152400" cy="5334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838200" y="381000"/>
          <a:ext cx="8001000" cy="624839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0" y="1371600"/>
            <a:ext cx="7924800" cy="5355312"/>
          </a:xfrm>
          <a:prstGeom prst="rect">
            <a:avLst/>
          </a:prstGeom>
          <a:noFill/>
        </p:spPr>
        <p:txBody>
          <a:bodyPr wrap="square" rtlCol="0">
            <a:spAutoFit/>
          </a:bodyPr>
          <a:lstStyle/>
          <a:p>
            <a:r>
              <a:rPr lang="en-US" sz="3200" b="1" dirty="0" smtClean="0"/>
              <a:t>For</a:t>
            </a:r>
            <a:r>
              <a:rPr lang="en-US" sz="3200" dirty="0" smtClean="0"/>
              <a:t> </a:t>
            </a:r>
            <a:r>
              <a:rPr lang="en-US" sz="3200" b="1" dirty="0" smtClean="0"/>
              <a:t>month of March</a:t>
            </a:r>
            <a:r>
              <a:rPr lang="en-US" sz="3200" dirty="0" smtClean="0"/>
              <a:t>: observed that </a:t>
            </a:r>
            <a:r>
              <a:rPr lang="en-US" sz="3200" b="1" dirty="0" smtClean="0"/>
              <a:t>TAT </a:t>
            </a:r>
            <a:r>
              <a:rPr lang="en-US" sz="3200" dirty="0" smtClean="0"/>
              <a:t>for almost all of the tests was more than one day (&gt; 24 hours) ranging between </a:t>
            </a:r>
            <a:r>
              <a:rPr lang="en-US" sz="3200" b="1" dirty="0" smtClean="0"/>
              <a:t>1-2 days</a:t>
            </a:r>
          </a:p>
          <a:p>
            <a:endParaRPr lang="en-US" sz="3200" dirty="0" smtClean="0"/>
          </a:p>
          <a:p>
            <a:r>
              <a:rPr lang="en-US" sz="3200" dirty="0" smtClean="0"/>
              <a:t>While </a:t>
            </a:r>
            <a:r>
              <a:rPr lang="en-US" sz="3200" b="1" dirty="0" smtClean="0"/>
              <a:t>culture tests</a:t>
            </a:r>
            <a:r>
              <a:rPr lang="en-US" sz="3200" dirty="0" smtClean="0"/>
              <a:t>, </a:t>
            </a:r>
            <a:r>
              <a:rPr lang="en-US" sz="3200" b="1" dirty="0" smtClean="0"/>
              <a:t>serology tests </a:t>
            </a:r>
            <a:r>
              <a:rPr lang="en-US" sz="3200" dirty="0" smtClean="0"/>
              <a:t>were on much higher side of spectrum ranging between </a:t>
            </a:r>
            <a:r>
              <a:rPr lang="en-US" sz="3200" b="1" dirty="0" smtClean="0"/>
              <a:t>4-5 days</a:t>
            </a:r>
          </a:p>
          <a:p>
            <a:endParaRPr lang="en-US" sz="3200" dirty="0" smtClean="0"/>
          </a:p>
          <a:p>
            <a:endParaRPr lang="en-US" sz="3200" dirty="0" smtClean="0"/>
          </a:p>
          <a:p>
            <a:endParaRPr lang="en-US" dirty="0" smtClean="0"/>
          </a:p>
          <a:p>
            <a:endParaRPr lang="en-US" dirty="0" smtClean="0"/>
          </a:p>
          <a:p>
            <a:endParaRPr lang="en-US" dirty="0"/>
          </a:p>
        </p:txBody>
      </p:sp>
      <p:sp>
        <p:nvSpPr>
          <p:cNvPr id="4" name="Rectangle 3"/>
          <p:cNvSpPr/>
          <p:nvPr/>
        </p:nvSpPr>
        <p:spPr>
          <a:xfrm>
            <a:off x="3200400" y="228600"/>
            <a:ext cx="2858475"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Discussion</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8229600" cy="6986528"/>
          </a:xfrm>
          <a:prstGeom prst="rect">
            <a:avLst/>
          </a:prstGeom>
        </p:spPr>
        <p:txBody>
          <a:bodyPr wrap="square">
            <a:spAutoFit/>
          </a:bodyPr>
          <a:lstStyle/>
          <a:p>
            <a:pPr>
              <a:buFont typeface="Arial" pitchFamily="34" charset="0"/>
              <a:buChar char="•"/>
            </a:pPr>
            <a:r>
              <a:rPr lang="en-US" sz="3200" dirty="0" smtClean="0"/>
              <a:t> Next month analysis, </a:t>
            </a:r>
            <a:r>
              <a:rPr lang="en-US" sz="3200" b="1" dirty="0" smtClean="0"/>
              <a:t>April</a:t>
            </a:r>
            <a:r>
              <a:rPr lang="en-US" sz="3200" dirty="0" smtClean="0"/>
              <a:t>: remarkable </a:t>
            </a:r>
            <a:r>
              <a:rPr lang="en-US" sz="3200" b="1" dirty="0" smtClean="0"/>
              <a:t>reduction in TAT … </a:t>
            </a:r>
            <a:r>
              <a:rPr lang="en-US" sz="3200" dirty="0" smtClean="0"/>
              <a:t>since sample analysis started here in </a:t>
            </a:r>
            <a:r>
              <a:rPr lang="en-US" sz="3200" b="1" dirty="0" smtClean="0"/>
              <a:t>Dwarka.</a:t>
            </a:r>
          </a:p>
          <a:p>
            <a:endParaRPr lang="en-US" sz="3200" dirty="0" smtClean="0"/>
          </a:p>
          <a:p>
            <a:endParaRPr lang="en-US" sz="3200" dirty="0" smtClean="0"/>
          </a:p>
          <a:p>
            <a:endParaRPr lang="en-US" sz="3200" dirty="0" smtClean="0"/>
          </a:p>
          <a:p>
            <a:endParaRPr lang="en-US" sz="3200" dirty="0" smtClean="0"/>
          </a:p>
          <a:p>
            <a:endParaRPr lang="en-US" sz="3200" dirty="0" smtClean="0"/>
          </a:p>
          <a:p>
            <a:pPr>
              <a:buFont typeface="Arial" pitchFamily="34" charset="0"/>
              <a:buChar char="•"/>
            </a:pPr>
            <a:r>
              <a:rPr lang="en-US" sz="3200" dirty="0" smtClean="0"/>
              <a:t> Hospital did not have </a:t>
            </a:r>
            <a:r>
              <a:rPr lang="en-US" sz="3200" b="1" dirty="0" smtClean="0"/>
              <a:t>set standard time </a:t>
            </a:r>
            <a:r>
              <a:rPr lang="en-US" sz="3200" dirty="0" smtClean="0"/>
              <a:t>for any</a:t>
            </a:r>
          </a:p>
          <a:p>
            <a:r>
              <a:rPr lang="en-US" sz="3200" dirty="0" smtClean="0"/>
              <a:t>  of the investigations documented.</a:t>
            </a:r>
          </a:p>
          <a:p>
            <a:endParaRPr lang="en-US" sz="3200" dirty="0" smtClean="0"/>
          </a:p>
          <a:p>
            <a:pPr>
              <a:buFont typeface="Arial" pitchFamily="34" charset="0"/>
              <a:buChar char="•"/>
            </a:pPr>
            <a:r>
              <a:rPr lang="en-US" sz="3200" dirty="0" smtClean="0"/>
              <a:t> Rockland </a:t>
            </a:r>
            <a:r>
              <a:rPr lang="en-US" sz="3200" dirty="0" err="1" smtClean="0"/>
              <a:t>Qutub</a:t>
            </a:r>
            <a:r>
              <a:rPr lang="en-US" sz="3200" dirty="0" smtClean="0"/>
              <a:t> </a:t>
            </a:r>
            <a:r>
              <a:rPr lang="en-US" sz="3200" b="1" dirty="0" smtClean="0"/>
              <a:t>laboratory was contacted</a:t>
            </a:r>
            <a:r>
              <a:rPr lang="en-US" sz="3200" dirty="0" smtClean="0"/>
              <a:t> for the same.</a:t>
            </a:r>
          </a:p>
          <a:p>
            <a:endParaRPr lang="en-US" sz="3200" dirty="0" smtClean="0"/>
          </a:p>
        </p:txBody>
      </p:sp>
      <p:sp>
        <p:nvSpPr>
          <p:cNvPr id="3" name="Cloud Callout 2"/>
          <p:cNvSpPr/>
          <p:nvPr/>
        </p:nvSpPr>
        <p:spPr>
          <a:xfrm>
            <a:off x="4343400" y="1676400"/>
            <a:ext cx="3810000" cy="2362200"/>
          </a:xfrm>
          <a:prstGeom prst="cloudCallout">
            <a:avLst>
              <a:gd name="adj1" fmla="val -49583"/>
              <a:gd name="adj2" fmla="val -5850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smtClean="0">
                <a:solidFill>
                  <a:sysClr val="windowText" lastClr="000000"/>
                </a:solidFill>
              </a:rPr>
              <a:t>Delivery of sample and getting reports back  got waived</a:t>
            </a:r>
            <a:endParaRPr lang="en-US" sz="2400" b="1" dirty="0">
              <a:solidFill>
                <a:sysClr val="windowText" lastClr="0000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533400"/>
            <a:ext cx="7620000" cy="6986528"/>
          </a:xfrm>
          <a:prstGeom prst="rect">
            <a:avLst/>
          </a:prstGeom>
        </p:spPr>
        <p:txBody>
          <a:bodyPr wrap="square">
            <a:spAutoFit/>
          </a:bodyPr>
          <a:lstStyle/>
          <a:p>
            <a:r>
              <a:rPr lang="en-US" sz="3200" dirty="0" smtClean="0"/>
              <a:t>They stated that:</a:t>
            </a:r>
          </a:p>
          <a:p>
            <a:endParaRPr lang="en-US" sz="3200" dirty="0" smtClean="0"/>
          </a:p>
          <a:p>
            <a:r>
              <a:rPr lang="en-US" sz="3200" b="1" dirty="0" smtClean="0"/>
              <a:t>Routine tests </a:t>
            </a:r>
            <a:r>
              <a:rPr lang="en-US" sz="3200" dirty="0" smtClean="0"/>
              <a:t>like CBC, RFT, LFT, Lipid Profile, Blood Sugar fasting &amp; PP should be done within 3-5 hours (ordering to reporting)</a:t>
            </a:r>
          </a:p>
          <a:p>
            <a:endParaRPr lang="en-US" sz="3200" dirty="0" smtClean="0"/>
          </a:p>
          <a:p>
            <a:r>
              <a:rPr lang="en-US" sz="3200" dirty="0" smtClean="0"/>
              <a:t>Culture tests take about 1week</a:t>
            </a:r>
          </a:p>
          <a:p>
            <a:endParaRPr lang="en-US" sz="3200" dirty="0" smtClean="0"/>
          </a:p>
          <a:p>
            <a:r>
              <a:rPr lang="en-US" sz="3200" dirty="0" smtClean="0"/>
              <a:t>Serology tests takes about 1-2 days. (if the sample is given before 12.00 pm, reports is given in evening BUT if sample is given after 12.00, then report is given next day)</a:t>
            </a:r>
          </a:p>
          <a:p>
            <a:endParaRPr lang="en-US" sz="3200" dirty="0" smtClean="0"/>
          </a:p>
          <a:p>
            <a:endParaRPr lang="en-US" sz="32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85800"/>
            <a:ext cx="7086600" cy="3539430"/>
          </a:xfrm>
          <a:prstGeom prst="rect">
            <a:avLst/>
          </a:prstGeom>
        </p:spPr>
        <p:txBody>
          <a:bodyPr wrap="square">
            <a:spAutoFit/>
          </a:bodyPr>
          <a:lstStyle/>
          <a:p>
            <a:pPr>
              <a:buFont typeface="Arial" pitchFamily="34" charset="0"/>
              <a:buChar char="•"/>
            </a:pPr>
            <a:r>
              <a:rPr lang="en-US" sz="3200" dirty="0" smtClean="0"/>
              <a:t> Study of TAT from order to reporting of</a:t>
            </a:r>
          </a:p>
          <a:p>
            <a:r>
              <a:rPr lang="en-US" sz="3200" b="1" dirty="0" smtClean="0"/>
              <a:t>  hemoglobin</a:t>
            </a:r>
            <a:r>
              <a:rPr lang="en-US" sz="3200" dirty="0" smtClean="0"/>
              <a:t> was found to be </a:t>
            </a:r>
            <a:r>
              <a:rPr lang="en-US" sz="3200" b="1" dirty="0" smtClean="0"/>
              <a:t>12 hours </a:t>
            </a:r>
            <a:r>
              <a:rPr lang="en-US" sz="3200" dirty="0" smtClean="0"/>
              <a:t>in</a:t>
            </a:r>
          </a:p>
          <a:p>
            <a:r>
              <a:rPr lang="en-US" sz="3200" dirty="0" smtClean="0"/>
              <a:t>  the month of </a:t>
            </a:r>
            <a:r>
              <a:rPr lang="en-US" sz="3200" b="1" dirty="0" smtClean="0"/>
              <a:t>April</a:t>
            </a:r>
          </a:p>
          <a:p>
            <a:endParaRPr lang="en-US" sz="3200" dirty="0" smtClean="0"/>
          </a:p>
          <a:p>
            <a:endParaRPr lang="en-US" sz="3200" dirty="0" smtClean="0"/>
          </a:p>
          <a:p>
            <a:endParaRPr lang="en-US" sz="3200" dirty="0" smtClean="0"/>
          </a:p>
          <a:p>
            <a:endParaRPr lang="en-US" sz="3200" dirty="0"/>
          </a:p>
        </p:txBody>
      </p:sp>
      <p:sp>
        <p:nvSpPr>
          <p:cNvPr id="5" name="Oval 4"/>
          <p:cNvSpPr/>
          <p:nvPr/>
        </p:nvSpPr>
        <p:spPr>
          <a:xfrm>
            <a:off x="2819400" y="2819400"/>
            <a:ext cx="5105400" cy="24384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dirty="0" smtClean="0">
                <a:solidFill>
                  <a:sysClr val="windowText" lastClr="000000"/>
                </a:solidFill>
              </a:rPr>
              <a:t>1998 CAP Q-Probe study HB results should take 55 or less minutes</a:t>
            </a:r>
            <a:endParaRPr lang="en-US" sz="2800" b="1" dirty="0">
              <a:solidFill>
                <a:sysClr val="windowText" lastClr="00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762000"/>
            <a:ext cx="7696200" cy="1569660"/>
          </a:xfrm>
          <a:prstGeom prst="rect">
            <a:avLst/>
          </a:prstGeom>
        </p:spPr>
        <p:txBody>
          <a:bodyPr wrap="square">
            <a:spAutoFit/>
          </a:bodyPr>
          <a:lstStyle/>
          <a:p>
            <a:pPr>
              <a:buFont typeface="Arial" pitchFamily="34" charset="0"/>
              <a:buChar char="•"/>
            </a:pPr>
            <a:r>
              <a:rPr lang="en-US" sz="3200" b="1" dirty="0" smtClean="0"/>
              <a:t> Blood Sugar </a:t>
            </a:r>
            <a:r>
              <a:rPr lang="en-US" sz="3200" dirty="0" smtClean="0"/>
              <a:t>test took about </a:t>
            </a:r>
            <a:r>
              <a:rPr lang="en-US" sz="3200" b="1" dirty="0" smtClean="0"/>
              <a:t>6 hours </a:t>
            </a:r>
            <a:r>
              <a:rPr lang="en-US" sz="3200" dirty="0" smtClean="0"/>
              <a:t>in</a:t>
            </a:r>
          </a:p>
          <a:p>
            <a:r>
              <a:rPr lang="en-US" sz="3200" dirty="0" smtClean="0"/>
              <a:t>  month of April….. still higher than what is</a:t>
            </a:r>
          </a:p>
          <a:p>
            <a:r>
              <a:rPr lang="en-US" sz="3200" dirty="0" smtClean="0"/>
              <a:t>  defined by Rockland </a:t>
            </a:r>
            <a:r>
              <a:rPr lang="en-US" sz="3200" dirty="0" err="1" smtClean="0"/>
              <a:t>Qutub</a:t>
            </a:r>
            <a:r>
              <a:rPr lang="en-US" sz="3200" dirty="0" smtClean="0"/>
              <a:t>.</a:t>
            </a:r>
            <a:endParaRPr lang="en-US" sz="32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cstate="print"/>
          <a:srcRect l="20718" t="22917" r="20132" b="7292"/>
          <a:stretch>
            <a:fillRect/>
          </a:stretch>
        </p:blipFill>
        <p:spPr bwMode="auto">
          <a:xfrm>
            <a:off x="0" y="914400"/>
            <a:ext cx="9144000" cy="5943600"/>
          </a:xfrm>
          <a:prstGeom prst="rect">
            <a:avLst/>
          </a:prstGeom>
          <a:noFill/>
          <a:ln w="9525">
            <a:noFill/>
            <a:miter lim="800000"/>
            <a:headEnd/>
            <a:tailEnd/>
          </a:ln>
        </p:spPr>
      </p:pic>
      <p:sp>
        <p:nvSpPr>
          <p:cNvPr id="3" name="Rectangle 2"/>
          <p:cNvSpPr/>
          <p:nvPr/>
        </p:nvSpPr>
        <p:spPr>
          <a:xfrm>
            <a:off x="2133600" y="0"/>
            <a:ext cx="4850302"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Root Cause Analysis</a:t>
            </a:r>
            <a:endParaRPr 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600" y="228600"/>
            <a:ext cx="6324600" cy="83099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Limitation of Study</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Rectangle 2"/>
          <p:cNvSpPr/>
          <p:nvPr/>
        </p:nvSpPr>
        <p:spPr>
          <a:xfrm>
            <a:off x="381000" y="1219200"/>
            <a:ext cx="8534400" cy="5109091"/>
          </a:xfrm>
          <a:prstGeom prst="rect">
            <a:avLst/>
          </a:prstGeom>
        </p:spPr>
        <p:txBody>
          <a:bodyPr wrap="square">
            <a:spAutoFit/>
          </a:bodyPr>
          <a:lstStyle/>
          <a:p>
            <a:pPr algn="just">
              <a:buFont typeface="Arial" pitchFamily="34" charset="0"/>
              <a:buChar char="•"/>
            </a:pPr>
            <a:r>
              <a:rPr lang="en-US" sz="2800" dirty="0" smtClean="0"/>
              <a:t> The hospital did not have their own set</a:t>
            </a:r>
          </a:p>
          <a:p>
            <a:pPr algn="just"/>
            <a:r>
              <a:rPr lang="en-US" sz="2800" dirty="0" smtClean="0"/>
              <a:t>  benchmark/standard for respective investigations so</a:t>
            </a:r>
          </a:p>
          <a:p>
            <a:pPr algn="just"/>
            <a:r>
              <a:rPr lang="en-US" sz="2800" dirty="0" smtClean="0"/>
              <a:t>  outliers cannot be defined</a:t>
            </a:r>
          </a:p>
          <a:p>
            <a:pPr algn="just"/>
            <a:endParaRPr lang="en-US" sz="2800" dirty="0" smtClean="0"/>
          </a:p>
          <a:p>
            <a:pPr lvl="0" algn="just">
              <a:buFont typeface="Arial" pitchFamily="34" charset="0"/>
              <a:buChar char="•"/>
            </a:pPr>
            <a:r>
              <a:rPr lang="en-US" sz="2800" dirty="0" smtClean="0"/>
              <a:t> Data was collected from the </a:t>
            </a:r>
            <a:r>
              <a:rPr lang="en-US" sz="2800" b="1" dirty="0" smtClean="0"/>
              <a:t>LIS software </a:t>
            </a:r>
            <a:r>
              <a:rPr lang="en-US" sz="2800" dirty="0" smtClean="0"/>
              <a:t>in the Lab.</a:t>
            </a:r>
          </a:p>
          <a:p>
            <a:pPr lvl="0" algn="just"/>
            <a:r>
              <a:rPr lang="en-US" sz="2800" dirty="0" smtClean="0"/>
              <a:t>  Sometimes, the values of the tests were entered later</a:t>
            </a:r>
          </a:p>
          <a:p>
            <a:pPr lvl="0" algn="just"/>
            <a:r>
              <a:rPr lang="en-US" sz="2800" dirty="0" smtClean="0"/>
              <a:t>  than the actual result time. So it brought shift in the TAT.</a:t>
            </a:r>
          </a:p>
          <a:p>
            <a:pPr lvl="0" algn="just"/>
            <a:r>
              <a:rPr lang="en-US" sz="2800" dirty="0" smtClean="0"/>
              <a:t> </a:t>
            </a:r>
          </a:p>
          <a:p>
            <a:pPr lvl="0" algn="just">
              <a:buFont typeface="Arial" pitchFamily="34" charset="0"/>
              <a:buChar char="•"/>
            </a:pPr>
            <a:r>
              <a:rPr lang="en-US" sz="2800" dirty="0" smtClean="0"/>
              <a:t> The time calculated </a:t>
            </a:r>
            <a:r>
              <a:rPr lang="en-US" sz="2800" b="1" dirty="0" smtClean="0"/>
              <a:t>could not </a:t>
            </a:r>
            <a:r>
              <a:rPr lang="en-US" sz="2800" dirty="0" smtClean="0"/>
              <a:t>be categorized into pre</a:t>
            </a:r>
          </a:p>
          <a:p>
            <a:pPr lvl="0" algn="just"/>
            <a:r>
              <a:rPr lang="en-US" sz="2800" dirty="0" smtClean="0"/>
              <a:t>   analytical time, analytical time and post-analytical time</a:t>
            </a:r>
          </a:p>
          <a:p>
            <a:pPr lvl="0" algn="just"/>
            <a:r>
              <a:rPr lang="en-US" sz="2800" dirty="0" smtClean="0"/>
              <a:t>   due to insufficient maintenance of records.</a:t>
            </a:r>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0" y="228600"/>
            <a:ext cx="4955074"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Recommendations</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Box 2"/>
          <p:cNvSpPr txBox="1"/>
          <p:nvPr/>
        </p:nvSpPr>
        <p:spPr>
          <a:xfrm>
            <a:off x="685800" y="1524000"/>
            <a:ext cx="7543800" cy="4524315"/>
          </a:xfrm>
          <a:prstGeom prst="rect">
            <a:avLst/>
          </a:prstGeom>
          <a:noFill/>
        </p:spPr>
        <p:txBody>
          <a:bodyPr wrap="square" rtlCol="0">
            <a:spAutoFit/>
          </a:bodyPr>
          <a:lstStyle/>
          <a:p>
            <a:pPr>
              <a:buFont typeface="Arial" pitchFamily="34" charset="0"/>
              <a:buChar char="•"/>
            </a:pPr>
            <a:r>
              <a:rPr lang="en-US" sz="3200" dirty="0" smtClean="0"/>
              <a:t> Alert POP up </a:t>
            </a:r>
          </a:p>
          <a:p>
            <a:endParaRPr lang="en-US" sz="3200" dirty="0" smtClean="0"/>
          </a:p>
          <a:p>
            <a:pPr>
              <a:buFont typeface="Arial" pitchFamily="34" charset="0"/>
              <a:buChar char="•"/>
            </a:pPr>
            <a:r>
              <a:rPr lang="en-US" sz="3200" dirty="0" smtClean="0"/>
              <a:t> Appropriate and Efficient Staff</a:t>
            </a:r>
          </a:p>
          <a:p>
            <a:endParaRPr lang="en-US" sz="3200" dirty="0" smtClean="0"/>
          </a:p>
          <a:p>
            <a:pPr>
              <a:buFont typeface="Arial" pitchFamily="34" charset="0"/>
              <a:buChar char="•"/>
            </a:pPr>
            <a:r>
              <a:rPr lang="en-US" sz="3200" dirty="0" smtClean="0"/>
              <a:t> Consider total laboratory automation</a:t>
            </a:r>
          </a:p>
          <a:p>
            <a:endParaRPr lang="en-US" sz="3200" dirty="0" smtClean="0"/>
          </a:p>
          <a:p>
            <a:pPr>
              <a:buFont typeface="Arial" pitchFamily="34" charset="0"/>
              <a:buChar char="•"/>
            </a:pPr>
            <a:r>
              <a:rPr lang="en-US" sz="3200" dirty="0" smtClean="0"/>
              <a:t> Reporting through Computerization:</a:t>
            </a:r>
          </a:p>
          <a:p>
            <a:r>
              <a:rPr lang="en-US" sz="3200" dirty="0" smtClean="0"/>
              <a:t>   Mails/Fax</a:t>
            </a:r>
          </a:p>
          <a:p>
            <a:endParaRPr lang="en-US" sz="3200"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838200"/>
            <a:ext cx="7620000" cy="3539430"/>
          </a:xfrm>
          <a:prstGeom prst="rect">
            <a:avLst/>
          </a:prstGeom>
        </p:spPr>
        <p:txBody>
          <a:bodyPr wrap="square">
            <a:spAutoFit/>
          </a:bodyPr>
          <a:lstStyle/>
          <a:p>
            <a:pPr>
              <a:buFont typeface="Arial" pitchFamily="34" charset="0"/>
              <a:buChar char="•"/>
            </a:pPr>
            <a:r>
              <a:rPr lang="en-US" sz="3200" dirty="0" smtClean="0"/>
              <a:t> Weekly training of the Laboratory Staff in</a:t>
            </a:r>
          </a:p>
          <a:p>
            <a:r>
              <a:rPr lang="en-US" sz="3200" dirty="0" smtClean="0"/>
              <a:t>   using LIS</a:t>
            </a:r>
          </a:p>
          <a:p>
            <a:endParaRPr lang="en-US" sz="3200" dirty="0" smtClean="0"/>
          </a:p>
          <a:p>
            <a:pPr>
              <a:buFont typeface="Arial" pitchFamily="34" charset="0"/>
              <a:buChar char="•"/>
            </a:pPr>
            <a:r>
              <a:rPr lang="en-US" sz="3200" dirty="0" smtClean="0"/>
              <a:t> Maintenance of Records properly especially</a:t>
            </a:r>
          </a:p>
          <a:p>
            <a:r>
              <a:rPr lang="en-US" sz="3200" dirty="0" smtClean="0"/>
              <a:t>  for missing reports</a:t>
            </a:r>
          </a:p>
          <a:p>
            <a:endParaRPr lang="en-US" sz="3200" dirty="0" smtClean="0"/>
          </a:p>
          <a:p>
            <a:endParaRPr lang="en-US" sz="32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cstate="print"/>
          <a:srcRect/>
          <a:stretch>
            <a:fillRect/>
          </a:stretch>
        </p:blipFill>
        <p:spPr bwMode="auto">
          <a:xfrm>
            <a:off x="533400" y="0"/>
            <a:ext cx="8077200" cy="62484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TotalTime>
  <Words>880</Words>
  <Application>Microsoft Office PowerPoint</Application>
  <PresentationFormat>On-screen Show (4:3)</PresentationFormat>
  <Paragraphs>196</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Slide 1</vt:lpstr>
      <vt:lpstr>NEW ESTABLISHMENTS</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iihmr</cp:lastModifiedBy>
  <cp:revision>33</cp:revision>
  <dcterms:created xsi:type="dcterms:W3CDTF">2006-08-16T00:00:00Z</dcterms:created>
  <dcterms:modified xsi:type="dcterms:W3CDTF">2012-05-18T18:00:45Z</dcterms:modified>
</cp:coreProperties>
</file>