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985" r:id="rId4"/>
  </p:sldMasterIdLst>
  <p:sldIdLst>
    <p:sldId id="282" r:id="rId5"/>
    <p:sldId id="257" r:id="rId6"/>
    <p:sldId id="304" r:id="rId7"/>
    <p:sldId id="289" r:id="rId8"/>
    <p:sldId id="259" r:id="rId9"/>
    <p:sldId id="260" r:id="rId10"/>
    <p:sldId id="291" r:id="rId11"/>
    <p:sldId id="271" r:id="rId12"/>
    <p:sldId id="283" r:id="rId13"/>
    <p:sldId id="288" r:id="rId14"/>
    <p:sldId id="265" r:id="rId15"/>
    <p:sldId id="266" r:id="rId16"/>
    <p:sldId id="292" r:id="rId17"/>
    <p:sldId id="302" r:id="rId18"/>
    <p:sldId id="277" r:id="rId19"/>
    <p:sldId id="294" r:id="rId20"/>
    <p:sldId id="276" r:id="rId21"/>
    <p:sldId id="305" r:id="rId22"/>
    <p:sldId id="306" r:id="rId23"/>
    <p:sldId id="281" r:id="rId24"/>
    <p:sldId id="279" r:id="rId25"/>
    <p:sldId id="297" r:id="rId26"/>
    <p:sldId id="298" r:id="rId27"/>
    <p:sldId id="295" r:id="rId28"/>
    <p:sldId id="296" r:id="rId29"/>
    <p:sldId id="299" r:id="rId30"/>
    <p:sldId id="301" r:id="rId31"/>
    <p:sldId id="307" r:id="rId32"/>
    <p:sldId id="30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903F"/>
    <a:srgbClr val="344529"/>
    <a:srgbClr val="2B3922"/>
    <a:srgbClr val="2E3722"/>
    <a:srgbClr val="FCF7F1"/>
    <a:srgbClr val="B8D233"/>
    <a:srgbClr val="5CC6D6"/>
    <a:srgbClr val="F8D22F"/>
    <a:srgbClr val="F03F2B"/>
    <a:srgbClr val="3488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97BF69-F071-C9F2-77F2-7EA642E7DAB0}" v="1430" dt="2021-06-09T16:54:03.472"/>
    <p1510:client id="{5A012347-A13C-7D07-04C9-99D451A5B6A6}" v="1523" dt="2021-06-09T16:35:18.779"/>
    <p1510:client id="{69F87808-5B46-F18F-7F30-734E8BA96248}" v="16" dt="2021-06-10T03:07:00.058"/>
    <p1510:client id="{7A46B707-E8F8-2A40-5725-A0C813CC083F}" v="11" dt="2021-06-10T05:11:41.890"/>
    <p1510:client id="{F2066C74-A613-B300-23C4-D570B11125A6}" v="10" dt="2021-06-08T19:08:45.9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88" d="100"/>
          <a:sy n="88" d="100"/>
        </p:scale>
        <p:origin x="72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sv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5.sv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svg"/><Relationship Id="rId4" Type="http://schemas.openxmlformats.org/officeDocument/2006/relationships/image" Target="../media/image53.svg"/><Relationship Id="rId9" Type="http://schemas.openxmlformats.org/officeDocument/2006/relationships/image" Target="../media/image58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svg"/><Relationship Id="rId2" Type="http://schemas.openxmlformats.org/officeDocument/2006/relationships/image" Target="../media/image51.svg"/><Relationship Id="rId1" Type="http://schemas.openxmlformats.org/officeDocument/2006/relationships/image" Target="../media/image50.png"/><Relationship Id="rId6" Type="http://schemas.openxmlformats.org/officeDocument/2006/relationships/image" Target="../media/image55.sv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svg"/><Relationship Id="rId4" Type="http://schemas.openxmlformats.org/officeDocument/2006/relationships/image" Target="../media/image53.svg"/><Relationship Id="rId9" Type="http://schemas.openxmlformats.org/officeDocument/2006/relationships/image" Target="../media/image5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379A4E-57D1-4553-AFB2-9C516DC43AEA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DA2181D-2F91-4939-B89A-AD7C2DBA1D27}">
      <dgm:prSet/>
      <dgm:spPr/>
      <dgm:t>
        <a:bodyPr/>
        <a:lstStyle/>
        <a:p>
          <a:r>
            <a:rPr lang="en-US"/>
            <a:t>Quality of Care.</a:t>
          </a:r>
        </a:p>
      </dgm:t>
    </dgm:pt>
    <dgm:pt modelId="{3FC5F2B3-F2C9-4BED-8F67-D13DDA8DC50C}" type="parTrans" cxnId="{C81D2623-784D-426F-8BF8-6739B3892718}">
      <dgm:prSet/>
      <dgm:spPr/>
      <dgm:t>
        <a:bodyPr/>
        <a:lstStyle/>
        <a:p>
          <a:endParaRPr lang="en-US"/>
        </a:p>
      </dgm:t>
    </dgm:pt>
    <dgm:pt modelId="{70E9829B-0028-4F3E-B14D-48DBA8E7CA6A}" type="sibTrans" cxnId="{C81D2623-784D-426F-8BF8-6739B3892718}">
      <dgm:prSet/>
      <dgm:spPr/>
      <dgm:t>
        <a:bodyPr/>
        <a:lstStyle/>
        <a:p>
          <a:endParaRPr lang="en-US"/>
        </a:p>
      </dgm:t>
    </dgm:pt>
    <dgm:pt modelId="{41BFFA6E-B048-4B34-ACBF-0D99E01A6AC7}">
      <dgm:prSet/>
      <dgm:spPr/>
      <dgm:t>
        <a:bodyPr/>
        <a:lstStyle/>
        <a:p>
          <a:r>
            <a:rPr lang="en-US"/>
            <a:t>Measuring quality at a health care facility.</a:t>
          </a:r>
        </a:p>
      </dgm:t>
    </dgm:pt>
    <dgm:pt modelId="{EBE78F52-5297-4EC3-86D6-90038333FBB6}" type="parTrans" cxnId="{786F5F60-1E8C-4114-8E59-251B3D0CDA36}">
      <dgm:prSet/>
      <dgm:spPr/>
      <dgm:t>
        <a:bodyPr/>
        <a:lstStyle/>
        <a:p>
          <a:endParaRPr lang="en-US"/>
        </a:p>
      </dgm:t>
    </dgm:pt>
    <dgm:pt modelId="{C9C78F3D-4875-4C5B-8D7B-76E705B32E80}" type="sibTrans" cxnId="{786F5F60-1E8C-4114-8E59-251B3D0CDA36}">
      <dgm:prSet/>
      <dgm:spPr/>
      <dgm:t>
        <a:bodyPr/>
        <a:lstStyle/>
        <a:p>
          <a:endParaRPr lang="en-US"/>
        </a:p>
      </dgm:t>
    </dgm:pt>
    <dgm:pt modelId="{D3F2C82A-8371-46B4-BFE3-9C50B0C2D206}">
      <dgm:prSet/>
      <dgm:spPr/>
      <dgm:t>
        <a:bodyPr/>
        <a:lstStyle/>
        <a:p>
          <a:r>
            <a:rPr lang="en-US"/>
            <a:t>Customer Satisfaction.</a:t>
          </a:r>
        </a:p>
      </dgm:t>
    </dgm:pt>
    <dgm:pt modelId="{CF930C07-0FF6-42D7-BB66-08FE043FE122}" type="parTrans" cxnId="{96199E92-5EDA-46A8-99CE-51D8A375FFA9}">
      <dgm:prSet/>
      <dgm:spPr/>
      <dgm:t>
        <a:bodyPr/>
        <a:lstStyle/>
        <a:p>
          <a:endParaRPr lang="en-US"/>
        </a:p>
      </dgm:t>
    </dgm:pt>
    <dgm:pt modelId="{8EF4D88F-13E7-4939-9D57-24FE1675AF30}" type="sibTrans" cxnId="{96199E92-5EDA-46A8-99CE-51D8A375FFA9}">
      <dgm:prSet/>
      <dgm:spPr/>
      <dgm:t>
        <a:bodyPr/>
        <a:lstStyle/>
        <a:p>
          <a:endParaRPr lang="en-US"/>
        </a:p>
      </dgm:t>
    </dgm:pt>
    <dgm:pt modelId="{623B51C6-E177-43F8-9D63-F56235F2CDE4}">
      <dgm:prSet/>
      <dgm:spPr/>
      <dgm:t>
        <a:bodyPr/>
        <a:lstStyle/>
        <a:p>
          <a:r>
            <a:rPr lang="en-US"/>
            <a:t>Enhance Quality of Care and Satisfaction Level</a:t>
          </a:r>
        </a:p>
      </dgm:t>
    </dgm:pt>
    <dgm:pt modelId="{5F8DE266-1B68-402F-99C5-8F4057BAF109}" type="parTrans" cxnId="{BFA0E99D-D1FA-4372-A2A2-C2B6B33042D7}">
      <dgm:prSet/>
      <dgm:spPr/>
      <dgm:t>
        <a:bodyPr/>
        <a:lstStyle/>
        <a:p>
          <a:endParaRPr lang="en-US"/>
        </a:p>
      </dgm:t>
    </dgm:pt>
    <dgm:pt modelId="{FBEE1F2B-C361-483A-B4BD-FAF13530E525}" type="sibTrans" cxnId="{BFA0E99D-D1FA-4372-A2A2-C2B6B33042D7}">
      <dgm:prSet/>
      <dgm:spPr/>
      <dgm:t>
        <a:bodyPr/>
        <a:lstStyle/>
        <a:p>
          <a:endParaRPr lang="en-US"/>
        </a:p>
      </dgm:t>
    </dgm:pt>
    <dgm:pt modelId="{DAC737EB-4B6D-446E-ABE0-298474193325}">
      <dgm:prSet/>
      <dgm:spPr/>
      <dgm:t>
        <a:bodyPr/>
        <a:lstStyle/>
        <a:p>
          <a:r>
            <a:rPr lang="en-US"/>
            <a:t>Onus on provider.</a:t>
          </a:r>
        </a:p>
      </dgm:t>
    </dgm:pt>
    <dgm:pt modelId="{C9804FB2-D3BE-4073-A67C-059BA9FDAB37}" type="parTrans" cxnId="{8195E42E-F2A9-471A-8235-67F031EB2B48}">
      <dgm:prSet/>
      <dgm:spPr/>
      <dgm:t>
        <a:bodyPr/>
        <a:lstStyle/>
        <a:p>
          <a:endParaRPr lang="en-US"/>
        </a:p>
      </dgm:t>
    </dgm:pt>
    <dgm:pt modelId="{A35770C8-56E9-49B9-ADD5-ABA1DACE3B12}" type="sibTrans" cxnId="{8195E42E-F2A9-471A-8235-67F031EB2B48}">
      <dgm:prSet/>
      <dgm:spPr/>
      <dgm:t>
        <a:bodyPr/>
        <a:lstStyle/>
        <a:p>
          <a:endParaRPr lang="en-US"/>
        </a:p>
      </dgm:t>
    </dgm:pt>
    <dgm:pt modelId="{89705F95-EC49-4A87-B7F7-4493716943D5}">
      <dgm:prSet phldr="0"/>
      <dgm:spPr/>
      <dgm:t>
        <a:bodyPr/>
        <a:lstStyle/>
        <a:p>
          <a:pPr rtl="0"/>
          <a:r>
            <a:rPr lang="en-US" dirty="0">
              <a:latin typeface="Century Gothic" panose="020B0502020202020204"/>
            </a:rPr>
            <a:t> </a:t>
          </a:r>
          <a:r>
            <a:rPr lang="en-US" dirty="0"/>
            <a:t>ECHS</a:t>
          </a:r>
          <a:r>
            <a:rPr lang="en-US" dirty="0">
              <a:latin typeface="Century Gothic" panose="020B0502020202020204"/>
            </a:rPr>
            <a:t> evolving</a:t>
          </a:r>
          <a:r>
            <a:rPr lang="en-US" dirty="0"/>
            <a:t> as a Health Care System.</a:t>
          </a:r>
        </a:p>
      </dgm:t>
    </dgm:pt>
    <dgm:pt modelId="{5424390D-00F2-4376-BD7D-649E1944798A}" type="parTrans" cxnId="{982B5CDC-E4A7-43F1-B9AF-6287C4477926}">
      <dgm:prSet/>
      <dgm:spPr/>
    </dgm:pt>
    <dgm:pt modelId="{5E674DFD-6976-42CB-A561-75E3A7CA1A5A}" type="sibTrans" cxnId="{982B5CDC-E4A7-43F1-B9AF-6287C4477926}">
      <dgm:prSet/>
      <dgm:spPr/>
    </dgm:pt>
    <dgm:pt modelId="{083F21E3-01ED-4528-9F5C-FEACB739DFB2}">
      <dgm:prSet phldr="0"/>
      <dgm:spPr/>
      <dgm:t>
        <a:bodyPr/>
        <a:lstStyle/>
        <a:p>
          <a:pPr rtl="0"/>
          <a:r>
            <a:rPr lang="en-US" dirty="0"/>
            <a:t>Standards - Pillars of Quality Management System.</a:t>
          </a:r>
          <a:endParaRPr lang="en-US" dirty="0">
            <a:latin typeface="Century Gothic" panose="020B0502020202020204"/>
          </a:endParaRPr>
        </a:p>
      </dgm:t>
    </dgm:pt>
    <dgm:pt modelId="{6AFE8421-6D6A-404E-8256-20F7B39A0513}" type="parTrans" cxnId="{B9D4A4A7-04F8-407C-BC2B-0991334C3642}">
      <dgm:prSet/>
      <dgm:spPr/>
    </dgm:pt>
    <dgm:pt modelId="{D1C0AEA4-21AA-4C94-B176-B7FEAE90E144}" type="sibTrans" cxnId="{B9D4A4A7-04F8-407C-BC2B-0991334C3642}">
      <dgm:prSet/>
      <dgm:spPr/>
    </dgm:pt>
    <dgm:pt modelId="{9AFAF7B0-0DE0-436D-9201-22BCE8F4D713}" type="pres">
      <dgm:prSet presAssocID="{25379A4E-57D1-4553-AFB2-9C516DC43AEA}" presName="vert0" presStyleCnt="0">
        <dgm:presLayoutVars>
          <dgm:dir/>
          <dgm:animOne val="branch"/>
          <dgm:animLvl val="lvl"/>
        </dgm:presLayoutVars>
      </dgm:prSet>
      <dgm:spPr/>
    </dgm:pt>
    <dgm:pt modelId="{56919DA7-ABAA-46B4-8452-E4745E6686F8}" type="pres">
      <dgm:prSet presAssocID="{5DA2181D-2F91-4939-B89A-AD7C2DBA1D27}" presName="thickLine" presStyleLbl="alignNode1" presStyleIdx="0" presStyleCnt="7"/>
      <dgm:spPr/>
    </dgm:pt>
    <dgm:pt modelId="{6400203B-1213-41E3-AA17-055C56E789EA}" type="pres">
      <dgm:prSet presAssocID="{5DA2181D-2F91-4939-B89A-AD7C2DBA1D27}" presName="horz1" presStyleCnt="0"/>
      <dgm:spPr/>
    </dgm:pt>
    <dgm:pt modelId="{2AB025AB-784B-4F3F-AB27-410317D9B83D}" type="pres">
      <dgm:prSet presAssocID="{5DA2181D-2F91-4939-B89A-AD7C2DBA1D27}" presName="tx1" presStyleLbl="revTx" presStyleIdx="0" presStyleCnt="7"/>
      <dgm:spPr/>
    </dgm:pt>
    <dgm:pt modelId="{408DE3CE-0715-4E76-B752-6506B1424134}" type="pres">
      <dgm:prSet presAssocID="{5DA2181D-2F91-4939-B89A-AD7C2DBA1D27}" presName="vert1" presStyleCnt="0"/>
      <dgm:spPr/>
    </dgm:pt>
    <dgm:pt modelId="{A2D67230-0479-444C-B073-A89272043B44}" type="pres">
      <dgm:prSet presAssocID="{41BFFA6E-B048-4B34-ACBF-0D99E01A6AC7}" presName="thickLine" presStyleLbl="alignNode1" presStyleIdx="1" presStyleCnt="7"/>
      <dgm:spPr/>
    </dgm:pt>
    <dgm:pt modelId="{80AABAF6-AA85-4458-A4B9-557586AF2ED9}" type="pres">
      <dgm:prSet presAssocID="{41BFFA6E-B048-4B34-ACBF-0D99E01A6AC7}" presName="horz1" presStyleCnt="0"/>
      <dgm:spPr/>
    </dgm:pt>
    <dgm:pt modelId="{335070E8-181F-428D-8E92-2E8B50BED9BA}" type="pres">
      <dgm:prSet presAssocID="{41BFFA6E-B048-4B34-ACBF-0D99E01A6AC7}" presName="tx1" presStyleLbl="revTx" presStyleIdx="1" presStyleCnt="7"/>
      <dgm:spPr/>
    </dgm:pt>
    <dgm:pt modelId="{981A4F31-F893-48C3-9F8C-2530BA6DD042}" type="pres">
      <dgm:prSet presAssocID="{41BFFA6E-B048-4B34-ACBF-0D99E01A6AC7}" presName="vert1" presStyleCnt="0"/>
      <dgm:spPr/>
    </dgm:pt>
    <dgm:pt modelId="{752BD545-EEF0-40EE-A176-CA3E41D6DEAA}" type="pres">
      <dgm:prSet presAssocID="{D3F2C82A-8371-46B4-BFE3-9C50B0C2D206}" presName="thickLine" presStyleLbl="alignNode1" presStyleIdx="2" presStyleCnt="7"/>
      <dgm:spPr/>
    </dgm:pt>
    <dgm:pt modelId="{89D15580-DA5C-4F4A-B220-79806BD401F9}" type="pres">
      <dgm:prSet presAssocID="{D3F2C82A-8371-46B4-BFE3-9C50B0C2D206}" presName="horz1" presStyleCnt="0"/>
      <dgm:spPr/>
    </dgm:pt>
    <dgm:pt modelId="{3AE599FE-CD2E-43F6-85E9-1B0E1CCBF4E7}" type="pres">
      <dgm:prSet presAssocID="{D3F2C82A-8371-46B4-BFE3-9C50B0C2D206}" presName="tx1" presStyleLbl="revTx" presStyleIdx="2" presStyleCnt="7"/>
      <dgm:spPr/>
    </dgm:pt>
    <dgm:pt modelId="{2A1C003B-B259-4DE0-AD87-6876D976BBF3}" type="pres">
      <dgm:prSet presAssocID="{D3F2C82A-8371-46B4-BFE3-9C50B0C2D206}" presName="vert1" presStyleCnt="0"/>
      <dgm:spPr/>
    </dgm:pt>
    <dgm:pt modelId="{26881BD3-CD13-4163-8F7B-9D6D4A47BD3A}" type="pres">
      <dgm:prSet presAssocID="{623B51C6-E177-43F8-9D63-F56235F2CDE4}" presName="thickLine" presStyleLbl="alignNode1" presStyleIdx="3" presStyleCnt="7"/>
      <dgm:spPr/>
    </dgm:pt>
    <dgm:pt modelId="{961692AE-BE84-49B4-9E22-3F376B1BA1FD}" type="pres">
      <dgm:prSet presAssocID="{623B51C6-E177-43F8-9D63-F56235F2CDE4}" presName="horz1" presStyleCnt="0"/>
      <dgm:spPr/>
    </dgm:pt>
    <dgm:pt modelId="{C3BCCF3E-15A7-4AE2-A51A-6FAD0D58CBC2}" type="pres">
      <dgm:prSet presAssocID="{623B51C6-E177-43F8-9D63-F56235F2CDE4}" presName="tx1" presStyleLbl="revTx" presStyleIdx="3" presStyleCnt="7"/>
      <dgm:spPr/>
    </dgm:pt>
    <dgm:pt modelId="{BFE11552-1E86-492D-82B7-CFD37AADC6E6}" type="pres">
      <dgm:prSet presAssocID="{623B51C6-E177-43F8-9D63-F56235F2CDE4}" presName="vert1" presStyleCnt="0"/>
      <dgm:spPr/>
    </dgm:pt>
    <dgm:pt modelId="{1C0698A7-69A6-41D6-A119-A3B9D0831A36}" type="pres">
      <dgm:prSet presAssocID="{89705F95-EC49-4A87-B7F7-4493716943D5}" presName="thickLine" presStyleLbl="alignNode1" presStyleIdx="4" presStyleCnt="7"/>
      <dgm:spPr/>
    </dgm:pt>
    <dgm:pt modelId="{F0BD77DB-8CB5-4AEA-93E8-8D024377CBE4}" type="pres">
      <dgm:prSet presAssocID="{89705F95-EC49-4A87-B7F7-4493716943D5}" presName="horz1" presStyleCnt="0"/>
      <dgm:spPr/>
    </dgm:pt>
    <dgm:pt modelId="{F3FC34B9-27EC-4363-B83E-726F5D5BC401}" type="pres">
      <dgm:prSet presAssocID="{89705F95-EC49-4A87-B7F7-4493716943D5}" presName="tx1" presStyleLbl="revTx" presStyleIdx="4" presStyleCnt="7"/>
      <dgm:spPr/>
    </dgm:pt>
    <dgm:pt modelId="{9623ACE2-E8E0-4C6E-A23C-D153D0384789}" type="pres">
      <dgm:prSet presAssocID="{89705F95-EC49-4A87-B7F7-4493716943D5}" presName="vert1" presStyleCnt="0"/>
      <dgm:spPr/>
    </dgm:pt>
    <dgm:pt modelId="{C63E05C0-B928-410B-9323-1DC1D2E4FA13}" type="pres">
      <dgm:prSet presAssocID="{DAC737EB-4B6D-446E-ABE0-298474193325}" presName="thickLine" presStyleLbl="alignNode1" presStyleIdx="5" presStyleCnt="7"/>
      <dgm:spPr/>
    </dgm:pt>
    <dgm:pt modelId="{B695779E-D296-45FD-BEBF-F7D3E4A49433}" type="pres">
      <dgm:prSet presAssocID="{DAC737EB-4B6D-446E-ABE0-298474193325}" presName="horz1" presStyleCnt="0"/>
      <dgm:spPr/>
    </dgm:pt>
    <dgm:pt modelId="{E0A2DE7D-33B5-4D00-B218-AB1DF5D1EEC4}" type="pres">
      <dgm:prSet presAssocID="{DAC737EB-4B6D-446E-ABE0-298474193325}" presName="tx1" presStyleLbl="revTx" presStyleIdx="5" presStyleCnt="7"/>
      <dgm:spPr/>
    </dgm:pt>
    <dgm:pt modelId="{12759C7F-1540-462B-8366-C02AD33530EA}" type="pres">
      <dgm:prSet presAssocID="{DAC737EB-4B6D-446E-ABE0-298474193325}" presName="vert1" presStyleCnt="0"/>
      <dgm:spPr/>
    </dgm:pt>
    <dgm:pt modelId="{3AE4E23E-C9EA-4CBF-95A4-855CC77D6CFD}" type="pres">
      <dgm:prSet presAssocID="{083F21E3-01ED-4528-9F5C-FEACB739DFB2}" presName="thickLine" presStyleLbl="alignNode1" presStyleIdx="6" presStyleCnt="7"/>
      <dgm:spPr/>
    </dgm:pt>
    <dgm:pt modelId="{5FA8E548-8C2C-4C18-86FD-77FDF702392D}" type="pres">
      <dgm:prSet presAssocID="{083F21E3-01ED-4528-9F5C-FEACB739DFB2}" presName="horz1" presStyleCnt="0"/>
      <dgm:spPr/>
    </dgm:pt>
    <dgm:pt modelId="{77FD7284-8297-4317-AC01-9C3C061DDE95}" type="pres">
      <dgm:prSet presAssocID="{083F21E3-01ED-4528-9F5C-FEACB739DFB2}" presName="tx1" presStyleLbl="revTx" presStyleIdx="6" presStyleCnt="7"/>
      <dgm:spPr/>
    </dgm:pt>
    <dgm:pt modelId="{2DB790B2-E17E-4B5E-9ECE-B8D9B1CEAB24}" type="pres">
      <dgm:prSet presAssocID="{083F21E3-01ED-4528-9F5C-FEACB739DFB2}" presName="vert1" presStyleCnt="0"/>
      <dgm:spPr/>
    </dgm:pt>
  </dgm:ptLst>
  <dgm:cxnLst>
    <dgm:cxn modelId="{C81D2623-784D-426F-8BF8-6739B3892718}" srcId="{25379A4E-57D1-4553-AFB2-9C516DC43AEA}" destId="{5DA2181D-2F91-4939-B89A-AD7C2DBA1D27}" srcOrd="0" destOrd="0" parTransId="{3FC5F2B3-F2C9-4BED-8F67-D13DDA8DC50C}" sibTransId="{70E9829B-0028-4F3E-B14D-48DBA8E7CA6A}"/>
    <dgm:cxn modelId="{8195E42E-F2A9-471A-8235-67F031EB2B48}" srcId="{25379A4E-57D1-4553-AFB2-9C516DC43AEA}" destId="{DAC737EB-4B6D-446E-ABE0-298474193325}" srcOrd="5" destOrd="0" parTransId="{C9804FB2-D3BE-4073-A67C-059BA9FDAB37}" sibTransId="{A35770C8-56E9-49B9-ADD5-ABA1DACE3B12}"/>
    <dgm:cxn modelId="{33F8FD35-C710-4243-8808-5257A5B81D47}" type="presOf" srcId="{D3F2C82A-8371-46B4-BFE3-9C50B0C2D206}" destId="{3AE599FE-CD2E-43F6-85E9-1B0E1CCBF4E7}" srcOrd="0" destOrd="0" presId="urn:microsoft.com/office/officeart/2008/layout/LinedList"/>
    <dgm:cxn modelId="{786F5F60-1E8C-4114-8E59-251B3D0CDA36}" srcId="{25379A4E-57D1-4553-AFB2-9C516DC43AEA}" destId="{41BFFA6E-B048-4B34-ACBF-0D99E01A6AC7}" srcOrd="1" destOrd="0" parTransId="{EBE78F52-5297-4EC3-86D6-90038333FBB6}" sibTransId="{C9C78F3D-4875-4C5B-8D7B-76E705B32E80}"/>
    <dgm:cxn modelId="{A8DDE665-B1FB-4B3B-9B2B-53ED88E7E5D8}" type="presOf" srcId="{083F21E3-01ED-4528-9F5C-FEACB739DFB2}" destId="{77FD7284-8297-4317-AC01-9C3C061DDE95}" srcOrd="0" destOrd="0" presId="urn:microsoft.com/office/officeart/2008/layout/LinedList"/>
    <dgm:cxn modelId="{0F1B9547-1F33-4C3F-89F9-6CCE5A3C56AE}" type="presOf" srcId="{89705F95-EC49-4A87-B7F7-4493716943D5}" destId="{F3FC34B9-27EC-4363-B83E-726F5D5BC401}" srcOrd="0" destOrd="0" presId="urn:microsoft.com/office/officeart/2008/layout/LinedList"/>
    <dgm:cxn modelId="{5E5EAA58-F8D1-4250-8667-C803FC35D93B}" type="presOf" srcId="{41BFFA6E-B048-4B34-ACBF-0D99E01A6AC7}" destId="{335070E8-181F-428D-8E92-2E8B50BED9BA}" srcOrd="0" destOrd="0" presId="urn:microsoft.com/office/officeart/2008/layout/LinedList"/>
    <dgm:cxn modelId="{96199E92-5EDA-46A8-99CE-51D8A375FFA9}" srcId="{25379A4E-57D1-4553-AFB2-9C516DC43AEA}" destId="{D3F2C82A-8371-46B4-BFE3-9C50B0C2D206}" srcOrd="2" destOrd="0" parTransId="{CF930C07-0FF6-42D7-BB66-08FE043FE122}" sibTransId="{8EF4D88F-13E7-4939-9D57-24FE1675AF30}"/>
    <dgm:cxn modelId="{83414594-ADFD-4EF7-A3C8-FB487A2C9C12}" type="presOf" srcId="{5DA2181D-2F91-4939-B89A-AD7C2DBA1D27}" destId="{2AB025AB-784B-4F3F-AB27-410317D9B83D}" srcOrd="0" destOrd="0" presId="urn:microsoft.com/office/officeart/2008/layout/LinedList"/>
    <dgm:cxn modelId="{BFA0E99D-D1FA-4372-A2A2-C2B6B33042D7}" srcId="{25379A4E-57D1-4553-AFB2-9C516DC43AEA}" destId="{623B51C6-E177-43F8-9D63-F56235F2CDE4}" srcOrd="3" destOrd="0" parTransId="{5F8DE266-1B68-402F-99C5-8F4057BAF109}" sibTransId="{FBEE1F2B-C361-483A-B4BD-FAF13530E525}"/>
    <dgm:cxn modelId="{B9D4A4A7-04F8-407C-BC2B-0991334C3642}" srcId="{25379A4E-57D1-4553-AFB2-9C516DC43AEA}" destId="{083F21E3-01ED-4528-9F5C-FEACB739DFB2}" srcOrd="6" destOrd="0" parTransId="{6AFE8421-6D6A-404E-8256-20F7B39A0513}" sibTransId="{D1C0AEA4-21AA-4C94-B176-B7FEAE90E144}"/>
    <dgm:cxn modelId="{D59185AE-AD87-4108-AFE4-DED3CA8BF992}" type="presOf" srcId="{25379A4E-57D1-4553-AFB2-9C516DC43AEA}" destId="{9AFAF7B0-0DE0-436D-9201-22BCE8F4D713}" srcOrd="0" destOrd="0" presId="urn:microsoft.com/office/officeart/2008/layout/LinedList"/>
    <dgm:cxn modelId="{ED31E8AF-21EB-4CE9-98B1-E7E19BA4158D}" type="presOf" srcId="{623B51C6-E177-43F8-9D63-F56235F2CDE4}" destId="{C3BCCF3E-15A7-4AE2-A51A-6FAD0D58CBC2}" srcOrd="0" destOrd="0" presId="urn:microsoft.com/office/officeart/2008/layout/LinedList"/>
    <dgm:cxn modelId="{982B5CDC-E4A7-43F1-B9AF-6287C4477926}" srcId="{25379A4E-57D1-4553-AFB2-9C516DC43AEA}" destId="{89705F95-EC49-4A87-B7F7-4493716943D5}" srcOrd="4" destOrd="0" parTransId="{5424390D-00F2-4376-BD7D-649E1944798A}" sibTransId="{5E674DFD-6976-42CB-A561-75E3A7CA1A5A}"/>
    <dgm:cxn modelId="{C96E58EA-0E19-4F11-A277-969AFD600472}" type="presOf" srcId="{DAC737EB-4B6D-446E-ABE0-298474193325}" destId="{E0A2DE7D-33B5-4D00-B218-AB1DF5D1EEC4}" srcOrd="0" destOrd="0" presId="urn:microsoft.com/office/officeart/2008/layout/LinedList"/>
    <dgm:cxn modelId="{F3EB581A-BBFB-4ED2-9AE4-62E61B04F85C}" type="presParOf" srcId="{9AFAF7B0-0DE0-436D-9201-22BCE8F4D713}" destId="{56919DA7-ABAA-46B4-8452-E4745E6686F8}" srcOrd="0" destOrd="0" presId="urn:microsoft.com/office/officeart/2008/layout/LinedList"/>
    <dgm:cxn modelId="{9DA94BC9-8BFD-4C6E-BFF8-5748E15BB880}" type="presParOf" srcId="{9AFAF7B0-0DE0-436D-9201-22BCE8F4D713}" destId="{6400203B-1213-41E3-AA17-055C56E789EA}" srcOrd="1" destOrd="0" presId="urn:microsoft.com/office/officeart/2008/layout/LinedList"/>
    <dgm:cxn modelId="{AEED6C89-1741-4F33-9CCD-493C7A182E3B}" type="presParOf" srcId="{6400203B-1213-41E3-AA17-055C56E789EA}" destId="{2AB025AB-784B-4F3F-AB27-410317D9B83D}" srcOrd="0" destOrd="0" presId="urn:microsoft.com/office/officeart/2008/layout/LinedList"/>
    <dgm:cxn modelId="{26E46E05-3BC1-47A7-80FE-4F345413FDEF}" type="presParOf" srcId="{6400203B-1213-41E3-AA17-055C56E789EA}" destId="{408DE3CE-0715-4E76-B752-6506B1424134}" srcOrd="1" destOrd="0" presId="urn:microsoft.com/office/officeart/2008/layout/LinedList"/>
    <dgm:cxn modelId="{268F4762-B76A-462A-B649-FF8B4070A228}" type="presParOf" srcId="{9AFAF7B0-0DE0-436D-9201-22BCE8F4D713}" destId="{A2D67230-0479-444C-B073-A89272043B44}" srcOrd="2" destOrd="0" presId="urn:microsoft.com/office/officeart/2008/layout/LinedList"/>
    <dgm:cxn modelId="{BC285435-1F9C-4025-B9CD-082AAA0FF785}" type="presParOf" srcId="{9AFAF7B0-0DE0-436D-9201-22BCE8F4D713}" destId="{80AABAF6-AA85-4458-A4B9-557586AF2ED9}" srcOrd="3" destOrd="0" presId="urn:microsoft.com/office/officeart/2008/layout/LinedList"/>
    <dgm:cxn modelId="{9D460D0C-FE8C-4681-98A5-B00C6901673A}" type="presParOf" srcId="{80AABAF6-AA85-4458-A4B9-557586AF2ED9}" destId="{335070E8-181F-428D-8E92-2E8B50BED9BA}" srcOrd="0" destOrd="0" presId="urn:microsoft.com/office/officeart/2008/layout/LinedList"/>
    <dgm:cxn modelId="{0BB7FB7D-28EC-405C-8206-7D67F97AA317}" type="presParOf" srcId="{80AABAF6-AA85-4458-A4B9-557586AF2ED9}" destId="{981A4F31-F893-48C3-9F8C-2530BA6DD042}" srcOrd="1" destOrd="0" presId="urn:microsoft.com/office/officeart/2008/layout/LinedList"/>
    <dgm:cxn modelId="{28E8F140-7E87-42F1-8AB9-C9F389A69C89}" type="presParOf" srcId="{9AFAF7B0-0DE0-436D-9201-22BCE8F4D713}" destId="{752BD545-EEF0-40EE-A176-CA3E41D6DEAA}" srcOrd="4" destOrd="0" presId="urn:microsoft.com/office/officeart/2008/layout/LinedList"/>
    <dgm:cxn modelId="{6FD75FE2-C208-4A99-9DDB-9448EAABA917}" type="presParOf" srcId="{9AFAF7B0-0DE0-436D-9201-22BCE8F4D713}" destId="{89D15580-DA5C-4F4A-B220-79806BD401F9}" srcOrd="5" destOrd="0" presId="urn:microsoft.com/office/officeart/2008/layout/LinedList"/>
    <dgm:cxn modelId="{9E5FF327-35A5-4052-9544-1FFDD51745EC}" type="presParOf" srcId="{89D15580-DA5C-4F4A-B220-79806BD401F9}" destId="{3AE599FE-CD2E-43F6-85E9-1B0E1CCBF4E7}" srcOrd="0" destOrd="0" presId="urn:microsoft.com/office/officeart/2008/layout/LinedList"/>
    <dgm:cxn modelId="{FB51E91A-50AB-4009-AF6F-24863626157E}" type="presParOf" srcId="{89D15580-DA5C-4F4A-B220-79806BD401F9}" destId="{2A1C003B-B259-4DE0-AD87-6876D976BBF3}" srcOrd="1" destOrd="0" presId="urn:microsoft.com/office/officeart/2008/layout/LinedList"/>
    <dgm:cxn modelId="{54D4D0A0-6E47-4960-B28C-AF3F1AD9A6F3}" type="presParOf" srcId="{9AFAF7B0-0DE0-436D-9201-22BCE8F4D713}" destId="{26881BD3-CD13-4163-8F7B-9D6D4A47BD3A}" srcOrd="6" destOrd="0" presId="urn:microsoft.com/office/officeart/2008/layout/LinedList"/>
    <dgm:cxn modelId="{6F129450-47A2-40B5-89E5-BB70265F9DAD}" type="presParOf" srcId="{9AFAF7B0-0DE0-436D-9201-22BCE8F4D713}" destId="{961692AE-BE84-49B4-9E22-3F376B1BA1FD}" srcOrd="7" destOrd="0" presId="urn:microsoft.com/office/officeart/2008/layout/LinedList"/>
    <dgm:cxn modelId="{A074BD58-2FF2-4A6F-8A0A-DDCD192C4B7B}" type="presParOf" srcId="{961692AE-BE84-49B4-9E22-3F376B1BA1FD}" destId="{C3BCCF3E-15A7-4AE2-A51A-6FAD0D58CBC2}" srcOrd="0" destOrd="0" presId="urn:microsoft.com/office/officeart/2008/layout/LinedList"/>
    <dgm:cxn modelId="{B2695C8A-2879-4AB9-8B14-56983E8EDFF7}" type="presParOf" srcId="{961692AE-BE84-49B4-9E22-3F376B1BA1FD}" destId="{BFE11552-1E86-492D-82B7-CFD37AADC6E6}" srcOrd="1" destOrd="0" presId="urn:microsoft.com/office/officeart/2008/layout/LinedList"/>
    <dgm:cxn modelId="{003B3069-0D6E-4863-B109-360B09C7E4B4}" type="presParOf" srcId="{9AFAF7B0-0DE0-436D-9201-22BCE8F4D713}" destId="{1C0698A7-69A6-41D6-A119-A3B9D0831A36}" srcOrd="8" destOrd="0" presId="urn:microsoft.com/office/officeart/2008/layout/LinedList"/>
    <dgm:cxn modelId="{807B8D64-6E24-4E77-B46A-FEB701318DD4}" type="presParOf" srcId="{9AFAF7B0-0DE0-436D-9201-22BCE8F4D713}" destId="{F0BD77DB-8CB5-4AEA-93E8-8D024377CBE4}" srcOrd="9" destOrd="0" presId="urn:microsoft.com/office/officeart/2008/layout/LinedList"/>
    <dgm:cxn modelId="{F4B63EAD-19D2-45F0-BC65-D43C13382B97}" type="presParOf" srcId="{F0BD77DB-8CB5-4AEA-93E8-8D024377CBE4}" destId="{F3FC34B9-27EC-4363-B83E-726F5D5BC401}" srcOrd="0" destOrd="0" presId="urn:microsoft.com/office/officeart/2008/layout/LinedList"/>
    <dgm:cxn modelId="{C67D4ABB-151F-4988-B7FD-BDAAAB36B4B9}" type="presParOf" srcId="{F0BD77DB-8CB5-4AEA-93E8-8D024377CBE4}" destId="{9623ACE2-E8E0-4C6E-A23C-D153D0384789}" srcOrd="1" destOrd="0" presId="urn:microsoft.com/office/officeart/2008/layout/LinedList"/>
    <dgm:cxn modelId="{5D705088-0672-4106-BC34-8B791B5882CA}" type="presParOf" srcId="{9AFAF7B0-0DE0-436D-9201-22BCE8F4D713}" destId="{C63E05C0-B928-410B-9323-1DC1D2E4FA13}" srcOrd="10" destOrd="0" presId="urn:microsoft.com/office/officeart/2008/layout/LinedList"/>
    <dgm:cxn modelId="{956F00A3-D098-4565-9B1E-D9A9A4392C14}" type="presParOf" srcId="{9AFAF7B0-0DE0-436D-9201-22BCE8F4D713}" destId="{B695779E-D296-45FD-BEBF-F7D3E4A49433}" srcOrd="11" destOrd="0" presId="urn:microsoft.com/office/officeart/2008/layout/LinedList"/>
    <dgm:cxn modelId="{0123E480-AF44-44C3-8A44-DC375BBE22F2}" type="presParOf" srcId="{B695779E-D296-45FD-BEBF-F7D3E4A49433}" destId="{E0A2DE7D-33B5-4D00-B218-AB1DF5D1EEC4}" srcOrd="0" destOrd="0" presId="urn:microsoft.com/office/officeart/2008/layout/LinedList"/>
    <dgm:cxn modelId="{D64D7B9F-BACD-4C90-8879-8DA4C8BD332D}" type="presParOf" srcId="{B695779E-D296-45FD-BEBF-F7D3E4A49433}" destId="{12759C7F-1540-462B-8366-C02AD33530EA}" srcOrd="1" destOrd="0" presId="urn:microsoft.com/office/officeart/2008/layout/LinedList"/>
    <dgm:cxn modelId="{41443FA5-9D2D-4923-A23B-27F893CE9694}" type="presParOf" srcId="{9AFAF7B0-0DE0-436D-9201-22BCE8F4D713}" destId="{3AE4E23E-C9EA-4CBF-95A4-855CC77D6CFD}" srcOrd="12" destOrd="0" presId="urn:microsoft.com/office/officeart/2008/layout/LinedList"/>
    <dgm:cxn modelId="{B9D7E7D6-32A0-4290-96A0-D04F5E775402}" type="presParOf" srcId="{9AFAF7B0-0DE0-436D-9201-22BCE8F4D713}" destId="{5FA8E548-8C2C-4C18-86FD-77FDF702392D}" srcOrd="13" destOrd="0" presId="urn:microsoft.com/office/officeart/2008/layout/LinedList"/>
    <dgm:cxn modelId="{218BA796-B30C-4205-89FF-641B95E58913}" type="presParOf" srcId="{5FA8E548-8C2C-4C18-86FD-77FDF702392D}" destId="{77FD7284-8297-4317-AC01-9C3C061DDE95}" srcOrd="0" destOrd="0" presId="urn:microsoft.com/office/officeart/2008/layout/LinedList"/>
    <dgm:cxn modelId="{F3FD6A6E-7C8D-404A-AACB-01EEC9689F6A}" type="presParOf" srcId="{5FA8E548-8C2C-4C18-86FD-77FDF702392D}" destId="{2DB790B2-E17E-4B5E-9ECE-B8D9B1CEAB2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9A7E39-3CC4-4872-989B-4A09AF6E84B3}" type="doc">
      <dgm:prSet loTypeId="urn:microsoft.com/office/officeart/2005/8/layout/hList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16DE85E9-EC98-49F7-841D-43C10D221A6D}">
      <dgm:prSet phldrT="[Text]"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Need of Quality audit</a:t>
          </a:r>
        </a:p>
      </dgm:t>
    </dgm:pt>
    <dgm:pt modelId="{4F2D0AC1-466D-4EA2-B6BB-63AD08D64E71}" type="parTrans" cxnId="{369A36A2-337B-4BF8-9707-09E5A6CA5531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C5A0DF-C4B1-4E87-817C-2C21DE4D6F35}" type="sibTrans" cxnId="{369A36A2-337B-4BF8-9707-09E5A6CA5531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24CF9A-F88E-4F85-8187-D49894BFE5D9}">
      <dgm:prSet phldrT="[Text]"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Available Quality tools for Public Health System</a:t>
          </a:r>
        </a:p>
      </dgm:t>
    </dgm:pt>
    <dgm:pt modelId="{89193A8F-9CB1-4A8A-8E95-B4DB7E25B8DC}" type="parTrans" cxnId="{D0E6D1D3-B531-4CFD-B0A3-ADEBEB34DE3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39E144-8E02-45E8-8993-99E1232FFFA2}" type="sibTrans" cxnId="{D0E6D1D3-B531-4CFD-B0A3-ADEBEB34DE3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74087B-7DC9-4ACE-A4A1-09F5107686E3}">
      <dgm:prSet custT="1"/>
      <dgm:spPr/>
      <dgm:t>
        <a:bodyPr/>
        <a:lstStyle/>
        <a:p>
          <a:r>
            <a:rPr lang="en-US" sz="1400" b="1" dirty="0">
              <a:latin typeface="Arial" panose="020B0604020202020204" pitchFamily="34" charset="0"/>
              <a:cs typeface="Arial" panose="020B0604020202020204" pitchFamily="34" charset="0"/>
            </a:rPr>
            <a:t>NQAS</a:t>
          </a:r>
          <a:endParaRPr lang="en-IN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DF5B8F-5F72-40FE-A851-5C4865531C11}" type="parTrans" cxnId="{E98279D9-CDB4-480D-AC92-895C9BA9811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728B4A-2636-4F20-954D-D6FE7FED25E3}" type="sibTrans" cxnId="{E98279D9-CDB4-480D-AC92-895C9BA9811E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F2154D-33D3-46DC-A665-C76B161866F2}">
      <dgm:prSet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PATIENT </a:t>
          </a:r>
          <a:r>
            <a:rPr lang="en-IN" sz="1350" b="1" dirty="0">
              <a:latin typeface="Arial" panose="020B0604020202020204" pitchFamily="34" charset="0"/>
              <a:cs typeface="Arial" panose="020B0604020202020204" pitchFamily="34" charset="0"/>
            </a:rPr>
            <a:t>SATISFACTION </a:t>
          </a:r>
        </a:p>
      </dgm:t>
    </dgm:pt>
    <dgm:pt modelId="{DF18D51F-E70E-4B58-9E6E-43712C8D5804}" type="parTrans" cxnId="{E4DD411B-0DAA-4F33-8282-FF25D0F7CC3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9AC047-5BA7-4990-B3A7-56E89A3CE735}" type="sibTrans" cxnId="{E4DD411B-0DAA-4F33-8282-FF25D0F7CC34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7D1951-4DB5-4243-8D49-E1F73741A9BE}">
      <dgm:prSet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KAYAKALP</a:t>
          </a:r>
        </a:p>
      </dgm:t>
    </dgm:pt>
    <dgm:pt modelId="{E861FD11-2929-42EC-9231-A56DB0554E65}" type="parTrans" cxnId="{9EBC4E6A-D3D9-4FEC-8399-7B8716AD7AD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FDA9CD-3891-480D-8744-7AE431B88633}" type="sibTrans" cxnId="{9EBC4E6A-D3D9-4FEC-8399-7B8716AD7AD6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19C37E-5E29-4878-A421-7A7577096ECE}">
      <dgm:prSet custT="1"/>
      <dgm:spPr/>
      <dgm:t>
        <a:bodyPr/>
        <a:lstStyle/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ECHS</a:t>
          </a:r>
        </a:p>
        <a:p>
          <a:r>
            <a:rPr lang="en-IN" sz="1400" b="1" dirty="0">
              <a:latin typeface="Arial" panose="020B0604020202020204" pitchFamily="34" charset="0"/>
              <a:cs typeface="Arial" panose="020B0604020202020204" pitchFamily="34" charset="0"/>
            </a:rPr>
            <a:t>CGHS</a:t>
          </a:r>
        </a:p>
      </dgm:t>
    </dgm:pt>
    <dgm:pt modelId="{ADC234F1-0B15-4D02-86A8-1A1430DF7612}" type="parTrans" cxnId="{EC54A098-EB5F-423C-9BAE-2502C7C4FA70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7A7795-B37C-4B05-8C4E-53E3D060BFB4}" type="sibTrans" cxnId="{EC54A098-EB5F-423C-9BAE-2502C7C4FA70}">
      <dgm:prSet/>
      <dgm:spPr/>
      <dgm:t>
        <a:bodyPr/>
        <a:lstStyle/>
        <a:p>
          <a:endParaRPr lang="en-IN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FD2F4-FEB2-42E7-BE55-D4B34C42ABC7}" type="pres">
      <dgm:prSet presAssocID="{C99A7E39-3CC4-4872-989B-4A09AF6E84B3}" presName="Name0" presStyleCnt="0">
        <dgm:presLayoutVars>
          <dgm:dir/>
          <dgm:resizeHandles val="exact"/>
        </dgm:presLayoutVars>
      </dgm:prSet>
      <dgm:spPr/>
    </dgm:pt>
    <dgm:pt modelId="{854900C8-4398-49F2-A2BB-8BB4C4B0CABA}" type="pres">
      <dgm:prSet presAssocID="{C99A7E39-3CC4-4872-989B-4A09AF6E84B3}" presName="fgShape" presStyleLbl="fgShp" presStyleIdx="0" presStyleCnt="1"/>
      <dgm:spPr/>
    </dgm:pt>
    <dgm:pt modelId="{8B7C4A51-08AD-4DF7-B5E8-C88253F53D20}" type="pres">
      <dgm:prSet presAssocID="{C99A7E39-3CC4-4872-989B-4A09AF6E84B3}" presName="linComp" presStyleCnt="0"/>
      <dgm:spPr/>
    </dgm:pt>
    <dgm:pt modelId="{2FAE92F4-E075-49E4-A608-FD1370470B54}" type="pres">
      <dgm:prSet presAssocID="{16DE85E9-EC98-49F7-841D-43C10D221A6D}" presName="compNode" presStyleCnt="0"/>
      <dgm:spPr/>
    </dgm:pt>
    <dgm:pt modelId="{AA074F48-A962-4914-8C93-59C219907126}" type="pres">
      <dgm:prSet presAssocID="{16DE85E9-EC98-49F7-841D-43C10D221A6D}" presName="bkgdShape" presStyleLbl="node1" presStyleIdx="0" presStyleCnt="6"/>
      <dgm:spPr/>
    </dgm:pt>
    <dgm:pt modelId="{64EE5E17-ACB1-4F87-8C0B-35E59D10A908}" type="pres">
      <dgm:prSet presAssocID="{16DE85E9-EC98-49F7-841D-43C10D221A6D}" presName="nodeTx" presStyleLbl="node1" presStyleIdx="0" presStyleCnt="6">
        <dgm:presLayoutVars>
          <dgm:bulletEnabled val="1"/>
        </dgm:presLayoutVars>
      </dgm:prSet>
      <dgm:spPr/>
    </dgm:pt>
    <dgm:pt modelId="{C5FE3EAD-1DD6-4D37-99BE-42194135D328}" type="pres">
      <dgm:prSet presAssocID="{16DE85E9-EC98-49F7-841D-43C10D221A6D}" presName="invisiNode" presStyleLbl="node1" presStyleIdx="0" presStyleCnt="6"/>
      <dgm:spPr/>
    </dgm:pt>
    <dgm:pt modelId="{A5E32A2D-F279-4302-BA17-B4982FE7C091}" type="pres">
      <dgm:prSet presAssocID="{16DE85E9-EC98-49F7-841D-43C10D221A6D}" presName="imagNode" presStyleLbl="f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Research"/>
        </a:ext>
      </dgm:extLst>
    </dgm:pt>
    <dgm:pt modelId="{CD105488-3A8A-48D4-95C7-2B8FF870ED47}" type="pres">
      <dgm:prSet presAssocID="{1DC5A0DF-C4B1-4E87-817C-2C21DE4D6F35}" presName="sibTrans" presStyleLbl="sibTrans2D1" presStyleIdx="0" presStyleCnt="0"/>
      <dgm:spPr/>
    </dgm:pt>
    <dgm:pt modelId="{E8C3BBC4-42B3-4CF6-90D3-BAAC8EEB6BD3}" type="pres">
      <dgm:prSet presAssocID="{5924CF9A-F88E-4F85-8187-D49894BFE5D9}" presName="compNode" presStyleCnt="0"/>
      <dgm:spPr/>
    </dgm:pt>
    <dgm:pt modelId="{861685CF-2041-4BB4-9D6C-A973CA9CCD60}" type="pres">
      <dgm:prSet presAssocID="{5924CF9A-F88E-4F85-8187-D49894BFE5D9}" presName="bkgdShape" presStyleLbl="node1" presStyleIdx="1" presStyleCnt="6"/>
      <dgm:spPr/>
    </dgm:pt>
    <dgm:pt modelId="{6350E70F-8F4E-49BD-B830-53F5DCEB395B}" type="pres">
      <dgm:prSet presAssocID="{5924CF9A-F88E-4F85-8187-D49894BFE5D9}" presName="nodeTx" presStyleLbl="node1" presStyleIdx="1" presStyleCnt="6">
        <dgm:presLayoutVars>
          <dgm:bulletEnabled val="1"/>
        </dgm:presLayoutVars>
      </dgm:prSet>
      <dgm:spPr/>
    </dgm:pt>
    <dgm:pt modelId="{C38A5941-5440-43C1-82A6-DAB0CFDCFDC5}" type="pres">
      <dgm:prSet presAssocID="{5924CF9A-F88E-4F85-8187-D49894BFE5D9}" presName="invisiNode" presStyleLbl="node1" presStyleIdx="1" presStyleCnt="6"/>
      <dgm:spPr/>
    </dgm:pt>
    <dgm:pt modelId="{69320203-AF5A-4E19-B020-8F13394F7161}" type="pres">
      <dgm:prSet presAssocID="{5924CF9A-F88E-4F85-8187-D49894BFE5D9}" presName="imagNode" presStyleLbl="fgImgPlac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99475DBB-76E1-4BF0-B970-FBC6CE0D7A3D}" type="pres">
      <dgm:prSet presAssocID="{9239E144-8E02-45E8-8993-99E1232FFFA2}" presName="sibTrans" presStyleLbl="sibTrans2D1" presStyleIdx="0" presStyleCnt="0"/>
      <dgm:spPr/>
    </dgm:pt>
    <dgm:pt modelId="{1D4D9DEB-F945-41F7-9575-96052A9A1898}" type="pres">
      <dgm:prSet presAssocID="{CE74087B-7DC9-4ACE-A4A1-09F5107686E3}" presName="compNode" presStyleCnt="0"/>
      <dgm:spPr/>
    </dgm:pt>
    <dgm:pt modelId="{67DCD69C-1260-4523-AA82-D7D8013E8111}" type="pres">
      <dgm:prSet presAssocID="{CE74087B-7DC9-4ACE-A4A1-09F5107686E3}" presName="bkgdShape" presStyleLbl="node1" presStyleIdx="2" presStyleCnt="6" custLinFactNeighborY="338"/>
      <dgm:spPr/>
    </dgm:pt>
    <dgm:pt modelId="{56A45FDE-F1BA-49EB-8950-603512230BD7}" type="pres">
      <dgm:prSet presAssocID="{CE74087B-7DC9-4ACE-A4A1-09F5107686E3}" presName="nodeTx" presStyleLbl="node1" presStyleIdx="2" presStyleCnt="6">
        <dgm:presLayoutVars>
          <dgm:bulletEnabled val="1"/>
        </dgm:presLayoutVars>
      </dgm:prSet>
      <dgm:spPr/>
    </dgm:pt>
    <dgm:pt modelId="{A1E326B1-F69B-4530-BD83-F938544958BC}" type="pres">
      <dgm:prSet presAssocID="{CE74087B-7DC9-4ACE-A4A1-09F5107686E3}" presName="invisiNode" presStyleLbl="node1" presStyleIdx="2" presStyleCnt="6"/>
      <dgm:spPr/>
    </dgm:pt>
    <dgm:pt modelId="{7F5E79C6-B6DF-44A9-9235-44579DD2BEB0}" type="pres">
      <dgm:prSet presAssocID="{CE74087B-7DC9-4ACE-A4A1-09F5107686E3}" presName="imagNode" presStyleLbl="fgImgPlac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Checklist RTL"/>
        </a:ext>
      </dgm:extLst>
    </dgm:pt>
    <dgm:pt modelId="{0CA37D98-9AA6-414A-95EA-99FF58DEAAAB}" type="pres">
      <dgm:prSet presAssocID="{8B728B4A-2636-4F20-954D-D6FE7FED25E3}" presName="sibTrans" presStyleLbl="sibTrans2D1" presStyleIdx="0" presStyleCnt="0"/>
      <dgm:spPr/>
    </dgm:pt>
    <dgm:pt modelId="{9E1070D2-B7FF-4061-BA65-DB9293FC8F69}" type="pres">
      <dgm:prSet presAssocID="{F2F2154D-33D3-46DC-A665-C76B161866F2}" presName="compNode" presStyleCnt="0"/>
      <dgm:spPr/>
    </dgm:pt>
    <dgm:pt modelId="{53019769-DE2B-4285-8A40-B32AE75C1E9A}" type="pres">
      <dgm:prSet presAssocID="{F2F2154D-33D3-46DC-A665-C76B161866F2}" presName="bkgdShape" presStyleLbl="node1" presStyleIdx="3" presStyleCnt="6" custLinFactNeighborX="-1500"/>
      <dgm:spPr/>
    </dgm:pt>
    <dgm:pt modelId="{F5589C51-7A90-46AA-89DB-409FAF74014E}" type="pres">
      <dgm:prSet presAssocID="{F2F2154D-33D3-46DC-A665-C76B161866F2}" presName="nodeTx" presStyleLbl="node1" presStyleIdx="3" presStyleCnt="6">
        <dgm:presLayoutVars>
          <dgm:bulletEnabled val="1"/>
        </dgm:presLayoutVars>
      </dgm:prSet>
      <dgm:spPr/>
    </dgm:pt>
    <dgm:pt modelId="{E8CFAFFB-B0F1-4B16-92D7-2F78A9DA85D6}" type="pres">
      <dgm:prSet presAssocID="{F2F2154D-33D3-46DC-A665-C76B161866F2}" presName="invisiNode" presStyleLbl="node1" presStyleIdx="3" presStyleCnt="6"/>
      <dgm:spPr/>
    </dgm:pt>
    <dgm:pt modelId="{9C07190A-223D-4A63-9E00-62A9F741EBD4}" type="pres">
      <dgm:prSet presAssocID="{F2F2154D-33D3-46DC-A665-C76B161866F2}" presName="imagNode" presStyleLbl="fgImgPlac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8D115542-90E9-4EF4-84DC-2C407340080D}" type="pres">
      <dgm:prSet presAssocID="{7E9AC047-5BA7-4990-B3A7-56E89A3CE735}" presName="sibTrans" presStyleLbl="sibTrans2D1" presStyleIdx="0" presStyleCnt="0"/>
      <dgm:spPr/>
    </dgm:pt>
    <dgm:pt modelId="{DE1A62F2-AD17-435A-9A56-6E3392BCACD5}" type="pres">
      <dgm:prSet presAssocID="{EE7D1951-4DB5-4243-8D49-E1F73741A9BE}" presName="compNode" presStyleCnt="0"/>
      <dgm:spPr/>
    </dgm:pt>
    <dgm:pt modelId="{2A9C9AF4-A34F-487E-846A-07AB664E5079}" type="pres">
      <dgm:prSet presAssocID="{EE7D1951-4DB5-4243-8D49-E1F73741A9BE}" presName="bkgdShape" presStyleLbl="node1" presStyleIdx="4" presStyleCnt="6"/>
      <dgm:spPr/>
    </dgm:pt>
    <dgm:pt modelId="{7B8824F1-A4CE-4878-AC59-153AAE4A375B}" type="pres">
      <dgm:prSet presAssocID="{EE7D1951-4DB5-4243-8D49-E1F73741A9BE}" presName="nodeTx" presStyleLbl="node1" presStyleIdx="4" presStyleCnt="6">
        <dgm:presLayoutVars>
          <dgm:bulletEnabled val="1"/>
        </dgm:presLayoutVars>
      </dgm:prSet>
      <dgm:spPr/>
    </dgm:pt>
    <dgm:pt modelId="{1EFBBEB3-D861-4104-986F-4B5FF7A3AA99}" type="pres">
      <dgm:prSet presAssocID="{EE7D1951-4DB5-4243-8D49-E1F73741A9BE}" presName="invisiNode" presStyleLbl="node1" presStyleIdx="4" presStyleCnt="6"/>
      <dgm:spPr/>
    </dgm:pt>
    <dgm:pt modelId="{887403C8-DF36-438D-B3FC-CF58A56B0911}" type="pres">
      <dgm:prSet presAssocID="{EE7D1951-4DB5-4243-8D49-E1F73741A9BE}" presName="imagNode" presStyleLbl="fgImgPlac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2B728476-5C25-4D73-9589-27A66605EDFF}" type="pres">
      <dgm:prSet presAssocID="{EEFDA9CD-3891-480D-8744-7AE431B88633}" presName="sibTrans" presStyleLbl="sibTrans2D1" presStyleIdx="0" presStyleCnt="0"/>
      <dgm:spPr/>
    </dgm:pt>
    <dgm:pt modelId="{0EFC1C44-2A9B-497D-8288-024F0C2CEB82}" type="pres">
      <dgm:prSet presAssocID="{6019C37E-5E29-4878-A421-7A7577096ECE}" presName="compNode" presStyleCnt="0"/>
      <dgm:spPr/>
    </dgm:pt>
    <dgm:pt modelId="{AE2DCF02-5433-45CD-91BF-433A29D5DDBC}" type="pres">
      <dgm:prSet presAssocID="{6019C37E-5E29-4878-A421-7A7577096ECE}" presName="bkgdShape" presStyleLbl="node1" presStyleIdx="5" presStyleCnt="6" custAng="0" custLinFactNeighborX="-310" custLinFactNeighborY="-553"/>
      <dgm:spPr/>
    </dgm:pt>
    <dgm:pt modelId="{596AFD71-BB8B-4B84-B619-31D7DEC2B0F9}" type="pres">
      <dgm:prSet presAssocID="{6019C37E-5E29-4878-A421-7A7577096ECE}" presName="nodeTx" presStyleLbl="node1" presStyleIdx="5" presStyleCnt="6">
        <dgm:presLayoutVars>
          <dgm:bulletEnabled val="1"/>
        </dgm:presLayoutVars>
      </dgm:prSet>
      <dgm:spPr/>
    </dgm:pt>
    <dgm:pt modelId="{EA70567C-D1C9-4D01-AE6D-3F387A54A473}" type="pres">
      <dgm:prSet presAssocID="{6019C37E-5E29-4878-A421-7A7577096ECE}" presName="invisiNode" presStyleLbl="node1" presStyleIdx="5" presStyleCnt="6"/>
      <dgm:spPr/>
    </dgm:pt>
    <dgm:pt modelId="{519A0FDF-A7B3-4576-BC65-72321FA4CB8F}" type="pres">
      <dgm:prSet presAssocID="{6019C37E-5E29-4878-A421-7A7577096ECE}" presName="imagNode" presStyleLbl="fgImgPlac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7000" r="-7000"/>
          </a:stretch>
        </a:blipFill>
      </dgm:spPr>
      <dgm:extLst>
        <a:ext uri="{E40237B7-FDA0-4F09-8148-C483321AD2D9}">
          <dgm14:cNvPr xmlns:dgm14="http://schemas.microsoft.com/office/drawing/2010/diagram" id="0" name="" descr="Microscope"/>
        </a:ext>
      </dgm:extLst>
    </dgm:pt>
  </dgm:ptLst>
  <dgm:cxnLst>
    <dgm:cxn modelId="{B743F518-A789-4109-ADE3-13FBD8E6AE78}" type="presOf" srcId="{1DC5A0DF-C4B1-4E87-817C-2C21DE4D6F35}" destId="{CD105488-3A8A-48D4-95C7-2B8FF870ED47}" srcOrd="0" destOrd="0" presId="urn:microsoft.com/office/officeart/2005/8/layout/hList7"/>
    <dgm:cxn modelId="{E4DD411B-0DAA-4F33-8282-FF25D0F7CC34}" srcId="{C99A7E39-3CC4-4872-989B-4A09AF6E84B3}" destId="{F2F2154D-33D3-46DC-A665-C76B161866F2}" srcOrd="3" destOrd="0" parTransId="{DF18D51F-E70E-4B58-9E6E-43712C8D5804}" sibTransId="{7E9AC047-5BA7-4990-B3A7-56E89A3CE735}"/>
    <dgm:cxn modelId="{BE752023-BB2F-4FA4-AEB5-CBF9BA59E958}" type="presOf" srcId="{F2F2154D-33D3-46DC-A665-C76B161866F2}" destId="{53019769-DE2B-4285-8A40-B32AE75C1E9A}" srcOrd="0" destOrd="0" presId="urn:microsoft.com/office/officeart/2005/8/layout/hList7"/>
    <dgm:cxn modelId="{09B78B63-0C8A-4A73-80D7-48E6E495AAB1}" type="presOf" srcId="{C99A7E39-3CC4-4872-989B-4A09AF6E84B3}" destId="{24AFD2F4-FEB2-42E7-BE55-D4B34C42ABC7}" srcOrd="0" destOrd="0" presId="urn:microsoft.com/office/officeart/2005/8/layout/hList7"/>
    <dgm:cxn modelId="{19200345-2776-4211-B016-9954CDF0D31F}" type="presOf" srcId="{CE74087B-7DC9-4ACE-A4A1-09F5107686E3}" destId="{56A45FDE-F1BA-49EB-8950-603512230BD7}" srcOrd="1" destOrd="0" presId="urn:microsoft.com/office/officeart/2005/8/layout/hList7"/>
    <dgm:cxn modelId="{9EBC4E6A-D3D9-4FEC-8399-7B8716AD7AD6}" srcId="{C99A7E39-3CC4-4872-989B-4A09AF6E84B3}" destId="{EE7D1951-4DB5-4243-8D49-E1F73741A9BE}" srcOrd="4" destOrd="0" parTransId="{E861FD11-2929-42EC-9231-A56DB0554E65}" sibTransId="{EEFDA9CD-3891-480D-8744-7AE431B88633}"/>
    <dgm:cxn modelId="{6E4DA24B-7401-4D69-B7DD-D9D83B075066}" type="presOf" srcId="{5924CF9A-F88E-4F85-8187-D49894BFE5D9}" destId="{6350E70F-8F4E-49BD-B830-53F5DCEB395B}" srcOrd="1" destOrd="0" presId="urn:microsoft.com/office/officeart/2005/8/layout/hList7"/>
    <dgm:cxn modelId="{BEF57258-89D3-4EBF-9CEE-D263A1F57173}" type="presOf" srcId="{F2F2154D-33D3-46DC-A665-C76B161866F2}" destId="{F5589C51-7A90-46AA-89DB-409FAF74014E}" srcOrd="1" destOrd="0" presId="urn:microsoft.com/office/officeart/2005/8/layout/hList7"/>
    <dgm:cxn modelId="{15A1CC96-A858-44E8-8BE0-C87179B2D364}" type="presOf" srcId="{EE7D1951-4DB5-4243-8D49-E1F73741A9BE}" destId="{7B8824F1-A4CE-4878-AC59-153AAE4A375B}" srcOrd="1" destOrd="0" presId="urn:microsoft.com/office/officeart/2005/8/layout/hList7"/>
    <dgm:cxn modelId="{EC54A098-EB5F-423C-9BAE-2502C7C4FA70}" srcId="{C99A7E39-3CC4-4872-989B-4A09AF6E84B3}" destId="{6019C37E-5E29-4878-A421-7A7577096ECE}" srcOrd="5" destOrd="0" parTransId="{ADC234F1-0B15-4D02-86A8-1A1430DF7612}" sibTransId="{9D7A7795-B37C-4B05-8C4E-53E3D060BFB4}"/>
    <dgm:cxn modelId="{2C62EB9E-0D76-4719-B9B4-69A2ED7B1C2B}" type="presOf" srcId="{5924CF9A-F88E-4F85-8187-D49894BFE5D9}" destId="{861685CF-2041-4BB4-9D6C-A973CA9CCD60}" srcOrd="0" destOrd="0" presId="urn:microsoft.com/office/officeart/2005/8/layout/hList7"/>
    <dgm:cxn modelId="{369A36A2-337B-4BF8-9707-09E5A6CA5531}" srcId="{C99A7E39-3CC4-4872-989B-4A09AF6E84B3}" destId="{16DE85E9-EC98-49F7-841D-43C10D221A6D}" srcOrd="0" destOrd="0" parTransId="{4F2D0AC1-466D-4EA2-B6BB-63AD08D64E71}" sibTransId="{1DC5A0DF-C4B1-4E87-817C-2C21DE4D6F35}"/>
    <dgm:cxn modelId="{04D6DCA5-8E5C-4EF8-95DA-8BFA4531D107}" type="presOf" srcId="{EEFDA9CD-3891-480D-8744-7AE431B88633}" destId="{2B728476-5C25-4D73-9589-27A66605EDFF}" srcOrd="0" destOrd="0" presId="urn:microsoft.com/office/officeart/2005/8/layout/hList7"/>
    <dgm:cxn modelId="{B0C1EAB2-7E8F-4D7E-8E55-A4308301D0AD}" type="presOf" srcId="{8B728B4A-2636-4F20-954D-D6FE7FED25E3}" destId="{0CA37D98-9AA6-414A-95EA-99FF58DEAAAB}" srcOrd="0" destOrd="0" presId="urn:microsoft.com/office/officeart/2005/8/layout/hList7"/>
    <dgm:cxn modelId="{B0A94BBF-62D8-4C36-8B21-4A40BF03515E}" type="presOf" srcId="{16DE85E9-EC98-49F7-841D-43C10D221A6D}" destId="{64EE5E17-ACB1-4F87-8C0B-35E59D10A908}" srcOrd="1" destOrd="0" presId="urn:microsoft.com/office/officeart/2005/8/layout/hList7"/>
    <dgm:cxn modelId="{AC63DFC5-94D5-440A-A21D-D51FBDE2E9A0}" type="presOf" srcId="{16DE85E9-EC98-49F7-841D-43C10D221A6D}" destId="{AA074F48-A962-4914-8C93-59C219907126}" srcOrd="0" destOrd="0" presId="urn:microsoft.com/office/officeart/2005/8/layout/hList7"/>
    <dgm:cxn modelId="{0AD1BCCD-E056-4D81-A7BC-0B093479F0F6}" type="presOf" srcId="{6019C37E-5E29-4878-A421-7A7577096ECE}" destId="{AE2DCF02-5433-45CD-91BF-433A29D5DDBC}" srcOrd="0" destOrd="0" presId="urn:microsoft.com/office/officeart/2005/8/layout/hList7"/>
    <dgm:cxn modelId="{901877CF-D535-45CC-82BF-45DF2308EE42}" type="presOf" srcId="{7E9AC047-5BA7-4990-B3A7-56E89A3CE735}" destId="{8D115542-90E9-4EF4-84DC-2C407340080D}" srcOrd="0" destOrd="0" presId="urn:microsoft.com/office/officeart/2005/8/layout/hList7"/>
    <dgm:cxn modelId="{D0E6D1D3-B531-4CFD-B0A3-ADEBEB34DE36}" srcId="{C99A7E39-3CC4-4872-989B-4A09AF6E84B3}" destId="{5924CF9A-F88E-4F85-8187-D49894BFE5D9}" srcOrd="1" destOrd="0" parTransId="{89193A8F-9CB1-4A8A-8E95-B4DB7E25B8DC}" sibTransId="{9239E144-8E02-45E8-8993-99E1232FFFA2}"/>
    <dgm:cxn modelId="{E98279D9-CDB4-480D-AC92-895C9BA9811E}" srcId="{C99A7E39-3CC4-4872-989B-4A09AF6E84B3}" destId="{CE74087B-7DC9-4ACE-A4A1-09F5107686E3}" srcOrd="2" destOrd="0" parTransId="{B5DF5B8F-5F72-40FE-A851-5C4865531C11}" sibTransId="{8B728B4A-2636-4F20-954D-D6FE7FED25E3}"/>
    <dgm:cxn modelId="{DA8EA0DD-07FE-4919-83E9-B79A78CA2BE4}" type="presOf" srcId="{CE74087B-7DC9-4ACE-A4A1-09F5107686E3}" destId="{67DCD69C-1260-4523-AA82-D7D8013E8111}" srcOrd="0" destOrd="0" presId="urn:microsoft.com/office/officeart/2005/8/layout/hList7"/>
    <dgm:cxn modelId="{D4969DE6-20C5-4276-A1CF-FB4DAA0AE12D}" type="presOf" srcId="{6019C37E-5E29-4878-A421-7A7577096ECE}" destId="{596AFD71-BB8B-4B84-B619-31D7DEC2B0F9}" srcOrd="1" destOrd="0" presId="urn:microsoft.com/office/officeart/2005/8/layout/hList7"/>
    <dgm:cxn modelId="{981D2EEB-BC07-4ECB-9365-421DA09B84E1}" type="presOf" srcId="{EE7D1951-4DB5-4243-8D49-E1F73741A9BE}" destId="{2A9C9AF4-A34F-487E-846A-07AB664E5079}" srcOrd="0" destOrd="0" presId="urn:microsoft.com/office/officeart/2005/8/layout/hList7"/>
    <dgm:cxn modelId="{7F3F9CFD-3561-472B-B068-DF7B24051643}" type="presOf" srcId="{9239E144-8E02-45E8-8993-99E1232FFFA2}" destId="{99475DBB-76E1-4BF0-B970-FBC6CE0D7A3D}" srcOrd="0" destOrd="0" presId="urn:microsoft.com/office/officeart/2005/8/layout/hList7"/>
    <dgm:cxn modelId="{4914EF9C-B646-4C60-ABC2-4972668CADC3}" type="presParOf" srcId="{24AFD2F4-FEB2-42E7-BE55-D4B34C42ABC7}" destId="{854900C8-4398-49F2-A2BB-8BB4C4B0CABA}" srcOrd="0" destOrd="0" presId="urn:microsoft.com/office/officeart/2005/8/layout/hList7"/>
    <dgm:cxn modelId="{FF8C0B8D-1693-4802-8475-F539403C4119}" type="presParOf" srcId="{24AFD2F4-FEB2-42E7-BE55-D4B34C42ABC7}" destId="{8B7C4A51-08AD-4DF7-B5E8-C88253F53D20}" srcOrd="1" destOrd="0" presId="urn:microsoft.com/office/officeart/2005/8/layout/hList7"/>
    <dgm:cxn modelId="{34EAA4DE-D3F9-49A0-B07E-73E9526B883C}" type="presParOf" srcId="{8B7C4A51-08AD-4DF7-B5E8-C88253F53D20}" destId="{2FAE92F4-E075-49E4-A608-FD1370470B54}" srcOrd="0" destOrd="0" presId="urn:microsoft.com/office/officeart/2005/8/layout/hList7"/>
    <dgm:cxn modelId="{E056900C-C299-44E8-B720-ED23C0955274}" type="presParOf" srcId="{2FAE92F4-E075-49E4-A608-FD1370470B54}" destId="{AA074F48-A962-4914-8C93-59C219907126}" srcOrd="0" destOrd="0" presId="urn:microsoft.com/office/officeart/2005/8/layout/hList7"/>
    <dgm:cxn modelId="{5CC29097-452B-4484-8C3F-9162359086C6}" type="presParOf" srcId="{2FAE92F4-E075-49E4-A608-FD1370470B54}" destId="{64EE5E17-ACB1-4F87-8C0B-35E59D10A908}" srcOrd="1" destOrd="0" presId="urn:microsoft.com/office/officeart/2005/8/layout/hList7"/>
    <dgm:cxn modelId="{902C41D1-91F6-4DE5-8120-0DC717B6277C}" type="presParOf" srcId="{2FAE92F4-E075-49E4-A608-FD1370470B54}" destId="{C5FE3EAD-1DD6-4D37-99BE-42194135D328}" srcOrd="2" destOrd="0" presId="urn:microsoft.com/office/officeart/2005/8/layout/hList7"/>
    <dgm:cxn modelId="{B676A726-DFDD-49FA-9511-0BEC5CB4886F}" type="presParOf" srcId="{2FAE92F4-E075-49E4-A608-FD1370470B54}" destId="{A5E32A2D-F279-4302-BA17-B4982FE7C091}" srcOrd="3" destOrd="0" presId="urn:microsoft.com/office/officeart/2005/8/layout/hList7"/>
    <dgm:cxn modelId="{515CD7AC-DB80-4BEE-9CEA-D487D64B41F6}" type="presParOf" srcId="{8B7C4A51-08AD-4DF7-B5E8-C88253F53D20}" destId="{CD105488-3A8A-48D4-95C7-2B8FF870ED47}" srcOrd="1" destOrd="0" presId="urn:microsoft.com/office/officeart/2005/8/layout/hList7"/>
    <dgm:cxn modelId="{5D692970-2D36-4FED-B7E0-1538FE287959}" type="presParOf" srcId="{8B7C4A51-08AD-4DF7-B5E8-C88253F53D20}" destId="{E8C3BBC4-42B3-4CF6-90D3-BAAC8EEB6BD3}" srcOrd="2" destOrd="0" presId="urn:microsoft.com/office/officeart/2005/8/layout/hList7"/>
    <dgm:cxn modelId="{E6FC9473-0064-4C16-A0ED-D76F40D6DA39}" type="presParOf" srcId="{E8C3BBC4-42B3-4CF6-90D3-BAAC8EEB6BD3}" destId="{861685CF-2041-4BB4-9D6C-A973CA9CCD60}" srcOrd="0" destOrd="0" presId="urn:microsoft.com/office/officeart/2005/8/layout/hList7"/>
    <dgm:cxn modelId="{270961A8-975E-4D5A-A9A2-4B144AA6A2F8}" type="presParOf" srcId="{E8C3BBC4-42B3-4CF6-90D3-BAAC8EEB6BD3}" destId="{6350E70F-8F4E-49BD-B830-53F5DCEB395B}" srcOrd="1" destOrd="0" presId="urn:microsoft.com/office/officeart/2005/8/layout/hList7"/>
    <dgm:cxn modelId="{0A7FC028-6693-4C41-94B3-00C0A9015455}" type="presParOf" srcId="{E8C3BBC4-42B3-4CF6-90D3-BAAC8EEB6BD3}" destId="{C38A5941-5440-43C1-82A6-DAB0CFDCFDC5}" srcOrd="2" destOrd="0" presId="urn:microsoft.com/office/officeart/2005/8/layout/hList7"/>
    <dgm:cxn modelId="{FFEC144F-851C-4C8C-86AE-2C990EB1951C}" type="presParOf" srcId="{E8C3BBC4-42B3-4CF6-90D3-BAAC8EEB6BD3}" destId="{69320203-AF5A-4E19-B020-8F13394F7161}" srcOrd="3" destOrd="0" presId="urn:microsoft.com/office/officeart/2005/8/layout/hList7"/>
    <dgm:cxn modelId="{BB188CCB-7C28-4315-B68B-70BA18159174}" type="presParOf" srcId="{8B7C4A51-08AD-4DF7-B5E8-C88253F53D20}" destId="{99475DBB-76E1-4BF0-B970-FBC6CE0D7A3D}" srcOrd="3" destOrd="0" presId="urn:microsoft.com/office/officeart/2005/8/layout/hList7"/>
    <dgm:cxn modelId="{B27B54EB-6C81-4BA4-BE60-864517CED7DE}" type="presParOf" srcId="{8B7C4A51-08AD-4DF7-B5E8-C88253F53D20}" destId="{1D4D9DEB-F945-41F7-9575-96052A9A1898}" srcOrd="4" destOrd="0" presId="urn:microsoft.com/office/officeart/2005/8/layout/hList7"/>
    <dgm:cxn modelId="{608608F6-CD00-4225-A203-EFD76B0535D6}" type="presParOf" srcId="{1D4D9DEB-F945-41F7-9575-96052A9A1898}" destId="{67DCD69C-1260-4523-AA82-D7D8013E8111}" srcOrd="0" destOrd="0" presId="urn:microsoft.com/office/officeart/2005/8/layout/hList7"/>
    <dgm:cxn modelId="{4CEE5DBF-1371-4DA7-B43A-AF67A7295DC0}" type="presParOf" srcId="{1D4D9DEB-F945-41F7-9575-96052A9A1898}" destId="{56A45FDE-F1BA-49EB-8950-603512230BD7}" srcOrd="1" destOrd="0" presId="urn:microsoft.com/office/officeart/2005/8/layout/hList7"/>
    <dgm:cxn modelId="{34F33091-C2C2-41D1-94BE-E26A051511AC}" type="presParOf" srcId="{1D4D9DEB-F945-41F7-9575-96052A9A1898}" destId="{A1E326B1-F69B-4530-BD83-F938544958BC}" srcOrd="2" destOrd="0" presId="urn:microsoft.com/office/officeart/2005/8/layout/hList7"/>
    <dgm:cxn modelId="{92966EE2-68C7-4A76-871A-0FED67E2F080}" type="presParOf" srcId="{1D4D9DEB-F945-41F7-9575-96052A9A1898}" destId="{7F5E79C6-B6DF-44A9-9235-44579DD2BEB0}" srcOrd="3" destOrd="0" presId="urn:microsoft.com/office/officeart/2005/8/layout/hList7"/>
    <dgm:cxn modelId="{58DEC269-4313-4A47-928A-9B0A035E2E07}" type="presParOf" srcId="{8B7C4A51-08AD-4DF7-B5E8-C88253F53D20}" destId="{0CA37D98-9AA6-414A-95EA-99FF58DEAAAB}" srcOrd="5" destOrd="0" presId="urn:microsoft.com/office/officeart/2005/8/layout/hList7"/>
    <dgm:cxn modelId="{A4B2388D-E380-4A68-8E95-B8CE2D3E6625}" type="presParOf" srcId="{8B7C4A51-08AD-4DF7-B5E8-C88253F53D20}" destId="{9E1070D2-B7FF-4061-BA65-DB9293FC8F69}" srcOrd="6" destOrd="0" presId="urn:microsoft.com/office/officeart/2005/8/layout/hList7"/>
    <dgm:cxn modelId="{0771307F-5FD2-44AD-AB80-70D81E33F4C9}" type="presParOf" srcId="{9E1070D2-B7FF-4061-BA65-DB9293FC8F69}" destId="{53019769-DE2B-4285-8A40-B32AE75C1E9A}" srcOrd="0" destOrd="0" presId="urn:microsoft.com/office/officeart/2005/8/layout/hList7"/>
    <dgm:cxn modelId="{7F1089BB-FE2C-45CC-8133-BF4157A91FDD}" type="presParOf" srcId="{9E1070D2-B7FF-4061-BA65-DB9293FC8F69}" destId="{F5589C51-7A90-46AA-89DB-409FAF74014E}" srcOrd="1" destOrd="0" presId="urn:microsoft.com/office/officeart/2005/8/layout/hList7"/>
    <dgm:cxn modelId="{271CA3F2-C8ED-454D-A08D-BFAC24CAFAF7}" type="presParOf" srcId="{9E1070D2-B7FF-4061-BA65-DB9293FC8F69}" destId="{E8CFAFFB-B0F1-4B16-92D7-2F78A9DA85D6}" srcOrd="2" destOrd="0" presId="urn:microsoft.com/office/officeart/2005/8/layout/hList7"/>
    <dgm:cxn modelId="{24DA8318-DE40-4417-950A-6D0B5CEA25AB}" type="presParOf" srcId="{9E1070D2-B7FF-4061-BA65-DB9293FC8F69}" destId="{9C07190A-223D-4A63-9E00-62A9F741EBD4}" srcOrd="3" destOrd="0" presId="urn:microsoft.com/office/officeart/2005/8/layout/hList7"/>
    <dgm:cxn modelId="{FEE0726C-C058-4071-9101-F82F558F23D3}" type="presParOf" srcId="{8B7C4A51-08AD-4DF7-B5E8-C88253F53D20}" destId="{8D115542-90E9-4EF4-84DC-2C407340080D}" srcOrd="7" destOrd="0" presId="urn:microsoft.com/office/officeart/2005/8/layout/hList7"/>
    <dgm:cxn modelId="{5A76D6C2-994D-4031-93EE-D969541B701B}" type="presParOf" srcId="{8B7C4A51-08AD-4DF7-B5E8-C88253F53D20}" destId="{DE1A62F2-AD17-435A-9A56-6E3392BCACD5}" srcOrd="8" destOrd="0" presId="urn:microsoft.com/office/officeart/2005/8/layout/hList7"/>
    <dgm:cxn modelId="{B70C68F0-65C4-4CC8-B7D1-7595064739B2}" type="presParOf" srcId="{DE1A62F2-AD17-435A-9A56-6E3392BCACD5}" destId="{2A9C9AF4-A34F-487E-846A-07AB664E5079}" srcOrd="0" destOrd="0" presId="urn:microsoft.com/office/officeart/2005/8/layout/hList7"/>
    <dgm:cxn modelId="{9CD5C6BE-4D01-4252-95D2-75043505F155}" type="presParOf" srcId="{DE1A62F2-AD17-435A-9A56-6E3392BCACD5}" destId="{7B8824F1-A4CE-4878-AC59-153AAE4A375B}" srcOrd="1" destOrd="0" presId="urn:microsoft.com/office/officeart/2005/8/layout/hList7"/>
    <dgm:cxn modelId="{BEF8E8B6-D20C-4AF8-880A-1F472EF584F0}" type="presParOf" srcId="{DE1A62F2-AD17-435A-9A56-6E3392BCACD5}" destId="{1EFBBEB3-D861-4104-986F-4B5FF7A3AA99}" srcOrd="2" destOrd="0" presId="urn:microsoft.com/office/officeart/2005/8/layout/hList7"/>
    <dgm:cxn modelId="{F92C3F59-CA41-437C-8407-CD9C619F2152}" type="presParOf" srcId="{DE1A62F2-AD17-435A-9A56-6E3392BCACD5}" destId="{887403C8-DF36-438D-B3FC-CF58A56B0911}" srcOrd="3" destOrd="0" presId="urn:microsoft.com/office/officeart/2005/8/layout/hList7"/>
    <dgm:cxn modelId="{EFE3CEF1-997A-422F-A0BA-F1B391D87412}" type="presParOf" srcId="{8B7C4A51-08AD-4DF7-B5E8-C88253F53D20}" destId="{2B728476-5C25-4D73-9589-27A66605EDFF}" srcOrd="9" destOrd="0" presId="urn:microsoft.com/office/officeart/2005/8/layout/hList7"/>
    <dgm:cxn modelId="{0934CA0B-9D62-4E3B-BB42-8D93243DFF9B}" type="presParOf" srcId="{8B7C4A51-08AD-4DF7-B5E8-C88253F53D20}" destId="{0EFC1C44-2A9B-497D-8288-024F0C2CEB82}" srcOrd="10" destOrd="0" presId="urn:microsoft.com/office/officeart/2005/8/layout/hList7"/>
    <dgm:cxn modelId="{89CD9F07-666C-4AB7-BEA4-F264908F1C89}" type="presParOf" srcId="{0EFC1C44-2A9B-497D-8288-024F0C2CEB82}" destId="{AE2DCF02-5433-45CD-91BF-433A29D5DDBC}" srcOrd="0" destOrd="0" presId="urn:microsoft.com/office/officeart/2005/8/layout/hList7"/>
    <dgm:cxn modelId="{7A17412B-889D-4DCE-AF0A-0720615C51FA}" type="presParOf" srcId="{0EFC1C44-2A9B-497D-8288-024F0C2CEB82}" destId="{596AFD71-BB8B-4B84-B619-31D7DEC2B0F9}" srcOrd="1" destOrd="0" presId="urn:microsoft.com/office/officeart/2005/8/layout/hList7"/>
    <dgm:cxn modelId="{9DAF3C1A-D89B-4047-AB19-7EFCC0DA8B2F}" type="presParOf" srcId="{0EFC1C44-2A9B-497D-8288-024F0C2CEB82}" destId="{EA70567C-D1C9-4D01-AE6D-3F387A54A473}" srcOrd="2" destOrd="0" presId="urn:microsoft.com/office/officeart/2005/8/layout/hList7"/>
    <dgm:cxn modelId="{6D92A6C2-5300-46E5-80D8-CB2E0A00CFD8}" type="presParOf" srcId="{0EFC1C44-2A9B-497D-8288-024F0C2CEB82}" destId="{519A0FDF-A7B3-4576-BC65-72321FA4CB8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697EDE-E716-4CDF-947E-0F393BF955FF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N"/>
        </a:p>
      </dgm:t>
    </dgm:pt>
    <dgm:pt modelId="{6A0A428A-1B14-449F-A71C-51A167869E25}">
      <dgm:prSet phldrT="[Text]" custT="1"/>
      <dgm:spPr/>
      <dgm:t>
        <a:bodyPr/>
        <a:lstStyle/>
        <a:p>
          <a:r>
            <a:rPr lang="en-IN" sz="1600" b="1" dirty="0">
              <a:latin typeface="Arial" panose="020B0604020202020204" pitchFamily="34" charset="0"/>
              <a:cs typeface="Arial" panose="020B0604020202020204" pitchFamily="34" charset="0"/>
            </a:rPr>
            <a:t>Obj 1</a:t>
          </a:r>
        </a:p>
      </dgm:t>
    </dgm:pt>
    <dgm:pt modelId="{8CBA1C8B-3EDB-4113-8ABC-B883BB43EF9F}" type="parTrans" cxnId="{5184FAE0-6FD0-470E-9F17-CDE26A5E3358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138424-2521-43B0-9836-03EBE8A54710}" type="sibTrans" cxnId="{5184FAE0-6FD0-470E-9F17-CDE26A5E3358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CB1EA2-1F3A-416C-BADE-DA3429727E1E}">
      <dgm:prSet phldrT="[Text]"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Obj 2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2EC034-15E3-4ACB-A209-0D1D42858B14}" type="parTrans" cxnId="{273BC884-FBF8-4C51-AC37-9ACA64A42542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CA7E80-6ACF-4CD8-A5D3-CB890A5BBD37}" type="sibTrans" cxnId="{273BC884-FBF8-4C51-AC37-9ACA64A42542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27E938-AE52-449E-82B6-91835BC91620}">
      <dgm:prSet phldrT="[Text]" custT="1"/>
      <dgm:spPr/>
      <dgm:t>
        <a:bodyPr/>
        <a:lstStyle/>
        <a:p>
          <a:r>
            <a:rPr lang="en-IN" sz="1600" b="1" dirty="0" err="1">
              <a:latin typeface="Arial" panose="020B0604020202020204" pitchFamily="34" charset="0"/>
              <a:cs typeface="Arial" panose="020B0604020202020204" pitchFamily="34" charset="0"/>
            </a:rPr>
            <a:t>Obj</a:t>
          </a:r>
          <a:r>
            <a:rPr lang="en-IN" sz="1600" b="1" dirty="0">
              <a:latin typeface="Arial" panose="020B0604020202020204" pitchFamily="34" charset="0"/>
              <a:cs typeface="Arial" panose="020B0604020202020204" pitchFamily="34" charset="0"/>
            </a:rPr>
            <a:t> 3</a:t>
          </a:r>
        </a:p>
      </dgm:t>
    </dgm:pt>
    <dgm:pt modelId="{2DBC05FB-B543-4106-AF12-6A92EBF207A3}" type="parTrans" cxnId="{29CC07DA-424C-4FC4-8C82-8A1A74593672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4B3627-0B21-44F2-B128-18F4B961D0EB}" type="sibTrans" cxnId="{29CC07DA-424C-4FC4-8C82-8A1A74593672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48334F-B314-4363-B570-EE8407F2CD59}">
      <dgm:prSet custT="1"/>
      <dgm:spPr/>
      <dgm:t>
        <a:bodyPr/>
        <a:lstStyle/>
        <a:p>
          <a:r>
            <a:rPr lang="en-IN" sz="1600" b="1" dirty="0" err="1">
              <a:latin typeface="Arial" panose="020B0604020202020204" pitchFamily="34" charset="0"/>
              <a:cs typeface="Arial" panose="020B0604020202020204" pitchFamily="34" charset="0"/>
            </a:rPr>
            <a:t>Obj</a:t>
          </a:r>
          <a:r>
            <a:rPr lang="en-IN" sz="1600" b="1" dirty="0">
              <a:latin typeface="Arial" panose="020B0604020202020204" pitchFamily="34" charset="0"/>
              <a:cs typeface="Arial" panose="020B0604020202020204" pitchFamily="34" charset="0"/>
            </a:rPr>
            <a:t> 4 </a:t>
          </a:r>
        </a:p>
      </dgm:t>
    </dgm:pt>
    <dgm:pt modelId="{1DA92B9D-8E7A-4B93-B7F8-4A2E0BBD097B}" type="parTrans" cxnId="{24BEFCB3-0092-41BC-85FA-8DE058183855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A4CEBA-FEB7-4D9F-B8CC-81506029B69F}" type="sibTrans" cxnId="{24BEFCB3-0092-41BC-85FA-8DE058183855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55B8F2-C95F-4889-B701-CA57895DE0A7}">
      <dgm:prSet custT="1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 </a:t>
          </a:r>
          <a:r>
            <a:rPr lang="en-US" sz="1600" b="1" dirty="0" err="1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Kayakalp</a:t>
          </a:r>
          <a:r>
            <a:rPr lang="en-US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Checklist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E67A9D-0077-4603-9358-8C66F0923066}" type="parTrans" cxnId="{E979A47C-27D3-4F97-9419-B443289FC39B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739A56-6D16-442D-9F1B-2CEAAF0078B9}" type="sibTrans" cxnId="{E979A47C-27D3-4F97-9419-B443289FC39B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CD24E8-3836-495B-AF69-94C156416785}">
      <dgm:prSet custT="1"/>
      <dgm:spPr/>
      <dgm:t>
        <a:bodyPr/>
        <a:lstStyle/>
        <a:p>
          <a:pPr>
            <a:buFont typeface="+mj-lt"/>
            <a:buNone/>
          </a:pPr>
          <a:r>
            <a: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 </a:t>
          </a:r>
          <a:r>
            <a:rPr lang="en-US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Patient Satisfaction Survey of the Polyclinic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74914D-487C-462D-BC9C-78294289B5D1}" type="parTrans" cxnId="{518226B2-A722-4226-9E70-BDC21DA760BA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61FDCF-DEAA-47CF-9040-3808FD55E1F3}" type="sibTrans" cxnId="{518226B2-A722-4226-9E70-BDC21DA760BA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2550732-1564-4502-8B8B-921CD430BEE9}">
      <dgm:prSet custT="1"/>
      <dgm:spPr/>
      <dgm:t>
        <a:bodyPr/>
        <a:lstStyle/>
        <a:p>
          <a:pPr>
            <a:buFont typeface="+mj-lt"/>
            <a:buNone/>
          </a:pPr>
          <a:r>
            <a:rPr lang="en-US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  </a:t>
          </a:r>
          <a:r>
            <a:rPr lang="en-US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Identify ‘Gaps’ and suggest a ‘Way Ahead’ for Quality Assessment of ECHS Polyclinic to enhance Client Satisfaction level and improve quality</a:t>
          </a:r>
          <a:r>
            <a:rPr lang="en-US" sz="1600" b="1" dirty="0">
              <a:effectLst/>
              <a:latin typeface="+mj-lt"/>
              <a:ea typeface="Calibri" panose="020F0502020204030204" pitchFamily="34" charset="0"/>
              <a:cs typeface="Mangal" panose="02040503050203030202" pitchFamily="18" charset="0"/>
            </a:rPr>
            <a:t>.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944F95-E7E3-4340-A172-9931F64EED45}" type="parTrans" cxnId="{40AA9574-C755-49C2-B613-3ED0B3E54D9F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8DCB56-1CA0-4ADC-9201-2BA966872E4C}" type="sibTrans" cxnId="{40AA9574-C755-49C2-B613-3ED0B3E54D9F}">
      <dgm:prSet/>
      <dgm:spPr/>
      <dgm:t>
        <a:bodyPr/>
        <a:lstStyle/>
        <a:p>
          <a:endParaRPr lang="en-IN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BBFD10-4AF9-4A49-896E-84C24ADE4029}">
      <dgm:prSet custT="1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en-US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 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0033DE-02F6-4D92-B6E9-1F42B14A2D45}" type="parTrans" cxnId="{C52B82D3-8ED6-4A9B-9B86-7F389295FE80}">
      <dgm:prSet/>
      <dgm:spPr/>
      <dgm:t>
        <a:bodyPr/>
        <a:lstStyle/>
        <a:p>
          <a:endParaRPr lang="en-IN"/>
        </a:p>
      </dgm:t>
    </dgm:pt>
    <dgm:pt modelId="{A2DD36C9-851E-4B7E-B8BF-621C30527973}" type="sibTrans" cxnId="{C52B82D3-8ED6-4A9B-9B86-7F389295FE80}">
      <dgm:prSet/>
      <dgm:spPr/>
      <dgm:t>
        <a:bodyPr/>
        <a:lstStyle/>
        <a:p>
          <a:endParaRPr lang="en-IN"/>
        </a:p>
      </dgm:t>
    </dgm:pt>
    <dgm:pt modelId="{8301ED6D-84AE-4DA4-86BF-3B2B757BEC1F}">
      <dgm:prSet custT="1"/>
      <dgm:spPr/>
      <dgm:t>
        <a:bodyPr/>
        <a:lstStyle/>
        <a:p>
          <a:pPr>
            <a:buFont typeface="+mj-lt"/>
            <a:buNone/>
          </a:pPr>
          <a:r>
            <a:rPr lang="en-US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National Quality Assurance Standards( NQAS) checklist</a:t>
          </a:r>
          <a:endParaRPr lang="en-IN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BC2BB7-18E0-4A5D-8875-289101C6E86B}" type="parTrans" cxnId="{6FD13666-B0EF-4774-A417-6F49A718533D}">
      <dgm:prSet/>
      <dgm:spPr/>
      <dgm:t>
        <a:bodyPr/>
        <a:lstStyle/>
        <a:p>
          <a:endParaRPr lang="en-IN"/>
        </a:p>
      </dgm:t>
    </dgm:pt>
    <dgm:pt modelId="{F75E14BF-6384-4A5E-A5F6-FE55FCEC671B}" type="sibTrans" cxnId="{6FD13666-B0EF-4774-A417-6F49A718533D}">
      <dgm:prSet/>
      <dgm:spPr/>
      <dgm:t>
        <a:bodyPr/>
        <a:lstStyle/>
        <a:p>
          <a:endParaRPr lang="en-IN"/>
        </a:p>
      </dgm:t>
    </dgm:pt>
    <dgm:pt modelId="{A26A1D79-8533-412E-8B7B-19BC25C80E9F}">
      <dgm:prSet custT="1"/>
      <dgm:spPr/>
      <dgm:t>
        <a:bodyPr/>
        <a:lstStyle/>
        <a:p>
          <a:pPr>
            <a:buFont typeface="+mj-lt"/>
            <a:buNone/>
          </a:pPr>
          <a:endParaRPr lang="en-IN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9C02E4-4A1F-4E79-8781-316B5E4365A9}" type="parTrans" cxnId="{5D055C20-331F-4B29-9248-5C9BAF4FCEFD}">
      <dgm:prSet/>
      <dgm:spPr/>
      <dgm:t>
        <a:bodyPr/>
        <a:lstStyle/>
        <a:p>
          <a:endParaRPr lang="en-IN"/>
        </a:p>
      </dgm:t>
    </dgm:pt>
    <dgm:pt modelId="{AB2B21D8-0776-41C8-9258-55C86C21D076}" type="sibTrans" cxnId="{5D055C20-331F-4B29-9248-5C9BAF4FCEFD}">
      <dgm:prSet/>
      <dgm:spPr/>
      <dgm:t>
        <a:bodyPr/>
        <a:lstStyle/>
        <a:p>
          <a:endParaRPr lang="en-IN"/>
        </a:p>
      </dgm:t>
    </dgm:pt>
    <dgm:pt modelId="{7B3A6C52-0C93-42D9-B507-8A5853874C5A}" type="pres">
      <dgm:prSet presAssocID="{BD697EDE-E716-4CDF-947E-0F393BF955FF}" presName="linearFlow" presStyleCnt="0">
        <dgm:presLayoutVars>
          <dgm:dir/>
          <dgm:animLvl val="lvl"/>
          <dgm:resizeHandles val="exact"/>
        </dgm:presLayoutVars>
      </dgm:prSet>
      <dgm:spPr/>
    </dgm:pt>
    <dgm:pt modelId="{A2A16117-D90A-4B33-BB69-B7BE69BC0F8D}" type="pres">
      <dgm:prSet presAssocID="{6A0A428A-1B14-449F-A71C-51A167869E25}" presName="composite" presStyleCnt="0"/>
      <dgm:spPr/>
    </dgm:pt>
    <dgm:pt modelId="{6140F34E-ADE7-4A71-A064-C540196BB0F9}" type="pres">
      <dgm:prSet presAssocID="{6A0A428A-1B14-449F-A71C-51A167869E25}" presName="parentText" presStyleLbl="alignNode1" presStyleIdx="0" presStyleCnt="4" custLinFactNeighborX="-8153" custLinFactNeighborY="-19167">
        <dgm:presLayoutVars>
          <dgm:chMax val="1"/>
          <dgm:bulletEnabled val="1"/>
        </dgm:presLayoutVars>
      </dgm:prSet>
      <dgm:spPr/>
    </dgm:pt>
    <dgm:pt modelId="{A2E06EF9-D3FF-4020-8ACC-699BD7DDD2FE}" type="pres">
      <dgm:prSet presAssocID="{6A0A428A-1B14-449F-A71C-51A167869E25}" presName="descendantText" presStyleLbl="alignAcc1" presStyleIdx="0" presStyleCnt="4" custLinFactNeighborY="4343">
        <dgm:presLayoutVars>
          <dgm:bulletEnabled val="1"/>
        </dgm:presLayoutVars>
      </dgm:prSet>
      <dgm:spPr/>
    </dgm:pt>
    <dgm:pt modelId="{1B996FC9-7757-457F-B1B3-FCF3F4BB06B0}" type="pres">
      <dgm:prSet presAssocID="{90138424-2521-43B0-9836-03EBE8A54710}" presName="sp" presStyleCnt="0"/>
      <dgm:spPr/>
    </dgm:pt>
    <dgm:pt modelId="{81141100-0F06-4965-9C7F-CB698AE8226A}" type="pres">
      <dgm:prSet presAssocID="{B8CB1EA2-1F3A-416C-BADE-DA3429727E1E}" presName="composite" presStyleCnt="0"/>
      <dgm:spPr/>
    </dgm:pt>
    <dgm:pt modelId="{A096A1BD-22A1-44C8-8E0B-EFC296D41FD6}" type="pres">
      <dgm:prSet presAssocID="{B8CB1EA2-1F3A-416C-BADE-DA3429727E1E}" presName="parentText" presStyleLbl="alignNode1" presStyleIdx="1" presStyleCnt="4" custScaleX="102223" custLinFactNeighborY="0">
        <dgm:presLayoutVars>
          <dgm:chMax val="1"/>
          <dgm:bulletEnabled val="1"/>
        </dgm:presLayoutVars>
      </dgm:prSet>
      <dgm:spPr/>
    </dgm:pt>
    <dgm:pt modelId="{59A0B495-E062-4DC1-B09B-49C931065656}" type="pres">
      <dgm:prSet presAssocID="{B8CB1EA2-1F3A-416C-BADE-DA3429727E1E}" presName="descendantText" presStyleLbl="alignAcc1" presStyleIdx="1" presStyleCnt="4" custLinFactNeighborY="0">
        <dgm:presLayoutVars>
          <dgm:bulletEnabled val="1"/>
        </dgm:presLayoutVars>
      </dgm:prSet>
      <dgm:spPr/>
    </dgm:pt>
    <dgm:pt modelId="{A89717CA-B3EB-49B0-B85C-41ACDFB0DF84}" type="pres">
      <dgm:prSet presAssocID="{68CA7E80-6ACF-4CD8-A5D3-CB890A5BBD37}" presName="sp" presStyleCnt="0"/>
      <dgm:spPr/>
    </dgm:pt>
    <dgm:pt modelId="{20934B28-10AE-445F-801F-DF1138ABCE84}" type="pres">
      <dgm:prSet presAssocID="{4927E938-AE52-449E-82B6-91835BC91620}" presName="composite" presStyleCnt="0"/>
      <dgm:spPr/>
    </dgm:pt>
    <dgm:pt modelId="{D91F618D-F69B-4B18-8B02-94EA2CDF94B4}" type="pres">
      <dgm:prSet presAssocID="{4927E938-AE52-449E-82B6-91835BC9162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2C088547-E815-4238-970B-070BCD9F8CB0}" type="pres">
      <dgm:prSet presAssocID="{4927E938-AE52-449E-82B6-91835BC91620}" presName="descendantText" presStyleLbl="alignAcc1" presStyleIdx="2" presStyleCnt="4" custLinFactNeighborY="0">
        <dgm:presLayoutVars>
          <dgm:bulletEnabled val="1"/>
        </dgm:presLayoutVars>
      </dgm:prSet>
      <dgm:spPr/>
    </dgm:pt>
    <dgm:pt modelId="{A6314312-FA6F-491B-BEFB-63DC64EEB858}" type="pres">
      <dgm:prSet presAssocID="{514B3627-0B21-44F2-B128-18F4B961D0EB}" presName="sp" presStyleCnt="0"/>
      <dgm:spPr/>
    </dgm:pt>
    <dgm:pt modelId="{423EB2A2-8B6A-43BA-93DA-EFFA5D087747}" type="pres">
      <dgm:prSet presAssocID="{2348334F-B314-4363-B570-EE8407F2CD59}" presName="composite" presStyleCnt="0"/>
      <dgm:spPr/>
    </dgm:pt>
    <dgm:pt modelId="{F3317F6B-3756-43DE-A7BF-C3FC3BE61216}" type="pres">
      <dgm:prSet presAssocID="{2348334F-B314-4363-B570-EE8407F2CD59}" presName="parentText" presStyleLbl="alignNode1" presStyleIdx="3" presStyleCnt="4" custLinFactNeighborY="0">
        <dgm:presLayoutVars>
          <dgm:chMax val="1"/>
          <dgm:bulletEnabled val="1"/>
        </dgm:presLayoutVars>
      </dgm:prSet>
      <dgm:spPr/>
    </dgm:pt>
    <dgm:pt modelId="{E71E1DA4-C122-41CA-B82E-C8919B8395B0}" type="pres">
      <dgm:prSet presAssocID="{2348334F-B314-4363-B570-EE8407F2CD59}" presName="descendantText" presStyleLbl="alignAcc1" presStyleIdx="3" presStyleCnt="4" custLinFactNeighborY="0">
        <dgm:presLayoutVars>
          <dgm:bulletEnabled val="1"/>
        </dgm:presLayoutVars>
      </dgm:prSet>
      <dgm:spPr/>
    </dgm:pt>
  </dgm:ptLst>
  <dgm:cxnLst>
    <dgm:cxn modelId="{5D055C20-331F-4B29-9248-5C9BAF4FCEFD}" srcId="{6A0A428A-1B14-449F-A71C-51A167869E25}" destId="{A26A1D79-8533-412E-8B7B-19BC25C80E9F}" srcOrd="0" destOrd="0" parTransId="{D09C02E4-4A1F-4E79-8781-316B5E4365A9}" sibTransId="{AB2B21D8-0776-41C8-9258-55C86C21D076}"/>
    <dgm:cxn modelId="{86BC7A20-1EA6-464C-9882-DB50F1BF90BD}" type="presOf" srcId="{9ABBFD10-4AF9-4A49-896E-84C24ADE4029}" destId="{A2E06EF9-D3FF-4020-8ACC-699BD7DDD2FE}" srcOrd="0" destOrd="2" presId="urn:microsoft.com/office/officeart/2005/8/layout/chevron2"/>
    <dgm:cxn modelId="{C0D6FD2B-D80A-44F7-82C0-C234C50658F7}" type="presOf" srcId="{0955B8F2-C95F-4889-B701-CA57895DE0A7}" destId="{59A0B495-E062-4DC1-B09B-49C931065656}" srcOrd="0" destOrd="0" presId="urn:microsoft.com/office/officeart/2005/8/layout/chevron2"/>
    <dgm:cxn modelId="{47B81A62-899C-404B-BF56-6850E8BA6D0F}" type="presOf" srcId="{2348334F-B314-4363-B570-EE8407F2CD59}" destId="{F3317F6B-3756-43DE-A7BF-C3FC3BE61216}" srcOrd="0" destOrd="0" presId="urn:microsoft.com/office/officeart/2005/8/layout/chevron2"/>
    <dgm:cxn modelId="{6FD13666-B0EF-4774-A417-6F49A718533D}" srcId="{6A0A428A-1B14-449F-A71C-51A167869E25}" destId="{8301ED6D-84AE-4DA4-86BF-3B2B757BEC1F}" srcOrd="1" destOrd="0" parTransId="{66BC2BB7-18E0-4A5D-8875-289101C6E86B}" sibTransId="{F75E14BF-6384-4A5E-A5F6-FE55FCEC671B}"/>
    <dgm:cxn modelId="{1E3C6749-8EC1-4DBE-A89A-ED74D9FDC065}" type="presOf" srcId="{B8CB1EA2-1F3A-416C-BADE-DA3429727E1E}" destId="{A096A1BD-22A1-44C8-8E0B-EFC296D41FD6}" srcOrd="0" destOrd="0" presId="urn:microsoft.com/office/officeart/2005/8/layout/chevron2"/>
    <dgm:cxn modelId="{40AA9574-C755-49C2-B613-3ED0B3E54D9F}" srcId="{2348334F-B314-4363-B570-EE8407F2CD59}" destId="{62550732-1564-4502-8B8B-921CD430BEE9}" srcOrd="0" destOrd="0" parTransId="{D5944F95-E7E3-4340-A172-9931F64EED45}" sibTransId="{128DCB56-1CA0-4ADC-9201-2BA966872E4C}"/>
    <dgm:cxn modelId="{69C69055-B36D-4EAF-9BB1-821B549FE140}" type="presOf" srcId="{6A0A428A-1B14-449F-A71C-51A167869E25}" destId="{6140F34E-ADE7-4A71-A064-C540196BB0F9}" srcOrd="0" destOrd="0" presId="urn:microsoft.com/office/officeart/2005/8/layout/chevron2"/>
    <dgm:cxn modelId="{DA8F0F77-6F72-44B4-BEB9-A3EB22A3E39C}" type="presOf" srcId="{4927E938-AE52-449E-82B6-91835BC91620}" destId="{D91F618D-F69B-4B18-8B02-94EA2CDF94B4}" srcOrd="0" destOrd="0" presId="urn:microsoft.com/office/officeart/2005/8/layout/chevron2"/>
    <dgm:cxn modelId="{AD69A457-DC77-4243-9511-10953397AE62}" type="presOf" srcId="{2FCD24E8-3836-495B-AF69-94C156416785}" destId="{2C088547-E815-4238-970B-070BCD9F8CB0}" srcOrd="0" destOrd="0" presId="urn:microsoft.com/office/officeart/2005/8/layout/chevron2"/>
    <dgm:cxn modelId="{E979A47C-27D3-4F97-9419-B443289FC39B}" srcId="{B8CB1EA2-1F3A-416C-BADE-DA3429727E1E}" destId="{0955B8F2-C95F-4889-B701-CA57895DE0A7}" srcOrd="0" destOrd="0" parTransId="{4DE67A9D-0077-4603-9358-8C66F0923066}" sibTransId="{8A739A56-6D16-442D-9F1B-2CEAAF0078B9}"/>
    <dgm:cxn modelId="{BFF6CA7C-5955-47F8-85FD-9862D2425B87}" type="presOf" srcId="{62550732-1564-4502-8B8B-921CD430BEE9}" destId="{E71E1DA4-C122-41CA-B82E-C8919B8395B0}" srcOrd="0" destOrd="0" presId="urn:microsoft.com/office/officeart/2005/8/layout/chevron2"/>
    <dgm:cxn modelId="{273BC884-FBF8-4C51-AC37-9ACA64A42542}" srcId="{BD697EDE-E716-4CDF-947E-0F393BF955FF}" destId="{B8CB1EA2-1F3A-416C-BADE-DA3429727E1E}" srcOrd="1" destOrd="0" parTransId="{3B2EC034-15E3-4ACB-A209-0D1D42858B14}" sibTransId="{68CA7E80-6ACF-4CD8-A5D3-CB890A5BBD37}"/>
    <dgm:cxn modelId="{408D5FB0-DAFC-4F2E-882E-351AC56D6147}" type="presOf" srcId="{8301ED6D-84AE-4DA4-86BF-3B2B757BEC1F}" destId="{A2E06EF9-D3FF-4020-8ACC-699BD7DDD2FE}" srcOrd="0" destOrd="1" presId="urn:microsoft.com/office/officeart/2005/8/layout/chevron2"/>
    <dgm:cxn modelId="{518226B2-A722-4226-9E70-BDC21DA760BA}" srcId="{4927E938-AE52-449E-82B6-91835BC91620}" destId="{2FCD24E8-3836-495B-AF69-94C156416785}" srcOrd="0" destOrd="0" parTransId="{6E74914D-487C-462D-BC9C-78294289B5D1}" sibTransId="{9A61FDCF-DEAA-47CF-9040-3808FD55E1F3}"/>
    <dgm:cxn modelId="{24BEFCB3-0092-41BC-85FA-8DE058183855}" srcId="{BD697EDE-E716-4CDF-947E-0F393BF955FF}" destId="{2348334F-B314-4363-B570-EE8407F2CD59}" srcOrd="3" destOrd="0" parTransId="{1DA92B9D-8E7A-4B93-B7F8-4A2E0BBD097B}" sibTransId="{53A4CEBA-FEB7-4D9F-B8CC-81506029B69F}"/>
    <dgm:cxn modelId="{7B794EC1-F735-4D53-AC98-D4440CFE0B36}" type="presOf" srcId="{BD697EDE-E716-4CDF-947E-0F393BF955FF}" destId="{7B3A6C52-0C93-42D9-B507-8A5853874C5A}" srcOrd="0" destOrd="0" presId="urn:microsoft.com/office/officeart/2005/8/layout/chevron2"/>
    <dgm:cxn modelId="{4179C5CC-445D-4B15-BE99-D1403C0BC29F}" type="presOf" srcId="{A26A1D79-8533-412E-8B7B-19BC25C80E9F}" destId="{A2E06EF9-D3FF-4020-8ACC-699BD7DDD2FE}" srcOrd="0" destOrd="0" presId="urn:microsoft.com/office/officeart/2005/8/layout/chevron2"/>
    <dgm:cxn modelId="{C52B82D3-8ED6-4A9B-9B86-7F389295FE80}" srcId="{6A0A428A-1B14-449F-A71C-51A167869E25}" destId="{9ABBFD10-4AF9-4A49-896E-84C24ADE4029}" srcOrd="2" destOrd="0" parTransId="{550033DE-02F6-4D92-B6E9-1F42B14A2D45}" sibTransId="{A2DD36C9-851E-4B7E-B8BF-621C30527973}"/>
    <dgm:cxn modelId="{29CC07DA-424C-4FC4-8C82-8A1A74593672}" srcId="{BD697EDE-E716-4CDF-947E-0F393BF955FF}" destId="{4927E938-AE52-449E-82B6-91835BC91620}" srcOrd="2" destOrd="0" parTransId="{2DBC05FB-B543-4106-AF12-6A92EBF207A3}" sibTransId="{514B3627-0B21-44F2-B128-18F4B961D0EB}"/>
    <dgm:cxn modelId="{5184FAE0-6FD0-470E-9F17-CDE26A5E3358}" srcId="{BD697EDE-E716-4CDF-947E-0F393BF955FF}" destId="{6A0A428A-1B14-449F-A71C-51A167869E25}" srcOrd="0" destOrd="0" parTransId="{8CBA1C8B-3EDB-4113-8ABC-B883BB43EF9F}" sibTransId="{90138424-2521-43B0-9836-03EBE8A54710}"/>
    <dgm:cxn modelId="{2E4EBCCB-440A-4890-8AA2-BC9881AEA319}" type="presParOf" srcId="{7B3A6C52-0C93-42D9-B507-8A5853874C5A}" destId="{A2A16117-D90A-4B33-BB69-B7BE69BC0F8D}" srcOrd="0" destOrd="0" presId="urn:microsoft.com/office/officeart/2005/8/layout/chevron2"/>
    <dgm:cxn modelId="{02825CC1-99FE-4680-BA80-A05BE6ED0D72}" type="presParOf" srcId="{A2A16117-D90A-4B33-BB69-B7BE69BC0F8D}" destId="{6140F34E-ADE7-4A71-A064-C540196BB0F9}" srcOrd="0" destOrd="0" presId="urn:microsoft.com/office/officeart/2005/8/layout/chevron2"/>
    <dgm:cxn modelId="{462C0942-0E63-4FDF-8132-3FA9C37BA031}" type="presParOf" srcId="{A2A16117-D90A-4B33-BB69-B7BE69BC0F8D}" destId="{A2E06EF9-D3FF-4020-8ACC-699BD7DDD2FE}" srcOrd="1" destOrd="0" presId="urn:microsoft.com/office/officeart/2005/8/layout/chevron2"/>
    <dgm:cxn modelId="{31C9F5F4-E2DD-46A1-B892-1A9865E6F7A6}" type="presParOf" srcId="{7B3A6C52-0C93-42D9-B507-8A5853874C5A}" destId="{1B996FC9-7757-457F-B1B3-FCF3F4BB06B0}" srcOrd="1" destOrd="0" presId="urn:microsoft.com/office/officeart/2005/8/layout/chevron2"/>
    <dgm:cxn modelId="{F226D7AA-99F9-4AA7-BCB9-4D34442F0B6E}" type="presParOf" srcId="{7B3A6C52-0C93-42D9-B507-8A5853874C5A}" destId="{81141100-0F06-4965-9C7F-CB698AE8226A}" srcOrd="2" destOrd="0" presId="urn:microsoft.com/office/officeart/2005/8/layout/chevron2"/>
    <dgm:cxn modelId="{A2F22CEA-7833-4767-81F7-0F83B15C9333}" type="presParOf" srcId="{81141100-0F06-4965-9C7F-CB698AE8226A}" destId="{A096A1BD-22A1-44C8-8E0B-EFC296D41FD6}" srcOrd="0" destOrd="0" presId="urn:microsoft.com/office/officeart/2005/8/layout/chevron2"/>
    <dgm:cxn modelId="{36BAA82A-0E54-468E-8FB2-9EA619DE334E}" type="presParOf" srcId="{81141100-0F06-4965-9C7F-CB698AE8226A}" destId="{59A0B495-E062-4DC1-B09B-49C931065656}" srcOrd="1" destOrd="0" presId="urn:microsoft.com/office/officeart/2005/8/layout/chevron2"/>
    <dgm:cxn modelId="{14ABCAB3-634B-4541-B5B6-61F39FF97B11}" type="presParOf" srcId="{7B3A6C52-0C93-42D9-B507-8A5853874C5A}" destId="{A89717CA-B3EB-49B0-B85C-41ACDFB0DF84}" srcOrd="3" destOrd="0" presId="urn:microsoft.com/office/officeart/2005/8/layout/chevron2"/>
    <dgm:cxn modelId="{7FA714F2-8FBE-493A-9B03-5B74FDD9FE70}" type="presParOf" srcId="{7B3A6C52-0C93-42D9-B507-8A5853874C5A}" destId="{20934B28-10AE-445F-801F-DF1138ABCE84}" srcOrd="4" destOrd="0" presId="urn:microsoft.com/office/officeart/2005/8/layout/chevron2"/>
    <dgm:cxn modelId="{266F74C5-A0FC-42B1-BB0D-8440CACFC26B}" type="presParOf" srcId="{20934B28-10AE-445F-801F-DF1138ABCE84}" destId="{D91F618D-F69B-4B18-8B02-94EA2CDF94B4}" srcOrd="0" destOrd="0" presId="urn:microsoft.com/office/officeart/2005/8/layout/chevron2"/>
    <dgm:cxn modelId="{AD289667-0C61-4224-B8E6-A91B49CF97EB}" type="presParOf" srcId="{20934B28-10AE-445F-801F-DF1138ABCE84}" destId="{2C088547-E815-4238-970B-070BCD9F8CB0}" srcOrd="1" destOrd="0" presId="urn:microsoft.com/office/officeart/2005/8/layout/chevron2"/>
    <dgm:cxn modelId="{E51A01AF-2991-417B-91E0-AB973804CB7F}" type="presParOf" srcId="{7B3A6C52-0C93-42D9-B507-8A5853874C5A}" destId="{A6314312-FA6F-491B-BEFB-63DC64EEB858}" srcOrd="5" destOrd="0" presId="urn:microsoft.com/office/officeart/2005/8/layout/chevron2"/>
    <dgm:cxn modelId="{3D21D56D-CE57-4F5F-AEFE-46DF662C00B0}" type="presParOf" srcId="{7B3A6C52-0C93-42D9-B507-8A5853874C5A}" destId="{423EB2A2-8B6A-43BA-93DA-EFFA5D087747}" srcOrd="6" destOrd="0" presId="urn:microsoft.com/office/officeart/2005/8/layout/chevron2"/>
    <dgm:cxn modelId="{5AB768F8-7015-4934-BD82-655F00C0512E}" type="presParOf" srcId="{423EB2A2-8B6A-43BA-93DA-EFFA5D087747}" destId="{F3317F6B-3756-43DE-A7BF-C3FC3BE61216}" srcOrd="0" destOrd="0" presId="urn:microsoft.com/office/officeart/2005/8/layout/chevron2"/>
    <dgm:cxn modelId="{8018E4EC-DB07-4A17-8CA6-69B8E0975662}" type="presParOf" srcId="{423EB2A2-8B6A-43BA-93DA-EFFA5D087747}" destId="{E71E1DA4-C122-41CA-B82E-C8919B8395B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893E054-9281-430A-9E3C-601238A6E81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CAC0FDF-1AA0-41E9-9923-89AF940ECE1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dirty="0"/>
            <a:t>Holistic Quality Audit system for ECHS Polyclinic.</a:t>
          </a:r>
          <a:endParaRPr lang="en-US" dirty="0"/>
        </a:p>
      </dgm:t>
    </dgm:pt>
    <dgm:pt modelId="{196E7298-5C12-4C5B-8694-B2FB8F811853}" type="parTrans" cxnId="{3BC0C698-9543-40EB-BD7E-C9A8A7A7C52F}">
      <dgm:prSet/>
      <dgm:spPr/>
      <dgm:t>
        <a:bodyPr/>
        <a:lstStyle/>
        <a:p>
          <a:endParaRPr lang="en-US"/>
        </a:p>
      </dgm:t>
    </dgm:pt>
    <dgm:pt modelId="{AFF27CEE-CAD1-4ED8-8356-4721CF7455E3}" type="sibTrans" cxnId="{3BC0C698-9543-40EB-BD7E-C9A8A7A7C52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DAE4B29-063E-4EB6-B733-84FD08DD8640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b="1" i="0" dirty="0"/>
            <a:t>Professional NQAS and </a:t>
          </a:r>
          <a:r>
            <a:rPr lang="en-US" b="1" i="0" dirty="0" err="1"/>
            <a:t>Kayakalp</a:t>
          </a:r>
          <a:r>
            <a:rPr lang="en-US" b="1" i="0" dirty="0"/>
            <a:t> Audit in all types of Polyclinics .</a:t>
          </a:r>
          <a:r>
            <a:rPr lang="en-US" b="1" i="0" dirty="0">
              <a:latin typeface="Century Gothic" panose="020B0502020202020204"/>
            </a:rPr>
            <a:t> </a:t>
          </a:r>
          <a:endParaRPr lang="en-US"/>
        </a:p>
      </dgm:t>
    </dgm:pt>
    <dgm:pt modelId="{7E1553E2-9569-4D22-8C7B-DDB0D4893472}" type="parTrans" cxnId="{07A61514-8647-4C70-BA23-848E7D5FAB16}">
      <dgm:prSet/>
      <dgm:spPr/>
      <dgm:t>
        <a:bodyPr/>
        <a:lstStyle/>
        <a:p>
          <a:endParaRPr lang="en-US"/>
        </a:p>
      </dgm:t>
    </dgm:pt>
    <dgm:pt modelId="{57C8F74F-D291-4DC9-9DF3-B47548557B63}" type="sibTrans" cxnId="{07A61514-8647-4C70-BA23-848E7D5FAB1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936D1EF-3803-462A-A67B-15582470977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dirty="0"/>
            <a:t>Constitute an internal audit team.</a:t>
          </a:r>
          <a:endParaRPr lang="en-US" dirty="0"/>
        </a:p>
      </dgm:t>
    </dgm:pt>
    <dgm:pt modelId="{19AB511C-A579-479F-9DF5-40BBB11BCDBE}" type="parTrans" cxnId="{A655C24D-26C3-459C-B005-9824B19E5F52}">
      <dgm:prSet/>
      <dgm:spPr/>
      <dgm:t>
        <a:bodyPr/>
        <a:lstStyle/>
        <a:p>
          <a:endParaRPr lang="en-US"/>
        </a:p>
      </dgm:t>
    </dgm:pt>
    <dgm:pt modelId="{6444A42F-B6F4-46BE-999D-046EE1513B1E}" type="sibTrans" cxnId="{A655C24D-26C3-459C-B005-9824B19E5F5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F7CC81F-12BB-4D19-9935-183868514685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b="1" i="0" dirty="0"/>
            <a:t>Formulary revision</a:t>
          </a:r>
          <a:r>
            <a:rPr lang="en-US" b="1" i="0" dirty="0">
              <a:latin typeface="Century Gothic" panose="020B0502020202020204"/>
            </a:rPr>
            <a:t> </a:t>
          </a:r>
          <a:r>
            <a:rPr lang="en-US" b="1" i="0" dirty="0"/>
            <a:t> in order to reduced OOPE .</a:t>
          </a:r>
          <a:endParaRPr lang="en-US" dirty="0"/>
        </a:p>
      </dgm:t>
    </dgm:pt>
    <dgm:pt modelId="{71205C82-9A5F-4006-87CF-DD6F45534D34}" type="parTrans" cxnId="{086E5A79-50CF-4258-BE84-FA2D4995F94C}">
      <dgm:prSet/>
      <dgm:spPr/>
      <dgm:t>
        <a:bodyPr/>
        <a:lstStyle/>
        <a:p>
          <a:endParaRPr lang="en-US"/>
        </a:p>
      </dgm:t>
    </dgm:pt>
    <dgm:pt modelId="{2D2435A8-21BF-4A1D-92A9-55231DF2EC3E}" type="sibTrans" cxnId="{086E5A79-50CF-4258-BE84-FA2D4995F94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4B3659D-1C8E-459B-A1F0-DD111411738F}">
      <dgm:prSet/>
      <dgm:spPr/>
      <dgm:t>
        <a:bodyPr/>
        <a:lstStyle/>
        <a:p>
          <a:pPr rtl="0">
            <a:lnSpc>
              <a:spcPct val="100000"/>
            </a:lnSpc>
          </a:pPr>
          <a:r>
            <a:rPr lang="en-US" b="1" i="0" dirty="0"/>
            <a:t>Reduction in wait time .</a:t>
          </a:r>
          <a:r>
            <a:rPr lang="en-US" b="1" i="0" dirty="0">
              <a:latin typeface="Century Gothic" panose="020B0502020202020204"/>
            </a:rPr>
            <a:t> </a:t>
          </a:r>
          <a:endParaRPr lang="en-US"/>
        </a:p>
      </dgm:t>
    </dgm:pt>
    <dgm:pt modelId="{2AB05138-9956-4D11-8C6F-945744855085}" type="parTrans" cxnId="{C596BFEB-81F7-4AA2-8DCB-1D8497FFA709}">
      <dgm:prSet/>
      <dgm:spPr/>
      <dgm:t>
        <a:bodyPr/>
        <a:lstStyle/>
        <a:p>
          <a:endParaRPr lang="en-US"/>
        </a:p>
      </dgm:t>
    </dgm:pt>
    <dgm:pt modelId="{BB5BC1FB-0B3D-421D-930F-441E216EB9C8}" type="sibTrans" cxnId="{C596BFEB-81F7-4AA2-8DCB-1D8497FFA70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148659B-0681-4362-8C59-43D000C47D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i="0" dirty="0"/>
            <a:t>Improvement in Laboratory services.</a:t>
          </a:r>
          <a:endParaRPr lang="en-US" dirty="0"/>
        </a:p>
      </dgm:t>
    </dgm:pt>
    <dgm:pt modelId="{597D290D-901B-461A-965F-B143EB96C5A3}" type="parTrans" cxnId="{173ED2BC-FFAE-4E27-B3C7-80BE632DB4C6}">
      <dgm:prSet/>
      <dgm:spPr/>
      <dgm:t>
        <a:bodyPr/>
        <a:lstStyle/>
        <a:p>
          <a:endParaRPr lang="en-US"/>
        </a:p>
      </dgm:t>
    </dgm:pt>
    <dgm:pt modelId="{B6ABABF0-5820-49E1-B071-85FEFCB87302}" type="sibTrans" cxnId="{173ED2BC-FFAE-4E27-B3C7-80BE632DB4C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B9160FB-9AE8-4BB7-B4EC-5C847579852B}">
      <dgm:prSet phldr="0"/>
      <dgm:spPr/>
      <dgm:t>
        <a:bodyPr/>
        <a:lstStyle/>
        <a:p>
          <a:pPr>
            <a:lnSpc>
              <a:spcPct val="100000"/>
            </a:lnSpc>
          </a:pPr>
          <a:r>
            <a:rPr lang="en-US" b="0" dirty="0"/>
            <a:t>Location of Polyclinic.</a:t>
          </a:r>
        </a:p>
      </dgm:t>
    </dgm:pt>
    <dgm:pt modelId="{4A1EE0AC-DF8A-455A-8649-81CCAA6A49F7}" type="parTrans" cxnId="{CC0E89B0-8E8C-45BD-A1E2-92F1EBB3C671}">
      <dgm:prSet/>
      <dgm:spPr/>
    </dgm:pt>
    <dgm:pt modelId="{63B135CC-99E7-450E-9C1A-8E940D75039B}" type="sibTrans" cxnId="{CC0E89B0-8E8C-45BD-A1E2-92F1EBB3C671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F2949D4-430E-4E3B-93DA-3CB41E3CE52F}" type="pres">
      <dgm:prSet presAssocID="{0893E054-9281-430A-9E3C-601238A6E81D}" presName="root" presStyleCnt="0">
        <dgm:presLayoutVars>
          <dgm:dir/>
          <dgm:resizeHandles val="exact"/>
        </dgm:presLayoutVars>
      </dgm:prSet>
      <dgm:spPr/>
    </dgm:pt>
    <dgm:pt modelId="{55A8BF45-0BEE-4AA3-AE36-3B4061B28A8B}" type="pres">
      <dgm:prSet presAssocID="{0893E054-9281-430A-9E3C-601238A6E81D}" presName="container" presStyleCnt="0">
        <dgm:presLayoutVars>
          <dgm:dir/>
          <dgm:resizeHandles val="exact"/>
        </dgm:presLayoutVars>
      </dgm:prSet>
      <dgm:spPr/>
    </dgm:pt>
    <dgm:pt modelId="{B5D3D664-7D80-4BA7-A7BC-5FAFA6D2D2F9}" type="pres">
      <dgm:prSet presAssocID="{9CAC0FDF-1AA0-41E9-9923-89AF940ECE16}" presName="compNode" presStyleCnt="0"/>
      <dgm:spPr/>
    </dgm:pt>
    <dgm:pt modelId="{FDFA07B0-B189-40DC-99EB-C5B8E8C90BC6}" type="pres">
      <dgm:prSet presAssocID="{9CAC0FDF-1AA0-41E9-9923-89AF940ECE16}" presName="iconBgRect" presStyleLbl="bgShp" presStyleIdx="0" presStyleCnt="7"/>
      <dgm:spPr/>
    </dgm:pt>
    <dgm:pt modelId="{2E4B8482-DF57-4422-ADB3-4EB15BC70CD8}" type="pres">
      <dgm:prSet presAssocID="{9CAC0FDF-1AA0-41E9-9923-89AF940ECE16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3D81D5F2-42D8-4DB2-822A-30E2B021BAA4}" type="pres">
      <dgm:prSet presAssocID="{9CAC0FDF-1AA0-41E9-9923-89AF940ECE16}" presName="spaceRect" presStyleCnt="0"/>
      <dgm:spPr/>
    </dgm:pt>
    <dgm:pt modelId="{FE5AF3F4-F152-4A55-90D0-0ED75C173C50}" type="pres">
      <dgm:prSet presAssocID="{9CAC0FDF-1AA0-41E9-9923-89AF940ECE16}" presName="textRect" presStyleLbl="revTx" presStyleIdx="0" presStyleCnt="7">
        <dgm:presLayoutVars>
          <dgm:chMax val="1"/>
          <dgm:chPref val="1"/>
        </dgm:presLayoutVars>
      </dgm:prSet>
      <dgm:spPr/>
    </dgm:pt>
    <dgm:pt modelId="{EDA8700C-C09D-4AFE-9E4C-9633B71AFCB6}" type="pres">
      <dgm:prSet presAssocID="{AFF27CEE-CAD1-4ED8-8356-4721CF7455E3}" presName="sibTrans" presStyleLbl="sibTrans2D1" presStyleIdx="0" presStyleCnt="0"/>
      <dgm:spPr/>
    </dgm:pt>
    <dgm:pt modelId="{85D9AEAC-4532-4239-BD2B-E061F5336F35}" type="pres">
      <dgm:prSet presAssocID="{8DAE4B29-063E-4EB6-B733-84FD08DD8640}" presName="compNode" presStyleCnt="0"/>
      <dgm:spPr/>
    </dgm:pt>
    <dgm:pt modelId="{39964B84-2F56-4440-A5CE-FC6CD0882D1C}" type="pres">
      <dgm:prSet presAssocID="{8DAE4B29-063E-4EB6-B733-84FD08DD8640}" presName="iconBgRect" presStyleLbl="bgShp" presStyleIdx="1" presStyleCnt="7"/>
      <dgm:spPr/>
    </dgm:pt>
    <dgm:pt modelId="{6A1E111D-4332-4963-9D94-D906CCF65C62}" type="pres">
      <dgm:prSet presAssocID="{8DAE4B29-063E-4EB6-B733-84FD08DD8640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D22CDC2D-0677-40A3-BCF7-D97FA9454A87}" type="pres">
      <dgm:prSet presAssocID="{8DAE4B29-063E-4EB6-B733-84FD08DD8640}" presName="spaceRect" presStyleCnt="0"/>
      <dgm:spPr/>
    </dgm:pt>
    <dgm:pt modelId="{E00894E8-F5B2-42C9-BE2E-7620DDEF88DE}" type="pres">
      <dgm:prSet presAssocID="{8DAE4B29-063E-4EB6-B733-84FD08DD8640}" presName="textRect" presStyleLbl="revTx" presStyleIdx="1" presStyleCnt="7">
        <dgm:presLayoutVars>
          <dgm:chMax val="1"/>
          <dgm:chPref val="1"/>
        </dgm:presLayoutVars>
      </dgm:prSet>
      <dgm:spPr/>
    </dgm:pt>
    <dgm:pt modelId="{62993110-A2DD-4F47-AE31-1584C049CE5A}" type="pres">
      <dgm:prSet presAssocID="{57C8F74F-D291-4DC9-9DF3-B47548557B63}" presName="sibTrans" presStyleLbl="sibTrans2D1" presStyleIdx="0" presStyleCnt="0"/>
      <dgm:spPr/>
    </dgm:pt>
    <dgm:pt modelId="{3DBABA5D-96B1-4BD8-8319-F66E46A837FC}" type="pres">
      <dgm:prSet presAssocID="{8936D1EF-3803-462A-A67B-155824709779}" presName="compNode" presStyleCnt="0"/>
      <dgm:spPr/>
    </dgm:pt>
    <dgm:pt modelId="{40A90622-3E2E-4B25-A269-E7C16581A8CE}" type="pres">
      <dgm:prSet presAssocID="{8936D1EF-3803-462A-A67B-155824709779}" presName="iconBgRect" presStyleLbl="bgShp" presStyleIdx="2" presStyleCnt="7"/>
      <dgm:spPr/>
    </dgm:pt>
    <dgm:pt modelId="{16E3A634-12DD-44A6-BEB7-D5003E277245}" type="pres">
      <dgm:prSet presAssocID="{8936D1EF-3803-462A-A67B-155824709779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9CAE2B92-6A6C-4CB3-94DB-D3D5587A2B35}" type="pres">
      <dgm:prSet presAssocID="{8936D1EF-3803-462A-A67B-155824709779}" presName="spaceRect" presStyleCnt="0"/>
      <dgm:spPr/>
    </dgm:pt>
    <dgm:pt modelId="{78E7332D-5089-4FD9-8D7F-D6501B4FB559}" type="pres">
      <dgm:prSet presAssocID="{8936D1EF-3803-462A-A67B-155824709779}" presName="textRect" presStyleLbl="revTx" presStyleIdx="2" presStyleCnt="7">
        <dgm:presLayoutVars>
          <dgm:chMax val="1"/>
          <dgm:chPref val="1"/>
        </dgm:presLayoutVars>
      </dgm:prSet>
      <dgm:spPr/>
    </dgm:pt>
    <dgm:pt modelId="{B99EB3EB-65C4-496D-AE92-B1416950F872}" type="pres">
      <dgm:prSet presAssocID="{6444A42F-B6F4-46BE-999D-046EE1513B1E}" presName="sibTrans" presStyleLbl="sibTrans2D1" presStyleIdx="0" presStyleCnt="0"/>
      <dgm:spPr/>
    </dgm:pt>
    <dgm:pt modelId="{DFCE83D8-3D12-477A-9A1C-85DCEF4A8CE7}" type="pres">
      <dgm:prSet presAssocID="{AF7CC81F-12BB-4D19-9935-183868514685}" presName="compNode" presStyleCnt="0"/>
      <dgm:spPr/>
    </dgm:pt>
    <dgm:pt modelId="{BFBFA463-3BA3-42A4-8F55-74A665515427}" type="pres">
      <dgm:prSet presAssocID="{AF7CC81F-12BB-4D19-9935-183868514685}" presName="iconBgRect" presStyleLbl="bgShp" presStyleIdx="3" presStyleCnt="7"/>
      <dgm:spPr/>
    </dgm:pt>
    <dgm:pt modelId="{872F4E9A-5596-4AAE-9A48-8D9E52CB5831}" type="pres">
      <dgm:prSet presAssocID="{AF7CC81F-12BB-4D19-9935-183868514685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lculator"/>
        </a:ext>
      </dgm:extLst>
    </dgm:pt>
    <dgm:pt modelId="{00561AE6-4155-433F-BE5F-1D4D40642478}" type="pres">
      <dgm:prSet presAssocID="{AF7CC81F-12BB-4D19-9935-183868514685}" presName="spaceRect" presStyleCnt="0"/>
      <dgm:spPr/>
    </dgm:pt>
    <dgm:pt modelId="{90A72B4C-F9D4-4A42-AF8F-25BA2A03C37D}" type="pres">
      <dgm:prSet presAssocID="{AF7CC81F-12BB-4D19-9935-183868514685}" presName="textRect" presStyleLbl="revTx" presStyleIdx="3" presStyleCnt="7">
        <dgm:presLayoutVars>
          <dgm:chMax val="1"/>
          <dgm:chPref val="1"/>
        </dgm:presLayoutVars>
      </dgm:prSet>
      <dgm:spPr/>
    </dgm:pt>
    <dgm:pt modelId="{DE12A067-A008-4D4D-A060-818CCBD0C440}" type="pres">
      <dgm:prSet presAssocID="{2D2435A8-21BF-4A1D-92A9-55231DF2EC3E}" presName="sibTrans" presStyleLbl="sibTrans2D1" presStyleIdx="0" presStyleCnt="0"/>
      <dgm:spPr/>
    </dgm:pt>
    <dgm:pt modelId="{C1BB4600-F97F-4EA6-B388-3931FF35BE7F}" type="pres">
      <dgm:prSet presAssocID="{F4B3659D-1C8E-459B-A1F0-DD111411738F}" presName="compNode" presStyleCnt="0"/>
      <dgm:spPr/>
    </dgm:pt>
    <dgm:pt modelId="{B19D2B33-B8D0-4297-8CF1-31E1189C9C49}" type="pres">
      <dgm:prSet presAssocID="{F4B3659D-1C8E-459B-A1F0-DD111411738F}" presName="iconBgRect" presStyleLbl="bgShp" presStyleIdx="4" presStyleCnt="7"/>
      <dgm:spPr/>
    </dgm:pt>
    <dgm:pt modelId="{F953E1E9-5001-4026-B92B-DD2B1B2BBF60}" type="pres">
      <dgm:prSet presAssocID="{F4B3659D-1C8E-459B-A1F0-DD111411738F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67B5F8DF-2E98-4BA1-8BAC-D3B0C7F7E593}" type="pres">
      <dgm:prSet presAssocID="{F4B3659D-1C8E-459B-A1F0-DD111411738F}" presName="spaceRect" presStyleCnt="0"/>
      <dgm:spPr/>
    </dgm:pt>
    <dgm:pt modelId="{5366C243-BFC6-4601-8DE6-888858EA2657}" type="pres">
      <dgm:prSet presAssocID="{F4B3659D-1C8E-459B-A1F0-DD111411738F}" presName="textRect" presStyleLbl="revTx" presStyleIdx="4" presStyleCnt="7">
        <dgm:presLayoutVars>
          <dgm:chMax val="1"/>
          <dgm:chPref val="1"/>
        </dgm:presLayoutVars>
      </dgm:prSet>
      <dgm:spPr/>
    </dgm:pt>
    <dgm:pt modelId="{AEB83EEB-90CE-42D0-8B26-8FC67DA585A3}" type="pres">
      <dgm:prSet presAssocID="{BB5BC1FB-0B3D-421D-930F-441E216EB9C8}" presName="sibTrans" presStyleLbl="sibTrans2D1" presStyleIdx="0" presStyleCnt="0"/>
      <dgm:spPr/>
    </dgm:pt>
    <dgm:pt modelId="{E2F28E3C-B422-4453-BE41-077FB42963A0}" type="pres">
      <dgm:prSet presAssocID="{9148659B-0681-4362-8C59-43D000C47DB3}" presName="compNode" presStyleCnt="0"/>
      <dgm:spPr/>
    </dgm:pt>
    <dgm:pt modelId="{0D5552FA-DB33-4CE7-BDA4-3C770D2405EB}" type="pres">
      <dgm:prSet presAssocID="{9148659B-0681-4362-8C59-43D000C47DB3}" presName="iconBgRect" presStyleLbl="bgShp" presStyleIdx="5" presStyleCnt="7"/>
      <dgm:spPr/>
    </dgm:pt>
    <dgm:pt modelId="{775607C3-A1AA-40B5-8463-2CE1435E7F1F}" type="pres">
      <dgm:prSet presAssocID="{9148659B-0681-4362-8C59-43D000C47DB3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sk"/>
        </a:ext>
      </dgm:extLst>
    </dgm:pt>
    <dgm:pt modelId="{7CA55E88-73F1-44A7-A414-AC4DAFA3AB76}" type="pres">
      <dgm:prSet presAssocID="{9148659B-0681-4362-8C59-43D000C47DB3}" presName="spaceRect" presStyleCnt="0"/>
      <dgm:spPr/>
    </dgm:pt>
    <dgm:pt modelId="{A58B773B-5CE2-42E7-9959-DD02785A4E5A}" type="pres">
      <dgm:prSet presAssocID="{9148659B-0681-4362-8C59-43D000C47DB3}" presName="textRect" presStyleLbl="revTx" presStyleIdx="5" presStyleCnt="7">
        <dgm:presLayoutVars>
          <dgm:chMax val="1"/>
          <dgm:chPref val="1"/>
        </dgm:presLayoutVars>
      </dgm:prSet>
      <dgm:spPr/>
    </dgm:pt>
    <dgm:pt modelId="{DA23B1FF-EE43-4E10-A008-B21705BFA9A0}" type="pres">
      <dgm:prSet presAssocID="{B6ABABF0-5820-49E1-B071-85FEFCB87302}" presName="sibTrans" presStyleLbl="sibTrans2D1" presStyleIdx="0" presStyleCnt="0"/>
      <dgm:spPr/>
    </dgm:pt>
    <dgm:pt modelId="{42E7CA37-7A47-4620-AB76-8267AC3AE0B1}" type="pres">
      <dgm:prSet presAssocID="{0B9160FB-9AE8-4BB7-B4EC-5C847579852B}" presName="compNode" presStyleCnt="0"/>
      <dgm:spPr/>
    </dgm:pt>
    <dgm:pt modelId="{57BED27D-5E34-4222-BA62-EC103D49C654}" type="pres">
      <dgm:prSet presAssocID="{0B9160FB-9AE8-4BB7-B4EC-5C847579852B}" presName="iconBgRect" presStyleLbl="bgShp" presStyleIdx="6" presStyleCnt="7"/>
      <dgm:spPr/>
    </dgm:pt>
    <dgm:pt modelId="{83E35F58-AF61-4BFC-BD5B-40C44B9D3329}" type="pres">
      <dgm:prSet presAssocID="{0B9160FB-9AE8-4BB7-B4EC-5C847579852B}" presName="iconRect" presStyleLbl="node1" presStyleIdx="6" presStyleCnt="7"/>
      <dgm:spPr/>
    </dgm:pt>
    <dgm:pt modelId="{89928388-5276-4152-922B-146B42E631A5}" type="pres">
      <dgm:prSet presAssocID="{0B9160FB-9AE8-4BB7-B4EC-5C847579852B}" presName="spaceRect" presStyleCnt="0"/>
      <dgm:spPr/>
    </dgm:pt>
    <dgm:pt modelId="{A1571602-9F98-4398-9F05-14F06BCB9479}" type="pres">
      <dgm:prSet presAssocID="{0B9160FB-9AE8-4BB7-B4EC-5C847579852B}" presName="textRect" presStyleLbl="revTx" presStyleIdx="6" presStyleCnt="7">
        <dgm:presLayoutVars>
          <dgm:chMax val="1"/>
          <dgm:chPref val="1"/>
        </dgm:presLayoutVars>
      </dgm:prSet>
      <dgm:spPr/>
    </dgm:pt>
  </dgm:ptLst>
  <dgm:cxnLst>
    <dgm:cxn modelId="{07A61514-8647-4C70-BA23-848E7D5FAB16}" srcId="{0893E054-9281-430A-9E3C-601238A6E81D}" destId="{8DAE4B29-063E-4EB6-B733-84FD08DD8640}" srcOrd="1" destOrd="0" parTransId="{7E1553E2-9569-4D22-8C7B-DDB0D4893472}" sibTransId="{57C8F74F-D291-4DC9-9DF3-B47548557B63}"/>
    <dgm:cxn modelId="{9AB0DD27-A0A7-469B-BE8D-06401C672DE3}" type="presOf" srcId="{F4B3659D-1C8E-459B-A1F0-DD111411738F}" destId="{5366C243-BFC6-4601-8DE6-888858EA2657}" srcOrd="0" destOrd="0" presId="urn:microsoft.com/office/officeart/2018/2/layout/IconCircleList"/>
    <dgm:cxn modelId="{4434702B-CA5C-4DB1-9190-E6317B3D54F7}" type="presOf" srcId="{2D2435A8-21BF-4A1D-92A9-55231DF2EC3E}" destId="{DE12A067-A008-4D4D-A060-818CCBD0C440}" srcOrd="0" destOrd="0" presId="urn:microsoft.com/office/officeart/2018/2/layout/IconCircleList"/>
    <dgm:cxn modelId="{16142365-EBE3-4BA3-B7C7-4879896314D2}" type="presOf" srcId="{AFF27CEE-CAD1-4ED8-8356-4721CF7455E3}" destId="{EDA8700C-C09D-4AFE-9E4C-9633B71AFCB6}" srcOrd="0" destOrd="0" presId="urn:microsoft.com/office/officeart/2018/2/layout/IconCircleList"/>
    <dgm:cxn modelId="{09D8526A-EA66-4C13-A52A-C23E22610772}" type="presOf" srcId="{9148659B-0681-4362-8C59-43D000C47DB3}" destId="{A58B773B-5CE2-42E7-9959-DD02785A4E5A}" srcOrd="0" destOrd="0" presId="urn:microsoft.com/office/officeart/2018/2/layout/IconCircleList"/>
    <dgm:cxn modelId="{A655C24D-26C3-459C-B005-9824B19E5F52}" srcId="{0893E054-9281-430A-9E3C-601238A6E81D}" destId="{8936D1EF-3803-462A-A67B-155824709779}" srcOrd="2" destOrd="0" parTransId="{19AB511C-A579-479F-9DF5-40BBB11BCDBE}" sibTransId="{6444A42F-B6F4-46BE-999D-046EE1513B1E}"/>
    <dgm:cxn modelId="{6539B66F-0673-45F0-9111-7CB64E9C684D}" type="presOf" srcId="{BB5BC1FB-0B3D-421D-930F-441E216EB9C8}" destId="{AEB83EEB-90CE-42D0-8B26-8FC67DA585A3}" srcOrd="0" destOrd="0" presId="urn:microsoft.com/office/officeart/2018/2/layout/IconCircleList"/>
    <dgm:cxn modelId="{086E5A79-50CF-4258-BE84-FA2D4995F94C}" srcId="{0893E054-9281-430A-9E3C-601238A6E81D}" destId="{AF7CC81F-12BB-4D19-9935-183868514685}" srcOrd="3" destOrd="0" parTransId="{71205C82-9A5F-4006-87CF-DD6F45534D34}" sibTransId="{2D2435A8-21BF-4A1D-92A9-55231DF2EC3E}"/>
    <dgm:cxn modelId="{54854D7B-A425-4EA3-93C0-D92A9AD3F81B}" type="presOf" srcId="{57C8F74F-D291-4DC9-9DF3-B47548557B63}" destId="{62993110-A2DD-4F47-AE31-1584C049CE5A}" srcOrd="0" destOrd="0" presId="urn:microsoft.com/office/officeart/2018/2/layout/IconCircleList"/>
    <dgm:cxn modelId="{B63CA27B-793F-46F6-AE97-1D9747CA8D23}" type="presOf" srcId="{0893E054-9281-430A-9E3C-601238A6E81D}" destId="{8F2949D4-430E-4E3B-93DA-3CB41E3CE52F}" srcOrd="0" destOrd="0" presId="urn:microsoft.com/office/officeart/2018/2/layout/IconCircleList"/>
    <dgm:cxn modelId="{02087D83-4AF9-4C3D-8B88-6B3484C2DC9D}" type="presOf" srcId="{8936D1EF-3803-462A-A67B-155824709779}" destId="{78E7332D-5089-4FD9-8D7F-D6501B4FB559}" srcOrd="0" destOrd="0" presId="urn:microsoft.com/office/officeart/2018/2/layout/IconCircleList"/>
    <dgm:cxn modelId="{D470E88A-63BE-45DF-B153-4073DCD0AD15}" type="presOf" srcId="{B6ABABF0-5820-49E1-B071-85FEFCB87302}" destId="{DA23B1FF-EE43-4E10-A008-B21705BFA9A0}" srcOrd="0" destOrd="0" presId="urn:microsoft.com/office/officeart/2018/2/layout/IconCircleList"/>
    <dgm:cxn modelId="{5B3F0B97-9E64-4005-924A-F0FE58DE3A25}" type="presOf" srcId="{9CAC0FDF-1AA0-41E9-9923-89AF940ECE16}" destId="{FE5AF3F4-F152-4A55-90D0-0ED75C173C50}" srcOrd="0" destOrd="0" presId="urn:microsoft.com/office/officeart/2018/2/layout/IconCircleList"/>
    <dgm:cxn modelId="{3BC0C698-9543-40EB-BD7E-C9A8A7A7C52F}" srcId="{0893E054-9281-430A-9E3C-601238A6E81D}" destId="{9CAC0FDF-1AA0-41E9-9923-89AF940ECE16}" srcOrd="0" destOrd="0" parTransId="{196E7298-5C12-4C5B-8694-B2FB8F811853}" sibTransId="{AFF27CEE-CAD1-4ED8-8356-4721CF7455E3}"/>
    <dgm:cxn modelId="{1F01F19D-5061-49CD-A2B1-D1315559B8BF}" type="presOf" srcId="{8DAE4B29-063E-4EB6-B733-84FD08DD8640}" destId="{E00894E8-F5B2-42C9-BE2E-7620DDEF88DE}" srcOrd="0" destOrd="0" presId="urn:microsoft.com/office/officeart/2018/2/layout/IconCircleList"/>
    <dgm:cxn modelId="{1063749F-959D-4567-A399-53CB3C67919F}" type="presOf" srcId="{0B9160FB-9AE8-4BB7-B4EC-5C847579852B}" destId="{A1571602-9F98-4398-9F05-14F06BCB9479}" srcOrd="0" destOrd="0" presId="urn:microsoft.com/office/officeart/2018/2/layout/IconCircleList"/>
    <dgm:cxn modelId="{CC0E89B0-8E8C-45BD-A1E2-92F1EBB3C671}" srcId="{0893E054-9281-430A-9E3C-601238A6E81D}" destId="{0B9160FB-9AE8-4BB7-B4EC-5C847579852B}" srcOrd="6" destOrd="0" parTransId="{4A1EE0AC-DF8A-455A-8649-81CCAA6A49F7}" sibTransId="{63B135CC-99E7-450E-9C1A-8E940D75039B}"/>
    <dgm:cxn modelId="{173ED2BC-FFAE-4E27-B3C7-80BE632DB4C6}" srcId="{0893E054-9281-430A-9E3C-601238A6E81D}" destId="{9148659B-0681-4362-8C59-43D000C47DB3}" srcOrd="5" destOrd="0" parTransId="{597D290D-901B-461A-965F-B143EB96C5A3}" sibTransId="{B6ABABF0-5820-49E1-B071-85FEFCB87302}"/>
    <dgm:cxn modelId="{AB2EA2D1-22B3-4D5A-9034-C1E54AA8EA7F}" type="presOf" srcId="{6444A42F-B6F4-46BE-999D-046EE1513B1E}" destId="{B99EB3EB-65C4-496D-AE92-B1416950F872}" srcOrd="0" destOrd="0" presId="urn:microsoft.com/office/officeart/2018/2/layout/IconCircleList"/>
    <dgm:cxn modelId="{2A5916E3-8E75-4D2D-85CD-C22502560337}" type="presOf" srcId="{AF7CC81F-12BB-4D19-9935-183868514685}" destId="{90A72B4C-F9D4-4A42-AF8F-25BA2A03C37D}" srcOrd="0" destOrd="0" presId="urn:microsoft.com/office/officeart/2018/2/layout/IconCircleList"/>
    <dgm:cxn modelId="{C596BFEB-81F7-4AA2-8DCB-1D8497FFA709}" srcId="{0893E054-9281-430A-9E3C-601238A6E81D}" destId="{F4B3659D-1C8E-459B-A1F0-DD111411738F}" srcOrd="4" destOrd="0" parTransId="{2AB05138-9956-4D11-8C6F-945744855085}" sibTransId="{BB5BC1FB-0B3D-421D-930F-441E216EB9C8}"/>
    <dgm:cxn modelId="{248AEDFD-71D7-49BE-9267-4D19E97FAA22}" type="presParOf" srcId="{8F2949D4-430E-4E3B-93DA-3CB41E3CE52F}" destId="{55A8BF45-0BEE-4AA3-AE36-3B4061B28A8B}" srcOrd="0" destOrd="0" presId="urn:microsoft.com/office/officeart/2018/2/layout/IconCircleList"/>
    <dgm:cxn modelId="{A7A8C25B-D9F8-497F-812B-FB0F6FDD6D05}" type="presParOf" srcId="{55A8BF45-0BEE-4AA3-AE36-3B4061B28A8B}" destId="{B5D3D664-7D80-4BA7-A7BC-5FAFA6D2D2F9}" srcOrd="0" destOrd="0" presId="urn:microsoft.com/office/officeart/2018/2/layout/IconCircleList"/>
    <dgm:cxn modelId="{2F2A09E3-E492-4B83-91B6-259C354A4CA7}" type="presParOf" srcId="{B5D3D664-7D80-4BA7-A7BC-5FAFA6D2D2F9}" destId="{FDFA07B0-B189-40DC-99EB-C5B8E8C90BC6}" srcOrd="0" destOrd="0" presId="urn:microsoft.com/office/officeart/2018/2/layout/IconCircleList"/>
    <dgm:cxn modelId="{B8E5E4C9-8869-4371-B7D1-E963CB2EAB51}" type="presParOf" srcId="{B5D3D664-7D80-4BA7-A7BC-5FAFA6D2D2F9}" destId="{2E4B8482-DF57-4422-ADB3-4EB15BC70CD8}" srcOrd="1" destOrd="0" presId="urn:microsoft.com/office/officeart/2018/2/layout/IconCircleList"/>
    <dgm:cxn modelId="{4F66CBB3-8083-414C-BDCF-9A118A5D8FAC}" type="presParOf" srcId="{B5D3D664-7D80-4BA7-A7BC-5FAFA6D2D2F9}" destId="{3D81D5F2-42D8-4DB2-822A-30E2B021BAA4}" srcOrd="2" destOrd="0" presId="urn:microsoft.com/office/officeart/2018/2/layout/IconCircleList"/>
    <dgm:cxn modelId="{DF80B436-F61C-4BDB-8665-2822DF47015B}" type="presParOf" srcId="{B5D3D664-7D80-4BA7-A7BC-5FAFA6D2D2F9}" destId="{FE5AF3F4-F152-4A55-90D0-0ED75C173C50}" srcOrd="3" destOrd="0" presId="urn:microsoft.com/office/officeart/2018/2/layout/IconCircleList"/>
    <dgm:cxn modelId="{7E524AAF-8C38-4FD5-BC32-DD8CF7A2F9AC}" type="presParOf" srcId="{55A8BF45-0BEE-4AA3-AE36-3B4061B28A8B}" destId="{EDA8700C-C09D-4AFE-9E4C-9633B71AFCB6}" srcOrd="1" destOrd="0" presId="urn:microsoft.com/office/officeart/2018/2/layout/IconCircleList"/>
    <dgm:cxn modelId="{DF3E1D8D-1352-4BEA-BFBA-735C2ACEA6AE}" type="presParOf" srcId="{55A8BF45-0BEE-4AA3-AE36-3B4061B28A8B}" destId="{85D9AEAC-4532-4239-BD2B-E061F5336F35}" srcOrd="2" destOrd="0" presId="urn:microsoft.com/office/officeart/2018/2/layout/IconCircleList"/>
    <dgm:cxn modelId="{DC9E7373-38F4-409B-B499-3263E0537B40}" type="presParOf" srcId="{85D9AEAC-4532-4239-BD2B-E061F5336F35}" destId="{39964B84-2F56-4440-A5CE-FC6CD0882D1C}" srcOrd="0" destOrd="0" presId="urn:microsoft.com/office/officeart/2018/2/layout/IconCircleList"/>
    <dgm:cxn modelId="{7E65FA80-7591-4B79-9541-E6291C0290C8}" type="presParOf" srcId="{85D9AEAC-4532-4239-BD2B-E061F5336F35}" destId="{6A1E111D-4332-4963-9D94-D906CCF65C62}" srcOrd="1" destOrd="0" presId="urn:microsoft.com/office/officeart/2018/2/layout/IconCircleList"/>
    <dgm:cxn modelId="{4A66935F-85D9-4371-8698-0A8D5E5C562A}" type="presParOf" srcId="{85D9AEAC-4532-4239-BD2B-E061F5336F35}" destId="{D22CDC2D-0677-40A3-BCF7-D97FA9454A87}" srcOrd="2" destOrd="0" presId="urn:microsoft.com/office/officeart/2018/2/layout/IconCircleList"/>
    <dgm:cxn modelId="{1D4FD89C-6162-4167-885C-F1842F62AEC3}" type="presParOf" srcId="{85D9AEAC-4532-4239-BD2B-E061F5336F35}" destId="{E00894E8-F5B2-42C9-BE2E-7620DDEF88DE}" srcOrd="3" destOrd="0" presId="urn:microsoft.com/office/officeart/2018/2/layout/IconCircleList"/>
    <dgm:cxn modelId="{54EA27FF-81F3-406F-8C0F-68FAC3DEFE54}" type="presParOf" srcId="{55A8BF45-0BEE-4AA3-AE36-3B4061B28A8B}" destId="{62993110-A2DD-4F47-AE31-1584C049CE5A}" srcOrd="3" destOrd="0" presId="urn:microsoft.com/office/officeart/2018/2/layout/IconCircleList"/>
    <dgm:cxn modelId="{7B0D5410-B1C5-4D11-8AF7-39F176017F3E}" type="presParOf" srcId="{55A8BF45-0BEE-4AA3-AE36-3B4061B28A8B}" destId="{3DBABA5D-96B1-4BD8-8319-F66E46A837FC}" srcOrd="4" destOrd="0" presId="urn:microsoft.com/office/officeart/2018/2/layout/IconCircleList"/>
    <dgm:cxn modelId="{14084523-6488-4C00-AAF3-626E809D4EDE}" type="presParOf" srcId="{3DBABA5D-96B1-4BD8-8319-F66E46A837FC}" destId="{40A90622-3E2E-4B25-A269-E7C16581A8CE}" srcOrd="0" destOrd="0" presId="urn:microsoft.com/office/officeart/2018/2/layout/IconCircleList"/>
    <dgm:cxn modelId="{A458170C-1268-41AB-994F-9531DA1D7A9C}" type="presParOf" srcId="{3DBABA5D-96B1-4BD8-8319-F66E46A837FC}" destId="{16E3A634-12DD-44A6-BEB7-D5003E277245}" srcOrd="1" destOrd="0" presId="urn:microsoft.com/office/officeart/2018/2/layout/IconCircleList"/>
    <dgm:cxn modelId="{BF2F61B6-04CB-4C66-810D-548007971708}" type="presParOf" srcId="{3DBABA5D-96B1-4BD8-8319-F66E46A837FC}" destId="{9CAE2B92-6A6C-4CB3-94DB-D3D5587A2B35}" srcOrd="2" destOrd="0" presId="urn:microsoft.com/office/officeart/2018/2/layout/IconCircleList"/>
    <dgm:cxn modelId="{81EBAEA0-2F37-47E1-91CE-1D8F56EEDCC4}" type="presParOf" srcId="{3DBABA5D-96B1-4BD8-8319-F66E46A837FC}" destId="{78E7332D-5089-4FD9-8D7F-D6501B4FB559}" srcOrd="3" destOrd="0" presId="urn:microsoft.com/office/officeart/2018/2/layout/IconCircleList"/>
    <dgm:cxn modelId="{6244EABC-3D32-4947-AAFF-AAB8BF0D50DE}" type="presParOf" srcId="{55A8BF45-0BEE-4AA3-AE36-3B4061B28A8B}" destId="{B99EB3EB-65C4-496D-AE92-B1416950F872}" srcOrd="5" destOrd="0" presId="urn:microsoft.com/office/officeart/2018/2/layout/IconCircleList"/>
    <dgm:cxn modelId="{A0BEDDBE-A0BC-4617-BB43-0A1D62FFFAEB}" type="presParOf" srcId="{55A8BF45-0BEE-4AA3-AE36-3B4061B28A8B}" destId="{DFCE83D8-3D12-477A-9A1C-85DCEF4A8CE7}" srcOrd="6" destOrd="0" presId="urn:microsoft.com/office/officeart/2018/2/layout/IconCircleList"/>
    <dgm:cxn modelId="{A48A9D38-C3FA-4D8A-889E-DB0842FB368E}" type="presParOf" srcId="{DFCE83D8-3D12-477A-9A1C-85DCEF4A8CE7}" destId="{BFBFA463-3BA3-42A4-8F55-74A665515427}" srcOrd="0" destOrd="0" presId="urn:microsoft.com/office/officeart/2018/2/layout/IconCircleList"/>
    <dgm:cxn modelId="{5C25A8BA-ECE7-4951-BF74-4C6424A53575}" type="presParOf" srcId="{DFCE83D8-3D12-477A-9A1C-85DCEF4A8CE7}" destId="{872F4E9A-5596-4AAE-9A48-8D9E52CB5831}" srcOrd="1" destOrd="0" presId="urn:microsoft.com/office/officeart/2018/2/layout/IconCircleList"/>
    <dgm:cxn modelId="{DA655FAE-A595-4692-9864-C6C92BEE028E}" type="presParOf" srcId="{DFCE83D8-3D12-477A-9A1C-85DCEF4A8CE7}" destId="{00561AE6-4155-433F-BE5F-1D4D40642478}" srcOrd="2" destOrd="0" presId="urn:microsoft.com/office/officeart/2018/2/layout/IconCircleList"/>
    <dgm:cxn modelId="{1D564A39-6A18-42FA-86AF-502AECC6DE89}" type="presParOf" srcId="{DFCE83D8-3D12-477A-9A1C-85DCEF4A8CE7}" destId="{90A72B4C-F9D4-4A42-AF8F-25BA2A03C37D}" srcOrd="3" destOrd="0" presId="urn:microsoft.com/office/officeart/2018/2/layout/IconCircleList"/>
    <dgm:cxn modelId="{64EEDF47-955D-44B5-B004-9CFF975EAA67}" type="presParOf" srcId="{55A8BF45-0BEE-4AA3-AE36-3B4061B28A8B}" destId="{DE12A067-A008-4D4D-A060-818CCBD0C440}" srcOrd="7" destOrd="0" presId="urn:microsoft.com/office/officeart/2018/2/layout/IconCircleList"/>
    <dgm:cxn modelId="{ABF72123-553F-45D0-B9C4-581821FE4368}" type="presParOf" srcId="{55A8BF45-0BEE-4AA3-AE36-3B4061B28A8B}" destId="{C1BB4600-F97F-4EA6-B388-3931FF35BE7F}" srcOrd="8" destOrd="0" presId="urn:microsoft.com/office/officeart/2018/2/layout/IconCircleList"/>
    <dgm:cxn modelId="{52EAB100-F19C-4256-8886-41B992C7DA88}" type="presParOf" srcId="{C1BB4600-F97F-4EA6-B388-3931FF35BE7F}" destId="{B19D2B33-B8D0-4297-8CF1-31E1189C9C49}" srcOrd="0" destOrd="0" presId="urn:microsoft.com/office/officeart/2018/2/layout/IconCircleList"/>
    <dgm:cxn modelId="{EBF745D9-3A4A-4CE0-88F5-A1E1B20DB0D1}" type="presParOf" srcId="{C1BB4600-F97F-4EA6-B388-3931FF35BE7F}" destId="{F953E1E9-5001-4026-B92B-DD2B1B2BBF60}" srcOrd="1" destOrd="0" presId="urn:microsoft.com/office/officeart/2018/2/layout/IconCircleList"/>
    <dgm:cxn modelId="{6B908422-E8E7-4250-80D3-3FF793244403}" type="presParOf" srcId="{C1BB4600-F97F-4EA6-B388-3931FF35BE7F}" destId="{67B5F8DF-2E98-4BA1-8BAC-D3B0C7F7E593}" srcOrd="2" destOrd="0" presId="urn:microsoft.com/office/officeart/2018/2/layout/IconCircleList"/>
    <dgm:cxn modelId="{D53047D3-9BDF-46E6-A108-13721DF2256C}" type="presParOf" srcId="{C1BB4600-F97F-4EA6-B388-3931FF35BE7F}" destId="{5366C243-BFC6-4601-8DE6-888858EA2657}" srcOrd="3" destOrd="0" presId="urn:microsoft.com/office/officeart/2018/2/layout/IconCircleList"/>
    <dgm:cxn modelId="{9F30D818-C0E9-49C6-9FCA-60EEA8C9EC91}" type="presParOf" srcId="{55A8BF45-0BEE-4AA3-AE36-3B4061B28A8B}" destId="{AEB83EEB-90CE-42D0-8B26-8FC67DA585A3}" srcOrd="9" destOrd="0" presId="urn:microsoft.com/office/officeart/2018/2/layout/IconCircleList"/>
    <dgm:cxn modelId="{740A62C1-763A-454B-9F60-D15C10D07D6C}" type="presParOf" srcId="{55A8BF45-0BEE-4AA3-AE36-3B4061B28A8B}" destId="{E2F28E3C-B422-4453-BE41-077FB42963A0}" srcOrd="10" destOrd="0" presId="urn:microsoft.com/office/officeart/2018/2/layout/IconCircleList"/>
    <dgm:cxn modelId="{AEAC655B-7A2D-45DB-927E-12462C3F1E2B}" type="presParOf" srcId="{E2F28E3C-B422-4453-BE41-077FB42963A0}" destId="{0D5552FA-DB33-4CE7-BDA4-3C770D2405EB}" srcOrd="0" destOrd="0" presId="urn:microsoft.com/office/officeart/2018/2/layout/IconCircleList"/>
    <dgm:cxn modelId="{6A4DB680-DC4D-4B09-864A-E3E3C35C3758}" type="presParOf" srcId="{E2F28E3C-B422-4453-BE41-077FB42963A0}" destId="{775607C3-A1AA-40B5-8463-2CE1435E7F1F}" srcOrd="1" destOrd="0" presId="urn:microsoft.com/office/officeart/2018/2/layout/IconCircleList"/>
    <dgm:cxn modelId="{F5EE774B-1EFF-4CA7-B816-15B4236671BE}" type="presParOf" srcId="{E2F28E3C-B422-4453-BE41-077FB42963A0}" destId="{7CA55E88-73F1-44A7-A414-AC4DAFA3AB76}" srcOrd="2" destOrd="0" presId="urn:microsoft.com/office/officeart/2018/2/layout/IconCircleList"/>
    <dgm:cxn modelId="{B89083BF-B3B6-4C9B-BF67-2F689243CBA4}" type="presParOf" srcId="{E2F28E3C-B422-4453-BE41-077FB42963A0}" destId="{A58B773B-5CE2-42E7-9959-DD02785A4E5A}" srcOrd="3" destOrd="0" presId="urn:microsoft.com/office/officeart/2018/2/layout/IconCircleList"/>
    <dgm:cxn modelId="{512363D4-5727-4380-9263-91F35F1A6A39}" type="presParOf" srcId="{55A8BF45-0BEE-4AA3-AE36-3B4061B28A8B}" destId="{DA23B1FF-EE43-4E10-A008-B21705BFA9A0}" srcOrd="11" destOrd="0" presId="urn:microsoft.com/office/officeart/2018/2/layout/IconCircleList"/>
    <dgm:cxn modelId="{3F0B0D07-E109-43F4-84D6-9555E2A4B920}" type="presParOf" srcId="{55A8BF45-0BEE-4AA3-AE36-3B4061B28A8B}" destId="{42E7CA37-7A47-4620-AB76-8267AC3AE0B1}" srcOrd="12" destOrd="0" presId="urn:microsoft.com/office/officeart/2018/2/layout/IconCircleList"/>
    <dgm:cxn modelId="{C9C127A1-DF9E-48EB-8B5E-928FDFC5B355}" type="presParOf" srcId="{42E7CA37-7A47-4620-AB76-8267AC3AE0B1}" destId="{57BED27D-5E34-4222-BA62-EC103D49C654}" srcOrd="0" destOrd="0" presId="urn:microsoft.com/office/officeart/2018/2/layout/IconCircleList"/>
    <dgm:cxn modelId="{7A045BB8-CA7F-4910-9BA5-639D6356DDC4}" type="presParOf" srcId="{42E7CA37-7A47-4620-AB76-8267AC3AE0B1}" destId="{83E35F58-AF61-4BFC-BD5B-40C44B9D3329}" srcOrd="1" destOrd="0" presId="urn:microsoft.com/office/officeart/2018/2/layout/IconCircleList"/>
    <dgm:cxn modelId="{B8C8862F-C309-49EE-8FCA-E213E43108FA}" type="presParOf" srcId="{42E7CA37-7A47-4620-AB76-8267AC3AE0B1}" destId="{89928388-5276-4152-922B-146B42E631A5}" srcOrd="2" destOrd="0" presId="urn:microsoft.com/office/officeart/2018/2/layout/IconCircleList"/>
    <dgm:cxn modelId="{E542C4AA-7FF2-4A91-A91E-1587DB8BCD43}" type="presParOf" srcId="{42E7CA37-7A47-4620-AB76-8267AC3AE0B1}" destId="{A1571602-9F98-4398-9F05-14F06BCB9479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4A0E590-B2B1-4AE0-A830-F575049533B9}" type="doc">
      <dgm:prSet loTypeId="urn:microsoft.com/office/officeart/2005/8/layout/vList2" loCatId="list" qsTypeId="urn:microsoft.com/office/officeart/2005/8/quickstyle/3d1" qsCatId="3D" csTypeId="urn:microsoft.com/office/officeart/2005/8/colors/accent0_2" csCatId="mainScheme" phldr="1"/>
      <dgm:spPr/>
      <dgm:t>
        <a:bodyPr/>
        <a:lstStyle/>
        <a:p>
          <a:endParaRPr lang="en-IN"/>
        </a:p>
      </dgm:t>
    </dgm:pt>
    <dgm:pt modelId="{79EAD3DF-47AF-416E-B026-AF4DA2F96E90}">
      <dgm:prSet phldrT="[Text]" custT="1"/>
      <dgm:spPr/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Holistic Quality Management System Lacking in ECHS</a:t>
          </a:r>
          <a:endParaRPr lang="en-IN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18486A-2511-4AFC-824B-3ADBD2AEB5AE}" type="parTrans" cxnId="{EF84C3FB-CB42-4BBF-B537-C1CE73659D3A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1A66B3-1BF2-4610-B4FB-FD57DB2C6BBF}" type="sibTrans" cxnId="{EF84C3FB-CB42-4BBF-B537-C1CE73659D3A}">
      <dgm:prSet/>
      <dgm:spPr/>
      <dgm:t>
        <a:bodyPr/>
        <a:lstStyle/>
        <a:p>
          <a:endParaRPr lang="en-IN" sz="11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753466-3280-4D70-9909-44BC2054169B}" type="pres">
      <dgm:prSet presAssocID="{04A0E590-B2B1-4AE0-A830-F575049533B9}" presName="linear" presStyleCnt="0">
        <dgm:presLayoutVars>
          <dgm:animLvl val="lvl"/>
          <dgm:resizeHandles val="exact"/>
        </dgm:presLayoutVars>
      </dgm:prSet>
      <dgm:spPr/>
    </dgm:pt>
    <dgm:pt modelId="{621BC48D-76E3-4964-8E6C-AEFBC620A198}" type="pres">
      <dgm:prSet presAssocID="{79EAD3DF-47AF-416E-B026-AF4DA2F96E90}" presName="parentText" presStyleLbl="node1" presStyleIdx="0" presStyleCnt="1" custLinFactNeighborY="-22813">
        <dgm:presLayoutVars>
          <dgm:chMax val="0"/>
          <dgm:bulletEnabled val="1"/>
        </dgm:presLayoutVars>
      </dgm:prSet>
      <dgm:spPr/>
    </dgm:pt>
  </dgm:ptLst>
  <dgm:cxnLst>
    <dgm:cxn modelId="{F0357518-7AC6-40E7-9B9C-ED9C362F3398}" type="presOf" srcId="{04A0E590-B2B1-4AE0-A830-F575049533B9}" destId="{FB753466-3280-4D70-9909-44BC2054169B}" srcOrd="0" destOrd="0" presId="urn:microsoft.com/office/officeart/2005/8/layout/vList2"/>
    <dgm:cxn modelId="{4057B3C4-DBDB-4CE8-B852-326A31758696}" type="presOf" srcId="{79EAD3DF-47AF-416E-B026-AF4DA2F96E90}" destId="{621BC48D-76E3-4964-8E6C-AEFBC620A198}" srcOrd="0" destOrd="0" presId="urn:microsoft.com/office/officeart/2005/8/layout/vList2"/>
    <dgm:cxn modelId="{EF84C3FB-CB42-4BBF-B537-C1CE73659D3A}" srcId="{04A0E590-B2B1-4AE0-A830-F575049533B9}" destId="{79EAD3DF-47AF-416E-B026-AF4DA2F96E90}" srcOrd="0" destOrd="0" parTransId="{C918486A-2511-4AFC-824B-3ADBD2AEB5AE}" sibTransId="{C31A66B3-1BF2-4610-B4FB-FD57DB2C6BBF}"/>
    <dgm:cxn modelId="{61B98A92-A755-4E76-9AA6-4C2526B1FCFF}" type="presParOf" srcId="{FB753466-3280-4D70-9909-44BC2054169B}" destId="{621BC48D-76E3-4964-8E6C-AEFBC620A19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4A0E590-B2B1-4AE0-A830-F575049533B9}" type="doc">
      <dgm:prSet loTypeId="urn:microsoft.com/office/officeart/2005/8/layout/vList2" loCatId="list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en-IN"/>
        </a:p>
      </dgm:t>
    </dgm:pt>
    <dgm:pt modelId="{79EAD3DF-47AF-416E-B026-AF4DA2F96E90}">
      <dgm:prSet phldrT="[Text]"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The study has suggested a way ahead  in the form of  adopting the existing toolkit with services/Type specific modification to start with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18486A-2511-4AFC-824B-3ADBD2AEB5AE}" type="parTrans" cxnId="{EF84C3FB-CB42-4BBF-B537-C1CE73659D3A}">
      <dgm:prSet/>
      <dgm:spPr/>
      <dgm:t>
        <a:bodyPr/>
        <a:lstStyle/>
        <a:p>
          <a:endParaRPr lang="en-IN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1A66B3-1BF2-4610-B4FB-FD57DB2C6BBF}" type="sibTrans" cxnId="{EF84C3FB-CB42-4BBF-B537-C1CE73659D3A}">
      <dgm:prSet/>
      <dgm:spPr/>
      <dgm:t>
        <a:bodyPr/>
        <a:lstStyle/>
        <a:p>
          <a:endParaRPr lang="en-IN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D1AF15-C672-4CB8-AA98-C3B8B3461D0A}">
      <dgm:prSet custT="1"/>
      <dgm:spPr/>
      <dgm:t>
        <a:bodyPr/>
        <a:lstStyle/>
        <a:p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To include other stake holders ( Employees and Service Partners )</a:t>
          </a:r>
          <a:endParaRPr lang="en-IN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5BA775-CC64-4DE6-8681-1464B8AD1D79}" type="parTrans" cxnId="{5FCE57CF-6F18-40B3-8C0A-B5F07562FEAB}">
      <dgm:prSet/>
      <dgm:spPr/>
      <dgm:t>
        <a:bodyPr/>
        <a:lstStyle/>
        <a:p>
          <a:endParaRPr lang="en-IN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980E99-527E-4FB4-809F-F4CB1811F130}" type="sibTrans" cxnId="{5FCE57CF-6F18-40B3-8C0A-B5F07562FEAB}">
      <dgm:prSet/>
      <dgm:spPr/>
      <dgm:t>
        <a:bodyPr/>
        <a:lstStyle/>
        <a:p>
          <a:endParaRPr lang="en-IN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16C58F-5BBE-4DCB-86E0-81C2F3374FAB}">
      <dgm:prSet custT="1"/>
      <dgm:spPr/>
      <dgm:t>
        <a:bodyPr/>
        <a:lstStyle/>
        <a:p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Institutionalised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robust  the Patient  feedback to get the pulse of the aspiration of its clientele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N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36A88C-89F1-4EF4-BD4B-AE153FE7F4D2}" type="parTrans" cxnId="{6B2D738E-B784-431B-9DD3-47E5F12633D7}">
      <dgm:prSet/>
      <dgm:spPr/>
      <dgm:t>
        <a:bodyPr/>
        <a:lstStyle/>
        <a:p>
          <a:endParaRPr lang="en-IN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17B6EB-74FF-4BB3-8A34-3641A1BF2413}" type="sibTrans" cxnId="{6B2D738E-B784-431B-9DD3-47E5F12633D7}">
      <dgm:prSet/>
      <dgm:spPr/>
      <dgm:t>
        <a:bodyPr/>
        <a:lstStyle/>
        <a:p>
          <a:endParaRPr lang="en-IN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753466-3280-4D70-9909-44BC2054169B}" type="pres">
      <dgm:prSet presAssocID="{04A0E590-B2B1-4AE0-A830-F575049533B9}" presName="linear" presStyleCnt="0">
        <dgm:presLayoutVars>
          <dgm:animLvl val="lvl"/>
          <dgm:resizeHandles val="exact"/>
        </dgm:presLayoutVars>
      </dgm:prSet>
      <dgm:spPr/>
    </dgm:pt>
    <dgm:pt modelId="{621BC48D-76E3-4964-8E6C-AEFBC620A198}" type="pres">
      <dgm:prSet presAssocID="{79EAD3DF-47AF-416E-B026-AF4DA2F96E90}" presName="parentText" presStyleLbl="node1" presStyleIdx="0" presStyleCnt="3" custScaleX="100000" custScaleY="118546" custLinFactY="-2837" custLinFactNeighborY="-100000">
        <dgm:presLayoutVars>
          <dgm:chMax val="0"/>
          <dgm:bulletEnabled val="1"/>
        </dgm:presLayoutVars>
      </dgm:prSet>
      <dgm:spPr/>
    </dgm:pt>
    <dgm:pt modelId="{AE3E0AFC-3645-4030-8333-C3883210772D}" type="pres">
      <dgm:prSet presAssocID="{C31A66B3-1BF2-4610-B4FB-FD57DB2C6BBF}" presName="spacer" presStyleCnt="0"/>
      <dgm:spPr/>
    </dgm:pt>
    <dgm:pt modelId="{DCB49FF9-4E8B-4AE1-A258-1717732C86C0}" type="pres">
      <dgm:prSet presAssocID="{CC16C58F-5BBE-4DCB-86E0-81C2F3374FA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ADD66CB-E590-4172-8221-27455215423A}" type="pres">
      <dgm:prSet presAssocID="{5617B6EB-74FF-4BB3-8A34-3641A1BF2413}" presName="spacer" presStyleCnt="0"/>
      <dgm:spPr/>
    </dgm:pt>
    <dgm:pt modelId="{6B40E60D-B0E7-4C53-A3F1-14F7A786A47E}" type="pres">
      <dgm:prSet presAssocID="{CFD1AF15-C672-4CB8-AA98-C3B8B3461D0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F0357518-7AC6-40E7-9B9C-ED9C362F3398}" type="presOf" srcId="{04A0E590-B2B1-4AE0-A830-F575049533B9}" destId="{FB753466-3280-4D70-9909-44BC2054169B}" srcOrd="0" destOrd="0" presId="urn:microsoft.com/office/officeart/2005/8/layout/vList2"/>
    <dgm:cxn modelId="{6B2D738E-B784-431B-9DD3-47E5F12633D7}" srcId="{04A0E590-B2B1-4AE0-A830-F575049533B9}" destId="{CC16C58F-5BBE-4DCB-86E0-81C2F3374FAB}" srcOrd="1" destOrd="0" parTransId="{FE36A88C-89F1-4EF4-BD4B-AE153FE7F4D2}" sibTransId="{5617B6EB-74FF-4BB3-8A34-3641A1BF2413}"/>
    <dgm:cxn modelId="{F25053AD-1975-4395-A186-F2561D4E389E}" type="presOf" srcId="{CC16C58F-5BBE-4DCB-86E0-81C2F3374FAB}" destId="{DCB49FF9-4E8B-4AE1-A258-1717732C86C0}" srcOrd="0" destOrd="0" presId="urn:microsoft.com/office/officeart/2005/8/layout/vList2"/>
    <dgm:cxn modelId="{4057B3C4-DBDB-4CE8-B852-326A31758696}" type="presOf" srcId="{79EAD3DF-47AF-416E-B026-AF4DA2F96E90}" destId="{621BC48D-76E3-4964-8E6C-AEFBC620A198}" srcOrd="0" destOrd="0" presId="urn:microsoft.com/office/officeart/2005/8/layout/vList2"/>
    <dgm:cxn modelId="{5FCE57CF-6F18-40B3-8C0A-B5F07562FEAB}" srcId="{04A0E590-B2B1-4AE0-A830-F575049533B9}" destId="{CFD1AF15-C672-4CB8-AA98-C3B8B3461D0A}" srcOrd="2" destOrd="0" parTransId="{E95BA775-CC64-4DE6-8681-1464B8AD1D79}" sibTransId="{69980E99-527E-4FB4-809F-F4CB1811F130}"/>
    <dgm:cxn modelId="{5E3077DE-4D51-4F92-AA55-A1EB49F173B0}" type="presOf" srcId="{CFD1AF15-C672-4CB8-AA98-C3B8B3461D0A}" destId="{6B40E60D-B0E7-4C53-A3F1-14F7A786A47E}" srcOrd="0" destOrd="0" presId="urn:microsoft.com/office/officeart/2005/8/layout/vList2"/>
    <dgm:cxn modelId="{EF84C3FB-CB42-4BBF-B537-C1CE73659D3A}" srcId="{04A0E590-B2B1-4AE0-A830-F575049533B9}" destId="{79EAD3DF-47AF-416E-B026-AF4DA2F96E90}" srcOrd="0" destOrd="0" parTransId="{C918486A-2511-4AFC-824B-3ADBD2AEB5AE}" sibTransId="{C31A66B3-1BF2-4610-B4FB-FD57DB2C6BBF}"/>
    <dgm:cxn modelId="{61B98A92-A755-4E76-9AA6-4C2526B1FCFF}" type="presParOf" srcId="{FB753466-3280-4D70-9909-44BC2054169B}" destId="{621BC48D-76E3-4964-8E6C-AEFBC620A198}" srcOrd="0" destOrd="0" presId="urn:microsoft.com/office/officeart/2005/8/layout/vList2"/>
    <dgm:cxn modelId="{242393DC-F5FE-4612-B0E5-8FC5C15A0DE3}" type="presParOf" srcId="{FB753466-3280-4D70-9909-44BC2054169B}" destId="{AE3E0AFC-3645-4030-8333-C3883210772D}" srcOrd="1" destOrd="0" presId="urn:microsoft.com/office/officeart/2005/8/layout/vList2"/>
    <dgm:cxn modelId="{4EAD5AA5-311A-40EC-96BD-A1DD110C31BB}" type="presParOf" srcId="{FB753466-3280-4D70-9909-44BC2054169B}" destId="{DCB49FF9-4E8B-4AE1-A258-1717732C86C0}" srcOrd="2" destOrd="0" presId="urn:microsoft.com/office/officeart/2005/8/layout/vList2"/>
    <dgm:cxn modelId="{9BDFB0A4-3F46-4844-BD99-B6D72353EA7D}" type="presParOf" srcId="{FB753466-3280-4D70-9909-44BC2054169B}" destId="{EADD66CB-E590-4172-8221-27455215423A}" srcOrd="3" destOrd="0" presId="urn:microsoft.com/office/officeart/2005/8/layout/vList2"/>
    <dgm:cxn modelId="{0AC35074-91A5-4FFB-932D-33BA25C47DA1}" type="presParOf" srcId="{FB753466-3280-4D70-9909-44BC2054169B}" destId="{6B40E60D-B0E7-4C53-A3F1-14F7A786A47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ACBAC61-2E5F-4EF1-8E02-CF7709D4CC58}" type="doc">
      <dgm:prSet loTypeId="urn:microsoft.com/office/officeart/2005/8/layout/arrow6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AC4551B6-E19C-482C-ABAF-90C1B3C53C9B}">
      <dgm:prSet phldrT="[Text]"/>
      <dgm:spPr/>
      <dgm:t>
        <a:bodyPr/>
        <a:lstStyle/>
        <a:p>
          <a:r>
            <a:rPr lang="en-IN" b="1" dirty="0">
              <a:latin typeface="Arial" panose="020B0604020202020204" pitchFamily="34" charset="0"/>
              <a:cs typeface="Arial" panose="020B0604020202020204" pitchFamily="34" charset="0"/>
            </a:rPr>
            <a:t>Gaps</a:t>
          </a:r>
        </a:p>
      </dgm:t>
    </dgm:pt>
    <dgm:pt modelId="{F0255293-D6B3-4098-9D45-7BEC06089EB0}" type="parTrans" cxnId="{6303B056-497D-4A9D-9AB4-E79E41BF6277}">
      <dgm:prSet/>
      <dgm:spPr/>
      <dgm:t>
        <a:bodyPr/>
        <a:lstStyle/>
        <a:p>
          <a:endParaRPr lang="en-IN"/>
        </a:p>
      </dgm:t>
    </dgm:pt>
    <dgm:pt modelId="{2C04DC63-F2F2-4AC3-83E7-6459652E2601}" type="sibTrans" cxnId="{6303B056-497D-4A9D-9AB4-E79E41BF6277}">
      <dgm:prSet/>
      <dgm:spPr/>
      <dgm:t>
        <a:bodyPr/>
        <a:lstStyle/>
        <a:p>
          <a:endParaRPr lang="en-IN"/>
        </a:p>
      </dgm:t>
    </dgm:pt>
    <dgm:pt modelId="{85F29366-01E0-46FC-B1BD-60A8D95BEA86}">
      <dgm:prSet phldrT="[Text]"/>
      <dgm:spPr/>
      <dgm:t>
        <a:bodyPr/>
        <a:lstStyle/>
        <a:p>
          <a:r>
            <a:rPr lang="en-IN" b="1" dirty="0">
              <a:latin typeface="Arial" panose="020B0604020202020204" pitchFamily="34" charset="0"/>
              <a:cs typeface="Arial" panose="020B0604020202020204" pitchFamily="34" charset="0"/>
            </a:rPr>
            <a:t>Way Ahead</a:t>
          </a:r>
        </a:p>
      </dgm:t>
    </dgm:pt>
    <dgm:pt modelId="{CBD62A38-0BC5-4405-AFB2-2914369E3198}" type="parTrans" cxnId="{2C4FA7D0-917D-4932-9097-32D9163A68D2}">
      <dgm:prSet/>
      <dgm:spPr/>
      <dgm:t>
        <a:bodyPr/>
        <a:lstStyle/>
        <a:p>
          <a:endParaRPr lang="en-IN"/>
        </a:p>
      </dgm:t>
    </dgm:pt>
    <dgm:pt modelId="{0FB6CBBB-CF96-4522-AE71-7383F5D408E9}" type="sibTrans" cxnId="{2C4FA7D0-917D-4932-9097-32D9163A68D2}">
      <dgm:prSet/>
      <dgm:spPr/>
      <dgm:t>
        <a:bodyPr/>
        <a:lstStyle/>
        <a:p>
          <a:endParaRPr lang="en-IN"/>
        </a:p>
      </dgm:t>
    </dgm:pt>
    <dgm:pt modelId="{10A52480-A450-478D-9A29-46D6ED9F83E9}" type="pres">
      <dgm:prSet presAssocID="{5ACBAC61-2E5F-4EF1-8E02-CF7709D4CC58}" presName="compositeShape" presStyleCnt="0">
        <dgm:presLayoutVars>
          <dgm:chMax val="2"/>
          <dgm:dir/>
          <dgm:resizeHandles val="exact"/>
        </dgm:presLayoutVars>
      </dgm:prSet>
      <dgm:spPr/>
    </dgm:pt>
    <dgm:pt modelId="{5544DCE6-DF8F-45C6-9865-FA59F3928FC3}" type="pres">
      <dgm:prSet presAssocID="{5ACBAC61-2E5F-4EF1-8E02-CF7709D4CC58}" presName="ribbon" presStyleLbl="node1" presStyleIdx="0" presStyleCnt="1" custLinFactNeighborX="-9909" custLinFactNeighborY="593"/>
      <dgm:spPr/>
    </dgm:pt>
    <dgm:pt modelId="{69CF5120-E937-4520-B04E-DB26F46CBA30}" type="pres">
      <dgm:prSet presAssocID="{5ACBAC61-2E5F-4EF1-8E02-CF7709D4CC58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80148BA7-DC15-4512-960E-DD4751FB328D}" type="pres">
      <dgm:prSet presAssocID="{5ACBAC61-2E5F-4EF1-8E02-CF7709D4CC58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6303B056-497D-4A9D-9AB4-E79E41BF6277}" srcId="{5ACBAC61-2E5F-4EF1-8E02-CF7709D4CC58}" destId="{AC4551B6-E19C-482C-ABAF-90C1B3C53C9B}" srcOrd="0" destOrd="0" parTransId="{F0255293-D6B3-4098-9D45-7BEC06089EB0}" sibTransId="{2C04DC63-F2F2-4AC3-83E7-6459652E2601}"/>
    <dgm:cxn modelId="{2F517AA5-53F3-4B72-BABE-7D1A955C25CB}" type="presOf" srcId="{85F29366-01E0-46FC-B1BD-60A8D95BEA86}" destId="{80148BA7-DC15-4512-960E-DD4751FB328D}" srcOrd="0" destOrd="0" presId="urn:microsoft.com/office/officeart/2005/8/layout/arrow6"/>
    <dgm:cxn modelId="{A343F5BA-BF31-4E8D-9F86-F8F8F1F9D040}" type="presOf" srcId="{AC4551B6-E19C-482C-ABAF-90C1B3C53C9B}" destId="{69CF5120-E937-4520-B04E-DB26F46CBA30}" srcOrd="0" destOrd="0" presId="urn:microsoft.com/office/officeart/2005/8/layout/arrow6"/>
    <dgm:cxn modelId="{F9E672CA-2550-4EF5-9504-C75DB9335F7B}" type="presOf" srcId="{5ACBAC61-2E5F-4EF1-8E02-CF7709D4CC58}" destId="{10A52480-A450-478D-9A29-46D6ED9F83E9}" srcOrd="0" destOrd="0" presId="urn:microsoft.com/office/officeart/2005/8/layout/arrow6"/>
    <dgm:cxn modelId="{2C4FA7D0-917D-4932-9097-32D9163A68D2}" srcId="{5ACBAC61-2E5F-4EF1-8E02-CF7709D4CC58}" destId="{85F29366-01E0-46FC-B1BD-60A8D95BEA86}" srcOrd="1" destOrd="0" parTransId="{CBD62A38-0BC5-4405-AFB2-2914369E3198}" sibTransId="{0FB6CBBB-CF96-4522-AE71-7383F5D408E9}"/>
    <dgm:cxn modelId="{4954906E-EF16-4F5A-A028-3D9B196F9A5C}" type="presParOf" srcId="{10A52480-A450-478D-9A29-46D6ED9F83E9}" destId="{5544DCE6-DF8F-45C6-9865-FA59F3928FC3}" srcOrd="0" destOrd="0" presId="urn:microsoft.com/office/officeart/2005/8/layout/arrow6"/>
    <dgm:cxn modelId="{DF3DC438-D1BD-4C0A-A5CF-FFA99063A26B}" type="presParOf" srcId="{10A52480-A450-478D-9A29-46D6ED9F83E9}" destId="{69CF5120-E937-4520-B04E-DB26F46CBA30}" srcOrd="1" destOrd="0" presId="urn:microsoft.com/office/officeart/2005/8/layout/arrow6"/>
    <dgm:cxn modelId="{53E4AB1D-238C-4185-B64A-473E00F5BD37}" type="presParOf" srcId="{10A52480-A450-478D-9A29-46D6ED9F83E9}" destId="{80148BA7-DC15-4512-960E-DD4751FB328D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919DA7-ABAA-46B4-8452-E4745E6686F8}">
      <dsp:nvSpPr>
        <dsp:cNvPr id="0" name=""/>
        <dsp:cNvSpPr/>
      </dsp:nvSpPr>
      <dsp:spPr>
        <a:xfrm>
          <a:off x="0" y="558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B025AB-784B-4F3F-AB27-410317D9B83D}">
      <dsp:nvSpPr>
        <dsp:cNvPr id="0" name=""/>
        <dsp:cNvSpPr/>
      </dsp:nvSpPr>
      <dsp:spPr>
        <a:xfrm>
          <a:off x="0" y="558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Quality of Care.</a:t>
          </a:r>
        </a:p>
      </dsp:txBody>
      <dsp:txXfrm>
        <a:off x="0" y="558"/>
        <a:ext cx="6496050" cy="652983"/>
      </dsp:txXfrm>
    </dsp:sp>
    <dsp:sp modelId="{A2D67230-0479-444C-B073-A89272043B44}">
      <dsp:nvSpPr>
        <dsp:cNvPr id="0" name=""/>
        <dsp:cNvSpPr/>
      </dsp:nvSpPr>
      <dsp:spPr>
        <a:xfrm>
          <a:off x="0" y="653541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1039540"/>
                <a:satOff val="-669"/>
                <a:lumOff val="457"/>
                <a:alphaOff val="0"/>
                <a:tint val="98000"/>
                <a:lumMod val="114000"/>
              </a:schemeClr>
            </a:gs>
            <a:gs pos="100000">
              <a:schemeClr val="accent5">
                <a:hueOff val="1039540"/>
                <a:satOff val="-669"/>
                <a:lumOff val="457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1039540"/>
              <a:satOff val="-669"/>
              <a:lumOff val="45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5070E8-181F-428D-8E92-2E8B50BED9BA}">
      <dsp:nvSpPr>
        <dsp:cNvPr id="0" name=""/>
        <dsp:cNvSpPr/>
      </dsp:nvSpPr>
      <dsp:spPr>
        <a:xfrm>
          <a:off x="0" y="653541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Measuring quality at a health care facility.</a:t>
          </a:r>
        </a:p>
      </dsp:txBody>
      <dsp:txXfrm>
        <a:off x="0" y="653541"/>
        <a:ext cx="6496050" cy="652983"/>
      </dsp:txXfrm>
    </dsp:sp>
    <dsp:sp modelId="{752BD545-EEF0-40EE-A176-CA3E41D6DEAA}">
      <dsp:nvSpPr>
        <dsp:cNvPr id="0" name=""/>
        <dsp:cNvSpPr/>
      </dsp:nvSpPr>
      <dsp:spPr>
        <a:xfrm>
          <a:off x="0" y="1306524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2079079"/>
                <a:satOff val="-1338"/>
                <a:lumOff val="915"/>
                <a:alphaOff val="0"/>
                <a:tint val="98000"/>
                <a:lumMod val="114000"/>
              </a:schemeClr>
            </a:gs>
            <a:gs pos="100000">
              <a:schemeClr val="accent5">
                <a:hueOff val="2079079"/>
                <a:satOff val="-1338"/>
                <a:lumOff val="915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2079079"/>
              <a:satOff val="-1338"/>
              <a:lumOff val="91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E599FE-CD2E-43F6-85E9-1B0E1CCBF4E7}">
      <dsp:nvSpPr>
        <dsp:cNvPr id="0" name=""/>
        <dsp:cNvSpPr/>
      </dsp:nvSpPr>
      <dsp:spPr>
        <a:xfrm>
          <a:off x="0" y="1306524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Customer Satisfaction.</a:t>
          </a:r>
        </a:p>
      </dsp:txBody>
      <dsp:txXfrm>
        <a:off x="0" y="1306524"/>
        <a:ext cx="6496050" cy="652983"/>
      </dsp:txXfrm>
    </dsp:sp>
    <dsp:sp modelId="{26881BD3-CD13-4163-8F7B-9D6D4A47BD3A}">
      <dsp:nvSpPr>
        <dsp:cNvPr id="0" name=""/>
        <dsp:cNvSpPr/>
      </dsp:nvSpPr>
      <dsp:spPr>
        <a:xfrm>
          <a:off x="0" y="1959508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3118619"/>
                <a:satOff val="-2006"/>
                <a:lumOff val="1372"/>
                <a:alphaOff val="0"/>
                <a:tint val="98000"/>
                <a:lumMod val="114000"/>
              </a:schemeClr>
            </a:gs>
            <a:gs pos="100000">
              <a:schemeClr val="accent5">
                <a:hueOff val="3118619"/>
                <a:satOff val="-2006"/>
                <a:lumOff val="1372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3118619"/>
              <a:satOff val="-2006"/>
              <a:lumOff val="1372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BCCF3E-15A7-4AE2-A51A-6FAD0D58CBC2}">
      <dsp:nvSpPr>
        <dsp:cNvPr id="0" name=""/>
        <dsp:cNvSpPr/>
      </dsp:nvSpPr>
      <dsp:spPr>
        <a:xfrm>
          <a:off x="0" y="1959508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Enhance Quality of Care and Satisfaction Level</a:t>
          </a:r>
        </a:p>
      </dsp:txBody>
      <dsp:txXfrm>
        <a:off x="0" y="1959508"/>
        <a:ext cx="6496050" cy="652983"/>
      </dsp:txXfrm>
    </dsp:sp>
    <dsp:sp modelId="{1C0698A7-69A6-41D6-A119-A3B9D0831A36}">
      <dsp:nvSpPr>
        <dsp:cNvPr id="0" name=""/>
        <dsp:cNvSpPr/>
      </dsp:nvSpPr>
      <dsp:spPr>
        <a:xfrm>
          <a:off x="0" y="2612491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4158159"/>
                <a:satOff val="-2675"/>
                <a:lumOff val="1829"/>
                <a:alphaOff val="0"/>
                <a:tint val="98000"/>
                <a:lumMod val="114000"/>
              </a:schemeClr>
            </a:gs>
            <a:gs pos="100000">
              <a:schemeClr val="accent5">
                <a:hueOff val="4158159"/>
                <a:satOff val="-2675"/>
                <a:lumOff val="1829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4158159"/>
              <a:satOff val="-2675"/>
              <a:lumOff val="1829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FC34B9-27EC-4363-B83E-726F5D5BC401}">
      <dsp:nvSpPr>
        <dsp:cNvPr id="0" name=""/>
        <dsp:cNvSpPr/>
      </dsp:nvSpPr>
      <dsp:spPr>
        <a:xfrm>
          <a:off x="0" y="2612491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Century Gothic" panose="020B0502020202020204"/>
            </a:rPr>
            <a:t> </a:t>
          </a:r>
          <a:r>
            <a:rPr lang="en-US" sz="2000" kern="1200" dirty="0"/>
            <a:t>ECHS</a:t>
          </a:r>
          <a:r>
            <a:rPr lang="en-US" sz="2000" kern="1200" dirty="0">
              <a:latin typeface="Century Gothic" panose="020B0502020202020204"/>
            </a:rPr>
            <a:t> evolving</a:t>
          </a:r>
          <a:r>
            <a:rPr lang="en-US" sz="2000" kern="1200" dirty="0"/>
            <a:t> as a Health Care System.</a:t>
          </a:r>
        </a:p>
      </dsp:txBody>
      <dsp:txXfrm>
        <a:off x="0" y="2612491"/>
        <a:ext cx="6496050" cy="652983"/>
      </dsp:txXfrm>
    </dsp:sp>
    <dsp:sp modelId="{C63E05C0-B928-410B-9323-1DC1D2E4FA13}">
      <dsp:nvSpPr>
        <dsp:cNvPr id="0" name=""/>
        <dsp:cNvSpPr/>
      </dsp:nvSpPr>
      <dsp:spPr>
        <a:xfrm>
          <a:off x="0" y="3265475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5197698"/>
                <a:satOff val="-3344"/>
                <a:lumOff val="2287"/>
                <a:alphaOff val="0"/>
                <a:tint val="98000"/>
                <a:lumMod val="114000"/>
              </a:schemeClr>
            </a:gs>
            <a:gs pos="100000">
              <a:schemeClr val="accent5">
                <a:hueOff val="5197698"/>
                <a:satOff val="-3344"/>
                <a:lumOff val="2287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5197698"/>
              <a:satOff val="-3344"/>
              <a:lumOff val="2287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0A2DE7D-33B5-4D00-B218-AB1DF5D1EEC4}">
      <dsp:nvSpPr>
        <dsp:cNvPr id="0" name=""/>
        <dsp:cNvSpPr/>
      </dsp:nvSpPr>
      <dsp:spPr>
        <a:xfrm>
          <a:off x="0" y="3265475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Onus on provider.</a:t>
          </a:r>
        </a:p>
      </dsp:txBody>
      <dsp:txXfrm>
        <a:off x="0" y="3265475"/>
        <a:ext cx="6496050" cy="652983"/>
      </dsp:txXfrm>
    </dsp:sp>
    <dsp:sp modelId="{3AE4E23E-C9EA-4CBF-95A4-855CC77D6CFD}">
      <dsp:nvSpPr>
        <dsp:cNvPr id="0" name=""/>
        <dsp:cNvSpPr/>
      </dsp:nvSpPr>
      <dsp:spPr>
        <a:xfrm>
          <a:off x="0" y="3918458"/>
          <a:ext cx="6496050" cy="0"/>
        </a:xfrm>
        <a:prstGeom prst="line">
          <a:avLst/>
        </a:prstGeom>
        <a:gradFill rotWithShape="0">
          <a:gsLst>
            <a:gs pos="0">
              <a:schemeClr val="accent5">
                <a:hueOff val="6237238"/>
                <a:satOff val="-4013"/>
                <a:lumOff val="2744"/>
                <a:alphaOff val="0"/>
                <a:tint val="98000"/>
                <a:lumMod val="114000"/>
              </a:schemeClr>
            </a:gs>
            <a:gs pos="100000">
              <a:schemeClr val="accent5">
                <a:hueOff val="6237238"/>
                <a:satOff val="-4013"/>
                <a:lumOff val="2744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5">
              <a:hueOff val="6237238"/>
              <a:satOff val="-4013"/>
              <a:lumOff val="2744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FD7284-8297-4317-AC01-9C3C061DDE95}">
      <dsp:nvSpPr>
        <dsp:cNvPr id="0" name=""/>
        <dsp:cNvSpPr/>
      </dsp:nvSpPr>
      <dsp:spPr>
        <a:xfrm>
          <a:off x="0" y="3918458"/>
          <a:ext cx="6496050" cy="6529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Standards - Pillars of Quality Management System.</a:t>
          </a:r>
          <a:endParaRPr lang="en-US" sz="2000" kern="1200" dirty="0">
            <a:latin typeface="Century Gothic" panose="020B0502020202020204"/>
          </a:endParaRPr>
        </a:p>
      </dsp:txBody>
      <dsp:txXfrm>
        <a:off x="0" y="3918458"/>
        <a:ext cx="6496050" cy="65298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074F48-A962-4914-8C93-59C219907126}">
      <dsp:nvSpPr>
        <dsp:cNvPr id="0" name=""/>
        <dsp:cNvSpPr/>
      </dsp:nvSpPr>
      <dsp:spPr>
        <a:xfrm>
          <a:off x="109" y="0"/>
          <a:ext cx="1454686" cy="43118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Need of Quality audit</a:t>
          </a:r>
        </a:p>
      </dsp:txBody>
      <dsp:txXfrm>
        <a:off x="109" y="1724744"/>
        <a:ext cx="1454686" cy="1724744"/>
      </dsp:txXfrm>
    </dsp:sp>
    <dsp:sp modelId="{A5E32A2D-F279-4302-BA17-B4982FE7C091}">
      <dsp:nvSpPr>
        <dsp:cNvPr id="0" name=""/>
        <dsp:cNvSpPr/>
      </dsp:nvSpPr>
      <dsp:spPr>
        <a:xfrm>
          <a:off x="43749" y="258711"/>
          <a:ext cx="1367405" cy="143584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7000" r="-7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1685CF-2041-4BB4-9D6C-A973CA9CCD60}">
      <dsp:nvSpPr>
        <dsp:cNvPr id="0" name=""/>
        <dsp:cNvSpPr/>
      </dsp:nvSpPr>
      <dsp:spPr>
        <a:xfrm>
          <a:off x="1498436" y="0"/>
          <a:ext cx="1454686" cy="431186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Available Quality tools for Public Health System</a:t>
          </a:r>
        </a:p>
      </dsp:txBody>
      <dsp:txXfrm>
        <a:off x="1498436" y="1724744"/>
        <a:ext cx="1454686" cy="1724744"/>
      </dsp:txXfrm>
    </dsp:sp>
    <dsp:sp modelId="{69320203-AF5A-4E19-B020-8F13394F7161}">
      <dsp:nvSpPr>
        <dsp:cNvPr id="0" name=""/>
        <dsp:cNvSpPr/>
      </dsp:nvSpPr>
      <dsp:spPr>
        <a:xfrm>
          <a:off x="1542077" y="258711"/>
          <a:ext cx="1367405" cy="1435849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7000" r="-7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DCD69C-1260-4523-AA82-D7D8013E8111}">
      <dsp:nvSpPr>
        <dsp:cNvPr id="0" name=""/>
        <dsp:cNvSpPr/>
      </dsp:nvSpPr>
      <dsp:spPr>
        <a:xfrm>
          <a:off x="2996763" y="0"/>
          <a:ext cx="1454686" cy="431186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NQAS</a:t>
          </a:r>
          <a:endParaRPr lang="en-IN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6763" y="1724744"/>
        <a:ext cx="1454686" cy="1724744"/>
      </dsp:txXfrm>
    </dsp:sp>
    <dsp:sp modelId="{7F5E79C6-B6DF-44A9-9235-44579DD2BEB0}">
      <dsp:nvSpPr>
        <dsp:cNvPr id="0" name=""/>
        <dsp:cNvSpPr/>
      </dsp:nvSpPr>
      <dsp:spPr>
        <a:xfrm>
          <a:off x="3040404" y="258711"/>
          <a:ext cx="1367405" cy="1435849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7000" r="-7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019769-DE2B-4285-8A40-B32AE75C1E9A}">
      <dsp:nvSpPr>
        <dsp:cNvPr id="0" name=""/>
        <dsp:cNvSpPr/>
      </dsp:nvSpPr>
      <dsp:spPr>
        <a:xfrm>
          <a:off x="4473270" y="0"/>
          <a:ext cx="1454686" cy="431186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PATIENT </a:t>
          </a:r>
          <a:r>
            <a:rPr lang="en-IN" sz="1350" b="1" kern="1200" dirty="0">
              <a:latin typeface="Arial" panose="020B0604020202020204" pitchFamily="34" charset="0"/>
              <a:cs typeface="Arial" panose="020B0604020202020204" pitchFamily="34" charset="0"/>
            </a:rPr>
            <a:t>SATISFACTION </a:t>
          </a:r>
        </a:p>
      </dsp:txBody>
      <dsp:txXfrm>
        <a:off x="4473270" y="1724744"/>
        <a:ext cx="1454686" cy="1724744"/>
      </dsp:txXfrm>
    </dsp:sp>
    <dsp:sp modelId="{9C07190A-223D-4A63-9E00-62A9F741EBD4}">
      <dsp:nvSpPr>
        <dsp:cNvPr id="0" name=""/>
        <dsp:cNvSpPr/>
      </dsp:nvSpPr>
      <dsp:spPr>
        <a:xfrm>
          <a:off x="4538731" y="258711"/>
          <a:ext cx="1367405" cy="1435849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7000" r="-7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9C9AF4-A34F-487E-846A-07AB664E5079}">
      <dsp:nvSpPr>
        <dsp:cNvPr id="0" name=""/>
        <dsp:cNvSpPr/>
      </dsp:nvSpPr>
      <dsp:spPr>
        <a:xfrm>
          <a:off x="5993417" y="0"/>
          <a:ext cx="1454686" cy="431186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KAYAKALP</a:t>
          </a:r>
        </a:p>
      </dsp:txBody>
      <dsp:txXfrm>
        <a:off x="5993417" y="1724744"/>
        <a:ext cx="1454686" cy="1724744"/>
      </dsp:txXfrm>
    </dsp:sp>
    <dsp:sp modelId="{887403C8-DF36-438D-B3FC-CF58A56B0911}">
      <dsp:nvSpPr>
        <dsp:cNvPr id="0" name=""/>
        <dsp:cNvSpPr/>
      </dsp:nvSpPr>
      <dsp:spPr>
        <a:xfrm>
          <a:off x="6037058" y="258711"/>
          <a:ext cx="1367405" cy="1435849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7000" r="-7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2DCF02-5433-45CD-91BF-433A29D5DDBC}">
      <dsp:nvSpPr>
        <dsp:cNvPr id="0" name=""/>
        <dsp:cNvSpPr/>
      </dsp:nvSpPr>
      <dsp:spPr>
        <a:xfrm>
          <a:off x="7487235" y="0"/>
          <a:ext cx="1454686" cy="431186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ECHS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b="1" kern="1200" dirty="0">
              <a:latin typeface="Arial" panose="020B0604020202020204" pitchFamily="34" charset="0"/>
              <a:cs typeface="Arial" panose="020B0604020202020204" pitchFamily="34" charset="0"/>
            </a:rPr>
            <a:t>CGHS</a:t>
          </a:r>
        </a:p>
      </dsp:txBody>
      <dsp:txXfrm>
        <a:off x="7487235" y="1724744"/>
        <a:ext cx="1454686" cy="1724744"/>
      </dsp:txXfrm>
    </dsp:sp>
    <dsp:sp modelId="{519A0FDF-A7B3-4576-BC65-72321FA4CB8F}">
      <dsp:nvSpPr>
        <dsp:cNvPr id="0" name=""/>
        <dsp:cNvSpPr/>
      </dsp:nvSpPr>
      <dsp:spPr>
        <a:xfrm>
          <a:off x="7535385" y="258711"/>
          <a:ext cx="1367405" cy="1435849"/>
        </a:xfrm>
        <a:prstGeom prst="ellipse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 l="-7000" r="-7000"/>
          </a:stretch>
        </a:blip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900C8-4398-49F2-A2BB-8BB4C4B0CABA}">
      <dsp:nvSpPr>
        <dsp:cNvPr id="0" name=""/>
        <dsp:cNvSpPr/>
      </dsp:nvSpPr>
      <dsp:spPr>
        <a:xfrm>
          <a:off x="357861" y="3449488"/>
          <a:ext cx="8230817" cy="64677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40F34E-ADE7-4A71-A064-C540196BB0F9}">
      <dsp:nvSpPr>
        <dsp:cNvPr id="0" name=""/>
        <dsp:cNvSpPr/>
      </dsp:nvSpPr>
      <dsp:spPr>
        <a:xfrm rot="5400000">
          <a:off x="-150516" y="146711"/>
          <a:ext cx="978074" cy="68465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>
              <a:latin typeface="Arial" panose="020B0604020202020204" pitchFamily="34" charset="0"/>
              <a:cs typeface="Arial" panose="020B0604020202020204" pitchFamily="34" charset="0"/>
            </a:rPr>
            <a:t>Obj 1</a:t>
          </a:r>
        </a:p>
      </dsp:txBody>
      <dsp:txXfrm rot="-5400000">
        <a:off x="-3805" y="342326"/>
        <a:ext cx="684652" cy="293422"/>
      </dsp:txXfrm>
    </dsp:sp>
    <dsp:sp modelId="{A2E06EF9-D3FF-4020-8ACC-699BD7DDD2FE}">
      <dsp:nvSpPr>
        <dsp:cNvPr id="0" name=""/>
        <dsp:cNvSpPr/>
      </dsp:nvSpPr>
      <dsp:spPr>
        <a:xfrm rot="5400000">
          <a:off x="5201776" y="-4491041"/>
          <a:ext cx="635748" cy="96776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endParaRPr lang="en-IN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16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National Quality Assurance Standards( NQAS) checklist</a:t>
          </a:r>
          <a:endParaRPr lang="en-IN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n-US" sz="16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 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80848" y="60922"/>
        <a:ext cx="9646571" cy="573678"/>
      </dsp:txXfrm>
    </dsp:sp>
    <dsp:sp modelId="{A096A1BD-22A1-44C8-8E0B-EFC296D41FD6}">
      <dsp:nvSpPr>
        <dsp:cNvPr id="0" name=""/>
        <dsp:cNvSpPr/>
      </dsp:nvSpPr>
      <dsp:spPr>
        <a:xfrm rot="5400000">
          <a:off x="-142906" y="968155"/>
          <a:ext cx="978074" cy="69987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Obj 2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-3804" y="1178990"/>
        <a:ext cx="699871" cy="278203"/>
      </dsp:txXfrm>
    </dsp:sp>
    <dsp:sp modelId="{59A0B495-E062-4DC1-B09B-49C931065656}">
      <dsp:nvSpPr>
        <dsp:cNvPr id="0" name=""/>
        <dsp:cNvSpPr/>
      </dsp:nvSpPr>
      <dsp:spPr>
        <a:xfrm rot="5400000">
          <a:off x="5209386" y="-3691874"/>
          <a:ext cx="635748" cy="96776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en-US" sz="16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 </a:t>
          </a:r>
          <a:r>
            <a:rPr lang="en-US" sz="1600" b="1" kern="1200" dirty="0" err="1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Kayakalp</a:t>
          </a:r>
          <a:r>
            <a:rPr lang="en-US" sz="16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Checklist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88458" y="860089"/>
        <a:ext cx="9646571" cy="573678"/>
      </dsp:txXfrm>
    </dsp:sp>
    <dsp:sp modelId="{D91F618D-F69B-4B18-8B02-94EA2CDF94B4}">
      <dsp:nvSpPr>
        <dsp:cNvPr id="0" name=""/>
        <dsp:cNvSpPr/>
      </dsp:nvSpPr>
      <dsp:spPr>
        <a:xfrm rot="5400000">
          <a:off x="-150516" y="1802543"/>
          <a:ext cx="978074" cy="68465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Obj</a:t>
          </a:r>
          <a:r>
            <a:rPr lang="en-IN" sz="1600" b="1" kern="1200" dirty="0">
              <a:latin typeface="Arial" panose="020B0604020202020204" pitchFamily="34" charset="0"/>
              <a:cs typeface="Arial" panose="020B0604020202020204" pitchFamily="34" charset="0"/>
            </a:rPr>
            <a:t> 3</a:t>
          </a:r>
        </a:p>
      </dsp:txBody>
      <dsp:txXfrm rot="-5400000">
        <a:off x="-3805" y="1998158"/>
        <a:ext cx="684652" cy="293422"/>
      </dsp:txXfrm>
    </dsp:sp>
    <dsp:sp modelId="{2C088547-E815-4238-970B-070BCD9F8CB0}">
      <dsp:nvSpPr>
        <dsp:cNvPr id="0" name=""/>
        <dsp:cNvSpPr/>
      </dsp:nvSpPr>
      <dsp:spPr>
        <a:xfrm rot="5400000">
          <a:off x="5201776" y="-2865097"/>
          <a:ext cx="635748" cy="96776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16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 </a:t>
          </a:r>
          <a:r>
            <a:rPr lang="en-US" sz="16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Patient Satisfaction Survey of the Polyclinic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80848" y="1686866"/>
        <a:ext cx="9646571" cy="573678"/>
      </dsp:txXfrm>
    </dsp:sp>
    <dsp:sp modelId="{F3317F6B-3756-43DE-A7BF-C3FC3BE61216}">
      <dsp:nvSpPr>
        <dsp:cNvPr id="0" name=""/>
        <dsp:cNvSpPr/>
      </dsp:nvSpPr>
      <dsp:spPr>
        <a:xfrm rot="5400000">
          <a:off x="-150516" y="2629320"/>
          <a:ext cx="978074" cy="684652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Obj</a:t>
          </a:r>
          <a:r>
            <a:rPr lang="en-IN" sz="1600" b="1" kern="1200" dirty="0">
              <a:latin typeface="Arial" panose="020B0604020202020204" pitchFamily="34" charset="0"/>
              <a:cs typeface="Arial" panose="020B0604020202020204" pitchFamily="34" charset="0"/>
            </a:rPr>
            <a:t> 4 </a:t>
          </a:r>
        </a:p>
      </dsp:txBody>
      <dsp:txXfrm rot="-5400000">
        <a:off x="-3805" y="2824935"/>
        <a:ext cx="684652" cy="293422"/>
      </dsp:txXfrm>
    </dsp:sp>
    <dsp:sp modelId="{E71E1DA4-C122-41CA-B82E-C8919B8395B0}">
      <dsp:nvSpPr>
        <dsp:cNvPr id="0" name=""/>
        <dsp:cNvSpPr/>
      </dsp:nvSpPr>
      <dsp:spPr>
        <a:xfrm rot="5400000">
          <a:off x="5201776" y="-2038319"/>
          <a:ext cx="635748" cy="96776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en-US" sz="1600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   </a:t>
          </a:r>
          <a:r>
            <a:rPr lang="en-US" sz="1600" b="1" kern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rPr>
            <a:t>Identify ‘Gaps’ and suggest a ‘Way Ahead’ for Quality Assessment of ECHS Polyclinic to enhance Client Satisfaction level and improve quality</a:t>
          </a:r>
          <a:r>
            <a:rPr lang="en-US" sz="1600" b="1" kern="1200" dirty="0">
              <a:effectLst/>
              <a:latin typeface="+mj-lt"/>
              <a:ea typeface="Calibri" panose="020F0502020204030204" pitchFamily="34" charset="0"/>
              <a:cs typeface="Mangal" panose="02040503050203030202" pitchFamily="18" charset="0"/>
            </a:rPr>
            <a:t>.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80848" y="2513644"/>
        <a:ext cx="9646571" cy="5736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FA07B0-B189-40DC-99EB-C5B8E8C90BC6}">
      <dsp:nvSpPr>
        <dsp:cNvPr id="0" name=""/>
        <dsp:cNvSpPr/>
      </dsp:nvSpPr>
      <dsp:spPr>
        <a:xfrm>
          <a:off x="522390" y="14422"/>
          <a:ext cx="948876" cy="94887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4B8482-DF57-4422-ADB3-4EB15BC70CD8}">
      <dsp:nvSpPr>
        <dsp:cNvPr id="0" name=""/>
        <dsp:cNvSpPr/>
      </dsp:nvSpPr>
      <dsp:spPr>
        <a:xfrm>
          <a:off x="721654" y="213686"/>
          <a:ext cx="550348" cy="5503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5AF3F4-F152-4A55-90D0-0ED75C173C50}">
      <dsp:nvSpPr>
        <dsp:cNvPr id="0" name=""/>
        <dsp:cNvSpPr/>
      </dsp:nvSpPr>
      <dsp:spPr>
        <a:xfrm>
          <a:off x="1674597" y="14422"/>
          <a:ext cx="2236636" cy="948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Holistic Quality Audit system for ECHS Polyclinic.</a:t>
          </a:r>
          <a:endParaRPr lang="en-US" sz="1500" kern="1200" dirty="0"/>
        </a:p>
      </dsp:txBody>
      <dsp:txXfrm>
        <a:off x="1674597" y="14422"/>
        <a:ext cx="2236636" cy="948876"/>
      </dsp:txXfrm>
    </dsp:sp>
    <dsp:sp modelId="{39964B84-2F56-4440-A5CE-FC6CD0882D1C}">
      <dsp:nvSpPr>
        <dsp:cNvPr id="0" name=""/>
        <dsp:cNvSpPr/>
      </dsp:nvSpPr>
      <dsp:spPr>
        <a:xfrm>
          <a:off x="4300950" y="14422"/>
          <a:ext cx="948876" cy="94887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1E111D-4332-4963-9D94-D906CCF65C62}">
      <dsp:nvSpPr>
        <dsp:cNvPr id="0" name=""/>
        <dsp:cNvSpPr/>
      </dsp:nvSpPr>
      <dsp:spPr>
        <a:xfrm>
          <a:off x="4500214" y="213686"/>
          <a:ext cx="550348" cy="5503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0894E8-F5B2-42C9-BE2E-7620DDEF88DE}">
      <dsp:nvSpPr>
        <dsp:cNvPr id="0" name=""/>
        <dsp:cNvSpPr/>
      </dsp:nvSpPr>
      <dsp:spPr>
        <a:xfrm>
          <a:off x="5453157" y="14422"/>
          <a:ext cx="2236636" cy="948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Professional NQAS and </a:t>
          </a:r>
          <a:r>
            <a:rPr lang="en-US" sz="1500" b="1" i="0" kern="1200" dirty="0" err="1"/>
            <a:t>Kayakalp</a:t>
          </a:r>
          <a:r>
            <a:rPr lang="en-US" sz="1500" b="1" i="0" kern="1200" dirty="0"/>
            <a:t> Audit in all types of Polyclinics .</a:t>
          </a:r>
          <a:r>
            <a:rPr lang="en-US" sz="1500" b="1" i="0" kern="1200" dirty="0">
              <a:latin typeface="Century Gothic" panose="020B0502020202020204"/>
            </a:rPr>
            <a:t> </a:t>
          </a:r>
          <a:endParaRPr lang="en-US" sz="1500" kern="1200"/>
        </a:p>
      </dsp:txBody>
      <dsp:txXfrm>
        <a:off x="5453157" y="14422"/>
        <a:ext cx="2236636" cy="948876"/>
      </dsp:txXfrm>
    </dsp:sp>
    <dsp:sp modelId="{40A90622-3E2E-4B25-A269-E7C16581A8CE}">
      <dsp:nvSpPr>
        <dsp:cNvPr id="0" name=""/>
        <dsp:cNvSpPr/>
      </dsp:nvSpPr>
      <dsp:spPr>
        <a:xfrm>
          <a:off x="8079511" y="14422"/>
          <a:ext cx="948876" cy="94887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E3A634-12DD-44A6-BEB7-D5003E277245}">
      <dsp:nvSpPr>
        <dsp:cNvPr id="0" name=""/>
        <dsp:cNvSpPr/>
      </dsp:nvSpPr>
      <dsp:spPr>
        <a:xfrm>
          <a:off x="8278774" y="213686"/>
          <a:ext cx="550348" cy="5503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7332D-5089-4FD9-8D7F-D6501B4FB559}">
      <dsp:nvSpPr>
        <dsp:cNvPr id="0" name=""/>
        <dsp:cNvSpPr/>
      </dsp:nvSpPr>
      <dsp:spPr>
        <a:xfrm>
          <a:off x="9231717" y="14422"/>
          <a:ext cx="2236636" cy="948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Constitute an internal audit team.</a:t>
          </a:r>
          <a:endParaRPr lang="en-US" sz="1500" kern="1200" dirty="0"/>
        </a:p>
      </dsp:txBody>
      <dsp:txXfrm>
        <a:off x="9231717" y="14422"/>
        <a:ext cx="2236636" cy="948876"/>
      </dsp:txXfrm>
    </dsp:sp>
    <dsp:sp modelId="{BFBFA463-3BA3-42A4-8F55-74A665515427}">
      <dsp:nvSpPr>
        <dsp:cNvPr id="0" name=""/>
        <dsp:cNvSpPr/>
      </dsp:nvSpPr>
      <dsp:spPr>
        <a:xfrm>
          <a:off x="522390" y="1703950"/>
          <a:ext cx="948876" cy="94887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2F4E9A-5596-4AAE-9A48-8D9E52CB5831}">
      <dsp:nvSpPr>
        <dsp:cNvPr id="0" name=""/>
        <dsp:cNvSpPr/>
      </dsp:nvSpPr>
      <dsp:spPr>
        <a:xfrm>
          <a:off x="721654" y="1903214"/>
          <a:ext cx="550348" cy="5503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A72B4C-F9D4-4A42-AF8F-25BA2A03C37D}">
      <dsp:nvSpPr>
        <dsp:cNvPr id="0" name=""/>
        <dsp:cNvSpPr/>
      </dsp:nvSpPr>
      <dsp:spPr>
        <a:xfrm>
          <a:off x="1674597" y="1703950"/>
          <a:ext cx="2236636" cy="948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Formulary revision</a:t>
          </a:r>
          <a:r>
            <a:rPr lang="en-US" sz="1500" b="1" i="0" kern="1200" dirty="0">
              <a:latin typeface="Century Gothic" panose="020B0502020202020204"/>
            </a:rPr>
            <a:t> </a:t>
          </a:r>
          <a:r>
            <a:rPr lang="en-US" sz="1500" b="1" i="0" kern="1200" dirty="0"/>
            <a:t> in order to reduced OOPE .</a:t>
          </a:r>
          <a:endParaRPr lang="en-US" sz="1500" kern="1200" dirty="0"/>
        </a:p>
      </dsp:txBody>
      <dsp:txXfrm>
        <a:off x="1674597" y="1703950"/>
        <a:ext cx="2236636" cy="948876"/>
      </dsp:txXfrm>
    </dsp:sp>
    <dsp:sp modelId="{B19D2B33-B8D0-4297-8CF1-31E1189C9C49}">
      <dsp:nvSpPr>
        <dsp:cNvPr id="0" name=""/>
        <dsp:cNvSpPr/>
      </dsp:nvSpPr>
      <dsp:spPr>
        <a:xfrm>
          <a:off x="4300950" y="1703950"/>
          <a:ext cx="948876" cy="94887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53E1E9-5001-4026-B92B-DD2B1B2BBF60}">
      <dsp:nvSpPr>
        <dsp:cNvPr id="0" name=""/>
        <dsp:cNvSpPr/>
      </dsp:nvSpPr>
      <dsp:spPr>
        <a:xfrm>
          <a:off x="4500214" y="1903214"/>
          <a:ext cx="550348" cy="550348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66C243-BFC6-4601-8DE6-888858EA2657}">
      <dsp:nvSpPr>
        <dsp:cNvPr id="0" name=""/>
        <dsp:cNvSpPr/>
      </dsp:nvSpPr>
      <dsp:spPr>
        <a:xfrm>
          <a:off x="5453157" y="1703950"/>
          <a:ext cx="2236636" cy="948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Reduction in wait time .</a:t>
          </a:r>
          <a:r>
            <a:rPr lang="en-US" sz="1500" b="1" i="0" kern="1200" dirty="0">
              <a:latin typeface="Century Gothic" panose="020B0502020202020204"/>
            </a:rPr>
            <a:t> </a:t>
          </a:r>
          <a:endParaRPr lang="en-US" sz="1500" kern="1200"/>
        </a:p>
      </dsp:txBody>
      <dsp:txXfrm>
        <a:off x="5453157" y="1703950"/>
        <a:ext cx="2236636" cy="948876"/>
      </dsp:txXfrm>
    </dsp:sp>
    <dsp:sp modelId="{0D5552FA-DB33-4CE7-BDA4-3C770D2405EB}">
      <dsp:nvSpPr>
        <dsp:cNvPr id="0" name=""/>
        <dsp:cNvSpPr/>
      </dsp:nvSpPr>
      <dsp:spPr>
        <a:xfrm>
          <a:off x="8079511" y="1703950"/>
          <a:ext cx="948876" cy="94887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5607C3-A1AA-40B5-8463-2CE1435E7F1F}">
      <dsp:nvSpPr>
        <dsp:cNvPr id="0" name=""/>
        <dsp:cNvSpPr/>
      </dsp:nvSpPr>
      <dsp:spPr>
        <a:xfrm>
          <a:off x="8278774" y="1903214"/>
          <a:ext cx="550348" cy="550348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8B773B-5CE2-42E7-9959-DD02785A4E5A}">
      <dsp:nvSpPr>
        <dsp:cNvPr id="0" name=""/>
        <dsp:cNvSpPr/>
      </dsp:nvSpPr>
      <dsp:spPr>
        <a:xfrm>
          <a:off x="9231717" y="1703950"/>
          <a:ext cx="2236636" cy="948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/>
            <a:t>Improvement in Laboratory services.</a:t>
          </a:r>
          <a:endParaRPr lang="en-US" sz="1500" kern="1200" dirty="0"/>
        </a:p>
      </dsp:txBody>
      <dsp:txXfrm>
        <a:off x="9231717" y="1703950"/>
        <a:ext cx="2236636" cy="948876"/>
      </dsp:txXfrm>
    </dsp:sp>
    <dsp:sp modelId="{57BED27D-5E34-4222-BA62-EC103D49C654}">
      <dsp:nvSpPr>
        <dsp:cNvPr id="0" name=""/>
        <dsp:cNvSpPr/>
      </dsp:nvSpPr>
      <dsp:spPr>
        <a:xfrm>
          <a:off x="522390" y="3393478"/>
          <a:ext cx="948876" cy="94887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E35F58-AF61-4BFC-BD5B-40C44B9D3329}">
      <dsp:nvSpPr>
        <dsp:cNvPr id="0" name=""/>
        <dsp:cNvSpPr/>
      </dsp:nvSpPr>
      <dsp:spPr>
        <a:xfrm>
          <a:off x="721654" y="3592742"/>
          <a:ext cx="550348" cy="550348"/>
        </a:xfrm>
        <a:prstGeom prst="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571602-9F98-4398-9F05-14F06BCB9479}">
      <dsp:nvSpPr>
        <dsp:cNvPr id="0" name=""/>
        <dsp:cNvSpPr/>
      </dsp:nvSpPr>
      <dsp:spPr>
        <a:xfrm>
          <a:off x="1674597" y="3393478"/>
          <a:ext cx="2236636" cy="9488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dirty="0"/>
            <a:t>Location of Polyclinic.</a:t>
          </a:r>
        </a:p>
      </dsp:txBody>
      <dsp:txXfrm>
        <a:off x="1674597" y="3393478"/>
        <a:ext cx="2236636" cy="9488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BC48D-76E3-4964-8E6C-AEFBC620A198}">
      <dsp:nvSpPr>
        <dsp:cNvPr id="0" name=""/>
        <dsp:cNvSpPr/>
      </dsp:nvSpPr>
      <dsp:spPr>
        <a:xfrm>
          <a:off x="0" y="1460970"/>
          <a:ext cx="3681454" cy="1216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Holistic Quality Management System Lacking in ECHS</a:t>
          </a:r>
          <a:endParaRPr lang="en-IN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1520369"/>
        <a:ext cx="3562656" cy="10980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1BC48D-76E3-4964-8E6C-AEFBC620A198}">
      <dsp:nvSpPr>
        <dsp:cNvPr id="0" name=""/>
        <dsp:cNvSpPr/>
      </dsp:nvSpPr>
      <dsp:spPr>
        <a:xfrm>
          <a:off x="0" y="230592"/>
          <a:ext cx="4741627" cy="1442467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The study has suggested a way ahead  in the form of  adopting the existing toolkit with services/Type specific modification to start with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415" y="301007"/>
        <a:ext cx="4600797" cy="1301637"/>
      </dsp:txXfrm>
    </dsp:sp>
    <dsp:sp modelId="{DCB49FF9-4E8B-4AE1-A258-1717732C86C0}">
      <dsp:nvSpPr>
        <dsp:cNvPr id="0" name=""/>
        <dsp:cNvSpPr/>
      </dsp:nvSpPr>
      <dsp:spPr>
        <a:xfrm>
          <a:off x="0" y="2081980"/>
          <a:ext cx="4741627" cy="1216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Institutionalised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robust  the Patient  feedback to get the pulse of the aspiration of its clientele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IN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2141379"/>
        <a:ext cx="4622829" cy="1098002"/>
      </dsp:txXfrm>
    </dsp:sp>
    <dsp:sp modelId="{6B40E60D-B0E7-4C53-A3F1-14F7A786A47E}">
      <dsp:nvSpPr>
        <dsp:cNvPr id="0" name=""/>
        <dsp:cNvSpPr/>
      </dsp:nvSpPr>
      <dsp:spPr>
        <a:xfrm>
          <a:off x="0" y="3485980"/>
          <a:ext cx="4741627" cy="12168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To include other stake holders ( Employees and Service Partners )</a:t>
          </a:r>
          <a:endParaRPr lang="en-IN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399" y="3545379"/>
        <a:ext cx="4622829" cy="10980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4DCE6-DF8F-45C6-9865-FA59F3928FC3}">
      <dsp:nvSpPr>
        <dsp:cNvPr id="0" name=""/>
        <dsp:cNvSpPr/>
      </dsp:nvSpPr>
      <dsp:spPr>
        <a:xfrm>
          <a:off x="0" y="656290"/>
          <a:ext cx="3015973" cy="1206389"/>
        </a:xfrm>
        <a:prstGeom prst="leftRightRibb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4000"/>
                <a:lumMod val="11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2000"/>
                <a:alpha val="100000"/>
                <a:lumMod val="11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9CF5120-E937-4520-B04E-DB26F46CBA30}">
      <dsp:nvSpPr>
        <dsp:cNvPr id="0" name=""/>
        <dsp:cNvSpPr/>
      </dsp:nvSpPr>
      <dsp:spPr>
        <a:xfrm>
          <a:off x="361916" y="860254"/>
          <a:ext cx="995271" cy="591130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0452" rIns="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 dirty="0">
              <a:latin typeface="Arial" panose="020B0604020202020204" pitchFamily="34" charset="0"/>
              <a:cs typeface="Arial" panose="020B0604020202020204" pitchFamily="34" charset="0"/>
            </a:rPr>
            <a:t>Gaps</a:t>
          </a:r>
        </a:p>
      </dsp:txBody>
      <dsp:txXfrm>
        <a:off x="361916" y="860254"/>
        <a:ext cx="995271" cy="591130"/>
      </dsp:txXfrm>
    </dsp:sp>
    <dsp:sp modelId="{80148BA7-DC15-4512-960E-DD4751FB328D}">
      <dsp:nvSpPr>
        <dsp:cNvPr id="0" name=""/>
        <dsp:cNvSpPr/>
      </dsp:nvSpPr>
      <dsp:spPr>
        <a:xfrm>
          <a:off x="1507986" y="1053276"/>
          <a:ext cx="1176229" cy="591130"/>
        </a:xfrm>
        <a:prstGeom prst="rect">
          <a:avLst/>
        </a:prstGeom>
        <a:noFill/>
        <a:ln>
          <a:noFill/>
        </a:ln>
        <a:effectLst/>
        <a:scene3d>
          <a:camera prst="orthographicFront"/>
          <a:lightRig rig="flat" dir="t"/>
        </a:scene3d>
        <a:sp3d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60452" rIns="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b="1" kern="1200" dirty="0">
              <a:latin typeface="Arial" panose="020B0604020202020204" pitchFamily="34" charset="0"/>
              <a:cs typeface="Arial" panose="020B0604020202020204" pitchFamily="34" charset="0"/>
            </a:rPr>
            <a:t>Way Ahead</a:t>
          </a:r>
        </a:p>
      </dsp:txBody>
      <dsp:txXfrm>
        <a:off x="1507986" y="1053276"/>
        <a:ext cx="1176229" cy="591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C0817-A112-4847-8014-A94B7D2A4EA3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339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14264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84993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3547807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31130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08798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43498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627036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964321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50908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646AA-F36E-4540-911D-FFFC0A0EF24A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83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45963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07768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72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1546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93004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8CE86-875F-4587-BCF6-FA054AFC0D53}" type="datetime1">
              <a:rPr lang="en-US" smtClean="0"/>
              <a:pPr/>
              <a:t>6/16/2021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55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6404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2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8.png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qi.nhsrcindia.org/cms-category/tools-kayakalp" TargetMode="External"/><Relationship Id="rId2" Type="http://schemas.openxmlformats.org/officeDocument/2006/relationships/hyperlink" Target="http://qi.nhsrcindia.org/cms-category/nqas-tool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EFB506EB-96B9-443F-95F8-A44D06C468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0085" y="5459186"/>
            <a:ext cx="3139168" cy="1289957"/>
          </a:xfrm>
        </p:spPr>
        <p:txBody>
          <a:bodyPr>
            <a:noAutofit/>
          </a:bodyPr>
          <a:lstStyle/>
          <a:p>
            <a:r>
              <a:rPr lang="en-IN" sz="1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 DEEPAK VARSHNEY</a:t>
            </a:r>
          </a:p>
          <a:p>
            <a:r>
              <a:rPr lang="en-IN" sz="1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PG/19/024</a:t>
            </a:r>
          </a:p>
          <a:p>
            <a:r>
              <a:rPr lang="en-IN" sz="18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 Management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8A44147-4351-4F14-A445-65D3852DF822}"/>
              </a:ext>
            </a:extLst>
          </p:cNvPr>
          <p:cNvSpPr txBox="1">
            <a:spLocks/>
          </p:cNvSpPr>
          <p:nvPr/>
        </p:nvSpPr>
        <p:spPr>
          <a:xfrm>
            <a:off x="202747" y="5976937"/>
            <a:ext cx="2725511" cy="8121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en-IN" sz="1800" b="1" dirty="0"/>
              <a:t>Mentor</a:t>
            </a:r>
          </a:p>
          <a:p>
            <a:r>
              <a:rPr lang="en-IN" sz="1800" b="1" dirty="0"/>
              <a:t>Dr Nishikant BELE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96CC8B-B535-492E-A4A0-8E7A1CC0C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4011" y="1442357"/>
            <a:ext cx="8825658" cy="3329581"/>
          </a:xfrm>
        </p:spPr>
        <p:txBody>
          <a:bodyPr/>
          <a:lstStyle/>
          <a:p>
            <a:pPr algn="ctr"/>
            <a:r>
              <a:rPr lang="en-IN" sz="7200" b="1" dirty="0"/>
              <a:t>AUDIT OF ECHS POLYCLINIC</a:t>
            </a:r>
            <a:endParaRPr lang="en-IN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840FD59-FD8C-4C3D-AB43-D19E32C14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38" y="293055"/>
            <a:ext cx="5694158" cy="58959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96334B26-2EE9-4EA9-8BF8-59B95212E9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2594" y="747"/>
            <a:ext cx="188595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815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EC0B54-F7A1-4771-8D65-6F6231366BCA}"/>
              </a:ext>
            </a:extLst>
          </p:cNvPr>
          <p:cNvSpPr/>
          <p:nvPr/>
        </p:nvSpPr>
        <p:spPr>
          <a:xfrm>
            <a:off x="161925" y="1213757"/>
            <a:ext cx="6908346" cy="5599340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78197B-5908-466E-8F31-B8F7F18C68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18" y="1272268"/>
            <a:ext cx="3457521" cy="27704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94932B-8573-4B56-871D-A73C0B581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72" y="4042682"/>
            <a:ext cx="3457521" cy="27704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51B5FF2-1F28-4A6B-93E4-3708F6A9D2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2270" y="1272268"/>
            <a:ext cx="3431193" cy="276121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5E2EB2-01B0-4747-BAE7-0AF8B72795B4}"/>
              </a:ext>
            </a:extLst>
          </p:cNvPr>
          <p:cNvSpPr txBox="1"/>
          <p:nvPr/>
        </p:nvSpPr>
        <p:spPr>
          <a:xfrm>
            <a:off x="108856" y="326571"/>
            <a:ext cx="1182572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 u="sng" dirty="0">
                <a:latin typeface="Arial"/>
                <a:cs typeface="Arial"/>
              </a:rPr>
              <a:t> FINDINGS  PATIENT SATISFACTION SURVEY(PSS), REGISTRATION</a:t>
            </a:r>
            <a:endParaRPr lang="en-IN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EC456E3C-042E-4B46-A116-AE74BBD23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2449" y="1475695"/>
            <a:ext cx="4881601" cy="49761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>
                <a:effectLst/>
                <a:latin typeface="Times New Roman"/>
                <a:ea typeface="Times New Roman" panose="02020603050405020304" pitchFamily="18" charset="0"/>
                <a:cs typeface="Mangal"/>
              </a:rPr>
              <a:t>85 % were males </a:t>
            </a:r>
            <a:r>
              <a:rPr lang="en-US" sz="1800">
                <a:latin typeface="Times New Roman"/>
                <a:ea typeface="Times New Roman" panose="02020603050405020304" pitchFamily="18" charset="0"/>
                <a:cs typeface="Mangal"/>
              </a:rPr>
              <a:t>and 15%</a:t>
            </a:r>
            <a:r>
              <a:rPr lang="en-US" sz="1800">
                <a:effectLst/>
                <a:latin typeface="Times New Roman"/>
                <a:ea typeface="Times New Roman" panose="02020603050405020304" pitchFamily="18" charset="0"/>
                <a:cs typeface="Mangal"/>
              </a:rPr>
              <a:t> 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Mangal"/>
              </a:rPr>
              <a:t>females </a:t>
            </a:r>
            <a:r>
              <a:rPr lang="en-US" sz="1800" dirty="0">
                <a:latin typeface="Times New Roman"/>
                <a:ea typeface="Times New Roman" panose="02020603050405020304" pitchFamily="18" charset="0"/>
                <a:cs typeface="Mangal"/>
              </a:rPr>
              <a:t>.</a:t>
            </a:r>
          </a:p>
          <a:p>
            <a:r>
              <a:rPr lang="en-US" sz="1800" dirty="0">
                <a:latin typeface="Times New Roman"/>
                <a:ea typeface="Times New Roman" panose="02020603050405020304" pitchFamily="18" charset="0"/>
                <a:cs typeface="Mangal"/>
              </a:rPr>
              <a:t>ESM have 2 dependents on an average.</a:t>
            </a:r>
            <a:endParaRPr lang="en-US" sz="1800" dirty="0">
              <a:effectLst/>
              <a:latin typeface="Times New Roman"/>
              <a:ea typeface="Times New Roman" panose="02020603050405020304" pitchFamily="18" charset="0"/>
              <a:cs typeface="Mangal"/>
            </a:endParaRPr>
          </a:p>
          <a:p>
            <a:r>
              <a:rPr lang="en-US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 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32% of the respondents are employed.</a:t>
            </a:r>
          </a:p>
          <a:p>
            <a:r>
              <a:rPr lang="en-US" sz="1800" dirty="0">
                <a:latin typeface="Times New Roman"/>
                <a:ea typeface="Times New Roman" panose="02020603050405020304" pitchFamily="18" charset="0"/>
                <a:cs typeface="Mangal"/>
              </a:rPr>
              <a:t>67%  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Mangal"/>
              </a:rPr>
              <a:t>are satisfied with the comfort levels of taking appointment</a:t>
            </a:r>
            <a:r>
              <a:rPr lang="en-US" sz="1800" dirty="0">
                <a:latin typeface="Times New Roman"/>
                <a:ea typeface="Times New Roman" panose="02020603050405020304" pitchFamily="18" charset="0"/>
                <a:cs typeface="Mangal"/>
              </a:rPr>
              <a:t> .</a:t>
            </a:r>
          </a:p>
          <a:p>
            <a:pPr>
              <a:buClr>
                <a:srgbClr val="8AD0D6"/>
              </a:buClr>
            </a:pPr>
            <a:r>
              <a:rPr lang="en-US" sz="1800" dirty="0">
                <a:latin typeface="Times New Roman"/>
                <a:ea typeface="Times New Roman" panose="02020603050405020304" pitchFamily="18" charset="0"/>
                <a:cs typeface="Mangal"/>
              </a:rPr>
              <a:t> 82% are satisfied with Registration experience</a:t>
            </a:r>
            <a:endParaRPr lang="en-US" sz="1800" dirty="0">
              <a:effectLst/>
              <a:latin typeface="Times New Roman"/>
              <a:ea typeface="Times New Roman" panose="02020603050405020304" pitchFamily="18" charset="0"/>
              <a:cs typeface="Mangal"/>
            </a:endParaRPr>
          </a:p>
          <a:p>
            <a:r>
              <a:rPr lang="en-US" sz="1800" err="1">
                <a:effectLst/>
                <a:latin typeface="Times New Roman"/>
                <a:ea typeface="Times New Roman" panose="02020603050405020304" pitchFamily="18" charset="0"/>
                <a:cs typeface="Mangal"/>
              </a:rPr>
              <a:t>Behaviour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Mangal"/>
              </a:rPr>
              <a:t> of the staff has been rated exemplary.</a:t>
            </a:r>
            <a:endParaRPr lang="en-IN" sz="1800" dirty="0">
              <a:effectLst/>
              <a:latin typeface="Times New Roman"/>
              <a:ea typeface="Times New Roman" panose="02020603050405020304" pitchFamily="18" charset="0"/>
              <a:cs typeface="Mangal"/>
            </a:endParaRPr>
          </a:p>
          <a:p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endParaRPr lang="en-IN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6B72E0F-A1E3-458B-80E1-D9014FFD25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4596" y="4027879"/>
            <a:ext cx="3494468" cy="280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02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577C8-DFBE-433A-B234-E2E47647C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8474" y="141782"/>
            <a:ext cx="5254912" cy="416766"/>
          </a:xfrm>
        </p:spPr>
        <p:txBody>
          <a:bodyPr/>
          <a:lstStyle/>
          <a:p>
            <a:pPr algn="ctr"/>
            <a:r>
              <a:rPr lang="en-IN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FINDINGS </a:t>
            </a:r>
            <a:r>
              <a:rPr lang="en-IN" sz="2400" b="1" u="sng" dirty="0">
                <a:latin typeface="Arial"/>
                <a:cs typeface="Arial"/>
              </a:rPr>
              <a:t>PSS, CONSULTATION)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671E40-32FF-44C4-8DBD-346548E27D68}"/>
              </a:ext>
            </a:extLst>
          </p:cNvPr>
          <p:cNvSpPr/>
          <p:nvPr/>
        </p:nvSpPr>
        <p:spPr>
          <a:xfrm>
            <a:off x="0" y="963118"/>
            <a:ext cx="9072196" cy="5753100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826A3BA-2A45-40CB-8BAF-587FEF4D79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5417" y="977575"/>
            <a:ext cx="4593905" cy="291735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2ADEDC-FEAB-4A9F-9302-0DF0677DE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8291" y="963118"/>
            <a:ext cx="4573709" cy="28832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829FA0-D57A-4E97-9CEB-31D95DE07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417" y="3925117"/>
            <a:ext cx="4573708" cy="28084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74E2B21-CBE1-4DD7-939F-A275BA6E7C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8488" y="3846404"/>
            <a:ext cx="4573708" cy="29183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0DFC67-939D-4A47-A597-2D195DBD2DA7}"/>
              </a:ext>
            </a:extLst>
          </p:cNvPr>
          <p:cNvSpPr txBox="1"/>
          <p:nvPr/>
        </p:nvSpPr>
        <p:spPr>
          <a:xfrm>
            <a:off x="9167613" y="1762818"/>
            <a:ext cx="2969958" cy="313932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>
                <a:latin typeface="Times New Roman"/>
                <a:ea typeface="Times New Roman" panose="02020603050405020304" pitchFamily="18" charset="0"/>
                <a:cs typeface="Times New Roman"/>
              </a:rPr>
              <a:t> 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29% respondent,</a:t>
            </a:r>
            <a:r>
              <a:rPr lang="en-US" dirty="0">
                <a:latin typeface="Times New Roman"/>
                <a:ea typeface="Times New Roman" panose="02020603050405020304" pitchFamily="18" charset="0"/>
                <a:cs typeface="Times New Roman"/>
              </a:rPr>
              <a:t> rate wait time long</a:t>
            </a:r>
            <a:endParaRPr lang="en-US" sz="1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Respondents are happy with the amount of time spent with the </a:t>
            </a:r>
            <a:r>
              <a:rPr lang="en-US" dirty="0">
                <a:latin typeface="Times New Roman"/>
                <a:ea typeface="Times New Roman" panose="02020603050405020304" pitchFamily="18" charset="0"/>
                <a:cs typeface="Times New Roman"/>
              </a:rPr>
              <a:t>MO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Half of the beneficiaries </a:t>
            </a:r>
            <a:r>
              <a:rPr lang="en-US" dirty="0">
                <a:latin typeface="Times New Roman"/>
                <a:ea typeface="Times New Roman" panose="02020603050405020304" pitchFamily="18" charset="0"/>
                <a:cs typeface="Times New Roman"/>
              </a:rPr>
              <a:t>have confirmed presence of other patients during consultation. </a:t>
            </a:r>
            <a:endParaRPr lang="en-US" sz="1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Quality of consultation have been</a:t>
            </a:r>
            <a:r>
              <a:rPr lang="en-US" dirty="0">
                <a:latin typeface="Times New Roman"/>
                <a:ea typeface="Times New Roman" panose="02020603050405020304" pitchFamily="18" charset="0"/>
                <a:cs typeface="Times New Roman"/>
              </a:rPr>
              <a:t> 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rated high</a:t>
            </a:r>
            <a:r>
              <a:rPr lang="en-US" dirty="0"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58875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ED284F-8864-4C8E-9B0D-0906843F7AC6}"/>
              </a:ext>
            </a:extLst>
          </p:cNvPr>
          <p:cNvSpPr/>
          <p:nvPr/>
        </p:nvSpPr>
        <p:spPr>
          <a:xfrm>
            <a:off x="0" y="941739"/>
            <a:ext cx="8969829" cy="6237764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B73FF-5463-4F07-8AAB-5EA9FDA67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53297" y="1189672"/>
            <a:ext cx="2608717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Hygiene and Pandemic protocol have been rated good</a:t>
            </a:r>
            <a:r>
              <a:rPr lang="en-US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.</a:t>
            </a:r>
            <a:endParaRPr lang="en-US" sz="1800" dirty="0">
              <a:effectLst/>
              <a:latin typeface="Times New Roman"/>
              <a:ea typeface="Times New Roman" panose="02020603050405020304" pitchFamily="18" charset="0"/>
              <a:cs typeface="Times New Roman"/>
            </a:endParaRPr>
          </a:p>
          <a:p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Mangal"/>
              </a:rPr>
              <a:t>70% of respondents are not happy with Lab/ Diagnostic services.</a:t>
            </a:r>
            <a:endParaRPr lang="en-IN" sz="1800" dirty="0">
              <a:effectLst/>
              <a:latin typeface="Times New Roman"/>
              <a:ea typeface="Times New Roman" panose="02020603050405020304" pitchFamily="18" charset="0"/>
              <a:cs typeface="Mangal"/>
            </a:endParaRPr>
          </a:p>
          <a:p>
            <a:r>
              <a:rPr lang="en-US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 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42% </a:t>
            </a:r>
            <a:r>
              <a:rPr lang="en-US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rate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</a:t>
            </a:r>
            <a:r>
              <a:rPr lang="en-US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medicine availability 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as fair and 26%</a:t>
            </a:r>
            <a:r>
              <a:rPr lang="en-US" sz="1800" dirty="0">
                <a:latin typeface="Times New Roman"/>
                <a:ea typeface="Times New Roman" panose="02020603050405020304" pitchFamily="18" charset="0"/>
                <a:cs typeface="Times New Roman"/>
              </a:rPr>
              <a:t> poor. </a:t>
            </a: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55DD7-3D56-4D01-B2B6-C0B5C382D9DB}"/>
              </a:ext>
            </a:extLst>
          </p:cNvPr>
          <p:cNvSpPr txBox="1"/>
          <p:nvPr/>
        </p:nvSpPr>
        <p:spPr>
          <a:xfrm flipH="1">
            <a:off x="263113" y="261257"/>
            <a:ext cx="11613201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u="sng" dirty="0">
                <a:latin typeface="Arial"/>
                <a:cs typeface="Arial"/>
              </a:rPr>
              <a:t>FINDINGS, PSS SERVICES</a:t>
            </a:r>
            <a:endParaRPr lang="en-IN" sz="2400" b="1" u="sng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F18823-91CC-4D94-9B94-F0FFC7A34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107" y="941738"/>
            <a:ext cx="4468142" cy="28062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7BA0A04-DA74-4913-B912-72D716FF0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035" y="941738"/>
            <a:ext cx="4468142" cy="280624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828BF21-8C7D-4711-AC41-8B82454A21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035" y="3747986"/>
            <a:ext cx="4468142" cy="28062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1C137C5-B6B5-40BA-B225-B23CDCF9B3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4107" y="3747986"/>
            <a:ext cx="4468142" cy="280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828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ED284F-8864-4C8E-9B0D-0906843F7AC6}"/>
              </a:ext>
            </a:extLst>
          </p:cNvPr>
          <p:cNvSpPr/>
          <p:nvPr/>
        </p:nvSpPr>
        <p:spPr>
          <a:xfrm>
            <a:off x="0" y="1018063"/>
            <a:ext cx="9002569" cy="5839937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0B73FF-5463-4F07-8AAB-5EA9FDA67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2154" y="941739"/>
            <a:ext cx="2782889" cy="57366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Mangal"/>
              </a:rPr>
              <a:t>OOPE on medical care of 44% beneficiaries is </a:t>
            </a:r>
            <a:r>
              <a:rPr lang="en-US" sz="1800" dirty="0">
                <a:latin typeface="Times New Roman"/>
                <a:ea typeface="Times New Roman" panose="02020603050405020304" pitchFamily="18" charset="0"/>
                <a:cs typeface="Mangal"/>
              </a:rPr>
              <a:t>high</a:t>
            </a:r>
            <a:endParaRPr lang="en-US" sz="1800" dirty="0">
              <a:effectLst/>
              <a:latin typeface="Times New Roman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r>
              <a:rPr lang="en-US" sz="1800" dirty="0">
                <a:latin typeface="Times New Roman"/>
                <a:ea typeface="Times New Roman" panose="02020603050405020304" pitchFamily="18" charset="0"/>
                <a:cs typeface="Mangal"/>
              </a:rPr>
              <a:t>Referral system has been rated high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Mangal"/>
              </a:rPr>
              <a:t>. 70% would like to get referred to Private Facility and about 28% to service hospitals and has very few takers for Government facilities.</a:t>
            </a:r>
            <a:r>
              <a:rPr lang="en-US" sz="1800" dirty="0">
                <a:latin typeface="Times New Roman"/>
                <a:ea typeface="Times New Roman" panose="02020603050405020304" pitchFamily="18" charset="0"/>
                <a:cs typeface="Mangal"/>
              </a:rPr>
              <a:t> 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  <a:p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The survey revealed that a considerable number (88%) are satisfied with the referral being made to the </a:t>
            </a:r>
            <a:r>
              <a:rPr lang="en-US" sz="1800" dirty="0" err="1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empanelled</a:t>
            </a:r>
            <a:r>
              <a:rPr lang="en-US" sz="1800" dirty="0">
                <a:effectLst/>
                <a:latin typeface="Times New Roman"/>
                <a:ea typeface="Times New Roman" panose="02020603050405020304" pitchFamily="18" charset="0"/>
                <a:cs typeface="Times New Roman"/>
              </a:rPr>
              <a:t> hospitals</a:t>
            </a:r>
            <a:endParaRPr lang="en-IN" dirty="0">
              <a:latin typeface="Times New Roman"/>
              <a:cs typeface="Times New 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355DD7-3D56-4D01-B2B6-C0B5C382D9DB}"/>
              </a:ext>
            </a:extLst>
          </p:cNvPr>
          <p:cNvSpPr txBox="1"/>
          <p:nvPr/>
        </p:nvSpPr>
        <p:spPr>
          <a:xfrm flipH="1">
            <a:off x="251907" y="194022"/>
            <a:ext cx="11669230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u="sng" dirty="0">
                <a:latin typeface="Arial"/>
                <a:cs typeface="Arial"/>
              </a:rPr>
              <a:t>FINDINGS, PSS REFERRAL</a:t>
            </a:r>
            <a:endParaRPr lang="en-IN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F6C139-53FB-4A4C-9254-D84C98400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5" y="1018063"/>
            <a:ext cx="4468142" cy="28062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830C4E-514B-490C-86A6-35CC353A9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4427" y="1018063"/>
            <a:ext cx="4468142" cy="28062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D7A01B-28DD-44C6-9787-A6C4D8F1BC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85" y="3824312"/>
            <a:ext cx="4425382" cy="303546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2CB11CA-2E3C-4016-94FA-E472F1B7DA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1667" y="3824310"/>
            <a:ext cx="4510902" cy="303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290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368EC1-1D39-4212-BF82-6A5EBEB8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19" y="629267"/>
            <a:ext cx="11482123" cy="1016654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300" b="1" dirty="0">
                <a:solidFill>
                  <a:srgbClr val="EBEBEB"/>
                </a:solidFill>
                <a:effectLst/>
                <a:latin typeface="Arial"/>
                <a:ea typeface="Times New Roman" panose="02020603050405020304" pitchFamily="18" charset="0"/>
                <a:cs typeface="Arial"/>
              </a:rPr>
              <a:t>OTHER IMPORTANT FINDINGS </a:t>
            </a:r>
            <a:r>
              <a:rPr lang="en-IN" sz="3300" b="1" dirty="0">
                <a:solidFill>
                  <a:srgbClr val="EBEBEB"/>
                </a:solidFill>
                <a:latin typeface="Arial"/>
                <a:ea typeface="Times New Roman" panose="02020603050405020304" pitchFamily="18" charset="0"/>
                <a:cs typeface="Arial"/>
              </a:rPr>
              <a:t>BASED ON SUGGESTIONS OF BENEFICIARIES</a:t>
            </a:r>
            <a:endParaRPr lang="en-IN" sz="3300" dirty="0">
              <a:solidFill>
                <a:srgbClr val="EBEBEB"/>
              </a:solidFill>
              <a:latin typeface="Arial"/>
              <a:cs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B56E7AE-EC1C-47A9-8069-A66C6C946A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6803232"/>
              </p:ext>
            </p:extLst>
          </p:nvPr>
        </p:nvGraphicFramePr>
        <p:xfrm>
          <a:off x="994253" y="2810256"/>
          <a:ext cx="10204725" cy="3404279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842854">
                  <a:extLst>
                    <a:ext uri="{9D8B030D-6E8A-4147-A177-3AD203B41FA5}">
                      <a16:colId xmlns:a16="http://schemas.microsoft.com/office/drawing/2014/main" val="1999342928"/>
                    </a:ext>
                  </a:extLst>
                </a:gridCol>
                <a:gridCol w="4037571">
                  <a:extLst>
                    <a:ext uri="{9D8B030D-6E8A-4147-A177-3AD203B41FA5}">
                      <a16:colId xmlns:a16="http://schemas.microsoft.com/office/drawing/2014/main" val="4263093326"/>
                    </a:ext>
                  </a:extLst>
                </a:gridCol>
                <a:gridCol w="5324300">
                  <a:extLst>
                    <a:ext uri="{9D8B030D-6E8A-4147-A177-3AD203B41FA5}">
                      <a16:colId xmlns:a16="http://schemas.microsoft.com/office/drawing/2014/main" val="2359172938"/>
                    </a:ext>
                  </a:extLst>
                </a:gridCol>
              </a:tblGrid>
              <a:tr h="4535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en-US" sz="120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S.No</a:t>
                      </a:r>
                      <a:br>
                        <a:rPr lang="en-US" sz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IN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SERVICE CATEGORY</a:t>
                      </a:r>
                      <a:endParaRPr lang="en-IN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Suggestions </a:t>
                      </a:r>
                      <a:endParaRPr lang="en-IN" sz="120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extLst>
                  <a:ext uri="{0D108BD9-81ED-4DB2-BD59-A6C34878D82A}">
                    <a16:rowId xmlns:a16="http://schemas.microsoft.com/office/drawing/2014/main" val="1020698761"/>
                  </a:ext>
                </a:extLst>
              </a:tr>
              <a:tr h="5686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1. 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of Doctors 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No of doctors be increased and the specialists should be made available in Polyclinic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extLst>
                  <a:ext uri="{0D108BD9-81ED-4DB2-BD59-A6C34878D82A}">
                    <a16:rowId xmlns:a16="http://schemas.microsoft.com/office/drawing/2014/main" val="2383869125"/>
                  </a:ext>
                </a:extLst>
              </a:tr>
              <a:tr h="5686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 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Lab/Diagnostics tests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All lab test facilities should be available, Report to be made available same day</a:t>
                      </a: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extLst>
                  <a:ext uri="{0D108BD9-81ED-4DB2-BD59-A6C34878D82A}">
                    <a16:rowId xmlns:a16="http://schemas.microsoft.com/office/drawing/2014/main" val="3567657122"/>
                  </a:ext>
                </a:extLst>
              </a:tr>
              <a:tr h="56869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3. 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Medicines 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Costly medicines not available. In lieu medicines issued. Medicines of all strengths not available.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extLst>
                  <a:ext uri="{0D108BD9-81ED-4DB2-BD59-A6C34878D82A}">
                    <a16:rowId xmlns:a16="http://schemas.microsoft.com/office/drawing/2014/main" val="1136239098"/>
                  </a:ext>
                </a:extLst>
              </a:tr>
              <a:tr h="12446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4. 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Others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Location of Polyclinic should be on the main Highway, commuting is an issue.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Very few </a:t>
                      </a:r>
                      <a:r>
                        <a:rPr lang="en-US" sz="1200" b="1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empanelled</a:t>
                      </a:r>
                      <a:r>
                        <a:rPr lang="en-US" sz="12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health facilities in the City, beneficiaries have to move to Noida, Agra, Mathura</a:t>
                      </a:r>
                      <a:endParaRPr lang="en-IN" sz="120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52600" marR="52600" marT="7274" marB="0"/>
                </a:tc>
                <a:extLst>
                  <a:ext uri="{0D108BD9-81ED-4DB2-BD59-A6C34878D82A}">
                    <a16:rowId xmlns:a16="http://schemas.microsoft.com/office/drawing/2014/main" val="302414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1543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C349F6-19EA-4A29-837D-F73CB1527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789" y="150570"/>
            <a:ext cx="8094814" cy="509390"/>
          </a:xfrm>
        </p:spPr>
        <p:txBody>
          <a:bodyPr/>
          <a:lstStyle/>
          <a:p>
            <a:pPr algn="ctr"/>
            <a:r>
              <a:rPr lang="en-IN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63EDB-B25F-4623-B5DB-F1141264C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674" y="659960"/>
            <a:ext cx="11020426" cy="57340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marR="114300" lvl="0" indent="-342900" algn="just">
              <a:lnSpc>
                <a:spcPct val="150000"/>
              </a:lnSpc>
              <a:buFont typeface="+mj-lt"/>
              <a:buAutoNum type="arabicPeriod"/>
              <a:tabLst>
                <a:tab pos="228600" algn="l"/>
              </a:tabLst>
            </a:pPr>
            <a:r>
              <a:rPr lang="en-US" sz="1600" b="1" dirty="0">
                <a:effectLst/>
                <a:latin typeface="Arial"/>
                <a:ea typeface="Times New Roman" panose="02020603050405020304" pitchFamily="18" charset="0"/>
                <a:cs typeface="Mangal"/>
              </a:rPr>
              <a:t>NQAS score card for OPD is 82, which is reasonably high. It should be read in conjunction with </a:t>
            </a:r>
            <a:r>
              <a:rPr lang="en-US" sz="1600" b="1" dirty="0">
                <a:latin typeface="Arial"/>
                <a:ea typeface="Times New Roman" panose="02020603050405020304" pitchFamily="18" charset="0"/>
                <a:cs typeface="Mangal"/>
              </a:rPr>
              <a:t>the limitations.</a:t>
            </a:r>
            <a:endParaRPr lang="en-IN" sz="1600" b="1">
              <a:effectLst/>
              <a:latin typeface="Arial"/>
              <a:ea typeface="Calibri" panose="020F0502020204030204" pitchFamily="34" charset="0"/>
              <a:cs typeface="Mangal"/>
            </a:endParaRPr>
          </a:p>
          <a:p>
            <a:pPr marL="342900" marR="114300" lvl="0" indent="-342900" algn="just">
              <a:lnSpc>
                <a:spcPct val="150000"/>
              </a:lnSpc>
              <a:buFont typeface="+mj-lt"/>
              <a:buAutoNum type="arabicPeriod"/>
              <a:tabLst>
                <a:tab pos="228600" algn="l"/>
              </a:tabLst>
            </a:pPr>
            <a:r>
              <a:rPr lang="en-US" sz="1600" b="1" err="1">
                <a:effectLst/>
                <a:latin typeface="Arial"/>
                <a:ea typeface="Times New Roman" panose="02020603050405020304" pitchFamily="18" charset="0"/>
                <a:cs typeface="Mangal"/>
              </a:rPr>
              <a:t>Kayakalp</a:t>
            </a:r>
            <a:r>
              <a:rPr lang="en-US" sz="1600" b="1" dirty="0">
                <a:effectLst/>
                <a:latin typeface="Arial"/>
                <a:ea typeface="Times New Roman" panose="02020603050405020304" pitchFamily="18" charset="0"/>
                <a:cs typeface="Mangal"/>
              </a:rPr>
              <a:t> score is 75.8, which is well above the pass criteria, but this result has to be read in conjunction with the limitations.</a:t>
            </a:r>
          </a:p>
          <a:p>
            <a:pPr marR="114300" algn="just">
              <a:lnSpc>
                <a:spcPct val="150000"/>
              </a:lnSpc>
              <a:spcAft>
                <a:spcPts val="10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sz="1600" b="1" dirty="0">
                <a:latin typeface="Arial"/>
                <a:ea typeface="Times New Roman" panose="02020603050405020304" pitchFamily="18" charset="0"/>
                <a:cs typeface="Mangal"/>
              </a:rPr>
              <a:t> </a:t>
            </a:r>
            <a:r>
              <a:rPr lang="en-US" sz="1600" b="1" u="sng" dirty="0">
                <a:effectLst/>
                <a:latin typeface="Arial"/>
                <a:ea typeface="Times New Roman" panose="02020603050405020304" pitchFamily="18" charset="0"/>
                <a:cs typeface="Mangal"/>
              </a:rPr>
              <a:t>Patient Satisfaction Survey</a:t>
            </a:r>
            <a:endParaRPr lang="en-IN" sz="1600" b="1" u="sng">
              <a:effectLst/>
              <a:latin typeface="Arial"/>
              <a:ea typeface="Times New Roman" panose="02020603050405020304" pitchFamily="18" charset="0"/>
              <a:cs typeface="Mangal"/>
            </a:endParaRPr>
          </a:p>
          <a:p>
            <a:pPr marL="457200" marR="114300" lvl="1" indent="0" algn="just">
              <a:lnSpc>
                <a:spcPct val="150000"/>
              </a:lnSpc>
              <a:buNone/>
              <a:tabLst>
                <a:tab pos="228600" algn="l"/>
              </a:tabLst>
            </a:pPr>
            <a:endParaRPr lang="en-US" sz="1400" b="1" dirty="0">
              <a:effectLst/>
              <a:latin typeface="Times New Roman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R="114300" lvl="1" algn="just">
              <a:lnSpc>
                <a:spcPct val="150000"/>
              </a:lnSpc>
              <a:buFont typeface="Wingdings" panose="05000000000000000000" pitchFamily="2" charset="2"/>
              <a:buChar char="Ø"/>
              <a:tabLst>
                <a:tab pos="228600" algn="l"/>
              </a:tabLst>
            </a:pPr>
            <a:endParaRPr lang="en-US" sz="1400" b="1">
              <a:effectLst/>
              <a:latin typeface="Times New Roman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R="114300" lvl="0" algn="just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endParaRPr lang="en-IN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endParaRPr lang="en-IN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8115A24-4A38-47C1-B83D-AB9B068FC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70245"/>
              </p:ext>
            </p:extLst>
          </p:nvPr>
        </p:nvGraphicFramePr>
        <p:xfrm>
          <a:off x="509869" y="2840691"/>
          <a:ext cx="11341902" cy="3742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2734">
                  <a:extLst>
                    <a:ext uri="{9D8B030D-6E8A-4147-A177-3AD203B41FA5}">
                      <a16:colId xmlns:a16="http://schemas.microsoft.com/office/drawing/2014/main" val="893906812"/>
                    </a:ext>
                  </a:extLst>
                </a:gridCol>
                <a:gridCol w="9029168">
                  <a:extLst>
                    <a:ext uri="{9D8B030D-6E8A-4147-A177-3AD203B41FA5}">
                      <a16:colId xmlns:a16="http://schemas.microsoft.com/office/drawing/2014/main" val="2166391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757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</a:rPr>
                        <a:t>Registration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 i="0" u="none" strike="noStrike" noProof="0">
                          <a:latin typeface="Arial"/>
                        </a:rPr>
                        <a:t>Registration experience of the beneficiaries has been rated high.</a:t>
                      </a:r>
                      <a:endParaRPr lang="en-US" sz="1600" b="1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2361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</a:rPr>
                        <a:t>Consultation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 i="0" u="none" strike="noStrike" noProof="0">
                          <a:latin typeface="Arial"/>
                        </a:rPr>
                        <a:t>Consultation wait time needs to be brought down and privacy protocol during consultation require attention. Although overall Consultation experience has been rated high by respondent. </a:t>
                      </a:r>
                      <a:endParaRPr lang="en-US" sz="1600" b="1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39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</a:rPr>
                        <a:t>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 i="0" u="none" strike="noStrike" noProof="0">
                          <a:latin typeface="Arial"/>
                        </a:rPr>
                        <a:t>Laboratory services are far from satisfactory.</a:t>
                      </a:r>
                      <a:endParaRPr lang="en-US" sz="1600" b="1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755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</a:rPr>
                        <a:t>Med &amp; OOPE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 i="0" u="none" strike="noStrike" noProof="0">
                          <a:latin typeface="Arial"/>
                        </a:rPr>
                        <a:t>Availability of medicines needs improvement, and OOPE of beneficiaries needs to be brought down</a:t>
                      </a:r>
                      <a:endParaRPr lang="en-US" sz="1600" b="1"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371900"/>
                  </a:ext>
                </a:extLst>
              </a:tr>
              <a:tr h="404812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chemeClr val="bg1"/>
                          </a:solidFill>
                          <a:latin typeface="Arial"/>
                        </a:rPr>
                        <a:t>Referrals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bg1"/>
                          </a:solidFill>
                          <a:latin typeface="Arial"/>
                        </a:rPr>
                        <a:t>The beneficiaries are satisfied with ease of referral and services of empanelled private partners. For  referral  Private hospitals are most preferred followed by Service hospitals  very few </a:t>
                      </a:r>
                      <a:r>
                        <a:rPr lang="en-US" sz="1600" b="1" i="0" u="none" strike="noStrike" noProof="0" dirty="0">
                          <a:solidFill>
                            <a:schemeClr val="bg1"/>
                          </a:solidFill>
                          <a:latin typeface="Arial"/>
                        </a:rPr>
                        <a:t>takers for Government hospitals. 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99034"/>
                  </a:ext>
                </a:extLst>
              </a:tr>
              <a:tr h="404812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600" b="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1600" b="1" i="0" u="none" strike="noStrike" noProof="0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167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25409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C349F6-19EA-4A29-837D-F73CB1527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 u="sng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IN" b="1" u="sng">
                <a:solidFill>
                  <a:srgbClr val="EBEBE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ECOMMENDATION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8AC7810-9A3E-4D24-855C-37B5F0F79C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799676"/>
              </p:ext>
            </p:extLst>
          </p:nvPr>
        </p:nvGraphicFramePr>
        <p:xfrm>
          <a:off x="283805" y="2349881"/>
          <a:ext cx="11990745" cy="4356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3097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F4C7A-643D-4112-8A32-435EF42EE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6684" y="277438"/>
            <a:ext cx="8818631" cy="501271"/>
          </a:xfrm>
        </p:spPr>
        <p:txBody>
          <a:bodyPr/>
          <a:lstStyle/>
          <a:p>
            <a:pPr algn="ctr"/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GAPS AND WAY AHEAD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C601E30-243C-4C3C-8B2C-2744286B5A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182636"/>
              </p:ext>
            </p:extLst>
          </p:nvPr>
        </p:nvGraphicFramePr>
        <p:xfrm>
          <a:off x="416230" y="1312628"/>
          <a:ext cx="3681454" cy="4693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AA414389-0795-40E2-AA0E-4B1CDD520F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8870062"/>
              </p:ext>
            </p:extLst>
          </p:nvPr>
        </p:nvGraphicFramePr>
        <p:xfrm>
          <a:off x="7150912" y="924197"/>
          <a:ext cx="4741627" cy="5155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01230AC5-4EA2-4F2C-9AF9-4AA008A938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4484178"/>
              </p:ext>
            </p:extLst>
          </p:nvPr>
        </p:nvGraphicFramePr>
        <p:xfrm>
          <a:off x="4134938" y="2176669"/>
          <a:ext cx="3015974" cy="2504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5932408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7">
            <a:extLst>
              <a:ext uri="{FF2B5EF4-FFF2-40B4-BE49-F238E27FC236}">
                <a16:creationId xmlns:a16="http://schemas.microsoft.com/office/drawing/2014/main" id="{74CD14DB-BB81-479F-A1FC-1C75640E9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C943A91B-7CA7-4592-A975-73B1BF8C4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EC471314-E46A-414B-8D91-74880E84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 useBgFill="1">
        <p:nvSpPr>
          <p:cNvPr id="25" name="Freeform: Shape 13">
            <a:extLst>
              <a:ext uri="{FF2B5EF4-FFF2-40B4-BE49-F238E27FC236}">
                <a16:creationId xmlns:a16="http://schemas.microsoft.com/office/drawing/2014/main" id="{6A681326-1C9D-44A3-A627-3871BDAE4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E1697-8CEF-4B6A-B069-574FBAD76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LIMITATION</a:t>
            </a:r>
            <a:endParaRPr lang="en-IN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8C68D7-481E-438C-B9B4-4149A0439348}"/>
              </a:ext>
            </a:extLst>
          </p:cNvPr>
          <p:cNvSpPr txBox="1"/>
          <p:nvPr/>
        </p:nvSpPr>
        <p:spPr>
          <a:xfrm>
            <a:off x="1501775" y="2882900"/>
            <a:ext cx="10077450" cy="232371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ts val="1000"/>
              </a:spcBef>
              <a:buFont typeface="Wingdings,Sans-Serif"/>
              <a:buChar char="Ø"/>
            </a:pPr>
            <a:r>
              <a:rPr lang="en-IN" sz="2400" b="1" dirty="0">
                <a:latin typeface="Arial"/>
                <a:cs typeface="Arial"/>
              </a:rPr>
              <a:t>Toolkits are not tailormade.</a:t>
            </a:r>
            <a:endParaRPr lang="en-US" sz="2400" dirty="0">
              <a:latin typeface="Arial"/>
              <a:ea typeface="+mn-lt"/>
              <a:cs typeface="Arial"/>
            </a:endParaRPr>
          </a:p>
          <a:p>
            <a:pPr marL="285750" indent="-285750">
              <a:spcBef>
                <a:spcPts val="1000"/>
              </a:spcBef>
              <a:buFont typeface="Wingdings,Sans-Serif"/>
              <a:buChar char="Ø"/>
            </a:pPr>
            <a:r>
              <a:rPr lang="en-IN" sz="2400" b="1" dirty="0">
                <a:latin typeface="Arial"/>
                <a:cs typeface="Arial"/>
              </a:rPr>
              <a:t>Quality of Interaction  and sample size of PSS was compromised due to pandemic.</a:t>
            </a:r>
            <a:endParaRPr lang="en-US" sz="2400" dirty="0">
              <a:latin typeface="Arial"/>
              <a:ea typeface="+mn-lt"/>
              <a:cs typeface="Arial"/>
            </a:endParaRPr>
          </a:p>
          <a:p>
            <a:pPr marL="285750" indent="-285750">
              <a:spcBef>
                <a:spcPts val="1000"/>
              </a:spcBef>
              <a:buFont typeface="Wingdings,Sans-Serif"/>
              <a:buChar char="Ø"/>
            </a:pPr>
            <a:r>
              <a:rPr lang="en-IN" sz="2400" b="1" dirty="0">
                <a:latin typeface="Arial"/>
                <a:cs typeface="Arial"/>
              </a:rPr>
              <a:t>Time and resource constraint.</a:t>
            </a:r>
            <a:endParaRPr lang="en-US" sz="2400" dirty="0">
              <a:latin typeface="Arial"/>
              <a:ea typeface="+mn-lt"/>
              <a:cs typeface="Arial"/>
            </a:endParaRPr>
          </a:p>
          <a:p>
            <a:pPr marL="285750" indent="-285750">
              <a:spcBef>
                <a:spcPts val="1000"/>
              </a:spcBef>
              <a:buFont typeface="Wingdings,Sans-Serif"/>
              <a:buChar char="Ø"/>
            </a:pPr>
            <a:r>
              <a:rPr lang="en-IN" sz="2400" b="1" dirty="0">
                <a:latin typeface="Arial"/>
                <a:cs typeface="Arial"/>
              </a:rPr>
              <a:t>Prevailing social conditions.</a:t>
            </a: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83026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EE4E366E-272A-409E-840F-9A6A64A9E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721560C-E4AB-4287-A29C-3F6916794C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Freeform 7">
            <a:extLst>
              <a:ext uri="{FF2B5EF4-FFF2-40B4-BE49-F238E27FC236}">
                <a16:creationId xmlns:a16="http://schemas.microsoft.com/office/drawing/2014/main" id="{DF6CFF07-D953-4F9C-9A0E-E0A6AACB61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299C4-52C7-4809-B609-D73BDFA50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300" b="1" dirty="0">
                <a:solidFill>
                  <a:srgbClr val="EBEBEB"/>
                </a:solidFill>
                <a:latin typeface="Arial"/>
                <a:cs typeface="Arial"/>
              </a:rPr>
              <a:t>RATING : HOW PGDHM</a:t>
            </a:r>
            <a:r>
              <a:rPr lang="en-US" sz="3300" b="1" i="0" kern="1200" dirty="0">
                <a:solidFill>
                  <a:srgbClr val="EBEBEB"/>
                </a:solidFill>
                <a:latin typeface="Arial"/>
                <a:cs typeface="Arial"/>
              </a:rPr>
              <a:t> </a:t>
            </a:r>
            <a:r>
              <a:rPr lang="en-US" sz="3300" b="1" dirty="0">
                <a:solidFill>
                  <a:srgbClr val="EBEBEB"/>
                </a:solidFill>
                <a:latin typeface="Arial"/>
                <a:cs typeface="Arial"/>
              </a:rPr>
              <a:t>COURSE ADDRESSES THE</a:t>
            </a:r>
            <a:r>
              <a:rPr lang="en-US" sz="3300" b="1" i="0" kern="1200" dirty="0">
                <a:solidFill>
                  <a:srgbClr val="EBEBEB"/>
                </a:solidFill>
                <a:latin typeface="Arial"/>
                <a:cs typeface="Arial"/>
              </a:rPr>
              <a:t> PROGRAM OUTCOMES</a:t>
            </a:r>
            <a:endParaRPr lang="en-US" b="1"/>
          </a:p>
        </p:txBody>
      </p:sp>
      <p:sp useBgFill="1">
        <p:nvSpPr>
          <p:cNvPr id="50" name="Freeform: Shape 49">
            <a:extLst>
              <a:ext uri="{FF2B5EF4-FFF2-40B4-BE49-F238E27FC236}">
                <a16:creationId xmlns:a16="http://schemas.microsoft.com/office/drawing/2014/main" id="{DAA4FEEE-0B5F-41BF-825D-60F9FB0895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2417" cy="5095933"/>
          </a:xfrm>
          <a:custGeom>
            <a:avLst/>
            <a:gdLst>
              <a:gd name="connsiteX0" fmla="*/ 0 w 12192417"/>
              <a:gd name="connsiteY0" fmla="*/ 0 h 5095933"/>
              <a:gd name="connsiteX1" fmla="*/ 71931 w 12192417"/>
              <a:gd name="connsiteY1" fmla="*/ 12261 h 5095933"/>
              <a:gd name="connsiteX2" fmla="*/ 282848 w 12192417"/>
              <a:gd name="connsiteY2" fmla="*/ 48343 h 5095933"/>
              <a:gd name="connsiteX3" fmla="*/ 436463 w 12192417"/>
              <a:gd name="connsiteY3" fmla="*/ 73565 h 5095933"/>
              <a:gd name="connsiteX4" fmla="*/ 619338 w 12192417"/>
              <a:gd name="connsiteY4" fmla="*/ 100188 h 5095933"/>
              <a:gd name="connsiteX5" fmla="*/ 836350 w 12192417"/>
              <a:gd name="connsiteY5" fmla="*/ 132066 h 5095933"/>
              <a:gd name="connsiteX6" fmla="*/ 1076527 w 12192417"/>
              <a:gd name="connsiteY6" fmla="*/ 165696 h 5095933"/>
              <a:gd name="connsiteX7" fmla="*/ 1347183 w 12192417"/>
              <a:gd name="connsiteY7" fmla="*/ 201077 h 5095933"/>
              <a:gd name="connsiteX8" fmla="*/ 1642222 w 12192417"/>
              <a:gd name="connsiteY8" fmla="*/ 238560 h 5095933"/>
              <a:gd name="connsiteX9" fmla="*/ 1962863 w 12192417"/>
              <a:gd name="connsiteY9" fmla="*/ 276043 h 5095933"/>
              <a:gd name="connsiteX10" fmla="*/ 2304231 w 12192417"/>
              <a:gd name="connsiteY10" fmla="*/ 314227 h 5095933"/>
              <a:gd name="connsiteX11" fmla="*/ 2672420 w 12192417"/>
              <a:gd name="connsiteY11" fmla="*/ 349608 h 5095933"/>
              <a:gd name="connsiteX12" fmla="*/ 3057677 w 12192417"/>
              <a:gd name="connsiteY12" fmla="*/ 383588 h 5095933"/>
              <a:gd name="connsiteX13" fmla="*/ 3464880 w 12192417"/>
              <a:gd name="connsiteY13" fmla="*/ 414415 h 5095933"/>
              <a:gd name="connsiteX14" fmla="*/ 3889151 w 12192417"/>
              <a:gd name="connsiteY14" fmla="*/ 443841 h 5095933"/>
              <a:gd name="connsiteX15" fmla="*/ 4331709 w 12192417"/>
              <a:gd name="connsiteY15" fmla="*/ 471515 h 5095933"/>
              <a:gd name="connsiteX16" fmla="*/ 4558475 w 12192417"/>
              <a:gd name="connsiteY16" fmla="*/ 481324 h 5095933"/>
              <a:gd name="connsiteX17" fmla="*/ 4790117 w 12192417"/>
              <a:gd name="connsiteY17" fmla="*/ 492183 h 5095933"/>
              <a:gd name="connsiteX18" fmla="*/ 5025417 w 12192417"/>
              <a:gd name="connsiteY18" fmla="*/ 502342 h 5095933"/>
              <a:gd name="connsiteX19" fmla="*/ 5261936 w 12192417"/>
              <a:gd name="connsiteY19" fmla="*/ 508998 h 5095933"/>
              <a:gd name="connsiteX20" fmla="*/ 5503331 w 12192417"/>
              <a:gd name="connsiteY20" fmla="*/ 514953 h 5095933"/>
              <a:gd name="connsiteX21" fmla="*/ 5747166 w 12192417"/>
              <a:gd name="connsiteY21" fmla="*/ 521259 h 5095933"/>
              <a:gd name="connsiteX22" fmla="*/ 5995876 w 12192417"/>
              <a:gd name="connsiteY22" fmla="*/ 525463 h 5095933"/>
              <a:gd name="connsiteX23" fmla="*/ 6247025 w 12192417"/>
              <a:gd name="connsiteY23" fmla="*/ 525463 h 5095933"/>
              <a:gd name="connsiteX24" fmla="*/ 6500612 w 12192417"/>
              <a:gd name="connsiteY24" fmla="*/ 527565 h 5095933"/>
              <a:gd name="connsiteX25" fmla="*/ 6756638 w 12192417"/>
              <a:gd name="connsiteY25" fmla="*/ 525463 h 5095933"/>
              <a:gd name="connsiteX26" fmla="*/ 7016321 w 12192417"/>
              <a:gd name="connsiteY26" fmla="*/ 521259 h 5095933"/>
              <a:gd name="connsiteX27" fmla="*/ 7276004 w 12192417"/>
              <a:gd name="connsiteY27" fmla="*/ 517406 h 5095933"/>
              <a:gd name="connsiteX28" fmla="*/ 7539344 w 12192417"/>
              <a:gd name="connsiteY28" fmla="*/ 508998 h 5095933"/>
              <a:gd name="connsiteX29" fmla="*/ 7805123 w 12192417"/>
              <a:gd name="connsiteY29" fmla="*/ 500241 h 5095933"/>
              <a:gd name="connsiteX30" fmla="*/ 8070902 w 12192417"/>
              <a:gd name="connsiteY30" fmla="*/ 490082 h 5095933"/>
              <a:gd name="connsiteX31" fmla="*/ 8339120 w 12192417"/>
              <a:gd name="connsiteY31" fmla="*/ 475719 h 5095933"/>
              <a:gd name="connsiteX32" fmla="*/ 8609775 w 12192417"/>
              <a:gd name="connsiteY32" fmla="*/ 458554 h 5095933"/>
              <a:gd name="connsiteX33" fmla="*/ 8881650 w 12192417"/>
              <a:gd name="connsiteY33" fmla="*/ 442089 h 5095933"/>
              <a:gd name="connsiteX34" fmla="*/ 9153525 w 12192417"/>
              <a:gd name="connsiteY34" fmla="*/ 421071 h 5095933"/>
              <a:gd name="connsiteX35" fmla="*/ 9429057 w 12192417"/>
              <a:gd name="connsiteY35" fmla="*/ 395849 h 5095933"/>
              <a:gd name="connsiteX36" fmla="*/ 9700932 w 12192417"/>
              <a:gd name="connsiteY36" fmla="*/ 370626 h 5095933"/>
              <a:gd name="connsiteX37" fmla="*/ 9977683 w 12192417"/>
              <a:gd name="connsiteY37" fmla="*/ 341551 h 5095933"/>
              <a:gd name="connsiteX38" fmla="*/ 10255654 w 12192417"/>
              <a:gd name="connsiteY38" fmla="*/ 309673 h 5095933"/>
              <a:gd name="connsiteX39" fmla="*/ 10529967 w 12192417"/>
              <a:gd name="connsiteY39" fmla="*/ 276043 h 5095933"/>
              <a:gd name="connsiteX40" fmla="*/ 10807938 w 12192417"/>
              <a:gd name="connsiteY40" fmla="*/ 236809 h 5095933"/>
              <a:gd name="connsiteX41" fmla="*/ 11084689 w 12192417"/>
              <a:gd name="connsiteY41" fmla="*/ 194772 h 5095933"/>
              <a:gd name="connsiteX42" fmla="*/ 11362660 w 12192417"/>
              <a:gd name="connsiteY42" fmla="*/ 153085 h 5095933"/>
              <a:gd name="connsiteX43" fmla="*/ 11639411 w 12192417"/>
              <a:gd name="connsiteY43" fmla="*/ 104392 h 5095933"/>
              <a:gd name="connsiteX44" fmla="*/ 11914944 w 12192417"/>
              <a:gd name="connsiteY44" fmla="*/ 54648 h 5095933"/>
              <a:gd name="connsiteX45" fmla="*/ 12191695 w 12192417"/>
              <a:gd name="connsiteY45" fmla="*/ 2452 h 5095933"/>
              <a:gd name="connsiteX46" fmla="*/ 12191695 w 12192417"/>
              <a:gd name="connsiteY46" fmla="*/ 2162231 h 5095933"/>
              <a:gd name="connsiteX47" fmla="*/ 12192417 w 12192417"/>
              <a:gd name="connsiteY47" fmla="*/ 2162231 h 5095933"/>
              <a:gd name="connsiteX48" fmla="*/ 12192417 w 12192417"/>
              <a:gd name="connsiteY48" fmla="*/ 5095933 h 5095933"/>
              <a:gd name="connsiteX49" fmla="*/ 0 w 12192417"/>
              <a:gd name="connsiteY49" fmla="*/ 5095933 h 5095933"/>
              <a:gd name="connsiteX50" fmla="*/ 0 w 12192417"/>
              <a:gd name="connsiteY50" fmla="*/ 2791958 h 5095933"/>
              <a:gd name="connsiteX51" fmla="*/ 0 w 12192417"/>
              <a:gd name="connsiteY51" fmla="*/ 2162231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417" h="5095933">
                <a:moveTo>
                  <a:pt x="0" y="0"/>
                </a:moveTo>
                <a:lnTo>
                  <a:pt x="71931" y="12261"/>
                </a:lnTo>
                <a:lnTo>
                  <a:pt x="282848" y="48343"/>
                </a:lnTo>
                <a:lnTo>
                  <a:pt x="436463" y="73565"/>
                </a:lnTo>
                <a:lnTo>
                  <a:pt x="619338" y="100188"/>
                </a:lnTo>
                <a:lnTo>
                  <a:pt x="836350" y="132066"/>
                </a:lnTo>
                <a:lnTo>
                  <a:pt x="1076527" y="165696"/>
                </a:lnTo>
                <a:lnTo>
                  <a:pt x="1347183" y="201077"/>
                </a:lnTo>
                <a:lnTo>
                  <a:pt x="1642222" y="238560"/>
                </a:lnTo>
                <a:lnTo>
                  <a:pt x="1962863" y="276043"/>
                </a:lnTo>
                <a:lnTo>
                  <a:pt x="2304231" y="314227"/>
                </a:lnTo>
                <a:lnTo>
                  <a:pt x="2672420" y="349608"/>
                </a:lnTo>
                <a:lnTo>
                  <a:pt x="3057677" y="383588"/>
                </a:lnTo>
                <a:lnTo>
                  <a:pt x="3464880" y="414415"/>
                </a:lnTo>
                <a:lnTo>
                  <a:pt x="3889151" y="443841"/>
                </a:lnTo>
                <a:lnTo>
                  <a:pt x="4331709" y="471515"/>
                </a:lnTo>
                <a:lnTo>
                  <a:pt x="4558475" y="481324"/>
                </a:lnTo>
                <a:lnTo>
                  <a:pt x="4790117" y="492183"/>
                </a:lnTo>
                <a:lnTo>
                  <a:pt x="5025417" y="502342"/>
                </a:lnTo>
                <a:lnTo>
                  <a:pt x="5261936" y="508998"/>
                </a:lnTo>
                <a:lnTo>
                  <a:pt x="5503331" y="514953"/>
                </a:lnTo>
                <a:lnTo>
                  <a:pt x="5747166" y="521259"/>
                </a:lnTo>
                <a:lnTo>
                  <a:pt x="5995876" y="525463"/>
                </a:lnTo>
                <a:lnTo>
                  <a:pt x="6247025" y="525463"/>
                </a:lnTo>
                <a:lnTo>
                  <a:pt x="6500612" y="527565"/>
                </a:lnTo>
                <a:lnTo>
                  <a:pt x="6756638" y="525463"/>
                </a:lnTo>
                <a:lnTo>
                  <a:pt x="7016321" y="521259"/>
                </a:lnTo>
                <a:lnTo>
                  <a:pt x="7276004" y="517406"/>
                </a:lnTo>
                <a:lnTo>
                  <a:pt x="7539344" y="508998"/>
                </a:lnTo>
                <a:lnTo>
                  <a:pt x="7805123" y="500241"/>
                </a:lnTo>
                <a:lnTo>
                  <a:pt x="8070902" y="490082"/>
                </a:lnTo>
                <a:lnTo>
                  <a:pt x="8339120" y="475719"/>
                </a:lnTo>
                <a:lnTo>
                  <a:pt x="8609775" y="458554"/>
                </a:lnTo>
                <a:lnTo>
                  <a:pt x="8881650" y="442089"/>
                </a:lnTo>
                <a:lnTo>
                  <a:pt x="9153525" y="421071"/>
                </a:lnTo>
                <a:lnTo>
                  <a:pt x="9429057" y="395849"/>
                </a:lnTo>
                <a:lnTo>
                  <a:pt x="9700932" y="370626"/>
                </a:lnTo>
                <a:lnTo>
                  <a:pt x="9977683" y="341551"/>
                </a:lnTo>
                <a:lnTo>
                  <a:pt x="10255654" y="309673"/>
                </a:lnTo>
                <a:lnTo>
                  <a:pt x="10529967" y="276043"/>
                </a:lnTo>
                <a:lnTo>
                  <a:pt x="10807938" y="236809"/>
                </a:lnTo>
                <a:lnTo>
                  <a:pt x="11084689" y="194772"/>
                </a:lnTo>
                <a:lnTo>
                  <a:pt x="11362660" y="153085"/>
                </a:lnTo>
                <a:lnTo>
                  <a:pt x="11639411" y="104392"/>
                </a:lnTo>
                <a:lnTo>
                  <a:pt x="11914944" y="54648"/>
                </a:lnTo>
                <a:lnTo>
                  <a:pt x="12191695" y="2452"/>
                </a:lnTo>
                <a:lnTo>
                  <a:pt x="12191695" y="2162231"/>
                </a:lnTo>
                <a:lnTo>
                  <a:pt x="12192417" y="2162231"/>
                </a:lnTo>
                <a:lnTo>
                  <a:pt x="12192417" y="5095933"/>
                </a:lnTo>
                <a:lnTo>
                  <a:pt x="0" y="5095933"/>
                </a:lnTo>
                <a:lnTo>
                  <a:pt x="0" y="2791958"/>
                </a:lnTo>
                <a:lnTo>
                  <a:pt x="0" y="2162231"/>
                </a:lnTo>
                <a:close/>
              </a:path>
            </a:pathLst>
          </a:custGeom>
          <a:ln>
            <a:noFill/>
          </a:ln>
        </p:spPr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F84539-E532-4213-BE14-06B386100A50}"/>
              </a:ext>
            </a:extLst>
          </p:cNvPr>
          <p:cNvSpPr txBox="1"/>
          <p:nvPr/>
        </p:nvSpPr>
        <p:spPr>
          <a:xfrm>
            <a:off x="2395181" y="6231281"/>
            <a:ext cx="8234106" cy="436064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r>
              <a:rPr lang="en-US" b="1" dirty="0">
                <a:latin typeface="Arial"/>
                <a:ea typeface="+mj-ea"/>
                <a:cs typeface="Arial"/>
              </a:rPr>
              <a:t>Score- 1: Slight (Low) 2: Moderate (Medium) 3: Substantial (High)</a:t>
            </a: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dirty="0">
              <a:latin typeface="+mj-lt"/>
              <a:ea typeface="+mj-ea"/>
              <a:cs typeface="+mj-cs"/>
            </a:endParaRPr>
          </a:p>
        </p:txBody>
      </p:sp>
      <p:graphicFrame>
        <p:nvGraphicFramePr>
          <p:cNvPr id="28" name="Table 28">
            <a:extLst>
              <a:ext uri="{FF2B5EF4-FFF2-40B4-BE49-F238E27FC236}">
                <a16:creationId xmlns:a16="http://schemas.microsoft.com/office/drawing/2014/main" id="{A1BD60DD-F96C-4804-A704-0FD93D4650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565734"/>
              </p:ext>
            </p:extLst>
          </p:nvPr>
        </p:nvGraphicFramePr>
        <p:xfrm>
          <a:off x="1174750" y="2571750"/>
          <a:ext cx="10334165" cy="3622875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714375">
                  <a:extLst>
                    <a:ext uri="{9D8B030D-6E8A-4147-A177-3AD203B41FA5}">
                      <a16:colId xmlns:a16="http://schemas.microsoft.com/office/drawing/2014/main" val="2005224088"/>
                    </a:ext>
                  </a:extLst>
                </a:gridCol>
                <a:gridCol w="8731249">
                  <a:extLst>
                    <a:ext uri="{9D8B030D-6E8A-4147-A177-3AD203B41FA5}">
                      <a16:colId xmlns:a16="http://schemas.microsoft.com/office/drawing/2014/main" val="2690552744"/>
                    </a:ext>
                  </a:extLst>
                </a:gridCol>
                <a:gridCol w="888541">
                  <a:extLst>
                    <a:ext uri="{9D8B030D-6E8A-4147-A177-3AD203B41FA5}">
                      <a16:colId xmlns:a16="http://schemas.microsoft.com/office/drawing/2014/main" val="3478446574"/>
                    </a:ext>
                  </a:extLst>
                </a:gridCol>
              </a:tblGrid>
              <a:tr h="293360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S.No</a:t>
                      </a:r>
                      <a:endParaRPr lang="en-US" sz="1600" b="1" kern="1200" dirty="0" err="1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2573" marR="62573" marT="31286" marB="31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Category</a:t>
                      </a:r>
                    </a:p>
                  </a:txBody>
                  <a:tcPr marL="62573" marR="62573" marT="31286" marB="31286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Score</a:t>
                      </a:r>
                    </a:p>
                  </a:txBody>
                  <a:tcPr marL="62573" marR="62573" marT="31286" marB="31286"/>
                </a:tc>
                <a:extLst>
                  <a:ext uri="{0D108BD9-81ED-4DB2-BD59-A6C34878D82A}">
                    <a16:rowId xmlns:a16="http://schemas.microsoft.com/office/drawing/2014/main" val="1529947041"/>
                  </a:ext>
                </a:extLst>
              </a:tr>
              <a:tr h="877821"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1.</a:t>
                      </a:r>
                    </a:p>
                  </a:txBody>
                  <a:tcPr marL="62573" marR="62573" marT="31286" marB="31286"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noProof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Internalize  the concepts of management such as healthcare delivery system, strategic </a:t>
                      </a:r>
                    </a:p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noProof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planning, HR, marketing, finance and operations.</a:t>
                      </a:r>
                    </a:p>
                    <a:p>
                      <a:pPr lvl="0">
                        <a:buNone/>
                      </a:pPr>
                      <a:endParaRPr lang="en-US" sz="16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2573" marR="62573" marT="31286" marB="3128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2573" marR="62573" marT="31286" marB="31286"/>
                </a:tc>
                <a:extLst>
                  <a:ext uri="{0D108BD9-81ED-4DB2-BD59-A6C34878D82A}">
                    <a16:rowId xmlns:a16="http://schemas.microsoft.com/office/drawing/2014/main" val="3108267595"/>
                  </a:ext>
                </a:extLst>
              </a:tr>
              <a:tr h="877821">
                <a:tc>
                  <a:txBody>
                    <a:bodyPr/>
                    <a:lstStyle/>
                    <a:p>
                      <a:pPr marL="0" lv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2.</a:t>
                      </a:r>
                    </a:p>
                  </a:txBody>
                  <a:tcPr marL="62573" marR="62573" marT="31286" marB="31286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noProof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Apply knowledge of research and management techniques and  functions in an  integrated manner in healthcare set up</a:t>
                      </a:r>
                    </a:p>
                    <a:p>
                      <a:pPr marL="0" lv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b="1" kern="120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2573" marR="62573" marT="31286" marB="31286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2573" marR="62573" marT="31286" marB="31286"/>
                </a:tc>
                <a:extLst>
                  <a:ext uri="{0D108BD9-81ED-4DB2-BD59-A6C34878D82A}">
                    <a16:rowId xmlns:a16="http://schemas.microsoft.com/office/drawing/2014/main" val="2554860524"/>
                  </a:ext>
                </a:extLst>
              </a:tr>
              <a:tr h="1072641">
                <a:tc>
                  <a:txBody>
                    <a:bodyPr/>
                    <a:lstStyle/>
                    <a:p>
                      <a:pPr marL="0" lv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3.</a:t>
                      </a:r>
                    </a:p>
                  </a:txBody>
                  <a:tcPr marL="62573" marR="62573" marT="31286" marB="31286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noProof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Use appropriate skills to support  healthcare  organizations to take informed decision in planning, building and managing healthcare organizations</a:t>
                      </a:r>
                    </a:p>
                    <a:p>
                      <a:pPr marL="0" lv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600" b="1" kern="120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2573" marR="62573" marT="31286" marB="31286"/>
                </a:tc>
                <a:tc>
                  <a:txBody>
                    <a:bodyPr/>
                    <a:lstStyle/>
                    <a:p>
                      <a:pPr marL="0" lv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2573" marR="62573" marT="31286" marB="31286"/>
                </a:tc>
                <a:extLst>
                  <a:ext uri="{0D108BD9-81ED-4DB2-BD59-A6C34878D82A}">
                    <a16:rowId xmlns:a16="http://schemas.microsoft.com/office/drawing/2014/main" val="3701355749"/>
                  </a:ext>
                </a:extLst>
              </a:tr>
              <a:tr h="488180">
                <a:tc>
                  <a:txBody>
                    <a:bodyPr/>
                    <a:lstStyle/>
                    <a:p>
                      <a:pPr marL="0" lv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4.</a:t>
                      </a:r>
                    </a:p>
                  </a:txBody>
                  <a:tcPr marL="62573" marR="62573" marT="31286" marB="31286"/>
                </a:tc>
                <a:tc>
                  <a:txBody>
                    <a:bodyPr/>
                    <a:lstStyle/>
                    <a:p>
                      <a:pPr marL="0" lvl="0" algn="l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noProof="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Utilize learning acquired from trainings and practical exposures in real time situations.</a:t>
                      </a:r>
                      <a:endParaRPr lang="en-US" sz="16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2573" marR="62573" marT="31286" marB="31286"/>
                </a:tc>
                <a:tc>
                  <a:txBody>
                    <a:bodyPr/>
                    <a:lstStyle/>
                    <a:p>
                      <a:pPr marL="0" lvl="0" algn="ctr" defTabSz="4572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2573" marR="62573" marT="31286" marB="31286"/>
                </a:tc>
                <a:extLst>
                  <a:ext uri="{0D108BD9-81ED-4DB2-BD59-A6C34878D82A}">
                    <a16:rowId xmlns:a16="http://schemas.microsoft.com/office/drawing/2014/main" val="17574301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4999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F01C02-9FE3-443E-B09F-E3CD183D9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1931" y="452718"/>
            <a:ext cx="4638903" cy="1400530"/>
          </a:xfrm>
        </p:spPr>
        <p:txBody>
          <a:bodyPr>
            <a:normAutofit/>
          </a:bodyPr>
          <a:lstStyle/>
          <a:p>
            <a:r>
              <a:rPr lang="en-IN" b="1" u="sng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3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28375" y="-1573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449CE29-D6FB-4C3A-B22D-05EFB5EE48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1" r="-1" b="-1"/>
          <a:stretch/>
        </p:blipFill>
        <p:spPr>
          <a:xfrm>
            <a:off x="3" y="10"/>
            <a:ext cx="4973099" cy="6857991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6F18ACE-6E82-4ADC-8A2F-A1771B30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0A6825B-E444-43EE-95C0-980C63A24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0950" y="1571065"/>
            <a:ext cx="6487873" cy="419548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8AD0D6"/>
              </a:buClr>
            </a:pPr>
            <a:r>
              <a:rPr lang="en-US" b="1" dirty="0">
                <a:latin typeface="Arial"/>
                <a:cs typeface="Arial"/>
              </a:rPr>
              <a:t>ECHS, Social Health Insurance Launched in 2003.</a:t>
            </a:r>
            <a:endParaRPr lang="en-US" b="1">
              <a:latin typeface="Arial"/>
              <a:cs typeface="Arial"/>
            </a:endParaRPr>
          </a:p>
          <a:p>
            <a:pPr>
              <a:buClr>
                <a:srgbClr val="8AD0D6"/>
              </a:buClr>
            </a:pPr>
            <a:r>
              <a:rPr lang="en-US" b="1" dirty="0">
                <a:latin typeface="Arial"/>
                <a:ea typeface="+mj-lt"/>
                <a:cs typeface="+mj-lt"/>
              </a:rPr>
              <a:t>Service Delivery-  426 Polyclinic and </a:t>
            </a:r>
            <a:r>
              <a:rPr lang="en-US" b="1" dirty="0" err="1">
                <a:latin typeface="Arial"/>
                <a:ea typeface="+mj-lt"/>
                <a:cs typeface="+mj-lt"/>
              </a:rPr>
              <a:t>empanelled</a:t>
            </a:r>
            <a:r>
              <a:rPr lang="en-US" b="1" dirty="0">
                <a:latin typeface="Arial"/>
                <a:ea typeface="+mj-lt"/>
                <a:cs typeface="+mj-lt"/>
              </a:rPr>
              <a:t> health facilities</a:t>
            </a:r>
          </a:p>
          <a:p>
            <a:pPr>
              <a:buClr>
                <a:srgbClr val="8AD0D6"/>
              </a:buClr>
            </a:pPr>
            <a:r>
              <a:rPr lang="en-US" b="1" dirty="0">
                <a:latin typeface="Arial"/>
                <a:ea typeface="+mj-lt"/>
                <a:cs typeface="+mj-lt"/>
              </a:rPr>
              <a:t>Aligarh Polyclinic </a:t>
            </a:r>
            <a:r>
              <a:rPr lang="en-US" b="1" dirty="0" err="1">
                <a:latin typeface="Arial"/>
                <a:ea typeface="+mj-lt"/>
                <a:cs typeface="+mj-lt"/>
              </a:rPr>
              <a:t>estb</a:t>
            </a:r>
            <a:r>
              <a:rPr lang="en-US" b="1" dirty="0">
                <a:latin typeface="Arial"/>
                <a:ea typeface="+mj-lt"/>
                <a:cs typeface="+mj-lt"/>
              </a:rPr>
              <a:t> in 2006.</a:t>
            </a:r>
            <a:endParaRPr lang="en-US" b="1" dirty="0">
              <a:latin typeface="Arial"/>
              <a:cs typeface="Arial"/>
            </a:endParaRPr>
          </a:p>
          <a:p>
            <a:pPr>
              <a:buClr>
                <a:srgbClr val="8AD0D6"/>
              </a:buClr>
            </a:pPr>
            <a:r>
              <a:rPr lang="en-US" b="1" dirty="0">
                <a:latin typeface="Arial"/>
                <a:ea typeface="+mj-lt"/>
                <a:cs typeface="+mj-lt"/>
              </a:rPr>
              <a:t>Type D Polyclinic, Non- Military Station</a:t>
            </a:r>
            <a:endParaRPr lang="en-US" b="1" dirty="0">
              <a:latin typeface="Arial"/>
              <a:cs typeface="Arial"/>
            </a:endParaRPr>
          </a:p>
          <a:p>
            <a:pPr>
              <a:buClr>
                <a:srgbClr val="8AD0D6"/>
              </a:buClr>
            </a:pPr>
            <a:r>
              <a:rPr lang="en-US" b="1" dirty="0">
                <a:latin typeface="Arial"/>
                <a:cs typeface="Arial"/>
              </a:rPr>
              <a:t>Load – 10000 ESM &amp; dependents of district of Aligarh.</a:t>
            </a:r>
          </a:p>
          <a:p>
            <a:pPr marL="0" indent="0">
              <a:buClr>
                <a:srgbClr val="8AD0D6"/>
              </a:buClr>
              <a:buNone/>
            </a:pPr>
            <a:endParaRPr lang="en-US" b="1" dirty="0">
              <a:latin typeface="Arial"/>
              <a:cs typeface="Arial"/>
            </a:endParaRPr>
          </a:p>
          <a:p>
            <a:pPr>
              <a:buClr>
                <a:srgbClr val="8AD0D6"/>
              </a:buCl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166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8" name="Oval 12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2" name="Picture 16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8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20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Freeform: Shape 24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086145-1681-4791-8763-CBBA16124E84}"/>
              </a:ext>
            </a:extLst>
          </p:cNvPr>
          <p:cNvSpPr/>
          <p:nvPr/>
        </p:nvSpPr>
        <p:spPr>
          <a:xfrm>
            <a:off x="1154955" y="1447800"/>
            <a:ext cx="6974915" cy="33295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7200" b="0" i="0" kern="1200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Thank you for your attention!!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65663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67E87-5079-42C2-BF2F-767FE80BC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929" y="0"/>
            <a:ext cx="7490515" cy="429370"/>
          </a:xfrm>
        </p:spPr>
        <p:txBody>
          <a:bodyPr/>
          <a:lstStyle/>
          <a:p>
            <a:r>
              <a:rPr lang="en-IN" sz="1800" b="1" u="sng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9AD1C-6F5F-452F-8E73-DCEBD2E16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773" y="429370"/>
            <a:ext cx="11723298" cy="6608244"/>
          </a:xfrm>
        </p:spPr>
        <p:txBody>
          <a:bodyPr>
            <a:noAutofit/>
          </a:bodyPr>
          <a:lstStyle/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COECHS. (2020, April).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https://echs.gov.in/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Retrieved from Official ECHS Web Portal, maintained &amp; managed by COECHS : https://echs.gov.in/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Department of Ex-servicemen Welfare, MoD,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GoI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(2020, APR).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http://desw.gov.in/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Retrieved from Department of Ex-servicemen Welfare: http://desw.gov.in/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Dudeja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P. A. (2013). Health promotion initiatives: An experience of a Well Women’s Clinic.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Medical Journal Armed Forces India 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(2008).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ECHS Handbook.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New Delhi: Directorate of Personnel, Air Headquarters .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Gerard La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Forgia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S. N. (2012).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Government- Sponsored Health Insurance in India, Are you Covered ?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Washington, D.C.: The World Bank.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Grover, M. (2014,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october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11). Time to reform the central government health scheme.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Economic &amp; Political Weekly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pp. 24-25.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Kari Maharajan, R. K. (2017). Inclusive management of ex-servicemen in India: Satisfaction of Air Force veterans from resettlement facilities with special reference to Tamil Nadu.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IIMB management revie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5-17.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Naveen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Phuyal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A. k. (2015). Client Satisfaction Ex-Servicemen Contributory Health Scheme(ECHS) Polyclinic: An Experience from India.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MJSBH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5-14.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NHM, M. G. (2021).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http://qi.nhsrcindia.org/national-quality-assurance-standards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Retrieved from NHSRC.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NHSRC, M. o. (2021, Apr).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http://qi.nhsrcindia.org/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Retrieved from National Health System resource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centre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Technical support institute for NHM.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Sarwal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R. (2015). Reforming Central Government Health Scheme into a 'Universal Health Coverage' model.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National Medical Journal of India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e1-e9.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Sethi, S. (2015).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National Veterans Commission.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New Delhi: CLAWS.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Sukumar </a:t>
            </a:r>
            <a:r>
              <a:rPr lang="en-US" sz="12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Vellakkal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S. J. (2010). Healthcare Delivery and Stakeholder's Satisfaction under Social Health Insurance Scheme in India: An Evaluation of Central Government Health Scheme(CGHS) and Ex- servicemen Contributory Health Scheme(ECHS). </a:t>
            </a:r>
            <a:r>
              <a:rPr lang="en-US" sz="12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Indian Council for Research on International Economic Relations(ICRIER)</a:t>
            </a:r>
            <a:r>
              <a:rPr lang="en-US" sz="1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IN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732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FA42CB9-8C68-4DFE-88C5-FA9CD58A38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846" y="0"/>
            <a:ext cx="616830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762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C9E57D-C2F1-4938-ACE0-96D19B73B7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12" y="1167188"/>
            <a:ext cx="4480948" cy="4523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E7C607-CCC5-4D6C-8C8A-3A5037FAE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626" y="1167188"/>
            <a:ext cx="7507794" cy="452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379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6" name="Oval 10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Picture 12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14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2" name="Rectangle 16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8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215AB2-C034-4C44-B44A-74F049AC13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19007" y="643467"/>
            <a:ext cx="7553986" cy="5571066"/>
          </a:xfrm>
          <a:prstGeom prst="rect">
            <a:avLst/>
          </a:prstGeom>
        </p:spPr>
      </p:pic>
      <p:sp>
        <p:nvSpPr>
          <p:cNvPr id="16" name="Rectangle 20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582049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57C121F-6D8E-459F-9FBD-1F7301B46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1927" y="203936"/>
            <a:ext cx="5188146" cy="645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546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B0E1380-93E6-4131-8471-82D104F48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638234"/>
              </p:ext>
            </p:extLst>
          </p:nvPr>
        </p:nvGraphicFramePr>
        <p:xfrm>
          <a:off x="253093" y="898071"/>
          <a:ext cx="11686903" cy="5745791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37210">
                  <a:extLst>
                    <a:ext uri="{9D8B030D-6E8A-4147-A177-3AD203B41FA5}">
                      <a16:colId xmlns:a16="http://schemas.microsoft.com/office/drawing/2014/main" val="3523601770"/>
                    </a:ext>
                  </a:extLst>
                </a:gridCol>
                <a:gridCol w="2423063">
                  <a:extLst>
                    <a:ext uri="{9D8B030D-6E8A-4147-A177-3AD203B41FA5}">
                      <a16:colId xmlns:a16="http://schemas.microsoft.com/office/drawing/2014/main" val="1323002483"/>
                    </a:ext>
                  </a:extLst>
                </a:gridCol>
                <a:gridCol w="1724519">
                  <a:extLst>
                    <a:ext uri="{9D8B030D-6E8A-4147-A177-3AD203B41FA5}">
                      <a16:colId xmlns:a16="http://schemas.microsoft.com/office/drawing/2014/main" val="3552708872"/>
                    </a:ext>
                  </a:extLst>
                </a:gridCol>
                <a:gridCol w="1804729">
                  <a:extLst>
                    <a:ext uri="{9D8B030D-6E8A-4147-A177-3AD203B41FA5}">
                      <a16:colId xmlns:a16="http://schemas.microsoft.com/office/drawing/2014/main" val="2681418475"/>
                    </a:ext>
                  </a:extLst>
                </a:gridCol>
                <a:gridCol w="1275677">
                  <a:extLst>
                    <a:ext uri="{9D8B030D-6E8A-4147-A177-3AD203B41FA5}">
                      <a16:colId xmlns:a16="http://schemas.microsoft.com/office/drawing/2014/main" val="852282266"/>
                    </a:ext>
                  </a:extLst>
                </a:gridCol>
                <a:gridCol w="3921705">
                  <a:extLst>
                    <a:ext uri="{9D8B030D-6E8A-4147-A177-3AD203B41FA5}">
                      <a16:colId xmlns:a16="http://schemas.microsoft.com/office/drawing/2014/main" val="316684058"/>
                    </a:ext>
                  </a:extLst>
                </a:gridCol>
              </a:tblGrid>
              <a:tr h="34486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S.No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Study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By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Published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Location</a:t>
                      </a:r>
                      <a:endParaRPr lang="en-IN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Mangal" panose="02040503050203030202" pitchFamily="18" charset="0"/>
                        </a:rPr>
                        <a:t>Methodology</a:t>
                      </a:r>
                      <a:endParaRPr lang="en-IN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629271"/>
                  </a:ext>
                </a:extLst>
              </a:tr>
              <a:tr h="289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Client satisfaction in ECHS Polyclinic : An Experience from India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Naveen Phuyal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Ashok Jindal,YSM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Sandip Mukerji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MJSBH Vol 14 Issue 2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Jul- Dec 2015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ECHS polyclinic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Observational and Analytical Cross sectional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Duration -2y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Sample size -400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 obtained by estimation of proportion)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Stratified Sample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Criteria of selection of sample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Staff beneficiary excl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Every third OPD patient  ( Systematic Random Sampling)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Patients who had at least 3 vis, &gt; 18y, willing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Vetted Structured Questionnaire was used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3648612"/>
                  </a:ext>
                </a:extLst>
              </a:tr>
              <a:tr h="1652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Healthcare Delivery and Stakeholder’s satisfaction under social health insurance schemes in India : An evaluation of CGHS and ECHS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Sukumar Vellakkal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Shikha Juyal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Ali Mehdi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Indian Council for Research on International Economic Relation (ICRIER)</a:t>
                      </a:r>
                      <a:b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Dec 2010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 Indian Cities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Primary Survey of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1204CGHS ,640 ECHS primary beneficiaries, 100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empanelled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health care providers and 100 scheme officials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720053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512C3B6-7350-44C9-A31C-9E92CD9A4A34}"/>
              </a:ext>
            </a:extLst>
          </p:cNvPr>
          <p:cNvSpPr txBox="1"/>
          <p:nvPr/>
        </p:nvSpPr>
        <p:spPr>
          <a:xfrm flipH="1">
            <a:off x="4408715" y="214138"/>
            <a:ext cx="3058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LITERATURE REVIEW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701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B0E1380-93E6-4131-8471-82D104F48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465297"/>
              </p:ext>
            </p:extLst>
          </p:nvPr>
        </p:nvGraphicFramePr>
        <p:xfrm>
          <a:off x="378278" y="1202872"/>
          <a:ext cx="11685814" cy="4835523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38292">
                  <a:extLst>
                    <a:ext uri="{9D8B030D-6E8A-4147-A177-3AD203B41FA5}">
                      <a16:colId xmlns:a16="http://schemas.microsoft.com/office/drawing/2014/main" val="3523601770"/>
                    </a:ext>
                  </a:extLst>
                </a:gridCol>
                <a:gridCol w="2520892">
                  <a:extLst>
                    <a:ext uri="{9D8B030D-6E8A-4147-A177-3AD203B41FA5}">
                      <a16:colId xmlns:a16="http://schemas.microsoft.com/office/drawing/2014/main" val="1323002483"/>
                    </a:ext>
                  </a:extLst>
                </a:gridCol>
                <a:gridCol w="1724519">
                  <a:extLst>
                    <a:ext uri="{9D8B030D-6E8A-4147-A177-3AD203B41FA5}">
                      <a16:colId xmlns:a16="http://schemas.microsoft.com/office/drawing/2014/main" val="3552708872"/>
                    </a:ext>
                  </a:extLst>
                </a:gridCol>
                <a:gridCol w="1804729">
                  <a:extLst>
                    <a:ext uri="{9D8B030D-6E8A-4147-A177-3AD203B41FA5}">
                      <a16:colId xmlns:a16="http://schemas.microsoft.com/office/drawing/2014/main" val="2681418475"/>
                    </a:ext>
                  </a:extLst>
                </a:gridCol>
                <a:gridCol w="1275677">
                  <a:extLst>
                    <a:ext uri="{9D8B030D-6E8A-4147-A177-3AD203B41FA5}">
                      <a16:colId xmlns:a16="http://schemas.microsoft.com/office/drawing/2014/main" val="852282266"/>
                    </a:ext>
                  </a:extLst>
                </a:gridCol>
                <a:gridCol w="3921705">
                  <a:extLst>
                    <a:ext uri="{9D8B030D-6E8A-4147-A177-3AD203B41FA5}">
                      <a16:colId xmlns:a16="http://schemas.microsoft.com/office/drawing/2014/main" val="316684058"/>
                    </a:ext>
                  </a:extLst>
                </a:gridCol>
              </a:tblGrid>
              <a:tr h="3448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 Audit of Prescribing practices of CGHS dispensaries of Kolkata, India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Chattopadhyay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Tanushree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Mondal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Tushar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Kanti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Saha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Badal Kumar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Sahu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Jashodip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Bhattacharya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IOSR Journal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June 2013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out of 18 CGHS Dispensaries in Kolkata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Systematic random sampling of 5 Dispensaries and 412 patients . Informed consent 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629271"/>
                  </a:ext>
                </a:extLst>
              </a:tr>
              <a:tr h="10936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Reforming CGHS into a ‘Universal Health Coverage ‘ model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Rakesh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Sarwal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National Medical Journal of India, Vol 28,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No 1,2015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India 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Interview of CGHS beneficiaries, MO and administrators. Published articles and documents of CGHS UHC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3648612"/>
                  </a:ext>
                </a:extLst>
              </a:tr>
              <a:tr h="1652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b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Inclusive management of Ex-Servicemen in India: Satisfaction of Air force veterans from resettlement facilities with special reference to Tamil Nadu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Kari Mahajan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 Krishnaveni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IIMB Management Review,2017</a:t>
                      </a:r>
                      <a:endParaRPr lang="en-IN" sz="1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Tamil Nadu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Descriptive, conclusive, cross sectional data with longitudinal study covering veterans superannuating in past 30 y. Subjects AF veterans other rank   </a:t>
                      </a:r>
                      <a:endParaRPr lang="en-IN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72005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05575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890E0-AD44-42B0-B08D-7DDB39522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F2817C9-3466-4CB5-BC5F-BB638B6B67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0133875"/>
              </p:ext>
            </p:extLst>
          </p:nvPr>
        </p:nvGraphicFramePr>
        <p:xfrm>
          <a:off x="1341438" y="52388"/>
          <a:ext cx="8947144" cy="6858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9573">
                  <a:extLst>
                    <a:ext uri="{9D8B030D-6E8A-4147-A177-3AD203B41FA5}">
                      <a16:colId xmlns:a16="http://schemas.microsoft.com/office/drawing/2014/main" val="3105403266"/>
                    </a:ext>
                  </a:extLst>
                </a:gridCol>
                <a:gridCol w="2321473">
                  <a:extLst>
                    <a:ext uri="{9D8B030D-6E8A-4147-A177-3AD203B41FA5}">
                      <a16:colId xmlns:a16="http://schemas.microsoft.com/office/drawing/2014/main" val="3349126514"/>
                    </a:ext>
                  </a:extLst>
                </a:gridCol>
                <a:gridCol w="549573">
                  <a:extLst>
                    <a:ext uri="{9D8B030D-6E8A-4147-A177-3AD203B41FA5}">
                      <a16:colId xmlns:a16="http://schemas.microsoft.com/office/drawing/2014/main" val="4134631118"/>
                    </a:ext>
                  </a:extLst>
                </a:gridCol>
                <a:gridCol w="549573">
                  <a:extLst>
                    <a:ext uri="{9D8B030D-6E8A-4147-A177-3AD203B41FA5}">
                      <a16:colId xmlns:a16="http://schemas.microsoft.com/office/drawing/2014/main" val="3192421782"/>
                    </a:ext>
                  </a:extLst>
                </a:gridCol>
                <a:gridCol w="549573">
                  <a:extLst>
                    <a:ext uri="{9D8B030D-6E8A-4147-A177-3AD203B41FA5}">
                      <a16:colId xmlns:a16="http://schemas.microsoft.com/office/drawing/2014/main" val="3814114610"/>
                    </a:ext>
                  </a:extLst>
                </a:gridCol>
                <a:gridCol w="549573">
                  <a:extLst>
                    <a:ext uri="{9D8B030D-6E8A-4147-A177-3AD203B41FA5}">
                      <a16:colId xmlns:a16="http://schemas.microsoft.com/office/drawing/2014/main" val="166884053"/>
                    </a:ext>
                  </a:extLst>
                </a:gridCol>
                <a:gridCol w="362433">
                  <a:extLst>
                    <a:ext uri="{9D8B030D-6E8A-4147-A177-3AD203B41FA5}">
                      <a16:colId xmlns:a16="http://schemas.microsoft.com/office/drawing/2014/main" val="3395167824"/>
                    </a:ext>
                  </a:extLst>
                </a:gridCol>
                <a:gridCol w="923852">
                  <a:extLst>
                    <a:ext uri="{9D8B030D-6E8A-4147-A177-3AD203B41FA5}">
                      <a16:colId xmlns:a16="http://schemas.microsoft.com/office/drawing/2014/main" val="2491893314"/>
                    </a:ext>
                  </a:extLst>
                </a:gridCol>
                <a:gridCol w="672753">
                  <a:extLst>
                    <a:ext uri="{9D8B030D-6E8A-4147-A177-3AD203B41FA5}">
                      <a16:colId xmlns:a16="http://schemas.microsoft.com/office/drawing/2014/main" val="825186930"/>
                    </a:ext>
                  </a:extLst>
                </a:gridCol>
                <a:gridCol w="1918768">
                  <a:extLst>
                    <a:ext uri="{9D8B030D-6E8A-4147-A177-3AD203B41FA5}">
                      <a16:colId xmlns:a16="http://schemas.microsoft.com/office/drawing/2014/main" val="3510239005"/>
                    </a:ext>
                  </a:extLst>
                </a:gridCol>
              </a:tblGrid>
              <a:tr h="180975">
                <a:tc rowSpan="2"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S No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Contractual Post</a:t>
                      </a: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Type of ECHS Polyclinic</a:t>
                      </a: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Total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Held*</a:t>
                      </a: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Remarks*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006973"/>
                  </a:ext>
                </a:extLst>
              </a:tr>
              <a:tr h="180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A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B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C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D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E</a:t>
                      </a:r>
                    </a:p>
                  </a:txBody>
                  <a:tcPr marL="68580" marR="68580" marT="0" marB="0" anchor="b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8303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Medical Officer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953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0613792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Medical Specialist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200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0574644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Dental Officer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470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9485297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Gynaecologist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61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5474200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Radiologist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61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546490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Officer-in-Charge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409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5574835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Radiographer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61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Surplus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1853590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Lab Technician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409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8483640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Lab Assistant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409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Defi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86985598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Physiotherapist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139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52927335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Pharmacist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409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980976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Nursing Assistant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626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816059941"/>
                  </a:ext>
                </a:extLst>
              </a:tr>
              <a:tr h="52895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Dental Assistant/ Technician/ Hygienist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09358461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Driver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487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8149413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15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Chowkidar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409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95482243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Female Attendant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409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2184807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Peons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409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Clk posted inLieu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41009323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18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r>
                        <a:rPr lang="en-US">
                          <a:effectLst/>
                        </a:rPr>
                        <a:t>Safaiwala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409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595697768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Total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29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26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17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3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6800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effectLst/>
                        </a:rPr>
                        <a:t>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>
                        <a:effectLst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000729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570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12E3267-7ABE-412B-8580-47EC0D1F6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2" name="Picture 26">
            <a:extLst>
              <a:ext uri="{FF2B5EF4-FFF2-40B4-BE49-F238E27FC236}">
                <a16:creationId xmlns:a16="http://schemas.microsoft.com/office/drawing/2014/main" id="{20B62C5A-2250-4380-AB23-DB87446CC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3" name="Oval 28">
            <a:extLst>
              <a:ext uri="{FF2B5EF4-FFF2-40B4-BE49-F238E27FC236}">
                <a16:creationId xmlns:a16="http://schemas.microsoft.com/office/drawing/2014/main" id="{D42CF425-7213-4F89-B0FF-4C2BDDD9C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35DA97D-88F8-4249-B650-4FC9FD50A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3F38673-6E30-4BAE-AC67-0B283EBF42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202A25CB-1ED1-4C87-AB49-8D3BC684D1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359915-A917-413C-A88B-620A3E85B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0623" y="1447800"/>
            <a:ext cx="3333676" cy="309698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400"/>
              <a:t>PSS Questionnaire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CA339E8-C3D7-476D-AC8A-9B101D1A5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475977" y="-475977"/>
            <a:ext cx="6858000" cy="7809953"/>
          </a:xfrm>
          <a:custGeom>
            <a:avLst/>
            <a:gdLst>
              <a:gd name="connsiteX0" fmla="*/ 6858000 w 6858000"/>
              <a:gd name="connsiteY0" fmla="*/ 1344715 h 7809953"/>
              <a:gd name="connsiteX1" fmla="*/ 6858000 w 6858000"/>
              <a:gd name="connsiteY1" fmla="*/ 1177 h 7809953"/>
              <a:gd name="connsiteX2" fmla="*/ 6702323 w 6858000"/>
              <a:gd name="connsiteY2" fmla="*/ 26222 h 7809953"/>
              <a:gd name="connsiteX3" fmla="*/ 6547332 w 6858000"/>
              <a:gd name="connsiteY3" fmla="*/ 50091 h 7809953"/>
              <a:gd name="connsiteX4" fmla="*/ 6391656 w 6858000"/>
              <a:gd name="connsiteY4" fmla="*/ 73455 h 7809953"/>
              <a:gd name="connsiteX5" fmla="*/ 6235293 w 6858000"/>
              <a:gd name="connsiteY5" fmla="*/ 93458 h 7809953"/>
              <a:gd name="connsiteX6" fmla="*/ 6079617 w 6858000"/>
              <a:gd name="connsiteY6" fmla="*/ 113629 h 7809953"/>
              <a:gd name="connsiteX7" fmla="*/ 5923254 w 6858000"/>
              <a:gd name="connsiteY7" fmla="*/ 132455 h 7809953"/>
              <a:gd name="connsiteX8" fmla="*/ 5768949 w 6858000"/>
              <a:gd name="connsiteY8" fmla="*/ 148591 h 7809953"/>
              <a:gd name="connsiteX9" fmla="*/ 5612587 w 6858000"/>
              <a:gd name="connsiteY9" fmla="*/ 163887 h 7809953"/>
              <a:gd name="connsiteX10" fmla="*/ 5456910 w 6858000"/>
              <a:gd name="connsiteY10" fmla="*/ 177839 h 7809953"/>
              <a:gd name="connsiteX11" fmla="*/ 5303977 w 6858000"/>
              <a:gd name="connsiteY11" fmla="*/ 189941 h 7809953"/>
              <a:gd name="connsiteX12" fmla="*/ 5148986 w 6858000"/>
              <a:gd name="connsiteY12" fmla="*/ 202044 h 7809953"/>
              <a:gd name="connsiteX13" fmla="*/ 4996053 w 6858000"/>
              <a:gd name="connsiteY13" fmla="*/ 212129 h 7809953"/>
              <a:gd name="connsiteX14" fmla="*/ 4843119 w 6858000"/>
              <a:gd name="connsiteY14" fmla="*/ 220029 h 7809953"/>
              <a:gd name="connsiteX15" fmla="*/ 4690872 w 6858000"/>
              <a:gd name="connsiteY15" fmla="*/ 228266 h 7809953"/>
              <a:gd name="connsiteX16" fmla="*/ 4539996 w 6858000"/>
              <a:gd name="connsiteY16" fmla="*/ 235157 h 7809953"/>
              <a:gd name="connsiteX17" fmla="*/ 4390491 w 6858000"/>
              <a:gd name="connsiteY17" fmla="*/ 240032 h 7809953"/>
              <a:gd name="connsiteX18" fmla="*/ 4240987 w 6858000"/>
              <a:gd name="connsiteY18" fmla="*/ 244234 h 7809953"/>
              <a:gd name="connsiteX19" fmla="*/ 4092855 w 6858000"/>
              <a:gd name="connsiteY19" fmla="*/ 248268 h 7809953"/>
              <a:gd name="connsiteX20" fmla="*/ 3946779 w 6858000"/>
              <a:gd name="connsiteY20" fmla="*/ 250117 h 7809953"/>
              <a:gd name="connsiteX21" fmla="*/ 3800704 w 6858000"/>
              <a:gd name="connsiteY21" fmla="*/ 252134 h 7809953"/>
              <a:gd name="connsiteX22" fmla="*/ 3656685 w 6858000"/>
              <a:gd name="connsiteY22" fmla="*/ 253143 h 7809953"/>
              <a:gd name="connsiteX23" fmla="*/ 3514039 w 6858000"/>
              <a:gd name="connsiteY23" fmla="*/ 252134 h 7809953"/>
              <a:gd name="connsiteX24" fmla="*/ 3372765 w 6858000"/>
              <a:gd name="connsiteY24" fmla="*/ 252134 h 7809953"/>
              <a:gd name="connsiteX25" fmla="*/ 3232861 w 6858000"/>
              <a:gd name="connsiteY25" fmla="*/ 250117 h 7809953"/>
              <a:gd name="connsiteX26" fmla="*/ 3095701 w 6858000"/>
              <a:gd name="connsiteY26" fmla="*/ 247092 h 7809953"/>
              <a:gd name="connsiteX27" fmla="*/ 2959913 w 6858000"/>
              <a:gd name="connsiteY27" fmla="*/ 244234 h 7809953"/>
              <a:gd name="connsiteX28" fmla="*/ 2826868 w 6858000"/>
              <a:gd name="connsiteY28" fmla="*/ 241040 h 7809953"/>
              <a:gd name="connsiteX29" fmla="*/ 2694508 w 6858000"/>
              <a:gd name="connsiteY29" fmla="*/ 236166 h 7809953"/>
              <a:gd name="connsiteX30" fmla="*/ 2564207 w 6858000"/>
              <a:gd name="connsiteY30" fmla="*/ 230955 h 7809953"/>
              <a:gd name="connsiteX31" fmla="*/ 2436648 w 6858000"/>
              <a:gd name="connsiteY31" fmla="*/ 226249 h 7809953"/>
              <a:gd name="connsiteX32" fmla="*/ 2187702 w 6858000"/>
              <a:gd name="connsiteY32" fmla="*/ 212969 h 7809953"/>
              <a:gd name="connsiteX33" fmla="*/ 1949044 w 6858000"/>
              <a:gd name="connsiteY33" fmla="*/ 198850 h 7809953"/>
              <a:gd name="connsiteX34" fmla="*/ 1719987 w 6858000"/>
              <a:gd name="connsiteY34" fmla="*/ 184058 h 7809953"/>
              <a:gd name="connsiteX35" fmla="*/ 1503274 w 6858000"/>
              <a:gd name="connsiteY35" fmla="*/ 167753 h 7809953"/>
              <a:gd name="connsiteX36" fmla="*/ 1296162 w 6858000"/>
              <a:gd name="connsiteY36" fmla="*/ 150776 h 7809953"/>
              <a:gd name="connsiteX37" fmla="*/ 1104138 w 6858000"/>
              <a:gd name="connsiteY37" fmla="*/ 132455 h 7809953"/>
              <a:gd name="connsiteX38" fmla="*/ 923773 w 6858000"/>
              <a:gd name="connsiteY38" fmla="*/ 114469 h 7809953"/>
              <a:gd name="connsiteX39" fmla="*/ 757809 w 6858000"/>
              <a:gd name="connsiteY39" fmla="*/ 96484 h 7809953"/>
              <a:gd name="connsiteX40" fmla="*/ 605562 w 6858000"/>
              <a:gd name="connsiteY40" fmla="*/ 79507 h 7809953"/>
              <a:gd name="connsiteX41" fmla="*/ 470459 w 6858000"/>
              <a:gd name="connsiteY41" fmla="*/ 63370 h 7809953"/>
              <a:gd name="connsiteX42" fmla="*/ 348387 w 6858000"/>
              <a:gd name="connsiteY42" fmla="*/ 48074 h 7809953"/>
              <a:gd name="connsiteX43" fmla="*/ 245517 w 6858000"/>
              <a:gd name="connsiteY43" fmla="*/ 35299 h 7809953"/>
              <a:gd name="connsiteX44" fmla="*/ 159106 w 6858000"/>
              <a:gd name="connsiteY44" fmla="*/ 23197 h 7809953"/>
              <a:gd name="connsiteX45" fmla="*/ 40462 w 6858000"/>
              <a:gd name="connsiteY45" fmla="*/ 5883 h 7809953"/>
              <a:gd name="connsiteX46" fmla="*/ 0 w 6858000"/>
              <a:gd name="connsiteY46" fmla="*/ 0 h 7809953"/>
              <a:gd name="connsiteX47" fmla="*/ 0 w 6858000"/>
              <a:gd name="connsiteY47" fmla="*/ 652830 h 7809953"/>
              <a:gd name="connsiteX48" fmla="*/ 0 w 6858000"/>
              <a:gd name="connsiteY48" fmla="*/ 652830 h 7809953"/>
              <a:gd name="connsiteX49" fmla="*/ 0 w 6858000"/>
              <a:gd name="connsiteY49" fmla="*/ 7809953 h 7809953"/>
              <a:gd name="connsiteX50" fmla="*/ 6857999 w 6858000"/>
              <a:gd name="connsiteY50" fmla="*/ 7809953 h 7809953"/>
              <a:gd name="connsiteX51" fmla="*/ 6857999 w 6858000"/>
              <a:gd name="connsiteY51" fmla="*/ 1344715 h 7809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0" h="7809953">
                <a:moveTo>
                  <a:pt x="6858000" y="1344715"/>
                </a:moveTo>
                <a:lnTo>
                  <a:pt x="6858000" y="1177"/>
                </a:lnTo>
                <a:lnTo>
                  <a:pt x="6702323" y="26222"/>
                </a:lnTo>
                <a:lnTo>
                  <a:pt x="6547332" y="50091"/>
                </a:lnTo>
                <a:lnTo>
                  <a:pt x="6391656" y="73455"/>
                </a:lnTo>
                <a:lnTo>
                  <a:pt x="6235293" y="93458"/>
                </a:lnTo>
                <a:lnTo>
                  <a:pt x="6079617" y="113629"/>
                </a:lnTo>
                <a:lnTo>
                  <a:pt x="5923254" y="132455"/>
                </a:lnTo>
                <a:lnTo>
                  <a:pt x="5768949" y="148591"/>
                </a:lnTo>
                <a:lnTo>
                  <a:pt x="5612587" y="163887"/>
                </a:lnTo>
                <a:lnTo>
                  <a:pt x="5456910" y="177839"/>
                </a:lnTo>
                <a:lnTo>
                  <a:pt x="5303977" y="189941"/>
                </a:lnTo>
                <a:lnTo>
                  <a:pt x="5148986" y="202044"/>
                </a:lnTo>
                <a:lnTo>
                  <a:pt x="4996053" y="212129"/>
                </a:lnTo>
                <a:lnTo>
                  <a:pt x="4843119" y="220029"/>
                </a:lnTo>
                <a:lnTo>
                  <a:pt x="4690872" y="228266"/>
                </a:lnTo>
                <a:lnTo>
                  <a:pt x="4539996" y="235157"/>
                </a:lnTo>
                <a:lnTo>
                  <a:pt x="4390491" y="240032"/>
                </a:lnTo>
                <a:lnTo>
                  <a:pt x="4240987" y="244234"/>
                </a:lnTo>
                <a:lnTo>
                  <a:pt x="4092855" y="248268"/>
                </a:lnTo>
                <a:lnTo>
                  <a:pt x="3946779" y="250117"/>
                </a:lnTo>
                <a:lnTo>
                  <a:pt x="3800704" y="252134"/>
                </a:lnTo>
                <a:lnTo>
                  <a:pt x="3656685" y="253143"/>
                </a:lnTo>
                <a:lnTo>
                  <a:pt x="3514039" y="252134"/>
                </a:lnTo>
                <a:lnTo>
                  <a:pt x="3372765" y="252134"/>
                </a:lnTo>
                <a:lnTo>
                  <a:pt x="3232861" y="250117"/>
                </a:lnTo>
                <a:lnTo>
                  <a:pt x="3095701" y="247092"/>
                </a:lnTo>
                <a:lnTo>
                  <a:pt x="2959913" y="244234"/>
                </a:lnTo>
                <a:lnTo>
                  <a:pt x="2826868" y="241040"/>
                </a:lnTo>
                <a:lnTo>
                  <a:pt x="2694508" y="236166"/>
                </a:lnTo>
                <a:lnTo>
                  <a:pt x="2564207" y="230955"/>
                </a:lnTo>
                <a:lnTo>
                  <a:pt x="2436648" y="226249"/>
                </a:lnTo>
                <a:lnTo>
                  <a:pt x="2187702" y="212969"/>
                </a:lnTo>
                <a:lnTo>
                  <a:pt x="1949044" y="198850"/>
                </a:lnTo>
                <a:lnTo>
                  <a:pt x="1719987" y="184058"/>
                </a:lnTo>
                <a:lnTo>
                  <a:pt x="1503274" y="167753"/>
                </a:lnTo>
                <a:lnTo>
                  <a:pt x="1296162" y="150776"/>
                </a:lnTo>
                <a:lnTo>
                  <a:pt x="1104138" y="132455"/>
                </a:lnTo>
                <a:lnTo>
                  <a:pt x="923773" y="114469"/>
                </a:lnTo>
                <a:lnTo>
                  <a:pt x="757809" y="96484"/>
                </a:lnTo>
                <a:lnTo>
                  <a:pt x="605562" y="79507"/>
                </a:lnTo>
                <a:lnTo>
                  <a:pt x="470459" y="63370"/>
                </a:lnTo>
                <a:lnTo>
                  <a:pt x="348387" y="48074"/>
                </a:lnTo>
                <a:lnTo>
                  <a:pt x="245517" y="35299"/>
                </a:lnTo>
                <a:lnTo>
                  <a:pt x="159106" y="23197"/>
                </a:lnTo>
                <a:lnTo>
                  <a:pt x="40462" y="5883"/>
                </a:lnTo>
                <a:lnTo>
                  <a:pt x="0" y="0"/>
                </a:lnTo>
                <a:lnTo>
                  <a:pt x="0" y="652830"/>
                </a:lnTo>
                <a:lnTo>
                  <a:pt x="0" y="652830"/>
                </a:lnTo>
                <a:lnTo>
                  <a:pt x="0" y="7809953"/>
                </a:lnTo>
                <a:lnTo>
                  <a:pt x="6857999" y="7809953"/>
                </a:lnTo>
                <a:lnTo>
                  <a:pt x="6857999" y="134471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4" name="Picture 4" descr="Table&#10;&#10;Description automatically generated">
            <a:extLst>
              <a:ext uri="{FF2B5EF4-FFF2-40B4-BE49-F238E27FC236}">
                <a16:creationId xmlns:a16="http://schemas.microsoft.com/office/drawing/2014/main" id="{CB819C43-8B44-46BD-8154-184A534532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r="3502"/>
          <a:stretch/>
        </p:blipFill>
        <p:spPr>
          <a:xfrm>
            <a:off x="643854" y="920728"/>
            <a:ext cx="3037360" cy="5016079"/>
          </a:xfrm>
          <a:prstGeom prst="rect">
            <a:avLst/>
          </a:prstGeom>
          <a:effectLst/>
        </p:spPr>
      </p:pic>
      <p:sp>
        <p:nvSpPr>
          <p:cNvPr id="39" name="Freeform 31">
            <a:extLst>
              <a:ext uri="{FF2B5EF4-FFF2-40B4-BE49-F238E27FC236}">
                <a16:creationId xmlns:a16="http://schemas.microsoft.com/office/drawing/2014/main" id="{066DF7B3-9ED5-41D5-A5B2-B2C5775B1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5" descr="A picture containing table&#10;&#10;Description automatically generated">
            <a:extLst>
              <a:ext uri="{FF2B5EF4-FFF2-40B4-BE49-F238E27FC236}">
                <a16:creationId xmlns:a16="http://schemas.microsoft.com/office/drawing/2014/main" id="{3BEB39DE-0375-4D89-8302-116BD4D6D69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22987"/>
          <a:stretch/>
        </p:blipFill>
        <p:spPr>
          <a:xfrm>
            <a:off x="3874848" y="924666"/>
            <a:ext cx="3037360" cy="500820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097994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8B4EDB-FE30-47D2-9D9A-E0B262CBC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82" y="45271"/>
            <a:ext cx="2467705" cy="18507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AECD6A2-C602-4A25-A912-0DA27E66F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3134" y="51015"/>
            <a:ext cx="2467705" cy="18447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A7E86D-F3B6-4BA9-8173-A5EAAA3805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978" y="13684"/>
            <a:ext cx="1383912" cy="184115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F29C224-2DF1-4B66-B716-79CD706957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354318" y="45271"/>
            <a:ext cx="1452075" cy="19333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560DF0-A443-4406-A79F-973E95A674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88911" y="1236"/>
            <a:ext cx="1397955" cy="18660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387F033-237A-44CB-8B42-F2C314B3BE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60" y="2166163"/>
            <a:ext cx="1520648" cy="20275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28EE7E4-41A2-4D6D-8C28-96D2C53F68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13777" y="27306"/>
            <a:ext cx="1360430" cy="18139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6456182-FAA4-4F30-9848-EC126F5AA17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5" y="4513414"/>
            <a:ext cx="1572904" cy="209720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13E3DE3-C26B-4ED5-A229-5ECB3677D0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12999" y="2104895"/>
            <a:ext cx="1579001" cy="21033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1B8CDAA-1414-4906-A6B6-7921319413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6652" y="4933560"/>
            <a:ext cx="2490027" cy="18660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939C7A0-3334-4ED0-9105-B9F5ADC6E5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66197" y="4962275"/>
            <a:ext cx="2492001" cy="186604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91CA42E-0595-4692-8DEE-AB0372D337C2}"/>
              </a:ext>
            </a:extLst>
          </p:cNvPr>
          <p:cNvSpPr txBox="1"/>
          <p:nvPr/>
        </p:nvSpPr>
        <p:spPr>
          <a:xfrm>
            <a:off x="10973141" y="1840497"/>
            <a:ext cx="9322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B0F1B92-DF4B-4E82-BC14-0033A6B1D412}"/>
              </a:ext>
            </a:extLst>
          </p:cNvPr>
          <p:cNvSpPr txBox="1"/>
          <p:nvPr/>
        </p:nvSpPr>
        <p:spPr>
          <a:xfrm>
            <a:off x="1001479" y="1939167"/>
            <a:ext cx="9228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Reception</a:t>
            </a:r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04B6C8-F727-40B0-A37D-BF778F091809}"/>
              </a:ext>
            </a:extLst>
          </p:cNvPr>
          <p:cNvSpPr txBox="1"/>
          <p:nvPr/>
        </p:nvSpPr>
        <p:spPr>
          <a:xfrm>
            <a:off x="3243231" y="1918905"/>
            <a:ext cx="11071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Waiting Area</a:t>
            </a:r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39D10D5-F4E2-4DF7-A9E1-29900E84C387}"/>
              </a:ext>
            </a:extLst>
          </p:cNvPr>
          <p:cNvSpPr txBox="1"/>
          <p:nvPr/>
        </p:nvSpPr>
        <p:spPr>
          <a:xfrm>
            <a:off x="9055756" y="1875254"/>
            <a:ext cx="14572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Dental Procedure</a:t>
            </a:r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328197E-E439-494C-8227-A2CEB1F25923}"/>
              </a:ext>
            </a:extLst>
          </p:cNvPr>
          <p:cNvSpPr txBox="1"/>
          <p:nvPr/>
        </p:nvSpPr>
        <p:spPr>
          <a:xfrm>
            <a:off x="10790878" y="4200732"/>
            <a:ext cx="1520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Smart Card Desk</a:t>
            </a:r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C69D567-94BC-4F7F-9072-EC7DB7FF83A5}"/>
              </a:ext>
            </a:extLst>
          </p:cNvPr>
          <p:cNvSpPr txBox="1"/>
          <p:nvPr/>
        </p:nvSpPr>
        <p:spPr>
          <a:xfrm>
            <a:off x="10944397" y="6564162"/>
            <a:ext cx="1142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Referral Issue</a:t>
            </a:r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793C38C-E445-48AF-BA31-4044EF1C2FF0}"/>
              </a:ext>
            </a:extLst>
          </p:cNvPr>
          <p:cNvSpPr txBox="1"/>
          <p:nvPr/>
        </p:nvSpPr>
        <p:spPr>
          <a:xfrm>
            <a:off x="5274330" y="5685390"/>
            <a:ext cx="1520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PSS in progress</a:t>
            </a:r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9271C28-8C84-4042-AED2-5C190A7894C6}"/>
              </a:ext>
            </a:extLst>
          </p:cNvPr>
          <p:cNvSpPr txBox="1"/>
          <p:nvPr/>
        </p:nvSpPr>
        <p:spPr>
          <a:xfrm>
            <a:off x="298134" y="6603735"/>
            <a:ext cx="991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Pharmacy</a:t>
            </a:r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D3EA5AE-349A-4676-8E69-818F3999D793}"/>
              </a:ext>
            </a:extLst>
          </p:cNvPr>
          <p:cNvSpPr txBox="1"/>
          <p:nvPr/>
        </p:nvSpPr>
        <p:spPr>
          <a:xfrm>
            <a:off x="65248" y="4225049"/>
            <a:ext cx="1520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X-Ray in Progress</a:t>
            </a:r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C65D95B-4CCB-47D5-9F68-64698187D17E}"/>
              </a:ext>
            </a:extLst>
          </p:cNvPr>
          <p:cNvSpPr txBox="1"/>
          <p:nvPr/>
        </p:nvSpPr>
        <p:spPr>
          <a:xfrm>
            <a:off x="5412660" y="2104895"/>
            <a:ext cx="15206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Polyclinic Entrance</a:t>
            </a:r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3D28C3-B154-47D8-B969-CA3C751CB75A}"/>
              </a:ext>
            </a:extLst>
          </p:cNvPr>
          <p:cNvSpPr txBox="1"/>
          <p:nvPr/>
        </p:nvSpPr>
        <p:spPr>
          <a:xfrm>
            <a:off x="7512462" y="1887699"/>
            <a:ext cx="10435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Consultation</a:t>
            </a:r>
            <a:endParaRPr lang="en-IN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E03A427-1B15-45FE-A0A9-6D906D6C340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19095" y="4483795"/>
            <a:ext cx="1572905" cy="2097206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D6B3299E-C59C-4181-A7B1-925BB57F71B0}"/>
              </a:ext>
            </a:extLst>
          </p:cNvPr>
          <p:cNvSpPr txBox="1"/>
          <p:nvPr/>
        </p:nvSpPr>
        <p:spPr>
          <a:xfrm>
            <a:off x="3058886" y="3166448"/>
            <a:ext cx="6525985" cy="622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142875" algn="l"/>
                <a:tab pos="2971800" algn="ctr"/>
              </a:tabLst>
            </a:pPr>
            <a:r>
              <a:rPr lang="en-US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angal" panose="02040503050203030202" pitchFamily="18" charset="0"/>
              </a:rPr>
              <a:t>ECHS Polyclinic, Aligarh</a:t>
            </a:r>
            <a:endParaRPr lang="en-IN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045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78424C-6FD0-41F8-9CAA-5DC19C42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8DCE4-CBE7-4419-8359-5BBB3FD4A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en-IN" sz="3200" b="1" u="sng">
                <a:solidFill>
                  <a:srgbClr val="F2F2F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RATIONALE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D136760-57DC-4301-8BEA-B71AD2D13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BDC58DEA-1307-4F44-AD47-E613D8B76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9B912D-1E4B-42AF-A2BE-CFEFEC91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2BD318C-1870-4EF2-8445-433E3422F0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8509815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3009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D8B1E-2780-4E15-94C8-2F56B4721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2279" y="73304"/>
            <a:ext cx="8045863" cy="737682"/>
          </a:xfrm>
        </p:spPr>
        <p:txBody>
          <a:bodyPr/>
          <a:lstStyle/>
          <a:p>
            <a:pPr algn="ctr"/>
            <a:r>
              <a:rPr lang="en-IN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REVIEW OF LITERATURE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0325E7-5A92-46A9-A758-E2B9B9E72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646" y="745672"/>
            <a:ext cx="9363075" cy="10572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An in-depth review of literary articles from Google Scholar,  published  and unpublished reports and official websites of Indian government (ECHS, NHSRC), was conducted to come up with the following themes </a:t>
            </a:r>
          </a:p>
          <a:p>
            <a:pPr marL="0" indent="0">
              <a:buNone/>
            </a:pPr>
            <a:endParaRPr lang="en-IN" sz="1600" dirty="0"/>
          </a:p>
          <a:p>
            <a:pPr marL="0" indent="0">
              <a:buNone/>
            </a:pPr>
            <a:endParaRPr lang="en-IN" sz="1600" dirty="0"/>
          </a:p>
        </p:txBody>
      </p:sp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0F179F82-4E7E-4486-BDE2-64B50EFF9B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670813"/>
              </p:ext>
            </p:extLst>
          </p:nvPr>
        </p:nvGraphicFramePr>
        <p:xfrm>
          <a:off x="1622729" y="2031051"/>
          <a:ext cx="8946541" cy="4311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629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3F3F9-A1FC-4E34-BDFA-6CBEB86B2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650" y="74053"/>
            <a:ext cx="8675258" cy="652513"/>
          </a:xfrm>
        </p:spPr>
        <p:txBody>
          <a:bodyPr/>
          <a:lstStyle/>
          <a:p>
            <a:pPr algn="ctr"/>
            <a:r>
              <a:rPr lang="en-IN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09F929-72B3-4837-99EC-2C8620A8F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5171" y="563595"/>
            <a:ext cx="10479881" cy="171151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00050" indent="-285750">
              <a:lnSpc>
                <a:spcPct val="200000"/>
              </a:lnSpc>
              <a:spcAft>
                <a:spcPts val="800"/>
              </a:spcAft>
            </a:pPr>
            <a:r>
              <a:rPr lang="en-US" sz="1800" b="1" u="sng" dirty="0">
                <a:effectLst/>
                <a:latin typeface="Arial"/>
                <a:ea typeface="Calibri" panose="020F0502020204030204" pitchFamily="34" charset="0"/>
                <a:cs typeface="Arial"/>
              </a:rPr>
              <a:t>General Objective</a:t>
            </a:r>
            <a:r>
              <a:rPr lang="en-US" sz="1800" b="1" dirty="0"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600" b="1" dirty="0">
                <a:effectLst/>
                <a:latin typeface="Arial"/>
                <a:ea typeface="Calibri" panose="020F0502020204030204" pitchFamily="34" charset="0"/>
                <a:cs typeface="Arial"/>
              </a:rPr>
              <a:t>is to study the ECHS Polyclinic as a health care facility and suggest a system of Quality Audit for continual quality </a:t>
            </a:r>
            <a:r>
              <a:rPr lang="en-US" sz="1600" b="1">
                <a:effectLst/>
                <a:latin typeface="Arial"/>
                <a:ea typeface="Calibri" panose="020F0502020204030204" pitchFamily="34" charset="0"/>
                <a:cs typeface="Arial"/>
              </a:rPr>
              <a:t>improvement.</a:t>
            </a:r>
          </a:p>
          <a:p>
            <a:pPr marL="400050" indent="-285750">
              <a:lnSpc>
                <a:spcPct val="200000"/>
              </a:lnSpc>
              <a:spcAft>
                <a:spcPts val="800"/>
              </a:spcAft>
            </a:pPr>
            <a:r>
              <a:rPr lang="en-US" sz="1800" b="1" u="sng" dirty="0">
                <a:latin typeface="Arial"/>
                <a:ea typeface="Calibri" panose="020F0502020204030204" pitchFamily="34" charset="0"/>
                <a:cs typeface="Arial"/>
              </a:rPr>
              <a:t>Specific objectives </a:t>
            </a:r>
            <a:r>
              <a:rPr lang="en-US" sz="1600" b="1" dirty="0">
                <a:latin typeface="Arial"/>
                <a:ea typeface="Calibri" panose="020F0502020204030204" pitchFamily="34" charset="0"/>
                <a:cs typeface="Arial"/>
              </a:rPr>
              <a:t>are to conduct </a:t>
            </a:r>
            <a:r>
              <a:rPr lang="en-US" sz="1600" b="1" dirty="0">
                <a:effectLst/>
                <a:latin typeface="Arial"/>
                <a:ea typeface="Calibri" panose="020F0502020204030204" pitchFamily="34" charset="0"/>
                <a:cs typeface="Arial"/>
              </a:rPr>
              <a:t>Quality Audit of ECHS polyclinic, </a:t>
            </a:r>
            <a:r>
              <a:rPr lang="en-US" sz="1600" b="1">
                <a:effectLst/>
                <a:latin typeface="Arial"/>
                <a:ea typeface="Calibri" panose="020F0502020204030204" pitchFamily="34" charset="0"/>
                <a:cs typeface="Arial"/>
              </a:rPr>
              <a:t>Aligarh</a:t>
            </a:r>
            <a:r>
              <a:rPr lang="en-US" sz="1600" b="1">
                <a:latin typeface="Arial"/>
                <a:ea typeface="Calibri" panose="020F0502020204030204" pitchFamily="34" charset="0"/>
                <a:cs typeface="Arial"/>
              </a:rPr>
              <a:t>.</a:t>
            </a:r>
            <a:endParaRPr lang="en-IN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00050" indent="-285750">
              <a:lnSpc>
                <a:spcPct val="200000"/>
              </a:lnSpc>
              <a:spcAft>
                <a:spcPts val="800"/>
              </a:spcAft>
            </a:pPr>
            <a:r>
              <a:rPr lang="en-US" sz="1600" b="1">
                <a:latin typeface="Arial"/>
                <a:ea typeface="Calibri" panose="020F0502020204030204" pitchFamily="34" charset="0"/>
                <a:cs typeface="Arial"/>
              </a:rPr>
              <a:t>:.</a:t>
            </a:r>
            <a:endParaRPr lang="en-IN" sz="16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2CF2C7B-47AC-4F9F-B94D-94F28113C1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5143178"/>
              </p:ext>
            </p:extLst>
          </p:nvPr>
        </p:nvGraphicFramePr>
        <p:xfrm>
          <a:off x="826294" y="2438399"/>
          <a:ext cx="10362259" cy="3462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6949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50946D-0E98-4972-BCBE-8C6F099C30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3113603"/>
              </p:ext>
            </p:extLst>
          </p:nvPr>
        </p:nvGraphicFramePr>
        <p:xfrm>
          <a:off x="104775" y="621848"/>
          <a:ext cx="11982450" cy="6031040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837427">
                  <a:extLst>
                    <a:ext uri="{9D8B030D-6E8A-4147-A177-3AD203B41FA5}">
                      <a16:colId xmlns:a16="http://schemas.microsoft.com/office/drawing/2014/main" val="57660530"/>
                    </a:ext>
                  </a:extLst>
                </a:gridCol>
                <a:gridCol w="9145023">
                  <a:extLst>
                    <a:ext uri="{9D8B030D-6E8A-4147-A177-3AD203B41FA5}">
                      <a16:colId xmlns:a16="http://schemas.microsoft.com/office/drawing/2014/main" val="3073362324"/>
                    </a:ext>
                  </a:extLst>
                </a:gridCol>
              </a:tblGrid>
              <a:tr h="675786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 Design </a:t>
                      </a:r>
                    </a:p>
                    <a:p>
                      <a:pPr algn="ctr"/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Observational and Analytical study involving ECHS polyclinic, Aligarh.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714563"/>
                  </a:ext>
                </a:extLst>
              </a:tr>
              <a:tr h="1069995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Study population for Patient Satisfaction Survey (PSS)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For PSS, the participants were drawn from the beneficiaries visiting the polyclinic who were </a:t>
                      </a:r>
                      <a:endParaRPr lang="en-IN" sz="14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"/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Master card holders,</a:t>
                      </a:r>
                      <a:endParaRPr lang="en-IN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"/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Consenting </a:t>
                      </a:r>
                      <a:endParaRPr lang="en-IN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en-US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Had used the services on more than three occasions</a:t>
                      </a:r>
                      <a:endParaRPr lang="en-IN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0992007"/>
                  </a:ext>
                </a:extLst>
              </a:tr>
              <a:tr h="47868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Sampling Method and Size</a:t>
                      </a:r>
                    </a:p>
                    <a:p>
                      <a:pPr algn="ctr"/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 probability, purposive sampling with a initial sample size of 100( Later restricted to 70)</a:t>
                      </a:r>
                      <a:endParaRPr lang="en-IN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/>
                      <a:endParaRPr lang="en-IN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55285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Tools used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OPD sheet of </a:t>
                      </a:r>
                      <a:r>
                        <a:rPr lang="en-IN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NQAS</a:t>
                      </a: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PHC Toolkit_19March20 and   ( </a:t>
                      </a: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  <a:hlinkClick r:id="rId2"/>
                        </a:rPr>
                        <a:t>http://qi.nhsrcindia.org/cms-category/nqas-tools</a:t>
                      </a: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)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dirty="0">
                          <a:latin typeface="Arial"/>
                          <a:cs typeface="Arial"/>
                        </a:rPr>
                        <a:t>PHC </a:t>
                      </a:r>
                      <a:r>
                        <a:rPr lang="en-US" sz="1400" b="1" err="1">
                          <a:latin typeface="Arial"/>
                          <a:cs typeface="Arial"/>
                        </a:rPr>
                        <a:t>Kayakalp</a:t>
                      </a:r>
                      <a:r>
                        <a:rPr lang="en-US" sz="1400" b="1" dirty="0">
                          <a:latin typeface="Arial"/>
                          <a:cs typeface="Arial"/>
                        </a:rPr>
                        <a:t> Checklist without beds-JUNE 2019  ( </a:t>
                      </a:r>
                      <a:r>
                        <a:rPr lang="en-US" sz="1400" b="1" dirty="0">
                          <a:latin typeface="Arial"/>
                          <a:cs typeface="Arial"/>
                          <a:hlinkClick r:id="rId3"/>
                        </a:rPr>
                        <a:t>http://qi.nhsrcindia.org/cms-category/tools-kayakalp</a:t>
                      </a:r>
                      <a:r>
                        <a:rPr lang="en-US" sz="1400" b="1" dirty="0">
                          <a:latin typeface="Arial"/>
                          <a:cs typeface="Arial"/>
                        </a:rPr>
                        <a:t> 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PSS</a:t>
                      </a:r>
                    </a:p>
                    <a:p>
                      <a:pPr lvl="0" algn="l"/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lvl="0" algn="l"/>
                      <a:r>
                        <a:rPr lang="en-US" sz="1400" b="1">
                          <a:latin typeface="Arial"/>
                          <a:cs typeface="Arial"/>
                        </a:rPr>
                        <a:t>A Questionnaire was administered.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IN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453647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Collection and Assessment method 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Means of Review –       As per guidelines of checklist.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400" b="1" err="1">
                          <a:latin typeface="Arial"/>
                          <a:cs typeface="Arial"/>
                        </a:rPr>
                        <a:t>Assesment</a:t>
                      </a:r>
                      <a:r>
                        <a:rPr lang="en-US" sz="1400" b="1" dirty="0">
                          <a:latin typeface="Arial"/>
                          <a:cs typeface="Arial"/>
                        </a:rPr>
                        <a:t> method –   OB, SI, RR, PI 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/>
                          <a:cs typeface="Arial"/>
                        </a:rPr>
                        <a:t>Scoring System: 2 </a:t>
                      </a:r>
                      <a:r>
                        <a:rPr lang="en-US" sz="1400" b="1" err="1">
                          <a:latin typeface="Arial"/>
                          <a:cs typeface="Arial"/>
                        </a:rPr>
                        <a:t>mks</a:t>
                      </a:r>
                      <a:r>
                        <a:rPr lang="en-US" sz="1400" b="1" dirty="0">
                          <a:latin typeface="Arial"/>
                          <a:cs typeface="Arial"/>
                        </a:rPr>
                        <a:t> full compliance, 1 for partial and 0 for non compliance.</a:t>
                      </a:r>
                      <a:endParaRPr lang="en-IN" sz="1400" b="1" dirty="0">
                        <a:latin typeface="Arial"/>
                        <a:cs typeface="Arial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185926"/>
                  </a:ext>
                </a:extLst>
              </a:tr>
              <a:tr h="79248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Analysis</a:t>
                      </a:r>
                      <a:endParaRPr lang="en-IN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/>
                          <a:cs typeface="Arial"/>
                        </a:rPr>
                        <a:t>NQAS and </a:t>
                      </a:r>
                      <a:r>
                        <a:rPr lang="en-US" sz="1400" b="1" err="1">
                          <a:latin typeface="Arial"/>
                          <a:cs typeface="Arial"/>
                        </a:rPr>
                        <a:t>Kayakalp</a:t>
                      </a:r>
                      <a:r>
                        <a:rPr lang="en-US" sz="1400" b="1" dirty="0">
                          <a:latin typeface="Arial"/>
                          <a:cs typeface="Arial"/>
                        </a:rPr>
                        <a:t> checklist and Inbuilt analysis was used.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Data collected  for PSS was analyzed in SPSS software.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7130050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BCEAC89F-84E4-4C13-A5E3-3F52B633E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" y="126714"/>
            <a:ext cx="11874954" cy="778161"/>
          </a:xfrm>
        </p:spPr>
        <p:txBody>
          <a:bodyPr/>
          <a:lstStyle/>
          <a:p>
            <a:pPr algn="ctr"/>
            <a:r>
              <a:rPr lang="en-IN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3975362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065B5-4115-4EEF-A640-5C591157D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128080"/>
            <a:ext cx="8556100" cy="471995"/>
          </a:xfrm>
        </p:spPr>
        <p:txBody>
          <a:bodyPr/>
          <a:lstStyle/>
          <a:p>
            <a:r>
              <a:rPr lang="en-IN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FINDINGS </a:t>
            </a:r>
            <a:r>
              <a:rPr lang="en-IN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(NQAS)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A8961B0-860A-4F19-9A81-5CF373CE76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99" y="600075"/>
            <a:ext cx="4631611" cy="2959313"/>
          </a:xfrm>
          <a:prstGeom prst="rect">
            <a:avLst/>
          </a:prstGeom>
        </p:spPr>
      </p:pic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6ABEC512-CB58-402E-9A7E-550E687CEE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575573"/>
              </p:ext>
            </p:extLst>
          </p:nvPr>
        </p:nvGraphicFramePr>
        <p:xfrm>
          <a:off x="6432170" y="-2773049"/>
          <a:ext cx="5505162" cy="9568284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505162">
                  <a:extLst>
                    <a:ext uri="{9D8B030D-6E8A-4147-A177-3AD203B41FA5}">
                      <a16:colId xmlns:a16="http://schemas.microsoft.com/office/drawing/2014/main" val="3733219613"/>
                    </a:ext>
                  </a:extLst>
                </a:gridCol>
              </a:tblGrid>
              <a:tr h="227535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+mj-lt"/>
                        <a:buAutoNum type="alphaUcPeriod"/>
                      </a:pPr>
                      <a:endParaRPr lang="en-IN" sz="13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2105435"/>
                  </a:ext>
                </a:extLst>
              </a:tr>
              <a:tr h="856884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buFont typeface="+mj-lt"/>
                        <a:buNone/>
                      </a:pPr>
                      <a:endParaRPr lang="en-IN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304461"/>
                  </a:ext>
                </a:extLst>
              </a:tr>
              <a:tr h="75110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C. </a:t>
                      </a:r>
                      <a:r>
                        <a:rPr kumimoji="0" lang="en-US" sz="13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Inputs</a:t>
                      </a:r>
                      <a:endParaRPr kumimoji="0" lang="en-IN" sz="13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"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Unidirectional flow of services.</a:t>
                      </a:r>
                      <a:endParaRPr kumimoji="0" lang="en-IN" sz="13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342900" marR="0" lvl="0" indent="-34290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Wingdings" panose="05000000000000000000" pitchFamily="2" charset="2"/>
                        <a:buChar char=""/>
                      </a:pPr>
                      <a:r>
                        <a:rPr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 </a:t>
                      </a: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Fire safety measures.</a:t>
                      </a:r>
                      <a:endParaRPr kumimoji="0" lang="en-IN" sz="13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7905111"/>
                  </a:ext>
                </a:extLst>
              </a:tr>
              <a:tr h="56652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+mj-lt"/>
                        <a:buNone/>
                      </a:pP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D. </a:t>
                      </a:r>
                      <a:r>
                        <a:rPr lang="en-US" sz="1300" b="1" u="sng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Support Services</a:t>
                      </a:r>
                      <a:endParaRPr lang="en-IN" sz="1300" u="sng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300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    </a:t>
                      </a: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Drug expiry data management.</a:t>
                      </a:r>
                      <a:endParaRPr lang="en-IN" sz="1300" b="1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0006513"/>
                  </a:ext>
                </a:extLst>
              </a:tr>
              <a:tr h="98698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E.  </a:t>
                      </a:r>
                      <a:r>
                        <a:rPr lang="en-US" sz="1300" b="1" u="sng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Clinical Services</a:t>
                      </a:r>
                      <a:endParaRPr lang="en-IN" sz="1300" u="sng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"/>
                      </a:pP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Follow up of patients discharged from higher facilities.</a:t>
                      </a:r>
                      <a:endParaRPr lang="en-IN" sz="1300" b="1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"/>
                      </a:pP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Triage system in case of mass casualty.</a:t>
                      </a:r>
                      <a:endParaRPr lang="en-IN" sz="1300" b="1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MLC (Medico Legal Cases) .</a:t>
                      </a:r>
                      <a:r>
                        <a:rPr lang="en-IN" sz="1300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 </a:t>
                      </a:r>
                      <a:endParaRPr lang="en-IN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4541177"/>
                  </a:ext>
                </a:extLst>
              </a:tr>
              <a:tr h="80241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F. </a:t>
                      </a:r>
                      <a:r>
                        <a:rPr lang="en-US" sz="1300" b="1" u="sng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Infection Control</a:t>
                      </a:r>
                      <a:endParaRPr lang="en-IN" sz="1300" u="sng" dirty="0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Non display of hand hygiene at point of use.</a:t>
                      </a:r>
                      <a:endParaRPr lang="en-IN" sz="1300" b="1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171450" indent="-171450">
                        <a:buFont typeface="Wingdings" panose="05000000000000000000" pitchFamily="2" charset="2"/>
                        <a:buChar char="Ø"/>
                      </a:pP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     Decontamination drills to be well defined.</a:t>
                      </a:r>
                      <a:endParaRPr lang="en-IN" sz="1300" b="1" dirty="0">
                        <a:latin typeface="Arial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58052"/>
                  </a:ext>
                </a:extLst>
              </a:tr>
              <a:tr h="103829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G.  </a:t>
                      </a:r>
                      <a:r>
                        <a:rPr lang="en-US" sz="1300" b="1" u="sng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Quality Management</a:t>
                      </a:r>
                      <a:endParaRPr lang="en-IN" sz="1300" u="sng" dirty="0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buFont typeface="Wingdings" panose="05000000000000000000" pitchFamily="2" charset="2"/>
                        <a:buChar char=""/>
                      </a:pP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Comprehensive Patient satisfaction survey not carried out.</a:t>
                      </a:r>
                      <a:endParaRPr lang="en-IN" sz="1300" b="1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1000"/>
                        </a:spcAft>
                        <a:buFont typeface="Wingdings" panose="05000000000000000000" pitchFamily="2" charset="2"/>
                        <a:buChar char=""/>
                      </a:pPr>
                      <a:r>
                        <a:rPr lang="en-US" sz="1300" b="1" dirty="0">
                          <a:effectLst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No internal assessment mechanism exists.</a:t>
                      </a:r>
                      <a:endParaRPr lang="en-IN" sz="1300" b="1"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813696"/>
                  </a:ext>
                </a:extLst>
              </a:tr>
              <a:tr h="1177408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H.</a:t>
                      </a:r>
                      <a:r>
                        <a:rPr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 </a:t>
                      </a: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 </a:t>
                      </a:r>
                      <a:r>
                        <a:rPr kumimoji="0" lang="en-US" sz="1300" b="1" i="0" u="sng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Outcome</a:t>
                      </a:r>
                      <a:endParaRPr kumimoji="0" lang="en-IN" sz="1300" b="1" i="0" u="sng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Wingdings" panose="05000000000000000000" pitchFamily="2" charset="2"/>
                        <a:buChar char=""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The facility lacks Service Quality Indicators measures.</a:t>
                      </a:r>
                      <a:endParaRPr kumimoji="0" lang="en-IN" sz="13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</a:pPr>
                      <a:r>
                        <a:rPr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   </a:t>
                      </a: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 No system to assess whether State/ National benchmarks are being achieved.</a:t>
                      </a:r>
                      <a:endParaRPr kumimoji="0" lang="en-IN" sz="13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  <a:p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7268669"/>
                  </a:ext>
                </a:extLst>
              </a:tr>
            </a:tbl>
          </a:graphicData>
        </a:graphic>
      </p:graphicFrame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EDD4C75-E346-43AF-928E-61F05415EC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007067"/>
              </p:ext>
            </p:extLst>
          </p:nvPr>
        </p:nvGraphicFramePr>
        <p:xfrm>
          <a:off x="61632" y="3569073"/>
          <a:ext cx="4605617" cy="3625335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4605617">
                  <a:extLst>
                    <a:ext uri="{9D8B030D-6E8A-4147-A177-3AD203B41FA5}">
                      <a16:colId xmlns:a16="http://schemas.microsoft.com/office/drawing/2014/main" val="475995458"/>
                    </a:ext>
                  </a:extLst>
                </a:gridCol>
              </a:tblGrid>
              <a:tr h="361230">
                <a:tc>
                  <a:txBody>
                    <a:bodyPr/>
                    <a:lstStyle/>
                    <a:p>
                      <a:r>
                        <a:rPr lang="en-US" dirty="0"/>
                        <a:t>GAPS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5249569"/>
                  </a:ext>
                </a:extLst>
              </a:tr>
              <a:tr h="766484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None/>
                      </a:pPr>
                      <a:r>
                        <a:rPr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A. </a:t>
                      </a:r>
                      <a:r>
                        <a:rPr lang="en-US" sz="1300" b="1" i="0" u="sng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Service Provision</a:t>
                      </a:r>
                      <a:endParaRPr kumimoji="0" lang="en-US" sz="1300" b="1" i="0" u="sng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/>
                        <a:ea typeface="Times New Roman" panose="02020603050405020304" pitchFamily="18" charset="0"/>
                        <a:cs typeface="Arial"/>
                      </a:endParaRPr>
                    </a:p>
                    <a:p>
                      <a:pPr marL="171450" marR="0" lvl="0" indent="-17145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</a:pPr>
                      <a:r>
                        <a:rPr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  </a:t>
                      </a: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 Facility does not provide AYUSH services as mandated</a:t>
                      </a:r>
                      <a:r>
                        <a:rPr kumimoji="0" lang="en-US" sz="13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.</a:t>
                      </a:r>
                      <a:endParaRPr kumimoji="0" lang="en-IN" sz="1300" b="0" i="0" u="none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/>
                        <a:ea typeface="+mn-ea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4340929"/>
                  </a:ext>
                </a:extLst>
              </a:tr>
              <a:tr h="1228056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B.</a:t>
                      </a:r>
                      <a:r>
                        <a:rPr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  </a:t>
                      </a:r>
                      <a:r>
                        <a:rPr kumimoji="0" lang="en-US" sz="1300" b="1" i="0" u="sng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Patient</a:t>
                      </a:r>
                      <a:r>
                        <a:rPr kumimoji="0" lang="en-US" sz="1300" b="1" i="0" u="sng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Calibri" panose="020F0502020204030204" pitchFamily="34" charset="0"/>
                          <a:cs typeface="Arial"/>
                        </a:rPr>
                        <a:t> </a:t>
                      </a:r>
                      <a:r>
                        <a:rPr kumimoji="0" lang="en-US" sz="1300" b="1" i="0" u="sng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Rights</a:t>
                      </a:r>
                      <a:endParaRPr kumimoji="0" lang="en-IN" sz="1300" b="0" i="0" u="sng" strike="noStrike" kern="1200" cap="none" spc="0" normalizeH="0" baseline="0" noProof="0" dirty="0">
                        <a:ln>
                          <a:noFill/>
                        </a:ln>
                        <a:effectLst/>
                        <a:uLnTx/>
                        <a:uFillTx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"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Formulary needs to be displayed.</a:t>
                      </a:r>
                      <a:endParaRPr kumimoji="0" lang="en-IN" sz="13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"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IEC corner .</a:t>
                      </a:r>
                      <a:endParaRPr kumimoji="0" lang="en-IN" sz="13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  <a:p>
                      <a:pPr marL="342900" marR="0" lvl="0" indent="-34290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 typeface="Wingdings" panose="05000000000000000000" pitchFamily="2" charset="2"/>
                        <a:buChar char=""/>
                        <a:tabLst/>
                        <a:defRPr/>
                      </a:pPr>
                      <a:r>
                        <a:rPr kumimoji="0" lang="en-US" sz="1300" b="1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Times New Roman" panose="02020603050405020304" pitchFamily="18" charset="0"/>
                          <a:cs typeface="Arial"/>
                        </a:rPr>
                        <a:t>Privacy aspect .</a:t>
                      </a:r>
                      <a:endParaRPr kumimoji="0" lang="en-IN" sz="1300" b="1" i="0" u="none" strike="noStrike" kern="1200" cap="none" spc="0" normalizeH="0" baseline="0" noProof="0">
                        <a:ln>
                          <a:noFill/>
                        </a:ln>
                        <a:effectLst/>
                        <a:uLnTx/>
                        <a:uFillTx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103900"/>
                  </a:ext>
                </a:extLst>
              </a:tr>
              <a:tr h="942841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en-IN" sz="13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756104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41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8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7EE2A1-637C-40B9-A92B-BB29CEE8A6AB}"/>
              </a:ext>
            </a:extLst>
          </p:cNvPr>
          <p:cNvSpPr txBox="1"/>
          <p:nvPr/>
        </p:nvSpPr>
        <p:spPr>
          <a:xfrm>
            <a:off x="178285" y="214648"/>
            <a:ext cx="5466391" cy="4681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sz="2400" b="1" i="0" u="sng" kern="1200" dirty="0">
                <a:solidFill>
                  <a:srgbClr val="EBEBEB"/>
                </a:solidFill>
                <a:latin typeface="Arial"/>
                <a:ea typeface="+mj-ea"/>
                <a:cs typeface="Arial"/>
              </a:rPr>
              <a:t>FINDINGS (KAYAKALP)</a:t>
            </a:r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2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1BEA8F-B5CD-4881-A8B2-EA886D967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895" y="-1309"/>
            <a:ext cx="4768081" cy="6862483"/>
          </a:xfrm>
          <a:prstGeom prst="rect">
            <a:avLst/>
          </a:prstGeom>
          <a:effectLst/>
        </p:spPr>
      </p:pic>
      <p:sp>
        <p:nvSpPr>
          <p:cNvPr id="14" name="Rectangle 14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76C9A-4F35-4D88-8AFF-75DB15404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313" y="735106"/>
            <a:ext cx="5152626" cy="598177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EBEBEB"/>
                </a:solidFill>
                <a:effectLst/>
              </a:rPr>
              <a:t>A.</a:t>
            </a:r>
            <a:r>
              <a:rPr lang="en-US" sz="1400" dirty="0">
                <a:solidFill>
                  <a:srgbClr val="EBEBEB"/>
                </a:solidFill>
              </a:rPr>
              <a:t> </a:t>
            </a:r>
            <a:r>
              <a:rPr lang="en-US" sz="1400" b="1" dirty="0">
                <a:solidFill>
                  <a:srgbClr val="EBEBEB"/>
                </a:solidFill>
                <a:latin typeface="Arial"/>
                <a:cs typeface="Arial"/>
              </a:rPr>
              <a:t>  </a:t>
            </a: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 </a:t>
            </a:r>
            <a:r>
              <a:rPr lang="en-US" sz="1400" b="1" u="sng" dirty="0">
                <a:solidFill>
                  <a:srgbClr val="EBEBEB"/>
                </a:solidFill>
                <a:effectLst/>
                <a:latin typeface="Arial"/>
                <a:cs typeface="Arial"/>
              </a:rPr>
              <a:t>Polyclinic Upkeep</a:t>
            </a:r>
            <a:endParaRPr lang="en-US"/>
          </a:p>
          <a:p>
            <a:pPr lvl="1">
              <a:lnSpc>
                <a:spcPct val="90000"/>
              </a:lnSpc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No earmarked store for condemned stores.</a:t>
            </a:r>
          </a:p>
          <a:p>
            <a:pPr lvl="1">
              <a:lnSpc>
                <a:spcPct val="90000"/>
              </a:lnSpc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Rain water harvesting mechanism needs to be installed.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B.</a:t>
            </a:r>
            <a:r>
              <a:rPr lang="en-US" sz="1400" b="1" dirty="0">
                <a:solidFill>
                  <a:srgbClr val="EBEBEB"/>
                </a:solidFill>
                <a:latin typeface="Arial"/>
                <a:cs typeface="Arial"/>
              </a:rPr>
              <a:t>    </a:t>
            </a: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 </a:t>
            </a:r>
            <a:r>
              <a:rPr lang="en-US" sz="1400" b="1" u="sng" dirty="0">
                <a:solidFill>
                  <a:srgbClr val="EBEBEB"/>
                </a:solidFill>
                <a:effectLst/>
                <a:latin typeface="Arial"/>
                <a:cs typeface="Arial"/>
              </a:rPr>
              <a:t>Sanitations and Hygiene</a:t>
            </a:r>
          </a:p>
          <a:p>
            <a:pPr lvl="1">
              <a:lnSpc>
                <a:spcPct val="90000"/>
              </a:lnSpc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3 bucket system for cleaning.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C.</a:t>
            </a:r>
            <a:r>
              <a:rPr lang="en-US" sz="1400" b="1" dirty="0">
                <a:solidFill>
                  <a:srgbClr val="EBEBEB"/>
                </a:solidFill>
                <a:latin typeface="Arial"/>
                <a:cs typeface="Arial"/>
              </a:rPr>
              <a:t>   </a:t>
            </a:r>
            <a:r>
              <a:rPr lang="en-US" sz="1400" b="1" u="sng" dirty="0">
                <a:solidFill>
                  <a:srgbClr val="EBEBEB"/>
                </a:solidFill>
                <a:effectLst/>
                <a:latin typeface="Arial"/>
                <a:cs typeface="Arial"/>
              </a:rPr>
              <a:t> Waste Management</a:t>
            </a:r>
          </a:p>
          <a:p>
            <a:pPr lvl="1">
              <a:lnSpc>
                <a:spcPct val="90000"/>
              </a:lnSpc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Innovations in general waste management be encouraged.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D.</a:t>
            </a:r>
            <a:r>
              <a:rPr lang="en-US" sz="1400" b="1" dirty="0">
                <a:solidFill>
                  <a:srgbClr val="EBEBEB"/>
                </a:solidFill>
                <a:latin typeface="Arial"/>
                <a:cs typeface="Arial"/>
              </a:rPr>
              <a:t>  </a:t>
            </a:r>
            <a:r>
              <a:rPr lang="en-US" sz="1400" b="1" u="sng" dirty="0">
                <a:solidFill>
                  <a:srgbClr val="EBEBEB"/>
                </a:solidFill>
                <a:latin typeface="Arial"/>
                <a:cs typeface="Arial"/>
              </a:rPr>
              <a:t> </a:t>
            </a:r>
            <a:r>
              <a:rPr lang="en-US" sz="1400" b="1" u="sng" dirty="0">
                <a:solidFill>
                  <a:srgbClr val="EBEBEB"/>
                </a:solidFill>
                <a:effectLst/>
                <a:latin typeface="Arial"/>
                <a:cs typeface="Arial"/>
              </a:rPr>
              <a:t> Infection Control</a:t>
            </a:r>
          </a:p>
          <a:p>
            <a:pPr lvl="1">
              <a:lnSpc>
                <a:spcPct val="90000"/>
              </a:lnSpc>
              <a:buClr>
                <a:srgbClr val="F7F7F7"/>
              </a:buClr>
            </a:pPr>
            <a:r>
              <a:rPr lang="en-US" sz="1400" b="1" dirty="0">
                <a:solidFill>
                  <a:srgbClr val="EBEBEB"/>
                </a:solidFill>
                <a:latin typeface="Arial"/>
                <a:cs typeface="Arial"/>
              </a:rPr>
              <a:t>IEC of hand hygiene at some point of use is lacking.</a:t>
            </a:r>
            <a:endParaRPr lang="en-US" sz="1400">
              <a:latin typeface="Arial"/>
              <a:cs typeface="Arial"/>
            </a:endParaRPr>
          </a:p>
          <a:p>
            <a:pPr lvl="1">
              <a:lnSpc>
                <a:spcPct val="90000"/>
              </a:lnSpc>
              <a:buClr>
                <a:srgbClr val="F7F7F7"/>
              </a:buClr>
            </a:pPr>
            <a:r>
              <a:rPr lang="en-US" sz="1400" b="1" dirty="0">
                <a:solidFill>
                  <a:srgbClr val="EBEBEB"/>
                </a:solidFill>
                <a:latin typeface="Arial"/>
                <a:cs typeface="Arial"/>
              </a:rPr>
              <a:t>Spill management protocol not displayed.</a:t>
            </a:r>
            <a:endParaRPr lang="en-US" sz="1400">
              <a:latin typeface="Arial"/>
              <a:cs typeface="Arial"/>
            </a:endParaRPr>
          </a:p>
          <a:p>
            <a:pPr lvl="1">
              <a:lnSpc>
                <a:spcPct val="90000"/>
              </a:lnSpc>
              <a:buClr>
                <a:srgbClr val="F7F7F7"/>
              </a:buClr>
            </a:pPr>
            <a:r>
              <a:rPr lang="en-US" sz="1400" b="1" dirty="0">
                <a:solidFill>
                  <a:srgbClr val="EBEBEB"/>
                </a:solidFill>
                <a:latin typeface="Arial"/>
                <a:cs typeface="Arial"/>
              </a:rPr>
              <a:t>Reporting of notifiable diseases &amp; events needs to be streamlined.</a:t>
            </a:r>
            <a:endParaRPr lang="en-US" sz="1400">
              <a:latin typeface="Arial"/>
              <a:cs typeface="Arial"/>
            </a:endParaRPr>
          </a:p>
          <a:p>
            <a:pPr marL="0" lv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E.</a:t>
            </a:r>
            <a:r>
              <a:rPr lang="en-US" sz="1400" b="1" dirty="0">
                <a:solidFill>
                  <a:srgbClr val="EBEBEB"/>
                </a:solidFill>
                <a:latin typeface="Arial"/>
                <a:cs typeface="Arial"/>
              </a:rPr>
              <a:t> </a:t>
            </a:r>
            <a:r>
              <a:rPr lang="en-US" sz="1400" b="1" u="sng" dirty="0">
                <a:solidFill>
                  <a:srgbClr val="EBEBEB"/>
                </a:solidFill>
                <a:effectLst/>
                <a:latin typeface="Arial"/>
                <a:cs typeface="Arial"/>
              </a:rPr>
              <a:t>Support services</a:t>
            </a:r>
          </a:p>
          <a:p>
            <a:pPr lvl="1">
              <a:lnSpc>
                <a:spcPct val="90000"/>
              </a:lnSpc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No observation noticed.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F.</a:t>
            </a:r>
            <a:r>
              <a:rPr lang="en-US" sz="1400" b="1" dirty="0">
                <a:solidFill>
                  <a:srgbClr val="EBEBEB"/>
                </a:solidFill>
                <a:latin typeface="Arial"/>
                <a:cs typeface="Arial"/>
              </a:rPr>
              <a:t>  </a:t>
            </a:r>
            <a:r>
              <a:rPr lang="en-US" sz="1400" b="1" u="sng" dirty="0">
                <a:solidFill>
                  <a:srgbClr val="EBEBEB"/>
                </a:solidFill>
                <a:effectLst/>
                <a:latin typeface="Arial"/>
                <a:cs typeface="Arial"/>
              </a:rPr>
              <a:t>Hygiene Promotion</a:t>
            </a:r>
          </a:p>
          <a:p>
            <a:pPr lvl="1">
              <a:lnSpc>
                <a:spcPct val="90000"/>
              </a:lnSpc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Training &amp; capacity building and </a:t>
            </a:r>
            <a:r>
              <a:rPr lang="en-US" sz="1400" b="1" dirty="0" err="1">
                <a:solidFill>
                  <a:srgbClr val="EBEBEB"/>
                </a:solidFill>
                <a:effectLst/>
                <a:latin typeface="Arial"/>
                <a:cs typeface="Arial"/>
              </a:rPr>
              <a:t>standardisation</a:t>
            </a: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 to required level is lacking.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G.</a:t>
            </a:r>
            <a:r>
              <a:rPr lang="en-US" sz="1400" b="1" dirty="0">
                <a:solidFill>
                  <a:srgbClr val="EBEBEB"/>
                </a:solidFill>
                <a:latin typeface="Arial"/>
                <a:cs typeface="Arial"/>
              </a:rPr>
              <a:t>  </a:t>
            </a: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 </a:t>
            </a:r>
            <a:r>
              <a:rPr lang="en-US" sz="1400" b="1" u="sng" dirty="0">
                <a:solidFill>
                  <a:srgbClr val="EBEBEB"/>
                </a:solidFill>
                <a:effectLst/>
                <a:latin typeface="Arial"/>
                <a:cs typeface="Arial"/>
              </a:rPr>
              <a:t>Beyond Hospital Boundaries</a:t>
            </a:r>
          </a:p>
          <a:p>
            <a:pPr lvl="1">
              <a:lnSpc>
                <a:spcPct val="90000"/>
              </a:lnSpc>
            </a:pPr>
            <a:r>
              <a:rPr lang="en-US" sz="1400" b="1" dirty="0">
                <a:solidFill>
                  <a:srgbClr val="EBEBEB"/>
                </a:solidFill>
                <a:effectLst/>
                <a:latin typeface="Arial"/>
                <a:cs typeface="Arial"/>
              </a:rPr>
              <a:t>Not applicable to subject Polyclinic</a:t>
            </a:r>
          </a:p>
          <a:p>
            <a:pPr marL="0" indent="0">
              <a:lnSpc>
                <a:spcPct val="90000"/>
              </a:lnSpc>
            </a:pPr>
            <a:endParaRPr lang="en-US" sz="700">
              <a:solidFill>
                <a:srgbClr val="EBEBE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4612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B58277-F8DF-46FF-84EC-EF41B835E6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7651BA-F45C-4845-9AB3-E0A65B39F5E1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D276E62-80A3-44DD-9BCC-97ED2B99B57F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2412</Words>
  <Application>Microsoft Office PowerPoint</Application>
  <PresentationFormat>Widescreen</PresentationFormat>
  <Paragraphs>480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Century Gothic</vt:lpstr>
      <vt:lpstr>Times New Roman</vt:lpstr>
      <vt:lpstr>Wingdings</vt:lpstr>
      <vt:lpstr>Wingdings 3</vt:lpstr>
      <vt:lpstr>Wingdings,Sans-Serif</vt:lpstr>
      <vt:lpstr>Ion</vt:lpstr>
      <vt:lpstr>AUDIT OF ECHS POLYCLINIC</vt:lpstr>
      <vt:lpstr>INTRODUCTION</vt:lpstr>
      <vt:lpstr>PowerPoint Presentation</vt:lpstr>
      <vt:lpstr>RATIONALE</vt:lpstr>
      <vt:lpstr>REVIEW OF LITERATURE</vt:lpstr>
      <vt:lpstr>OBJECTIVES</vt:lpstr>
      <vt:lpstr>METHODOLOGY</vt:lpstr>
      <vt:lpstr>FINDINGS (NQAS)</vt:lpstr>
      <vt:lpstr>PowerPoint Presentation</vt:lpstr>
      <vt:lpstr>PowerPoint Presentation</vt:lpstr>
      <vt:lpstr>FINDINGS PSS, CONSULTATION)</vt:lpstr>
      <vt:lpstr>PowerPoint Presentation</vt:lpstr>
      <vt:lpstr>PowerPoint Presentation</vt:lpstr>
      <vt:lpstr>OTHER IMPORTANT FINDINGS BASED ON SUGGESTIONS OF BENEFICIARIES</vt:lpstr>
      <vt:lpstr>CONCLUSION</vt:lpstr>
      <vt:lpstr>RECOMMENDATION</vt:lpstr>
      <vt:lpstr> GAPS AND WAY AHEAD</vt:lpstr>
      <vt:lpstr>LIMITATION</vt:lpstr>
      <vt:lpstr>RATING : HOW PGDHM COURSE ADDRESSES THE PROGRAM OUTCOMES</vt:lpstr>
      <vt:lpstr>PowerPoint Presentation</vt:lpstr>
      <vt:lpstr>References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PSS Questionnaire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Surveillance for COVID-19 in India: An exploratory study on performance of states in testing and caseload of COVID-19 (March 25-May 31, 2020)</dc:title>
  <dc:creator/>
  <cp:lastModifiedBy/>
  <cp:revision>379</cp:revision>
  <dcterms:created xsi:type="dcterms:W3CDTF">2020-06-06T11:42:30Z</dcterms:created>
  <dcterms:modified xsi:type="dcterms:W3CDTF">2021-06-16T17:51:38Z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