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74" r:id="rId4"/>
    <p:sldId id="282" r:id="rId5"/>
    <p:sldId id="260" r:id="rId6"/>
    <p:sldId id="259" r:id="rId7"/>
    <p:sldId id="261" r:id="rId8"/>
    <p:sldId id="262" r:id="rId9"/>
    <p:sldId id="263" r:id="rId10"/>
    <p:sldId id="264" r:id="rId11"/>
    <p:sldId id="265" r:id="rId12"/>
    <p:sldId id="267" r:id="rId13"/>
    <p:sldId id="273"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836" autoAdjust="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23-06-2025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23-06-2025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23-06-2025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23-06-2025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23-06-2025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23-06-2025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23-06-2025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23-06-2025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23-06-2025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23-06-2025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23-06-2025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23-06-2025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23-06-2025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Downloads/Case%205.xlsx"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Downloads/Case%206.xlsx"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link.springer.com/10.1007/s11606-019-05236-8" TargetMode="External"/><Relationship Id="rId7" Type="http://schemas.openxmlformats.org/officeDocument/2006/relationships/image" Target="../media/image1.png"/><Relationship Id="rId2" Type="http://schemas.openxmlformats.org/officeDocument/2006/relationships/hyperlink" Target="https://www.tandfonline.com/doi/full/10.1080/20523211.2024.2431177" TargetMode="External"/><Relationship Id="rId1" Type="http://schemas.openxmlformats.org/officeDocument/2006/relationships/slideLayout" Target="../slideLayouts/slideLayout2.xml"/><Relationship Id="rId6" Type="http://schemas.openxmlformats.org/officeDocument/2006/relationships/hyperlink" Target="https://qir.bmj.com/lookup/doi/10.1136/bmjoq-2021-001708" TargetMode="External"/><Relationship Id="rId5" Type="http://schemas.openxmlformats.org/officeDocument/2006/relationships/hyperlink" Target="http://www.thieme-connect.de/DOI/DOI?10.1055/s-0041-1735182" TargetMode="External"/><Relationship Id="rId4" Type="http://schemas.openxmlformats.org/officeDocument/2006/relationships/hyperlink" Target="https://www.mdpi.com/2226-4787/9/4/161"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Downloads/Case%201.xlsx"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Downloads/Case%202.xlsx"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Downloads/Case%203.xlsx"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Downloads/Case%204.xls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675294"/>
            <a:ext cx="9144000" cy="2387600"/>
          </a:xfrm>
        </p:spPr>
        <p:txBody>
          <a:bodyPr>
            <a:normAutofit fontScale="90000"/>
          </a:bodyPr>
          <a:lstStyle/>
          <a:p>
            <a:r>
              <a:rPr lang="en-US" u="sng" dirty="0">
                <a:solidFill>
                  <a:prstClr val="black"/>
                </a:solidFill>
                <a:latin typeface="Times New Roman" panose="02020603050405020304" pitchFamily="18" charset="0"/>
                <a:cs typeface="Times New Roman" panose="02020603050405020304" pitchFamily="18" charset="0"/>
              </a:rPr>
              <a:t>E-Prescription Systems – Reducing Medication Errors in Hospitals</a:t>
            </a:r>
            <a:endParaRPr lang="en-IN"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445417"/>
            <a:ext cx="9144000" cy="1655762"/>
          </a:xfrm>
        </p:spPr>
        <p:txBody>
          <a:bodyPr/>
          <a:lstStyle/>
          <a:p>
            <a:r>
              <a:rPr lang="en-US" dirty="0">
                <a:latin typeface="Times New Roman" panose="02020603050405020304" pitchFamily="18" charset="0"/>
                <a:cs typeface="Times New Roman" panose="02020603050405020304" pitchFamily="18" charset="0"/>
              </a:rPr>
              <a:t>Presented by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Dhruv Bhatt (Roll No: PG\23\030)</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under the supervision of Dr. Nishikant </a:t>
            </a:r>
            <a:r>
              <a:rPr lang="en-US" dirty="0" smtClean="0">
                <a:latin typeface="Times New Roman" panose="02020603050405020304" pitchFamily="18" charset="0"/>
                <a:cs typeface="Times New Roman" panose="02020603050405020304" pitchFamily="18" charset="0"/>
              </a:rPr>
              <a:t>Bele</a:t>
            </a:r>
            <a:endParaRPr lang="en-US" dirty="0">
              <a:latin typeface="Times New Roman" panose="02020603050405020304" pitchFamily="18" charset="0"/>
              <a:cs typeface="Times New Roman" panose="02020603050405020304" pitchFamily="18" charset="0"/>
            </a:endParaRPr>
          </a:p>
          <a:p>
            <a:r>
              <a:rPr lang="en-IN" dirty="0" smtClean="0">
                <a:latin typeface="Times New Roman" panose="02020603050405020304" pitchFamily="18" charset="0"/>
                <a:cs typeface="Times New Roman" panose="02020603050405020304" pitchFamily="18" charset="0"/>
              </a:rPr>
              <a:t>IIHMR </a:t>
            </a:r>
            <a:r>
              <a:rPr lang="en-IN" dirty="0">
                <a:latin typeface="Times New Roman" panose="02020603050405020304" pitchFamily="18" charset="0"/>
                <a:cs typeface="Times New Roman" panose="02020603050405020304" pitchFamily="18" charset="0"/>
              </a:rPr>
              <a:t>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6"/>
            <a:ext cx="10515600" cy="686650"/>
          </a:xfrm>
        </p:spPr>
        <p:txBody>
          <a:bodyPr>
            <a:normAutofit fontScale="90000"/>
          </a:bodyPr>
          <a:lstStyle/>
          <a:p>
            <a:pPr algn="ctr"/>
            <a:r>
              <a:rPr lang="en-IN" b="1" dirty="0"/>
              <a:t>Results (3/3)</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183906" cy="1027963"/>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689643279"/>
              </p:ext>
            </p:extLst>
          </p:nvPr>
        </p:nvGraphicFramePr>
        <p:xfrm>
          <a:off x="230820" y="1278384"/>
          <a:ext cx="11775493" cy="5474196"/>
        </p:xfrm>
        <a:graphic>
          <a:graphicData uri="http://schemas.openxmlformats.org/drawingml/2006/table">
            <a:tbl>
              <a:tblPr firstRow="1" bandRow="1">
                <a:tableStyleId>{5C22544A-7EE6-4342-B048-85BDC9FD1C3A}</a:tableStyleId>
              </a:tblPr>
              <a:tblGrid>
                <a:gridCol w="2072424">
                  <a:extLst>
                    <a:ext uri="{9D8B030D-6E8A-4147-A177-3AD203B41FA5}">
                      <a16:colId xmlns:a16="http://schemas.microsoft.com/office/drawing/2014/main" val="405763504"/>
                    </a:ext>
                  </a:extLst>
                </a:gridCol>
                <a:gridCol w="1530545">
                  <a:extLst>
                    <a:ext uri="{9D8B030D-6E8A-4147-A177-3AD203B41FA5}">
                      <a16:colId xmlns:a16="http://schemas.microsoft.com/office/drawing/2014/main" val="2756262437"/>
                    </a:ext>
                  </a:extLst>
                </a:gridCol>
                <a:gridCol w="1892805">
                  <a:extLst>
                    <a:ext uri="{9D8B030D-6E8A-4147-A177-3AD203B41FA5}">
                      <a16:colId xmlns:a16="http://schemas.microsoft.com/office/drawing/2014/main" val="3989465589"/>
                    </a:ext>
                  </a:extLst>
                </a:gridCol>
                <a:gridCol w="1539602">
                  <a:extLst>
                    <a:ext uri="{9D8B030D-6E8A-4147-A177-3AD203B41FA5}">
                      <a16:colId xmlns:a16="http://schemas.microsoft.com/office/drawing/2014/main" val="1893853600"/>
                    </a:ext>
                  </a:extLst>
                </a:gridCol>
                <a:gridCol w="1617529">
                  <a:extLst>
                    <a:ext uri="{9D8B030D-6E8A-4147-A177-3AD203B41FA5}">
                      <a16:colId xmlns:a16="http://schemas.microsoft.com/office/drawing/2014/main" val="973946209"/>
                    </a:ext>
                  </a:extLst>
                </a:gridCol>
                <a:gridCol w="1561294">
                  <a:extLst>
                    <a:ext uri="{9D8B030D-6E8A-4147-A177-3AD203B41FA5}">
                      <a16:colId xmlns:a16="http://schemas.microsoft.com/office/drawing/2014/main" val="1155975781"/>
                    </a:ext>
                  </a:extLst>
                </a:gridCol>
                <a:gridCol w="1561294">
                  <a:extLst>
                    <a:ext uri="{9D8B030D-6E8A-4147-A177-3AD203B41FA5}">
                      <a16:colId xmlns:a16="http://schemas.microsoft.com/office/drawing/2014/main" val="547811615"/>
                    </a:ext>
                  </a:extLst>
                </a:gridCol>
              </a:tblGrid>
              <a:tr h="9642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Article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Authors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Departments Included in the Study</a:t>
                      </a:r>
                      <a:endParaRPr lang="en-IN" sz="1400" dirty="0" smtClean="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Top Drug Classes Involved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Error</a:t>
                      </a:r>
                      <a:r>
                        <a:rPr lang="en-IN" sz="1400" baseline="0" dirty="0" smtClean="0">
                          <a:latin typeface="Times New Roman" panose="02020603050405020304" pitchFamily="18" charset="0"/>
                          <a:cs typeface="Times New Roman" panose="02020603050405020304" pitchFamily="18" charset="0"/>
                        </a:rPr>
                        <a:t> rate </a:t>
                      </a:r>
                      <a:r>
                        <a:rPr lang="en-IN" sz="1400" dirty="0" smtClean="0">
                          <a:latin typeface="Times New Roman" panose="02020603050405020304" pitchFamily="18" charset="0"/>
                          <a:cs typeface="Times New Roman" panose="02020603050405020304" pitchFamily="18" charset="0"/>
                        </a:rPr>
                        <a:t>Before e-Prescription System</a:t>
                      </a:r>
                    </a:p>
                  </a:txBody>
                  <a:tcPr/>
                </a:tc>
                <a:tc>
                  <a:txBody>
                    <a:bodyPr/>
                    <a:lstStyle/>
                    <a:p>
                      <a:r>
                        <a:rPr lang="en-IN" sz="1400" dirty="0" smtClean="0">
                          <a:latin typeface="Times New Roman" panose="02020603050405020304" pitchFamily="18" charset="0"/>
                          <a:cs typeface="Times New Roman" panose="02020603050405020304" pitchFamily="18" charset="0"/>
                        </a:rPr>
                        <a:t>Error</a:t>
                      </a:r>
                      <a:r>
                        <a:rPr lang="en-IN" sz="1400" baseline="0" dirty="0" smtClean="0">
                          <a:latin typeface="Times New Roman" panose="02020603050405020304" pitchFamily="18" charset="0"/>
                          <a:cs typeface="Times New Roman" panose="02020603050405020304" pitchFamily="18" charset="0"/>
                        </a:rPr>
                        <a:t> rate </a:t>
                      </a:r>
                      <a:r>
                        <a:rPr lang="en-IN" sz="1400" dirty="0" smtClean="0">
                          <a:latin typeface="Times New Roman" panose="02020603050405020304" pitchFamily="18" charset="0"/>
                          <a:cs typeface="Times New Roman" panose="02020603050405020304" pitchFamily="18" charset="0"/>
                        </a:rPr>
                        <a:t>after e-Prescription System</a:t>
                      </a:r>
                      <a:endParaRPr lang="en-IN" sz="1400" dirty="0">
                        <a:latin typeface="Times New Roman" panose="02020603050405020304" pitchFamily="18" charset="0"/>
                        <a:cs typeface="Times New Roman" panose="02020603050405020304" pitchFamily="18" charset="0"/>
                      </a:endParaRPr>
                    </a:p>
                  </a:txBody>
                  <a:tcPr/>
                </a:tc>
                <a:tc>
                  <a:txBody>
                    <a:bodyPr/>
                    <a:lstStyle/>
                    <a:p>
                      <a:r>
                        <a:rPr lang="en-IN" sz="1400" dirty="0" smtClean="0">
                          <a:latin typeface="Times New Roman" panose="02020603050405020304" pitchFamily="18" charset="0"/>
                          <a:cs typeface="Times New Roman" panose="02020603050405020304" pitchFamily="18" charset="0"/>
                        </a:rPr>
                        <a:t>Source</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75430629"/>
                  </a:ext>
                </a:extLst>
              </a:tr>
              <a:tr h="2239181">
                <a:tc>
                  <a:txBody>
                    <a:bodyPr/>
                    <a:lstStyle/>
                    <a:p>
                      <a:r>
                        <a:rPr lang="en-IN" sz="1100" b="1" i="1" dirty="0" smtClean="0">
                          <a:latin typeface="Times New Roman" panose="02020603050405020304" pitchFamily="18" charset="0"/>
                          <a:cs typeface="Times New Roman" panose="02020603050405020304" pitchFamily="18" charset="0"/>
                        </a:rPr>
                        <a:t>5. </a:t>
                      </a:r>
                      <a:r>
                        <a:rPr lang="en-US" sz="1100" b="1" i="1" dirty="0" smtClean="0">
                          <a:latin typeface="Times New Roman" panose="02020603050405020304" pitchFamily="18" charset="0"/>
                          <a:cs typeface="Times New Roman" panose="02020603050405020304" pitchFamily="18" charset="0"/>
                        </a:rPr>
                        <a:t>Effect of Electronic Prescribing Compared to Paper-Based Prescribing on Primary Medication Adherence in an Outpatient Setting: A Systematic Review</a:t>
                      </a:r>
                      <a:br>
                        <a:rPr lang="en-US" sz="1100" b="1" i="1" dirty="0" smtClean="0">
                          <a:latin typeface="Times New Roman" panose="02020603050405020304" pitchFamily="18" charset="0"/>
                          <a:cs typeface="Times New Roman" panose="02020603050405020304" pitchFamily="18" charset="0"/>
                        </a:rPr>
                      </a:br>
                      <a:r>
                        <a:rPr lang="en-US" sz="1100" b="1" i="1" dirty="0" smtClean="0">
                          <a:latin typeface="Times New Roman" panose="02020603050405020304" pitchFamily="18" charset="0"/>
                          <a:cs typeface="Times New Roman" panose="02020603050405020304" pitchFamily="18" charset="0"/>
                        </a:rPr>
                        <a:t>(2021)</a:t>
                      </a:r>
                      <a:endParaRPr lang="en-IN" sz="1100" b="1" i="1"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David Aluga, Lawrence A. Nnyanzi, </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Nicola King,</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 Elvis A. Okolie, Peter Raby</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Outpatient dermatology clinic</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143 patients)</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Dermatology clinic, Parkland Hospital</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2,496</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patients ) </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Emergency department, California</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224 patients) </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Retail pharmacy data (multi-state)</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US" sz="1100" b="0" dirty="0" smtClean="0">
                          <a:latin typeface="Times New Roman" panose="02020603050405020304" pitchFamily="18" charset="0"/>
                          <a:cs typeface="Times New Roman" panose="02020603050405020304" pitchFamily="18" charset="0"/>
                        </a:rPr>
                        <a:t>Not drug-specific, this study focused on adherence, not specific medication error types.</a:t>
                      </a:r>
                      <a:endParaRPr lang="en-IN" sz="1100" b="0" dirty="0">
                        <a:latin typeface="Times New Roman" panose="02020603050405020304" pitchFamily="18" charset="0"/>
                        <a:cs typeface="Times New Roman" panose="02020603050405020304" pitchFamily="18" charset="0"/>
                      </a:endParaRPr>
                    </a:p>
                  </a:txBody>
                  <a:tcPr/>
                </a:tc>
                <a:tc>
                  <a:txBody>
                    <a:bodyPr/>
                    <a:lstStyle/>
                    <a:p>
                      <a:r>
                        <a:rPr lang="en-US" sz="1100" dirty="0" smtClean="0">
                          <a:latin typeface="Times New Roman" panose="02020603050405020304" pitchFamily="18" charset="0"/>
                          <a:cs typeface="Times New Roman" panose="02020603050405020304" pitchFamily="18" charset="0"/>
                        </a:rPr>
                        <a:t>Some referenced studies show (</a:t>
                      </a:r>
                      <a:r>
                        <a:rPr lang="en-US" sz="1100" b="1" dirty="0" smtClean="0">
                          <a:latin typeface="Times New Roman" panose="02020603050405020304" pitchFamily="18" charset="0"/>
                          <a:cs typeface="Times New Roman" panose="02020603050405020304" pitchFamily="18" charset="0"/>
                        </a:rPr>
                        <a:t>3.4% to 7.1%)</a:t>
                      </a:r>
                      <a:r>
                        <a:rPr lang="en-US" sz="1100" dirty="0" smtClean="0">
                          <a:latin typeface="Times New Roman" panose="02020603050405020304" pitchFamily="18" charset="0"/>
                          <a:cs typeface="Times New Roman" panose="02020603050405020304" pitchFamily="18" charset="0"/>
                        </a:rPr>
                        <a:t> abandonment rate with paper scripts</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US" sz="1100" dirty="0" smtClean="0">
                          <a:latin typeface="Times New Roman" panose="02020603050405020304" pitchFamily="18" charset="0"/>
                          <a:cs typeface="Times New Roman" panose="02020603050405020304" pitchFamily="18" charset="0"/>
                        </a:rPr>
                        <a:t>Ranged from (</a:t>
                      </a:r>
                      <a:r>
                        <a:rPr lang="en-US" sz="1100" b="1" dirty="0" smtClean="0">
                          <a:latin typeface="Times New Roman" panose="02020603050405020304" pitchFamily="18" charset="0"/>
                          <a:cs typeface="Times New Roman" panose="02020603050405020304" pitchFamily="18" charset="0"/>
                        </a:rPr>
                        <a:t>0.1% to 3.6%)</a:t>
                      </a:r>
                      <a:r>
                        <a:rPr lang="en-US" sz="1100" dirty="0" smtClean="0">
                          <a:latin typeface="Times New Roman" panose="02020603050405020304" pitchFamily="18" charset="0"/>
                          <a:cs typeface="Times New Roman" panose="02020603050405020304" pitchFamily="18" charset="0"/>
                        </a:rPr>
                        <a:t> based on individual studies, eRx improved adherence in 4/10 studies</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Google Scholar, </a:t>
                      </a:r>
                      <a:br>
                        <a:rPr lang="en-IN" sz="1100" dirty="0" smtClean="0">
                          <a:latin typeface="Times New Roman" panose="02020603050405020304" pitchFamily="18" charset="0"/>
                          <a:cs typeface="Times New Roman" panose="02020603050405020304" pitchFamily="18" charset="0"/>
                        </a:rPr>
                      </a:br>
                      <a:r>
                        <a:rPr lang="en-IN" sz="1100" i="1" dirty="0" smtClean="0">
                          <a:latin typeface="Times New Roman" panose="02020603050405020304" pitchFamily="18" charset="0"/>
                          <a:cs typeface="Times New Roman" panose="02020603050405020304" pitchFamily="18" charset="0"/>
                        </a:rPr>
                        <a:t>Applied Clinical Informatics, 2021</a:t>
                      </a:r>
                    </a:p>
                    <a:p>
                      <a:endParaRPr lang="en-IN" sz="1100" i="1" dirty="0" smtClean="0">
                        <a:latin typeface="Times New Roman" panose="02020603050405020304" pitchFamily="18" charset="0"/>
                        <a:cs typeface="Times New Roman" panose="02020603050405020304" pitchFamily="18" charset="0"/>
                      </a:endParaRPr>
                    </a:p>
                    <a:p>
                      <a:endParaRPr lang="en-IN" sz="1100" i="1" dirty="0" smtClean="0">
                        <a:latin typeface="Times New Roman" panose="02020603050405020304" pitchFamily="18" charset="0"/>
                        <a:cs typeface="Times New Roman" panose="02020603050405020304" pitchFamily="18" charset="0"/>
                      </a:endParaRPr>
                    </a:p>
                    <a:p>
                      <a:r>
                        <a:rPr lang="en-IN" sz="1100" i="1" dirty="0" smtClean="0">
                          <a:latin typeface="Times New Roman" panose="02020603050405020304" pitchFamily="18" charset="0"/>
                          <a:cs typeface="Times New Roman" panose="02020603050405020304" pitchFamily="18" charset="0"/>
                          <a:hlinkClick r:id="rId3" action="ppaction://hlinkfile"/>
                        </a:rPr>
                        <a:t>..\..\Downloads\Case 5.xlsx</a:t>
                      </a:r>
                      <a:endParaRPr lang="en-IN" sz="1100"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50718388"/>
                  </a:ext>
                </a:extLst>
              </a:tr>
              <a:tr h="2239181">
                <a:tc>
                  <a:txBody>
                    <a:bodyPr/>
                    <a:lstStyle/>
                    <a:p>
                      <a:r>
                        <a:rPr lang="en-IN" sz="1100" b="1" i="1" dirty="0" smtClean="0">
                          <a:latin typeface="Times New Roman" panose="02020603050405020304" pitchFamily="18" charset="0"/>
                          <a:cs typeface="Times New Roman" panose="02020603050405020304" pitchFamily="18" charset="0"/>
                        </a:rPr>
                        <a:t>6.</a:t>
                      </a:r>
                      <a:r>
                        <a:rPr lang="en-US" sz="1100" b="1" i="1" dirty="0" smtClean="0">
                          <a:latin typeface="Times New Roman" panose="02020603050405020304" pitchFamily="18" charset="0"/>
                          <a:cs typeface="Times New Roman" panose="02020603050405020304" pitchFamily="18" charset="0"/>
                        </a:rPr>
                        <a:t> The impact of drug error reduction software on preventing harmful adverse drug events in England: a retrospective database study</a:t>
                      </a:r>
                      <a:br>
                        <a:rPr lang="en-US" sz="1100" b="1" i="1" dirty="0" smtClean="0">
                          <a:latin typeface="Times New Roman" panose="02020603050405020304" pitchFamily="18" charset="0"/>
                          <a:cs typeface="Times New Roman" panose="02020603050405020304" pitchFamily="18" charset="0"/>
                        </a:rPr>
                      </a:br>
                      <a:r>
                        <a:rPr lang="en-US" sz="1100" b="1" i="1" dirty="0" smtClean="0">
                          <a:latin typeface="Times New Roman" panose="02020603050405020304" pitchFamily="18" charset="0"/>
                          <a:cs typeface="Times New Roman" panose="02020603050405020304" pitchFamily="18" charset="0"/>
                        </a:rPr>
                        <a:t>(2022)</a:t>
                      </a:r>
                      <a:endParaRPr lang="en-IN" sz="1100" b="1" i="1" dirty="0">
                        <a:latin typeface="Times New Roman" panose="02020603050405020304" pitchFamily="18" charset="0"/>
                        <a:cs typeface="Times New Roman" panose="02020603050405020304" pitchFamily="18" charset="0"/>
                      </a:endParaRPr>
                    </a:p>
                  </a:txBody>
                  <a:tcPr/>
                </a:tc>
                <a:tc>
                  <a:txBody>
                    <a:bodyPr/>
                    <a:lstStyle/>
                    <a:p>
                      <a:r>
                        <a:rPr lang="en-IN" sz="1100" b="0" dirty="0" smtClean="0">
                          <a:latin typeface="Times New Roman" panose="02020603050405020304" pitchFamily="18" charset="0"/>
                          <a:cs typeface="Times New Roman" panose="02020603050405020304" pitchFamily="18" charset="0"/>
                        </a:rPr>
                        <a:t>Adam Sutherland,</a:t>
                      </a:r>
                    </a:p>
                    <a:p>
                      <a:r>
                        <a:rPr lang="en-IN" sz="1100" b="0" dirty="0" smtClean="0">
                          <a:latin typeface="Times New Roman" panose="02020603050405020304" pitchFamily="18" charset="0"/>
                          <a:cs typeface="Times New Roman" panose="02020603050405020304" pitchFamily="18" charset="0"/>
                        </a:rPr>
                        <a:t>William S. Gerrard,</a:t>
                      </a:r>
                    </a:p>
                    <a:p>
                      <a:r>
                        <a:rPr lang="en-IN" sz="1100" b="0" dirty="0" err="1" smtClean="0">
                          <a:latin typeface="Times New Roman" panose="02020603050405020304" pitchFamily="18" charset="0"/>
                          <a:cs typeface="Times New Roman" panose="02020603050405020304" pitchFamily="18" charset="0"/>
                        </a:rPr>
                        <a:t>Arif</a:t>
                      </a:r>
                      <a:r>
                        <a:rPr lang="en-IN" sz="1100" b="0" dirty="0" smtClean="0">
                          <a:latin typeface="Times New Roman" panose="02020603050405020304" pitchFamily="18" charset="0"/>
                          <a:cs typeface="Times New Roman" panose="02020603050405020304" pitchFamily="18" charset="0"/>
                        </a:rPr>
                        <a:t> Patel,</a:t>
                      </a:r>
                    </a:p>
                    <a:p>
                      <a:r>
                        <a:rPr lang="en-IN" sz="1100" b="0" dirty="0" smtClean="0">
                          <a:latin typeface="Times New Roman" panose="02020603050405020304" pitchFamily="18" charset="0"/>
                          <a:cs typeface="Times New Roman" panose="02020603050405020304" pitchFamily="18" charset="0"/>
                        </a:rPr>
                        <a:t>Michelle Randall,</a:t>
                      </a:r>
                    </a:p>
                    <a:p>
                      <a:r>
                        <a:rPr lang="en-IN" sz="1100" b="0" dirty="0" smtClean="0">
                          <a:latin typeface="Times New Roman" panose="02020603050405020304" pitchFamily="18" charset="0"/>
                          <a:cs typeface="Times New Roman" panose="02020603050405020304" pitchFamily="18" charset="0"/>
                        </a:rPr>
                        <a:t>Emma Weston</a:t>
                      </a:r>
                    </a:p>
                    <a:p>
                      <a:endParaRPr lang="en-IN" dirty="0"/>
                    </a:p>
                  </a:txBody>
                  <a:tcPr/>
                </a:tc>
                <a:tc>
                  <a:txBody>
                    <a:bodyPr/>
                    <a:lstStyle/>
                    <a:p>
                      <a:r>
                        <a:rPr lang="en-IN" sz="1100" dirty="0" smtClean="0">
                          <a:latin typeface="Times New Roman" panose="02020603050405020304" pitchFamily="18" charset="0"/>
                          <a:cs typeface="Times New Roman" panose="02020603050405020304" pitchFamily="18" charset="0"/>
                        </a:rPr>
                        <a:t>Paediatrics</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Medical</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Surgical</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Critical Care</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Women’s Care</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Parenteral</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anticoagulants,</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Antiarrhythmic,</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Antiepileptic,</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Potassium chloride,</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Insulin,</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Antiviral drugs</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t>Potentially harmful errors- (</a:t>
                      </a:r>
                      <a:r>
                        <a:rPr lang="en-IN" sz="1100" b="1" dirty="0" smtClean="0"/>
                        <a:t>100–130 / 1000)</a:t>
                      </a:r>
                      <a:r>
                        <a:rPr lang="en-IN" sz="1100" dirty="0" smtClean="0"/>
                        <a:t/>
                      </a:r>
                      <a:br>
                        <a:rPr lang="en-IN" sz="1100" dirty="0" smtClean="0"/>
                      </a:br>
                      <a:r>
                        <a:rPr lang="en-IN" sz="1100" dirty="0" smtClean="0"/>
                        <a:t/>
                      </a:r>
                      <a:br>
                        <a:rPr lang="en-IN" sz="1100" dirty="0" smtClean="0"/>
                      </a:br>
                      <a:r>
                        <a:rPr lang="en-IN" sz="1100" dirty="0" smtClean="0"/>
                        <a:t/>
                      </a:r>
                      <a:br>
                        <a:rPr lang="en-IN" sz="1100" dirty="0" smtClean="0"/>
                      </a:br>
                      <a:r>
                        <a:rPr lang="en-US" sz="1100" dirty="0" smtClean="0">
                          <a:latin typeface="Times New Roman" panose="02020603050405020304" pitchFamily="18" charset="0"/>
                          <a:cs typeface="Times New Roman" panose="02020603050405020304" pitchFamily="18" charset="0"/>
                        </a:rPr>
                        <a:t>DERS was </a:t>
                      </a:r>
                      <a:r>
                        <a:rPr lang="en-US" sz="1100" b="0" dirty="0" smtClean="0">
                          <a:latin typeface="Times New Roman" panose="02020603050405020304" pitchFamily="18" charset="0"/>
                          <a:cs typeface="Times New Roman" panose="02020603050405020304" pitchFamily="18" charset="0"/>
                        </a:rPr>
                        <a:t>bypassed in </a:t>
                      </a:r>
                      <a:r>
                        <a:rPr lang="en-US" sz="1100" b="1" dirty="0" smtClean="0">
                          <a:latin typeface="Times New Roman" panose="02020603050405020304" pitchFamily="18" charset="0"/>
                          <a:cs typeface="Times New Roman" panose="02020603050405020304" pitchFamily="18" charset="0"/>
                        </a:rPr>
                        <a:t>(42.4%</a:t>
                      </a:r>
                      <a:r>
                        <a:rPr lang="en-US" sz="1100" dirty="0" smtClean="0">
                          <a:latin typeface="Times New Roman" panose="02020603050405020304" pitchFamily="18" charset="0"/>
                          <a:cs typeface="Times New Roman" panose="02020603050405020304" pitchFamily="18" charset="0"/>
                        </a:rPr>
                        <a:t>)of 1,493,035 total infusions</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
                      </a:r>
                      <a:br>
                        <a:rPr lang="en-US" sz="1100" dirty="0" smtClean="0">
                          <a:latin typeface="Times New Roman" panose="02020603050405020304" pitchFamily="18" charset="0"/>
                          <a:cs typeface="Times New Roman" panose="02020603050405020304" pitchFamily="18" charset="0"/>
                        </a:rPr>
                      </a:br>
                      <a:r>
                        <a:rPr lang="en-US" sz="1100" dirty="0" smtClean="0"/>
                        <a:t>Without DERS, historical UK studies showed up to (</a:t>
                      </a:r>
                      <a:r>
                        <a:rPr lang="en-US" sz="1100" b="1" dirty="0" smtClean="0"/>
                        <a:t>12–13%) </a:t>
                      </a:r>
                      <a:r>
                        <a:rPr lang="en-US" sz="1100" b="0" dirty="0" smtClean="0"/>
                        <a:t>error rate </a:t>
                      </a:r>
                      <a:r>
                        <a:rPr lang="en-US" sz="1100" dirty="0" smtClean="0"/>
                        <a:t>in IV medication administration</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Potentially harmful errors- </a:t>
                      </a:r>
                      <a:r>
                        <a:rPr lang="en-IN" sz="1100" b="1" dirty="0" smtClean="0">
                          <a:latin typeface="Times New Roman" panose="02020603050405020304" pitchFamily="18" charset="0"/>
                          <a:cs typeface="Times New Roman" panose="02020603050405020304" pitchFamily="18" charset="0"/>
                        </a:rPr>
                        <a:t>(0.9 / 1000)</a:t>
                      </a:r>
                      <a:br>
                        <a:rPr lang="en-IN" sz="1100" b="1" dirty="0" smtClean="0">
                          <a:latin typeface="Times New Roman" panose="02020603050405020304" pitchFamily="18" charset="0"/>
                          <a:cs typeface="Times New Roman" panose="02020603050405020304" pitchFamily="18" charset="0"/>
                        </a:rPr>
                      </a:br>
                      <a:r>
                        <a:rPr lang="en-IN" sz="1100" b="1" dirty="0" smtClean="0">
                          <a:latin typeface="Times New Roman" panose="02020603050405020304" pitchFamily="18" charset="0"/>
                          <a:cs typeface="Times New Roman" panose="02020603050405020304" pitchFamily="18" charset="0"/>
                        </a:rPr>
                        <a:t/>
                      </a:r>
                      <a:br>
                        <a:rPr lang="en-IN" sz="1100" b="1" dirty="0" smtClean="0">
                          <a:latin typeface="Times New Roman" panose="02020603050405020304" pitchFamily="18" charset="0"/>
                          <a:cs typeface="Times New Roman" panose="02020603050405020304" pitchFamily="18" charset="0"/>
                        </a:rPr>
                      </a:br>
                      <a:r>
                        <a:rPr lang="en-US" sz="1100" b="0" dirty="0" smtClean="0"/>
                        <a:t>DERS-enabled infusions: </a:t>
                      </a:r>
                      <a:r>
                        <a:rPr lang="en-US" sz="1100" b="1" dirty="0" smtClean="0"/>
                        <a:t>338,263</a:t>
                      </a:r>
                      <a:r>
                        <a:rPr lang="en-US" sz="1100" b="0" dirty="0" smtClean="0"/>
                        <a:t> out of </a:t>
                      </a:r>
                      <a:r>
                        <a:rPr lang="en-US" sz="1100" b="1" dirty="0" smtClean="0"/>
                        <a:t>745,170</a:t>
                      </a:r>
                      <a:r>
                        <a:rPr lang="en-US" sz="1100" b="0" dirty="0" smtClean="0"/>
                        <a:t> </a:t>
                      </a:r>
                      <a:r>
                        <a:rPr lang="en-US" sz="1100" b="1" dirty="0" smtClean="0"/>
                        <a:t>(45.4%).</a:t>
                      </a:r>
                      <a:r>
                        <a:rPr lang="en-US" sz="1100" b="0" dirty="0" smtClean="0"/>
                        <a:t/>
                      </a:r>
                      <a:br>
                        <a:rPr lang="en-US" sz="1100" b="0" dirty="0" smtClean="0"/>
                      </a:br>
                      <a:endParaRPr lang="en-US" sz="1100" b="0" dirty="0" smtClean="0"/>
                    </a:p>
                    <a:p>
                      <a:r>
                        <a:rPr lang="en-IN" sz="1100" b="0" dirty="0" smtClean="0">
                          <a:latin typeface="Times New Roman" panose="02020603050405020304" pitchFamily="18" charset="0"/>
                          <a:cs typeface="Times New Roman" panose="02020603050405020304" pitchFamily="18" charset="0"/>
                        </a:rPr>
                        <a:t>Error</a:t>
                      </a:r>
                      <a:r>
                        <a:rPr lang="en-IN" sz="1100" b="0" baseline="0" dirty="0" smtClean="0">
                          <a:latin typeface="Times New Roman" panose="02020603050405020304" pitchFamily="18" charset="0"/>
                          <a:cs typeface="Times New Roman" panose="02020603050405020304" pitchFamily="18" charset="0"/>
                        </a:rPr>
                        <a:t> </a:t>
                      </a:r>
                      <a:r>
                        <a:rPr lang="en-IN" sz="1100" b="0" dirty="0" smtClean="0">
                          <a:latin typeface="Times New Roman" panose="02020603050405020304" pitchFamily="18" charset="0"/>
                          <a:cs typeface="Times New Roman" panose="02020603050405020304" pitchFamily="18" charset="0"/>
                        </a:rPr>
                        <a:t>Reduction</a:t>
                      </a:r>
                      <a:r>
                        <a:rPr lang="en-IN" sz="1100" b="0" baseline="0" dirty="0" smtClean="0">
                          <a:latin typeface="Times New Roman" panose="02020603050405020304" pitchFamily="18" charset="0"/>
                          <a:cs typeface="Times New Roman" panose="02020603050405020304" pitchFamily="18" charset="0"/>
                        </a:rPr>
                        <a:t> rate is (Approx. </a:t>
                      </a:r>
                      <a:r>
                        <a:rPr lang="en-IN" sz="1100" b="1" dirty="0" smtClean="0"/>
                        <a:t>99.2%)</a:t>
                      </a:r>
                      <a:endParaRPr lang="en-IN" sz="1100" b="1"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Google Scholar, </a:t>
                      </a:r>
                      <a:br>
                        <a:rPr lang="en-IN" sz="1100" dirty="0" smtClean="0">
                          <a:latin typeface="Times New Roman" panose="02020603050405020304" pitchFamily="18" charset="0"/>
                          <a:cs typeface="Times New Roman" panose="02020603050405020304" pitchFamily="18" charset="0"/>
                        </a:rPr>
                      </a:br>
                      <a:r>
                        <a:rPr lang="en-IN" sz="1100" i="1" dirty="0" smtClean="0">
                          <a:latin typeface="Times New Roman" panose="02020603050405020304" pitchFamily="18" charset="0"/>
                          <a:cs typeface="Times New Roman" panose="02020603050405020304" pitchFamily="18" charset="0"/>
                        </a:rPr>
                        <a:t>BMJ Open Quality, 2022</a:t>
                      </a:r>
                    </a:p>
                    <a:p>
                      <a:endParaRPr lang="en-IN" sz="1100" i="1" dirty="0" smtClean="0">
                        <a:latin typeface="Times New Roman" panose="02020603050405020304" pitchFamily="18" charset="0"/>
                        <a:cs typeface="Times New Roman" panose="02020603050405020304" pitchFamily="18" charset="0"/>
                      </a:endParaRPr>
                    </a:p>
                    <a:p>
                      <a:endParaRPr lang="en-IN" sz="1100" i="1" dirty="0" smtClean="0">
                        <a:latin typeface="Times New Roman" panose="02020603050405020304" pitchFamily="18" charset="0"/>
                        <a:cs typeface="Times New Roman" panose="02020603050405020304" pitchFamily="18" charset="0"/>
                      </a:endParaRPr>
                    </a:p>
                    <a:p>
                      <a:r>
                        <a:rPr lang="en-IN" sz="1100" i="1" dirty="0" smtClean="0">
                          <a:latin typeface="Times New Roman" panose="02020603050405020304" pitchFamily="18" charset="0"/>
                          <a:cs typeface="Times New Roman" panose="02020603050405020304" pitchFamily="18" charset="0"/>
                          <a:hlinkClick r:id="rId4" action="ppaction://hlinkfile"/>
                        </a:rPr>
                        <a:t>..\..\Downloads\Case 6.xlsx</a:t>
                      </a:r>
                      <a:endParaRPr lang="en-IN" sz="1100"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17128110"/>
                  </a:ext>
                </a:extLst>
              </a:tr>
            </a:tbl>
          </a:graphicData>
        </a:graphic>
      </p:graphicFrame>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smtClean="0"/>
              <a:t>Discussion</a:t>
            </a:r>
            <a:endParaRPr lang="en-IN" b="1"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278384" y="1825625"/>
            <a:ext cx="9667783" cy="4351338"/>
          </a:xfrm>
        </p:spPr>
        <p:txBody>
          <a:bodyPr>
            <a:normAutofit/>
          </a:bodyPr>
          <a:lstStyle/>
          <a:p>
            <a:r>
              <a:rPr lang="en-IN" sz="2000" dirty="0">
                <a:latin typeface="Times New Roman" panose="02020603050405020304" pitchFamily="18" charset="0"/>
                <a:cs typeface="Times New Roman" panose="02020603050405020304" pitchFamily="18" charset="0"/>
              </a:rPr>
              <a:t>The review of six studies confirms that e-prescription (eRx) systems significantly reduce medication errors across diverse hospital settings.</a:t>
            </a:r>
          </a:p>
          <a:p>
            <a:r>
              <a:rPr lang="en-IN" sz="2000" b="1" dirty="0">
                <a:latin typeface="Times New Roman" panose="02020603050405020304" pitchFamily="18" charset="0"/>
                <a:cs typeface="Times New Roman" panose="02020603050405020304" pitchFamily="18" charset="0"/>
              </a:rPr>
              <a:t>Alanazi et al. (2024)</a:t>
            </a:r>
            <a:r>
              <a:rPr lang="en-IN" sz="2000" dirty="0">
                <a:latin typeface="Times New Roman" panose="02020603050405020304" pitchFamily="18" charset="0"/>
                <a:cs typeface="Times New Roman" panose="02020603050405020304" pitchFamily="18" charset="0"/>
              </a:rPr>
              <a:t> saw errors drop from </a:t>
            </a:r>
            <a:r>
              <a:rPr lang="en-IN" sz="2000" b="1" dirty="0">
                <a:latin typeface="Times New Roman" panose="02020603050405020304" pitchFamily="18" charset="0"/>
                <a:cs typeface="Times New Roman" panose="02020603050405020304" pitchFamily="18" charset="0"/>
              </a:rPr>
              <a:t>1.43% to 0.51%</a:t>
            </a:r>
            <a:r>
              <a:rPr lang="en-IN" sz="2000" dirty="0">
                <a:latin typeface="Times New Roman" panose="02020603050405020304" pitchFamily="18" charset="0"/>
                <a:cs typeface="Times New Roman" panose="02020603050405020304" pitchFamily="18" charset="0"/>
              </a:rPr>
              <a:t> (64.3% reduction) across units like ICU, A&amp;E, and OB/GYN.</a:t>
            </a:r>
          </a:p>
          <a:p>
            <a:r>
              <a:rPr lang="en-IN" sz="2000" b="1" dirty="0">
                <a:latin typeface="Times New Roman" panose="02020603050405020304" pitchFamily="18" charset="0"/>
                <a:cs typeface="Times New Roman" panose="02020603050405020304" pitchFamily="18" charset="0"/>
              </a:rPr>
              <a:t>Roumeliotis et al. (2019)</a:t>
            </a:r>
            <a:r>
              <a:rPr lang="en-IN" sz="2000" dirty="0">
                <a:latin typeface="Times New Roman" panose="02020603050405020304" pitchFamily="18" charset="0"/>
                <a:cs typeface="Times New Roman" panose="02020603050405020304" pitchFamily="18" charset="0"/>
              </a:rPr>
              <a:t> reported a </a:t>
            </a:r>
            <a:r>
              <a:rPr lang="en-IN" sz="2000" b="1" dirty="0">
                <a:latin typeface="Times New Roman" panose="02020603050405020304" pitchFamily="18" charset="0"/>
                <a:cs typeface="Times New Roman" panose="02020603050405020304" pitchFamily="18" charset="0"/>
              </a:rPr>
              <a:t>56% error reduction</a:t>
            </a:r>
            <a:r>
              <a:rPr lang="en-IN" sz="2000" dirty="0">
                <a:latin typeface="Times New Roman" panose="02020603050405020304" pitchFamily="18" charset="0"/>
                <a:cs typeface="Times New Roman" panose="02020603050405020304" pitchFamily="18" charset="0"/>
              </a:rPr>
              <a:t>, especially with high-risk drugs like insulin and antibiotics.</a:t>
            </a:r>
          </a:p>
          <a:p>
            <a:r>
              <a:rPr lang="en-IN" sz="2000" b="1" dirty="0">
                <a:latin typeface="Times New Roman" panose="02020603050405020304" pitchFamily="18" charset="0"/>
                <a:cs typeface="Times New Roman" panose="02020603050405020304" pitchFamily="18" charset="0"/>
              </a:rPr>
              <a:t>Ooi et al. (2021)</a:t>
            </a:r>
            <a:r>
              <a:rPr lang="en-IN" sz="2000" dirty="0">
                <a:latin typeface="Times New Roman" panose="02020603050405020304" pitchFamily="18" charset="0"/>
                <a:cs typeface="Times New Roman" panose="02020603050405020304" pitchFamily="18" charset="0"/>
              </a:rPr>
              <a:t> in Malaysia showed a </a:t>
            </a:r>
            <a:r>
              <a:rPr lang="en-IN" sz="2000" b="1" dirty="0">
                <a:latin typeface="Times New Roman" panose="02020603050405020304" pitchFamily="18" charset="0"/>
                <a:cs typeface="Times New Roman" panose="02020603050405020304" pitchFamily="18" charset="0"/>
              </a:rPr>
              <a:t>drop from 10.1% to 3.3%</a:t>
            </a:r>
            <a:r>
              <a:rPr lang="en-IN" sz="2000" dirty="0">
                <a:latin typeface="Times New Roman" panose="02020603050405020304" pitchFamily="18" charset="0"/>
                <a:cs typeface="Times New Roman" panose="02020603050405020304" pitchFamily="18" charset="0"/>
              </a:rPr>
              <a:t> due to pharmacist </a:t>
            </a:r>
            <a:r>
              <a:rPr lang="en-IN" sz="2000" dirty="0" smtClean="0">
                <a:latin typeface="Times New Roman" panose="02020603050405020304" pitchFamily="18" charset="0"/>
                <a:cs typeface="Times New Roman" panose="02020603050405020304" pitchFamily="18" charset="0"/>
              </a:rPr>
              <a:t>interventions.</a:t>
            </a:r>
          </a:p>
          <a:p>
            <a:r>
              <a:rPr lang="en-IN" sz="2000" b="1" dirty="0" smtClean="0">
                <a:latin typeface="Times New Roman" panose="02020603050405020304" pitchFamily="18" charset="0"/>
                <a:cs typeface="Times New Roman" panose="02020603050405020304" pitchFamily="18" charset="0"/>
              </a:rPr>
              <a:t>Sutherland et al. (2022)</a:t>
            </a:r>
            <a:r>
              <a:rPr lang="en-IN" sz="2000" dirty="0" smtClean="0">
                <a:latin typeface="Times New Roman" panose="02020603050405020304" pitchFamily="18" charset="0"/>
                <a:cs typeface="Times New Roman" panose="02020603050405020304" pitchFamily="18" charset="0"/>
              </a:rPr>
              <a:t> highlighted a </a:t>
            </a:r>
            <a:r>
              <a:rPr lang="en-IN" sz="2000" b="1" dirty="0">
                <a:latin typeface="Times New Roman" panose="02020603050405020304" pitchFamily="18" charset="0"/>
                <a:cs typeface="Times New Roman" panose="02020603050405020304" pitchFamily="18" charset="0"/>
              </a:rPr>
              <a:t>-</a:t>
            </a:r>
            <a:r>
              <a:rPr lang="en-IN" sz="2000" b="1" dirty="0" smtClean="0">
                <a:latin typeface="Times New Roman" panose="02020603050405020304" pitchFamily="18" charset="0"/>
                <a:cs typeface="Times New Roman" panose="02020603050405020304" pitchFamily="18" charset="0"/>
              </a:rPr>
              <a:t>99.2% drop</a:t>
            </a:r>
            <a:r>
              <a:rPr lang="en-IN" sz="2000" dirty="0" smtClean="0">
                <a:latin typeface="Times New Roman" panose="02020603050405020304" pitchFamily="18" charset="0"/>
                <a:cs typeface="Times New Roman" panose="02020603050405020304" pitchFamily="18" charset="0"/>
              </a:rPr>
              <a:t> in harmful IV errors using DERS.</a:t>
            </a:r>
          </a:p>
          <a:p>
            <a:r>
              <a:rPr lang="en-IN" sz="2000" dirty="0" smtClean="0">
                <a:latin typeface="Times New Roman" panose="02020603050405020304" pitchFamily="18" charset="0"/>
                <a:cs typeface="Times New Roman" panose="02020603050405020304" pitchFamily="18" charset="0"/>
              </a:rPr>
              <a:t>Despite strong results, issues like </a:t>
            </a:r>
            <a:r>
              <a:rPr lang="en-IN" sz="2000" b="1" dirty="0" smtClean="0">
                <a:latin typeface="Times New Roman" panose="02020603050405020304" pitchFamily="18" charset="0"/>
                <a:cs typeface="Times New Roman" panose="02020603050405020304" pitchFamily="18" charset="0"/>
              </a:rPr>
              <a:t>42% DERS bypass rates</a:t>
            </a:r>
            <a:r>
              <a:rPr lang="en-IN" sz="2000" dirty="0" smtClean="0">
                <a:latin typeface="Times New Roman" panose="02020603050405020304" pitchFamily="18" charset="0"/>
                <a:cs typeface="Times New Roman" panose="02020603050405020304" pitchFamily="18" charset="0"/>
              </a:rPr>
              <a:t>, inconsistent drug profiles, and workflow misalignment limit full effectiveness. Better training and system design are needed.</a:t>
            </a: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r>
              <a:rPr lang="en-US" sz="2400" dirty="0">
                <a:latin typeface="Times New Roman" panose="02020603050405020304" pitchFamily="18" charset="0"/>
                <a:cs typeface="Times New Roman" panose="02020603050405020304" pitchFamily="18" charset="0"/>
              </a:rPr>
              <a:t>eRx systems greatly reduce prescribing </a:t>
            </a:r>
            <a:r>
              <a:rPr lang="en-US" sz="2400" dirty="0" smtClean="0">
                <a:latin typeface="Times New Roman" panose="02020603050405020304" pitchFamily="18" charset="0"/>
                <a:cs typeface="Times New Roman" panose="02020603050405020304" pitchFamily="18" charset="0"/>
              </a:rPr>
              <a:t>errors by </a:t>
            </a:r>
            <a:r>
              <a:rPr lang="en-US" sz="2400" b="1" dirty="0">
                <a:latin typeface="Times New Roman" panose="02020603050405020304" pitchFamily="18" charset="0"/>
                <a:cs typeface="Times New Roman" panose="02020603050405020304" pitchFamily="18" charset="0"/>
              </a:rPr>
              <a:t>5% to over </a:t>
            </a:r>
            <a:r>
              <a:rPr lang="en-US" sz="2400" b="1" dirty="0" smtClean="0">
                <a:latin typeface="Times New Roman" panose="02020603050405020304" pitchFamily="18" charset="0"/>
                <a:cs typeface="Times New Roman" panose="02020603050405020304" pitchFamily="18" charset="0"/>
              </a:rPr>
              <a:t>99%</a:t>
            </a:r>
            <a:r>
              <a:rPr lang="en-US" sz="2400" dirty="0" smtClean="0">
                <a:latin typeface="Times New Roman" panose="02020603050405020304" pitchFamily="18" charset="0"/>
                <a:cs typeface="Times New Roman" panose="02020603050405020304" pitchFamily="18" charset="0"/>
              </a:rPr>
              <a:t> especially </a:t>
            </a:r>
            <a:r>
              <a:rPr lang="en-US" sz="2400" dirty="0">
                <a:latin typeface="Times New Roman" panose="02020603050405020304" pitchFamily="18" charset="0"/>
                <a:cs typeface="Times New Roman" panose="02020603050405020304" pitchFamily="18" charset="0"/>
              </a:rPr>
              <a:t>in high-risk areas like ICUs and pediatric units.</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They eliminate common issues like illegible handwriting and dosing mistakes while improving workflow and safety.</a:t>
            </a:r>
          </a:p>
          <a:p>
            <a:r>
              <a:rPr lang="en-US" sz="2400" dirty="0">
                <a:latin typeface="Times New Roman" panose="02020603050405020304" pitchFamily="18" charset="0"/>
                <a:cs typeface="Times New Roman" panose="02020603050405020304" pitchFamily="18" charset="0"/>
              </a:rPr>
              <a:t>However, to maximize their potential, hospitals must improve compliance, optimize drug libraries, and align systems with clinical practice.</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In summary</a:t>
            </a:r>
            <a:r>
              <a:rPr lang="en-US" sz="2400" dirty="0">
                <a:latin typeface="Times New Roman" panose="02020603050405020304" pitchFamily="18" charset="0"/>
                <a:cs typeface="Times New Roman" panose="02020603050405020304" pitchFamily="18" charset="0"/>
              </a:rPr>
              <a:t>, eRx is a powerful tool for enhancing medication safety and hospital efficiency and should be a key part of digital health strategies.</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134631" y="177922"/>
            <a:ext cx="10515600" cy="1325563"/>
          </a:xfrm>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257452" y="1754247"/>
            <a:ext cx="11629747" cy="4967227"/>
          </a:xfrm>
        </p:spPr>
        <p:txBody>
          <a:bodyPr>
            <a:normAutofit/>
          </a:bodyPr>
          <a:lstStyle/>
          <a:p>
            <a:r>
              <a:rPr lang="en-IN" sz="1600" dirty="0" smtClean="0"/>
              <a:t>Alanazi WK, Almutairi SH, Alamri AA, Alsubaie MF, Tohary OM, Hussein MT, et al. Effect of electronic prescription system modifications on reducing prescribing errors in a military hospital. Journal of Pharmaceutical Policy and Practice [Internet]. 2024 Dec 31 [cited 2025 Jun 17];17(1):2431177. Available from: </a:t>
            </a:r>
            <a:r>
              <a:rPr lang="en-IN" sz="1600" dirty="0" smtClean="0">
                <a:hlinkClick r:id="rId2"/>
              </a:rPr>
              <a:t>https://www.tandfonline.com/doi/full/10.1080/20523211.2024.2431177</a:t>
            </a:r>
            <a:endParaRPr lang="en-IN" sz="1600" dirty="0"/>
          </a:p>
          <a:p>
            <a:r>
              <a:rPr lang="en-IN" sz="1600" dirty="0"/>
              <a:t>Roumeliotis N, Sniderman J, Adams-Webber T, Addo N, Anand V, Rochon P, et al. Effect of Electronic Prescribing Strategies on Medication Error and Harm in Hospital: a Systematic Review and Meta-analysis. J GEN INTERN MED [Internet]. 2019 Oct [cited 2025 Jun 17];34(10):2210–23. Available from: </a:t>
            </a:r>
            <a:r>
              <a:rPr lang="en-IN" sz="1600" dirty="0">
                <a:hlinkClick r:id="rId3"/>
              </a:rPr>
              <a:t>http://</a:t>
            </a:r>
            <a:r>
              <a:rPr lang="en-IN" sz="1600" dirty="0" smtClean="0">
                <a:hlinkClick r:id="rId3"/>
              </a:rPr>
              <a:t>link.springer.com/10.1007/s11606-019-05236-8</a:t>
            </a:r>
            <a:endParaRPr lang="en-US" sz="1600" dirty="0"/>
          </a:p>
          <a:p>
            <a:r>
              <a:rPr lang="en-US" sz="1600" dirty="0"/>
              <a:t>Widyantoro RC, Oktamianti P. E-Prescription Implementation: An Analytical Study On The Transformation Of Medical Records From Physical To Electronic. 2024;15(03</a:t>
            </a:r>
            <a:r>
              <a:rPr lang="en-US" sz="1600" dirty="0" smtClean="0"/>
              <a:t>).</a:t>
            </a:r>
            <a:endParaRPr lang="en-IN" sz="1600" dirty="0"/>
          </a:p>
          <a:p>
            <a:r>
              <a:rPr lang="en-IN" sz="1600" dirty="0"/>
              <a:t>Ooi PL, Zainal H, Lean QY, Ming LC, Ibrahim B. Pharmacists’ Interventions on Electronic Prescriptions from Various Specialty Wards in a Malaysian Public Hospital: A Cross-Sectional Study. Pharmacy [Internet]. 2021 Oct 1 [cited 2025 Jun 17];9(4):161. Available from: </a:t>
            </a:r>
            <a:r>
              <a:rPr lang="en-IN" sz="1600" dirty="0">
                <a:hlinkClick r:id="rId4"/>
              </a:rPr>
              <a:t>https://</a:t>
            </a:r>
            <a:r>
              <a:rPr lang="en-IN" sz="1600" dirty="0" smtClean="0">
                <a:hlinkClick r:id="rId4"/>
              </a:rPr>
              <a:t>www.mdpi.com/2226-4787/9/4/161</a:t>
            </a:r>
            <a:endParaRPr lang="en-IN" sz="1600" dirty="0"/>
          </a:p>
          <a:p>
            <a:r>
              <a:rPr lang="en-IN" sz="1600" dirty="0"/>
              <a:t>Aluga D, Nnyanzi LA, King N, Okolie EA, Raby P. Effect of Electronic Prescribing Compared to Paper-Based (Handwritten) Prescribing on Primary Medication Adherence in an Outpatient Setting: A Systematic Review. Appl Clin Inform [Internet]. 2021 Aug [cited 2025 Jun 17];12(04):845–55. Available from: </a:t>
            </a:r>
            <a:r>
              <a:rPr lang="en-IN" sz="1600" dirty="0">
                <a:hlinkClick r:id="rId5"/>
              </a:rPr>
              <a:t>http://</a:t>
            </a:r>
            <a:r>
              <a:rPr lang="en-IN" sz="1600" dirty="0" smtClean="0">
                <a:hlinkClick r:id="rId5"/>
              </a:rPr>
              <a:t>www.thieme-connect.de/DOI/DOI?10.1055/s-0041-1735182</a:t>
            </a:r>
            <a:endParaRPr lang="en-IN" sz="1600" dirty="0"/>
          </a:p>
          <a:p>
            <a:r>
              <a:rPr lang="en-IN" sz="1600" dirty="0"/>
              <a:t>Sutherland A, Gerrard WS, Patel A, Randall M, Weston E. The impact of drug error reduction software on preventing harmful adverse drug events in England: a retrospective database study. BMJ Open Qual [Internet]. 2022 Jul [cited 2025 Jun 17];11(3):e001708. Available from: </a:t>
            </a:r>
            <a:r>
              <a:rPr lang="en-IN" sz="1600" dirty="0">
                <a:hlinkClick r:id="rId6"/>
              </a:rPr>
              <a:t>https://qir.bmj.com/lookup/doi/10.1136/bmjoq-2021-001708</a:t>
            </a:r>
            <a:endParaRPr lang="en-IN" sz="1600" dirty="0"/>
          </a:p>
          <a:p>
            <a:endParaRPr lang="en-IN" sz="1600" dirty="0"/>
          </a:p>
          <a:p>
            <a:endParaRPr lang="en-IN" sz="1600" dirty="0" smtClean="0"/>
          </a:p>
          <a:p>
            <a:endParaRPr lang="en-IN" sz="1600" dirty="0"/>
          </a:p>
          <a:p>
            <a:endParaRPr lang="en-IN" sz="1600" dirty="0">
              <a:effectLst/>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4"/>
            <a:ext cx="2269263" cy="1068140"/>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347951" y="2480647"/>
            <a:ext cx="9144000" cy="2387600"/>
          </a:xfrm>
        </p:spPr>
        <p:txBody>
          <a:bodyPr>
            <a:normAutofit/>
          </a:bodyPr>
          <a:lstStyle/>
          <a:p>
            <a:r>
              <a:rPr lang="en-IN" sz="13800" b="1"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a:blip r:embed="rId3"/>
          <a:stretch>
            <a:fillRect/>
          </a:stretch>
        </p:blipFill>
        <p:spPr>
          <a:xfrm>
            <a:off x="838200" y="1893186"/>
            <a:ext cx="10675144" cy="39269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365125"/>
            <a:ext cx="10392052" cy="1000205"/>
          </a:xfrm>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674703" y="1544716"/>
            <a:ext cx="10431262" cy="4632248"/>
          </a:xfrm>
        </p:spPr>
        <p:txBody>
          <a:bodyPr>
            <a:normAutofit/>
          </a:bodyPr>
          <a:lstStyle/>
          <a:p>
            <a:r>
              <a:rPr lang="en-US" sz="2400" dirty="0">
                <a:latin typeface="Times New Roman" panose="02020603050405020304" pitchFamily="18" charset="0"/>
                <a:cs typeface="Times New Roman" panose="02020603050405020304" pitchFamily="18" charset="0"/>
              </a:rPr>
              <a:t>Medication errors remain a critical challenge in modern healthcare, posing serious risks to patient safety and significantly burdening healthcare systems worldwide. These errors, which may occur during prescribing, transcribing, dispensing, administering, or monitoring medications, can lead to adverse drug events (ADEs), increased morbidity, prolonged hospital stays, and even fatalities. Among these, </a:t>
            </a:r>
            <a:r>
              <a:rPr lang="en-US" sz="2400" b="1" dirty="0">
                <a:latin typeface="Times New Roman" panose="02020603050405020304" pitchFamily="18" charset="0"/>
                <a:cs typeface="Times New Roman" panose="02020603050405020304" pitchFamily="18" charset="0"/>
              </a:rPr>
              <a:t>prescription-related </a:t>
            </a:r>
            <a:r>
              <a:rPr lang="en-US" sz="2400" b="1" dirty="0" smtClean="0">
                <a:latin typeface="Times New Roman" panose="02020603050405020304" pitchFamily="18" charset="0"/>
                <a:cs typeface="Times New Roman" panose="02020603050405020304" pitchFamily="18" charset="0"/>
              </a:rPr>
              <a:t>errors</a:t>
            </a:r>
            <a:r>
              <a:rPr lang="en-US" sz="2400" dirty="0" smtClean="0">
                <a:latin typeface="Times New Roman" panose="02020603050405020304" pitchFamily="18" charset="0"/>
                <a:cs typeface="Times New Roman" panose="02020603050405020304" pitchFamily="18" charset="0"/>
              </a:rPr>
              <a:t> such </a:t>
            </a:r>
            <a:r>
              <a:rPr lang="en-US" sz="2400" dirty="0">
                <a:latin typeface="Times New Roman" panose="02020603050405020304" pitchFamily="18" charset="0"/>
                <a:cs typeface="Times New Roman" panose="02020603050405020304" pitchFamily="18" charset="0"/>
              </a:rPr>
              <a:t>as illegible handwriting, incorrect dosages, or misinterpretation of drug </a:t>
            </a:r>
            <a:r>
              <a:rPr lang="en-US" sz="2400" dirty="0" smtClean="0">
                <a:latin typeface="Times New Roman" panose="02020603050405020304" pitchFamily="18" charset="0"/>
                <a:cs typeface="Times New Roman" panose="02020603050405020304" pitchFamily="18" charset="0"/>
              </a:rPr>
              <a:t>names are </a:t>
            </a:r>
            <a:r>
              <a:rPr lang="en-US" sz="2400" dirty="0">
                <a:latin typeface="Times New Roman" panose="02020603050405020304" pitchFamily="18" charset="0"/>
                <a:cs typeface="Times New Roman" panose="02020603050405020304" pitchFamily="18" charset="0"/>
              </a:rPr>
              <a:t>some of the most common and preventable causes of patient harm in hospital settings</a:t>
            </a:r>
            <a:r>
              <a:rPr lang="en-US" sz="2400" dirty="0" smtClean="0">
                <a:latin typeface="Times New Roman" panose="02020603050405020304" pitchFamily="18" charset="0"/>
                <a:cs typeface="Times New Roman" panose="02020603050405020304" pitchFamily="18" charset="0"/>
              </a:rPr>
              <a:t>.</a:t>
            </a:r>
            <a:br>
              <a:rPr lang="en-US" sz="2400" dirty="0" smtClean="0">
                <a:latin typeface="Times New Roman" panose="02020603050405020304" pitchFamily="18" charset="0"/>
                <a:cs typeface="Times New Roman" panose="02020603050405020304" pitchFamily="18" charset="0"/>
              </a:rPr>
            </a:br>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With the rapid advancement of health information technology, </a:t>
            </a:r>
            <a:r>
              <a:rPr lang="en-US" sz="2400" b="1" dirty="0">
                <a:latin typeface="Times New Roman" panose="02020603050405020304" pitchFamily="18" charset="0"/>
                <a:cs typeface="Times New Roman" panose="02020603050405020304" pitchFamily="18" charset="0"/>
              </a:rPr>
              <a:t>electronic prescription (eRx) systems</a:t>
            </a:r>
            <a:r>
              <a:rPr lang="en-US" sz="2400" dirty="0">
                <a:latin typeface="Times New Roman" panose="02020603050405020304" pitchFamily="18" charset="0"/>
                <a:cs typeface="Times New Roman" panose="02020603050405020304" pitchFamily="18" charset="0"/>
              </a:rPr>
              <a:t> have emerged as a transformative solution to reduce such errors. These systems allow prescribers to digitally generate and transmit prescriptions, minimizing the risks associated with handwritten orders.</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365126"/>
            <a:ext cx="10515600" cy="1303876"/>
          </a:xfrm>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091953" y="1953086"/>
            <a:ext cx="9925235" cy="4403263"/>
          </a:xfrm>
        </p:spPr>
        <p:txBody>
          <a:bodyPr>
            <a:normAutofit/>
          </a:bodyPr>
          <a:lstStyle/>
          <a:p>
            <a:r>
              <a:rPr lang="en-US" sz="2400" dirty="0" smtClean="0">
                <a:latin typeface="Times New Roman" panose="02020603050405020304" pitchFamily="18" charset="0"/>
                <a:cs typeface="Times New Roman" panose="02020603050405020304" pitchFamily="18" charset="0"/>
              </a:rPr>
              <a:t>Beyond </a:t>
            </a:r>
            <a:r>
              <a:rPr lang="en-US" sz="2400" dirty="0">
                <a:latin typeface="Times New Roman" panose="02020603050405020304" pitchFamily="18" charset="0"/>
                <a:cs typeface="Times New Roman" panose="02020603050405020304" pitchFamily="18" charset="0"/>
              </a:rPr>
              <a:t>improving prescription accuracy, eRx systems enhance overall hospital efficiency by streamlining the medication ordering process, reducing delays, and integrating clinical decision support tools that alert clinicians to potential drug interactions or contraindications</a:t>
            </a:r>
            <a:r>
              <a:rPr lang="en-US" sz="2400" dirty="0" smtClean="0">
                <a:latin typeface="Times New Roman" panose="02020603050405020304" pitchFamily="18" charset="0"/>
                <a:cs typeface="Times New Roman" panose="02020603050405020304" pitchFamily="18" charset="0"/>
              </a:rPr>
              <a:t>.</a:t>
            </a:r>
            <a:br>
              <a:rPr lang="en-US" sz="2400" dirty="0" smtClean="0">
                <a:latin typeface="Times New Roman" panose="02020603050405020304" pitchFamily="18" charset="0"/>
                <a:cs typeface="Times New Roman" panose="02020603050405020304" pitchFamily="18" charset="0"/>
              </a:rPr>
            </a:br>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This research aims to explore the effectiveness of e-prescription systems in minimizing medication errors and improving clinical workflow in hospital environments. It further examines real-world implementations, identifies key challenges faced by healthcare institutions during adoption, and suggests strategies for optimizing eRx integration in both resource-rich and resource-limited settings.</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584700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38200" y="365125"/>
            <a:ext cx="10515600" cy="1694493"/>
          </a:xfrm>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905522" y="2405849"/>
            <a:ext cx="10448278" cy="3771114"/>
          </a:xfrm>
        </p:spPr>
        <p:txBody>
          <a:bodyPr/>
          <a:lstStyle/>
          <a:p>
            <a:pPr lvl="0"/>
            <a:r>
              <a:rPr lang="en-US" sz="2000" dirty="0">
                <a:latin typeface="Times New Roman" panose="02020603050405020304" pitchFamily="18" charset="0"/>
                <a:cs typeface="Times New Roman" panose="02020603050405020304" pitchFamily="18" charset="0"/>
              </a:rPr>
              <a:t>PRIMARY OBJECTIVE-</a:t>
            </a:r>
          </a:p>
          <a:p>
            <a:pPr marL="0" lvl="0" indent="0">
              <a:buNone/>
            </a:pPr>
            <a:r>
              <a:rPr lang="en-US" sz="2000" dirty="0">
                <a:latin typeface="Times New Roman" panose="02020603050405020304" pitchFamily="18" charset="0"/>
                <a:cs typeface="Times New Roman" panose="02020603050405020304" pitchFamily="18" charset="0"/>
              </a:rPr>
              <a:t>To analyze the effectiveness of e-prescription (eRx) systems in reducing medication errors compared to traditional handwritten prescriptions.</a:t>
            </a:r>
          </a:p>
          <a:p>
            <a:pPr marL="0" lvl="0" indent="0">
              <a:buNone/>
            </a:pPr>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SECONDARY OBJECTIVE-</a:t>
            </a:r>
          </a:p>
          <a:p>
            <a:pPr marL="0" lvl="0" indent="0">
              <a:buNone/>
            </a:pPr>
            <a:r>
              <a:rPr lang="en-US" sz="2000" dirty="0">
                <a:latin typeface="Times New Roman" panose="02020603050405020304" pitchFamily="18" charset="0"/>
                <a:cs typeface="Times New Roman" panose="02020603050405020304" pitchFamily="18" charset="0"/>
              </a:rPr>
              <a:t>To identify key challenges and barriers associated with the adoption and implementation of eRx systems in clinical settings.</a:t>
            </a:r>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5"/>
            <a:ext cx="10515600" cy="1525879"/>
          </a:xfrm>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958789" y="2050742"/>
            <a:ext cx="10395012" cy="4145871"/>
          </a:xfrm>
        </p:spPr>
        <p:txBody>
          <a:bodyPr>
            <a:normAutofit/>
          </a:bodyPr>
          <a:lstStyle/>
          <a:p>
            <a:r>
              <a:rPr lang="en-US" sz="2000" dirty="0">
                <a:latin typeface="Times New Roman" panose="02020603050405020304" pitchFamily="18" charset="0"/>
                <a:cs typeface="Times New Roman" panose="02020603050405020304" pitchFamily="18" charset="0"/>
              </a:rPr>
              <a:t>This research is based on </a:t>
            </a:r>
            <a:r>
              <a:rPr lang="en-US" sz="2000" b="1" dirty="0">
                <a:latin typeface="Times New Roman" panose="02020603050405020304" pitchFamily="18" charset="0"/>
                <a:cs typeface="Times New Roman" panose="02020603050405020304" pitchFamily="18" charset="0"/>
              </a:rPr>
              <a:t>secondary data analysis</a:t>
            </a:r>
            <a:r>
              <a:rPr lang="en-US" sz="2000" dirty="0">
                <a:latin typeface="Times New Roman" panose="02020603050405020304" pitchFamily="18" charset="0"/>
                <a:cs typeface="Times New Roman" panose="02020603050405020304" pitchFamily="18" charset="0"/>
              </a:rPr>
              <a:t>, making it a </a:t>
            </a:r>
            <a:r>
              <a:rPr lang="en-US" sz="2000" b="1" dirty="0">
                <a:latin typeface="Times New Roman" panose="02020603050405020304" pitchFamily="18" charset="0"/>
                <a:cs typeface="Times New Roman" panose="02020603050405020304" pitchFamily="18" charset="0"/>
              </a:rPr>
              <a:t>retrospective, analytical, and non-experimental study</a:t>
            </a:r>
            <a:r>
              <a:rPr lang="en-US" sz="2000" dirty="0">
                <a:latin typeface="Times New Roman" panose="02020603050405020304" pitchFamily="18" charset="0"/>
                <a:cs typeface="Times New Roman" panose="02020603050405020304" pitchFamily="18" charset="0"/>
              </a:rPr>
              <a:t>. The primary objective is to examine the effectiveness of </a:t>
            </a:r>
            <a:r>
              <a:rPr lang="en-US" sz="2000" b="1" dirty="0">
                <a:latin typeface="Times New Roman" panose="02020603050405020304" pitchFamily="18" charset="0"/>
                <a:cs typeface="Times New Roman" panose="02020603050405020304" pitchFamily="18" charset="0"/>
              </a:rPr>
              <a:t>electronic prescription (eRx) systems</a:t>
            </a:r>
            <a:r>
              <a:rPr lang="en-US" sz="2000" dirty="0">
                <a:latin typeface="Times New Roman" panose="02020603050405020304" pitchFamily="18" charset="0"/>
                <a:cs typeface="Times New Roman" panose="02020603050405020304" pitchFamily="18" charset="0"/>
              </a:rPr>
              <a:t> in reducing medication errors and improving hospital workflow by analyzing and synthesizing previously published data, studies, and official reports</a:t>
            </a:r>
            <a:r>
              <a:rPr lang="en-US" sz="2000" dirty="0" smtClean="0">
                <a:latin typeface="Times New Roman" panose="02020603050405020304" pitchFamily="18" charset="0"/>
                <a:cs typeface="Times New Roman" panose="02020603050405020304" pitchFamily="18" charset="0"/>
              </a:rPr>
              <a:t>.</a:t>
            </a:r>
          </a:p>
          <a:p>
            <a:r>
              <a:rPr lang="en-US" sz="2000" b="1" dirty="0">
                <a:latin typeface="Times New Roman" panose="02020603050405020304" pitchFamily="18" charset="0"/>
                <a:cs typeface="Times New Roman" panose="02020603050405020304" pitchFamily="18" charset="0"/>
              </a:rPr>
              <a:t>Study Design</a:t>
            </a:r>
          </a:p>
          <a:p>
            <a:r>
              <a:rPr lang="en-US" sz="2000" b="1" dirty="0">
                <a:latin typeface="Times New Roman" panose="02020603050405020304" pitchFamily="18" charset="0"/>
                <a:cs typeface="Times New Roman" panose="02020603050405020304" pitchFamily="18" charset="0"/>
              </a:rPr>
              <a:t>Type of Study</a:t>
            </a:r>
            <a:r>
              <a:rPr lang="en-US" sz="2000" dirty="0">
                <a:latin typeface="Times New Roman" panose="02020603050405020304" pitchFamily="18" charset="0"/>
                <a:cs typeface="Times New Roman" panose="02020603050405020304" pitchFamily="18" charset="0"/>
              </a:rPr>
              <a:t>: Secondary Research</a:t>
            </a:r>
          </a:p>
          <a:p>
            <a:r>
              <a:rPr lang="en-US" sz="2000" b="1" dirty="0">
                <a:latin typeface="Times New Roman" panose="02020603050405020304" pitchFamily="18" charset="0"/>
                <a:cs typeface="Times New Roman" panose="02020603050405020304" pitchFamily="18" charset="0"/>
              </a:rPr>
              <a:t>Nature</a:t>
            </a:r>
            <a:r>
              <a:rPr lang="en-US" sz="2000" dirty="0">
                <a:latin typeface="Times New Roman" panose="02020603050405020304" pitchFamily="18" charset="0"/>
                <a:cs typeface="Times New Roman" panose="02020603050405020304" pitchFamily="18" charset="0"/>
              </a:rPr>
              <a:t>: Analytical, Retrospective, Descriptive</a:t>
            </a:r>
          </a:p>
          <a:p>
            <a:r>
              <a:rPr lang="en-US" sz="2000" b="1" dirty="0">
                <a:latin typeface="Times New Roman" panose="02020603050405020304" pitchFamily="18" charset="0"/>
                <a:cs typeface="Times New Roman" panose="02020603050405020304" pitchFamily="18" charset="0"/>
              </a:rPr>
              <a:t>Approach</a:t>
            </a:r>
            <a:r>
              <a:rPr lang="en-US" sz="2000" dirty="0">
                <a:latin typeface="Times New Roman" panose="02020603050405020304" pitchFamily="18" charset="0"/>
                <a:cs typeface="Times New Roman" panose="02020603050405020304" pitchFamily="18" charset="0"/>
              </a:rPr>
              <a:t>: Systematic Literature Review and Comparative Analysis</a:t>
            </a:r>
          </a:p>
          <a:p>
            <a:r>
              <a:rPr lang="en-US" sz="2000" dirty="0">
                <a:latin typeface="Times New Roman" panose="02020603050405020304" pitchFamily="18" charset="0"/>
                <a:cs typeface="Times New Roman" panose="02020603050405020304" pitchFamily="18" charset="0"/>
              </a:rPr>
              <a:t>This study does not involve primary data collection but instead relies on existing evidence from credible scientific and organizational sources.</a:t>
            </a: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365126"/>
            <a:ext cx="10515600" cy="1107034"/>
          </a:xfrm>
        </p:spPr>
        <p:txBody>
          <a:bodyPr/>
          <a:lstStyle/>
          <a:p>
            <a:pPr algn="ctr"/>
            <a:r>
              <a:rPr lang="en-IN" b="1" dirty="0"/>
              <a:t>Methodology (2/2)</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142043" y="1634084"/>
            <a:ext cx="11887200" cy="4962025"/>
          </a:xfrm>
        </p:spPr>
        <p:txBody>
          <a:bodyPr>
            <a:noAutofit/>
          </a:bodyPr>
          <a:lstStyle/>
          <a:p>
            <a:r>
              <a:rPr lang="en-US" sz="1600" dirty="0" smtClean="0">
                <a:latin typeface="Times New Roman" panose="02020603050405020304" pitchFamily="18" charset="0"/>
                <a:cs typeface="Times New Roman" panose="02020603050405020304" pitchFamily="18" charset="0"/>
              </a:rPr>
              <a:t>A </a:t>
            </a:r>
            <a:r>
              <a:rPr lang="en-US" sz="1600" b="1" dirty="0">
                <a:latin typeface="Times New Roman" panose="02020603050405020304" pitchFamily="18" charset="0"/>
                <a:cs typeface="Times New Roman" panose="02020603050405020304" pitchFamily="18" charset="0"/>
              </a:rPr>
              <a:t>systematic review</a:t>
            </a:r>
            <a:r>
              <a:rPr lang="en-US" sz="1600" dirty="0">
                <a:latin typeface="Times New Roman" panose="02020603050405020304" pitchFamily="18" charset="0"/>
                <a:cs typeface="Times New Roman" panose="02020603050405020304" pitchFamily="18" charset="0"/>
              </a:rPr>
              <a:t> was conducted using multiple academic and healthcare databases to gather relevant data published between </a:t>
            </a:r>
            <a:r>
              <a:rPr lang="en-US" sz="1600" b="1" dirty="0">
                <a:latin typeface="Times New Roman" panose="02020603050405020304" pitchFamily="18" charset="0"/>
                <a:cs typeface="Times New Roman" panose="02020603050405020304" pitchFamily="18" charset="0"/>
              </a:rPr>
              <a:t>2018 and 2024</a:t>
            </a:r>
            <a:r>
              <a:rPr lang="en-US" sz="1600" dirty="0">
                <a:latin typeface="Times New Roman" panose="02020603050405020304" pitchFamily="18" charset="0"/>
                <a:cs typeface="Times New Roman" panose="02020603050405020304" pitchFamily="18" charset="0"/>
              </a:rPr>
              <a:t>.</a:t>
            </a:r>
          </a:p>
          <a:p>
            <a:r>
              <a:rPr lang="en-US" sz="1600" b="1" dirty="0">
                <a:latin typeface="Times New Roman" panose="02020603050405020304" pitchFamily="18" charset="0"/>
                <a:cs typeface="Times New Roman" panose="02020603050405020304" pitchFamily="18" charset="0"/>
              </a:rPr>
              <a:t>Databases Searched</a:t>
            </a:r>
            <a:r>
              <a:rPr lang="en-US" sz="1600" dirty="0">
                <a:latin typeface="Times New Roman" panose="02020603050405020304" pitchFamily="18" charset="0"/>
                <a:cs typeface="Times New Roman" panose="02020603050405020304" pitchFamily="18" charset="0"/>
              </a:rPr>
              <a:t>:</a:t>
            </a:r>
          </a:p>
          <a:p>
            <a:pPr lvl="1"/>
            <a:r>
              <a:rPr lang="en-US" sz="1600" b="1" dirty="0">
                <a:latin typeface="Times New Roman" panose="02020603050405020304" pitchFamily="18" charset="0"/>
                <a:cs typeface="Times New Roman" panose="02020603050405020304" pitchFamily="18" charset="0"/>
              </a:rPr>
              <a:t>PubMed</a:t>
            </a:r>
            <a:endParaRPr lang="en-US" sz="1600" dirty="0">
              <a:latin typeface="Times New Roman" panose="02020603050405020304" pitchFamily="18" charset="0"/>
              <a:cs typeface="Times New Roman" panose="02020603050405020304" pitchFamily="18" charset="0"/>
            </a:endParaRPr>
          </a:p>
          <a:p>
            <a:pPr lvl="1"/>
            <a:r>
              <a:rPr lang="en-US" sz="1600" b="1" dirty="0">
                <a:latin typeface="Times New Roman" panose="02020603050405020304" pitchFamily="18" charset="0"/>
                <a:cs typeface="Times New Roman" panose="02020603050405020304" pitchFamily="18" charset="0"/>
              </a:rPr>
              <a:t>Google Scholar</a:t>
            </a:r>
            <a:endParaRPr lang="en-US" sz="1600" dirty="0">
              <a:latin typeface="Times New Roman" panose="02020603050405020304" pitchFamily="18" charset="0"/>
              <a:cs typeface="Times New Roman" panose="02020603050405020304" pitchFamily="18" charset="0"/>
            </a:endParaRPr>
          </a:p>
          <a:p>
            <a:pPr lvl="1"/>
            <a:r>
              <a:rPr lang="en-US" sz="1600" b="1" dirty="0">
                <a:latin typeface="Times New Roman" panose="02020603050405020304" pitchFamily="18" charset="0"/>
                <a:cs typeface="Times New Roman" panose="02020603050405020304" pitchFamily="18" charset="0"/>
              </a:rPr>
              <a:t>Scopus</a:t>
            </a:r>
            <a:endParaRPr lang="en-US" sz="1600" dirty="0">
              <a:latin typeface="Times New Roman" panose="02020603050405020304" pitchFamily="18" charset="0"/>
              <a:cs typeface="Times New Roman" panose="02020603050405020304" pitchFamily="18" charset="0"/>
            </a:endParaRPr>
          </a:p>
          <a:p>
            <a:pPr lvl="1"/>
            <a:r>
              <a:rPr lang="en-US" sz="1600" b="1" dirty="0" smtClean="0">
                <a:latin typeface="Times New Roman" panose="02020603050405020304" pitchFamily="18" charset="0"/>
                <a:cs typeface="Times New Roman" panose="02020603050405020304" pitchFamily="18" charset="0"/>
              </a:rPr>
              <a:t>Office </a:t>
            </a:r>
            <a:r>
              <a:rPr lang="en-US" sz="1600" b="1" dirty="0">
                <a:latin typeface="Times New Roman" panose="02020603050405020304" pitchFamily="18" charset="0"/>
                <a:cs typeface="Times New Roman" panose="02020603050405020304" pitchFamily="18" charset="0"/>
              </a:rPr>
              <a:t>of the National Coordinator for Health Information Technology (ONC)</a:t>
            </a:r>
            <a:endParaRPr lang="en-US" sz="1600" dirty="0">
              <a:latin typeface="Times New Roman" panose="02020603050405020304" pitchFamily="18" charset="0"/>
              <a:cs typeface="Times New Roman" panose="02020603050405020304" pitchFamily="18" charset="0"/>
            </a:endParaRPr>
          </a:p>
          <a:p>
            <a:pPr lvl="1"/>
            <a:r>
              <a:rPr lang="en-US" sz="1600" b="1" dirty="0">
                <a:latin typeface="Times New Roman" panose="02020603050405020304" pitchFamily="18" charset="0"/>
                <a:cs typeface="Times New Roman" panose="02020603050405020304" pitchFamily="18" charset="0"/>
              </a:rPr>
              <a:t>Health Information and Management Systems Society (HIMSS)</a:t>
            </a:r>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Search </a:t>
            </a:r>
            <a:r>
              <a:rPr lang="en-US" sz="1600" b="1" dirty="0" smtClean="0">
                <a:latin typeface="Times New Roman" panose="02020603050405020304" pitchFamily="18" charset="0"/>
                <a:cs typeface="Times New Roman" panose="02020603050405020304" pitchFamily="18" charset="0"/>
              </a:rPr>
              <a:t>Terms: </a:t>
            </a:r>
            <a:endParaRPr lang="en-US" sz="1600" dirty="0">
              <a:latin typeface="Times New Roman" panose="02020603050405020304" pitchFamily="18" charset="0"/>
              <a:cs typeface="Times New Roman" panose="02020603050405020304" pitchFamily="18" charset="0"/>
            </a:endParaRPr>
          </a:p>
          <a:p>
            <a:pPr lvl="1"/>
            <a:r>
              <a:rPr lang="en-US" sz="1600" dirty="0">
                <a:latin typeface="Times New Roman" panose="02020603050405020304" pitchFamily="18" charset="0"/>
                <a:cs typeface="Times New Roman" panose="02020603050405020304" pitchFamily="18" charset="0"/>
              </a:rPr>
              <a:t>“e-prescription systems”</a:t>
            </a:r>
          </a:p>
          <a:p>
            <a:pPr lvl="1"/>
            <a:r>
              <a:rPr lang="en-US" sz="1600" dirty="0">
                <a:latin typeface="Times New Roman" panose="02020603050405020304" pitchFamily="18" charset="0"/>
                <a:cs typeface="Times New Roman" panose="02020603050405020304" pitchFamily="18" charset="0"/>
              </a:rPr>
              <a:t>“electronic prescribing”</a:t>
            </a:r>
          </a:p>
          <a:p>
            <a:pPr lvl="1"/>
            <a:r>
              <a:rPr lang="en-US" sz="1600" dirty="0">
                <a:latin typeface="Times New Roman" panose="02020603050405020304" pitchFamily="18" charset="0"/>
                <a:cs typeface="Times New Roman" panose="02020603050405020304" pitchFamily="18" charset="0"/>
              </a:rPr>
              <a:t>“medication errors in hospitals”</a:t>
            </a:r>
          </a:p>
          <a:p>
            <a:pPr lvl="1"/>
            <a:r>
              <a:rPr lang="en-US" sz="1600" dirty="0" smtClean="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CPOE (Computerized Physician Order Entry)”</a:t>
            </a:r>
          </a:p>
          <a:p>
            <a:pPr lvl="1"/>
            <a:r>
              <a:rPr lang="en-US" sz="1600" dirty="0">
                <a:latin typeface="Times New Roman" panose="02020603050405020304" pitchFamily="18" charset="0"/>
                <a:cs typeface="Times New Roman" panose="02020603050405020304" pitchFamily="18" charset="0"/>
              </a:rPr>
              <a:t>“prescription error reduction”</a:t>
            </a:r>
          </a:p>
          <a:p>
            <a:r>
              <a:rPr lang="en-IN" sz="1600" dirty="0" smtClean="0">
                <a:latin typeface="Times New Roman" panose="02020603050405020304" pitchFamily="18" charset="0"/>
                <a:cs typeface="Times New Roman" panose="02020603050405020304" pitchFamily="18" charset="0"/>
              </a:rPr>
              <a:t>Inclusion </a:t>
            </a:r>
            <a:r>
              <a:rPr lang="en-IN" sz="1600" dirty="0">
                <a:latin typeface="Times New Roman" panose="02020603050405020304" pitchFamily="18" charset="0"/>
                <a:cs typeface="Times New Roman" panose="02020603050405020304" pitchFamily="18" charset="0"/>
              </a:rPr>
              <a:t>criteria: Articles related to medication errors, e-prescriptions, hospital digitalization</a:t>
            </a:r>
          </a:p>
          <a:p>
            <a:r>
              <a:rPr lang="en-IN" sz="1600" dirty="0">
                <a:latin typeface="Times New Roman" panose="02020603050405020304" pitchFamily="18" charset="0"/>
                <a:cs typeface="Times New Roman" panose="02020603050405020304" pitchFamily="18" charset="0"/>
              </a:rPr>
              <a:t>Exclusion criteria: Non-English texts, non-hospital settings, outdated technologies</a:t>
            </a:r>
          </a:p>
          <a:p>
            <a:endParaRPr lang="en-IN" sz="16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6"/>
            <a:ext cx="10515600" cy="687069"/>
          </a:xfrm>
        </p:spPr>
        <p:txBody>
          <a:bodyPr>
            <a:normAutofit fontScale="90000"/>
          </a:bodyPr>
          <a:lstStyle/>
          <a:p>
            <a:pPr algn="ctr"/>
            <a:r>
              <a:rPr lang="en-IN" b="1" dirty="0"/>
              <a:t>Results (1/3)</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52760" cy="919162"/>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54502199"/>
              </p:ext>
            </p:extLst>
          </p:nvPr>
        </p:nvGraphicFramePr>
        <p:xfrm>
          <a:off x="124284" y="1117283"/>
          <a:ext cx="11848640" cy="5669280"/>
        </p:xfrm>
        <a:graphic>
          <a:graphicData uri="http://schemas.openxmlformats.org/drawingml/2006/table">
            <a:tbl>
              <a:tblPr firstRow="1" bandRow="1">
                <a:tableStyleId>{5C22544A-7EE6-4342-B048-85BDC9FD1C3A}</a:tableStyleId>
              </a:tblPr>
              <a:tblGrid>
                <a:gridCol w="2085297">
                  <a:extLst>
                    <a:ext uri="{9D8B030D-6E8A-4147-A177-3AD203B41FA5}">
                      <a16:colId xmlns:a16="http://schemas.microsoft.com/office/drawing/2014/main" val="3290653891"/>
                    </a:ext>
                  </a:extLst>
                </a:gridCol>
                <a:gridCol w="1540052">
                  <a:extLst>
                    <a:ext uri="{9D8B030D-6E8A-4147-A177-3AD203B41FA5}">
                      <a16:colId xmlns:a16="http://schemas.microsoft.com/office/drawing/2014/main" val="3667724927"/>
                    </a:ext>
                  </a:extLst>
                </a:gridCol>
                <a:gridCol w="1904562">
                  <a:extLst>
                    <a:ext uri="{9D8B030D-6E8A-4147-A177-3AD203B41FA5}">
                      <a16:colId xmlns:a16="http://schemas.microsoft.com/office/drawing/2014/main" val="3825253992"/>
                    </a:ext>
                  </a:extLst>
                </a:gridCol>
                <a:gridCol w="1549166">
                  <a:extLst>
                    <a:ext uri="{9D8B030D-6E8A-4147-A177-3AD203B41FA5}">
                      <a16:colId xmlns:a16="http://schemas.microsoft.com/office/drawing/2014/main" val="1602514731"/>
                    </a:ext>
                  </a:extLst>
                </a:gridCol>
                <a:gridCol w="1627577">
                  <a:extLst>
                    <a:ext uri="{9D8B030D-6E8A-4147-A177-3AD203B41FA5}">
                      <a16:colId xmlns:a16="http://schemas.microsoft.com/office/drawing/2014/main" val="2788376345"/>
                    </a:ext>
                  </a:extLst>
                </a:gridCol>
                <a:gridCol w="1570993">
                  <a:extLst>
                    <a:ext uri="{9D8B030D-6E8A-4147-A177-3AD203B41FA5}">
                      <a16:colId xmlns:a16="http://schemas.microsoft.com/office/drawing/2014/main" val="2374199878"/>
                    </a:ext>
                  </a:extLst>
                </a:gridCol>
                <a:gridCol w="1570993">
                  <a:extLst>
                    <a:ext uri="{9D8B030D-6E8A-4147-A177-3AD203B41FA5}">
                      <a16:colId xmlns:a16="http://schemas.microsoft.com/office/drawing/2014/main" val="1730026400"/>
                    </a:ext>
                  </a:extLst>
                </a:gridCol>
              </a:tblGrid>
              <a:tr h="9046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Article</a:t>
                      </a:r>
                    </a:p>
                    <a:p>
                      <a:endParaRPr lang="en-IN" sz="1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Authors</a:t>
                      </a:r>
                    </a:p>
                    <a:p>
                      <a:endParaRPr lang="en-IN" sz="1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Departments Included in the Study</a:t>
                      </a:r>
                      <a:endParaRPr lang="en-IN" sz="1400" dirty="0" smtClean="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Top Drug Classes Involved</a:t>
                      </a:r>
                    </a:p>
                    <a:p>
                      <a:endParaRPr lang="en-IN" sz="1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Error</a:t>
                      </a:r>
                      <a:r>
                        <a:rPr lang="en-IN" sz="1400" baseline="0" dirty="0" smtClean="0">
                          <a:latin typeface="Times New Roman" panose="02020603050405020304" pitchFamily="18" charset="0"/>
                          <a:cs typeface="Times New Roman" panose="02020603050405020304" pitchFamily="18" charset="0"/>
                        </a:rPr>
                        <a:t> rate </a:t>
                      </a:r>
                      <a:r>
                        <a:rPr lang="en-IN" sz="1400" dirty="0" smtClean="0">
                          <a:latin typeface="Times New Roman" panose="02020603050405020304" pitchFamily="18" charset="0"/>
                          <a:cs typeface="Times New Roman" panose="02020603050405020304" pitchFamily="18" charset="0"/>
                        </a:rPr>
                        <a:t>Before e-Prescription System</a:t>
                      </a:r>
                    </a:p>
                    <a:p>
                      <a:endParaRPr lang="en-IN" sz="1400" dirty="0">
                        <a:latin typeface="Times New Roman" panose="02020603050405020304" pitchFamily="18" charset="0"/>
                        <a:cs typeface="Times New Roman" panose="02020603050405020304" pitchFamily="18" charset="0"/>
                      </a:endParaRPr>
                    </a:p>
                  </a:txBody>
                  <a:tcPr/>
                </a:tc>
                <a:tc>
                  <a:txBody>
                    <a:bodyPr/>
                    <a:lstStyle/>
                    <a:p>
                      <a:r>
                        <a:rPr lang="en-IN" sz="1400" dirty="0" smtClean="0">
                          <a:latin typeface="Times New Roman" panose="02020603050405020304" pitchFamily="18" charset="0"/>
                          <a:cs typeface="Times New Roman" panose="02020603050405020304" pitchFamily="18" charset="0"/>
                        </a:rPr>
                        <a:t>Error</a:t>
                      </a:r>
                      <a:r>
                        <a:rPr lang="en-IN" sz="1400" baseline="0" dirty="0" smtClean="0">
                          <a:latin typeface="Times New Roman" panose="02020603050405020304" pitchFamily="18" charset="0"/>
                          <a:cs typeface="Times New Roman" panose="02020603050405020304" pitchFamily="18" charset="0"/>
                        </a:rPr>
                        <a:t> rate </a:t>
                      </a:r>
                      <a:r>
                        <a:rPr lang="en-IN" sz="1400" dirty="0" smtClean="0">
                          <a:latin typeface="Times New Roman" panose="02020603050405020304" pitchFamily="18" charset="0"/>
                          <a:cs typeface="Times New Roman" panose="02020603050405020304" pitchFamily="18" charset="0"/>
                        </a:rPr>
                        <a:t>after e-Prescription System</a:t>
                      </a:r>
                      <a:endParaRPr lang="en-IN" sz="1400" dirty="0">
                        <a:latin typeface="Times New Roman" panose="02020603050405020304" pitchFamily="18" charset="0"/>
                        <a:cs typeface="Times New Roman" panose="02020603050405020304" pitchFamily="18" charset="0"/>
                      </a:endParaRPr>
                    </a:p>
                  </a:txBody>
                  <a:tcPr/>
                </a:tc>
                <a:tc>
                  <a:txBody>
                    <a:bodyPr/>
                    <a:lstStyle/>
                    <a:p>
                      <a:r>
                        <a:rPr lang="en-IN" sz="1400" dirty="0" smtClean="0">
                          <a:latin typeface="Times New Roman" panose="02020603050405020304" pitchFamily="18" charset="0"/>
                          <a:cs typeface="Times New Roman" panose="02020603050405020304" pitchFamily="18" charset="0"/>
                        </a:rPr>
                        <a:t>Source</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09515079"/>
                  </a:ext>
                </a:extLst>
              </a:tr>
              <a:tr h="2099741">
                <a:tc>
                  <a:txBody>
                    <a:bodyPr/>
                    <a:lstStyle/>
                    <a:p>
                      <a: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t>1. Effect of electronic prescription system modifications on reducing prescribing errors in a military hospital </a:t>
                      </a:r>
                      <a:b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br>
                      <a: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t>(2024)</a:t>
                      </a:r>
                      <a:b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br>
                      <a:endParaRPr lang="en-IN" sz="1100" i="1"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Wafa K. Alanazi, Saleh H. Almutairi, Abdullah A. Alamri, Muneerah F. Alsubaie, Yosef A. Alamari</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AICU, Cardiac Ward</a:t>
                      </a:r>
                    </a:p>
                    <a:p>
                      <a:r>
                        <a:rPr lang="en-IN" sz="1100" dirty="0" smtClean="0">
                          <a:latin typeface="Times New Roman" panose="02020603050405020304" pitchFamily="18" charset="0"/>
                          <a:cs typeface="Times New Roman" panose="02020603050405020304" pitchFamily="18" charset="0"/>
                        </a:rPr>
                        <a:t>CCU,</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CICU,</a:t>
                      </a:r>
                    </a:p>
                    <a:p>
                      <a:r>
                        <a:rPr lang="en-IN" sz="1100" dirty="0" smtClean="0">
                          <a:latin typeface="Times New Roman" panose="02020603050405020304" pitchFamily="18" charset="0"/>
                          <a:cs typeface="Times New Roman" panose="02020603050405020304" pitchFamily="18" charset="0"/>
                        </a:rPr>
                        <a:t>Female Medical &amp; Female Surgical</a:t>
                      </a:r>
                    </a:p>
                    <a:p>
                      <a:r>
                        <a:rPr lang="en-IN" sz="1100" dirty="0" smtClean="0">
                          <a:latin typeface="Times New Roman" panose="02020603050405020304" pitchFamily="18" charset="0"/>
                          <a:cs typeface="Times New Roman" panose="02020603050405020304" pitchFamily="18" charset="0"/>
                        </a:rPr>
                        <a:t>Male Medical, Male Surgical &amp; Male Specialty</a:t>
                      </a:r>
                    </a:p>
                    <a:p>
                      <a:r>
                        <a:rPr lang="en-IN" sz="1100" dirty="0" smtClean="0">
                          <a:latin typeface="Times New Roman" panose="02020603050405020304" pitchFamily="18" charset="0"/>
                          <a:cs typeface="Times New Roman" panose="02020603050405020304" pitchFamily="18" charset="0"/>
                        </a:rPr>
                        <a:t>OB/GYN,</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Paediatrics, PICU NICU,</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SCBU,</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Surgical ICU</a:t>
                      </a:r>
                    </a:p>
                    <a:p>
                      <a:r>
                        <a:rPr lang="en-IN" sz="1100" dirty="0" smtClean="0">
                          <a:latin typeface="Times New Roman" panose="02020603050405020304" pitchFamily="18" charset="0"/>
                          <a:cs typeface="Times New Roman" panose="02020603050405020304" pitchFamily="18" charset="0"/>
                        </a:rPr>
                        <a:t>Accident &amp; Emergency</a:t>
                      </a:r>
                    </a:p>
                    <a:p>
                      <a:r>
                        <a:rPr lang="en-IN" sz="1100" dirty="0" smtClean="0">
                          <a:latin typeface="Times New Roman" panose="02020603050405020304" pitchFamily="18" charset="0"/>
                          <a:cs typeface="Times New Roman" panose="02020603050405020304" pitchFamily="18" charset="0"/>
                        </a:rPr>
                        <a:t>Day Case</a:t>
                      </a:r>
                    </a:p>
                    <a:p>
                      <a:r>
                        <a:rPr lang="en-IN" sz="1100" dirty="0" smtClean="0">
                          <a:latin typeface="Times New Roman" panose="02020603050405020304" pitchFamily="18" charset="0"/>
                          <a:cs typeface="Times New Roman" panose="02020603050405020304" pitchFamily="18" charset="0"/>
                        </a:rPr>
                        <a:t>Endoscopy Unit</a:t>
                      </a:r>
                    </a:p>
                    <a:p>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Antibiotics,</a:t>
                      </a:r>
                    </a:p>
                    <a:p>
                      <a:r>
                        <a:rPr lang="en-IN" sz="1100" dirty="0" smtClean="0">
                          <a:latin typeface="Times New Roman" panose="02020603050405020304" pitchFamily="18" charset="0"/>
                          <a:cs typeface="Times New Roman" panose="02020603050405020304" pitchFamily="18" charset="0"/>
                        </a:rPr>
                        <a:t>Proton Pump, Inhibitors,</a:t>
                      </a:r>
                    </a:p>
                    <a:p>
                      <a:r>
                        <a:rPr lang="en-IN" sz="1100" dirty="0" smtClean="0">
                          <a:latin typeface="Times New Roman" panose="02020603050405020304" pitchFamily="18" charset="0"/>
                          <a:cs typeface="Times New Roman" panose="02020603050405020304" pitchFamily="18" charset="0"/>
                        </a:rPr>
                        <a:t>Antiemetic, Analgesic/Antipyretic</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Total Admissions- (</a:t>
                      </a:r>
                      <a:r>
                        <a:rPr lang="en-IN" sz="1100" b="1" dirty="0" smtClean="0">
                          <a:latin typeface="Times New Roman" panose="02020603050405020304" pitchFamily="18" charset="0"/>
                          <a:cs typeface="Times New Roman" panose="02020603050405020304" pitchFamily="18" charset="0"/>
                        </a:rPr>
                        <a:t>15,201)</a:t>
                      </a:r>
                    </a:p>
                    <a:p>
                      <a:r>
                        <a:rPr lang="en-IN" sz="1100" dirty="0" smtClean="0">
                          <a:latin typeface="Times New Roman" panose="02020603050405020304" pitchFamily="18" charset="0"/>
                          <a:cs typeface="Times New Roman" panose="02020603050405020304" pitchFamily="18" charset="0"/>
                        </a:rPr>
                        <a:t>Total Prescribing Errors- </a:t>
                      </a:r>
                      <a:r>
                        <a:rPr lang="en-IN" sz="1100" b="1" dirty="0" smtClean="0">
                          <a:latin typeface="Times New Roman" panose="02020603050405020304" pitchFamily="18" charset="0"/>
                          <a:cs typeface="Times New Roman" panose="02020603050405020304" pitchFamily="18" charset="0"/>
                        </a:rPr>
                        <a:t>(218)</a:t>
                      </a:r>
                    </a:p>
                    <a:p>
                      <a:endParaRPr lang="en-IN" sz="1100" dirty="0" smtClean="0">
                        <a:latin typeface="Times New Roman" panose="02020603050405020304" pitchFamily="18" charset="0"/>
                        <a:cs typeface="Times New Roman" panose="02020603050405020304" pitchFamily="18" charset="0"/>
                      </a:endParaRPr>
                    </a:p>
                    <a:p>
                      <a:r>
                        <a:rPr lang="en-IN" sz="1100" dirty="0" smtClean="0">
                          <a:latin typeface="Times New Roman" panose="02020603050405020304" pitchFamily="18" charset="0"/>
                          <a:cs typeface="Times New Roman" panose="02020603050405020304" pitchFamily="18" charset="0"/>
                        </a:rPr>
                        <a:t>Error</a:t>
                      </a:r>
                      <a:r>
                        <a:rPr lang="en-IN" sz="1100" baseline="0" dirty="0" smtClean="0">
                          <a:latin typeface="Times New Roman" panose="02020603050405020304" pitchFamily="18" charset="0"/>
                          <a:cs typeface="Times New Roman" panose="02020603050405020304" pitchFamily="18" charset="0"/>
                        </a:rPr>
                        <a:t> rate- </a:t>
                      </a:r>
                      <a:r>
                        <a:rPr lang="en-IN" sz="1100" b="1" dirty="0" smtClean="0">
                          <a:latin typeface="Times New Roman" panose="02020603050405020304" pitchFamily="18" charset="0"/>
                          <a:cs typeface="Times New Roman" panose="02020603050405020304" pitchFamily="18" charset="0"/>
                        </a:rPr>
                        <a:t>1.43%</a:t>
                      </a:r>
                      <a:endParaRPr lang="en-IN" sz="1100" b="1"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Total Admissions- </a:t>
                      </a:r>
                      <a:r>
                        <a:rPr lang="en-IN" sz="1100" b="1" dirty="0" smtClean="0">
                          <a:latin typeface="Times New Roman" panose="02020603050405020304" pitchFamily="18" charset="0"/>
                          <a:cs typeface="Times New Roman" panose="02020603050405020304" pitchFamily="18" charset="0"/>
                        </a:rPr>
                        <a:t>(14,353)</a:t>
                      </a:r>
                    </a:p>
                    <a:p>
                      <a:r>
                        <a:rPr lang="en-IN" sz="1100" dirty="0" smtClean="0">
                          <a:latin typeface="Times New Roman" panose="02020603050405020304" pitchFamily="18" charset="0"/>
                          <a:cs typeface="Times New Roman" panose="02020603050405020304" pitchFamily="18" charset="0"/>
                        </a:rPr>
                        <a:t>Total Prescribing Errors- </a:t>
                      </a:r>
                      <a:r>
                        <a:rPr lang="en-IN" sz="1100" b="1" dirty="0" smtClean="0">
                          <a:latin typeface="Times New Roman" panose="02020603050405020304" pitchFamily="18" charset="0"/>
                          <a:cs typeface="Times New Roman" panose="02020603050405020304" pitchFamily="18" charset="0"/>
                        </a:rPr>
                        <a:t>(73)</a:t>
                      </a:r>
                    </a:p>
                    <a:p>
                      <a:endParaRPr lang="en-IN" sz="1100" dirty="0" smtClean="0">
                        <a:latin typeface="Times New Roman" panose="02020603050405020304" pitchFamily="18" charset="0"/>
                        <a:cs typeface="Times New Roman" panose="02020603050405020304" pitchFamily="18" charset="0"/>
                      </a:endParaRPr>
                    </a:p>
                    <a:p>
                      <a:r>
                        <a:rPr lang="en-IN" sz="1100" dirty="0" smtClean="0">
                          <a:latin typeface="Times New Roman" panose="02020603050405020304" pitchFamily="18" charset="0"/>
                          <a:cs typeface="Times New Roman" panose="02020603050405020304" pitchFamily="18" charset="0"/>
                        </a:rPr>
                        <a:t>Error</a:t>
                      </a:r>
                      <a:r>
                        <a:rPr lang="en-IN" sz="1100" baseline="0" dirty="0" smtClean="0">
                          <a:latin typeface="Times New Roman" panose="02020603050405020304" pitchFamily="18" charset="0"/>
                          <a:cs typeface="Times New Roman" panose="02020603050405020304" pitchFamily="18" charset="0"/>
                        </a:rPr>
                        <a:t> rate- </a:t>
                      </a:r>
                      <a:r>
                        <a:rPr lang="en-IN" sz="1100" b="1" baseline="0" dirty="0" smtClean="0">
                          <a:latin typeface="Times New Roman" panose="02020603050405020304" pitchFamily="18" charset="0"/>
                          <a:cs typeface="Times New Roman" panose="02020603050405020304" pitchFamily="18" charset="0"/>
                        </a:rPr>
                        <a:t>0.51</a:t>
                      </a:r>
                      <a:r>
                        <a:rPr lang="en-IN" sz="1100" b="1" dirty="0" smtClean="0">
                          <a:latin typeface="Times New Roman" panose="02020603050405020304" pitchFamily="18" charset="0"/>
                          <a:cs typeface="Times New Roman" panose="02020603050405020304" pitchFamily="18" charset="0"/>
                        </a:rPr>
                        <a:t>%</a:t>
                      </a:r>
                    </a:p>
                    <a:p>
                      <a:endParaRPr lang="en-IN" sz="1100" dirty="0" smtClean="0">
                        <a:latin typeface="Times New Roman" panose="02020603050405020304" pitchFamily="18" charset="0"/>
                        <a:cs typeface="Times New Roman" panose="02020603050405020304" pitchFamily="18" charset="0"/>
                      </a:endParaRPr>
                    </a:p>
                    <a:p>
                      <a:r>
                        <a:rPr lang="en-IN" sz="1100" dirty="0" smtClean="0">
                          <a:latin typeface="Times New Roman" panose="02020603050405020304" pitchFamily="18" charset="0"/>
                          <a:cs typeface="Times New Roman" panose="02020603050405020304" pitchFamily="18" charset="0"/>
                          <a:hlinkClick r:id="rId3" action="ppaction://hlinkfile"/>
                        </a:rPr>
                        <a:t>..\..\Downloads\Case 1.xlsx</a:t>
                      </a:r>
                      <a:endParaRPr lang="en-IN" sz="1100" dirty="0" smtClean="0">
                        <a:latin typeface="Times New Roman" panose="02020603050405020304" pitchFamily="18" charset="0"/>
                        <a:cs typeface="Times New Roman" panose="02020603050405020304" pitchFamily="18" charset="0"/>
                      </a:endParaRPr>
                    </a:p>
                    <a:p>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Google Scholar</a:t>
                      </a:r>
                      <a:endParaRPr lang="en-IN"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69643480"/>
                  </a:ext>
                </a:extLst>
              </a:tr>
              <a:tr h="25097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100" b="1" i="1" dirty="0" smtClean="0">
                          <a:latin typeface="Times New Roman" panose="02020603050405020304" pitchFamily="18" charset="0"/>
                          <a:cs typeface="Times New Roman" panose="02020603050405020304" pitchFamily="18" charset="0"/>
                        </a:rPr>
                        <a:t>2. </a:t>
                      </a:r>
                      <a: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t>Effect of Electronic Prescribing Strategies on Medication Error and Harm in Hospital: a Systematic Review and Meta-analysis </a:t>
                      </a:r>
                      <a:b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br>
                      <a: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t>(2019)</a:t>
                      </a:r>
                    </a:p>
                    <a:p>
                      <a:endParaRPr lang="en-IN" sz="12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Nadia Roumeliotis, Jonathan Sniderman,</a:t>
                      </a:r>
                    </a:p>
                    <a:p>
                      <a:r>
                        <a:rPr lang="en-IN" sz="1100" dirty="0" smtClean="0">
                          <a:latin typeface="Times New Roman" panose="02020603050405020304" pitchFamily="18" charset="0"/>
                          <a:cs typeface="Times New Roman" panose="02020603050405020304" pitchFamily="18" charset="0"/>
                        </a:rPr>
                        <a:t>Thomasin Adams,</a:t>
                      </a:r>
                      <a:r>
                        <a:rPr lang="en-IN" sz="1100" baseline="0" dirty="0" smtClean="0">
                          <a:latin typeface="Times New Roman" panose="02020603050405020304" pitchFamily="18" charset="0"/>
                          <a:cs typeface="Times New Roman" panose="02020603050405020304" pitchFamily="18" charset="0"/>
                        </a:rPr>
                        <a:t> </a:t>
                      </a:r>
                      <a:endParaRPr lang="en-IN" sz="1100" dirty="0" smtClean="0">
                        <a:latin typeface="Times New Roman" panose="02020603050405020304" pitchFamily="18" charset="0"/>
                        <a:cs typeface="Times New Roman" panose="02020603050405020304" pitchFamily="18" charset="0"/>
                      </a:endParaRPr>
                    </a:p>
                    <a:p>
                      <a:r>
                        <a:rPr lang="en-IN" sz="1100" dirty="0" smtClean="0">
                          <a:latin typeface="Times New Roman" panose="02020603050405020304" pitchFamily="18" charset="0"/>
                          <a:cs typeface="Times New Roman" panose="02020603050405020304" pitchFamily="18" charset="0"/>
                        </a:rPr>
                        <a:t>Newton Addo,</a:t>
                      </a:r>
                    </a:p>
                    <a:p>
                      <a:r>
                        <a:rPr lang="en-IN" sz="1100" dirty="0" smtClean="0">
                          <a:latin typeface="Times New Roman" panose="02020603050405020304" pitchFamily="18" charset="0"/>
                          <a:cs typeface="Times New Roman" panose="02020603050405020304" pitchFamily="18" charset="0"/>
                        </a:rPr>
                        <a:t>Vijay Anand,</a:t>
                      </a:r>
                    </a:p>
                    <a:p>
                      <a:r>
                        <a:rPr lang="en-IN" sz="1100" dirty="0" smtClean="0">
                          <a:latin typeface="Times New Roman" panose="02020603050405020304" pitchFamily="18" charset="0"/>
                          <a:cs typeface="Times New Roman" panose="02020603050405020304" pitchFamily="18" charset="0"/>
                        </a:rPr>
                        <a:t>Paula Rochon, MPH</a:t>
                      </a:r>
                    </a:p>
                    <a:p>
                      <a:r>
                        <a:rPr lang="en-IN" sz="1100" dirty="0" smtClean="0">
                          <a:latin typeface="Times New Roman" panose="02020603050405020304" pitchFamily="18" charset="0"/>
                          <a:cs typeface="Times New Roman" panose="02020603050405020304" pitchFamily="18" charset="0"/>
                        </a:rPr>
                        <a:t>Anna Taddio,</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Christopher Parshuram</a:t>
                      </a:r>
                    </a:p>
                    <a:p>
                      <a:endParaRPr lang="en-IN" sz="1200" dirty="0">
                        <a:latin typeface="Times New Roman" panose="02020603050405020304" pitchFamily="18" charset="0"/>
                        <a:cs typeface="Times New Roman" panose="02020603050405020304" pitchFamily="18" charset="0"/>
                      </a:endParaRPr>
                    </a:p>
                  </a:txBody>
                  <a:tcPr/>
                </a:tc>
                <a:tc>
                  <a:txBody>
                    <a:bodyPr/>
                    <a:lstStyle/>
                    <a:p>
                      <a:r>
                        <a:rPr lang="en-US" sz="1100" b="0" dirty="0" smtClean="0">
                          <a:latin typeface="Times New Roman" panose="02020603050405020304" pitchFamily="18" charset="0"/>
                          <a:cs typeface="Times New Roman" panose="02020603050405020304" pitchFamily="18" charset="0"/>
                        </a:rPr>
                        <a:t>ICUs</a:t>
                      </a:r>
                    </a:p>
                    <a:p>
                      <a:r>
                        <a:rPr lang="en-US" sz="1100" b="0" dirty="0" smtClean="0">
                          <a:latin typeface="Times New Roman" panose="02020603050405020304" pitchFamily="18" charset="0"/>
                          <a:cs typeface="Times New Roman" panose="02020603050405020304" pitchFamily="18" charset="0"/>
                        </a:rPr>
                        <a:t>Hospital Wards</a:t>
                      </a:r>
                    </a:p>
                    <a:p>
                      <a:r>
                        <a:rPr lang="en-US" sz="1100" b="0" dirty="0" smtClean="0">
                          <a:latin typeface="Times New Roman" panose="02020603050405020304" pitchFamily="18" charset="0"/>
                          <a:cs typeface="Times New Roman" panose="02020603050405020304" pitchFamily="18" charset="0"/>
                        </a:rPr>
                        <a:t>Emergency Departments Operating Rooms</a:t>
                      </a:r>
                    </a:p>
                    <a:p>
                      <a:r>
                        <a:rPr lang="en-US" sz="1100" b="0" dirty="0" smtClean="0">
                          <a:latin typeface="Times New Roman" panose="02020603050405020304" pitchFamily="18" charset="0"/>
                          <a:cs typeface="Times New Roman" panose="02020603050405020304" pitchFamily="18" charset="0"/>
                        </a:rPr>
                        <a:t>NICUs</a:t>
                      </a:r>
                    </a:p>
                    <a:p>
                      <a:endParaRPr lang="en-IN" sz="1200" dirty="0">
                        <a:latin typeface="Times New Roman" panose="02020603050405020304" pitchFamily="18" charset="0"/>
                        <a:cs typeface="Times New Roman" panose="02020603050405020304" pitchFamily="18" charset="0"/>
                      </a:endParaRPr>
                    </a:p>
                  </a:txBody>
                  <a:tcPr/>
                </a:tc>
                <a:tc>
                  <a:txBody>
                    <a:bodyPr/>
                    <a:lstStyle/>
                    <a:p>
                      <a:r>
                        <a:rPr lang="en-IN" sz="1100" b="0" dirty="0" smtClean="0">
                          <a:latin typeface="Times New Roman" panose="02020603050405020304" pitchFamily="18" charset="0"/>
                          <a:cs typeface="Times New Roman" panose="02020603050405020304" pitchFamily="18" charset="0"/>
                        </a:rPr>
                        <a:t>Insulin, Mycophenolate,  mofetil,</a:t>
                      </a:r>
                      <a:r>
                        <a:rPr lang="en-IN" sz="1100" b="0" baseline="0" dirty="0" smtClean="0">
                          <a:latin typeface="Times New Roman" panose="02020603050405020304" pitchFamily="18" charset="0"/>
                          <a:cs typeface="Times New Roman" panose="02020603050405020304" pitchFamily="18" charset="0"/>
                        </a:rPr>
                        <a:t> </a:t>
                      </a:r>
                      <a:r>
                        <a:rPr lang="en-IN" sz="1100" b="0" dirty="0" smtClean="0">
                          <a:latin typeface="Times New Roman" panose="02020603050405020304" pitchFamily="18" charset="0"/>
                          <a:cs typeface="Times New Roman" panose="02020603050405020304" pitchFamily="18" charset="0"/>
                        </a:rPr>
                        <a:t>Antibiotics,</a:t>
                      </a:r>
                      <a:r>
                        <a:rPr lang="en-IN" sz="1100" b="0" baseline="0" dirty="0" smtClean="0">
                          <a:latin typeface="Times New Roman" panose="02020603050405020304" pitchFamily="18" charset="0"/>
                          <a:cs typeface="Times New Roman" panose="02020603050405020304" pitchFamily="18" charset="0"/>
                        </a:rPr>
                        <a:t> </a:t>
                      </a:r>
                      <a:r>
                        <a:rPr lang="en-IN" sz="1100" b="0" dirty="0" smtClean="0">
                          <a:latin typeface="Times New Roman" panose="02020603050405020304" pitchFamily="18" charset="0"/>
                          <a:cs typeface="Times New Roman" panose="02020603050405020304" pitchFamily="18" charset="0"/>
                        </a:rPr>
                        <a:t>Renally cleared drugs</a:t>
                      </a:r>
                    </a:p>
                    <a:p>
                      <a:r>
                        <a:rPr lang="en-IN" sz="1100" b="0" dirty="0" smtClean="0">
                          <a:latin typeface="Times New Roman" panose="02020603050405020304" pitchFamily="18" charset="0"/>
                          <a:cs typeface="Times New Roman" panose="02020603050405020304" pitchFamily="18" charset="0"/>
                        </a:rPr>
                        <a:t>Chemotherapy,</a:t>
                      </a:r>
                      <a:r>
                        <a:rPr lang="en-IN" sz="1100" b="0" baseline="0" dirty="0" smtClean="0">
                          <a:latin typeface="Times New Roman" panose="02020603050405020304" pitchFamily="18" charset="0"/>
                          <a:cs typeface="Times New Roman" panose="02020603050405020304" pitchFamily="18" charset="0"/>
                        </a:rPr>
                        <a:t> </a:t>
                      </a:r>
                      <a:r>
                        <a:rPr lang="en-IN" sz="1100" b="0" dirty="0" smtClean="0">
                          <a:latin typeface="Times New Roman" panose="02020603050405020304" pitchFamily="18" charset="0"/>
                          <a:cs typeface="Times New Roman" panose="02020603050405020304" pitchFamily="18" charset="0"/>
                        </a:rPr>
                        <a:t>Drugs for post-operative nausea and vomiting,</a:t>
                      </a:r>
                    </a:p>
                    <a:p>
                      <a:r>
                        <a:rPr lang="en-IN" sz="1100" b="0" dirty="0" smtClean="0">
                          <a:latin typeface="Times New Roman" panose="02020603050405020304" pitchFamily="18" charset="0"/>
                          <a:cs typeface="Times New Roman" panose="02020603050405020304" pitchFamily="18" charset="0"/>
                        </a:rPr>
                        <a:t>Pain control</a:t>
                      </a:r>
                      <a:r>
                        <a:rPr lang="en-IN" sz="1100" b="0" baseline="0" dirty="0" smtClean="0">
                          <a:latin typeface="Times New Roman" panose="02020603050405020304" pitchFamily="18" charset="0"/>
                          <a:cs typeface="Times New Roman" panose="02020603050405020304" pitchFamily="18" charset="0"/>
                        </a:rPr>
                        <a:t> </a:t>
                      </a:r>
                      <a:r>
                        <a:rPr lang="en-IN" sz="1100" b="0" dirty="0" smtClean="0">
                          <a:latin typeface="Times New Roman" panose="02020603050405020304" pitchFamily="18" charset="0"/>
                          <a:cs typeface="Times New Roman" panose="02020603050405020304" pitchFamily="18" charset="0"/>
                        </a:rPr>
                        <a:t>medications,</a:t>
                      </a:r>
                    </a:p>
                    <a:p>
                      <a:r>
                        <a:rPr lang="en-IN" sz="1100" b="0" dirty="0" smtClean="0">
                          <a:latin typeface="Times New Roman" panose="02020603050405020304" pitchFamily="18" charset="0"/>
                          <a:cs typeface="Times New Roman" panose="02020603050405020304" pitchFamily="18" charset="0"/>
                        </a:rPr>
                        <a:t>Rehydration therapies (especially for </a:t>
                      </a:r>
                      <a:r>
                        <a:rPr lang="en-IN" sz="1100" b="0" dirty="0" err="1" smtClean="0">
                          <a:latin typeface="Times New Roman" panose="02020603050405020304" pitchFamily="18" charset="0"/>
                          <a:cs typeface="Times New Roman" panose="02020603050405020304" pitchFamily="18" charset="0"/>
                        </a:rPr>
                        <a:t>pediatric</a:t>
                      </a:r>
                      <a:r>
                        <a:rPr lang="en-IN" sz="1100" b="0" dirty="0" smtClean="0">
                          <a:latin typeface="Times New Roman" panose="02020603050405020304" pitchFamily="18" charset="0"/>
                          <a:cs typeface="Times New Roman" panose="02020603050405020304" pitchFamily="18" charset="0"/>
                        </a:rPr>
                        <a:t> cases),</a:t>
                      </a:r>
                    </a:p>
                    <a:p>
                      <a:r>
                        <a:rPr lang="en-IN" sz="1100" b="0" dirty="0" smtClean="0">
                          <a:latin typeface="Times New Roman" panose="02020603050405020304" pitchFamily="18" charset="0"/>
                          <a:cs typeface="Times New Roman" panose="02020603050405020304" pitchFamily="18" charset="0"/>
                        </a:rPr>
                        <a:t>Drugs involved in medication reconciliation efforts</a:t>
                      </a:r>
                    </a:p>
                    <a:p>
                      <a:endParaRPr lang="en-IN" sz="12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Prescribing errors per admission- </a:t>
                      </a:r>
                      <a:r>
                        <a:rPr lang="pt-BR" sz="1100" dirty="0" smtClean="0">
                          <a:latin typeface="Times New Roman" panose="02020603050405020304" pitchFamily="18" charset="0"/>
                          <a:cs typeface="Times New Roman" panose="02020603050405020304" pitchFamily="18" charset="0"/>
                        </a:rPr>
                        <a:t>Hospital A: (</a:t>
                      </a:r>
                      <a:r>
                        <a:rPr lang="pt-BR" sz="1100" b="1" dirty="0" smtClean="0">
                          <a:latin typeface="Times New Roman" panose="02020603050405020304" pitchFamily="18" charset="0"/>
                          <a:cs typeface="Times New Roman" panose="02020603050405020304" pitchFamily="18" charset="0"/>
                        </a:rPr>
                        <a:t>6.25</a:t>
                      </a:r>
                      <a:r>
                        <a:rPr lang="pt-BR" sz="1100" dirty="0" smtClean="0">
                          <a:latin typeface="Times New Roman" panose="02020603050405020304" pitchFamily="18" charset="0"/>
                          <a:cs typeface="Times New Roman" panose="02020603050405020304" pitchFamily="18" charset="0"/>
                        </a:rPr>
                        <a:t> /adm)</a:t>
                      </a:r>
                      <a:br>
                        <a:rPr lang="pt-BR" sz="1100" dirty="0" smtClean="0">
                          <a:latin typeface="Times New Roman" panose="02020603050405020304" pitchFamily="18" charset="0"/>
                          <a:cs typeface="Times New Roman" panose="02020603050405020304" pitchFamily="18" charset="0"/>
                        </a:rPr>
                      </a:br>
                      <a:r>
                        <a:rPr lang="pt-BR" sz="1100" dirty="0" smtClean="0">
                          <a:latin typeface="Times New Roman" panose="02020603050405020304" pitchFamily="18" charset="0"/>
                          <a:cs typeface="Times New Roman" panose="02020603050405020304" pitchFamily="18" charset="0"/>
                        </a:rPr>
                        <a:t>Hospital B: (</a:t>
                      </a:r>
                      <a:r>
                        <a:rPr lang="pt-BR" sz="1100" b="1" dirty="0" smtClean="0">
                          <a:latin typeface="Times New Roman" panose="02020603050405020304" pitchFamily="18" charset="0"/>
                          <a:cs typeface="Times New Roman" panose="02020603050405020304" pitchFamily="18" charset="0"/>
                        </a:rPr>
                        <a:t>3.62</a:t>
                      </a:r>
                      <a:r>
                        <a:rPr lang="pt-BR" sz="1100" dirty="0" smtClean="0">
                          <a:latin typeface="Times New Roman" panose="02020603050405020304" pitchFamily="18" charset="0"/>
                          <a:cs typeface="Times New Roman" panose="02020603050405020304" pitchFamily="18" charset="0"/>
                        </a:rPr>
                        <a:t> /adm)</a:t>
                      </a:r>
                      <a:br>
                        <a:rPr lang="pt-BR" sz="1100" dirty="0" smtClean="0">
                          <a:latin typeface="Times New Roman" panose="02020603050405020304" pitchFamily="18" charset="0"/>
                          <a:cs typeface="Times New Roman" panose="02020603050405020304" pitchFamily="18" charset="0"/>
                        </a:rPr>
                      </a:br>
                      <a:r>
                        <a:rPr lang="pt-BR" sz="1100" dirty="0" smtClean="0">
                          <a:latin typeface="Times New Roman" panose="02020603050405020304" pitchFamily="18" charset="0"/>
                          <a:cs typeface="Times New Roman" panose="02020603050405020304" pitchFamily="18" charset="0"/>
                        </a:rPr>
                        <a:t/>
                      </a:r>
                      <a:br>
                        <a:rPr lang="pt-BR"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Potentially serious MAEs- (</a:t>
                      </a:r>
                      <a:r>
                        <a:rPr lang="en-IN" sz="1100" b="1" dirty="0" smtClean="0">
                          <a:latin typeface="Times New Roman" panose="02020603050405020304" pitchFamily="18" charset="0"/>
                          <a:cs typeface="Times New Roman" panose="02020603050405020304" pitchFamily="18" charset="0"/>
                        </a:rPr>
                        <a:t>3.3%</a:t>
                      </a:r>
                      <a:r>
                        <a:rPr lang="en-IN" sz="1100" dirty="0" smtClean="0">
                          <a:latin typeface="Times New Roman" panose="02020603050405020304" pitchFamily="18" charset="0"/>
                          <a:cs typeface="Times New Roman" panose="02020603050405020304" pitchFamily="18" charset="0"/>
                        </a:rPr>
                        <a:t> of administrations)</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Prescribing errors per admission- </a:t>
                      </a:r>
                      <a:r>
                        <a:rPr lang="pt-BR" sz="1100" dirty="0" smtClean="0">
                          <a:latin typeface="Times New Roman" panose="02020603050405020304" pitchFamily="18" charset="0"/>
                          <a:cs typeface="Times New Roman" panose="02020603050405020304" pitchFamily="18" charset="0"/>
                        </a:rPr>
                        <a:t>Hospital A: (</a:t>
                      </a:r>
                      <a:r>
                        <a:rPr lang="pt-BR" sz="1100" b="1" dirty="0" smtClean="0">
                          <a:latin typeface="Times New Roman" panose="02020603050405020304" pitchFamily="18" charset="0"/>
                          <a:cs typeface="Times New Roman" panose="02020603050405020304" pitchFamily="18" charset="0"/>
                        </a:rPr>
                        <a:t>2.12</a:t>
                      </a:r>
                      <a:r>
                        <a:rPr lang="pt-BR" sz="1100" dirty="0" smtClean="0">
                          <a:latin typeface="Times New Roman" panose="02020603050405020304" pitchFamily="18" charset="0"/>
                          <a:cs typeface="Times New Roman" panose="02020603050405020304" pitchFamily="18" charset="0"/>
                        </a:rPr>
                        <a:t> /adm)</a:t>
                      </a:r>
                      <a:br>
                        <a:rPr lang="pt-BR" sz="1100" dirty="0" smtClean="0">
                          <a:latin typeface="Times New Roman" panose="02020603050405020304" pitchFamily="18" charset="0"/>
                          <a:cs typeface="Times New Roman" panose="02020603050405020304" pitchFamily="18" charset="0"/>
                        </a:rPr>
                      </a:br>
                      <a:r>
                        <a:rPr lang="pt-BR" sz="1100" dirty="0" smtClean="0">
                          <a:latin typeface="Times New Roman" panose="02020603050405020304" pitchFamily="18" charset="0"/>
                          <a:cs typeface="Times New Roman" panose="02020603050405020304" pitchFamily="18" charset="0"/>
                        </a:rPr>
                        <a:t>Hospital B: (</a:t>
                      </a:r>
                      <a:r>
                        <a:rPr lang="pt-BR" sz="1100" b="1" dirty="0" smtClean="0">
                          <a:latin typeface="Times New Roman" panose="02020603050405020304" pitchFamily="18" charset="0"/>
                          <a:cs typeface="Times New Roman" panose="02020603050405020304" pitchFamily="18" charset="0"/>
                        </a:rPr>
                        <a:t>1.46</a:t>
                      </a:r>
                      <a:r>
                        <a:rPr lang="pt-BR" sz="1100" dirty="0" smtClean="0">
                          <a:latin typeface="Times New Roman" panose="02020603050405020304" pitchFamily="18" charset="0"/>
                          <a:cs typeface="Times New Roman" panose="02020603050405020304" pitchFamily="18" charset="0"/>
                        </a:rPr>
                        <a:t> /adm)</a:t>
                      </a:r>
                    </a:p>
                    <a:p>
                      <a:endParaRPr lang="pt-BR" sz="1100" dirty="0" smtClean="0">
                        <a:latin typeface="Times New Roman" panose="02020603050405020304" pitchFamily="18" charset="0"/>
                        <a:cs typeface="Times New Roman" panose="02020603050405020304" pitchFamily="18" charset="0"/>
                      </a:endParaRPr>
                    </a:p>
                    <a:p>
                      <a:r>
                        <a:rPr lang="en-IN" sz="1100" dirty="0" smtClean="0">
                          <a:latin typeface="Times New Roman" panose="02020603050405020304" pitchFamily="18" charset="0"/>
                          <a:cs typeface="Times New Roman" panose="02020603050405020304" pitchFamily="18" charset="0"/>
                        </a:rPr>
                        <a:t>Potentially serious MAEs- (</a:t>
                      </a:r>
                      <a:r>
                        <a:rPr lang="en-IN" sz="1100" b="1" dirty="0" smtClean="0">
                          <a:latin typeface="Times New Roman" panose="02020603050405020304" pitchFamily="18" charset="0"/>
                          <a:cs typeface="Times New Roman" panose="02020603050405020304" pitchFamily="18" charset="0"/>
                        </a:rPr>
                        <a:t>0.9%</a:t>
                      </a:r>
                      <a:r>
                        <a:rPr lang="en-IN" sz="1100" dirty="0" smtClean="0">
                          <a:latin typeface="Times New Roman" panose="02020603050405020304" pitchFamily="18" charset="0"/>
                          <a:cs typeface="Times New Roman" panose="02020603050405020304" pitchFamily="18" charset="0"/>
                        </a:rPr>
                        <a:t> of administrations)</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Error rate- </a:t>
                      </a:r>
                      <a:r>
                        <a:rPr lang="en-IN" sz="1100" b="1" dirty="0" smtClean="0">
                          <a:latin typeface="Times New Roman" panose="02020603050405020304" pitchFamily="18" charset="0"/>
                          <a:cs typeface="Times New Roman" panose="02020603050405020304" pitchFamily="18" charset="0"/>
                        </a:rPr>
                        <a:t>2.4% absolute (approx. 56% reduction)</a:t>
                      </a:r>
                    </a:p>
                    <a:p>
                      <a:endParaRPr lang="en-IN" sz="1100" b="1" dirty="0" smtClean="0">
                        <a:latin typeface="Times New Roman" panose="02020603050405020304" pitchFamily="18" charset="0"/>
                        <a:cs typeface="Times New Roman" panose="02020603050405020304" pitchFamily="18" charset="0"/>
                      </a:endParaRPr>
                    </a:p>
                    <a:p>
                      <a:r>
                        <a:rPr lang="en-IN" sz="1100" b="1" dirty="0" smtClean="0">
                          <a:latin typeface="Times New Roman" panose="02020603050405020304" pitchFamily="18" charset="0"/>
                          <a:cs typeface="Times New Roman" panose="02020603050405020304" pitchFamily="18" charset="0"/>
                          <a:hlinkClick r:id="rId4" action="ppaction://hlinkfile"/>
                        </a:rPr>
                        <a:t>..\..\Downloads\Case 2.xlsx</a:t>
                      </a:r>
                      <a:endParaRPr lang="en-IN" sz="1100" b="1" dirty="0" smtClean="0">
                        <a:latin typeface="Times New Roman" panose="02020603050405020304" pitchFamily="18" charset="0"/>
                        <a:cs typeface="Times New Roman" panose="02020603050405020304" pitchFamily="18" charset="0"/>
                      </a:endParaRPr>
                    </a:p>
                  </a:txBody>
                  <a:tcPr/>
                </a:tc>
                <a:tc>
                  <a:txBody>
                    <a:bodyPr/>
                    <a:lstStyle/>
                    <a:p>
                      <a:r>
                        <a:rPr lang="en-IN" sz="1200" dirty="0" smtClean="0">
                          <a:latin typeface="Times New Roman" panose="02020603050405020304" pitchFamily="18" charset="0"/>
                          <a:cs typeface="Times New Roman" panose="02020603050405020304" pitchFamily="18" charset="0"/>
                        </a:rPr>
                        <a:t>PubMed</a:t>
                      </a:r>
                      <a:endParaRPr lang="en-IN"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86692931"/>
                  </a:ext>
                </a:extLst>
              </a:tr>
            </a:tbl>
          </a:graphicData>
        </a:graphic>
      </p:graphicFrame>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5"/>
            <a:ext cx="10515600" cy="927647"/>
          </a:xfrm>
        </p:spPr>
        <p:txBody>
          <a:bodyPr/>
          <a:lstStyle/>
          <a:p>
            <a:pPr algn="ctr"/>
            <a:r>
              <a:rPr lang="en-IN" b="1" dirty="0"/>
              <a:t>Results (2/3)</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86000" cy="1076018"/>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824136109"/>
              </p:ext>
            </p:extLst>
          </p:nvPr>
        </p:nvGraphicFramePr>
        <p:xfrm>
          <a:off x="201225" y="1390421"/>
          <a:ext cx="11789550" cy="5331054"/>
        </p:xfrm>
        <a:graphic>
          <a:graphicData uri="http://schemas.openxmlformats.org/drawingml/2006/table">
            <a:tbl>
              <a:tblPr firstRow="1" bandRow="1">
                <a:tableStyleId>{5C22544A-7EE6-4342-B048-85BDC9FD1C3A}</a:tableStyleId>
              </a:tblPr>
              <a:tblGrid>
                <a:gridCol w="2074898">
                  <a:extLst>
                    <a:ext uri="{9D8B030D-6E8A-4147-A177-3AD203B41FA5}">
                      <a16:colId xmlns:a16="http://schemas.microsoft.com/office/drawing/2014/main" val="2748677648"/>
                    </a:ext>
                  </a:extLst>
                </a:gridCol>
                <a:gridCol w="1532372">
                  <a:extLst>
                    <a:ext uri="{9D8B030D-6E8A-4147-A177-3AD203B41FA5}">
                      <a16:colId xmlns:a16="http://schemas.microsoft.com/office/drawing/2014/main" val="1881235274"/>
                    </a:ext>
                  </a:extLst>
                </a:gridCol>
                <a:gridCol w="1895064">
                  <a:extLst>
                    <a:ext uri="{9D8B030D-6E8A-4147-A177-3AD203B41FA5}">
                      <a16:colId xmlns:a16="http://schemas.microsoft.com/office/drawing/2014/main" val="1804008763"/>
                    </a:ext>
                  </a:extLst>
                </a:gridCol>
                <a:gridCol w="1541440">
                  <a:extLst>
                    <a:ext uri="{9D8B030D-6E8A-4147-A177-3AD203B41FA5}">
                      <a16:colId xmlns:a16="http://schemas.microsoft.com/office/drawing/2014/main" val="1244277254"/>
                    </a:ext>
                  </a:extLst>
                </a:gridCol>
                <a:gridCol w="1619460">
                  <a:extLst>
                    <a:ext uri="{9D8B030D-6E8A-4147-A177-3AD203B41FA5}">
                      <a16:colId xmlns:a16="http://schemas.microsoft.com/office/drawing/2014/main" val="763723680"/>
                    </a:ext>
                  </a:extLst>
                </a:gridCol>
                <a:gridCol w="1563158">
                  <a:extLst>
                    <a:ext uri="{9D8B030D-6E8A-4147-A177-3AD203B41FA5}">
                      <a16:colId xmlns:a16="http://schemas.microsoft.com/office/drawing/2014/main" val="564467405"/>
                    </a:ext>
                  </a:extLst>
                </a:gridCol>
                <a:gridCol w="1563158">
                  <a:extLst>
                    <a:ext uri="{9D8B030D-6E8A-4147-A177-3AD203B41FA5}">
                      <a16:colId xmlns:a16="http://schemas.microsoft.com/office/drawing/2014/main" val="3888879322"/>
                    </a:ext>
                  </a:extLst>
                </a:gridCol>
              </a:tblGrid>
              <a:tr h="7628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Article</a:t>
                      </a:r>
                    </a:p>
                    <a:p>
                      <a:endParaRPr lang="en-IN" sz="1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Authors</a:t>
                      </a:r>
                    </a:p>
                    <a:p>
                      <a:endParaRPr lang="en-IN" sz="1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anose="02020603050405020304" pitchFamily="18" charset="0"/>
                          <a:cs typeface="Times New Roman" panose="02020603050405020304" pitchFamily="18" charset="0"/>
                        </a:rPr>
                        <a:t>Departments Included in the Study</a:t>
                      </a:r>
                      <a:endParaRPr lang="en-IN" sz="1400" dirty="0" smtClean="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Top Drug Classes Involved</a:t>
                      </a:r>
                    </a:p>
                    <a:p>
                      <a:endParaRPr lang="en-IN" sz="1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smtClean="0">
                          <a:latin typeface="Times New Roman" panose="02020603050405020304" pitchFamily="18" charset="0"/>
                          <a:cs typeface="Times New Roman" panose="02020603050405020304" pitchFamily="18" charset="0"/>
                        </a:rPr>
                        <a:t>Error</a:t>
                      </a:r>
                      <a:r>
                        <a:rPr lang="en-IN" sz="1400" baseline="0" dirty="0" smtClean="0">
                          <a:latin typeface="Times New Roman" panose="02020603050405020304" pitchFamily="18" charset="0"/>
                          <a:cs typeface="Times New Roman" panose="02020603050405020304" pitchFamily="18" charset="0"/>
                        </a:rPr>
                        <a:t> rate </a:t>
                      </a:r>
                      <a:r>
                        <a:rPr lang="en-IN" sz="1400" dirty="0" smtClean="0">
                          <a:latin typeface="Times New Roman" panose="02020603050405020304" pitchFamily="18" charset="0"/>
                          <a:cs typeface="Times New Roman" panose="02020603050405020304" pitchFamily="18" charset="0"/>
                        </a:rPr>
                        <a:t>Before e-Prescription System</a:t>
                      </a:r>
                    </a:p>
                    <a:p>
                      <a:endParaRPr lang="en-IN" sz="1400" dirty="0">
                        <a:latin typeface="Times New Roman" panose="02020603050405020304" pitchFamily="18" charset="0"/>
                        <a:cs typeface="Times New Roman" panose="02020603050405020304" pitchFamily="18" charset="0"/>
                      </a:endParaRPr>
                    </a:p>
                  </a:txBody>
                  <a:tcPr/>
                </a:tc>
                <a:tc>
                  <a:txBody>
                    <a:bodyPr/>
                    <a:lstStyle/>
                    <a:p>
                      <a:r>
                        <a:rPr lang="en-IN" sz="1400" dirty="0" smtClean="0">
                          <a:latin typeface="Times New Roman" panose="02020603050405020304" pitchFamily="18" charset="0"/>
                          <a:cs typeface="Times New Roman" panose="02020603050405020304" pitchFamily="18" charset="0"/>
                        </a:rPr>
                        <a:t>Error</a:t>
                      </a:r>
                      <a:r>
                        <a:rPr lang="en-IN" sz="1400" baseline="0" dirty="0" smtClean="0">
                          <a:latin typeface="Times New Roman" panose="02020603050405020304" pitchFamily="18" charset="0"/>
                          <a:cs typeface="Times New Roman" panose="02020603050405020304" pitchFamily="18" charset="0"/>
                        </a:rPr>
                        <a:t> rate </a:t>
                      </a:r>
                      <a:r>
                        <a:rPr lang="en-IN" sz="1400" dirty="0" smtClean="0">
                          <a:latin typeface="Times New Roman" panose="02020603050405020304" pitchFamily="18" charset="0"/>
                          <a:cs typeface="Times New Roman" panose="02020603050405020304" pitchFamily="18" charset="0"/>
                        </a:rPr>
                        <a:t>after e-Prescription System</a:t>
                      </a:r>
                      <a:endParaRPr lang="en-IN" sz="1400" dirty="0">
                        <a:latin typeface="Times New Roman" panose="02020603050405020304" pitchFamily="18" charset="0"/>
                        <a:cs typeface="Times New Roman" panose="02020603050405020304" pitchFamily="18" charset="0"/>
                      </a:endParaRPr>
                    </a:p>
                  </a:txBody>
                  <a:tcPr/>
                </a:tc>
                <a:tc>
                  <a:txBody>
                    <a:bodyPr/>
                    <a:lstStyle/>
                    <a:p>
                      <a:r>
                        <a:rPr lang="en-IN" sz="1400" dirty="0" smtClean="0">
                          <a:latin typeface="Times New Roman" panose="02020603050405020304" pitchFamily="18" charset="0"/>
                          <a:cs typeface="Times New Roman" panose="02020603050405020304" pitchFamily="18" charset="0"/>
                        </a:rPr>
                        <a:t>Source</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6554780"/>
                  </a:ext>
                </a:extLst>
              </a:tr>
              <a:tr h="21930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100" b="1" i="1" dirty="0" smtClean="0">
                          <a:latin typeface="Times New Roman" panose="02020603050405020304" pitchFamily="18" charset="0"/>
                          <a:cs typeface="Times New Roman" panose="02020603050405020304" pitchFamily="18" charset="0"/>
                        </a:rPr>
                        <a:t>3. </a:t>
                      </a:r>
                      <a: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t>E-Prescription Implementation: An Analytical Study On The Transformation Of Medical Records From Physical To Electronic </a:t>
                      </a:r>
                      <a:b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br>
                      <a: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t>(2024)</a:t>
                      </a:r>
                    </a:p>
                    <a:p>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b="0" dirty="0" smtClean="0">
                          <a:latin typeface="Times New Roman" panose="02020603050405020304" pitchFamily="18" charset="0"/>
                          <a:cs typeface="Times New Roman" panose="02020603050405020304" pitchFamily="18" charset="0"/>
                        </a:rPr>
                        <a:t>Rolly Catur Widyantoro</a:t>
                      </a:r>
                      <a:br>
                        <a:rPr lang="en-IN" sz="1100" b="0" dirty="0" smtClean="0">
                          <a:latin typeface="Times New Roman" panose="02020603050405020304" pitchFamily="18" charset="0"/>
                          <a:cs typeface="Times New Roman" panose="02020603050405020304" pitchFamily="18" charset="0"/>
                        </a:rPr>
                      </a:br>
                      <a:r>
                        <a:rPr lang="en-IN" sz="1100" b="0" dirty="0" smtClean="0">
                          <a:latin typeface="Times New Roman" panose="02020603050405020304" pitchFamily="18" charset="0"/>
                          <a:cs typeface="Times New Roman" panose="02020603050405020304" pitchFamily="18" charset="0"/>
                        </a:rPr>
                        <a:t/>
                      </a:r>
                      <a:br>
                        <a:rPr lang="en-IN" sz="1100" b="0" dirty="0" smtClean="0">
                          <a:latin typeface="Times New Roman" panose="02020603050405020304" pitchFamily="18" charset="0"/>
                          <a:cs typeface="Times New Roman" panose="02020603050405020304" pitchFamily="18" charset="0"/>
                        </a:rPr>
                      </a:br>
                      <a:r>
                        <a:rPr lang="en-IN" sz="1100" b="0" i="0" kern="1200" dirty="0" smtClean="0">
                          <a:solidFill>
                            <a:schemeClr val="dk1"/>
                          </a:solidFill>
                          <a:effectLst/>
                          <a:latin typeface="Times New Roman" panose="02020603050405020304" pitchFamily="18" charset="0"/>
                          <a:ea typeface="+mn-ea"/>
                          <a:cs typeface="Times New Roman" panose="02020603050405020304" pitchFamily="18" charset="0"/>
                        </a:rPr>
                        <a:t> Puput Oktamianti</a:t>
                      </a:r>
                      <a:endParaRPr lang="en-IN" sz="1100" b="0" dirty="0">
                        <a:latin typeface="Times New Roman" panose="02020603050405020304" pitchFamily="18" charset="0"/>
                        <a:cs typeface="Times New Roman" panose="02020603050405020304" pitchFamily="18" charset="0"/>
                      </a:endParaRPr>
                    </a:p>
                  </a:txBody>
                  <a:tcPr/>
                </a:tc>
                <a:tc>
                  <a:txBody>
                    <a:bodyPr/>
                    <a:lstStyle/>
                    <a:p>
                      <a:r>
                        <a:rPr lang="en-US" sz="1100" dirty="0" smtClean="0">
                          <a:latin typeface="Times New Roman" panose="02020603050405020304" pitchFamily="18" charset="0"/>
                          <a:cs typeface="Times New Roman" panose="02020603050405020304" pitchFamily="18" charset="0"/>
                        </a:rPr>
                        <a:t>Outpatient Clinics</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Inpatient Wards	</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Emergency Departments</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Maternal and Child Health</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Independent Practitioner Clinics</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Opioids,</a:t>
                      </a:r>
                      <a:r>
                        <a:rPr lang="en-IN" sz="1100" baseline="0" dirty="0" smtClean="0">
                          <a:latin typeface="Times New Roman" panose="02020603050405020304" pitchFamily="18" charset="0"/>
                          <a:cs typeface="Times New Roman" panose="02020603050405020304" pitchFamily="18" charset="0"/>
                        </a:rPr>
                        <a:t> </a:t>
                      </a:r>
                      <a:r>
                        <a:rPr lang="en-IN" sz="1100" dirty="0" smtClean="0">
                          <a:latin typeface="Times New Roman" panose="02020603050405020304" pitchFamily="18" charset="0"/>
                          <a:cs typeface="Times New Roman" panose="02020603050405020304" pitchFamily="18" charset="0"/>
                        </a:rPr>
                        <a:t>Antibiotics,</a:t>
                      </a:r>
                      <a:br>
                        <a:rPr lang="en-IN" sz="1100" dirty="0" smtClean="0">
                          <a:latin typeface="Times New Roman" panose="02020603050405020304" pitchFamily="18" charset="0"/>
                          <a:cs typeface="Times New Roman" panose="02020603050405020304" pitchFamily="18" charset="0"/>
                        </a:rPr>
                      </a:br>
                      <a:r>
                        <a:rPr lang="en-IN" sz="1100" dirty="0" smtClean="0">
                          <a:latin typeface="Times New Roman" panose="02020603050405020304" pitchFamily="18" charset="0"/>
                          <a:cs typeface="Times New Roman" panose="02020603050405020304" pitchFamily="18" charset="0"/>
                        </a:rPr>
                        <a:t>Paediatric Drugs,</a:t>
                      </a:r>
                    </a:p>
                    <a:p>
                      <a:r>
                        <a:rPr lang="en-IN" sz="1100" dirty="0" smtClean="0">
                          <a:latin typeface="Times New Roman" panose="02020603050405020304" pitchFamily="18" charset="0"/>
                          <a:cs typeface="Times New Roman" panose="02020603050405020304" pitchFamily="18" charset="0"/>
                        </a:rPr>
                        <a:t>Polypharmacy Combinations</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Prescribing error</a:t>
                      </a:r>
                      <a:r>
                        <a:rPr lang="en-IN" sz="1100" baseline="0" dirty="0" smtClean="0">
                          <a:latin typeface="Times New Roman" panose="02020603050405020304" pitchFamily="18" charset="0"/>
                          <a:cs typeface="Times New Roman" panose="02020603050405020304" pitchFamily="18" charset="0"/>
                        </a:rPr>
                        <a:t> rate – </a:t>
                      </a:r>
                      <a:r>
                        <a:rPr lang="en-IN" sz="1100" b="1" baseline="0" dirty="0" smtClean="0">
                          <a:latin typeface="Times New Roman" panose="02020603050405020304" pitchFamily="18" charset="0"/>
                          <a:cs typeface="Times New Roman" panose="02020603050405020304" pitchFamily="18" charset="0"/>
                        </a:rPr>
                        <a:t>(</a:t>
                      </a:r>
                      <a:r>
                        <a:rPr lang="en-IN" sz="1100" b="1" dirty="0" smtClean="0"/>
                        <a:t>6.94%)</a:t>
                      </a:r>
                      <a:endParaRPr lang="en-IN" sz="1100" b="1"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Prescribing error</a:t>
                      </a:r>
                      <a:r>
                        <a:rPr lang="en-IN" sz="1100" baseline="0" dirty="0" smtClean="0">
                          <a:latin typeface="Times New Roman" panose="02020603050405020304" pitchFamily="18" charset="0"/>
                          <a:cs typeface="Times New Roman" panose="02020603050405020304" pitchFamily="18" charset="0"/>
                        </a:rPr>
                        <a:t> rate- </a:t>
                      </a:r>
                      <a:r>
                        <a:rPr lang="en-IN" sz="1100" b="1" baseline="0" dirty="0" smtClean="0">
                          <a:latin typeface="Times New Roman" panose="02020603050405020304" pitchFamily="18" charset="0"/>
                          <a:cs typeface="Times New Roman" panose="02020603050405020304" pitchFamily="18" charset="0"/>
                        </a:rPr>
                        <a:t>(</a:t>
                      </a:r>
                      <a:r>
                        <a:rPr lang="en-IN" sz="1100" b="1" dirty="0" smtClean="0"/>
                        <a:t>1.96%)</a:t>
                      </a:r>
                      <a:br>
                        <a:rPr lang="en-IN" sz="1100" b="1" dirty="0" smtClean="0"/>
                      </a:br>
                      <a:r>
                        <a:rPr lang="en-IN" sz="1100" b="1" dirty="0" smtClean="0"/>
                        <a:t/>
                      </a:r>
                      <a:br>
                        <a:rPr lang="en-IN" sz="1100" b="1" dirty="0" smtClean="0"/>
                      </a:br>
                      <a:r>
                        <a:rPr lang="en-IN" sz="1100" b="1" dirty="0" smtClean="0"/>
                        <a:t/>
                      </a:r>
                      <a:br>
                        <a:rPr lang="en-IN" sz="1100" b="1" dirty="0" smtClean="0"/>
                      </a:br>
                      <a:r>
                        <a:rPr lang="en-IN" sz="1100" b="1" dirty="0" smtClean="0"/>
                        <a:t/>
                      </a:r>
                      <a:br>
                        <a:rPr lang="en-IN" sz="1100" b="1" dirty="0" smtClean="0"/>
                      </a:br>
                      <a:r>
                        <a:rPr lang="en-IN" sz="1100" b="0" dirty="0" smtClean="0"/>
                        <a:t>Reduction in</a:t>
                      </a:r>
                      <a:r>
                        <a:rPr lang="en-IN" sz="1100" b="0" baseline="0" dirty="0" smtClean="0"/>
                        <a:t> error rate-</a:t>
                      </a:r>
                      <a:r>
                        <a:rPr lang="en-IN" sz="1100" b="1" baseline="0" dirty="0" smtClean="0"/>
                        <a:t>( Approx. 5%)</a:t>
                      </a:r>
                    </a:p>
                    <a:p>
                      <a:endParaRPr lang="en-IN" sz="1100" b="1" baseline="0" dirty="0" smtClean="0">
                        <a:latin typeface="Times New Roman" panose="02020603050405020304" pitchFamily="18" charset="0"/>
                        <a:cs typeface="Times New Roman" panose="02020603050405020304" pitchFamily="18" charset="0"/>
                      </a:endParaRPr>
                    </a:p>
                    <a:p>
                      <a:r>
                        <a:rPr lang="en-IN" sz="1100" b="1" dirty="0" smtClean="0">
                          <a:latin typeface="Times New Roman" panose="02020603050405020304" pitchFamily="18" charset="0"/>
                          <a:cs typeface="Times New Roman" panose="02020603050405020304" pitchFamily="18" charset="0"/>
                          <a:hlinkClick r:id="rId3" action="ppaction://hlinkfile"/>
                        </a:rPr>
                        <a:t>..\..\Downloads\Case 3.xlsx</a:t>
                      </a:r>
                      <a:endParaRPr lang="en-IN" sz="1100" b="1"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Google Scholar</a:t>
                      </a:r>
                      <a:endParaRPr lang="en-IN"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7819759"/>
                  </a:ext>
                </a:extLst>
              </a:tr>
              <a:tr h="21930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100" b="1" i="1" dirty="0" smtClean="0">
                          <a:latin typeface="Times New Roman" panose="02020603050405020304" pitchFamily="18" charset="0"/>
                          <a:cs typeface="Times New Roman" panose="02020603050405020304" pitchFamily="18" charset="0"/>
                        </a:rPr>
                        <a:t>4. </a:t>
                      </a:r>
                      <a: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t>Pharmacists’ Interventions on Electronic Prescriptions from Various Specialty Wards in a Malaysian Public Hospital: A Cross-Sectional Study </a:t>
                      </a:r>
                      <a:b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br>
                      <a:r>
                        <a:rPr lang="en-US" sz="1100" b="1" i="1" kern="1200" dirty="0" smtClean="0">
                          <a:solidFill>
                            <a:schemeClr val="dk1"/>
                          </a:solidFill>
                          <a:effectLst/>
                          <a:latin typeface="Times New Roman" panose="02020603050405020304" pitchFamily="18" charset="0"/>
                          <a:ea typeface="+mn-ea"/>
                          <a:cs typeface="Times New Roman" panose="02020603050405020304" pitchFamily="18" charset="0"/>
                        </a:rPr>
                        <a:t>(2021)</a:t>
                      </a:r>
                    </a:p>
                    <a:p>
                      <a:endParaRPr lang="en-IN" sz="120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Poh Ling Ooi, Hadzliana Zainal, Qi Ying Lean, Long Chiau Ming, Baharudin Ibrahim</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US" sz="1100" dirty="0" smtClean="0">
                          <a:latin typeface="Times New Roman" panose="02020603050405020304" pitchFamily="18" charset="0"/>
                          <a:cs typeface="Times New Roman" panose="02020603050405020304" pitchFamily="18" charset="0"/>
                        </a:rPr>
                        <a:t>Medical, Surgical</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Intensive Care</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Pediatrics</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Orthopedics</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OB-GYN</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Psychiatric</a:t>
                      </a:r>
                      <a:br>
                        <a:rPr lang="en-US" sz="1100" dirty="0" smtClean="0">
                          <a:latin typeface="Times New Roman" panose="02020603050405020304" pitchFamily="18" charset="0"/>
                          <a:cs typeface="Times New Roman" panose="02020603050405020304" pitchFamily="18" charset="0"/>
                        </a:rPr>
                      </a:br>
                      <a:r>
                        <a:rPr lang="en-US" sz="1100" dirty="0" smtClean="0">
                          <a:latin typeface="Times New Roman" panose="02020603050405020304" pitchFamily="18" charset="0"/>
                          <a:cs typeface="Times New Roman" panose="02020603050405020304" pitchFamily="18" charset="0"/>
                        </a:rPr>
                        <a:t>Others</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US" sz="1200" b="0" dirty="0" smtClean="0"/>
                        <a:t>Anti-infective agents-</a:t>
                      </a:r>
                      <a:r>
                        <a:rPr lang="en-US" sz="1200" b="0" baseline="0" dirty="0" smtClean="0"/>
                        <a:t> (</a:t>
                      </a:r>
                      <a:r>
                        <a:rPr lang="en-US" sz="1200" b="0" dirty="0" smtClean="0"/>
                        <a:t>33.84% of all pharmacist interventions)</a:t>
                      </a:r>
                      <a:endParaRPr lang="en-IN" sz="1200" b="0" dirty="0">
                        <a:latin typeface="Times New Roman" panose="02020603050405020304" pitchFamily="18" charset="0"/>
                        <a:cs typeface="Times New Roman" panose="02020603050405020304" pitchFamily="18" charset="0"/>
                      </a:endParaRPr>
                    </a:p>
                  </a:txBody>
                  <a:tcPr/>
                </a:tc>
                <a:tc>
                  <a:txBody>
                    <a:bodyPr/>
                    <a:lstStyle/>
                    <a:p>
                      <a:r>
                        <a:rPr lang="en-US" sz="1100" dirty="0" smtClean="0"/>
                        <a:t>Referenced manual prescribing error rate- </a:t>
                      </a:r>
                      <a:r>
                        <a:rPr lang="en-US" sz="1100" b="1" dirty="0" smtClean="0"/>
                        <a:t>7.1% – 10.1%</a:t>
                      </a:r>
                      <a:r>
                        <a:rPr lang="en-US" sz="1100" dirty="0" smtClean="0"/>
                        <a:t> (from cited studies)</a:t>
                      </a:r>
                      <a:r>
                        <a:rPr lang="en-US" sz="1100" b="1" dirty="0" smtClean="0"/>
                        <a:t/>
                      </a:r>
                      <a:br>
                        <a:rPr lang="en-US" sz="1100" b="1" dirty="0" smtClean="0"/>
                      </a:br>
                      <a:r>
                        <a:rPr lang="en-US" sz="1100" b="1" dirty="0" smtClean="0"/>
                        <a:t/>
                      </a:r>
                      <a:br>
                        <a:rPr lang="en-US" sz="1100" b="1" dirty="0" smtClean="0"/>
                      </a:br>
                      <a:r>
                        <a:rPr lang="en-US" sz="1100" b="1" dirty="0" smtClean="0"/>
                        <a:t/>
                      </a:r>
                      <a:br>
                        <a:rPr lang="en-US" sz="1100" b="1" dirty="0" smtClean="0"/>
                      </a:br>
                      <a:r>
                        <a:rPr lang="en-US" sz="1100" b="1" dirty="0" smtClean="0"/>
                        <a:t>3.3%</a:t>
                      </a:r>
                      <a:r>
                        <a:rPr lang="en-US" sz="1100" dirty="0" smtClean="0"/>
                        <a:t> (11,922 interventions out of 357,760 e-prescriptions)</a:t>
                      </a:r>
                      <a:endParaRPr lang="en-IN" sz="1100" dirty="0">
                        <a:latin typeface="Times New Roman" panose="02020603050405020304" pitchFamily="18" charset="0"/>
                        <a:cs typeface="Times New Roman" panose="02020603050405020304" pitchFamily="18" charset="0"/>
                      </a:endParaRPr>
                    </a:p>
                  </a:txBody>
                  <a:tcPr/>
                </a:tc>
                <a:tc>
                  <a:txBody>
                    <a:bodyPr/>
                    <a:lstStyle/>
                    <a:p>
                      <a:r>
                        <a:rPr lang="en-US" sz="1100" dirty="0" smtClean="0"/>
                        <a:t>Approximate reduction-</a:t>
                      </a:r>
                      <a:r>
                        <a:rPr lang="en-US" sz="1100" baseline="0" dirty="0" smtClean="0"/>
                        <a:t> </a:t>
                      </a:r>
                      <a:r>
                        <a:rPr lang="en-US" sz="1100" b="1" baseline="0" dirty="0" smtClean="0"/>
                        <a:t>(</a:t>
                      </a:r>
                      <a:r>
                        <a:rPr lang="en-US" sz="1100" b="1" dirty="0" smtClean="0"/>
                        <a:t>7.1% to 3.3% )</a:t>
                      </a:r>
                      <a:r>
                        <a:rPr lang="en-US" sz="1100" dirty="0" smtClean="0"/>
                        <a:t/>
                      </a:r>
                      <a:br>
                        <a:rPr lang="en-US" sz="1100" dirty="0" smtClean="0"/>
                      </a:br>
                      <a:r>
                        <a:rPr lang="en-US" sz="1100" dirty="0" smtClean="0"/>
                        <a:t/>
                      </a:r>
                      <a:br>
                        <a:rPr lang="en-US" sz="1100" dirty="0" smtClean="0"/>
                      </a:br>
                      <a:r>
                        <a:rPr lang="en-IN" sz="1100" b="0" dirty="0" smtClean="0"/>
                        <a:t>Reduction in</a:t>
                      </a:r>
                      <a:r>
                        <a:rPr lang="en-IN" sz="1100" b="0" baseline="0" dirty="0" smtClean="0"/>
                        <a:t> error rate-</a:t>
                      </a:r>
                      <a:r>
                        <a:rPr lang="en-US" sz="1100" dirty="0" smtClean="0"/>
                        <a:t/>
                      </a:r>
                      <a:br>
                        <a:rPr lang="en-US" sz="1100" dirty="0" smtClean="0"/>
                      </a:br>
                      <a:r>
                        <a:rPr lang="en-US" sz="1100" dirty="0" smtClean="0"/>
                        <a:t> (</a:t>
                      </a:r>
                      <a:r>
                        <a:rPr lang="en-US" sz="1100" b="1" dirty="0" smtClean="0"/>
                        <a:t>53.5%)</a:t>
                      </a:r>
                    </a:p>
                    <a:p>
                      <a:endParaRPr lang="en-US" sz="1100" b="1" dirty="0" smtClean="0">
                        <a:latin typeface="Times New Roman" panose="02020603050405020304" pitchFamily="18" charset="0"/>
                        <a:cs typeface="Times New Roman" panose="02020603050405020304" pitchFamily="18" charset="0"/>
                      </a:endParaRPr>
                    </a:p>
                    <a:p>
                      <a:endParaRPr lang="en-US" sz="1100" b="1" dirty="0" smtClean="0">
                        <a:latin typeface="Times New Roman" panose="02020603050405020304" pitchFamily="18" charset="0"/>
                        <a:cs typeface="Times New Roman" panose="02020603050405020304" pitchFamily="18" charset="0"/>
                      </a:endParaRPr>
                    </a:p>
                    <a:p>
                      <a:r>
                        <a:rPr lang="en-IN" sz="1100" b="0" dirty="0" smtClean="0">
                          <a:latin typeface="Times New Roman" panose="02020603050405020304" pitchFamily="18" charset="0"/>
                          <a:cs typeface="Times New Roman" panose="02020603050405020304" pitchFamily="18" charset="0"/>
                          <a:hlinkClick r:id="rId4" action="ppaction://hlinkfile"/>
                        </a:rPr>
                        <a:t>..\..\Downloads\Case 4.xlsx</a:t>
                      </a:r>
                      <a:endParaRPr lang="en-IN" sz="1100" b="0" dirty="0">
                        <a:latin typeface="Times New Roman" panose="02020603050405020304" pitchFamily="18" charset="0"/>
                        <a:cs typeface="Times New Roman" panose="02020603050405020304" pitchFamily="18" charset="0"/>
                      </a:endParaRPr>
                    </a:p>
                  </a:txBody>
                  <a:tcPr/>
                </a:tc>
                <a:tc>
                  <a:txBody>
                    <a:bodyPr/>
                    <a:lstStyle/>
                    <a:p>
                      <a:r>
                        <a:rPr lang="en-IN" sz="1100" dirty="0" smtClean="0">
                          <a:latin typeface="Times New Roman" panose="02020603050405020304" pitchFamily="18" charset="0"/>
                          <a:cs typeface="Times New Roman" panose="02020603050405020304" pitchFamily="18" charset="0"/>
                        </a:rPr>
                        <a:t>PubMed, </a:t>
                      </a:r>
                    </a:p>
                    <a:p>
                      <a:r>
                        <a:rPr lang="en-IN" sz="1100" i="1" dirty="0" smtClean="0">
                          <a:latin typeface="Times New Roman" panose="02020603050405020304" pitchFamily="18" charset="0"/>
                          <a:cs typeface="Times New Roman" panose="02020603050405020304" pitchFamily="18" charset="0"/>
                        </a:rPr>
                        <a:t>Pharmacy (MDPI), 2021</a:t>
                      </a:r>
                      <a:endParaRPr lang="en-IN" sz="1100"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62311205"/>
                  </a:ext>
                </a:extLst>
              </a:tr>
            </a:tbl>
          </a:graphicData>
        </a:graphic>
      </p:graphicFrame>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597</TotalTime>
  <Words>2092</Words>
  <Application>Microsoft Office PowerPoint</Application>
  <PresentationFormat>Widescreen</PresentationFormat>
  <Paragraphs>195</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E-Prescription Systems – Reducing Medication Errors in Hospitals</vt:lpstr>
      <vt:lpstr>Mentor Approval</vt:lpstr>
      <vt:lpstr>Introduction (1/2)</vt:lpstr>
      <vt:lpstr>Introduction (1/2)</vt:lpstr>
      <vt:lpstr>Objectives of Your Study</vt:lpstr>
      <vt:lpstr>Methodology (1/2)</vt:lpstr>
      <vt:lpstr>Methodology (2/2)</vt:lpstr>
      <vt:lpstr>Results (1/3)</vt:lpstr>
      <vt:lpstr>Results (2/3)</vt:lpstr>
      <vt:lpstr>Results (3/3)</vt:lpstr>
      <vt:lpstr>Discussion</vt:lpstr>
      <vt:lpstr>Conclusion</vt:lpstr>
      <vt:lpstr>References (Only Vancouver Style)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Dhruv Bhatt</cp:lastModifiedBy>
  <cp:revision>41</cp:revision>
  <dcterms:created xsi:type="dcterms:W3CDTF">2022-05-20T15:11:38Z</dcterms:created>
  <dcterms:modified xsi:type="dcterms:W3CDTF">2025-06-23T07:56:21Z</dcterms:modified>
</cp:coreProperties>
</file>