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BEB04E86.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06_51DAFD2A.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301" r:id="rId3"/>
    <p:sldId id="279" r:id="rId4"/>
    <p:sldId id="258" r:id="rId5"/>
    <p:sldId id="260" r:id="rId6"/>
    <p:sldId id="259" r:id="rId7"/>
    <p:sldId id="280" r:id="rId8"/>
    <p:sldId id="262" r:id="rId9"/>
    <p:sldId id="295" r:id="rId10"/>
    <p:sldId id="297" r:id="rId11"/>
    <p:sldId id="298" r:id="rId12"/>
    <p:sldId id="299" r:id="rId13"/>
    <p:sldId id="300" r:id="rId14"/>
    <p:sldId id="265" r:id="rId15"/>
    <p:sldId id="266" r:id="rId16"/>
    <p:sldId id="292" r:id="rId17"/>
    <p:sldId id="273" r:id="rId18"/>
    <p:sldId id="293" r:id="rId19"/>
    <p:sldId id="29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8C5E96-3A45-81B5-DA65-D5BA1C35ABFE}" name="Vinay Tripathi" initials="VT" userId="S::vinay@iihmrdelhi.edu.in::c5714b6c-52ed-4683-861b-e4f82d42572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F1FF"/>
    <a:srgbClr val="FBFDFF"/>
    <a:srgbClr val="EFF8FF"/>
    <a:srgbClr val="E6F4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4E07FB-A834-499C-8D2F-D1256F619C43}" v="242" dt="2025-06-26T04:18:50.6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shika Awasthi" userId="98b62f417fc94cb8" providerId="LiveId" clId="{474E07FB-A834-499C-8D2F-D1256F619C43}"/>
    <pc:docChg chg="undo redo custSel addSld delSld modSld">
      <pc:chgData name="Vanshika Awasthi" userId="98b62f417fc94cb8" providerId="LiveId" clId="{474E07FB-A834-499C-8D2F-D1256F619C43}" dt="2025-06-26T04:18:50.637" v="910" actId="1038"/>
      <pc:docMkLst>
        <pc:docMk/>
      </pc:docMkLst>
      <pc:sldChg chg="modSp mod">
        <pc:chgData name="Vanshika Awasthi" userId="98b62f417fc94cb8" providerId="LiveId" clId="{474E07FB-A834-499C-8D2F-D1256F619C43}" dt="2025-06-26T04:18:37.458" v="901" actId="20577"/>
        <pc:sldMkLst>
          <pc:docMk/>
          <pc:sldMk cId="459109267" sldId="259"/>
        </pc:sldMkLst>
        <pc:spChg chg="mod">
          <ac:chgData name="Vanshika Awasthi" userId="98b62f417fc94cb8" providerId="LiveId" clId="{474E07FB-A834-499C-8D2F-D1256F619C43}" dt="2025-06-26T04:18:37.458" v="901" actId="20577"/>
          <ac:spMkLst>
            <pc:docMk/>
            <pc:sldMk cId="459109267" sldId="259"/>
            <ac:spMk id="3" creationId="{70665C76-273B-9A86-DBC1-54F437B85A44}"/>
          </ac:spMkLst>
        </pc:spChg>
      </pc:sldChg>
      <pc:sldChg chg="modSp mod">
        <pc:chgData name="Vanshika Awasthi" userId="98b62f417fc94cb8" providerId="LiveId" clId="{474E07FB-A834-499C-8D2F-D1256F619C43}" dt="2025-06-25T20:21:34.947" v="6"/>
        <pc:sldMkLst>
          <pc:docMk/>
          <pc:sldMk cId="1373306154" sldId="262"/>
        </pc:sldMkLst>
        <pc:spChg chg="mod">
          <ac:chgData name="Vanshika Awasthi" userId="98b62f417fc94cb8" providerId="LiveId" clId="{474E07FB-A834-499C-8D2F-D1256F619C43}" dt="2025-06-25T20:21:34.947" v="6"/>
          <ac:spMkLst>
            <pc:docMk/>
            <pc:sldMk cId="1373306154" sldId="262"/>
            <ac:spMk id="3" creationId="{2DD0E2DC-1F64-6150-E936-2EFC08A56F0F}"/>
          </ac:spMkLst>
        </pc:spChg>
      </pc:sldChg>
      <pc:sldChg chg="modSp del mod">
        <pc:chgData name="Vanshika Awasthi" userId="98b62f417fc94cb8" providerId="LiveId" clId="{474E07FB-A834-499C-8D2F-D1256F619C43}" dt="2025-06-25T20:59:09.883" v="853" actId="47"/>
        <pc:sldMkLst>
          <pc:docMk/>
          <pc:sldMk cId="1911276768" sldId="263"/>
        </pc:sldMkLst>
        <pc:spChg chg="mod">
          <ac:chgData name="Vanshika Awasthi" userId="98b62f417fc94cb8" providerId="LiveId" clId="{474E07FB-A834-499C-8D2F-D1256F619C43}" dt="2025-06-25T20:59:03.830" v="852" actId="20577"/>
          <ac:spMkLst>
            <pc:docMk/>
            <pc:sldMk cId="1911276768" sldId="263"/>
            <ac:spMk id="3" creationId="{2DD0E2DC-1F64-6150-E936-2EFC08A56F0F}"/>
          </ac:spMkLst>
        </pc:spChg>
      </pc:sldChg>
      <pc:sldChg chg="modSp mod">
        <pc:chgData name="Vanshika Awasthi" userId="98b62f417fc94cb8" providerId="LiveId" clId="{474E07FB-A834-499C-8D2F-D1256F619C43}" dt="2025-06-25T20:59:34.837" v="859" actId="20577"/>
        <pc:sldMkLst>
          <pc:docMk/>
          <pc:sldMk cId="2616270879" sldId="265"/>
        </pc:sldMkLst>
        <pc:spChg chg="mod">
          <ac:chgData name="Vanshika Awasthi" userId="98b62f417fc94cb8" providerId="LiveId" clId="{474E07FB-A834-499C-8D2F-D1256F619C43}" dt="2025-06-25T20:59:34.837" v="859" actId="20577"/>
          <ac:spMkLst>
            <pc:docMk/>
            <pc:sldMk cId="2616270879" sldId="265"/>
            <ac:spMk id="3" creationId="{069AE405-828D-19A8-A3BF-17A9B1F9E370}"/>
          </ac:spMkLst>
        </pc:spChg>
      </pc:sldChg>
      <pc:sldChg chg="modSp mod">
        <pc:chgData name="Vanshika Awasthi" userId="98b62f417fc94cb8" providerId="LiveId" clId="{474E07FB-A834-499C-8D2F-D1256F619C43}" dt="2025-06-25T20:31:33.960" v="421" actId="1035"/>
        <pc:sldMkLst>
          <pc:docMk/>
          <pc:sldMk cId="1892760120" sldId="295"/>
        </pc:sldMkLst>
        <pc:spChg chg="mod">
          <ac:chgData name="Vanshika Awasthi" userId="98b62f417fc94cb8" providerId="LiveId" clId="{474E07FB-A834-499C-8D2F-D1256F619C43}" dt="2025-06-25T20:31:24.156" v="397" actId="14100"/>
          <ac:spMkLst>
            <pc:docMk/>
            <pc:sldMk cId="1892760120" sldId="295"/>
            <ac:spMk id="3" creationId="{6D4682AC-4C6E-8C2B-F51B-59543B349EA2}"/>
          </ac:spMkLst>
        </pc:spChg>
        <pc:picChg chg="mod">
          <ac:chgData name="Vanshika Awasthi" userId="98b62f417fc94cb8" providerId="LiveId" clId="{474E07FB-A834-499C-8D2F-D1256F619C43}" dt="2025-06-25T20:29:22.317" v="263" actId="1076"/>
          <ac:picMkLst>
            <pc:docMk/>
            <pc:sldMk cId="1892760120" sldId="295"/>
            <ac:picMk id="1026" creationId="{8B71073B-13B6-E148-F70A-98F238E9566C}"/>
          </ac:picMkLst>
        </pc:picChg>
        <pc:picChg chg="mod">
          <ac:chgData name="Vanshika Awasthi" userId="98b62f417fc94cb8" providerId="LiveId" clId="{474E07FB-A834-499C-8D2F-D1256F619C43}" dt="2025-06-25T20:31:33.960" v="421" actId="1035"/>
          <ac:picMkLst>
            <pc:docMk/>
            <pc:sldMk cId="1892760120" sldId="295"/>
            <ac:picMk id="1028" creationId="{3866E8B6-BEB7-CE79-915F-72422D6FF73B}"/>
          </ac:picMkLst>
        </pc:picChg>
        <pc:picChg chg="mod">
          <ac:chgData name="Vanshika Awasthi" userId="98b62f417fc94cb8" providerId="LiveId" clId="{474E07FB-A834-499C-8D2F-D1256F619C43}" dt="2025-06-25T20:28:58.407" v="250" actId="1076"/>
          <ac:picMkLst>
            <pc:docMk/>
            <pc:sldMk cId="1892760120" sldId="295"/>
            <ac:picMk id="1032" creationId="{05B0B029-B656-9061-9CCE-615E9D5C51DD}"/>
          </ac:picMkLst>
        </pc:picChg>
        <pc:picChg chg="mod">
          <ac:chgData name="Vanshika Awasthi" userId="98b62f417fc94cb8" providerId="LiveId" clId="{474E07FB-A834-499C-8D2F-D1256F619C43}" dt="2025-06-25T20:31:30.117" v="410" actId="1035"/>
          <ac:picMkLst>
            <pc:docMk/>
            <pc:sldMk cId="1892760120" sldId="295"/>
            <ac:picMk id="1034" creationId="{1991338C-B9D1-0848-0FC8-F5B7FBC22B50}"/>
          </ac:picMkLst>
        </pc:picChg>
      </pc:sldChg>
      <pc:sldChg chg="modSp mod">
        <pc:chgData name="Vanshika Awasthi" userId="98b62f417fc94cb8" providerId="LiveId" clId="{474E07FB-A834-499C-8D2F-D1256F619C43}" dt="2025-06-26T04:18:50.637" v="910" actId="1038"/>
        <pc:sldMkLst>
          <pc:docMk/>
          <pc:sldMk cId="893510865" sldId="297"/>
        </pc:sldMkLst>
        <pc:spChg chg="mod">
          <ac:chgData name="Vanshika Awasthi" userId="98b62f417fc94cb8" providerId="LiveId" clId="{474E07FB-A834-499C-8D2F-D1256F619C43}" dt="2025-06-25T20:40:30.907" v="468" actId="21"/>
          <ac:spMkLst>
            <pc:docMk/>
            <pc:sldMk cId="893510865" sldId="297"/>
            <ac:spMk id="3" creationId="{CB29C8BA-5CFE-0812-231C-E60BDE313783}"/>
          </ac:spMkLst>
        </pc:spChg>
        <pc:picChg chg="mod">
          <ac:chgData name="Vanshika Awasthi" userId="98b62f417fc94cb8" providerId="LiveId" clId="{474E07FB-A834-499C-8D2F-D1256F619C43}" dt="2025-06-26T04:18:50.637" v="910" actId="1038"/>
          <ac:picMkLst>
            <pc:docMk/>
            <pc:sldMk cId="893510865" sldId="297"/>
            <ac:picMk id="2058" creationId="{AB4D0B25-B833-6113-B5D1-B6EA488AE299}"/>
          </ac:picMkLst>
        </pc:picChg>
        <pc:picChg chg="mod">
          <ac:chgData name="Vanshika Awasthi" userId="98b62f417fc94cb8" providerId="LiveId" clId="{474E07FB-A834-499C-8D2F-D1256F619C43}" dt="2025-06-25T20:27:52.860" v="225" actId="1038"/>
          <ac:picMkLst>
            <pc:docMk/>
            <pc:sldMk cId="893510865" sldId="297"/>
            <ac:picMk id="2064" creationId="{EACD2327-604C-C885-02E2-630DB52797F4}"/>
          </ac:picMkLst>
        </pc:picChg>
      </pc:sldChg>
      <pc:sldChg chg="modSp mod">
        <pc:chgData name="Vanshika Awasthi" userId="98b62f417fc94cb8" providerId="LiveId" clId="{474E07FB-A834-499C-8D2F-D1256F619C43}" dt="2025-06-25T20:55:21.803" v="799" actId="1036"/>
        <pc:sldMkLst>
          <pc:docMk/>
          <pc:sldMk cId="2828046815" sldId="298"/>
        </pc:sldMkLst>
        <pc:spChg chg="mod">
          <ac:chgData name="Vanshika Awasthi" userId="98b62f417fc94cb8" providerId="LiveId" clId="{474E07FB-A834-499C-8D2F-D1256F619C43}" dt="2025-06-25T20:54:54.777" v="701" actId="27636"/>
          <ac:spMkLst>
            <pc:docMk/>
            <pc:sldMk cId="2828046815" sldId="298"/>
            <ac:spMk id="3" creationId="{BFFFEBD6-0A80-9E9A-535D-C9AEE454C321}"/>
          </ac:spMkLst>
        </pc:spChg>
        <pc:picChg chg="mod">
          <ac:chgData name="Vanshika Awasthi" userId="98b62f417fc94cb8" providerId="LiveId" clId="{474E07FB-A834-499C-8D2F-D1256F619C43}" dt="2025-06-25T20:55:02.225" v="724" actId="1036"/>
          <ac:picMkLst>
            <pc:docMk/>
            <pc:sldMk cId="2828046815" sldId="298"/>
            <ac:picMk id="3074" creationId="{D7880227-7FEA-8BDB-3C70-E7E91328CCAC}"/>
          </ac:picMkLst>
        </pc:picChg>
        <pc:picChg chg="mod">
          <ac:chgData name="Vanshika Awasthi" userId="98b62f417fc94cb8" providerId="LiveId" clId="{474E07FB-A834-499C-8D2F-D1256F619C43}" dt="2025-06-25T20:55:07.468" v="753" actId="1038"/>
          <ac:picMkLst>
            <pc:docMk/>
            <pc:sldMk cId="2828046815" sldId="298"/>
            <ac:picMk id="3076" creationId="{6B2278FE-4008-D2DD-C41A-A78A84592EC3}"/>
          </ac:picMkLst>
        </pc:picChg>
        <pc:picChg chg="mod">
          <ac:chgData name="Vanshika Awasthi" userId="98b62f417fc94cb8" providerId="LiveId" clId="{474E07FB-A834-499C-8D2F-D1256F619C43}" dt="2025-06-25T20:55:17.989" v="788" actId="1036"/>
          <ac:picMkLst>
            <pc:docMk/>
            <pc:sldMk cId="2828046815" sldId="298"/>
            <ac:picMk id="3078" creationId="{53A36EAE-4197-DEB6-23E3-8FCA37CDDEF6}"/>
          </ac:picMkLst>
        </pc:picChg>
        <pc:picChg chg="mod">
          <ac:chgData name="Vanshika Awasthi" userId="98b62f417fc94cb8" providerId="LiveId" clId="{474E07FB-A834-499C-8D2F-D1256F619C43}" dt="2025-06-25T20:55:21.803" v="799" actId="1036"/>
          <ac:picMkLst>
            <pc:docMk/>
            <pc:sldMk cId="2828046815" sldId="298"/>
            <ac:picMk id="3080" creationId="{CBC83CD9-53A7-3177-6170-AAA57C8A62FF}"/>
          </ac:picMkLst>
        </pc:picChg>
      </pc:sldChg>
      <pc:sldChg chg="addSp delSp modSp mod">
        <pc:chgData name="Vanshika Awasthi" userId="98b62f417fc94cb8" providerId="LiveId" clId="{474E07FB-A834-499C-8D2F-D1256F619C43}" dt="2025-06-25T20:58:48.708" v="851" actId="1035"/>
        <pc:sldMkLst>
          <pc:docMk/>
          <pc:sldMk cId="1438558152" sldId="299"/>
        </pc:sldMkLst>
        <pc:spChg chg="del mod">
          <ac:chgData name="Vanshika Awasthi" userId="98b62f417fc94cb8" providerId="LiveId" clId="{474E07FB-A834-499C-8D2F-D1256F619C43}" dt="2025-06-25T20:55:48.337" v="807" actId="478"/>
          <ac:spMkLst>
            <pc:docMk/>
            <pc:sldMk cId="1438558152" sldId="299"/>
            <ac:spMk id="3" creationId="{725253FF-1DB7-EC45-E2CD-9265A1E8A0F5}"/>
          </ac:spMkLst>
        </pc:spChg>
        <pc:spChg chg="add del">
          <ac:chgData name="Vanshika Awasthi" userId="98b62f417fc94cb8" providerId="LiveId" clId="{474E07FB-A834-499C-8D2F-D1256F619C43}" dt="2025-06-25T20:47:19.199" v="649" actId="22"/>
          <ac:spMkLst>
            <pc:docMk/>
            <pc:sldMk cId="1438558152" sldId="299"/>
            <ac:spMk id="7" creationId="{D90237AB-4AFA-5919-6D61-136AF4F59101}"/>
          </ac:spMkLst>
        </pc:spChg>
        <pc:spChg chg="add mod">
          <ac:chgData name="Vanshika Awasthi" userId="98b62f417fc94cb8" providerId="LiveId" clId="{474E07FB-A834-499C-8D2F-D1256F619C43}" dt="2025-06-25T20:55:43.245" v="806" actId="1076"/>
          <ac:spMkLst>
            <pc:docMk/>
            <pc:sldMk cId="1438558152" sldId="299"/>
            <ac:spMk id="9" creationId="{85C73B80-6BE0-E730-932E-7A8E2A3A8098}"/>
          </ac:spMkLst>
        </pc:spChg>
        <pc:spChg chg="add del">
          <ac:chgData name="Vanshika Awasthi" userId="98b62f417fc94cb8" providerId="LiveId" clId="{474E07FB-A834-499C-8D2F-D1256F619C43}" dt="2025-06-25T20:48:48.273" v="665" actId="22"/>
          <ac:spMkLst>
            <pc:docMk/>
            <pc:sldMk cId="1438558152" sldId="299"/>
            <ac:spMk id="11" creationId="{ABD59BA4-215A-CBA0-A741-B28435C7A513}"/>
          </ac:spMkLst>
        </pc:spChg>
        <pc:spChg chg="add mod">
          <ac:chgData name="Vanshika Awasthi" userId="98b62f417fc94cb8" providerId="LiveId" clId="{474E07FB-A834-499C-8D2F-D1256F619C43}" dt="2025-06-25T20:56:11.029" v="814" actId="20577"/>
          <ac:spMkLst>
            <pc:docMk/>
            <pc:sldMk cId="1438558152" sldId="299"/>
            <ac:spMk id="13" creationId="{CADB90E8-C065-2061-05DD-655256F13307}"/>
          </ac:spMkLst>
        </pc:spChg>
        <pc:picChg chg="mod">
          <ac:chgData name="Vanshika Awasthi" userId="98b62f417fc94cb8" providerId="LiveId" clId="{474E07FB-A834-499C-8D2F-D1256F619C43}" dt="2025-06-25T20:48:12.321" v="657" actId="1076"/>
          <ac:picMkLst>
            <pc:docMk/>
            <pc:sldMk cId="1438558152" sldId="299"/>
            <ac:picMk id="4098" creationId="{3EAD2330-4142-1EC6-93D9-B356C07A22C0}"/>
          </ac:picMkLst>
        </pc:picChg>
        <pc:picChg chg="mod">
          <ac:chgData name="Vanshika Awasthi" userId="98b62f417fc94cb8" providerId="LiveId" clId="{474E07FB-A834-499C-8D2F-D1256F619C43}" dt="2025-06-25T20:58:48.708" v="851" actId="1035"/>
          <ac:picMkLst>
            <pc:docMk/>
            <pc:sldMk cId="1438558152" sldId="299"/>
            <ac:picMk id="4100" creationId="{B72C43AE-4942-733B-0425-1C56A0C71E06}"/>
          </ac:picMkLst>
        </pc:picChg>
        <pc:picChg chg="mod">
          <ac:chgData name="Vanshika Awasthi" userId="98b62f417fc94cb8" providerId="LiveId" clId="{474E07FB-A834-499C-8D2F-D1256F619C43}" dt="2025-06-25T20:50:05.813" v="695" actId="14100"/>
          <ac:picMkLst>
            <pc:docMk/>
            <pc:sldMk cId="1438558152" sldId="299"/>
            <ac:picMk id="4102" creationId="{1949BB2B-875C-8C00-E5B1-E186B14B5953}"/>
          </ac:picMkLst>
        </pc:picChg>
        <pc:picChg chg="mod">
          <ac:chgData name="Vanshika Awasthi" userId="98b62f417fc94cb8" providerId="LiveId" clId="{474E07FB-A834-499C-8D2F-D1256F619C43}" dt="2025-06-25T20:56:01.211" v="810" actId="1076"/>
          <ac:picMkLst>
            <pc:docMk/>
            <pc:sldMk cId="1438558152" sldId="299"/>
            <ac:picMk id="4104" creationId="{0197750F-9F97-3B43-2489-DCF3DE9D8FFB}"/>
          </ac:picMkLst>
        </pc:picChg>
      </pc:sldChg>
      <pc:sldChg chg="addSp modSp mod">
        <pc:chgData name="Vanshika Awasthi" userId="98b62f417fc94cb8" providerId="LiveId" clId="{474E07FB-A834-499C-8D2F-D1256F619C43}" dt="2025-06-25T20:58:10.385" v="831" actId="1076"/>
        <pc:sldMkLst>
          <pc:docMk/>
          <pc:sldMk cId="2721628655" sldId="300"/>
        </pc:sldMkLst>
        <pc:spChg chg="mod">
          <ac:chgData name="Vanshika Awasthi" userId="98b62f417fc94cb8" providerId="LiveId" clId="{474E07FB-A834-499C-8D2F-D1256F619C43}" dt="2025-06-25T20:57:03.933" v="819" actId="21"/>
          <ac:spMkLst>
            <pc:docMk/>
            <pc:sldMk cId="2721628655" sldId="300"/>
            <ac:spMk id="3" creationId="{43BD6F76-59E0-53E2-280B-C99566804411}"/>
          </ac:spMkLst>
        </pc:spChg>
        <pc:spChg chg="add mod">
          <ac:chgData name="Vanshika Awasthi" userId="98b62f417fc94cb8" providerId="LiveId" clId="{474E07FB-A834-499C-8D2F-D1256F619C43}" dt="2025-06-25T20:57:14.157" v="822" actId="1076"/>
          <ac:spMkLst>
            <pc:docMk/>
            <pc:sldMk cId="2721628655" sldId="300"/>
            <ac:spMk id="7" creationId="{6EEE2E6B-EB35-2AF1-7483-767BE05D5B73}"/>
          </ac:spMkLst>
        </pc:spChg>
        <pc:picChg chg="add mod">
          <ac:chgData name="Vanshika Awasthi" userId="98b62f417fc94cb8" providerId="LiveId" clId="{474E07FB-A834-499C-8D2F-D1256F619C43}" dt="2025-06-25T20:58:10.385" v="831" actId="1076"/>
          <ac:picMkLst>
            <pc:docMk/>
            <pc:sldMk cId="2721628655" sldId="300"/>
            <ac:picMk id="1026" creationId="{FA2B241C-F1D7-CBC6-6BC3-DFE826259F6F}"/>
          </ac:picMkLst>
        </pc:picChg>
        <pc:picChg chg="mod">
          <ac:chgData name="Vanshika Awasthi" userId="98b62f417fc94cb8" providerId="LiveId" clId="{474E07FB-A834-499C-8D2F-D1256F619C43}" dt="2025-06-25T20:57:20.140" v="823" actId="14100"/>
          <ac:picMkLst>
            <pc:docMk/>
            <pc:sldMk cId="2721628655" sldId="300"/>
            <ac:picMk id="5122" creationId="{7D0C4513-EBB7-014B-EC4D-8901A6C4E77D}"/>
          </ac:picMkLst>
        </pc:picChg>
      </pc:sldChg>
      <pc:sldChg chg="addSp delSp modSp new mod">
        <pc:chgData name="Vanshika Awasthi" userId="98b62f417fc94cb8" providerId="LiveId" clId="{474E07FB-A834-499C-8D2F-D1256F619C43}" dt="2025-06-25T21:02:58.338" v="897" actId="478"/>
        <pc:sldMkLst>
          <pc:docMk/>
          <pc:sldMk cId="4165021817" sldId="301"/>
        </pc:sldMkLst>
        <pc:spChg chg="mod">
          <ac:chgData name="Vanshika Awasthi" userId="98b62f417fc94cb8" providerId="LiveId" clId="{474E07FB-A834-499C-8D2F-D1256F619C43}" dt="2025-06-25T21:02:40.313" v="893" actId="1076"/>
          <ac:spMkLst>
            <pc:docMk/>
            <pc:sldMk cId="4165021817" sldId="301"/>
            <ac:spMk id="2" creationId="{4AE92A59-30A1-C3CB-015A-0D04510CEE58}"/>
          </ac:spMkLst>
        </pc:spChg>
        <pc:spChg chg="del">
          <ac:chgData name="Vanshika Awasthi" userId="98b62f417fc94cb8" providerId="LiveId" clId="{474E07FB-A834-499C-8D2F-D1256F619C43}" dt="2025-06-25T21:01:46.977" v="861" actId="931"/>
          <ac:spMkLst>
            <pc:docMk/>
            <pc:sldMk cId="4165021817" sldId="301"/>
            <ac:spMk id="3" creationId="{FE801354-D452-E013-CCDA-06CD0E701275}"/>
          </ac:spMkLst>
        </pc:spChg>
        <pc:spChg chg="del">
          <ac:chgData name="Vanshika Awasthi" userId="98b62f417fc94cb8" providerId="LiveId" clId="{474E07FB-A834-499C-8D2F-D1256F619C43}" dt="2025-06-25T21:02:58.338" v="897" actId="478"/>
          <ac:spMkLst>
            <pc:docMk/>
            <pc:sldMk cId="4165021817" sldId="301"/>
            <ac:spMk id="4" creationId="{BD356E1E-9725-09AC-28CC-4B191071F0DE}"/>
          </ac:spMkLst>
        </pc:spChg>
        <pc:picChg chg="add mod">
          <ac:chgData name="Vanshika Awasthi" userId="98b62f417fc94cb8" providerId="LiveId" clId="{474E07FB-A834-499C-8D2F-D1256F619C43}" dt="2025-06-25T21:02:53.845" v="896" actId="14100"/>
          <ac:picMkLst>
            <pc:docMk/>
            <pc:sldMk cId="4165021817" sldId="301"/>
            <ac:picMk id="7" creationId="{0D8FC456-2F16-F9FB-D6AE-94594F89E910}"/>
          </ac:picMkLst>
        </pc:picChg>
        <pc:picChg chg="add mod">
          <ac:chgData name="Vanshika Awasthi" userId="98b62f417fc94cb8" providerId="LiveId" clId="{474E07FB-A834-499C-8D2F-D1256F619C43}" dt="2025-06-25T21:02:35.552" v="892"/>
          <ac:picMkLst>
            <pc:docMk/>
            <pc:sldMk cId="4165021817" sldId="301"/>
            <ac:picMk id="8" creationId="{DEF7A4D6-3EC3-63A0-4295-50BD292140D6}"/>
          </ac:picMkLst>
        </pc:picChg>
      </pc:sldChg>
    </pc:docChg>
  </pc:docChgLst>
</pc:chgInfo>
</file>

<file path=ppt/comments/modernComment_100_BEB04E86.xml><?xml version="1.0" encoding="utf-8"?>
<p188:cmLst xmlns:a="http://schemas.openxmlformats.org/drawingml/2006/main" xmlns:r="http://schemas.openxmlformats.org/officeDocument/2006/relationships" xmlns:p188="http://schemas.microsoft.com/office/powerpoint/2018/8/main">
  <p188:cm id="{A6D41191-E834-4683-945C-54B393951F35}" authorId="{D58C5E96-3A45-81B5-DA65-D5BA1C35ABFE}" created="2025-06-25T03:54:59.615">
    <ac:txMkLst xmlns:ac="http://schemas.microsoft.com/office/drawing/2013/main/command">
      <pc:docMk xmlns:pc="http://schemas.microsoft.com/office/powerpoint/2013/main/command"/>
      <pc:sldMk xmlns:pc="http://schemas.microsoft.com/office/powerpoint/2013/main/command" cId="3199225478" sldId="256"/>
      <ac:spMk id="2" creationId="{6189BD04-9EFD-5298-48E0-BBFFD10429A7}"/>
      <ac:txMk cp="0" len="162">
        <ac:context len="163" hash="2802200096"/>
      </ac:txMk>
    </ac:txMkLst>
    <p188:pos x="9446316" y="107918"/>
    <p188:txBody>
      <a:bodyPr/>
      <a:lstStyle/>
      <a:p>
        <a:r>
          <a:rPr lang="en-US"/>
          <a:t>Remove inverted commas
</a:t>
        </a:r>
      </a:p>
    </p188:txBody>
  </p188:cm>
</p188:cmLst>
</file>

<file path=ppt/comments/modernComment_106_51DAFD2A.xml><?xml version="1.0" encoding="utf-8"?>
<p188:cmLst xmlns:a="http://schemas.openxmlformats.org/drawingml/2006/main" xmlns:r="http://schemas.openxmlformats.org/officeDocument/2006/relationships" xmlns:p188="http://schemas.microsoft.com/office/powerpoint/2018/8/main">
  <p188:cm id="{E782D0B4-CCF6-4A26-8299-2C829BDE7E14}" authorId="{D58C5E96-3A45-81B5-DA65-D5BA1C35ABFE}" created="2025-06-25T03:57:25.781">
    <ac:txMkLst xmlns:ac="http://schemas.microsoft.com/office/drawing/2013/main/command">
      <pc:docMk xmlns:pc="http://schemas.microsoft.com/office/powerpoint/2013/main/command"/>
      <pc:sldMk xmlns:pc="http://schemas.microsoft.com/office/powerpoint/2013/main/command" cId="1373306154" sldId="262"/>
      <ac:spMk id="2" creationId="{E63E1AFC-9CD1-08C8-0F87-3A71E5733E59}"/>
      <ac:txMk cp="0" len="6">
        <ac:context len="7" hash="2619572748"/>
      </ac:txMk>
    </ac:txMkLst>
    <p188:pos x="6188242" y="376019"/>
    <p188:txBody>
      <a:bodyPr/>
      <a:lstStyle/>
      <a:p>
        <a:r>
          <a:rPr lang="en-US"/>
          <a:t>Better if you could present these results using graphs. 
You had asked a lot of questions on knowledge...you may also like to present them as part of your results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26-06-2025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407BCBBF-3B14-49EE-839D-F9D0F54BECC4}" type="slidenum">
              <a:rPr lang="en-IN" smtClean="0"/>
              <a:t>1</a:t>
            </a:fld>
            <a:endParaRPr lang="en-IN"/>
          </a:p>
        </p:txBody>
      </p:sp>
    </p:spTree>
    <p:extLst>
      <p:ext uri="{BB962C8B-B14F-4D97-AF65-F5344CB8AC3E}">
        <p14:creationId xmlns:p14="http://schemas.microsoft.com/office/powerpoint/2010/main" val="465784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407BCBBF-3B14-49EE-839D-F9D0F54BECC4}" type="slidenum">
              <a:rPr lang="en-IN" smtClean="0"/>
              <a:t>4</a:t>
            </a:fld>
            <a:endParaRPr lang="en-IN"/>
          </a:p>
        </p:txBody>
      </p:sp>
    </p:spTree>
    <p:extLst>
      <p:ext uri="{BB962C8B-B14F-4D97-AF65-F5344CB8AC3E}">
        <p14:creationId xmlns:p14="http://schemas.microsoft.com/office/powerpoint/2010/main" val="661279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407BCBBF-3B14-49EE-839D-F9D0F54BECC4}" type="slidenum">
              <a:rPr lang="en-IN" smtClean="0"/>
              <a:t>6</a:t>
            </a:fld>
            <a:endParaRPr lang="en-IN"/>
          </a:p>
        </p:txBody>
      </p:sp>
    </p:spTree>
    <p:extLst>
      <p:ext uri="{BB962C8B-B14F-4D97-AF65-F5344CB8AC3E}">
        <p14:creationId xmlns:p14="http://schemas.microsoft.com/office/powerpoint/2010/main" val="2763887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06DC8-A220-AE6E-DB8E-975C102061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56083E-F9D7-5217-9B75-64EDA88A3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FD7CD6-F037-18ED-1694-AADAE8A21A63}"/>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093E801C-9D55-7364-8305-D8FBA82B4F2A}"/>
              </a:ext>
            </a:extLst>
          </p:cNvPr>
          <p:cNvSpPr>
            <a:spLocks noGrp="1"/>
          </p:cNvSpPr>
          <p:nvPr>
            <p:ph type="sldNum" sz="quarter" idx="5"/>
          </p:nvPr>
        </p:nvSpPr>
        <p:spPr/>
        <p:txBody>
          <a:bodyPr/>
          <a:lstStyle/>
          <a:p>
            <a:fld id="{407BCBBF-3B14-49EE-839D-F9D0F54BECC4}" type="slidenum">
              <a:rPr lang="en-IN" smtClean="0"/>
              <a:t>7</a:t>
            </a:fld>
            <a:endParaRPr lang="en-IN"/>
          </a:p>
        </p:txBody>
      </p:sp>
    </p:spTree>
    <p:extLst>
      <p:ext uri="{BB962C8B-B14F-4D97-AF65-F5344CB8AC3E}">
        <p14:creationId xmlns:p14="http://schemas.microsoft.com/office/powerpoint/2010/main" val="369537235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26-06-2025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26AD20E6-394B-4DF0-96A5-9647FF39C943}" type="slidenum">
              <a:rPr lang="en-IN" smtClean="0"/>
              <a:t>‹#›</a:t>
            </a:fld>
            <a:endParaRPr lang="en-IN"/>
          </a:p>
        </p:txBody>
      </p:sp>
    </p:spTree>
    <p:extLst>
      <p:ext uri="{BB962C8B-B14F-4D97-AF65-F5344CB8AC3E}">
        <p14:creationId xmlns:p14="http://schemas.microsoft.com/office/powerpoint/2010/main" val="1283498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26-06-2025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42095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26-06-2025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380234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26-06-2025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4617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D685ADF-9D55-472F-A142-0A5A20BA4577}" type="datetime1">
              <a:rPr lang="en-IN" smtClean="0"/>
              <a:t>26-06-2025</a:t>
            </a:fld>
            <a:endParaRPr lang="en-IN"/>
          </a:p>
        </p:txBody>
      </p:sp>
      <p:sp>
        <p:nvSpPr>
          <p:cNvPr id="5" name="Footer Placeholder 4"/>
          <p:cNvSpPr>
            <a:spLocks noGrp="1"/>
          </p:cNvSpPr>
          <p:nvPr>
            <p:ph type="ftr" sz="quarter" idx="11"/>
          </p:nvPr>
        </p:nvSpPr>
        <p:spPr>
          <a:xfrm>
            <a:off x="2182708" y="6272784"/>
            <a:ext cx="6327648" cy="365125"/>
          </a:xfrm>
        </p:spPr>
        <p:txBody>
          <a:bodyPr/>
          <a:lstStyle/>
          <a:p>
            <a:r>
              <a:rPr lang="en-US"/>
              <a:t>You are not allowed to add slides to this presentation</a:t>
            </a:r>
            <a:endParaRPr lang="en-IN"/>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26AD20E6-394B-4DF0-96A5-9647FF39C943}" type="slidenum">
              <a:rPr lang="en-IN" smtClean="0"/>
              <a:t>‹#›</a:t>
            </a:fld>
            <a:endParaRPr lang="en-IN"/>
          </a:p>
        </p:txBody>
      </p:sp>
    </p:spTree>
    <p:extLst>
      <p:ext uri="{BB962C8B-B14F-4D97-AF65-F5344CB8AC3E}">
        <p14:creationId xmlns:p14="http://schemas.microsoft.com/office/powerpoint/2010/main" val="2448922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26-06-2025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597013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26-06-2025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383650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26-06-2025</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30628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26-06-2025</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75585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26-06-2025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21549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26-06-2025</a:t>
            </a:fld>
            <a:endParaRPr lang="en-IN"/>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83901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EA12769F-3E27-4D36-A194-1A84EAEDBFA1}" type="datetime1">
              <a:rPr lang="en-IN" smtClean="0"/>
              <a:t>26-06-2025</a:t>
            </a:fld>
            <a:endParaRPr lang="en-IN"/>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en-US"/>
              <a:t>You are not allowed to add slides to this presentation</a:t>
            </a:r>
            <a:endParaRPr lang="en-IN"/>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895932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100_BEB04E86.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rchiips.org/nfhs/NFHS-5_FCTS/Rajasthan.pdf" TargetMode="External"/><Relationship Id="rId7" Type="http://schemas.openxmlformats.org/officeDocument/2006/relationships/image" Target="../media/image5.png"/><Relationship Id="rId2" Type="http://schemas.openxmlformats.org/officeDocument/2006/relationships/hyperlink" Target="https://www.who.int/news-room/fact-sheets/detail/maternal-mortality" TargetMode="External"/><Relationship Id="rId1" Type="http://schemas.openxmlformats.org/officeDocument/2006/relationships/slideLayout" Target="../slideLayouts/slideLayout2.xml"/><Relationship Id="rId6" Type="http://schemas.openxmlformats.org/officeDocument/2006/relationships/hyperlink" Target="https://bmcpregnancychildbirth.biomedcentral.com/articles/10.1186/s12884-022-04601-6" TargetMode="External"/><Relationship Id="rId5" Type="http://schemas.openxmlformats.org/officeDocument/2006/relationships/hyperlink" Target="https://sciencescholar.us/journal/index.php/ijhs/article/view/7021" TargetMode="External"/><Relationship Id="rId4" Type="http://schemas.openxmlformats.org/officeDocument/2006/relationships/hyperlink" Target="https://doi.org/10.21786/bbrc/14.9.3"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bmcpregnancychildbirth.biomedcentral.com/articles/10.1186/s12884-019-2186-x" TargetMode="External"/><Relationship Id="rId2" Type="http://schemas.openxmlformats.org/officeDocument/2006/relationships/hyperlink" Target="https://reproductive-health-journal.biomedcentral.com/articles/10.1186/s12978-016-0219-8"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8/10/relationships/comments" Target="../comments/modernComment_106_51DAFD2A.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641987" y="1682381"/>
            <a:ext cx="9507794" cy="2387600"/>
          </a:xfrm>
        </p:spPr>
        <p:txBody>
          <a:bodyPr>
            <a:noAutofit/>
          </a:bodyPr>
          <a:lstStyle/>
          <a:p>
            <a:pPr algn="ctr"/>
            <a:r>
              <a:rPr lang="en-US" sz="3600" b="1" dirty="0">
                <a:latin typeface="Times New Roman" panose="02020603050405020304" pitchFamily="18" charset="0"/>
                <a:cs typeface="Times New Roman" panose="02020603050405020304" pitchFamily="18" charset="0"/>
              </a:rPr>
              <a:t>Knowledge and Practices of Health care providers regarding Management of High-Risk Pregnancies in the selected Public Healthcare facilities in </a:t>
            </a:r>
            <a:r>
              <a:rPr lang="en-US" sz="3600" b="1" dirty="0" err="1">
                <a:latin typeface="Times New Roman" panose="02020603050405020304" pitchFamily="18" charset="0"/>
                <a:cs typeface="Times New Roman" panose="02020603050405020304" pitchFamily="18" charset="0"/>
              </a:rPr>
              <a:t>Karauli</a:t>
            </a:r>
            <a:r>
              <a:rPr lang="en-US" sz="3600" b="1" dirty="0">
                <a:latin typeface="Times New Roman" panose="02020603050405020304" pitchFamily="18" charset="0"/>
                <a:cs typeface="Times New Roman" panose="02020603050405020304" pitchFamily="18" charset="0"/>
              </a:rPr>
              <a:t>, Rajasthan.</a:t>
            </a:r>
            <a:endParaRPr lang="en-IN" sz="3600" b="1"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4"/>
            <a:ext cx="2231923" cy="939748"/>
          </a:xfrm>
          <a:prstGeom prst="rect">
            <a:avLst/>
          </a:prstGeom>
        </p:spPr>
      </p:pic>
      <p:sp>
        <p:nvSpPr>
          <p:cNvPr id="6" name="Subtitle 2">
            <a:extLst>
              <a:ext uri="{FF2B5EF4-FFF2-40B4-BE49-F238E27FC236}">
                <a16:creationId xmlns:a16="http://schemas.microsoft.com/office/drawing/2014/main" id="{D5AA0921-0BCF-9E29-AB7B-BA36FCB4EBC6}"/>
              </a:ext>
            </a:extLst>
          </p:cNvPr>
          <p:cNvSpPr txBox="1">
            <a:spLocks/>
          </p:cNvSpPr>
          <p:nvPr/>
        </p:nvSpPr>
        <p:spPr>
          <a:xfrm>
            <a:off x="985684" y="5175619"/>
            <a:ext cx="3156155" cy="105845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200" kern="1200">
                <a:solidFill>
                  <a:schemeClr val="tx1"/>
                </a:solidFill>
                <a:latin typeface="+mn-lt"/>
                <a:ea typeface="+mn-ea"/>
                <a:cs typeface="+mn-cs"/>
              </a:defRPr>
            </a:lvl2pPr>
            <a:lvl3pPr marL="914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200" kern="1200">
                <a:solidFill>
                  <a:schemeClr val="tx1"/>
                </a:solidFill>
                <a:latin typeface="+mn-lt"/>
                <a:ea typeface="+mn-ea"/>
                <a:cs typeface="+mn-cs"/>
              </a:defRPr>
            </a:lvl3pPr>
            <a:lvl4pPr marL="1371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4pPr>
            <a:lvl5pPr marL="18288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5pPr>
            <a:lvl6pPr marL="22860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6pPr>
            <a:lvl7pPr marL="2743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7pPr>
            <a:lvl8pPr marL="3200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8pPr>
            <a:lvl9pPr marL="3657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kern="1200">
                <a:solidFill>
                  <a:schemeClr val="tx1"/>
                </a:solidFill>
                <a:latin typeface="+mn-lt"/>
                <a:ea typeface="+mn-ea"/>
                <a:cs typeface="+mn-cs"/>
              </a:defRPr>
            </a:lvl9pPr>
          </a:lstStyle>
          <a:p>
            <a:endParaRPr lang="en-IN" dirty="0"/>
          </a:p>
        </p:txBody>
      </p:sp>
    </p:spTree>
    <p:extLst>
      <p:ext uri="{BB962C8B-B14F-4D97-AF65-F5344CB8AC3E}">
        <p14:creationId xmlns:p14="http://schemas.microsoft.com/office/powerpoint/2010/main" val="3199225478"/>
      </p:ext>
    </p:extLst>
  </p:cSld>
  <p:clrMapOvr>
    <a:masterClrMapping/>
  </p:clrMapOvr>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81BF2-FC73-DF9D-6E25-FD1BD40760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286DEC-BFF2-1729-B133-32D43EC853A9}"/>
              </a:ext>
            </a:extLst>
          </p:cNvPr>
          <p:cNvSpPr>
            <a:spLocks noGrp="1"/>
          </p:cNvSpPr>
          <p:nvPr>
            <p:ph type="title"/>
          </p:nvPr>
        </p:nvSpPr>
        <p:spPr>
          <a:xfrm>
            <a:off x="1639589" y="361188"/>
            <a:ext cx="8432345" cy="671199"/>
          </a:xfrm>
        </p:spPr>
        <p:txBody>
          <a:bodyPr>
            <a:normAutofit/>
          </a:bodyPr>
          <a:lstStyle/>
          <a:p>
            <a:pPr algn="ctr"/>
            <a:r>
              <a:rPr lang="en-US" sz="3200" b="1" dirty="0">
                <a:latin typeface="Times New Roman" panose="02020603050405020304" pitchFamily="18" charset="0"/>
                <a:cs typeface="Times New Roman" panose="02020603050405020304" pitchFamily="18" charset="0"/>
              </a:rPr>
              <a:t>RESULT</a:t>
            </a:r>
            <a:endParaRPr lang="en-IN" sz="3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B29C8BA-5CFE-0812-231C-E60BDE313783}"/>
              </a:ext>
            </a:extLst>
          </p:cNvPr>
          <p:cNvSpPr>
            <a:spLocks noGrp="1"/>
          </p:cNvSpPr>
          <p:nvPr>
            <p:ph idx="1"/>
          </p:nvPr>
        </p:nvSpPr>
        <p:spPr>
          <a:xfrm>
            <a:off x="91440" y="1369761"/>
            <a:ext cx="11589283" cy="5268147"/>
          </a:xfrm>
        </p:spPr>
        <p:txBody>
          <a:bodyPr>
            <a:normAutofit/>
          </a:bodyPr>
          <a:lstStyle/>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94.7% were aware that Magnesium Sulphate		 89.5% recognized the importance of antenatal visits for timely (</a:t>
            </a:r>
            <a:r>
              <a:rPr lang="en-US" sz="1800" dirty="0" err="1">
                <a:latin typeface="Times New Roman" panose="02020603050405020304" pitchFamily="18" charset="0"/>
                <a:cs typeface="Times New Roman" panose="02020603050405020304" pitchFamily="18" charset="0"/>
              </a:rPr>
              <a:t>MgSO</a:t>
            </a:r>
            <a:r>
              <a:rPr lang="en-US" sz="1800" dirty="0">
                <a:latin typeface="Times New Roman" panose="02020603050405020304" pitchFamily="18" charset="0"/>
                <a:cs typeface="Times New Roman" panose="02020603050405020304" pitchFamily="18" charset="0"/>
              </a:rPr>
              <a:t>₄) is recommended drug for preventing 			identification of HRP.			        	and managing eclampsia </a:t>
            </a:r>
          </a:p>
          <a:p>
            <a:pPr marL="0" indent="0">
              <a:buNone/>
            </a:pPr>
            <a:r>
              <a:rPr lang="en-US" dirty="0">
                <a:latin typeface="Times New Roman" panose="02020603050405020304" pitchFamily="18" charset="0"/>
                <a:cs typeface="Times New Roman" panose="02020603050405020304" pitchFamily="18" charset="0"/>
              </a:rPr>
              <a:t>		</a:t>
            </a:r>
            <a:endParaRPr lang="en-IN" dirty="0"/>
          </a:p>
        </p:txBody>
      </p:sp>
      <p:sp>
        <p:nvSpPr>
          <p:cNvPr id="5" name="Slide Number Placeholder 4">
            <a:extLst>
              <a:ext uri="{FF2B5EF4-FFF2-40B4-BE49-F238E27FC236}">
                <a16:creationId xmlns:a16="http://schemas.microsoft.com/office/drawing/2014/main" id="{4A2544C5-7BF1-581B-0C16-5C85ED6EABE8}"/>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C4E4ECD-E7B4-B1DA-354A-8851975F88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67280" cy="1134427"/>
          </a:xfrm>
          <a:prstGeom prst="rect">
            <a:avLst/>
          </a:prstGeom>
        </p:spPr>
      </p:pic>
      <p:pic>
        <p:nvPicPr>
          <p:cNvPr id="2058" name="Picture 10" descr="Forms response chart. Question title: Which drug is commonly used to prevent seizures in eclampsia? (एक्लेम्पसिया में दौरे के लिए प्राथमिक दवा क्या है?). Number of responses: 38 responses.">
            <a:extLst>
              <a:ext uri="{FF2B5EF4-FFF2-40B4-BE49-F238E27FC236}">
                <a16:creationId xmlns:a16="http://schemas.microsoft.com/office/drawing/2014/main" id="{AB4D0B25-B833-6113-B5D1-B6EA488AE2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418" t="34304" r="54083" b="9101"/>
          <a:stretch>
            <a:fillRect/>
          </a:stretch>
        </p:blipFill>
        <p:spPr bwMode="auto">
          <a:xfrm>
            <a:off x="93077" y="1528572"/>
            <a:ext cx="3230880" cy="312928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Forms response chart. Question title: Which drug is commonly used to prevent seizures in eclampsia? (एक्लेम्पसिया में दौरे के लिए प्राथमिक दवा क्या है?). Number of responses: 38 responses.">
            <a:extLst>
              <a:ext uri="{FF2B5EF4-FFF2-40B4-BE49-F238E27FC236}">
                <a16:creationId xmlns:a16="http://schemas.microsoft.com/office/drawing/2014/main" id="{08270F5E-6EE6-80A5-497D-0D8DC73CD7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417" t="32650" r="18332" b="39053"/>
          <a:stretch>
            <a:fillRect/>
          </a:stretch>
        </p:blipFill>
        <p:spPr bwMode="auto">
          <a:xfrm>
            <a:off x="3276109" y="2621280"/>
            <a:ext cx="2346960" cy="156464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Forms response chart. Question title: Antenatal visits are important for: (एंटेनेटल विज़िट्स क्यों महत्वपूर्ण हैं?). Number of responses: 38 responses.">
            <a:extLst>
              <a:ext uri="{FF2B5EF4-FFF2-40B4-BE49-F238E27FC236}">
                <a16:creationId xmlns:a16="http://schemas.microsoft.com/office/drawing/2014/main" id="{EACD2327-604C-C885-02E2-630DB52797F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166" t="28721" r="54250" b="10270"/>
          <a:stretch>
            <a:fillRect/>
          </a:stretch>
        </p:blipFill>
        <p:spPr bwMode="auto">
          <a:xfrm>
            <a:off x="5770485" y="1528572"/>
            <a:ext cx="3119120" cy="312928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Forms response chart. Question title: Antenatal visits are important for: (एंटेनेटल विज़िट्स क्यों महत्वपूर्ण हैं?). Number of responses: 38 responses.">
            <a:extLst>
              <a:ext uri="{FF2B5EF4-FFF2-40B4-BE49-F238E27FC236}">
                <a16:creationId xmlns:a16="http://schemas.microsoft.com/office/drawing/2014/main" id="{48F0B3D1-78AC-872B-3EE4-C3F83A976FA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2750" t="24760" r="10082" b="35624"/>
          <a:stretch>
            <a:fillRect/>
          </a:stretch>
        </p:blipFill>
        <p:spPr bwMode="auto">
          <a:xfrm>
            <a:off x="8879840" y="2239772"/>
            <a:ext cx="3312160" cy="20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510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717A1-E4CB-E6D1-42C5-E123CAF5F7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DB53DC-8A29-13D6-0759-245EE2EC9E5E}"/>
              </a:ext>
            </a:extLst>
          </p:cNvPr>
          <p:cNvSpPr>
            <a:spLocks noGrp="1"/>
          </p:cNvSpPr>
          <p:nvPr>
            <p:ph type="title"/>
          </p:nvPr>
        </p:nvSpPr>
        <p:spPr>
          <a:xfrm>
            <a:off x="1639589" y="361188"/>
            <a:ext cx="8432345" cy="671199"/>
          </a:xfrm>
        </p:spPr>
        <p:txBody>
          <a:bodyPr>
            <a:normAutofit/>
          </a:bodyPr>
          <a:lstStyle/>
          <a:p>
            <a:pPr algn="ctr"/>
            <a:r>
              <a:rPr lang="en-US" sz="3200" b="1" dirty="0">
                <a:latin typeface="Times New Roman" panose="02020603050405020304" pitchFamily="18" charset="0"/>
                <a:cs typeface="Times New Roman" panose="02020603050405020304" pitchFamily="18" charset="0"/>
              </a:rPr>
              <a:t>RESULT</a:t>
            </a:r>
            <a:endParaRPr lang="en-IN" sz="3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FFFEBD6-0A80-9E9A-535D-C9AEE454C321}"/>
              </a:ext>
            </a:extLst>
          </p:cNvPr>
          <p:cNvSpPr>
            <a:spLocks noGrp="1"/>
          </p:cNvSpPr>
          <p:nvPr>
            <p:ph idx="1"/>
          </p:nvPr>
        </p:nvSpPr>
        <p:spPr>
          <a:xfrm>
            <a:off x="487680" y="1369762"/>
            <a:ext cx="11193043" cy="4802438"/>
          </a:xfrm>
        </p:spPr>
        <p:txBody>
          <a:bodyPr>
            <a:normAutofit lnSpcReduction="10000"/>
          </a:bodyPr>
          <a:lstStyle/>
          <a:p>
            <a:r>
              <a:rPr lang="en-US" b="1" dirty="0">
                <a:latin typeface="Times New Roman" panose="02020603050405020304" pitchFamily="18" charset="0"/>
                <a:cs typeface="Times New Roman" panose="02020603050405020304" pitchFamily="18" charset="0"/>
              </a:rPr>
              <a:t>Regarding practical application:</a:t>
            </a:r>
            <a:endParaRPr lang="en-IN" b="1" dirty="0"/>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68.4% agreed that using a checklist helps 		       78.9% stated that reporting HRP cases to doctors 	            in the routine management of HRP cases.	 		is a standard part of their protocol. 		</a:t>
            </a:r>
            <a:endParaRPr lang="en-IN"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endParaRPr lang="en-IN" dirty="0"/>
          </a:p>
        </p:txBody>
      </p:sp>
      <p:sp>
        <p:nvSpPr>
          <p:cNvPr id="5" name="Slide Number Placeholder 4">
            <a:extLst>
              <a:ext uri="{FF2B5EF4-FFF2-40B4-BE49-F238E27FC236}">
                <a16:creationId xmlns:a16="http://schemas.microsoft.com/office/drawing/2014/main" id="{662F5012-A345-3311-EDF9-E95294F90E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7B29089B-40E1-4770-3530-B5D389FC3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67280" cy="1134427"/>
          </a:xfrm>
          <a:prstGeom prst="rect">
            <a:avLst/>
          </a:prstGeom>
        </p:spPr>
      </p:pic>
      <p:pic>
        <p:nvPicPr>
          <p:cNvPr id="3074" name="Picture 2" descr="Forms response chart. Question title: Do you follow any checklist or guidelines for identifying high-risk pregnancies? (क्या आप एचआरपी की पहचान के लिए कोई चेकलिस्ट/निर्देशिका का उपयोग करते हैं?). Number of responses: 38 responses.">
            <a:extLst>
              <a:ext uri="{FF2B5EF4-FFF2-40B4-BE49-F238E27FC236}">
                <a16:creationId xmlns:a16="http://schemas.microsoft.com/office/drawing/2014/main" id="{D7880227-7FEA-8BDB-3C70-E7E91328CC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418" t="32988" r="53790" b="9576"/>
          <a:stretch>
            <a:fillRect/>
          </a:stretch>
        </p:blipFill>
        <p:spPr bwMode="auto">
          <a:xfrm>
            <a:off x="400500" y="1714397"/>
            <a:ext cx="3266604" cy="31758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orms response chart. Question title: Do you follow any checklist or guidelines for identifying high-risk pregnancies? (क्या आप एचआरपी की पहचान के लिए कोई चेकलिस्ट/निर्देशिका का उपयोग करते हैं?). Number of responses: 38 responses.">
            <a:extLst>
              <a:ext uri="{FF2B5EF4-FFF2-40B4-BE49-F238E27FC236}">
                <a16:creationId xmlns:a16="http://schemas.microsoft.com/office/drawing/2014/main" id="{6B2278FE-4008-D2DD-C41A-A78A84592E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290" t="34055" r="29678" b="51897"/>
          <a:stretch>
            <a:fillRect/>
          </a:stretch>
        </p:blipFill>
        <p:spPr bwMode="auto">
          <a:xfrm>
            <a:off x="3676608" y="3623499"/>
            <a:ext cx="1101213" cy="77674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orms response chart. Question title: Do you report high-risk pregnancy cases to your supervisor or doctor? (क्या आप एचआरपी मामलों की सूचना डॉक्टर/पर्यवेक्षक को देते हैं?). Number of responses: 38 responses.">
            <a:extLst>
              <a:ext uri="{FF2B5EF4-FFF2-40B4-BE49-F238E27FC236}">
                <a16:creationId xmlns:a16="http://schemas.microsoft.com/office/drawing/2014/main" id="{53A36EAE-4197-DEB6-23E3-8FCA37CDDEF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417" t="33699" r="52823" b="8864"/>
          <a:stretch>
            <a:fillRect/>
          </a:stretch>
        </p:blipFill>
        <p:spPr bwMode="auto">
          <a:xfrm>
            <a:off x="6575159" y="1735540"/>
            <a:ext cx="3384590" cy="317582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Forms response chart. Question title: Do you report high-risk pregnancy cases to your supervisor or doctor? (क्या आप एचआरपी मामलों की सूचना डॉक्टर/पर्यवेक्षक को देते हैं?). Number of responses: 38 responses.">
            <a:extLst>
              <a:ext uri="{FF2B5EF4-FFF2-40B4-BE49-F238E27FC236}">
                <a16:creationId xmlns:a16="http://schemas.microsoft.com/office/drawing/2014/main" id="{CBC83CD9-53A7-3177-6170-AAA57C8A62F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1917" t="32650" r="25500" b="45117"/>
          <a:stretch>
            <a:fillRect/>
          </a:stretch>
        </p:blipFill>
        <p:spPr bwMode="auto">
          <a:xfrm>
            <a:off x="9950736" y="3520731"/>
            <a:ext cx="1534160" cy="122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046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5FFE5-7A24-7CF3-506F-34E1AF2125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40602-2230-9318-FE3F-E5B53F7BC578}"/>
              </a:ext>
            </a:extLst>
          </p:cNvPr>
          <p:cNvSpPr>
            <a:spLocks noGrp="1"/>
          </p:cNvSpPr>
          <p:nvPr>
            <p:ph type="title"/>
          </p:nvPr>
        </p:nvSpPr>
        <p:spPr>
          <a:xfrm>
            <a:off x="1639589" y="361188"/>
            <a:ext cx="8432345" cy="671199"/>
          </a:xfrm>
        </p:spPr>
        <p:txBody>
          <a:bodyPr>
            <a:normAutofit/>
          </a:bodyPr>
          <a:lstStyle/>
          <a:p>
            <a:pPr algn="ctr"/>
            <a:r>
              <a:rPr lang="en-US" sz="3200" b="1" dirty="0">
                <a:latin typeface="Times New Roman" panose="02020603050405020304" pitchFamily="18" charset="0"/>
                <a:cs typeface="Times New Roman" panose="02020603050405020304" pitchFamily="18" charset="0"/>
              </a:rPr>
              <a:t>RESULT</a:t>
            </a:r>
            <a:endParaRPr lang="en-IN" sz="3200" b="1"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C5682233-E3B0-F957-0B4F-48DA9C014034}"/>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50569561-1DFC-FB94-4D9D-B25E92AE78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67280" cy="1134427"/>
          </a:xfrm>
          <a:prstGeom prst="rect">
            <a:avLst/>
          </a:prstGeom>
        </p:spPr>
      </p:pic>
      <p:pic>
        <p:nvPicPr>
          <p:cNvPr id="4098" name="Picture 2" descr="Forms response chart. Question title: Do you administer Magnesium Sulphate in eclampsia cases? (क्या आप एक्लेम्पसिया के मामलों में MgSO4 देते हैं?). Number of responses: 38 responses.">
            <a:extLst>
              <a:ext uri="{FF2B5EF4-FFF2-40B4-BE49-F238E27FC236}">
                <a16:creationId xmlns:a16="http://schemas.microsoft.com/office/drawing/2014/main" id="{3EAD2330-4142-1EC6-93D9-B356C07A22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417" t="32834" r="53750" b="8734"/>
          <a:stretch>
            <a:fillRect/>
          </a:stretch>
        </p:blipFill>
        <p:spPr bwMode="auto">
          <a:xfrm>
            <a:off x="461418" y="1818280"/>
            <a:ext cx="3271520" cy="323088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orms response chart. Question title: Do you administer Magnesium Sulphate in eclampsia cases? (क्या आप एक्लेम्पसिया के मामलों में MgSO4 देते हैं?). Number of responses: 38 responses.">
            <a:extLst>
              <a:ext uri="{FF2B5EF4-FFF2-40B4-BE49-F238E27FC236}">
                <a16:creationId xmlns:a16="http://schemas.microsoft.com/office/drawing/2014/main" id="{B72C43AE-4942-733B-0425-1C56A0C71E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417" t="34487" r="11000" b="48608"/>
          <a:stretch>
            <a:fillRect/>
          </a:stretch>
        </p:blipFill>
        <p:spPr bwMode="auto">
          <a:xfrm>
            <a:off x="3610629" y="3728330"/>
            <a:ext cx="3362960" cy="93472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Forms response chart. Question title: Do you maintain records of HRP cases? (क्या आप एचआरपी मामलों का रिकॉर्ड बनाए रखते हैं?). Number of responses: 38 responses.">
            <a:extLst>
              <a:ext uri="{FF2B5EF4-FFF2-40B4-BE49-F238E27FC236}">
                <a16:creationId xmlns:a16="http://schemas.microsoft.com/office/drawing/2014/main" id="{1949BB2B-875C-8C00-E5B1-E186B14B595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225" t="29394" r="53994" b="9201"/>
          <a:stretch>
            <a:fillRect/>
          </a:stretch>
        </p:blipFill>
        <p:spPr bwMode="auto">
          <a:xfrm>
            <a:off x="7539497" y="2035277"/>
            <a:ext cx="3108242" cy="301727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Forms response chart. Question title: Do you maintain records of HRP cases? (क्या आप एचआरपी मामलों का रिकॉर्ड बनाए रखते हैं?). Number of responses: 38 responses.">
            <a:extLst>
              <a:ext uri="{FF2B5EF4-FFF2-40B4-BE49-F238E27FC236}">
                <a16:creationId xmlns:a16="http://schemas.microsoft.com/office/drawing/2014/main" id="{0197750F-9F97-3B43-2489-DCF3DE9D8FF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2583" t="28523" r="29917" b="55630"/>
          <a:stretch>
            <a:fillRect/>
          </a:stretch>
        </p:blipFill>
        <p:spPr bwMode="auto">
          <a:xfrm>
            <a:off x="10776517" y="3720622"/>
            <a:ext cx="914400" cy="8128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5C73B80-6BE0-E730-932E-7A8E2A3A8098}"/>
              </a:ext>
            </a:extLst>
          </p:cNvPr>
          <p:cNvSpPr txBox="1"/>
          <p:nvPr/>
        </p:nvSpPr>
        <p:spPr>
          <a:xfrm>
            <a:off x="139452" y="5054372"/>
            <a:ext cx="5496766" cy="923330"/>
          </a:xfrm>
          <a:prstGeom prst="rect">
            <a:avLst/>
          </a:prstGeom>
          <a:noFill/>
        </p:spPr>
        <p:txBody>
          <a:bodyPr wrap="square">
            <a:spAutoFit/>
          </a:bodyPr>
          <a:lstStyle/>
          <a:p>
            <a:pPr algn="ctr"/>
            <a:r>
              <a:rPr lang="en-IN" dirty="0">
                <a:latin typeface="Times New Roman" panose="02020603050405020304" pitchFamily="18" charset="0"/>
                <a:cs typeface="Times New Roman" panose="02020603050405020304" pitchFamily="18" charset="0"/>
              </a:rPr>
              <a:t>57.9% of nurses reported that they independently administered </a:t>
            </a:r>
            <a:r>
              <a:rPr lang="en-IN" dirty="0" err="1">
                <a:latin typeface="Times New Roman" panose="02020603050405020304" pitchFamily="18" charset="0"/>
                <a:cs typeface="Times New Roman" panose="02020603050405020304" pitchFamily="18" charset="0"/>
              </a:rPr>
              <a:t>MgSO</a:t>
            </a:r>
            <a:r>
              <a:rPr lang="en-IN" dirty="0">
                <a:latin typeface="Times New Roman" panose="02020603050405020304" pitchFamily="18" charset="0"/>
                <a:cs typeface="Times New Roman" panose="02020603050405020304" pitchFamily="18" charset="0"/>
              </a:rPr>
              <a:t>₄ for eclampsia management, while 37.5% did so only under a doctor’s supervision.</a:t>
            </a:r>
          </a:p>
        </p:txBody>
      </p:sp>
      <p:sp>
        <p:nvSpPr>
          <p:cNvPr id="13" name="TextBox 12">
            <a:extLst>
              <a:ext uri="{FF2B5EF4-FFF2-40B4-BE49-F238E27FC236}">
                <a16:creationId xmlns:a16="http://schemas.microsoft.com/office/drawing/2014/main" id="{CADB90E8-C065-2061-05DD-655256F13307}"/>
              </a:ext>
            </a:extLst>
          </p:cNvPr>
          <p:cNvSpPr txBox="1"/>
          <p:nvPr/>
        </p:nvSpPr>
        <p:spPr>
          <a:xfrm>
            <a:off x="7410719" y="5049160"/>
            <a:ext cx="4319863" cy="707886"/>
          </a:xfrm>
          <a:prstGeom prst="rect">
            <a:avLst/>
          </a:prstGeom>
          <a:noFill/>
        </p:spPr>
        <p:txBody>
          <a:bodyPr wrap="square">
            <a:spAutoFit/>
          </a:bodyPr>
          <a:lstStyle/>
          <a:p>
            <a:r>
              <a:rPr lang="en-US" sz="2000" dirty="0">
                <a:latin typeface="Times New Roman" panose="02020603050405020304" pitchFamily="18" charset="0"/>
                <a:cs typeface="Times New Roman" panose="02020603050405020304" pitchFamily="18" charset="0"/>
              </a:rPr>
              <a:t>97.4% maintained records of HRP cases consistently.</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8558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2DB9A-C32C-B31D-D6AE-AF4F67985F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3D2573-2B80-81E6-5F03-657AE21F3C07}"/>
              </a:ext>
            </a:extLst>
          </p:cNvPr>
          <p:cNvSpPr>
            <a:spLocks noGrp="1"/>
          </p:cNvSpPr>
          <p:nvPr>
            <p:ph type="title"/>
          </p:nvPr>
        </p:nvSpPr>
        <p:spPr>
          <a:xfrm>
            <a:off x="1639589" y="361188"/>
            <a:ext cx="8432345" cy="671199"/>
          </a:xfrm>
        </p:spPr>
        <p:txBody>
          <a:bodyPr>
            <a:normAutofit/>
          </a:bodyPr>
          <a:lstStyle/>
          <a:p>
            <a:pPr algn="ctr"/>
            <a:r>
              <a:rPr lang="en-US" sz="3200" b="1" dirty="0">
                <a:latin typeface="Times New Roman" panose="02020603050405020304" pitchFamily="18" charset="0"/>
                <a:cs typeface="Times New Roman" panose="02020603050405020304" pitchFamily="18" charset="0"/>
              </a:rPr>
              <a:t>RESULT</a:t>
            </a:r>
            <a:endParaRPr lang="en-IN" sz="3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3BD6F76-59E0-53E2-280B-C99566804411}"/>
              </a:ext>
            </a:extLst>
          </p:cNvPr>
          <p:cNvSpPr>
            <a:spLocks noGrp="1"/>
          </p:cNvSpPr>
          <p:nvPr>
            <p:ph idx="1"/>
          </p:nvPr>
        </p:nvSpPr>
        <p:spPr>
          <a:xfrm>
            <a:off x="274320" y="1369762"/>
            <a:ext cx="11406403" cy="4802438"/>
          </a:xfrm>
        </p:spPr>
        <p:txBody>
          <a:bodyPr/>
          <a:lstStyle/>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endParaRPr lang="en-IN" dirty="0"/>
          </a:p>
        </p:txBody>
      </p:sp>
      <p:sp>
        <p:nvSpPr>
          <p:cNvPr id="5" name="Slide Number Placeholder 4">
            <a:extLst>
              <a:ext uri="{FF2B5EF4-FFF2-40B4-BE49-F238E27FC236}">
                <a16:creationId xmlns:a16="http://schemas.microsoft.com/office/drawing/2014/main" id="{B19A1A10-8B16-2865-4533-6E4A3F3385E9}"/>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DAC1043A-34FD-60C6-1AFC-AD7C580EAC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67280" cy="1134427"/>
          </a:xfrm>
          <a:prstGeom prst="rect">
            <a:avLst/>
          </a:prstGeom>
        </p:spPr>
      </p:pic>
      <p:pic>
        <p:nvPicPr>
          <p:cNvPr id="5122" name="Picture 2" descr="Forms response chart. Question title: Have you ever faced difficulty in managing an HRP due to lack of resources or training? (क्या संसाधनों या प्रशिक्षण की कमी के कारण एचआरपी का प्रबंधन करने में कठिनाई हुई है?). Number of responses: 38 responses.">
            <a:extLst>
              <a:ext uri="{FF2B5EF4-FFF2-40B4-BE49-F238E27FC236}">
                <a16:creationId xmlns:a16="http://schemas.microsoft.com/office/drawing/2014/main" id="{7D0C4513-EBB7-014B-EC4D-8901A6C4E7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50" t="34120" r="53917" b="8844"/>
          <a:stretch>
            <a:fillRect/>
          </a:stretch>
        </p:blipFill>
        <p:spPr bwMode="auto">
          <a:xfrm>
            <a:off x="3388196" y="1491996"/>
            <a:ext cx="3464887" cy="337018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EEE2E6B-EB35-2AF1-7483-767BE05D5B73}"/>
              </a:ext>
            </a:extLst>
          </p:cNvPr>
          <p:cNvSpPr txBox="1"/>
          <p:nvPr/>
        </p:nvSpPr>
        <p:spPr>
          <a:xfrm>
            <a:off x="2807761" y="4862180"/>
            <a:ext cx="6096000" cy="923330"/>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 52.5% of respondents reported facing difficulties in managing HRPs, which they attributed to limited resources, insufficient training, and high patient loads.				</a:t>
            </a:r>
            <a:endParaRPr lang="en-IN" dirty="0"/>
          </a:p>
        </p:txBody>
      </p:sp>
      <p:pic>
        <p:nvPicPr>
          <p:cNvPr id="1026" name="Picture 2" descr="Forms response chart. Question title: Have you ever faced difficulty in managing an HRP due to lack of resources or training? (क्या संसाधनों या प्रशिक्षण की कमी के कारण एचआरपी का प्रबंधन करने में कठिनाई हुई है?). Number of responses: 38 responses.">
            <a:extLst>
              <a:ext uri="{FF2B5EF4-FFF2-40B4-BE49-F238E27FC236}">
                <a16:creationId xmlns:a16="http://schemas.microsoft.com/office/drawing/2014/main" id="{FA2B241C-F1D7-CBC6-6BC3-DFE826259F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178" t="32632" r="30806" b="53498"/>
          <a:stretch>
            <a:fillRect/>
          </a:stretch>
        </p:blipFill>
        <p:spPr bwMode="auto">
          <a:xfrm>
            <a:off x="7322899" y="3377381"/>
            <a:ext cx="855407" cy="766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628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199" y="233635"/>
            <a:ext cx="10515600" cy="1325563"/>
          </a:xfrm>
        </p:spPr>
        <p:txBody>
          <a:bodyPr>
            <a:normAutofit/>
          </a:bodyPr>
          <a:lstStyle/>
          <a:p>
            <a:pPr algn="ctr"/>
            <a:r>
              <a:rPr lang="en-IN" sz="3200" b="1" dirty="0">
                <a:latin typeface="Times New Roman" panose="02020603050405020304" pitchFamily="18" charset="0"/>
                <a:cs typeface="Times New Roman" panose="02020603050405020304" pitchFamily="18" charset="0"/>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199" y="1668309"/>
            <a:ext cx="10645877" cy="4351338"/>
          </a:xfrm>
        </p:spPr>
        <p:txBody>
          <a:bodyPr>
            <a:normAutofit/>
          </a:bodyPr>
          <a:lstStyle/>
          <a:p>
            <a:pPr algn="just">
              <a:lnSpc>
                <a:spcPct val="150000"/>
              </a:lnSpc>
            </a:pPr>
            <a:r>
              <a:rPr lang="en-US" sz="2000" dirty="0">
                <a:latin typeface="Times New Roman" panose="02020603050405020304" pitchFamily="18" charset="0"/>
                <a:cs typeface="Times New Roman" panose="02020603050405020304" pitchFamily="18" charset="0"/>
              </a:rPr>
              <a:t>The present study was undertaken to assess the knowledge and practices of staff nurses in managing high-risk pregnancies and to examine the extent of alignment between their theoretical understanding and actual clinical practice. </a:t>
            </a:r>
          </a:p>
          <a:p>
            <a:pPr algn="just">
              <a:lnSpc>
                <a:spcPct val="150000"/>
              </a:lnSpc>
            </a:pPr>
            <a:r>
              <a:rPr lang="en-US" sz="2000" dirty="0">
                <a:latin typeface="Times New Roman" panose="02020603050405020304" pitchFamily="18" charset="0"/>
                <a:cs typeface="Times New Roman" panose="02020603050405020304" pitchFamily="18" charset="0"/>
              </a:rPr>
              <a:t>Most participants demonstrated awareness of common high-risk conditions, including pre-eclampsia and gestational diabetes. However, it was noted that only a small proportion (23.7%) had undergone formal training on the subject within the past year. This observation is in line with previous findings by Dalal et al. (2022), who highlighted similar challenges faced by frontline health workers , particularly due to infrequent training and unclear referral mechanisms.</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440453"/>
            <a:ext cx="10515600" cy="854075"/>
          </a:xfrm>
        </p:spPr>
        <p:txBody>
          <a:bodyPr>
            <a:normAutofit/>
          </a:bodyPr>
          <a:lstStyle/>
          <a:p>
            <a:pPr algn="ctr"/>
            <a:r>
              <a:rPr lang="en-IN" sz="3200" b="1" dirty="0">
                <a:latin typeface="Times New Roman" panose="02020603050405020304" pitchFamily="18" charset="0"/>
                <a:cs typeface="Times New Roman" panose="02020603050405020304" pitchFamily="18" charset="0"/>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737491"/>
            <a:ext cx="10515600" cy="4351338"/>
          </a:xfrm>
        </p:spPr>
        <p:txBody>
          <a:bodyPr>
            <a:normAutofit lnSpcReduction="10000"/>
          </a:bodyPr>
          <a:lstStyle/>
          <a:p>
            <a:pPr algn="just">
              <a:lnSpc>
                <a:spcPct val="100000"/>
              </a:lnSpc>
            </a:pPr>
            <a:r>
              <a:rPr lang="en-US" sz="2000" dirty="0">
                <a:latin typeface="Times New Roman" panose="02020603050405020304" pitchFamily="18" charset="0"/>
                <a:cs typeface="Times New Roman" panose="02020603050405020304" pitchFamily="18" charset="0"/>
              </a:rPr>
              <a:t>In terms of practice, while more than half of the nurses reported being confident in administering Magnesium Sulphate in cases of eclampsia, a substantial number indicated that they did so only under direct supervision. This pattern suggests the presence of clinical hesitation or dependence on physician guidance, even when the intervention is within nursing scope. </a:t>
            </a:r>
          </a:p>
          <a:p>
            <a:pPr algn="just">
              <a:lnSpc>
                <a:spcPct val="100000"/>
              </a:lnSpc>
            </a:pPr>
            <a:r>
              <a:rPr lang="en-US" sz="2000" dirty="0">
                <a:latin typeface="Times New Roman" panose="02020603050405020304" pitchFamily="18" charset="0"/>
                <a:cs typeface="Times New Roman" panose="02020603050405020304" pitchFamily="18" charset="0"/>
              </a:rPr>
              <a:t>A comparable trend was reported by </a:t>
            </a:r>
            <a:r>
              <a:rPr lang="en-US" sz="2000" dirty="0" err="1">
                <a:latin typeface="Times New Roman" panose="02020603050405020304" pitchFamily="18" charset="0"/>
                <a:cs typeface="Times New Roman" panose="02020603050405020304" pitchFamily="18" charset="0"/>
              </a:rPr>
              <a:t>Ramadurg</a:t>
            </a:r>
            <a:r>
              <a:rPr lang="en-US" sz="2000" dirty="0">
                <a:latin typeface="Times New Roman" panose="02020603050405020304" pitchFamily="18" charset="0"/>
                <a:cs typeface="Times New Roman" panose="02020603050405020304" pitchFamily="18" charset="0"/>
              </a:rPr>
              <a:t> et al. (2016) in Karnataka, where community health workers expressed uncertainty in handling hypertensive complications due to limited hands-on exposure.</a:t>
            </a:r>
          </a:p>
          <a:p>
            <a:pPr algn="just">
              <a:lnSpc>
                <a:spcPct val="100000"/>
              </a:lnSpc>
            </a:pPr>
            <a:r>
              <a:rPr lang="en-US" sz="2000" dirty="0">
                <a:latin typeface="Times New Roman" panose="02020603050405020304" pitchFamily="18" charset="0"/>
                <a:cs typeface="Times New Roman" panose="02020603050405020304" pitchFamily="18" charset="0"/>
              </a:rPr>
              <a:t>Over half of the respondents in the current study also reported difficulties in managing HRP cases, which they attributed to constraints such as inadequate resources, lack of updated knowledge, and increased workload. This finding reflects systemic issues that may hinder the practical application of knowledge. Supporting this, research from Bihar (2019) demonstrated that structured, simulation-based training considerably improved nurses’ competence in managing high-risk obstetric scenarios.</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365125"/>
            <a:ext cx="10515600" cy="927647"/>
          </a:xfrm>
        </p:spPr>
        <p:txBody>
          <a:bodyPr>
            <a:normAutofit/>
          </a:bodyPr>
          <a:lstStyle/>
          <a:p>
            <a:pPr algn="ctr"/>
            <a:r>
              <a:rPr lang="en-IN" sz="3200"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a:bodyPr>
          <a:lstStyle/>
          <a:p>
            <a:pPr>
              <a:lnSpc>
                <a:spcPct val="100000"/>
              </a:lnSpc>
            </a:pPr>
            <a:r>
              <a:rPr lang="en-US" sz="2000" dirty="0">
                <a:latin typeface="Times New Roman" panose="02020603050405020304" pitchFamily="18" charset="0"/>
                <a:cs typeface="Times New Roman" panose="02020603050405020304" pitchFamily="18" charset="0"/>
              </a:rPr>
              <a:t>The study concludes that while nurses working in public health facilities are generally aware of high-risk pregnancy conditions, their clinical practices are affected by limited training, lack of confidence in decision-making, and workplace challenges.</a:t>
            </a:r>
          </a:p>
          <a:p>
            <a:pPr>
              <a:lnSpc>
                <a:spcPct val="100000"/>
              </a:lnSpc>
            </a:pPr>
            <a:r>
              <a:rPr lang="en-US" sz="2000" dirty="0">
                <a:latin typeface="Times New Roman" panose="02020603050405020304" pitchFamily="18" charset="0"/>
                <a:cs typeface="Times New Roman" panose="02020603050405020304" pitchFamily="18" charset="0"/>
              </a:rPr>
              <a:t>To bridge the gap between knowledge and practice, regular hands-on training, clear clinical protocols, and supportive supervision are essential. Strengthening these aspects will not only enhance nurse performance but also improve the early identification and management of high-risk pregnancies, contributing to better maternal health outcomes.</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21127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81321"/>
            <a:ext cx="10515600" cy="1325563"/>
          </a:xfrm>
        </p:spPr>
        <p:txBody>
          <a:bodyPr>
            <a:normAutofit/>
          </a:bodyPr>
          <a:lstStyle/>
          <a:p>
            <a:pPr algn="ctr"/>
            <a:r>
              <a:rPr lang="en-IN" sz="3200" b="1" dirty="0">
                <a:latin typeface="Times New Roman" panose="02020603050405020304" pitchFamily="18" charset="0"/>
                <a:cs typeface="Times New Roman" panose="02020603050405020304" pitchFamily="18" charset="0"/>
              </a:rPr>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680884" y="1372388"/>
            <a:ext cx="11061700" cy="5667375"/>
          </a:xfrm>
        </p:spPr>
        <p:txBody>
          <a:bodyPr>
            <a:normAutofit/>
          </a:bodyPr>
          <a:lstStyle/>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World Health Organization. (2023). Maternal mortality. Retrieved from </a:t>
            </a:r>
            <a:r>
              <a:rPr lang="en-US" sz="2000" dirty="0">
                <a:latin typeface="Times New Roman" panose="02020603050405020304" pitchFamily="18" charset="0"/>
                <a:cs typeface="Times New Roman" panose="02020603050405020304" pitchFamily="18" charset="0"/>
                <a:hlinkClick r:id="rId2"/>
              </a:rPr>
              <a:t>https://www.who.int/news-room/fact-sheets/detail/maternal-mortality</a:t>
            </a:r>
            <a:endParaRPr lang="en-US" sz="20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International Institute for Population Sciences (IIPS) &amp; ICF. (2021). National Family Health Survey (NFHS-5), 2019–21: India and Rajasthan Fact Sheets. Retrieved from </a:t>
            </a:r>
            <a:r>
              <a:rPr lang="en-US" sz="2000" dirty="0">
                <a:latin typeface="Times New Roman" panose="02020603050405020304" pitchFamily="18" charset="0"/>
                <a:cs typeface="Times New Roman" panose="02020603050405020304" pitchFamily="18" charset="0"/>
                <a:hlinkClick r:id="rId3"/>
              </a:rPr>
              <a:t>https://rchiips.org/nfhs/NFHS-5_FCTS/Rajasthan.pdf</a:t>
            </a:r>
            <a:endParaRPr lang="en-US" sz="20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Archana, T. (2021). Effectiveness of planned teaching </a:t>
            </a:r>
            <a:r>
              <a:rPr lang="en-US" sz="2000" dirty="0" err="1">
                <a:latin typeface="Times New Roman" panose="02020603050405020304" pitchFamily="18" charset="0"/>
                <a:cs typeface="Times New Roman" panose="02020603050405020304" pitchFamily="18" charset="0"/>
              </a:rPr>
              <a:t>programme</a:t>
            </a:r>
            <a:r>
              <a:rPr lang="en-US" sz="2000" dirty="0">
                <a:latin typeface="Times New Roman" panose="02020603050405020304" pitchFamily="18" charset="0"/>
                <a:cs typeface="Times New Roman" panose="02020603050405020304" pitchFamily="18" charset="0"/>
              </a:rPr>
              <a:t> on knowledge regarding effects of anemia on mother and fetus among the pregnant women in selected rural hospitals. Bioscience Biotechnology Research Communications, 14(9), 11–14. </a:t>
            </a:r>
            <a:r>
              <a:rPr lang="en-US" sz="2000" dirty="0">
                <a:latin typeface="Times New Roman" panose="02020603050405020304" pitchFamily="18" charset="0"/>
                <a:cs typeface="Times New Roman" panose="02020603050405020304" pitchFamily="18" charset="0"/>
                <a:hlinkClick r:id="rId4"/>
              </a:rPr>
              <a:t>https://doi.org/10.21786/bbrc/14.9.3</a:t>
            </a:r>
            <a:endParaRPr lang="en-US" sz="20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Mohammed, A. R., &amp; Ghafel, H. H. (2022). Evaluation of nurses’ practices about management of main danger signs during pregnancy. International Journal of Health Sciences, 6(S2), 8090–8100. </a:t>
            </a:r>
            <a:r>
              <a:rPr lang="en-US" sz="2000" dirty="0">
                <a:latin typeface="Times New Roman" panose="02020603050405020304" pitchFamily="18" charset="0"/>
                <a:cs typeface="Times New Roman" panose="02020603050405020304" pitchFamily="18" charset="0"/>
                <a:hlinkClick r:id="rId5"/>
              </a:rPr>
              <a:t>https://sciencescholar.us/journal/index.php/ijhs/article/view/7021</a:t>
            </a:r>
            <a:endParaRPr lang="en-IN" sz="20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Dalal S, Nagar R, Hegde R, Vaishnav S, Abdullah H, Kasper </a:t>
            </a:r>
            <a:r>
              <a:rPr lang="en-US" sz="2000" dirty="0" err="1">
                <a:latin typeface="Times New Roman" panose="02020603050405020304" pitchFamily="18" charset="0"/>
                <a:cs typeface="Times New Roman" panose="02020603050405020304" pitchFamily="18" charset="0"/>
              </a:rPr>
              <a:t>J.Referral</a:t>
            </a:r>
            <a:r>
              <a:rPr lang="en-US" sz="2000" dirty="0">
                <a:latin typeface="Times New Roman" panose="02020603050405020304" pitchFamily="18" charset="0"/>
                <a:cs typeface="Times New Roman" panose="02020603050405020304" pitchFamily="18" charset="0"/>
              </a:rPr>
              <a:t> care for high-risk pregnant women in rural Rajasthan, India: a qualitative analysis of barriers and facilitators. BMC Pregnancy Childbirth. 2022;22:310. Available from: </a:t>
            </a:r>
            <a:r>
              <a:rPr lang="en-US" sz="2000" dirty="0">
                <a:latin typeface="Times New Roman" panose="02020603050405020304" pitchFamily="18" charset="0"/>
                <a:cs typeface="Times New Roman" panose="02020603050405020304" pitchFamily="18" charset="0"/>
                <a:hlinkClick r:id="rId6"/>
              </a:rPr>
              <a:t>https://bmcpregnancychildbirth.biomedcentral.com/articles/10.1186/s12884-022-04601-6</a:t>
            </a:r>
            <a:endParaRPr lang="en-US" sz="2000"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US" sz="2000"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US"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4" name="Picture 3">
            <a:extLst>
              <a:ext uri="{FF2B5EF4-FFF2-40B4-BE49-F238E27FC236}">
                <a16:creationId xmlns:a16="http://schemas.microsoft.com/office/drawing/2014/main" id="{D8FA474B-2535-988E-670A-93B88717B8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4"/>
            <a:ext cx="2336800" cy="1099930"/>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14E6FF-1A57-3DC1-8D99-0DBEFA82E620}"/>
              </a:ext>
            </a:extLst>
          </p:cNvPr>
          <p:cNvSpPr>
            <a:spLocks noGrp="1"/>
          </p:cNvSpPr>
          <p:nvPr>
            <p:ph idx="1"/>
          </p:nvPr>
        </p:nvSpPr>
        <p:spPr>
          <a:xfrm>
            <a:off x="706120" y="2002934"/>
            <a:ext cx="10515600" cy="4351338"/>
          </a:xfrm>
        </p:spPr>
        <p:txBody>
          <a:bodyPr>
            <a:normAutofit/>
          </a:bodyPr>
          <a:lstStyle/>
          <a:p>
            <a:pPr marL="0" indent="0">
              <a:buNone/>
            </a:pPr>
            <a:r>
              <a:rPr lang="en-IN" sz="2000" dirty="0">
                <a:latin typeface="Times New Roman" panose="02020603050405020304" pitchFamily="18" charset="0"/>
                <a:cs typeface="Times New Roman" panose="02020603050405020304" pitchFamily="18" charset="0"/>
              </a:rPr>
              <a:t>6. </a:t>
            </a:r>
            <a:r>
              <a:rPr lang="en-US" sz="2000" dirty="0" err="1">
                <a:latin typeface="Times New Roman" panose="02020603050405020304" pitchFamily="18" charset="0"/>
                <a:cs typeface="Times New Roman" panose="02020603050405020304" pitchFamily="18" charset="0"/>
              </a:rPr>
              <a:t>Ramadurg</a:t>
            </a:r>
            <a:r>
              <a:rPr lang="en-US" sz="2000" dirty="0">
                <a:latin typeface="Times New Roman" panose="02020603050405020304" pitchFamily="18" charset="0"/>
                <a:cs typeface="Times New Roman" panose="02020603050405020304" pitchFamily="18" charset="0"/>
              </a:rPr>
              <a:t> UY, Vidler M, </a:t>
            </a:r>
            <a:r>
              <a:rPr lang="en-US" sz="2000" dirty="0" err="1">
                <a:latin typeface="Times New Roman" panose="02020603050405020304" pitchFamily="18" charset="0"/>
                <a:cs typeface="Times New Roman" panose="02020603050405020304" pitchFamily="18" charset="0"/>
              </a:rPr>
              <a:t>Charantimath</a:t>
            </a:r>
            <a:r>
              <a:rPr lang="en-US" sz="2000" dirty="0">
                <a:latin typeface="Times New Roman" panose="02020603050405020304" pitchFamily="18" charset="0"/>
                <a:cs typeface="Times New Roman" panose="02020603050405020304" pitchFamily="18" charset="0"/>
              </a:rPr>
              <a:t> U, </a:t>
            </a:r>
            <a:r>
              <a:rPr lang="en-US" sz="2000" dirty="0" err="1">
                <a:latin typeface="Times New Roman" panose="02020603050405020304" pitchFamily="18" charset="0"/>
                <a:cs typeface="Times New Roman" panose="02020603050405020304" pitchFamily="18" charset="0"/>
              </a:rPr>
              <a:t>Katageri</a:t>
            </a:r>
            <a:r>
              <a:rPr lang="en-US" sz="2000" dirty="0">
                <a:latin typeface="Times New Roman" panose="02020603050405020304" pitchFamily="18" charset="0"/>
                <a:cs typeface="Times New Roman" panose="02020603050405020304" pitchFamily="18" charset="0"/>
              </a:rPr>
              <a:t> G, Ramana P, Kavi A, et </a:t>
            </a:r>
            <a:r>
              <a:rPr lang="en-US" sz="2000" dirty="0" err="1">
                <a:latin typeface="Times New Roman" panose="02020603050405020304" pitchFamily="18" charset="0"/>
                <a:cs typeface="Times New Roman" panose="02020603050405020304" pitchFamily="18" charset="0"/>
              </a:rPr>
              <a:t>al.Community</a:t>
            </a:r>
            <a:r>
              <a:rPr lang="en-US" sz="2000" dirty="0">
                <a:latin typeface="Times New Roman" panose="02020603050405020304" pitchFamily="18" charset="0"/>
                <a:cs typeface="Times New Roman" panose="02020603050405020304" pitchFamily="18" charset="0"/>
              </a:rPr>
              <a:t> health worker knowledge and management of pre-eclampsia in rural Karnataka State, </a:t>
            </a:r>
            <a:r>
              <a:rPr lang="en-US" sz="2000" dirty="0" err="1">
                <a:latin typeface="Times New Roman" panose="02020603050405020304" pitchFamily="18" charset="0"/>
                <a:cs typeface="Times New Roman" panose="02020603050405020304" pitchFamily="18" charset="0"/>
              </a:rPr>
              <a:t>India.Reprod</a:t>
            </a:r>
            <a:r>
              <a:rPr lang="en-US" sz="2000" dirty="0">
                <a:latin typeface="Times New Roman" panose="02020603050405020304" pitchFamily="18" charset="0"/>
                <a:cs typeface="Times New Roman" panose="02020603050405020304" pitchFamily="18" charset="0"/>
              </a:rPr>
              <a:t> Health. 2016;13(Suppl 2):113. Available from </a:t>
            </a:r>
            <a:r>
              <a:rPr lang="en-US" sz="2000" dirty="0">
                <a:latin typeface="Times New Roman" panose="02020603050405020304" pitchFamily="18" charset="0"/>
                <a:cs typeface="Times New Roman" panose="02020603050405020304" pitchFamily="18" charset="0"/>
                <a:hlinkClick r:id="rId2"/>
              </a:rPr>
              <a:t>https://reproductive-health-journal.biomedcentral.com/articles/10.1186/s12978-016-0219-8</a:t>
            </a:r>
            <a:r>
              <a:rPr lang="en-US" sz="2000" dirty="0">
                <a:latin typeface="Times New Roman" panose="02020603050405020304" pitchFamily="18" charset="0"/>
                <a:cs typeface="Times New Roman" panose="02020603050405020304" pitchFamily="18" charset="0"/>
              </a:rPr>
              <a:t> </a:t>
            </a:r>
          </a:p>
          <a:p>
            <a:pPr marL="0" indent="0">
              <a:buNone/>
            </a:pPr>
            <a:r>
              <a:rPr lang="en-IN" sz="2000" dirty="0">
                <a:latin typeface="Times New Roman" panose="02020603050405020304" pitchFamily="18" charset="0"/>
                <a:cs typeface="Times New Roman" panose="02020603050405020304" pitchFamily="18" charset="0"/>
              </a:rPr>
              <a:t>7. Varghese B, Copas A, </a:t>
            </a:r>
            <a:r>
              <a:rPr lang="en-IN" sz="2000" dirty="0" err="1">
                <a:latin typeface="Times New Roman" panose="02020603050405020304" pitchFamily="18" charset="0"/>
                <a:cs typeface="Times New Roman" panose="02020603050405020304" pitchFamily="18" charset="0"/>
              </a:rPr>
              <a:t>Tharyan</a:t>
            </a:r>
            <a:r>
              <a:rPr lang="en-IN" sz="2000" dirty="0">
                <a:latin typeface="Times New Roman" panose="02020603050405020304" pitchFamily="18" charset="0"/>
                <a:cs typeface="Times New Roman" panose="02020603050405020304" pitchFamily="18" charset="0"/>
              </a:rPr>
              <a:t> P, </a:t>
            </a:r>
            <a:r>
              <a:rPr lang="en-IN" sz="2000" dirty="0" err="1">
                <a:latin typeface="Times New Roman" panose="02020603050405020304" pitchFamily="18" charset="0"/>
                <a:cs typeface="Times New Roman" panose="02020603050405020304" pitchFamily="18" charset="0"/>
              </a:rPr>
              <a:t>Chinnakali</a:t>
            </a:r>
            <a:r>
              <a:rPr lang="en-IN" sz="2000" dirty="0">
                <a:latin typeface="Times New Roman" panose="02020603050405020304" pitchFamily="18" charset="0"/>
                <a:cs typeface="Times New Roman" panose="02020603050405020304" pitchFamily="18" charset="0"/>
              </a:rPr>
              <a:t> P, Chatterjee P, Yadav B, et </a:t>
            </a:r>
            <a:r>
              <a:rPr lang="en-IN" sz="2000" dirty="0" err="1">
                <a:latin typeface="Times New Roman" panose="02020603050405020304" pitchFamily="18" charset="0"/>
                <a:cs typeface="Times New Roman" panose="02020603050405020304" pitchFamily="18" charset="0"/>
              </a:rPr>
              <a:t>al.Simulation</a:t>
            </a:r>
            <a:r>
              <a:rPr lang="en-IN" sz="2000" dirty="0">
                <a:latin typeface="Times New Roman" panose="02020603050405020304" pitchFamily="18" charset="0"/>
                <a:cs typeface="Times New Roman" panose="02020603050405020304" pitchFamily="18" charset="0"/>
              </a:rPr>
              <a:t>-enhanced nurse mentoring to improve preeclampsia and eclampsia care in Bihar, </a:t>
            </a:r>
            <a:r>
              <a:rPr lang="en-IN" sz="2000" dirty="0" err="1">
                <a:latin typeface="Times New Roman" panose="02020603050405020304" pitchFamily="18" charset="0"/>
                <a:cs typeface="Times New Roman" panose="02020603050405020304" pitchFamily="18" charset="0"/>
              </a:rPr>
              <a:t>India.BMC</a:t>
            </a:r>
            <a:r>
              <a:rPr lang="en-IN" sz="2000" dirty="0">
                <a:latin typeface="Times New Roman" panose="02020603050405020304" pitchFamily="18" charset="0"/>
                <a:cs typeface="Times New Roman" panose="02020603050405020304" pitchFamily="18" charset="0"/>
              </a:rPr>
              <a:t> Pregnancy Childbirth. 2019;19:41.</a:t>
            </a:r>
          </a:p>
          <a:p>
            <a:pPr marL="0" indent="0">
              <a:buNone/>
            </a:pPr>
            <a:r>
              <a:rPr lang="en-IN" sz="2000" dirty="0">
                <a:latin typeface="Times New Roman" panose="02020603050405020304" pitchFamily="18" charset="0"/>
                <a:cs typeface="Times New Roman" panose="02020603050405020304" pitchFamily="18" charset="0"/>
              </a:rPr>
              <a:t>Available from: </a:t>
            </a:r>
            <a:r>
              <a:rPr lang="en-IN" sz="2000" dirty="0">
                <a:latin typeface="Times New Roman" panose="02020603050405020304" pitchFamily="18" charset="0"/>
                <a:cs typeface="Times New Roman" panose="02020603050405020304" pitchFamily="18" charset="0"/>
                <a:hlinkClick r:id="rId3"/>
              </a:rPr>
              <a:t>https://bmcpregnancychildbirth.biomedcentral.com/articles/10.1186/s12884-019-2186-x</a:t>
            </a:r>
            <a:r>
              <a:rPr lang="en-IN" sz="2000" dirty="0">
                <a:latin typeface="Times New Roman" panose="02020603050405020304" pitchFamily="18" charset="0"/>
                <a:cs typeface="Times New Roman" panose="02020603050405020304" pitchFamily="18" charset="0"/>
              </a:rPr>
              <a:t> </a:t>
            </a:r>
          </a:p>
          <a:p>
            <a:pPr marL="0" indent="0">
              <a:buNone/>
            </a:pPr>
            <a:endParaRPr lang="en-IN"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AF9A081A-CDDA-C81C-1A5E-C773F17A15B9}"/>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1989A25B-2F19-54C8-96C7-A698606D51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82877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0CE741-DBF8-73E9-6872-64B18858DDCA}"/>
              </a:ext>
            </a:extLst>
          </p:cNvPr>
          <p:cNvSpPr>
            <a:spLocks noGrp="1"/>
          </p:cNvSpPr>
          <p:nvPr>
            <p:ph idx="1"/>
          </p:nvPr>
        </p:nvSpPr>
        <p:spPr>
          <a:xfrm>
            <a:off x="838200" y="1253331"/>
            <a:ext cx="10515600" cy="4351338"/>
          </a:xfrm>
        </p:spPr>
        <p:txBody>
          <a:bodyPr/>
          <a:lstStyle/>
          <a:p>
            <a:pPr marL="0" indent="0" algn="ctr">
              <a:buNone/>
            </a:pPr>
            <a:endParaRPr lang="en-IN" dirty="0"/>
          </a:p>
          <a:p>
            <a:pPr marL="0" indent="0" algn="ctr">
              <a:buNone/>
            </a:pPr>
            <a:endParaRPr lang="en-IN" dirty="0"/>
          </a:p>
          <a:p>
            <a:pPr marL="0" indent="0" algn="ctr">
              <a:buNone/>
            </a:pPr>
            <a:r>
              <a:rPr lang="en-IN" sz="9600" b="1" dirty="0">
                <a:latin typeface="Baguet Script" panose="020F0502020204030204" pitchFamily="2" charset="0"/>
              </a:rPr>
              <a:t>THANK YOU</a:t>
            </a:r>
          </a:p>
        </p:txBody>
      </p:sp>
      <p:sp>
        <p:nvSpPr>
          <p:cNvPr id="5" name="Slide Number Placeholder 4">
            <a:extLst>
              <a:ext uri="{FF2B5EF4-FFF2-40B4-BE49-F238E27FC236}">
                <a16:creationId xmlns:a16="http://schemas.microsoft.com/office/drawing/2014/main" id="{9D9A8C9D-AC00-A94A-44F5-37A9E85120F8}"/>
              </a:ext>
            </a:extLst>
          </p:cNvPr>
          <p:cNvSpPr>
            <a:spLocks noGrp="1"/>
          </p:cNvSpPr>
          <p:nvPr>
            <p:ph type="sldNum" sz="quarter" idx="12"/>
          </p:nvPr>
        </p:nvSpPr>
        <p:spPr/>
        <p:txBody>
          <a:bodyPr/>
          <a:lstStyle/>
          <a:p>
            <a:fld id="{26AD20E6-394B-4DF0-96A5-9647FF39C943}" type="slidenum">
              <a:rPr lang="en-IN" smtClean="0"/>
              <a:t>19</a:t>
            </a:fld>
            <a:endParaRPr lang="en-IN"/>
          </a:p>
        </p:txBody>
      </p:sp>
    </p:spTree>
    <p:extLst>
      <p:ext uri="{BB962C8B-B14F-4D97-AF65-F5344CB8AC3E}">
        <p14:creationId xmlns:p14="http://schemas.microsoft.com/office/powerpoint/2010/main" val="4237962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92A59-30A1-C3CB-015A-0D04510CEE58}"/>
              </a:ext>
            </a:extLst>
          </p:cNvPr>
          <p:cNvSpPr>
            <a:spLocks noGrp="1"/>
          </p:cNvSpPr>
          <p:nvPr>
            <p:ph type="title"/>
          </p:nvPr>
        </p:nvSpPr>
        <p:spPr>
          <a:xfrm>
            <a:off x="1066800" y="220091"/>
            <a:ext cx="10058400" cy="836168"/>
          </a:xfrm>
        </p:spPr>
        <p:txBody>
          <a:bodyPr>
            <a:normAutofit/>
          </a:bodyPr>
          <a:lstStyle/>
          <a:p>
            <a:pPr algn="ctr"/>
            <a:r>
              <a:rPr lang="en-IN" sz="3200" b="1" dirty="0">
                <a:latin typeface="Times New Roman" panose="02020603050405020304" pitchFamily="18" charset="0"/>
                <a:cs typeface="Times New Roman" panose="02020603050405020304" pitchFamily="18" charset="0"/>
              </a:rPr>
              <a:t>Mentor approval</a:t>
            </a:r>
          </a:p>
        </p:txBody>
      </p:sp>
      <p:pic>
        <p:nvPicPr>
          <p:cNvPr id="7" name="Content Placeholder 6" descr="A screenshot of a chat&#10;&#10;AI-generated content may be incorrect.">
            <a:extLst>
              <a:ext uri="{FF2B5EF4-FFF2-40B4-BE49-F238E27FC236}">
                <a16:creationId xmlns:a16="http://schemas.microsoft.com/office/drawing/2014/main" id="{0D8FC456-2F16-F9FB-D6AE-94594F89E91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7858" y="1179871"/>
            <a:ext cx="9827341" cy="4992329"/>
          </a:xfrm>
        </p:spPr>
      </p:pic>
      <p:sp>
        <p:nvSpPr>
          <p:cNvPr id="5" name="Slide Number Placeholder 4">
            <a:extLst>
              <a:ext uri="{FF2B5EF4-FFF2-40B4-BE49-F238E27FC236}">
                <a16:creationId xmlns:a16="http://schemas.microsoft.com/office/drawing/2014/main" id="{75E22B19-B596-06BF-5A6C-5C01EB2CF75A}"/>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8" name="Picture 7">
            <a:extLst>
              <a:ext uri="{FF2B5EF4-FFF2-40B4-BE49-F238E27FC236}">
                <a16:creationId xmlns:a16="http://schemas.microsoft.com/office/drawing/2014/main" id="{DEF7A4D6-3EC3-63A0-4295-50BD292140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2281084" cy="959413"/>
          </a:xfrm>
          <a:prstGeom prst="rect">
            <a:avLst/>
          </a:prstGeom>
        </p:spPr>
      </p:pic>
    </p:spTree>
    <p:extLst>
      <p:ext uri="{BB962C8B-B14F-4D97-AF65-F5344CB8AC3E}">
        <p14:creationId xmlns:p14="http://schemas.microsoft.com/office/powerpoint/2010/main" val="4165021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0D4E1-1C0F-5928-19D8-4CF8756610E6}"/>
              </a:ext>
            </a:extLst>
          </p:cNvPr>
          <p:cNvSpPr>
            <a:spLocks noGrp="1"/>
          </p:cNvSpPr>
          <p:nvPr>
            <p:ph type="title"/>
          </p:nvPr>
        </p:nvSpPr>
        <p:spPr>
          <a:xfrm>
            <a:off x="838200" y="365125"/>
            <a:ext cx="10515600" cy="656099"/>
          </a:xfrm>
        </p:spPr>
        <p:txBody>
          <a:bodyPr>
            <a:normAutofit/>
          </a:bodyPr>
          <a:lstStyle/>
          <a:p>
            <a:pPr algn="ctr"/>
            <a:r>
              <a:rPr lang="en-US" sz="3200" b="1" dirty="0">
                <a:latin typeface="Times New Roman" panose="02020603050405020304" pitchFamily="18" charset="0"/>
                <a:cs typeface="Times New Roman" panose="02020603050405020304" pitchFamily="18" charset="0"/>
              </a:rPr>
              <a:t>Background of the Study</a:t>
            </a:r>
            <a:endParaRPr lang="en-IN" sz="3200" b="1"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834E521F-6D88-DBEB-D655-2B9FFB2B8A03}"/>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AF0FC221-64AB-B56F-7021-8CA3D4D471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281084" cy="959413"/>
          </a:xfrm>
          <a:prstGeom prst="rect">
            <a:avLst/>
          </a:prstGeom>
        </p:spPr>
      </p:pic>
      <p:sp>
        <p:nvSpPr>
          <p:cNvPr id="11" name="Content Placeholder 2">
            <a:extLst>
              <a:ext uri="{FF2B5EF4-FFF2-40B4-BE49-F238E27FC236}">
                <a16:creationId xmlns:a16="http://schemas.microsoft.com/office/drawing/2014/main" id="{79BD258F-4729-F9FF-5881-B220929A7159}"/>
              </a:ext>
            </a:extLst>
          </p:cNvPr>
          <p:cNvSpPr txBox="1">
            <a:spLocks/>
          </p:cNvSpPr>
          <p:nvPr/>
        </p:nvSpPr>
        <p:spPr>
          <a:xfrm>
            <a:off x="818537" y="1728685"/>
            <a:ext cx="10515600" cy="50479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000" dirty="0">
                <a:latin typeface="Times New Roman" panose="02020603050405020304" pitchFamily="18" charset="0"/>
                <a:cs typeface="Times New Roman" panose="02020603050405020304" pitchFamily="18" charset="0"/>
              </a:rPr>
              <a:t>Maternal health is a critical indicator of a nation’s overall health system performance. </a:t>
            </a:r>
            <a:r>
              <a:rPr lang="en-US" sz="2000" b="0" i="0" dirty="0">
                <a:effectLst/>
                <a:latin typeface="Times New Roman" panose="02020603050405020304" pitchFamily="18" charset="0"/>
                <a:cs typeface="Times New Roman" panose="02020603050405020304" pitchFamily="18" charset="0"/>
              </a:rPr>
              <a:t>High-risk pregnancies (HRPs) represent a significant problem in maternal health and lead to high rates of complications and mortality in India. </a:t>
            </a:r>
            <a:r>
              <a:rPr lang="en-US" sz="2000" dirty="0">
                <a:latin typeface="Times New Roman" panose="02020603050405020304" pitchFamily="18" charset="0"/>
                <a:cs typeface="Times New Roman" panose="02020603050405020304" pitchFamily="18" charset="0"/>
              </a:rPr>
              <a:t>  </a:t>
            </a:r>
          </a:p>
          <a:p>
            <a:pPr algn="just"/>
            <a:r>
              <a:rPr lang="en-US" sz="2000" dirty="0">
                <a:latin typeface="Times New Roman" panose="02020603050405020304" pitchFamily="18" charset="0"/>
                <a:cs typeface="Times New Roman" panose="02020603050405020304" pitchFamily="18" charset="0"/>
              </a:rPr>
              <a:t>Pre-eclampsia, eclampsia, gestational diabetes, severe anemia, and multiple pregnancies are examples of medical or obstetric diseases that fall under the category of HRPs. If left untreated, these illnesses can have life-threatening consequences for both the mother and the fetus.</a:t>
            </a:r>
          </a:p>
          <a:p>
            <a:pPr marL="285750" indent="-285750" algn="just">
              <a:buFont typeface="Arial" panose="020B0604020202020204" pitchFamily="34" charset="0"/>
              <a:buChar char="•"/>
            </a:pPr>
            <a:r>
              <a:rPr lang="en-US" sz="2000" b="0" i="0" dirty="0">
                <a:effectLst/>
                <a:latin typeface="Times New Roman" panose="02020603050405020304" pitchFamily="18" charset="0"/>
                <a:cs typeface="Times New Roman" panose="02020603050405020304" pitchFamily="18" charset="0"/>
              </a:rPr>
              <a:t>Nursing staff, particularly those assigned to District Hospitals and Community Health Centers, frequently serve as the initial responders to these situations. Their function is essential in identifying warning signs and handling pregnancies that are considered high risk in an effective manner. </a:t>
            </a:r>
          </a:p>
          <a:p>
            <a:pPr marL="285750" indent="-285750" algn="just">
              <a:buFont typeface="Arial" panose="020B0604020202020204" pitchFamily="34" charset="0"/>
              <a:buChar char="•"/>
            </a:pPr>
            <a:r>
              <a:rPr lang="en-US" sz="2000" b="0" i="0" dirty="0">
                <a:effectLst/>
                <a:latin typeface="Times New Roman" panose="02020603050405020304" pitchFamily="18" charset="0"/>
                <a:cs typeface="Times New Roman" panose="02020603050405020304" pitchFamily="18" charset="0"/>
              </a:rPr>
              <a:t>Despite the existence of national programs and guidelines, noticeable gaps remain between nurses' knowledge and their practical application.</a:t>
            </a:r>
            <a:endParaRPr lang="en-US" sz="2000" dirty="0">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endParaRPr lang="en-US" sz="2000" dirty="0">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endParaRPr lang="en-US" sz="2000" dirty="0">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endParaRPr lang="en-US" sz="2000" dirty="0">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endParaRPr lang="en-US" sz="2000" dirty="0">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endParaRPr lang="en-US" sz="2000" dirty="0">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7906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838200" y="327127"/>
            <a:ext cx="10515600" cy="665931"/>
          </a:xfrm>
        </p:spPr>
        <p:txBody>
          <a:bodyPr>
            <a:normAutofit/>
          </a:bodyPr>
          <a:lstStyle/>
          <a:p>
            <a:pPr algn="ct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BACKGROUND OF THE STUDY</a:t>
            </a:r>
            <a:r>
              <a:rPr lang="en-IN" sz="3200" b="1" cap="none" dirty="0">
                <a:latin typeface="Times New Roman" panose="02020603050405020304" pitchFamily="18"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241755" cy="969245"/>
          </a:xfrm>
          <a:prstGeom prst="rect">
            <a:avLst/>
          </a:prstGeom>
        </p:spPr>
      </p:pic>
      <p:sp>
        <p:nvSpPr>
          <p:cNvPr id="14" name="TextBox 13">
            <a:extLst>
              <a:ext uri="{FF2B5EF4-FFF2-40B4-BE49-F238E27FC236}">
                <a16:creationId xmlns:a16="http://schemas.microsoft.com/office/drawing/2014/main" id="{148963D3-991A-3AF6-A1F9-389A1A6A9384}"/>
              </a:ext>
            </a:extLst>
          </p:cNvPr>
          <p:cNvSpPr txBox="1"/>
          <p:nvPr/>
        </p:nvSpPr>
        <p:spPr>
          <a:xfrm>
            <a:off x="795528" y="1494852"/>
            <a:ext cx="10515600" cy="3170099"/>
          </a:xfrm>
          <a:prstGeom prst="rect">
            <a:avLst/>
          </a:prstGeom>
          <a:noFill/>
        </p:spPr>
        <p:txBody>
          <a:bodyPr wrap="square">
            <a:spAutoFit/>
          </a:bodyPr>
          <a:lstStyle/>
          <a:p>
            <a:pPr marL="285750" indent="-285750" algn="just">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Rajasthan, specifically, still encounters difficulties such as a high rate of anemia, inadequate antenatal care services, and restricted availability of consistent training opportunities. These factors can influence the capacity of staff nurses to handle HRPs with expertise and skill </a:t>
            </a:r>
          </a:p>
          <a:p>
            <a:pPr marL="285750" indent="-285750" algn="just">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This study aims to assess their current knowledge and practices, identify existing gaps, and suggest areas for improvement.</a:t>
            </a:r>
          </a:p>
          <a:p>
            <a:pPr marL="285750" indent="-285750" algn="just">
              <a:buFont typeface="Arial" panose="020B0604020202020204" pitchFamily="34" charset="0"/>
              <a:buChar char="•"/>
            </a:pPr>
            <a:r>
              <a:rPr lang="en-US" sz="2000">
                <a:latin typeface="Times New Roman" panose="02020603050405020304" pitchFamily="18" charset="0"/>
                <a:cs typeface="Times New Roman" panose="02020603050405020304" pitchFamily="18" charset="0"/>
              </a:rPr>
              <a:t>The findings will help inform future training programs and contribute to better maternal care at the facility level—ultimately supporting efforts to reduce preventable maternal and neonatal complications.</a:t>
            </a: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38200" y="365125"/>
            <a:ext cx="10515600" cy="772795"/>
          </a:xfrm>
        </p:spPr>
        <p:txBody>
          <a:bodyPr>
            <a:normAutofit/>
          </a:bodyPr>
          <a:lstStyle/>
          <a:p>
            <a:pPr algn="ctr"/>
            <a:r>
              <a:rPr lang="en-IN" sz="3200" b="1" dirty="0">
                <a:latin typeface="Times New Roman" panose="02020603050405020304" pitchFamily="18" charset="0"/>
                <a:cs typeface="Times New Roman" panose="02020603050405020304" pitchFamily="18" charset="0"/>
              </a:rPr>
              <a:t>Objectives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203960" y="1634084"/>
            <a:ext cx="10515600" cy="4351338"/>
          </a:xfrm>
        </p:spPr>
        <p:txBody>
          <a:bodyPr>
            <a:normAutofit/>
          </a:bodyPr>
          <a:lstStyle/>
          <a:p>
            <a:pPr lvl="0"/>
            <a:r>
              <a:rPr lang="en-IN" dirty="0">
                <a:latin typeface="Times New Roman" panose="02020603050405020304" pitchFamily="18" charset="0"/>
                <a:cs typeface="Times New Roman" panose="02020603050405020304" pitchFamily="18" charset="0"/>
              </a:rPr>
              <a:t>To assess the level of knowledge among staff nurses about high-risk pregnancy conditions.</a:t>
            </a:r>
          </a:p>
          <a:p>
            <a:pPr lvl="0"/>
            <a:r>
              <a:rPr lang="en-IN" dirty="0">
                <a:latin typeface="Times New Roman" panose="02020603050405020304" pitchFamily="18" charset="0"/>
                <a:cs typeface="Times New Roman" panose="02020603050405020304" pitchFamily="18" charset="0"/>
              </a:rPr>
              <a:t>To evaluate the actual practices of staff nurses in the identification and management of high-risk pregnancies.</a:t>
            </a:r>
          </a:p>
          <a:p>
            <a:pPr lvl="0"/>
            <a:r>
              <a:rPr lang="en-IN" dirty="0">
                <a:latin typeface="Times New Roman" panose="02020603050405020304" pitchFamily="18" charset="0"/>
                <a:cs typeface="Times New Roman" panose="02020603050405020304" pitchFamily="18" charset="0"/>
              </a:rPr>
              <a:t>To identify gaps between knowledge and practice in managing high-risk pregnancies.</a:t>
            </a:r>
          </a:p>
          <a:p>
            <a:pPr marL="0" indent="0" algn="just">
              <a:lnSpc>
                <a:spcPct val="115000"/>
              </a:lnSpc>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716280" y="291679"/>
            <a:ext cx="10515600" cy="741639"/>
          </a:xfrm>
        </p:spPr>
        <p:txBody>
          <a:bodyPr>
            <a:normAutofit/>
          </a:bodyPr>
          <a:lstStyle/>
          <a:p>
            <a:pPr algn="ctr"/>
            <a:r>
              <a:rPr lang="en-IN" sz="3200" b="1" dirty="0">
                <a:latin typeface="Times New Roman" panose="02020603050405020304" pitchFamily="18" charset="0"/>
                <a:cs typeface="Times New Roman" panose="02020603050405020304" pitchFamily="18" charset="0"/>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86050" y="1206508"/>
            <a:ext cx="11011310" cy="4968240"/>
          </a:xfrm>
        </p:spPr>
        <p:txBody>
          <a:bodyPr>
            <a:noAutofit/>
          </a:bodyPr>
          <a:lstStyle/>
          <a:p>
            <a:pPr algn="just">
              <a:lnSpc>
                <a:spcPct val="115000"/>
              </a:lnSpc>
              <a:spcAft>
                <a:spcPts val="800"/>
              </a:spcAft>
              <a:buNone/>
            </a:pPr>
            <a:r>
              <a:rPr lang="en-IN" sz="2000" b="1" kern="100" dirty="0">
                <a:effectLst/>
                <a:latin typeface="Times New Roman" panose="02020603050405020304" pitchFamily="18" charset="0"/>
                <a:ea typeface="Aptos" panose="020B0004020202020204" pitchFamily="34" charset="0"/>
                <a:cs typeface="Times New Roman" panose="02020603050405020304" pitchFamily="18" charset="0"/>
              </a:rPr>
              <a:t>Study Design</a:t>
            </a: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 A descriptive cross-sectional study.</a:t>
            </a: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n-IN" sz="2000" b="1" kern="100" dirty="0">
                <a:effectLst/>
                <a:latin typeface="Times New Roman" panose="02020603050405020304" pitchFamily="18" charset="0"/>
                <a:ea typeface="Aptos" panose="020B0004020202020204" pitchFamily="34" charset="0"/>
                <a:cs typeface="Times New Roman" panose="02020603050405020304" pitchFamily="18" charset="0"/>
              </a:rPr>
              <a:t>Study Setting</a:t>
            </a: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 Selected District Hospitals (DHs) and Community Health </a:t>
            </a:r>
            <a:r>
              <a:rPr lang="en-IN" sz="2000" kern="100" dirty="0" err="1">
                <a:effectLst/>
                <a:latin typeface="Times New Roman" panose="02020603050405020304" pitchFamily="18" charset="0"/>
                <a:ea typeface="Aptos" panose="020B0004020202020204" pitchFamily="34" charset="0"/>
                <a:cs typeface="Times New Roman" panose="02020603050405020304" pitchFamily="18" charset="0"/>
              </a:rPr>
              <a:t>Centers</a:t>
            </a: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 (CHCs) in </a:t>
            </a:r>
            <a:r>
              <a:rPr lang="en-IN" sz="2000" kern="100" dirty="0" err="1">
                <a:effectLst/>
                <a:latin typeface="Times New Roman" panose="02020603050405020304" pitchFamily="18" charset="0"/>
                <a:ea typeface="Aptos" panose="020B0004020202020204" pitchFamily="34" charset="0"/>
                <a:cs typeface="Times New Roman" panose="02020603050405020304" pitchFamily="18" charset="0"/>
              </a:rPr>
              <a:t>Karauli</a:t>
            </a: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 Rajasthan.</a:t>
            </a: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n-IN" sz="2000" b="1" kern="100" dirty="0">
                <a:effectLst/>
                <a:latin typeface="Times New Roman" panose="02020603050405020304" pitchFamily="18" charset="0"/>
                <a:ea typeface="Aptos" panose="020B0004020202020204" pitchFamily="34" charset="0"/>
                <a:cs typeface="Times New Roman" panose="02020603050405020304" pitchFamily="18" charset="0"/>
              </a:rPr>
              <a:t>Study Population</a:t>
            </a: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 Staff nurses working in antenatal clinics, maternity wards, and </a:t>
            </a:r>
            <a:r>
              <a:rPr lang="en-IN" sz="2000" kern="100" dirty="0" err="1">
                <a:effectLst/>
                <a:latin typeface="Times New Roman" panose="02020603050405020304" pitchFamily="18" charset="0"/>
                <a:ea typeface="Aptos" panose="020B0004020202020204" pitchFamily="34" charset="0"/>
                <a:cs typeface="Times New Roman" panose="02020603050405020304" pitchFamily="18" charset="0"/>
              </a:rPr>
              <a:t>labor</a:t>
            </a: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 rooms.</a:t>
            </a: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n-IN" sz="2000" b="1" kern="100" dirty="0">
                <a:effectLst/>
                <a:latin typeface="Times New Roman" panose="02020603050405020304" pitchFamily="18" charset="0"/>
                <a:ea typeface="Aptos" panose="020B0004020202020204" pitchFamily="34" charset="0"/>
                <a:cs typeface="Times New Roman" panose="02020603050405020304" pitchFamily="18" charset="0"/>
              </a:rPr>
              <a:t>Sample Size</a:t>
            </a: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 A total of </a:t>
            </a:r>
            <a:r>
              <a:rPr lang="en-IN" kern="100" dirty="0">
                <a:latin typeface="Times New Roman" panose="02020603050405020304" pitchFamily="18" charset="0"/>
                <a:ea typeface="Aptos" panose="020B0004020202020204" pitchFamily="34" charset="0"/>
                <a:cs typeface="Times New Roman" panose="02020603050405020304" pitchFamily="18" charset="0"/>
              </a:rPr>
              <a:t>38</a:t>
            </a: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 staff nurses </a:t>
            </a:r>
            <a:r>
              <a:rPr lang="en-IN" kern="100" dirty="0">
                <a:latin typeface="Times New Roman" panose="02020603050405020304" pitchFamily="18" charset="0"/>
                <a:ea typeface="Aptos" panose="020B0004020202020204" pitchFamily="34" charset="0"/>
                <a:cs typeface="Times New Roman" panose="02020603050405020304" pitchFamily="18" charset="0"/>
              </a:rPr>
              <a:t>was</a:t>
            </a: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 selected through convenience sampling.</a:t>
            </a:r>
          </a:p>
          <a:p>
            <a:pPr algn="just">
              <a:lnSpc>
                <a:spcPct val="115000"/>
              </a:lnSpc>
              <a:spcAft>
                <a:spcPts val="800"/>
              </a:spcAft>
              <a:buNone/>
            </a:pPr>
            <a:r>
              <a:rPr lang="en-IN" sz="2000" b="1" kern="100" dirty="0">
                <a:effectLst/>
                <a:latin typeface="Times New Roman" panose="02020603050405020304" pitchFamily="18" charset="0"/>
                <a:ea typeface="Aptos" panose="020B0004020202020204" pitchFamily="34" charset="0"/>
                <a:cs typeface="Times New Roman" panose="02020603050405020304" pitchFamily="18" charset="0"/>
              </a:rPr>
              <a:t>Data Collection Tool:</a:t>
            </a: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A structured, self-administered questionnaire divided into three sections:</a:t>
            </a: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Times New Roman" panose="02020603050405020304" pitchFamily="18" charset="0"/>
              <a:buChar char="•"/>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Section A: Demographic profile</a:t>
            </a: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Times New Roman" panose="02020603050405020304" pitchFamily="18" charset="0"/>
              <a:buChar char="•"/>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Section B: Knowledge of high-risk pregnancy conditions</a:t>
            </a: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Times New Roman" panose="02020603050405020304" pitchFamily="18" charset="0"/>
              <a:buChar char="•"/>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Section C: Practical application and routine management of HRPs </a:t>
            </a:r>
          </a:p>
          <a:p>
            <a:pPr algn="just">
              <a:lnSpc>
                <a:spcPct val="115000"/>
              </a:lnSpc>
              <a:spcAft>
                <a:spcPts val="800"/>
              </a:spcAft>
              <a:buNone/>
            </a:pP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2695903" cy="1005298"/>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A06FD-FBEB-C4C2-B6C0-70489F2DBC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548DDB-5822-E121-1C8E-C96E4FEBEB37}"/>
              </a:ext>
            </a:extLst>
          </p:cNvPr>
          <p:cNvSpPr>
            <a:spLocks noGrp="1"/>
          </p:cNvSpPr>
          <p:nvPr>
            <p:ph type="title"/>
          </p:nvPr>
        </p:nvSpPr>
        <p:spPr>
          <a:xfrm>
            <a:off x="726113" y="272680"/>
            <a:ext cx="10515600" cy="741639"/>
          </a:xfrm>
        </p:spPr>
        <p:txBody>
          <a:bodyPr>
            <a:normAutofit/>
          </a:bodyPr>
          <a:lstStyle/>
          <a:p>
            <a:pPr algn="ctr"/>
            <a:r>
              <a:rPr lang="en-IN" sz="3200" b="1" dirty="0">
                <a:latin typeface="Times New Roman" panose="02020603050405020304" pitchFamily="18" charset="0"/>
                <a:cs typeface="Times New Roman" panose="02020603050405020304" pitchFamily="18" charset="0"/>
              </a:rPr>
              <a:t>Methodology </a:t>
            </a:r>
          </a:p>
        </p:txBody>
      </p:sp>
      <p:sp>
        <p:nvSpPr>
          <p:cNvPr id="3" name="Content Placeholder 2">
            <a:extLst>
              <a:ext uri="{FF2B5EF4-FFF2-40B4-BE49-F238E27FC236}">
                <a16:creationId xmlns:a16="http://schemas.microsoft.com/office/drawing/2014/main" id="{C1906A3B-FB75-8D3E-D444-C9C5F2345C50}"/>
              </a:ext>
            </a:extLst>
          </p:cNvPr>
          <p:cNvSpPr>
            <a:spLocks noGrp="1"/>
          </p:cNvSpPr>
          <p:nvPr>
            <p:ph idx="1"/>
          </p:nvPr>
        </p:nvSpPr>
        <p:spPr>
          <a:xfrm>
            <a:off x="886050" y="1331113"/>
            <a:ext cx="11011310" cy="4968240"/>
          </a:xfrm>
        </p:spPr>
        <p:txBody>
          <a:bodyPr>
            <a:noAutofit/>
          </a:bodyPr>
          <a:lstStyle/>
          <a:p>
            <a:pPr algn="just">
              <a:lnSpc>
                <a:spcPct val="115000"/>
              </a:lnSpc>
              <a:spcAft>
                <a:spcPts val="800"/>
              </a:spcAft>
              <a:buNone/>
            </a:pPr>
            <a:r>
              <a:rPr lang="en-IN" sz="2000" b="1" kern="100" dirty="0">
                <a:effectLst/>
                <a:latin typeface="Times New Roman" panose="02020603050405020304" pitchFamily="18" charset="0"/>
                <a:ea typeface="Aptos" panose="020B0004020202020204" pitchFamily="34" charset="0"/>
                <a:cs typeface="Times New Roman" panose="02020603050405020304" pitchFamily="18" charset="0"/>
              </a:rPr>
              <a:t>Ethical Considerations</a:t>
            </a: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Times New Roman" panose="02020603050405020304" pitchFamily="18" charset="0"/>
              <a:buChar char="•"/>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Informed consent was obtained from all participants prior to data collection.</a:t>
            </a: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Times New Roman" panose="02020603050405020304" pitchFamily="18" charset="0"/>
              <a:buChar char="•"/>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Confidentiality and anonymity of the respondents was strictly maintained.</a:t>
            </a:r>
          </a:p>
          <a:p>
            <a:pPr marL="0" indent="0">
              <a:buNone/>
            </a:pPr>
            <a:r>
              <a:rPr lang="en-IN" sz="2000" b="1" dirty="0">
                <a:latin typeface="Times New Roman" panose="02020603050405020304" pitchFamily="18" charset="0"/>
                <a:cs typeface="Times New Roman" panose="02020603050405020304" pitchFamily="18" charset="0"/>
              </a:rPr>
              <a:t>Limitations of Study </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study is limited to selected public health facilities in </a:t>
            </a:r>
            <a:r>
              <a:rPr lang="en-US" sz="2000" dirty="0" err="1">
                <a:latin typeface="Times New Roman" panose="02020603050405020304" pitchFamily="18" charset="0"/>
                <a:cs typeface="Times New Roman" panose="02020603050405020304" pitchFamily="18" charset="0"/>
              </a:rPr>
              <a:t>Karauli</a:t>
            </a:r>
            <a:r>
              <a:rPr lang="en-US" sz="2000" dirty="0">
                <a:latin typeface="Times New Roman" panose="02020603050405020304" pitchFamily="18" charset="0"/>
                <a:cs typeface="Times New Roman" panose="02020603050405020304" pitchFamily="18" charset="0"/>
              </a:rPr>
              <a:t>, Rajasthan and may not reflect practices in private or urban tertiary hospitals.</a:t>
            </a:r>
          </a:p>
          <a:p>
            <a:r>
              <a:rPr lang="en-US" sz="2000" dirty="0">
                <a:latin typeface="Times New Roman" panose="02020603050405020304" pitchFamily="18" charset="0"/>
                <a:cs typeface="Times New Roman" panose="02020603050405020304" pitchFamily="18" charset="0"/>
              </a:rPr>
              <a:t>The responses related to clinical practice are self-reported and may be influenced by the participant’s recall.</a:t>
            </a:r>
          </a:p>
          <a:p>
            <a:r>
              <a:rPr lang="en-US" sz="2000" dirty="0">
                <a:latin typeface="Times New Roman" panose="02020603050405020304" pitchFamily="18" charset="0"/>
                <a:cs typeface="Times New Roman" panose="02020603050405020304" pitchFamily="18" charset="0"/>
              </a:rPr>
              <a:t>The study uses a cross-sectional design, which assesses knowledge and practices at a single point in time.</a:t>
            </a:r>
          </a:p>
          <a:p>
            <a:pPr marL="0" indent="0">
              <a:buNone/>
            </a:pPr>
            <a:endParaRPr lang="en-US" sz="2000" dirty="0">
              <a:latin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Times New Roman" panose="02020603050405020304" pitchFamily="18" charset="0"/>
              <a:buChar char="•"/>
            </a:pP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just">
              <a:lnSpc>
                <a:spcPct val="100000"/>
              </a:lnSpc>
              <a:spcAft>
                <a:spcPts val="800"/>
              </a:spcAft>
              <a:buNone/>
            </a:pP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lvl="0" indent="0" algn="just">
              <a:lnSpc>
                <a:spcPct val="100000"/>
              </a:lnSpc>
              <a:spcAft>
                <a:spcPts val="800"/>
              </a:spcAft>
              <a:buNone/>
            </a:pP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algn="just">
              <a:lnSpc>
                <a:spcPct val="100000"/>
              </a:lnSpc>
              <a:spcAft>
                <a:spcPts val="800"/>
              </a:spcAft>
              <a:buNone/>
            </a:pP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09C6E57-85F1-389C-88E0-A892CECB73A9}"/>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D3FAA0F9-D4B6-251C-D267-168916B138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2695903" cy="1005298"/>
          </a:xfrm>
          <a:prstGeom prst="rect">
            <a:avLst/>
          </a:prstGeom>
        </p:spPr>
      </p:pic>
    </p:spTree>
    <p:extLst>
      <p:ext uri="{BB962C8B-B14F-4D97-AF65-F5344CB8AC3E}">
        <p14:creationId xmlns:p14="http://schemas.microsoft.com/office/powerpoint/2010/main" val="1997005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65126"/>
            <a:ext cx="10515600" cy="745920"/>
          </a:xfrm>
        </p:spPr>
        <p:txBody>
          <a:bodyPr>
            <a:normAutofit/>
          </a:bodyPr>
          <a:lstStyle/>
          <a:p>
            <a:pPr algn="ctr"/>
            <a:r>
              <a:rPr lang="en-IN" sz="3200" b="1" dirty="0">
                <a:latin typeface="Times New Roman" panose="02020603050405020304" pitchFamily="18" charset="0"/>
                <a:cs typeface="Times New Roman" panose="02020603050405020304" pitchFamily="18" charset="0"/>
              </a:rPr>
              <a:t>Result</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458525" y="1452359"/>
            <a:ext cx="11274949" cy="5200102"/>
          </a:xfrm>
        </p:spPr>
        <p:txBody>
          <a:bodyPr>
            <a:normAutofit/>
          </a:bodyPr>
          <a:lstStyle/>
          <a:p>
            <a:pPr algn="just">
              <a:lnSpc>
                <a:spcPct val="100000"/>
              </a:lnSpc>
            </a:pPr>
            <a:r>
              <a:rPr lang="en-US" dirty="0">
                <a:latin typeface="Times New Roman" panose="02020603050405020304" pitchFamily="18" charset="0"/>
                <a:cs typeface="Times New Roman" panose="02020603050405020304" pitchFamily="18" charset="0"/>
              </a:rPr>
              <a:t>A total of 38 staff nurses participated in the study, all currently working in selected public health facilities of </a:t>
            </a:r>
            <a:r>
              <a:rPr lang="en-US" dirty="0" err="1">
                <a:latin typeface="Times New Roman" panose="02020603050405020304" pitchFamily="18" charset="0"/>
                <a:cs typeface="Times New Roman" panose="02020603050405020304" pitchFamily="18" charset="0"/>
              </a:rPr>
              <a:t>Karauli</a:t>
            </a:r>
            <a:r>
              <a:rPr lang="en-US" dirty="0">
                <a:latin typeface="Times New Roman" panose="02020603050405020304" pitchFamily="18" charset="0"/>
                <a:cs typeface="Times New Roman" panose="02020603050405020304" pitchFamily="18" charset="0"/>
              </a:rPr>
              <a:t> district, Rajasthan. </a:t>
            </a:r>
          </a:p>
          <a:p>
            <a:pPr algn="just">
              <a:lnSpc>
                <a:spcPct val="100000"/>
              </a:lnSpc>
            </a:pPr>
            <a:r>
              <a:rPr lang="en-US" dirty="0">
                <a:latin typeface="Times New Roman" panose="02020603050405020304" pitchFamily="18" charset="0"/>
                <a:cs typeface="Times New Roman" panose="02020603050405020304" pitchFamily="18" charset="0"/>
              </a:rPr>
              <a:t>Among them, the majority were female (81.6%) and 18.4% were male. </a:t>
            </a:r>
          </a:p>
          <a:p>
            <a:pPr algn="just">
              <a:lnSpc>
                <a:spcPct val="100000"/>
              </a:lnSpc>
            </a:pPr>
            <a:r>
              <a:rPr lang="en-US" dirty="0">
                <a:latin typeface="Times New Roman" panose="02020603050405020304" pitchFamily="18" charset="0"/>
                <a:cs typeface="Times New Roman" panose="02020603050405020304" pitchFamily="18" charset="0"/>
              </a:rPr>
              <a:t>Regarding educational qualification, 50% were General Nursing and Midwifery (GNM) trained, 32.5% were Auxiliary Nurse Midwives (ANMs), and 15% held a BSc Nursing degree. </a:t>
            </a:r>
          </a:p>
          <a:p>
            <a:pPr algn="just">
              <a:lnSpc>
                <a:spcPct val="100000"/>
              </a:lnSpc>
            </a:pPr>
            <a:r>
              <a:rPr lang="en-US" dirty="0">
                <a:latin typeface="Times New Roman" panose="02020603050405020304" pitchFamily="18" charset="0"/>
                <a:cs typeface="Times New Roman" panose="02020603050405020304" pitchFamily="18" charset="0"/>
              </a:rPr>
              <a:t>A large proportion (70%) were posted at Community Health </a:t>
            </a:r>
            <a:r>
              <a:rPr lang="en-US" dirty="0" err="1">
                <a:latin typeface="Times New Roman" panose="02020603050405020304" pitchFamily="18" charset="0"/>
                <a:cs typeface="Times New Roman" panose="02020603050405020304" pitchFamily="18" charset="0"/>
              </a:rPr>
              <a:t>Centres</a:t>
            </a:r>
            <a:r>
              <a:rPr lang="en-US" dirty="0">
                <a:latin typeface="Times New Roman" panose="02020603050405020304" pitchFamily="18" charset="0"/>
                <a:cs typeface="Times New Roman" panose="02020603050405020304" pitchFamily="18" charset="0"/>
              </a:rPr>
              <a:t> (CHCs), while 30% were working in District Hospitals.</a:t>
            </a:r>
          </a:p>
          <a:p>
            <a:pPr algn="just">
              <a:lnSpc>
                <a:spcPct val="100000"/>
              </a:lnSpc>
            </a:pPr>
            <a:r>
              <a:rPr lang="en-US" dirty="0">
                <a:latin typeface="Times New Roman" panose="02020603050405020304" pitchFamily="18" charset="0"/>
                <a:cs typeface="Times New Roman" panose="02020603050405020304" pitchFamily="18" charset="0"/>
              </a:rPr>
              <a:t>Only 23.7% of the participants had received formal training on high-risk pregnancy (HRP) management in the past year.</a:t>
            </a:r>
            <a:endParaRPr lang="en-US"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B0EC6-8ABB-8044-F09B-64F9F81E3DBA}"/>
              </a:ext>
            </a:extLst>
          </p:cNvPr>
          <p:cNvSpPr>
            <a:spLocks noGrp="1"/>
          </p:cNvSpPr>
          <p:nvPr>
            <p:ph type="title"/>
          </p:nvPr>
        </p:nvSpPr>
        <p:spPr>
          <a:xfrm>
            <a:off x="1639589" y="361188"/>
            <a:ext cx="8432345" cy="671199"/>
          </a:xfrm>
        </p:spPr>
        <p:txBody>
          <a:bodyPr>
            <a:normAutofit/>
          </a:bodyPr>
          <a:lstStyle/>
          <a:p>
            <a:pPr algn="ctr"/>
            <a:r>
              <a:rPr lang="en-US" sz="3200" b="1" dirty="0">
                <a:latin typeface="Times New Roman" panose="02020603050405020304" pitchFamily="18" charset="0"/>
                <a:cs typeface="Times New Roman" panose="02020603050405020304" pitchFamily="18" charset="0"/>
              </a:rPr>
              <a:t>RESULT</a:t>
            </a:r>
            <a:endParaRPr lang="en-IN" sz="3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D4682AC-4C6E-8C2B-F51B-59543B349EA2}"/>
              </a:ext>
            </a:extLst>
          </p:cNvPr>
          <p:cNvSpPr>
            <a:spLocks noGrp="1"/>
          </p:cNvSpPr>
          <p:nvPr>
            <p:ph idx="1"/>
          </p:nvPr>
        </p:nvSpPr>
        <p:spPr>
          <a:xfrm>
            <a:off x="481780" y="1297859"/>
            <a:ext cx="11543071" cy="5340050"/>
          </a:xfrm>
        </p:spPr>
        <p:txBody>
          <a:bodyPr>
            <a:noAutofit/>
          </a:bodyPr>
          <a:lstStyle/>
          <a:p>
            <a:r>
              <a:rPr lang="en-US" b="1" dirty="0">
                <a:latin typeface="Times New Roman" panose="02020603050405020304" pitchFamily="18" charset="0"/>
                <a:cs typeface="Times New Roman" panose="02020603050405020304" pitchFamily="18" charset="0"/>
              </a:rPr>
              <a:t>In terms of knowledge</a:t>
            </a:r>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84.2% correctly identified gestational 		            94.7% knew that the normal hemoglobin  </a:t>
            </a:r>
          </a:p>
          <a:p>
            <a:pPr marL="0" indent="0">
              <a:buNone/>
            </a:pPr>
            <a:r>
              <a:rPr lang="en-US" dirty="0">
                <a:latin typeface="Times New Roman" panose="02020603050405020304" pitchFamily="18" charset="0"/>
                <a:cs typeface="Times New Roman" panose="02020603050405020304" pitchFamily="18" charset="0"/>
              </a:rPr>
              <a:t>     diabetes as high-risk conditions.                                          level during pregnancy should be above 11 gm/dl. </a:t>
            </a:r>
            <a:endParaRPr lang="en-IN" dirty="0">
              <a:latin typeface="Times New Roman" panose="02020603050405020304" pitchFamily="18" charset="0"/>
              <a:cs typeface="Times New Roman" panose="02020603050405020304" pitchFamily="18" charset="0"/>
            </a:endParaRPr>
          </a:p>
          <a:p>
            <a:endParaRPr lang="en-IN" dirty="0"/>
          </a:p>
        </p:txBody>
      </p:sp>
      <p:sp>
        <p:nvSpPr>
          <p:cNvPr id="5" name="Slide Number Placeholder 4">
            <a:extLst>
              <a:ext uri="{FF2B5EF4-FFF2-40B4-BE49-F238E27FC236}">
                <a16:creationId xmlns:a16="http://schemas.microsoft.com/office/drawing/2014/main" id="{79BDE79F-22AE-BE15-D2B9-8A1623077D1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AAB671EB-3421-149F-E455-668A9B00F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67280" cy="1134427"/>
          </a:xfrm>
          <a:prstGeom prst="rect">
            <a:avLst/>
          </a:prstGeom>
        </p:spPr>
      </p:pic>
      <p:pic>
        <p:nvPicPr>
          <p:cNvPr id="1026" name="Picture 2" descr="Forms response chart. Question title: Which of the following is considered a high-risk condition during pregnancy? (निम्न में से कौन सी स्थिति गर्भावस्था के दौरान हाई रिस्क मानी जाती है?). Number of responses: 38 responses.">
            <a:extLst>
              <a:ext uri="{FF2B5EF4-FFF2-40B4-BE49-F238E27FC236}">
                <a16:creationId xmlns:a16="http://schemas.microsoft.com/office/drawing/2014/main" id="{8B71073B-13B6-E148-F70A-98F238E956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417" t="34304" r="53749" b="9285"/>
          <a:stretch>
            <a:fillRect/>
          </a:stretch>
        </p:blipFill>
        <p:spPr bwMode="auto">
          <a:xfrm>
            <a:off x="347569" y="1780039"/>
            <a:ext cx="3064061" cy="30123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orms response chart. Question title: Which of the following is considered a high-risk condition during pregnancy? (निम्न में से कौन सी स्थिति गर्भावस्था के दौरान हाई रिस्क मानी जाती है?). Number of responses: 38 responses.">
            <a:extLst>
              <a:ext uri="{FF2B5EF4-FFF2-40B4-BE49-F238E27FC236}">
                <a16:creationId xmlns:a16="http://schemas.microsoft.com/office/drawing/2014/main" id="{3866E8B6-BEB7-CE79-915F-72422D6FF7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053" t="32650" r="5185" b="41809"/>
          <a:stretch>
            <a:fillRect/>
          </a:stretch>
        </p:blipFill>
        <p:spPr bwMode="auto">
          <a:xfrm>
            <a:off x="3454400" y="3016194"/>
            <a:ext cx="2982451" cy="15295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orms response chart. Question title: What is the normal hemoglobin level in pregnancy? (गर्भावस्था में सामान्य हीमोग्लोबिन स्तर क्या है?). Number of responses: 38 responses.">
            <a:extLst>
              <a:ext uri="{FF2B5EF4-FFF2-40B4-BE49-F238E27FC236}">
                <a16:creationId xmlns:a16="http://schemas.microsoft.com/office/drawing/2014/main" id="{05B0B029-B656-9061-9CCE-615E9D5C51D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987" t="29352" r="53361" b="9837"/>
          <a:stretch>
            <a:fillRect/>
          </a:stretch>
        </p:blipFill>
        <p:spPr bwMode="auto">
          <a:xfrm>
            <a:off x="7172960" y="1580581"/>
            <a:ext cx="3139440" cy="301233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orms response chart. Question title: What is the normal hemoglobin level in pregnancy? (गर्भावस्था में सामान्य हीमोग्लोबिन स्तर क्या है?). Number of responses: 38 responses.">
            <a:extLst>
              <a:ext uri="{FF2B5EF4-FFF2-40B4-BE49-F238E27FC236}">
                <a16:creationId xmlns:a16="http://schemas.microsoft.com/office/drawing/2014/main" id="{1991338C-B9D1-0848-0FC8-F5B7FBC22B5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2248" t="26262" r="25410" b="44949"/>
          <a:stretch>
            <a:fillRect/>
          </a:stretch>
        </p:blipFill>
        <p:spPr bwMode="auto">
          <a:xfrm>
            <a:off x="10312400" y="3039626"/>
            <a:ext cx="1504662" cy="1476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7601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27296</TotalTime>
  <Words>1607</Words>
  <Application>Microsoft Office PowerPoint</Application>
  <PresentationFormat>Widescreen</PresentationFormat>
  <Paragraphs>136</Paragraphs>
  <Slides>19</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Aptos</vt:lpstr>
      <vt:lpstr>Arial</vt:lpstr>
      <vt:lpstr>Baguet Script</vt:lpstr>
      <vt:lpstr>Calibri</vt:lpstr>
      <vt:lpstr>Rockwell</vt:lpstr>
      <vt:lpstr>Rockwell Condensed</vt:lpstr>
      <vt:lpstr>Times New Roman</vt:lpstr>
      <vt:lpstr>Wingdings</vt:lpstr>
      <vt:lpstr>Wood Type</vt:lpstr>
      <vt:lpstr>Knowledge and Practices of Health care providers regarding Management of High-Risk Pregnancies in the selected Public Healthcare facilities in Karauli, Rajasthan.</vt:lpstr>
      <vt:lpstr>Mentor approval</vt:lpstr>
      <vt:lpstr>Background of the Study</vt:lpstr>
      <vt:lpstr>BACKGROUND OF THE STUDY </vt:lpstr>
      <vt:lpstr>Objectives of THE Study</vt:lpstr>
      <vt:lpstr>Methodology </vt:lpstr>
      <vt:lpstr>Methodology </vt:lpstr>
      <vt:lpstr>Result</vt:lpstr>
      <vt:lpstr>RESULT</vt:lpstr>
      <vt:lpstr>RESULT</vt:lpstr>
      <vt:lpstr>RESULT</vt:lpstr>
      <vt:lpstr>RESULT</vt:lpstr>
      <vt:lpstr>RESULT</vt:lpstr>
      <vt:lpstr>Discussion </vt:lpstr>
      <vt:lpstr>Discussion </vt:lpstr>
      <vt:lpstr>Conclusion</vt:lpstr>
      <vt:lpstr>References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Vanshika Awasthi</cp:lastModifiedBy>
  <cp:revision>15</cp:revision>
  <dcterms:created xsi:type="dcterms:W3CDTF">2022-05-20T15:11:38Z</dcterms:created>
  <dcterms:modified xsi:type="dcterms:W3CDTF">2025-06-26T04:18:54Z</dcterms:modified>
</cp:coreProperties>
</file>