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Lst>
  <p:notesMasterIdLst>
    <p:notesMasterId r:id="rId23"/>
  </p:notesMasterIdLst>
  <p:sldIdLst>
    <p:sldId id="256" r:id="rId2"/>
    <p:sldId id="280" r:id="rId3"/>
    <p:sldId id="279" r:id="rId4"/>
    <p:sldId id="259" r:id="rId5"/>
    <p:sldId id="260" r:id="rId6"/>
    <p:sldId id="261" r:id="rId7"/>
    <p:sldId id="281" r:id="rId8"/>
    <p:sldId id="276" r:id="rId9"/>
    <p:sldId id="278" r:id="rId10"/>
    <p:sldId id="263" r:id="rId11"/>
    <p:sldId id="275" r:id="rId12"/>
    <p:sldId id="272" r:id="rId13"/>
    <p:sldId id="273" r:id="rId14"/>
    <p:sldId id="274" r:id="rId15"/>
    <p:sldId id="277" r:id="rId16"/>
    <p:sldId id="269" r:id="rId17"/>
    <p:sldId id="287" r:id="rId18"/>
    <p:sldId id="267" r:id="rId19"/>
    <p:sldId id="288" r:id="rId20"/>
    <p:sldId id="289" r:id="rId21"/>
    <p:sldId id="28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A5C"/>
    <a:srgbClr val="55BB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US" dirty="0"/>
              <a:t>Global</a:t>
            </a:r>
            <a:r>
              <a:rPr lang="en-US" baseline="0" dirty="0"/>
              <a:t> Wearable Medical Device Market by Distribution Channel</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solidFill>
                <a:schemeClr val="accent2">
                  <a:lumMod val="7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778B-482A-8764-EB775AC7825F}"/>
              </c:ext>
            </c:extLst>
          </c:dPt>
          <c:dPt>
            <c:idx val="1"/>
            <c:bubble3D val="0"/>
            <c:spPr>
              <a:solidFill>
                <a:schemeClr val="accent5">
                  <a:lumMod val="7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78B-482A-8764-EB775AC7825F}"/>
              </c:ext>
            </c:extLst>
          </c:dPt>
          <c:dPt>
            <c:idx val="2"/>
            <c:bubble3D val="0"/>
            <c:spPr>
              <a:solidFill>
                <a:schemeClr val="accent6">
                  <a:lumMod val="60000"/>
                  <a:lumOff val="4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778B-482A-8764-EB775AC7825F}"/>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778B-482A-8764-EB775AC7825F}"/>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Online Distribution</c:v>
                </c:pt>
                <c:pt idx="1">
                  <c:v>Retail Pharmacies</c:v>
                </c:pt>
                <c:pt idx="2">
                  <c:v>Hypermarkets</c:v>
                </c:pt>
                <c:pt idx="3">
                  <c:v>Others</c:v>
                </c:pt>
              </c:strCache>
            </c:strRef>
          </c:cat>
          <c:val>
            <c:numRef>
              <c:f>Sheet1!$B$2:$B$5</c:f>
              <c:numCache>
                <c:formatCode>0%</c:formatCode>
                <c:ptCount val="4"/>
                <c:pt idx="0">
                  <c:v>0.36</c:v>
                </c:pt>
                <c:pt idx="1">
                  <c:v>0.19</c:v>
                </c:pt>
                <c:pt idx="2">
                  <c:v>0.22</c:v>
                </c:pt>
                <c:pt idx="3">
                  <c:v>0.23</c:v>
                </c:pt>
              </c:numCache>
            </c:numRef>
          </c:val>
          <c:extLst>
            <c:ext xmlns:c16="http://schemas.microsoft.com/office/drawing/2014/chart" uri="{C3380CC4-5D6E-409C-BE32-E72D297353CC}">
              <c16:uniqueId val="{00000000-2983-46F5-A43D-8D43979AEC00}"/>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US" dirty="0"/>
              <a:t>Global Wearable Medical Device Market Share by Application</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C87F-43CC-B728-9BA8A0D21E26}"/>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C87F-43CC-B728-9BA8A0D21E26}"/>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C87F-43CC-B728-9BA8A0D21E26}"/>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C87F-43CC-B728-9BA8A0D21E26}"/>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Home Healthcare</c:v>
                </c:pt>
                <c:pt idx="1">
                  <c:v>Sports &amp; Fitness</c:v>
                </c:pt>
                <c:pt idx="2">
                  <c:v>Remote Monitoring</c:v>
                </c:pt>
              </c:strCache>
            </c:strRef>
          </c:cat>
          <c:val>
            <c:numRef>
              <c:f>Sheet1!$B$2:$B$5</c:f>
              <c:numCache>
                <c:formatCode>0%</c:formatCode>
                <c:ptCount val="4"/>
                <c:pt idx="0">
                  <c:v>0.57999999999999996</c:v>
                </c:pt>
                <c:pt idx="1">
                  <c:v>0.26</c:v>
                </c:pt>
                <c:pt idx="2">
                  <c:v>0.22</c:v>
                </c:pt>
              </c:numCache>
            </c:numRef>
          </c:val>
          <c:extLst>
            <c:ext xmlns:c16="http://schemas.microsoft.com/office/drawing/2014/chart" uri="{C3380CC4-5D6E-409C-BE32-E72D297353CC}">
              <c16:uniqueId val="{00000000-48DE-46D6-8D1A-1D25CAA0C69F}"/>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egendEntry>
        <c:idx val="3"/>
        <c:delete val="1"/>
      </c:legendEntry>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0B99EA-0441-4B53-8944-9F58F9AB177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EAF963C-85B3-405C-87AD-8B6009E3D912}">
      <dgm:prSet custT="1"/>
      <dgm:spPr/>
      <dgm:t>
        <a:bodyPr/>
        <a:lstStyle/>
        <a:p>
          <a:pPr>
            <a:lnSpc>
              <a:spcPct val="100000"/>
            </a:lnSpc>
          </a:pPr>
          <a:r>
            <a:rPr lang="en-US" sz="1700" dirty="0">
              <a:latin typeface="Times New Roman" panose="02020603050405020304" pitchFamily="18" charset="0"/>
              <a:cs typeface="Times New Roman" panose="02020603050405020304" pitchFamily="18" charset="0"/>
            </a:rPr>
            <a:t>To understand the concept of wearable devices in healthcare sector, highlighting its application and integration into daily life and healthcare practices. </a:t>
          </a:r>
        </a:p>
      </dgm:t>
    </dgm:pt>
    <dgm:pt modelId="{655E880C-988B-4021-984B-93F8CA89F416}" type="parTrans" cxnId="{25600E5E-8FEC-4F1A-AD21-B812151C3243}">
      <dgm:prSet/>
      <dgm:spPr/>
      <dgm:t>
        <a:bodyPr/>
        <a:lstStyle/>
        <a:p>
          <a:endParaRPr lang="en-US"/>
        </a:p>
      </dgm:t>
    </dgm:pt>
    <dgm:pt modelId="{72B866E7-24D2-4663-AC93-752B685D2294}" type="sibTrans" cxnId="{25600E5E-8FEC-4F1A-AD21-B812151C3243}">
      <dgm:prSet/>
      <dgm:spPr/>
      <dgm:t>
        <a:bodyPr/>
        <a:lstStyle/>
        <a:p>
          <a:endParaRPr lang="en-US"/>
        </a:p>
      </dgm:t>
    </dgm:pt>
    <dgm:pt modelId="{0F3E46DF-A178-4247-BD4C-77727723F755}">
      <dgm:prSet custT="1"/>
      <dgm:spPr/>
      <dgm:t>
        <a:bodyPr/>
        <a:lstStyle/>
        <a:p>
          <a:pPr>
            <a:lnSpc>
              <a:spcPct val="100000"/>
            </a:lnSpc>
          </a:pPr>
          <a:r>
            <a:rPr lang="en-US" sz="1700" dirty="0">
              <a:latin typeface="Times New Roman" panose="02020603050405020304" pitchFamily="18" charset="0"/>
              <a:cs typeface="Times New Roman" panose="02020603050405020304" pitchFamily="18" charset="0"/>
            </a:rPr>
            <a:t>To analyze its growth projections in health domain. </a:t>
          </a:r>
        </a:p>
      </dgm:t>
    </dgm:pt>
    <dgm:pt modelId="{4D8750B3-0005-40E5-913E-7EB2A866157C}" type="parTrans" cxnId="{599F274A-A8A6-4A15-83CD-C0AF2A0D20C7}">
      <dgm:prSet/>
      <dgm:spPr/>
      <dgm:t>
        <a:bodyPr/>
        <a:lstStyle/>
        <a:p>
          <a:endParaRPr lang="en-US"/>
        </a:p>
      </dgm:t>
    </dgm:pt>
    <dgm:pt modelId="{5AC07B22-BBCA-498D-9027-2F41C7765614}" type="sibTrans" cxnId="{599F274A-A8A6-4A15-83CD-C0AF2A0D20C7}">
      <dgm:prSet/>
      <dgm:spPr/>
      <dgm:t>
        <a:bodyPr/>
        <a:lstStyle/>
        <a:p>
          <a:endParaRPr lang="en-US"/>
        </a:p>
      </dgm:t>
    </dgm:pt>
    <dgm:pt modelId="{53BE826B-833A-47DC-A669-A87AD6C053C0}">
      <dgm:prSet custT="1"/>
      <dgm:spPr/>
      <dgm:t>
        <a:bodyPr/>
        <a:lstStyle/>
        <a:p>
          <a:pPr>
            <a:lnSpc>
              <a:spcPct val="100000"/>
            </a:lnSpc>
          </a:pPr>
          <a:r>
            <a:rPr lang="en-US" sz="1700" dirty="0">
              <a:latin typeface="Times New Roman" panose="02020603050405020304" pitchFamily="18" charset="0"/>
              <a:cs typeface="Times New Roman" panose="02020603050405020304" pitchFamily="18" charset="0"/>
            </a:rPr>
            <a:t>To emphasize existing limitations and propose recommendations for advancement in the technology. </a:t>
          </a:r>
        </a:p>
      </dgm:t>
    </dgm:pt>
    <dgm:pt modelId="{8FA9A0FD-998C-4131-B007-B57912163CD5}" type="parTrans" cxnId="{9934863A-9088-4D23-82D8-89997D2AEC5E}">
      <dgm:prSet/>
      <dgm:spPr/>
      <dgm:t>
        <a:bodyPr/>
        <a:lstStyle/>
        <a:p>
          <a:endParaRPr lang="en-US"/>
        </a:p>
      </dgm:t>
    </dgm:pt>
    <dgm:pt modelId="{BE8C6B5C-E9A1-4084-A417-C8C1E4F17BBF}" type="sibTrans" cxnId="{9934863A-9088-4D23-82D8-89997D2AEC5E}">
      <dgm:prSet/>
      <dgm:spPr/>
      <dgm:t>
        <a:bodyPr/>
        <a:lstStyle/>
        <a:p>
          <a:endParaRPr lang="en-US"/>
        </a:p>
      </dgm:t>
    </dgm:pt>
    <dgm:pt modelId="{6203DFE7-83F7-4626-AB76-ECA0AAD967AF}" type="pres">
      <dgm:prSet presAssocID="{F70B99EA-0441-4B53-8944-9F58F9AB1771}" presName="root" presStyleCnt="0">
        <dgm:presLayoutVars>
          <dgm:dir/>
          <dgm:resizeHandles val="exact"/>
        </dgm:presLayoutVars>
      </dgm:prSet>
      <dgm:spPr/>
    </dgm:pt>
    <dgm:pt modelId="{15F155A3-8EF0-4668-8953-1B3566358426}" type="pres">
      <dgm:prSet presAssocID="{DEAF963C-85B3-405C-87AD-8B6009E3D912}" presName="compNode" presStyleCnt="0"/>
      <dgm:spPr/>
    </dgm:pt>
    <dgm:pt modelId="{A884FD27-C331-4B45-944B-366E16492578}" type="pres">
      <dgm:prSet presAssocID="{DEAF963C-85B3-405C-87AD-8B6009E3D91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46BC2946-280E-45AE-9D15-F912CF01BD79}" type="pres">
      <dgm:prSet presAssocID="{DEAF963C-85B3-405C-87AD-8B6009E3D912}" presName="spaceRect" presStyleCnt="0"/>
      <dgm:spPr/>
    </dgm:pt>
    <dgm:pt modelId="{E09266B7-CA75-4720-A694-831075A453B3}" type="pres">
      <dgm:prSet presAssocID="{DEAF963C-85B3-405C-87AD-8B6009E3D912}" presName="textRect" presStyleLbl="revTx" presStyleIdx="0" presStyleCnt="3">
        <dgm:presLayoutVars>
          <dgm:chMax val="1"/>
          <dgm:chPref val="1"/>
        </dgm:presLayoutVars>
      </dgm:prSet>
      <dgm:spPr/>
    </dgm:pt>
    <dgm:pt modelId="{4D612050-0D62-4C97-97C7-49687EA2A6A8}" type="pres">
      <dgm:prSet presAssocID="{72B866E7-24D2-4663-AC93-752B685D2294}" presName="sibTrans" presStyleCnt="0"/>
      <dgm:spPr/>
    </dgm:pt>
    <dgm:pt modelId="{D8A336AF-FA08-4E1E-BCCC-553A364088BA}" type="pres">
      <dgm:prSet presAssocID="{0F3E46DF-A178-4247-BD4C-77727723F755}" presName="compNode" presStyleCnt="0"/>
      <dgm:spPr/>
    </dgm:pt>
    <dgm:pt modelId="{987D0AB9-62E6-44D7-8D59-95651B1CAABA}" type="pres">
      <dgm:prSet presAssocID="{0F3E46DF-A178-4247-BD4C-77727723F75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iness Growth"/>
        </a:ext>
      </dgm:extLst>
    </dgm:pt>
    <dgm:pt modelId="{9945B68F-FF74-4626-9DE3-095BD789C215}" type="pres">
      <dgm:prSet presAssocID="{0F3E46DF-A178-4247-BD4C-77727723F755}" presName="spaceRect" presStyleCnt="0"/>
      <dgm:spPr/>
    </dgm:pt>
    <dgm:pt modelId="{7F49820A-69FE-4F0D-B57B-272F8CF6964C}" type="pres">
      <dgm:prSet presAssocID="{0F3E46DF-A178-4247-BD4C-77727723F755}" presName="textRect" presStyleLbl="revTx" presStyleIdx="1" presStyleCnt="3">
        <dgm:presLayoutVars>
          <dgm:chMax val="1"/>
          <dgm:chPref val="1"/>
        </dgm:presLayoutVars>
      </dgm:prSet>
      <dgm:spPr/>
    </dgm:pt>
    <dgm:pt modelId="{944519A8-867F-4D16-B2E2-83AAD421DE68}" type="pres">
      <dgm:prSet presAssocID="{5AC07B22-BBCA-498D-9027-2F41C7765614}" presName="sibTrans" presStyleCnt="0"/>
      <dgm:spPr/>
    </dgm:pt>
    <dgm:pt modelId="{15968180-306C-4164-B0E2-5346BE98CE0E}" type="pres">
      <dgm:prSet presAssocID="{53BE826B-833A-47DC-A669-A87AD6C053C0}" presName="compNode" presStyleCnt="0"/>
      <dgm:spPr/>
    </dgm:pt>
    <dgm:pt modelId="{A6659043-A6EB-4638-8660-547A5EBB5D19}" type="pres">
      <dgm:prSet presAssocID="{53BE826B-833A-47DC-A669-A87AD6C053C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 Bulb and Gear"/>
        </a:ext>
      </dgm:extLst>
    </dgm:pt>
    <dgm:pt modelId="{28B6F7ED-2AAD-400D-A7E5-B5592AC684CD}" type="pres">
      <dgm:prSet presAssocID="{53BE826B-833A-47DC-A669-A87AD6C053C0}" presName="spaceRect" presStyleCnt="0"/>
      <dgm:spPr/>
    </dgm:pt>
    <dgm:pt modelId="{C4415A8B-ED77-4DF6-9220-2E37BDF2FFCF}" type="pres">
      <dgm:prSet presAssocID="{53BE826B-833A-47DC-A669-A87AD6C053C0}" presName="textRect" presStyleLbl="revTx" presStyleIdx="2" presStyleCnt="3">
        <dgm:presLayoutVars>
          <dgm:chMax val="1"/>
          <dgm:chPref val="1"/>
        </dgm:presLayoutVars>
      </dgm:prSet>
      <dgm:spPr/>
    </dgm:pt>
  </dgm:ptLst>
  <dgm:cxnLst>
    <dgm:cxn modelId="{F7A2A716-A705-4914-BDAD-134E8594F33D}" type="presOf" srcId="{53BE826B-833A-47DC-A669-A87AD6C053C0}" destId="{C4415A8B-ED77-4DF6-9220-2E37BDF2FFCF}" srcOrd="0" destOrd="0" presId="urn:microsoft.com/office/officeart/2018/2/layout/IconLabelList"/>
    <dgm:cxn modelId="{19184728-C1F8-425C-B67B-45165EF42300}" type="presOf" srcId="{F70B99EA-0441-4B53-8944-9F58F9AB1771}" destId="{6203DFE7-83F7-4626-AB76-ECA0AAD967AF}" srcOrd="0" destOrd="0" presId="urn:microsoft.com/office/officeart/2018/2/layout/IconLabelList"/>
    <dgm:cxn modelId="{9934863A-9088-4D23-82D8-89997D2AEC5E}" srcId="{F70B99EA-0441-4B53-8944-9F58F9AB1771}" destId="{53BE826B-833A-47DC-A669-A87AD6C053C0}" srcOrd="2" destOrd="0" parTransId="{8FA9A0FD-998C-4131-B007-B57912163CD5}" sibTransId="{BE8C6B5C-E9A1-4084-A417-C8C1E4F17BBF}"/>
    <dgm:cxn modelId="{B2579340-91F4-42D6-9500-C8CD71F09D8C}" type="presOf" srcId="{DEAF963C-85B3-405C-87AD-8B6009E3D912}" destId="{E09266B7-CA75-4720-A694-831075A453B3}" srcOrd="0" destOrd="0" presId="urn:microsoft.com/office/officeart/2018/2/layout/IconLabelList"/>
    <dgm:cxn modelId="{25600E5E-8FEC-4F1A-AD21-B812151C3243}" srcId="{F70B99EA-0441-4B53-8944-9F58F9AB1771}" destId="{DEAF963C-85B3-405C-87AD-8B6009E3D912}" srcOrd="0" destOrd="0" parTransId="{655E880C-988B-4021-984B-93F8CA89F416}" sibTransId="{72B866E7-24D2-4663-AC93-752B685D2294}"/>
    <dgm:cxn modelId="{599F274A-A8A6-4A15-83CD-C0AF2A0D20C7}" srcId="{F70B99EA-0441-4B53-8944-9F58F9AB1771}" destId="{0F3E46DF-A178-4247-BD4C-77727723F755}" srcOrd="1" destOrd="0" parTransId="{4D8750B3-0005-40E5-913E-7EB2A866157C}" sibTransId="{5AC07B22-BBCA-498D-9027-2F41C7765614}"/>
    <dgm:cxn modelId="{74DE2D9D-C256-4250-8E6E-94778FBF2226}" type="presOf" srcId="{0F3E46DF-A178-4247-BD4C-77727723F755}" destId="{7F49820A-69FE-4F0D-B57B-272F8CF6964C}" srcOrd="0" destOrd="0" presId="urn:microsoft.com/office/officeart/2018/2/layout/IconLabelList"/>
    <dgm:cxn modelId="{683D0D68-6869-480C-A5F7-78576A1769B3}" type="presParOf" srcId="{6203DFE7-83F7-4626-AB76-ECA0AAD967AF}" destId="{15F155A3-8EF0-4668-8953-1B3566358426}" srcOrd="0" destOrd="0" presId="urn:microsoft.com/office/officeart/2018/2/layout/IconLabelList"/>
    <dgm:cxn modelId="{02338063-3915-4398-B3ED-9AF1EAA41C1A}" type="presParOf" srcId="{15F155A3-8EF0-4668-8953-1B3566358426}" destId="{A884FD27-C331-4B45-944B-366E16492578}" srcOrd="0" destOrd="0" presId="urn:microsoft.com/office/officeart/2018/2/layout/IconLabelList"/>
    <dgm:cxn modelId="{2A5D2962-EBA6-4D89-9BA1-ABF83E68664F}" type="presParOf" srcId="{15F155A3-8EF0-4668-8953-1B3566358426}" destId="{46BC2946-280E-45AE-9D15-F912CF01BD79}" srcOrd="1" destOrd="0" presId="urn:microsoft.com/office/officeart/2018/2/layout/IconLabelList"/>
    <dgm:cxn modelId="{E5AB9FFF-53EF-47E8-95AE-1F1801CF6790}" type="presParOf" srcId="{15F155A3-8EF0-4668-8953-1B3566358426}" destId="{E09266B7-CA75-4720-A694-831075A453B3}" srcOrd="2" destOrd="0" presId="urn:microsoft.com/office/officeart/2018/2/layout/IconLabelList"/>
    <dgm:cxn modelId="{FD797DF0-64ED-413A-8F17-34EBA70559F7}" type="presParOf" srcId="{6203DFE7-83F7-4626-AB76-ECA0AAD967AF}" destId="{4D612050-0D62-4C97-97C7-49687EA2A6A8}" srcOrd="1" destOrd="0" presId="urn:microsoft.com/office/officeart/2018/2/layout/IconLabelList"/>
    <dgm:cxn modelId="{34D1D05C-8250-4EDD-BE19-19193C920DE7}" type="presParOf" srcId="{6203DFE7-83F7-4626-AB76-ECA0AAD967AF}" destId="{D8A336AF-FA08-4E1E-BCCC-553A364088BA}" srcOrd="2" destOrd="0" presId="urn:microsoft.com/office/officeart/2018/2/layout/IconLabelList"/>
    <dgm:cxn modelId="{FE9B9534-F014-444A-AB46-4F5C20FA152F}" type="presParOf" srcId="{D8A336AF-FA08-4E1E-BCCC-553A364088BA}" destId="{987D0AB9-62E6-44D7-8D59-95651B1CAABA}" srcOrd="0" destOrd="0" presId="urn:microsoft.com/office/officeart/2018/2/layout/IconLabelList"/>
    <dgm:cxn modelId="{1D954FCC-252F-46B6-BEB9-B70108C88AD5}" type="presParOf" srcId="{D8A336AF-FA08-4E1E-BCCC-553A364088BA}" destId="{9945B68F-FF74-4626-9DE3-095BD789C215}" srcOrd="1" destOrd="0" presId="urn:microsoft.com/office/officeart/2018/2/layout/IconLabelList"/>
    <dgm:cxn modelId="{1F814D21-061D-47C6-B15F-8A8E0A6D9810}" type="presParOf" srcId="{D8A336AF-FA08-4E1E-BCCC-553A364088BA}" destId="{7F49820A-69FE-4F0D-B57B-272F8CF6964C}" srcOrd="2" destOrd="0" presId="urn:microsoft.com/office/officeart/2018/2/layout/IconLabelList"/>
    <dgm:cxn modelId="{13AC37F7-34EA-4FD2-8DC6-40F3C62CF891}" type="presParOf" srcId="{6203DFE7-83F7-4626-AB76-ECA0AAD967AF}" destId="{944519A8-867F-4D16-B2E2-83AAD421DE68}" srcOrd="3" destOrd="0" presId="urn:microsoft.com/office/officeart/2018/2/layout/IconLabelList"/>
    <dgm:cxn modelId="{8C360077-2429-4BC9-BFE2-35377215A538}" type="presParOf" srcId="{6203DFE7-83F7-4626-AB76-ECA0AAD967AF}" destId="{15968180-306C-4164-B0E2-5346BE98CE0E}" srcOrd="4" destOrd="0" presId="urn:microsoft.com/office/officeart/2018/2/layout/IconLabelList"/>
    <dgm:cxn modelId="{8E09C8A2-EDBF-44C8-985B-EA8251AAB95C}" type="presParOf" srcId="{15968180-306C-4164-B0E2-5346BE98CE0E}" destId="{A6659043-A6EB-4638-8660-547A5EBB5D19}" srcOrd="0" destOrd="0" presId="urn:microsoft.com/office/officeart/2018/2/layout/IconLabelList"/>
    <dgm:cxn modelId="{68CD694F-3E79-46E1-99AC-2F662C1EB7B4}" type="presParOf" srcId="{15968180-306C-4164-B0E2-5346BE98CE0E}" destId="{28B6F7ED-2AAD-400D-A7E5-B5592AC684CD}" srcOrd="1" destOrd="0" presId="urn:microsoft.com/office/officeart/2018/2/layout/IconLabelList"/>
    <dgm:cxn modelId="{E25DD4DF-30FD-4420-8EE6-7A4A51B7B5A9}" type="presParOf" srcId="{15968180-306C-4164-B0E2-5346BE98CE0E}" destId="{C4415A8B-ED77-4DF6-9220-2E37BDF2FFC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4FD27-C331-4B45-944B-366E16492578}">
      <dsp:nvSpPr>
        <dsp:cNvPr id="0" name=""/>
        <dsp:cNvSpPr/>
      </dsp:nvSpPr>
      <dsp:spPr>
        <a:xfrm>
          <a:off x="947201" y="501217"/>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9266B7-CA75-4720-A694-831075A453B3}">
      <dsp:nvSpPr>
        <dsp:cNvPr id="0" name=""/>
        <dsp:cNvSpPr/>
      </dsp:nvSpPr>
      <dsp:spPr>
        <a:xfrm>
          <a:off x="59990" y="2431587"/>
          <a:ext cx="3226223"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Times New Roman" panose="02020603050405020304" pitchFamily="18" charset="0"/>
              <a:cs typeface="Times New Roman" panose="02020603050405020304" pitchFamily="18" charset="0"/>
            </a:rPr>
            <a:t>To understand the concept of wearable devices in healthcare sector, highlighting its application and integration into daily life and healthcare practices. </a:t>
          </a:r>
        </a:p>
      </dsp:txBody>
      <dsp:txXfrm>
        <a:off x="59990" y="2431587"/>
        <a:ext cx="3226223" cy="1260000"/>
      </dsp:txXfrm>
    </dsp:sp>
    <dsp:sp modelId="{987D0AB9-62E6-44D7-8D59-95651B1CAABA}">
      <dsp:nvSpPr>
        <dsp:cNvPr id="0" name=""/>
        <dsp:cNvSpPr/>
      </dsp:nvSpPr>
      <dsp:spPr>
        <a:xfrm>
          <a:off x="4738014" y="501217"/>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49820A-69FE-4F0D-B57B-272F8CF6964C}">
      <dsp:nvSpPr>
        <dsp:cNvPr id="0" name=""/>
        <dsp:cNvSpPr/>
      </dsp:nvSpPr>
      <dsp:spPr>
        <a:xfrm>
          <a:off x="3850802" y="2431587"/>
          <a:ext cx="3226223"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Times New Roman" panose="02020603050405020304" pitchFamily="18" charset="0"/>
              <a:cs typeface="Times New Roman" panose="02020603050405020304" pitchFamily="18" charset="0"/>
            </a:rPr>
            <a:t>To analyze its growth projections in health domain. </a:t>
          </a:r>
        </a:p>
      </dsp:txBody>
      <dsp:txXfrm>
        <a:off x="3850802" y="2431587"/>
        <a:ext cx="3226223" cy="1260000"/>
      </dsp:txXfrm>
    </dsp:sp>
    <dsp:sp modelId="{A6659043-A6EB-4638-8660-547A5EBB5D19}">
      <dsp:nvSpPr>
        <dsp:cNvPr id="0" name=""/>
        <dsp:cNvSpPr/>
      </dsp:nvSpPr>
      <dsp:spPr>
        <a:xfrm>
          <a:off x="8528826" y="501217"/>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415A8B-ED77-4DF6-9220-2E37BDF2FFCF}">
      <dsp:nvSpPr>
        <dsp:cNvPr id="0" name=""/>
        <dsp:cNvSpPr/>
      </dsp:nvSpPr>
      <dsp:spPr>
        <a:xfrm>
          <a:off x="7641615" y="2431587"/>
          <a:ext cx="3226223"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Times New Roman" panose="02020603050405020304" pitchFamily="18" charset="0"/>
              <a:cs typeface="Times New Roman" panose="02020603050405020304" pitchFamily="18" charset="0"/>
            </a:rPr>
            <a:t>To emphasize existing limitations and propose recommendations for advancement in the technology. </a:t>
          </a:r>
        </a:p>
      </dsp:txBody>
      <dsp:txXfrm>
        <a:off x="7641615" y="2431587"/>
        <a:ext cx="3226223" cy="126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D2700B-4486-4678-92B7-4315B52D23AE}" type="datetimeFigureOut">
              <a:rPr lang="en-IN" smtClean="0"/>
              <a:t>17-06-2024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E438AD-930A-46F4-93EB-95979FB71B75}" type="slidenum">
              <a:rPr lang="en-IN" smtClean="0"/>
              <a:t>‹#›</a:t>
            </a:fld>
            <a:endParaRPr lang="en-IN"/>
          </a:p>
        </p:txBody>
      </p:sp>
    </p:spTree>
    <p:extLst>
      <p:ext uri="{BB962C8B-B14F-4D97-AF65-F5344CB8AC3E}">
        <p14:creationId xmlns:p14="http://schemas.microsoft.com/office/powerpoint/2010/main" val="95216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6E438AD-930A-46F4-93EB-95979FB71B75}" type="slidenum">
              <a:rPr lang="en-IN" smtClean="0"/>
              <a:t>1</a:t>
            </a:fld>
            <a:endParaRPr lang="en-IN"/>
          </a:p>
        </p:txBody>
      </p:sp>
    </p:spTree>
    <p:extLst>
      <p:ext uri="{BB962C8B-B14F-4D97-AF65-F5344CB8AC3E}">
        <p14:creationId xmlns:p14="http://schemas.microsoft.com/office/powerpoint/2010/main" val="3375896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E438AD-930A-46F4-93EB-95979FB71B75}" type="slidenum">
              <a:rPr lang="en-IN" smtClean="0"/>
              <a:t>9</a:t>
            </a:fld>
            <a:endParaRPr lang="en-IN"/>
          </a:p>
        </p:txBody>
      </p:sp>
    </p:spTree>
    <p:extLst>
      <p:ext uri="{BB962C8B-B14F-4D97-AF65-F5344CB8AC3E}">
        <p14:creationId xmlns:p14="http://schemas.microsoft.com/office/powerpoint/2010/main" val="1757664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E438AD-930A-46F4-93EB-95979FB71B75}" type="slidenum">
              <a:rPr lang="en-IN" smtClean="0"/>
              <a:t>12</a:t>
            </a:fld>
            <a:endParaRPr lang="en-IN"/>
          </a:p>
        </p:txBody>
      </p:sp>
    </p:spTree>
    <p:extLst>
      <p:ext uri="{BB962C8B-B14F-4D97-AF65-F5344CB8AC3E}">
        <p14:creationId xmlns:p14="http://schemas.microsoft.com/office/powerpoint/2010/main" val="4226553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DEEC-42DD-0822-C495-9EFAFA60C4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7060F8-FF16-FC90-0497-5FF1895A09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BE8912-6DA6-68D2-33E9-F627BC9D2F37}"/>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5" name="Footer Placeholder 4">
            <a:extLst>
              <a:ext uri="{FF2B5EF4-FFF2-40B4-BE49-F238E27FC236}">
                <a16:creationId xmlns:a16="http://schemas.microsoft.com/office/drawing/2014/main" id="{D08B8352-64A8-7A26-32EC-DDBB37A1AEC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C158751-5DC7-67A4-5C32-87616791C927}"/>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289537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ACEA2-FD75-429B-3F45-591890B2EE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DF6471-909F-BCCF-A288-125D799B64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6F3A1-AC54-337D-97C7-7573E1ECE041}"/>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5" name="Footer Placeholder 4">
            <a:extLst>
              <a:ext uri="{FF2B5EF4-FFF2-40B4-BE49-F238E27FC236}">
                <a16:creationId xmlns:a16="http://schemas.microsoft.com/office/drawing/2014/main" id="{5450EBCE-4F27-53B8-4525-64BDF8C7D4F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DCC760E-A10A-95B9-497A-2E5E4443545C}"/>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94107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45BABE-CD5D-727A-D991-9F1ADFEAC6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4BEC08-EC79-402A-BF71-C1939F63E7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91A35-75A4-96F5-1B0C-520C1C56DB9D}"/>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5" name="Footer Placeholder 4">
            <a:extLst>
              <a:ext uri="{FF2B5EF4-FFF2-40B4-BE49-F238E27FC236}">
                <a16:creationId xmlns:a16="http://schemas.microsoft.com/office/drawing/2014/main" id="{0213C20B-74FF-5D7B-C83C-917FCDD18E6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3C126D4-5233-4BA8-749E-0A8BF70567C4}"/>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384627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B0611-374B-C289-963A-662300DBDB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665D92-01C5-82D6-A06B-833B4A99E2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C14ED2-38A6-49F4-9D96-35578E013D0E}"/>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5" name="Footer Placeholder 4">
            <a:extLst>
              <a:ext uri="{FF2B5EF4-FFF2-40B4-BE49-F238E27FC236}">
                <a16:creationId xmlns:a16="http://schemas.microsoft.com/office/drawing/2014/main" id="{E5B38343-A61C-38F5-02BA-2556BE8BE59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6D84BF-BCDB-B2FB-F7C5-C254DF3A1009}"/>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576812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B8A3-38F5-6599-0196-7FA42D062F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5D038A-F399-5441-D12B-1151E8F2A5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32868C-75C3-3977-6D1E-8CBEEF667190}"/>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5" name="Footer Placeholder 4">
            <a:extLst>
              <a:ext uri="{FF2B5EF4-FFF2-40B4-BE49-F238E27FC236}">
                <a16:creationId xmlns:a16="http://schemas.microsoft.com/office/drawing/2014/main" id="{73DD52AA-200A-58CD-E446-1E6679B5384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FF9E5E1-4E2B-3A81-DE98-39F6684C7177}"/>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2521398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4F045-B79D-D7C2-B4A7-E72EE81C3D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886BFD-9EAE-F661-DF5E-A331C6E14D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575A7C-5D5F-CAD1-B79F-4E19D86CD8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7C53F0-A3BE-17D5-FAC0-99420940AD1D}"/>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6" name="Footer Placeholder 5">
            <a:extLst>
              <a:ext uri="{FF2B5EF4-FFF2-40B4-BE49-F238E27FC236}">
                <a16:creationId xmlns:a16="http://schemas.microsoft.com/office/drawing/2014/main" id="{87DE3CEA-D5B6-B84E-D2DA-E2D8B3C3EB9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9770162-109A-F188-CEA8-AA4300C8F395}"/>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3932145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2AD37-F4D6-F62B-9394-57622A21FE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7C3283-4F70-A903-2E62-E3D280D228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133F73-EDBD-9562-8442-8CB4C50649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1015C6-F4B3-DBE3-9F27-4BE8D23D5A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F9B927-F32F-77F8-2B39-964A71B065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44E55B-E1C0-2832-C396-A865FF0C610F}"/>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8" name="Footer Placeholder 7">
            <a:extLst>
              <a:ext uri="{FF2B5EF4-FFF2-40B4-BE49-F238E27FC236}">
                <a16:creationId xmlns:a16="http://schemas.microsoft.com/office/drawing/2014/main" id="{CFEE3A00-8C97-97EC-81D5-C1303949BD6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E0933AC-DD44-421D-97FF-BABCE667EC9E}"/>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185200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82942-5137-3F94-8289-8C5F161600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1AA59C-F0F6-F65F-B1E0-E815A4FCEEA6}"/>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4" name="Footer Placeholder 3">
            <a:extLst>
              <a:ext uri="{FF2B5EF4-FFF2-40B4-BE49-F238E27FC236}">
                <a16:creationId xmlns:a16="http://schemas.microsoft.com/office/drawing/2014/main" id="{98B281B9-B3DD-B903-D940-7CCE84A3103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E751766-848D-14CE-2A0A-CB4A3445D21D}"/>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3254676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F26F67-BB1C-9E9B-7EEF-7212AD70882E}"/>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3" name="Footer Placeholder 2">
            <a:extLst>
              <a:ext uri="{FF2B5EF4-FFF2-40B4-BE49-F238E27FC236}">
                <a16:creationId xmlns:a16="http://schemas.microsoft.com/office/drawing/2014/main" id="{A1A33998-AB68-070A-C6B9-8C35BCDC261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873E3A8-7CC4-2E6F-2CDB-B1D225FC9466}"/>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409194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24156-8403-766A-9921-FC13B3BD93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C43D46-446C-7260-41D8-12BDB262F1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6F076B-A20B-51DB-3B79-0BB31D8AA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944BAC-8908-C46E-2BCE-EF4662332753}"/>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6" name="Footer Placeholder 5">
            <a:extLst>
              <a:ext uri="{FF2B5EF4-FFF2-40B4-BE49-F238E27FC236}">
                <a16:creationId xmlns:a16="http://schemas.microsoft.com/office/drawing/2014/main" id="{07FBCA8D-A58D-B5E1-78BD-68588E6FD85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5EEC311-6214-1304-F9C1-8CEF2BF0722E}"/>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27969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35D00-7DB6-7C25-0DB7-6F1062E679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100368-3E50-4203-65DC-578085CCB4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08E341-D92B-E16D-CC38-1FA10220C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B12818-37B8-14A8-B50C-E89A04AF3176}"/>
              </a:ext>
            </a:extLst>
          </p:cNvPr>
          <p:cNvSpPr>
            <a:spLocks noGrp="1"/>
          </p:cNvSpPr>
          <p:nvPr>
            <p:ph type="dt" sz="half" idx="10"/>
          </p:nvPr>
        </p:nvSpPr>
        <p:spPr/>
        <p:txBody>
          <a:bodyPr/>
          <a:lstStyle/>
          <a:p>
            <a:fld id="{C59C9CB4-D7F2-47DE-B0CF-DE4E870C5AA8}" type="datetimeFigureOut">
              <a:rPr lang="en-IN" smtClean="0"/>
              <a:t>17-06-2024</a:t>
            </a:fld>
            <a:endParaRPr lang="en-IN"/>
          </a:p>
        </p:txBody>
      </p:sp>
      <p:sp>
        <p:nvSpPr>
          <p:cNvPr id="6" name="Footer Placeholder 5">
            <a:extLst>
              <a:ext uri="{FF2B5EF4-FFF2-40B4-BE49-F238E27FC236}">
                <a16:creationId xmlns:a16="http://schemas.microsoft.com/office/drawing/2014/main" id="{4722F3FE-26AF-DF5C-45FD-2DCE72B4DC3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F9092C-E543-808C-45A9-1258E789AB71}"/>
              </a:ext>
            </a:extLst>
          </p:cNvPr>
          <p:cNvSpPr>
            <a:spLocks noGrp="1"/>
          </p:cNvSpPr>
          <p:nvPr>
            <p:ph type="sldNum" sz="quarter" idx="12"/>
          </p:nvPr>
        </p:nvSpPr>
        <p:spPr/>
        <p:txBody>
          <a:bodyPr/>
          <a:lstStyle/>
          <a:p>
            <a:fld id="{3A892ED4-3A39-4540-B009-AEC5EB6B547C}" type="slidenum">
              <a:rPr lang="en-IN" smtClean="0"/>
              <a:t>‹#›</a:t>
            </a:fld>
            <a:endParaRPr lang="en-IN"/>
          </a:p>
        </p:txBody>
      </p:sp>
    </p:spTree>
    <p:extLst>
      <p:ext uri="{BB962C8B-B14F-4D97-AF65-F5344CB8AC3E}">
        <p14:creationId xmlns:p14="http://schemas.microsoft.com/office/powerpoint/2010/main" val="900517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020A43-22BC-46EA-D717-2E836F227B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92A5D4-24F9-89D5-72D3-939FEDFE82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14D5D9-A821-5861-B2A4-966E564672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9C9CB4-D7F2-47DE-B0CF-DE4E870C5AA8}" type="datetimeFigureOut">
              <a:rPr lang="en-IN" smtClean="0"/>
              <a:t>17-06-2024</a:t>
            </a:fld>
            <a:endParaRPr lang="en-IN"/>
          </a:p>
        </p:txBody>
      </p:sp>
      <p:sp>
        <p:nvSpPr>
          <p:cNvPr id="5" name="Footer Placeholder 4">
            <a:extLst>
              <a:ext uri="{FF2B5EF4-FFF2-40B4-BE49-F238E27FC236}">
                <a16:creationId xmlns:a16="http://schemas.microsoft.com/office/drawing/2014/main" id="{35AEAD93-B2DB-F6DC-508C-89F01DA24F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2F244561-B7D6-D2EE-F394-9A5086958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892ED4-3A39-4540-B009-AEC5EB6B547C}" type="slidenum">
              <a:rPr lang="en-IN" smtClean="0"/>
              <a:t>‹#›</a:t>
            </a:fld>
            <a:endParaRPr lang="en-IN"/>
          </a:p>
        </p:txBody>
      </p:sp>
    </p:spTree>
    <p:extLst>
      <p:ext uri="{BB962C8B-B14F-4D97-AF65-F5344CB8AC3E}">
        <p14:creationId xmlns:p14="http://schemas.microsoft.com/office/powerpoint/2010/main" val="78370214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searchgate.net/publication/351184717_Understanding_the_Wearable_Technologyhttps:/www.idc.com/getdoc.jsp?containerId=prAP51880624" TargetMode="External"/><Relationship Id="rId2" Type="http://schemas.openxmlformats.org/officeDocument/2006/relationships/hyperlink" Target="https://www2.deloitte.com/us/en/insights/industry/technology/technology-media-and-telecom-predictions/2022/wearable-technology-healthcare.html"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traitsresearch.com/report/wearable-healthcare-devices-market#:~:text=Market%20Overview,period%20(2024%2D2032)" TargetMode="External"/><Relationship Id="rId2" Type="http://schemas.openxmlformats.org/officeDocument/2006/relationships/hyperlink" Target="https://www.researchgate.net/publication/224563132_From_Backpacks_to_Smartphones_Past_Present_and_Future_of_Wearable_Computers"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grandviewresearch.com/industry-analysis/wearable-medical-devices-market" TargetMode="External"/><Relationship Id="rId4" Type="http://schemas.openxmlformats.org/officeDocument/2006/relationships/hyperlink" Target="https://www.polarismarketresearch.com/industry-analysis/wearable-ai-market"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2DDECB7-3B7B-6E7D-BF98-EBAB1F913D03}"/>
              </a:ext>
            </a:extLst>
          </p:cNvPr>
          <p:cNvSpPr>
            <a:spLocks noGrp="1"/>
          </p:cNvSpPr>
          <p:nvPr>
            <p:ph type="ctrTitle"/>
          </p:nvPr>
        </p:nvSpPr>
        <p:spPr>
          <a:xfrm>
            <a:off x="1819311" y="1041400"/>
            <a:ext cx="9144000" cy="2387600"/>
          </a:xfrm>
          <a:effectLst>
            <a:outerShdw blurRad="50800" dist="38100" dir="2700000" algn="tl" rotWithShape="0">
              <a:prstClr val="black">
                <a:alpha val="40000"/>
              </a:prstClr>
            </a:outerShdw>
          </a:effectLst>
        </p:spPr>
        <p:txBody>
          <a:bodyPr>
            <a:normAutofit fontScale="90000"/>
          </a:bodyPr>
          <a:lstStyle/>
          <a:p>
            <a:r>
              <a:rPr lang="en-US" dirty="0">
                <a:latin typeface="Times New Roman" panose="02020603050405020304" pitchFamily="18" charset="0"/>
                <a:cs typeface="Times New Roman" panose="02020603050405020304" pitchFamily="18" charset="0"/>
              </a:rPr>
              <a:t>The Role of Wearable Devices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in Healthcare: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 Systematic Review</a:t>
            </a:r>
            <a:endParaRPr lang="en-IN" b="1" dirty="0">
              <a:latin typeface="Times New Roman" panose="02020603050405020304" pitchFamily="18" charset="0"/>
              <a:cs typeface="Times New Roman" panose="02020603050405020304" pitchFamily="18" charset="0"/>
            </a:endParaRPr>
          </a:p>
        </p:txBody>
      </p:sp>
      <p:sp>
        <p:nvSpPr>
          <p:cNvPr id="15" name="Subtitle 2">
            <a:extLst>
              <a:ext uri="{FF2B5EF4-FFF2-40B4-BE49-F238E27FC236}">
                <a16:creationId xmlns:a16="http://schemas.microsoft.com/office/drawing/2014/main" id="{36A0CDB3-BC2B-43F4-D68B-2A70DBFBC7B4}"/>
              </a:ext>
            </a:extLst>
          </p:cNvPr>
          <p:cNvSpPr>
            <a:spLocks noGrp="1"/>
          </p:cNvSpPr>
          <p:nvPr>
            <p:ph type="subTitle" idx="1"/>
          </p:nvPr>
        </p:nvSpPr>
        <p:spPr>
          <a:xfrm>
            <a:off x="1801744" y="3980840"/>
            <a:ext cx="9144000" cy="1655762"/>
          </a:xfrm>
          <a:effectLst>
            <a:outerShdw blurRad="50800" dist="38100" dir="2700000" algn="tl" rotWithShape="0">
              <a:prstClr val="black">
                <a:alpha val="40000"/>
              </a:prstClr>
            </a:outerShdw>
          </a:effectLst>
        </p:spPr>
        <p:txBody>
          <a:bodyPr>
            <a:noAutofit/>
          </a:bodyPr>
          <a:lstStyle/>
          <a:p>
            <a:r>
              <a:rPr lang="en-IN" sz="2000" b="1" dirty="0">
                <a:latin typeface="Times New Roman" panose="02020603050405020304" pitchFamily="18" charset="0"/>
                <a:cs typeface="Times New Roman" panose="02020603050405020304" pitchFamily="18" charset="0"/>
              </a:rPr>
              <a:t>PRESENTED BY – </a:t>
            </a:r>
          </a:p>
          <a:p>
            <a:r>
              <a:rPr lang="en-IN" sz="2000" b="1" dirty="0">
                <a:latin typeface="Times New Roman" panose="02020603050405020304" pitchFamily="18" charset="0"/>
                <a:cs typeface="Times New Roman" panose="02020603050405020304" pitchFamily="18" charset="0"/>
              </a:rPr>
              <a:t>SUHANI SAXENA</a:t>
            </a:r>
          </a:p>
          <a:p>
            <a:r>
              <a:rPr lang="en-IN" sz="2000" b="1" dirty="0">
                <a:latin typeface="Times New Roman" panose="02020603050405020304" pitchFamily="18" charset="0"/>
                <a:cs typeface="Times New Roman" panose="02020603050405020304" pitchFamily="18" charset="0"/>
              </a:rPr>
              <a:t>[PG/22/144]</a:t>
            </a:r>
          </a:p>
          <a:p>
            <a:r>
              <a:rPr lang="en-IN" sz="2000" b="1" dirty="0">
                <a:latin typeface="Times New Roman" panose="02020603050405020304" pitchFamily="18" charset="0"/>
                <a:cs typeface="Times New Roman" panose="02020603050405020304" pitchFamily="18" charset="0"/>
              </a:rPr>
              <a:t>International Institute of Health Management Research</a:t>
            </a:r>
          </a:p>
          <a:p>
            <a:r>
              <a:rPr lang="en-IN" sz="2000" b="1" dirty="0">
                <a:latin typeface="Times New Roman" panose="02020603050405020304" pitchFamily="18" charset="0"/>
                <a:cs typeface="Times New Roman" panose="02020603050405020304" pitchFamily="18" charset="0"/>
              </a:rPr>
              <a:t>Mentor : DR. EKTA SAROHA</a:t>
            </a:r>
          </a:p>
        </p:txBody>
      </p:sp>
    </p:spTree>
    <p:extLst>
      <p:ext uri="{BB962C8B-B14F-4D97-AF65-F5344CB8AC3E}">
        <p14:creationId xmlns:p14="http://schemas.microsoft.com/office/powerpoint/2010/main" val="3517023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EC74852-79C8-498F-A05F-5F01C501493D}"/>
              </a:ext>
            </a:extLst>
          </p:cNvPr>
          <p:cNvGraphicFramePr>
            <a:graphicFrameLocks noGrp="1"/>
          </p:cNvGraphicFramePr>
          <p:nvPr>
            <p:extLst>
              <p:ext uri="{D42A27DB-BD31-4B8C-83A1-F6EECF244321}">
                <p14:modId xmlns:p14="http://schemas.microsoft.com/office/powerpoint/2010/main" val="292618780"/>
              </p:ext>
            </p:extLst>
          </p:nvPr>
        </p:nvGraphicFramePr>
        <p:xfrm>
          <a:off x="535055" y="914366"/>
          <a:ext cx="11280103" cy="5589663"/>
        </p:xfrm>
        <a:graphic>
          <a:graphicData uri="http://schemas.openxmlformats.org/drawingml/2006/table">
            <a:tbl>
              <a:tblPr firstRow="1" bandRow="1">
                <a:tableStyleId>{B301B821-A1FF-4177-AEE7-76D212191A09}</a:tableStyleId>
              </a:tblPr>
              <a:tblGrid>
                <a:gridCol w="2726754">
                  <a:extLst>
                    <a:ext uri="{9D8B030D-6E8A-4147-A177-3AD203B41FA5}">
                      <a16:colId xmlns:a16="http://schemas.microsoft.com/office/drawing/2014/main" val="2678927574"/>
                    </a:ext>
                  </a:extLst>
                </a:gridCol>
                <a:gridCol w="2201711">
                  <a:extLst>
                    <a:ext uri="{9D8B030D-6E8A-4147-A177-3AD203B41FA5}">
                      <a16:colId xmlns:a16="http://schemas.microsoft.com/office/drawing/2014/main" val="1944149951"/>
                    </a:ext>
                  </a:extLst>
                </a:gridCol>
                <a:gridCol w="6351638">
                  <a:extLst>
                    <a:ext uri="{9D8B030D-6E8A-4147-A177-3AD203B41FA5}">
                      <a16:colId xmlns:a16="http://schemas.microsoft.com/office/drawing/2014/main" val="514718957"/>
                    </a:ext>
                  </a:extLst>
                </a:gridCol>
              </a:tblGrid>
              <a:tr h="436931">
                <a:tc>
                  <a:txBody>
                    <a:bodyPr/>
                    <a:lstStyle/>
                    <a:p>
                      <a:pPr algn="ctr">
                        <a:lnSpc>
                          <a:spcPct val="107000"/>
                        </a:lnSpc>
                        <a:spcBef>
                          <a:spcPts val="110"/>
                        </a:spcBef>
                      </a:pPr>
                      <a:r>
                        <a:rPr lang="en-US" sz="1600" b="1" dirty="0">
                          <a:solidFill>
                            <a:schemeClr val="tx1"/>
                          </a:solidFill>
                          <a:effectLst/>
                          <a:latin typeface="Times New Roman" panose="02020603050405020304" pitchFamily="18" charset="0"/>
                          <a:cs typeface="Times New Roman" panose="02020603050405020304" pitchFamily="18" charset="0"/>
                        </a:rPr>
                        <a:t>Category</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55BBD3">
                        <a:alpha val="86000"/>
                      </a:srgbClr>
                    </a:solidFill>
                  </a:tcPr>
                </a:tc>
                <a:tc>
                  <a:txBody>
                    <a:bodyPr/>
                    <a:lstStyle/>
                    <a:p>
                      <a:pPr algn="ctr">
                        <a:lnSpc>
                          <a:spcPct val="107000"/>
                        </a:lnSpc>
                        <a:spcBef>
                          <a:spcPts val="110"/>
                        </a:spcBef>
                      </a:pPr>
                      <a:r>
                        <a:rPr lang="en-US" sz="1600" b="1" dirty="0">
                          <a:solidFill>
                            <a:schemeClr val="tx1"/>
                          </a:solidFill>
                          <a:effectLst/>
                          <a:latin typeface="Times New Roman" panose="02020603050405020304" pitchFamily="18" charset="0"/>
                          <a:cs typeface="Times New Roman" panose="02020603050405020304" pitchFamily="18" charset="0"/>
                        </a:rPr>
                        <a:t>Wearable</a:t>
                      </a:r>
                      <a:r>
                        <a:rPr lang="en-US" sz="1400" b="1" dirty="0">
                          <a:solidFill>
                            <a:schemeClr val="tx1"/>
                          </a:solidFill>
                          <a:effectLst/>
                          <a:latin typeface="Times New Roman" panose="02020603050405020304" pitchFamily="18" charset="0"/>
                          <a:cs typeface="Times New Roman" panose="02020603050405020304" pitchFamily="18" charset="0"/>
                        </a:rPr>
                        <a:t> </a:t>
                      </a:r>
                      <a:r>
                        <a:rPr lang="en-US" sz="1600" b="1" dirty="0">
                          <a:solidFill>
                            <a:schemeClr val="tx1"/>
                          </a:solidFill>
                          <a:effectLst/>
                          <a:latin typeface="Times New Roman" panose="02020603050405020304" pitchFamily="18" charset="0"/>
                          <a:cs typeface="Times New Roman" panose="02020603050405020304" pitchFamily="18" charset="0"/>
                        </a:rPr>
                        <a:t>Device</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55BBD3">
                        <a:alpha val="89000"/>
                      </a:srgbClr>
                    </a:solidFill>
                  </a:tcPr>
                </a:tc>
                <a:tc>
                  <a:txBody>
                    <a:bodyPr/>
                    <a:lstStyle/>
                    <a:p>
                      <a:pPr algn="ctr"/>
                      <a:r>
                        <a:rPr lang="en-US" sz="1600" b="1" kern="1200" dirty="0">
                          <a:solidFill>
                            <a:schemeClr val="tx1"/>
                          </a:solidFill>
                          <a:effectLst/>
                          <a:latin typeface="Times New Roman" panose="02020603050405020304" pitchFamily="18" charset="0"/>
                          <a:cs typeface="Times New Roman" panose="02020603050405020304" pitchFamily="18" charset="0"/>
                        </a:rPr>
                        <a:t>Applications in Healthcare</a:t>
                      </a:r>
                      <a:endParaRPr lang="en-IN" sz="16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55BBD3">
                        <a:alpha val="86000"/>
                      </a:srgbClr>
                    </a:solidFill>
                  </a:tcPr>
                </a:tc>
                <a:extLst>
                  <a:ext uri="{0D108BD9-81ED-4DB2-BD59-A6C34878D82A}">
                    <a16:rowId xmlns:a16="http://schemas.microsoft.com/office/drawing/2014/main" val="3249695005"/>
                  </a:ext>
                </a:extLst>
              </a:tr>
              <a:tr h="308273">
                <a:tc>
                  <a:txBody>
                    <a:bodyPr/>
                    <a:lstStyle/>
                    <a:p>
                      <a:pPr>
                        <a:lnSpc>
                          <a:spcPct val="107000"/>
                        </a:lnSpc>
                        <a:spcBef>
                          <a:spcPts val="110"/>
                        </a:spcBef>
                      </a:pPr>
                      <a:r>
                        <a:rPr lang="en-US" sz="1400" dirty="0">
                          <a:solidFill>
                            <a:schemeClr val="tx1"/>
                          </a:solidFill>
                          <a:effectLst/>
                          <a:latin typeface="Times New Roman" panose="02020603050405020304" pitchFamily="18" charset="0"/>
                          <a:cs typeface="Times New Roman" panose="02020603050405020304" pitchFamily="18" charset="0"/>
                        </a:rPr>
                        <a:t>Activity Tracking</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Smartwatches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a:solidFill>
                            <a:schemeClr val="tx1"/>
                          </a:solidFill>
                          <a:effectLst/>
                          <a:latin typeface="Times New Roman" panose="02020603050405020304" pitchFamily="18" charset="0"/>
                          <a:cs typeface="Times New Roman" panose="02020603050405020304" pitchFamily="18" charset="0"/>
                        </a:rPr>
                        <a:t>Provides real-time health data to individual and to healthcare providers for remote-patient monitoring. </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9795670"/>
                  </a:ext>
                </a:extLst>
              </a:tr>
              <a:tr h="308273">
                <a:tc>
                  <a:txBody>
                    <a:bodyPr/>
                    <a:lstStyle/>
                    <a:p>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a:solidFill>
                            <a:schemeClr val="tx1"/>
                          </a:solidFill>
                          <a:effectLst/>
                          <a:latin typeface="Times New Roman" panose="02020603050405020304" pitchFamily="18" charset="0"/>
                          <a:cs typeface="Times New Roman" panose="02020603050405020304" pitchFamily="18" charset="0"/>
                        </a:rPr>
                        <a:t>Fitness Trackers</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Monitors physical activity levels for patients.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1882394"/>
                  </a:ext>
                </a:extLst>
              </a:tr>
              <a:tr h="532087">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Vital Signs Monitoring</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Continuous Glucose Monitors (CGMs)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Continuous monitoring of glucose levels in diabetic patients.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2913396"/>
                  </a:ext>
                </a:extLst>
              </a:tr>
              <a:tr h="400677">
                <a:tc>
                  <a:txBody>
                    <a:bodyPr/>
                    <a:lstStyle/>
                    <a:p>
                      <a:endParaRPr lang="en-IN" sz="140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a:solidFill>
                            <a:schemeClr val="tx1"/>
                          </a:solidFill>
                          <a:effectLst/>
                          <a:latin typeface="Times New Roman" panose="02020603050405020304" pitchFamily="18" charset="0"/>
                          <a:cs typeface="Times New Roman" panose="02020603050405020304" pitchFamily="18" charset="0"/>
                        </a:rPr>
                        <a:t>ECG Monitors</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a:solidFill>
                            <a:schemeClr val="tx1"/>
                          </a:solidFill>
                          <a:effectLst/>
                          <a:latin typeface="Times New Roman" panose="02020603050405020304" pitchFamily="18" charset="0"/>
                          <a:cs typeface="Times New Roman" panose="02020603050405020304" pitchFamily="18" charset="0"/>
                        </a:rPr>
                        <a:t>Monitoring heart health in patients with heart conditions.</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4584669"/>
                  </a:ext>
                </a:extLst>
              </a:tr>
              <a:tr h="606112">
                <a:tc>
                  <a:txBody>
                    <a:bodyPr/>
                    <a:lstStyle/>
                    <a:p>
                      <a:endParaRPr lang="en-IN" sz="140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Blood Pressure Monitors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Monitoring blood pressure trends in hypertensive patients, aiding in medication management and lifestyle modifications.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2057710"/>
                  </a:ext>
                </a:extLst>
              </a:tr>
              <a:tr h="532087">
                <a:tc>
                  <a:txBody>
                    <a:bodyPr/>
                    <a:lstStyle/>
                    <a:p>
                      <a:endParaRPr lang="en-IN" sz="140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dirty="0">
                          <a:solidFill>
                            <a:schemeClr val="tx1"/>
                          </a:solidFill>
                          <a:effectLst/>
                          <a:latin typeface="Times New Roman" panose="02020603050405020304" pitchFamily="18" charset="0"/>
                          <a:cs typeface="Times New Roman" panose="02020603050405020304" pitchFamily="18" charset="0"/>
                        </a:rPr>
                        <a:t>Respiratory Monitors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Monitoring respiratory rate and patterns in patients with chronic respiratory conditions.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5564460"/>
                  </a:ext>
                </a:extLst>
              </a:tr>
              <a:tr h="618619">
                <a:tc>
                  <a:txBody>
                    <a:bodyPr/>
                    <a:lstStyle/>
                    <a:p>
                      <a:r>
                        <a:rPr lang="en-US" sz="1400" kern="1200" dirty="0">
                          <a:solidFill>
                            <a:schemeClr val="tx1"/>
                          </a:solidFill>
                          <a:effectLst/>
                          <a:latin typeface="Times New Roman" panose="02020603050405020304" pitchFamily="18" charset="0"/>
                          <a:cs typeface="Times New Roman" panose="02020603050405020304" pitchFamily="18" charset="0"/>
                        </a:rPr>
                        <a:t>Emergency Response and Safety</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Medical Alert Devices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Providing immediate assistance to individuals, especially in elder age, ensuring timely medical intervention.</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5429403"/>
                  </a:ext>
                </a:extLst>
              </a:tr>
              <a:tr h="606175">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Fashion and Lifestyle Wearables </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a:solidFill>
                            <a:schemeClr val="tx1"/>
                          </a:solidFill>
                          <a:effectLst/>
                          <a:latin typeface="Times New Roman" panose="02020603050405020304" pitchFamily="18" charset="0"/>
                          <a:cs typeface="Times New Roman" panose="02020603050405020304" pitchFamily="18" charset="0"/>
                        </a:rPr>
                        <a:t>Smart Clothing</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dirty="0">
                          <a:solidFill>
                            <a:schemeClr val="tx1"/>
                          </a:solidFill>
                          <a:effectLst/>
                          <a:latin typeface="Times New Roman" panose="02020603050405020304" pitchFamily="18" charset="0"/>
                          <a:cs typeface="Times New Roman" panose="02020603050405020304" pitchFamily="18" charset="0"/>
                        </a:rPr>
                        <a:t>Garments embedded with sensors to monitor various health conditions like heart rate, respiratory rate and activity levels.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2223272"/>
                  </a:ext>
                </a:extLst>
              </a:tr>
              <a:tr h="575353">
                <a:tc>
                  <a:txBody>
                    <a:bodyPr/>
                    <a:lstStyle/>
                    <a:p>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a:solidFill>
                            <a:schemeClr val="tx1"/>
                          </a:solidFill>
                          <a:effectLst/>
                          <a:latin typeface="Times New Roman" panose="02020603050405020304" pitchFamily="18" charset="0"/>
                          <a:cs typeface="Times New Roman" panose="02020603050405020304" pitchFamily="18" charset="0"/>
                        </a:rPr>
                        <a:t>Smart Glasses</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US" sz="1400" kern="1200" dirty="0">
                          <a:solidFill>
                            <a:schemeClr val="tx1"/>
                          </a:solidFill>
                          <a:effectLst/>
                          <a:latin typeface="Times New Roman" panose="02020603050405020304" pitchFamily="18" charset="0"/>
                          <a:cs typeface="Times New Roman" panose="02020603050405020304" pitchFamily="18" charset="0"/>
                        </a:rPr>
                        <a:t>Interaction and transmission of data by healthcare professionals and enable hands-free to patient data. </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7114976"/>
                  </a:ext>
                </a:extLst>
              </a:tr>
              <a:tr h="532087">
                <a:tc>
                  <a:txBody>
                    <a:bodyPr/>
                    <a:lstStyle/>
                    <a:p>
                      <a:r>
                        <a:rPr lang="en-US" sz="1400" kern="1200" dirty="0">
                          <a:solidFill>
                            <a:schemeClr val="tx1"/>
                          </a:solidFill>
                          <a:effectLst/>
                          <a:latin typeface="Times New Roman" panose="02020603050405020304" pitchFamily="18" charset="0"/>
                          <a:cs typeface="Times New Roman" panose="02020603050405020304" pitchFamily="18" charset="0"/>
                        </a:rPr>
                        <a:t>Health and Wellness</a:t>
                      </a:r>
                      <a:endParaRPr lang="en-IN" sz="1400" dirty="0">
                        <a:solidFill>
                          <a:schemeClr val="tx1"/>
                        </a:solidFill>
                        <a:latin typeface="Times New Roman" panose="02020603050405020304" pitchFamily="18" charset="0"/>
                        <a:cs typeface="Times New Roman" panose="02020603050405020304" pitchFamily="18" charset="0"/>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a:solidFill>
                            <a:schemeClr val="tx1"/>
                          </a:solidFill>
                          <a:effectLst/>
                          <a:latin typeface="Times New Roman" panose="02020603050405020304" pitchFamily="18" charset="0"/>
                          <a:cs typeface="Times New Roman" panose="02020603050405020304" pitchFamily="18" charset="0"/>
                        </a:rPr>
                        <a:t>Sleep Trackers</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Bef>
                          <a:spcPts val="110"/>
                        </a:spcBef>
                      </a:pPr>
                      <a:r>
                        <a:rPr lang="en-US" sz="1400" dirty="0">
                          <a:solidFill>
                            <a:schemeClr val="tx1"/>
                          </a:solidFill>
                          <a:effectLst/>
                          <a:latin typeface="Times New Roman" panose="02020603050405020304" pitchFamily="18" charset="0"/>
                          <a:cs typeface="Times New Roman" panose="02020603050405020304" pitchFamily="18" charset="0"/>
                        </a:rPr>
                        <a:t>Assesses sleep quality and identifying sleep disorders, aiding in the diagnosis and management of sleep disorders.</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0245403"/>
                  </a:ext>
                </a:extLst>
              </a:tr>
            </a:tbl>
          </a:graphicData>
        </a:graphic>
      </p:graphicFrame>
      <p:sp>
        <p:nvSpPr>
          <p:cNvPr id="4" name="Rectangle 3">
            <a:extLst>
              <a:ext uri="{FF2B5EF4-FFF2-40B4-BE49-F238E27FC236}">
                <a16:creationId xmlns:a16="http://schemas.microsoft.com/office/drawing/2014/main" id="{4D31AB8B-364F-62B5-9C27-D0DD4C96A932}"/>
              </a:ext>
            </a:extLst>
          </p:cNvPr>
          <p:cNvSpPr/>
          <p:nvPr/>
        </p:nvSpPr>
        <p:spPr>
          <a:xfrm>
            <a:off x="0" y="-95036"/>
            <a:ext cx="12192000" cy="760270"/>
          </a:xfrm>
          <a:prstGeom prst="rect">
            <a:avLst/>
          </a:prstGeom>
          <a:gradFill flip="none" rotWithShape="1">
            <a:gsLst>
              <a:gs pos="0">
                <a:schemeClr val="accent1">
                  <a:lumMod val="0"/>
                  <a:lumOff val="100000"/>
                </a:schemeClr>
              </a:gs>
              <a:gs pos="43104">
                <a:srgbClr val="E5EDF1"/>
              </a:gs>
              <a:gs pos="0">
                <a:schemeClr val="accent1">
                  <a:lumMod val="0"/>
                  <a:lumOff val="100000"/>
                </a:schemeClr>
              </a:gs>
              <a:gs pos="100000">
                <a:schemeClr val="accent1">
                  <a:lumMod val="100000"/>
                </a:schemeClr>
              </a:gs>
            </a:gsLst>
            <a:path path="circle">
              <a:fillToRect l="50000" t="-80000" r="50000" b="180000"/>
            </a:path>
            <a:tileRect/>
          </a:gra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 name="TextBox 4">
            <a:extLst>
              <a:ext uri="{FF2B5EF4-FFF2-40B4-BE49-F238E27FC236}">
                <a16:creationId xmlns:a16="http://schemas.microsoft.com/office/drawing/2014/main" id="{BD3C48A8-ED70-402F-C257-5AC5D674F8A4}"/>
              </a:ext>
            </a:extLst>
          </p:cNvPr>
          <p:cNvSpPr txBox="1"/>
          <p:nvPr/>
        </p:nvSpPr>
        <p:spPr>
          <a:xfrm>
            <a:off x="935746" y="54266"/>
            <a:ext cx="9935110" cy="646331"/>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Categorization of Devices</a:t>
            </a:r>
          </a:p>
        </p:txBody>
      </p:sp>
    </p:spTree>
    <p:extLst>
      <p:ext uri="{BB962C8B-B14F-4D97-AF65-F5344CB8AC3E}">
        <p14:creationId xmlns:p14="http://schemas.microsoft.com/office/powerpoint/2010/main" val="355640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024687B-3153-123C-0A8C-D7D007FAF1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9768"/>
            <a:ext cx="12202175" cy="1519356"/>
            <a:chOff x="-1" y="-29768"/>
            <a:chExt cx="12202175" cy="1519356"/>
          </a:xfrm>
        </p:grpSpPr>
        <p:sp>
          <p:nvSpPr>
            <p:cNvPr id="19" name="Rectangle 18">
              <a:extLst>
                <a:ext uri="{FF2B5EF4-FFF2-40B4-BE49-F238E27FC236}">
                  <a16:creationId xmlns:a16="http://schemas.microsoft.com/office/drawing/2014/main" id="{8D6305F5-7509-0BF5-12D3-30451FCD73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71C5C7A-6D55-5B27-646E-39C962693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917093" y="-1801610"/>
              <a:ext cx="1507122" cy="5063040"/>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3B3B1F4-948C-963C-E6EA-60CF7FBFA2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3100712" y="-3130481"/>
              <a:ext cx="1519356" cy="7720782"/>
            </a:xfrm>
            <a:prstGeom prst="rect">
              <a:avLst/>
            </a:prstGeom>
            <a:gradFill>
              <a:gsLst>
                <a:gs pos="29000">
                  <a:schemeClr val="accent5">
                    <a:lumMod val="60000"/>
                    <a:lumOff val="40000"/>
                    <a:alpha val="0"/>
                  </a:schemeClr>
                </a:gs>
                <a:gs pos="100000">
                  <a:schemeClr val="accent5">
                    <a:lumMod val="75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0C339B5-E304-E5ED-1A33-5FEC806BA45D}"/>
              </a:ext>
            </a:extLst>
          </p:cNvPr>
          <p:cNvSpPr>
            <a:spLocks noGrp="1"/>
          </p:cNvSpPr>
          <p:nvPr>
            <p:ph type="title"/>
          </p:nvPr>
        </p:nvSpPr>
        <p:spPr>
          <a:xfrm>
            <a:off x="876691" y="301843"/>
            <a:ext cx="10477109" cy="1003532"/>
          </a:xfrm>
        </p:spPr>
        <p:txBody>
          <a:bodyPr anchor="ctr">
            <a:normAutofit/>
          </a:bodyPr>
          <a:lstStyle/>
          <a:p>
            <a:pPr algn="ctr"/>
            <a:r>
              <a:rPr lang="en-US" sz="4000" b="1" dirty="0">
                <a:solidFill>
                  <a:srgbClr val="FFFFFF"/>
                </a:solidFill>
                <a:latin typeface="Times New Roman" panose="02020603050405020304" pitchFamily="18" charset="0"/>
                <a:cs typeface="Times New Roman" panose="02020603050405020304" pitchFamily="18" charset="0"/>
              </a:rPr>
              <a:t>MARKET RESEARCH</a:t>
            </a:r>
          </a:p>
        </p:txBody>
      </p:sp>
      <p:sp>
        <p:nvSpPr>
          <p:cNvPr id="3" name="Content Placeholder 2">
            <a:extLst>
              <a:ext uri="{FF2B5EF4-FFF2-40B4-BE49-F238E27FC236}">
                <a16:creationId xmlns:a16="http://schemas.microsoft.com/office/drawing/2014/main" id="{AAD1957C-15CC-B111-6E4A-50DD9888A5C2}"/>
              </a:ext>
            </a:extLst>
          </p:cNvPr>
          <p:cNvSpPr>
            <a:spLocks noGrp="1"/>
          </p:cNvSpPr>
          <p:nvPr>
            <p:ph idx="1"/>
          </p:nvPr>
        </p:nvSpPr>
        <p:spPr>
          <a:xfrm>
            <a:off x="557801" y="2075702"/>
            <a:ext cx="4579277" cy="3673576"/>
          </a:xfrm>
        </p:spPr>
        <p:txBody>
          <a:bodyPr>
            <a:normAutofit fontScale="92500"/>
          </a:bodyPr>
          <a:lstStyle/>
          <a:p>
            <a:pPr algn="just"/>
            <a:r>
              <a:rPr lang="en-US" sz="1600" dirty="0">
                <a:latin typeface="Times New Roman" panose="02020603050405020304" pitchFamily="18" charset="0"/>
                <a:cs typeface="Times New Roman" panose="02020603050405020304" pitchFamily="18" charset="0"/>
              </a:rPr>
              <a:t>Taking into account the influence of technological advancements, the global market for wearable devices is experiencing significant expansion.</a:t>
            </a:r>
          </a:p>
          <a:p>
            <a:pPr algn="just"/>
            <a:r>
              <a:rPr lang="en-US" sz="1600" dirty="0">
                <a:latin typeface="Times New Roman" panose="02020603050405020304" pitchFamily="18" charset="0"/>
                <a:cs typeface="Times New Roman" panose="02020603050405020304" pitchFamily="18" charset="0"/>
              </a:rPr>
              <a:t>The estimated value of the global market for wearable medical devices stood at USD 33.85 billion in 2023, with a projected compound annual growth rate (CAGR) of 25.66% from 2024 to 2030.</a:t>
            </a:r>
          </a:p>
          <a:p>
            <a:pPr algn="just"/>
            <a:r>
              <a:rPr lang="en-US" sz="1600" dirty="0">
                <a:latin typeface="Times New Roman" panose="02020603050405020304" pitchFamily="18" charset="0"/>
                <a:cs typeface="Times New Roman" panose="02020603050405020304" pitchFamily="18" charset="0"/>
              </a:rPr>
              <a:t>The market holds significant opportunities driven by technological advancements, merger and acquisition activities, increasing clinical trials, and intensified awareness of personal health monitoring.</a:t>
            </a:r>
          </a:p>
          <a:p>
            <a:pPr algn="just"/>
            <a:r>
              <a:rPr lang="en-US" sz="1600" dirty="0">
                <a:latin typeface="Times New Roman" panose="02020603050405020304" pitchFamily="18" charset="0"/>
                <a:cs typeface="Times New Roman" panose="02020603050405020304" pitchFamily="18" charset="0"/>
              </a:rPr>
              <a:t>The market holds significant opportunities driven by technological advancements, merger and acquisition activities, increasing clinical trials, and intensified awareness of personal health monitoring.</a:t>
            </a: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AB5A6F2B-32BA-9687-BA0E-0AB1EA9C4585}"/>
              </a:ext>
            </a:extLst>
          </p:cNvPr>
          <p:cNvGraphicFramePr>
            <a:graphicFrameLocks noGrp="1"/>
          </p:cNvGraphicFramePr>
          <p:nvPr>
            <p:extLst>
              <p:ext uri="{D42A27DB-BD31-4B8C-83A1-F6EECF244321}">
                <p14:modId xmlns:p14="http://schemas.microsoft.com/office/powerpoint/2010/main" val="869717504"/>
              </p:ext>
            </p:extLst>
          </p:nvPr>
        </p:nvGraphicFramePr>
        <p:xfrm>
          <a:off x="6096000" y="1630869"/>
          <a:ext cx="5041299" cy="2281621"/>
        </p:xfrm>
        <a:graphic>
          <a:graphicData uri="http://schemas.openxmlformats.org/drawingml/2006/table">
            <a:tbl>
              <a:tblPr firstRow="1" firstCol="1" bandRow="1">
                <a:tableStyleId>{69012ECD-51FC-41F1-AA8D-1B2483CD663E}</a:tableStyleId>
              </a:tblPr>
              <a:tblGrid>
                <a:gridCol w="2205632">
                  <a:extLst>
                    <a:ext uri="{9D8B030D-6E8A-4147-A177-3AD203B41FA5}">
                      <a16:colId xmlns:a16="http://schemas.microsoft.com/office/drawing/2014/main" val="4161616475"/>
                    </a:ext>
                  </a:extLst>
                </a:gridCol>
                <a:gridCol w="2835667">
                  <a:extLst>
                    <a:ext uri="{9D8B030D-6E8A-4147-A177-3AD203B41FA5}">
                      <a16:colId xmlns:a16="http://schemas.microsoft.com/office/drawing/2014/main" val="913710061"/>
                    </a:ext>
                  </a:extLst>
                </a:gridCol>
              </a:tblGrid>
              <a:tr h="384470">
                <a:tc>
                  <a:txBody>
                    <a:bodyPr/>
                    <a:lstStyle/>
                    <a:p>
                      <a:pPr marL="0" marR="0" algn="ctr">
                        <a:lnSpc>
                          <a:spcPct val="107000"/>
                        </a:lnSpc>
                        <a:spcBef>
                          <a:spcPts val="0"/>
                        </a:spcBef>
                        <a:spcAft>
                          <a:spcPts val="0"/>
                        </a:spcAft>
                      </a:pPr>
                      <a:r>
                        <a:rPr lang="en-IN" sz="1300" kern="100" dirty="0">
                          <a:effectLst/>
                          <a:latin typeface="Times New Roman" panose="02020603050405020304" pitchFamily="18" charset="0"/>
                          <a:cs typeface="Times New Roman" panose="02020603050405020304" pitchFamily="18" charset="0"/>
                        </a:rPr>
                        <a:t>Market size value in 2024</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tc>
                  <a:txBody>
                    <a:bodyPr/>
                    <a:lstStyle/>
                    <a:p>
                      <a:pPr marL="0" marR="0">
                        <a:lnSpc>
                          <a:spcPct val="107000"/>
                        </a:lnSpc>
                        <a:spcBef>
                          <a:spcPts val="0"/>
                        </a:spcBef>
                        <a:spcAft>
                          <a:spcPts val="0"/>
                        </a:spcAft>
                      </a:pPr>
                      <a:r>
                        <a:rPr lang="en-IN" sz="1300" kern="100" dirty="0">
                          <a:effectLst/>
                          <a:latin typeface="Times New Roman" panose="02020603050405020304" pitchFamily="18" charset="0"/>
                          <a:cs typeface="Times New Roman" panose="02020603050405020304" pitchFamily="18" charset="0"/>
                        </a:rPr>
                        <a:t>USD 42.74 billion</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extLst>
                  <a:ext uri="{0D108BD9-81ED-4DB2-BD59-A6C34878D82A}">
                    <a16:rowId xmlns:a16="http://schemas.microsoft.com/office/drawing/2014/main" val="691332432"/>
                  </a:ext>
                </a:extLst>
              </a:tr>
              <a:tr h="444838">
                <a:tc>
                  <a:txBody>
                    <a:bodyPr/>
                    <a:lstStyle/>
                    <a:p>
                      <a:pPr marL="0" marR="0">
                        <a:lnSpc>
                          <a:spcPct val="107000"/>
                        </a:lnSpc>
                        <a:spcBef>
                          <a:spcPts val="0"/>
                        </a:spcBef>
                        <a:spcAft>
                          <a:spcPts val="0"/>
                        </a:spcAft>
                      </a:pPr>
                      <a:r>
                        <a:rPr lang="en-IN" sz="1300" kern="100" dirty="0">
                          <a:effectLst/>
                          <a:latin typeface="Times New Roman" panose="02020603050405020304" pitchFamily="18" charset="0"/>
                          <a:cs typeface="Times New Roman" panose="02020603050405020304" pitchFamily="18" charset="0"/>
                        </a:rPr>
                        <a:t>Revenue forecast in 2030</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tc>
                  <a:txBody>
                    <a:bodyPr/>
                    <a:lstStyle/>
                    <a:p>
                      <a:pPr marL="0" marR="0">
                        <a:lnSpc>
                          <a:spcPct val="107000"/>
                        </a:lnSpc>
                        <a:spcBef>
                          <a:spcPts val="0"/>
                        </a:spcBef>
                        <a:spcAft>
                          <a:spcPts val="0"/>
                        </a:spcAft>
                      </a:pPr>
                      <a:r>
                        <a:rPr lang="en-IN" sz="1300" kern="100" dirty="0">
                          <a:effectLst/>
                          <a:latin typeface="Times New Roman" panose="02020603050405020304" pitchFamily="18" charset="0"/>
                          <a:cs typeface="Times New Roman" panose="02020603050405020304" pitchFamily="18" charset="0"/>
                        </a:rPr>
                        <a:t>USD 168.29 billion</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extLst>
                  <a:ext uri="{0D108BD9-81ED-4DB2-BD59-A6C34878D82A}">
                    <a16:rowId xmlns:a16="http://schemas.microsoft.com/office/drawing/2014/main" val="548078688"/>
                  </a:ext>
                </a:extLst>
              </a:tr>
              <a:tr h="354424">
                <a:tc>
                  <a:txBody>
                    <a:bodyPr/>
                    <a:lstStyle/>
                    <a:p>
                      <a:pPr marL="0" marR="0">
                        <a:lnSpc>
                          <a:spcPct val="107000"/>
                        </a:lnSpc>
                        <a:spcBef>
                          <a:spcPts val="0"/>
                        </a:spcBef>
                        <a:spcAft>
                          <a:spcPts val="0"/>
                        </a:spcAft>
                      </a:pPr>
                      <a:r>
                        <a:rPr lang="en-IN" sz="1300" kern="100">
                          <a:effectLst/>
                          <a:latin typeface="Times New Roman" panose="02020603050405020304" pitchFamily="18" charset="0"/>
                          <a:cs typeface="Times New Roman" panose="02020603050405020304" pitchFamily="18" charset="0"/>
                        </a:rPr>
                        <a:t>Growth rate</a:t>
                      </a:r>
                      <a:endParaRPr lang="en-US" sz="13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tc>
                  <a:txBody>
                    <a:bodyPr/>
                    <a:lstStyle/>
                    <a:p>
                      <a:pPr marL="0" marR="0">
                        <a:lnSpc>
                          <a:spcPct val="107000"/>
                        </a:lnSpc>
                        <a:spcBef>
                          <a:spcPts val="0"/>
                        </a:spcBef>
                        <a:spcAft>
                          <a:spcPts val="0"/>
                        </a:spcAft>
                      </a:pPr>
                      <a:r>
                        <a:rPr lang="en-IN" sz="1300" kern="100" dirty="0">
                          <a:effectLst/>
                          <a:latin typeface="Times New Roman" panose="02020603050405020304" pitchFamily="18" charset="0"/>
                          <a:cs typeface="Times New Roman" panose="02020603050405020304" pitchFamily="18" charset="0"/>
                        </a:rPr>
                        <a:t>CAGR of 25.66% from 2024 to 2030</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extLst>
                  <a:ext uri="{0D108BD9-81ED-4DB2-BD59-A6C34878D82A}">
                    <a16:rowId xmlns:a16="http://schemas.microsoft.com/office/drawing/2014/main" val="2301018509"/>
                  </a:ext>
                </a:extLst>
              </a:tr>
              <a:tr h="351443">
                <a:tc>
                  <a:txBody>
                    <a:bodyPr/>
                    <a:lstStyle/>
                    <a:p>
                      <a:pPr marL="0" marR="0">
                        <a:lnSpc>
                          <a:spcPct val="107000"/>
                        </a:lnSpc>
                        <a:spcBef>
                          <a:spcPts val="0"/>
                        </a:spcBef>
                        <a:spcAft>
                          <a:spcPts val="0"/>
                        </a:spcAft>
                      </a:pPr>
                      <a:r>
                        <a:rPr lang="en-IN" sz="1300" kern="100">
                          <a:effectLst/>
                          <a:latin typeface="Times New Roman" panose="02020603050405020304" pitchFamily="18" charset="0"/>
                          <a:cs typeface="Times New Roman" panose="02020603050405020304" pitchFamily="18" charset="0"/>
                        </a:rPr>
                        <a:t>Base year for estimation</a:t>
                      </a:r>
                      <a:endParaRPr lang="en-US" sz="13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tc>
                  <a:txBody>
                    <a:bodyPr/>
                    <a:lstStyle/>
                    <a:p>
                      <a:pPr marL="0" marR="0">
                        <a:lnSpc>
                          <a:spcPct val="107000"/>
                        </a:lnSpc>
                        <a:spcBef>
                          <a:spcPts val="0"/>
                        </a:spcBef>
                        <a:spcAft>
                          <a:spcPts val="0"/>
                        </a:spcAft>
                      </a:pPr>
                      <a:r>
                        <a:rPr lang="en-IN" sz="1300" kern="100" dirty="0">
                          <a:effectLst/>
                          <a:latin typeface="Times New Roman" panose="02020603050405020304" pitchFamily="18" charset="0"/>
                          <a:cs typeface="Times New Roman" panose="02020603050405020304" pitchFamily="18" charset="0"/>
                        </a:rPr>
                        <a:t>2023</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extLst>
                  <a:ext uri="{0D108BD9-81ED-4DB2-BD59-A6C34878D82A}">
                    <a16:rowId xmlns:a16="http://schemas.microsoft.com/office/drawing/2014/main" val="270315120"/>
                  </a:ext>
                </a:extLst>
              </a:tr>
              <a:tr h="373223">
                <a:tc>
                  <a:txBody>
                    <a:bodyPr/>
                    <a:lstStyle/>
                    <a:p>
                      <a:pPr marL="0" marR="0">
                        <a:lnSpc>
                          <a:spcPct val="107000"/>
                        </a:lnSpc>
                        <a:spcBef>
                          <a:spcPts val="0"/>
                        </a:spcBef>
                        <a:spcAft>
                          <a:spcPts val="300"/>
                        </a:spcAft>
                      </a:pPr>
                      <a:r>
                        <a:rPr lang="en-IN" sz="1300" kern="100">
                          <a:effectLst/>
                          <a:latin typeface="Times New Roman" panose="02020603050405020304" pitchFamily="18" charset="0"/>
                          <a:cs typeface="Times New Roman" panose="02020603050405020304" pitchFamily="18" charset="0"/>
                        </a:rPr>
                        <a:t>Historical data</a:t>
                      </a:r>
                      <a:endParaRPr lang="en-US" sz="13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tc>
                  <a:txBody>
                    <a:bodyPr/>
                    <a:lstStyle/>
                    <a:p>
                      <a:pPr marL="0" marR="0">
                        <a:lnSpc>
                          <a:spcPct val="107000"/>
                        </a:lnSpc>
                        <a:spcBef>
                          <a:spcPts val="0"/>
                        </a:spcBef>
                        <a:spcAft>
                          <a:spcPts val="300"/>
                        </a:spcAft>
                      </a:pPr>
                      <a:r>
                        <a:rPr lang="en-IN" sz="1300" kern="100" dirty="0">
                          <a:effectLst/>
                          <a:latin typeface="Times New Roman" panose="02020603050405020304" pitchFamily="18" charset="0"/>
                          <a:cs typeface="Times New Roman" panose="02020603050405020304" pitchFamily="18" charset="0"/>
                        </a:rPr>
                        <a:t>2020 - 2022</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extLst>
                  <a:ext uri="{0D108BD9-81ED-4DB2-BD59-A6C34878D82A}">
                    <a16:rowId xmlns:a16="http://schemas.microsoft.com/office/drawing/2014/main" val="2714230656"/>
                  </a:ext>
                </a:extLst>
              </a:tr>
              <a:tr h="373223">
                <a:tc>
                  <a:txBody>
                    <a:bodyPr/>
                    <a:lstStyle/>
                    <a:p>
                      <a:pPr marL="0" marR="0">
                        <a:lnSpc>
                          <a:spcPct val="107000"/>
                        </a:lnSpc>
                        <a:spcBef>
                          <a:spcPts val="0"/>
                        </a:spcBef>
                        <a:spcAft>
                          <a:spcPts val="300"/>
                        </a:spcAft>
                      </a:pPr>
                      <a:r>
                        <a:rPr lang="en-IN" sz="1300" kern="100" dirty="0">
                          <a:effectLst/>
                          <a:latin typeface="Times New Roman" panose="02020603050405020304" pitchFamily="18" charset="0"/>
                          <a:cs typeface="Times New Roman" panose="02020603050405020304" pitchFamily="18" charset="0"/>
                        </a:rPr>
                        <a:t>Forecast period</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tc>
                  <a:txBody>
                    <a:bodyPr/>
                    <a:lstStyle/>
                    <a:p>
                      <a:pPr marL="0" marR="0">
                        <a:lnSpc>
                          <a:spcPct val="107000"/>
                        </a:lnSpc>
                        <a:spcBef>
                          <a:spcPts val="0"/>
                        </a:spcBef>
                        <a:spcAft>
                          <a:spcPts val="300"/>
                        </a:spcAft>
                      </a:pPr>
                      <a:r>
                        <a:rPr lang="en-IN" sz="1300" kern="100" dirty="0">
                          <a:effectLst/>
                          <a:latin typeface="Times New Roman" panose="02020603050405020304" pitchFamily="18" charset="0"/>
                          <a:cs typeface="Times New Roman" panose="02020603050405020304" pitchFamily="18" charset="0"/>
                        </a:rPr>
                        <a:t>2024 - 2030</a:t>
                      </a:r>
                      <a:endParaRPr lang="en-US" sz="13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66779" marR="166779" marT="66711" marB="66711" anchor="ctr"/>
                </a:tc>
                <a:extLst>
                  <a:ext uri="{0D108BD9-81ED-4DB2-BD59-A6C34878D82A}">
                    <a16:rowId xmlns:a16="http://schemas.microsoft.com/office/drawing/2014/main" val="139605124"/>
                  </a:ext>
                </a:extLst>
              </a:tr>
            </a:tbl>
          </a:graphicData>
        </a:graphic>
      </p:graphicFrame>
      <p:pic>
        <p:nvPicPr>
          <p:cNvPr id="5" name="Picture 4" descr="A graph of growth in blue and black">
            <a:extLst>
              <a:ext uri="{FF2B5EF4-FFF2-40B4-BE49-F238E27FC236}">
                <a16:creationId xmlns:a16="http://schemas.microsoft.com/office/drawing/2014/main" id="{9C66DECA-DC34-D297-3A93-A0DA3CC3ABF5}"/>
              </a:ext>
            </a:extLst>
          </p:cNvPr>
          <p:cNvPicPr>
            <a:picLocks noChangeAspect="1"/>
          </p:cNvPicPr>
          <p:nvPr/>
        </p:nvPicPr>
        <p:blipFill rotWithShape="1">
          <a:blip r:embed="rId2">
            <a:extLst>
              <a:ext uri="{28A0092B-C50C-407E-A947-70E740481C1C}">
                <a14:useLocalDpi xmlns:a14="http://schemas.microsoft.com/office/drawing/2010/main" val="0"/>
              </a:ext>
            </a:extLst>
          </a:blip>
          <a:srcRect l="3436" t="38128" r="1460" b="33033"/>
          <a:stretch/>
        </p:blipFill>
        <p:spPr>
          <a:xfrm>
            <a:off x="5137078" y="3936734"/>
            <a:ext cx="6719299" cy="2839258"/>
          </a:xfrm>
          <a:prstGeom prst="rect">
            <a:avLst/>
          </a:prstGeom>
        </p:spPr>
      </p:pic>
      <p:pic>
        <p:nvPicPr>
          <p:cNvPr id="7" name="Picture 6" descr="A black and white logo&#10;&#10;Description automatically generated">
            <a:extLst>
              <a:ext uri="{FF2B5EF4-FFF2-40B4-BE49-F238E27FC236}">
                <a16:creationId xmlns:a16="http://schemas.microsoft.com/office/drawing/2014/main" id="{2A446417-92D0-945F-0CF1-87F5073BE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17" y="100689"/>
            <a:ext cx="1715256" cy="1204686"/>
          </a:xfrm>
          <a:prstGeom prst="rect">
            <a:avLst/>
          </a:prstGeom>
        </p:spPr>
      </p:pic>
    </p:spTree>
    <p:extLst>
      <p:ext uri="{BB962C8B-B14F-4D97-AF65-F5344CB8AC3E}">
        <p14:creationId xmlns:p14="http://schemas.microsoft.com/office/powerpoint/2010/main" val="3020943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22F19F4-FE70-43DC-856F-2CE5F521DC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42" name="Rectangle 4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90E352-126F-F073-A7DA-6A88CD0F04CD}"/>
              </a:ext>
            </a:extLst>
          </p:cNvPr>
          <p:cNvSpPr>
            <a:spLocks noGrp="1"/>
          </p:cNvSpPr>
          <p:nvPr>
            <p:ph type="title"/>
          </p:nvPr>
        </p:nvSpPr>
        <p:spPr>
          <a:xfrm>
            <a:off x="1020426" y="1062849"/>
            <a:ext cx="4928291" cy="1035781"/>
          </a:xfrm>
        </p:spPr>
        <p:txBody>
          <a:bodyPr vert="horz" lIns="91440" tIns="45720" rIns="91440" bIns="45720" rtlCol="0" anchor="ctr">
            <a:normAutofit/>
          </a:bodyPr>
          <a:lstStyle/>
          <a:p>
            <a:r>
              <a:rPr lang="en-US" sz="3300" b="1" dirty="0">
                <a:effectLst/>
                <a:highlight>
                  <a:srgbClr val="FFFFFF"/>
                </a:highlight>
                <a:uFill>
                  <a:solidFill>
                    <a:srgbClr val="000000"/>
                  </a:solidFill>
                </a:uFill>
                <a:latin typeface="Times New Roman" panose="02020603050405020304" pitchFamily="18" charset="0"/>
                <a:cs typeface="Times New Roman" panose="02020603050405020304" pitchFamily="18" charset="0"/>
              </a:rPr>
              <a:t>Regional Insights</a:t>
            </a:r>
            <a:br>
              <a:rPr lang="en-US" sz="3300" b="1" dirty="0">
                <a:effectLst/>
                <a:highlight>
                  <a:srgbClr val="FFFFFF"/>
                </a:highlight>
                <a:uFill>
                  <a:solidFill>
                    <a:srgbClr val="000000"/>
                  </a:solidFill>
                </a:uFill>
                <a:latin typeface="Times New Roman" panose="02020603050405020304" pitchFamily="18" charset="0"/>
                <a:cs typeface="Times New Roman" panose="02020603050405020304" pitchFamily="18" charset="0"/>
              </a:rPr>
            </a:br>
            <a:endParaRPr lang="en-US" sz="33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91FF3F9-EDD6-9FA5-2CE3-5D471AB27F6C}"/>
              </a:ext>
            </a:extLst>
          </p:cNvPr>
          <p:cNvSpPr txBox="1"/>
          <p:nvPr/>
        </p:nvSpPr>
        <p:spPr>
          <a:xfrm>
            <a:off x="957088" y="3074762"/>
            <a:ext cx="4991629" cy="3568671"/>
          </a:xfrm>
          <a:prstGeom prst="rect">
            <a:avLst/>
          </a:prstGeom>
        </p:spPr>
        <p:txBody>
          <a:bodyPr vert="horz" lIns="91440" tIns="45720" rIns="91440" bIns="45720" rtlCol="0" anchor="ctr">
            <a:noAutofit/>
          </a:bodyPr>
          <a:lstStyle/>
          <a:p>
            <a:pPr indent="-228600" algn="just">
              <a:lnSpc>
                <a:spcPct val="90000"/>
              </a:lnSpc>
              <a:spcAft>
                <a:spcPts val="600"/>
              </a:spcAft>
              <a:buFont typeface="Arial" panose="020B0604020202020204" pitchFamily="34" charset="0"/>
              <a:buChar char="•"/>
            </a:pPr>
            <a:r>
              <a:rPr lang="en-US" sz="1600" spc="25" dirty="0">
                <a:effectLst/>
                <a:highlight>
                  <a:srgbClr val="FFFFFF"/>
                </a:highlight>
                <a:latin typeface="Times New Roman" panose="02020603050405020304" pitchFamily="18" charset="0"/>
                <a:cs typeface="Times New Roman" panose="02020603050405020304" pitchFamily="18" charset="0"/>
              </a:rPr>
              <a:t>North America is the most significant global wearable healthcare devices market shareholder and is estimated to grow at a CAGR of 8.8% over the forecast period.</a:t>
            </a:r>
          </a:p>
          <a:p>
            <a:pPr indent="-228600" algn="just">
              <a:lnSpc>
                <a:spcPct val="90000"/>
              </a:lnSpc>
              <a:spcAft>
                <a:spcPts val="600"/>
              </a:spcAft>
              <a:buFont typeface="Arial" panose="020B0604020202020204" pitchFamily="34" charset="0"/>
              <a:buChar char="•"/>
            </a:pPr>
            <a:r>
              <a:rPr lang="en-US" sz="1600" spc="25" dirty="0">
                <a:effectLst/>
                <a:highlight>
                  <a:srgbClr val="FFFFFF"/>
                </a:highlight>
                <a:latin typeface="Times New Roman" panose="02020603050405020304" pitchFamily="18" charset="0"/>
                <a:cs typeface="Times New Roman" panose="02020603050405020304" pitchFamily="18" charset="0"/>
              </a:rPr>
              <a:t>Europe is anticipated to exhibit a CAGR of 9.0% over the forecast period. </a:t>
            </a:r>
          </a:p>
          <a:p>
            <a:pPr indent="-228600" algn="just">
              <a:lnSpc>
                <a:spcPct val="90000"/>
              </a:lnSpc>
              <a:spcAft>
                <a:spcPts val="600"/>
              </a:spcAft>
              <a:buFont typeface="Arial" panose="020B0604020202020204" pitchFamily="34" charset="0"/>
              <a:buChar char="•"/>
            </a:pPr>
            <a:r>
              <a:rPr lang="en-US" sz="1600" spc="25" dirty="0">
                <a:effectLst/>
                <a:highlight>
                  <a:srgbClr val="FFFFFF"/>
                </a:highlight>
                <a:latin typeface="Times New Roman" panose="02020603050405020304" pitchFamily="18" charset="0"/>
                <a:cs typeface="Times New Roman" panose="02020603050405020304" pitchFamily="18" charset="0"/>
              </a:rPr>
              <a:t>The Asia-Pacific market is expected to grow at the fastest CAGR due to the increasing focus of governments NGOs on reducing patient hospital stays. Japan had the largest market share in Asia Pacific for remote patient monitoring devices. </a:t>
            </a:r>
            <a:endParaRPr lang="en-US" sz="1600" spc="25"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sz="1600" spc="25" dirty="0">
                <a:effectLst/>
                <a:highlight>
                  <a:srgbClr val="FFFFFF"/>
                </a:highlight>
                <a:latin typeface="Times New Roman" panose="02020603050405020304" pitchFamily="18" charset="0"/>
                <a:cs typeface="Times New Roman" panose="02020603050405020304" pitchFamily="18" charset="0"/>
              </a:rPr>
              <a:t>Latin America, the Middle East and Africa account for a lower market share because they are large and untapped markets.</a:t>
            </a:r>
          </a:p>
          <a:p>
            <a:pPr indent="-228600" algn="just">
              <a:lnSpc>
                <a:spcPct val="90000"/>
              </a:lnSpc>
              <a:spcAft>
                <a:spcPts val="600"/>
              </a:spcAft>
              <a:buFont typeface="Arial" panose="020B0604020202020204" pitchFamily="34" charset="0"/>
              <a:buChar char="•"/>
            </a:pPr>
            <a:r>
              <a:rPr lang="en-US" sz="1600" dirty="0">
                <a:effectLst/>
                <a:highlight>
                  <a:srgbClr val="FFFFFF"/>
                </a:highlight>
                <a:latin typeface="Times New Roman" panose="02020603050405020304" pitchFamily="18" charset="0"/>
                <a:cs typeface="Times New Roman" panose="02020603050405020304" pitchFamily="18" charset="0"/>
              </a:rPr>
              <a:t>The domestic wearable healthcare market in India is rapidly strengthening. As per a Research and Markets report, it is predicted to reach a value of $1.26 billion by 2025, up from $310.4 million in 2020.</a:t>
            </a:r>
          </a:p>
          <a:p>
            <a:pPr indent="-228600" algn="just">
              <a:lnSpc>
                <a:spcPct val="90000"/>
              </a:lnSpc>
              <a:spcAft>
                <a:spcPts val="600"/>
              </a:spcAft>
              <a:buFont typeface="Arial" panose="020B0604020202020204" pitchFamily="34" charset="0"/>
              <a:buChar char="•"/>
            </a:pPr>
            <a:endParaRPr lang="en-US" sz="1600" spc="25" dirty="0">
              <a:effectLst/>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endParaRPr lang="en-US" sz="1600" spc="25"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endParaRPr lang="en-US" sz="1600" spc="25" dirty="0">
              <a:effectLst/>
              <a:highlight>
                <a:srgbClr val="FFFFFF"/>
              </a:highlight>
              <a:latin typeface="Times New Roman" panose="02020603050405020304" pitchFamily="18" charset="0"/>
              <a:cs typeface="Times New Roman" panose="02020603050405020304" pitchFamily="18" charset="0"/>
            </a:endParaRPr>
          </a:p>
        </p:txBody>
      </p:sp>
      <p:sp>
        <p:nvSpPr>
          <p:cNvPr id="37" name="Rectangle 36">
            <a:extLst>
              <a:ext uri="{FF2B5EF4-FFF2-40B4-BE49-F238E27FC236}">
                <a16:creationId xmlns:a16="http://schemas.microsoft.com/office/drawing/2014/main" id="{395ECC94-3D5E-46A7-A7A1-DE807E156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658367"/>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Wearable Medical Devices Market Trends by Region, 2024 - 2030">
            <a:extLst>
              <a:ext uri="{FF2B5EF4-FFF2-40B4-BE49-F238E27FC236}">
                <a16:creationId xmlns:a16="http://schemas.microsoft.com/office/drawing/2014/main" id="{FAE486E8-2055-BEF1-88D3-D38807AA6DE2}"/>
              </a:ext>
            </a:extLst>
          </p:cNvPr>
          <p:cNvPicPr>
            <a:picLocks noChangeAspect="1"/>
          </p:cNvPicPr>
          <p:nvPr/>
        </p:nvPicPr>
        <p:blipFill rotWithShape="1">
          <a:blip r:embed="rId3">
            <a:extLst>
              <a:ext uri="{28A0092B-C50C-407E-A947-70E740481C1C}">
                <a14:useLocalDpi xmlns:a14="http://schemas.microsoft.com/office/drawing/2010/main" val="0"/>
              </a:ext>
            </a:extLst>
          </a:blip>
          <a:srcRect t="1841" r="24941"/>
          <a:stretch/>
        </p:blipFill>
        <p:spPr bwMode="auto">
          <a:xfrm>
            <a:off x="6742323" y="814223"/>
            <a:ext cx="4492589" cy="2434659"/>
          </a:xfrm>
          <a:prstGeom prst="rect">
            <a:avLst/>
          </a:prstGeom>
          <a:noFill/>
          <a:extLst>
            <a:ext uri="{53640926-AAD7-44D8-BBD7-CCE9431645EC}">
              <a14:shadowObscured xmlns:a14="http://schemas.microsoft.com/office/drawing/2010/main"/>
            </a:ext>
          </a:extLst>
        </p:spPr>
      </p:pic>
      <p:sp>
        <p:nvSpPr>
          <p:cNvPr id="39" name="Rectangle 38">
            <a:extLst>
              <a:ext uri="{FF2B5EF4-FFF2-40B4-BE49-F238E27FC236}">
                <a16:creationId xmlns:a16="http://schemas.microsoft.com/office/drawing/2014/main" id="{7E549738-9961-462D-81B7-4A7A446911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3530966"/>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CB05BCAC-42A2-D139-5A99-7A94F935A6A7}"/>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6742323" y="3619641"/>
            <a:ext cx="4492589" cy="2478914"/>
          </a:xfrm>
          <a:prstGeom prst="rect">
            <a:avLst/>
          </a:prstGeom>
          <a:noFill/>
        </p:spPr>
      </p:pic>
      <p:cxnSp>
        <p:nvCxnSpPr>
          <p:cNvPr id="41" name="Straight Connector 4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974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10" name="Rectangle 3109">
            <a:extLst>
              <a:ext uri="{FF2B5EF4-FFF2-40B4-BE49-F238E27FC236}">
                <a16:creationId xmlns:a16="http://schemas.microsoft.com/office/drawing/2014/main" id="{2221AA6A-14A3-4CB1-A46D-4BBC72A286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86416C-1F04-AE93-0F1D-6E5DD961C442}"/>
              </a:ext>
            </a:extLst>
          </p:cNvPr>
          <p:cNvSpPr>
            <a:spLocks noGrp="1"/>
          </p:cNvSpPr>
          <p:nvPr>
            <p:ph type="title"/>
          </p:nvPr>
        </p:nvSpPr>
        <p:spPr>
          <a:xfrm>
            <a:off x="7411052" y="590342"/>
            <a:ext cx="7036865" cy="1544062"/>
          </a:xfrm>
        </p:spPr>
        <p:txBody>
          <a:bodyPr vert="horz" lIns="91440" tIns="45720" rIns="91440" bIns="45720" rtlCol="0" anchor="ctr">
            <a:normAutofit/>
          </a:bodyPr>
          <a:lstStyle/>
          <a:p>
            <a:r>
              <a:rPr lang="en-US" sz="3400" b="1" i="0" dirty="0">
                <a:effectLst/>
                <a:highlight>
                  <a:srgbClr val="FFFFFF"/>
                </a:highlight>
                <a:latin typeface="Times New Roman" panose="02020603050405020304" pitchFamily="18" charset="0"/>
                <a:cs typeface="Times New Roman" panose="02020603050405020304" pitchFamily="18" charset="0"/>
              </a:rPr>
              <a:t>Segmental Analysis</a:t>
            </a:r>
            <a:br>
              <a:rPr lang="en-US" sz="3400" b="1" i="0" dirty="0">
                <a:effectLst/>
                <a:highlight>
                  <a:srgbClr val="FFFFFF"/>
                </a:highlight>
                <a:latin typeface="Times New Roman" panose="02020603050405020304" pitchFamily="18" charset="0"/>
                <a:cs typeface="Times New Roman" panose="02020603050405020304" pitchFamily="18" charset="0"/>
              </a:rPr>
            </a:br>
            <a:br>
              <a:rPr lang="en-US" sz="3400" b="1" i="0" dirty="0">
                <a:effectLst/>
                <a:highlight>
                  <a:srgbClr val="FFFFFF"/>
                </a:highlight>
                <a:latin typeface="Times New Roman" panose="02020603050405020304" pitchFamily="18" charset="0"/>
                <a:cs typeface="Times New Roman" panose="02020603050405020304" pitchFamily="18" charset="0"/>
              </a:rPr>
            </a:br>
            <a:endParaRPr lang="en-US" sz="3400" dirty="0">
              <a:latin typeface="Times New Roman" panose="02020603050405020304" pitchFamily="18" charset="0"/>
              <a:cs typeface="Times New Roman" panose="02020603050405020304" pitchFamily="18" charset="0"/>
            </a:endParaRPr>
          </a:p>
        </p:txBody>
      </p:sp>
      <p:sp>
        <p:nvSpPr>
          <p:cNvPr id="3098" name="TextBox 3097">
            <a:extLst>
              <a:ext uri="{FF2B5EF4-FFF2-40B4-BE49-F238E27FC236}">
                <a16:creationId xmlns:a16="http://schemas.microsoft.com/office/drawing/2014/main" id="{9C0070C5-017F-355B-1B7D-7C648A69A31D}"/>
              </a:ext>
            </a:extLst>
          </p:cNvPr>
          <p:cNvSpPr txBox="1"/>
          <p:nvPr/>
        </p:nvSpPr>
        <p:spPr>
          <a:xfrm>
            <a:off x="6600716" y="1129756"/>
            <a:ext cx="5292392" cy="4886163"/>
          </a:xfrm>
          <a:prstGeom prst="rect">
            <a:avLst/>
          </a:prstGeom>
        </p:spPr>
        <p:txBody>
          <a:bodyPr vert="horz" lIns="91440" tIns="45720" rIns="91440" bIns="45720" rtlCol="0">
            <a:noAutofit/>
          </a:bodyPr>
          <a:lstStyle/>
          <a:p>
            <a:pPr indent="-228600" algn="just">
              <a:lnSpc>
                <a:spcPct val="90000"/>
              </a:lnSpc>
              <a:spcAft>
                <a:spcPts val="600"/>
              </a:spcAft>
              <a:buFont typeface="Arial" panose="020B0604020202020204" pitchFamily="34" charset="0"/>
              <a:buChar char="•"/>
            </a:pPr>
            <a:endParaRPr lang="en-US"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The market is further </a:t>
            </a:r>
            <a:r>
              <a:rPr lang="en-US" b="1" i="0" dirty="0">
                <a:effectLst/>
                <a:highlight>
                  <a:srgbClr val="FFFFFF"/>
                </a:highlight>
                <a:latin typeface="Times New Roman" panose="02020603050405020304" pitchFamily="18" charset="0"/>
                <a:cs typeface="Times New Roman" panose="02020603050405020304" pitchFamily="18" charset="0"/>
              </a:rPr>
              <a:t>segmented by device type</a:t>
            </a:r>
            <a:r>
              <a:rPr lang="en-US" b="0" i="0" dirty="0">
                <a:effectLst/>
                <a:highlight>
                  <a:srgbClr val="FFFFFF"/>
                </a:highlight>
                <a:latin typeface="Times New Roman" panose="02020603050405020304" pitchFamily="18" charset="0"/>
                <a:cs typeface="Times New Roman" panose="02020603050405020304" pitchFamily="18" charset="0"/>
              </a:rPr>
              <a:t> into Diagnostic Devices, Therapeutic Devices, Multiparameter Trackers, heart rate Monitors, Blood Pressure Monitors, </a:t>
            </a:r>
            <a:r>
              <a:rPr lang="en-US" b="0" i="0" u="none" strike="noStrike" dirty="0">
                <a:effectLst/>
                <a:highlight>
                  <a:srgbClr val="FFFFFF"/>
                </a:highlight>
                <a:latin typeface="Times New Roman" panose="02020603050405020304" pitchFamily="18" charset="0"/>
                <a:cs typeface="Times New Roman" panose="02020603050405020304" pitchFamily="18" charset="0"/>
              </a:rPr>
              <a:t>Pulse Oximeters</a:t>
            </a:r>
            <a:r>
              <a:rPr lang="en-US" b="0" i="0" dirty="0">
                <a:effectLst/>
                <a:highlight>
                  <a:srgbClr val="FFFFFF"/>
                </a:highlight>
                <a:latin typeface="Times New Roman" panose="02020603050405020304" pitchFamily="18" charset="0"/>
                <a:cs typeface="Times New Roman" panose="02020603050405020304" pitchFamily="18" charset="0"/>
              </a:rPr>
              <a:t>, Wrist Actigraphy, Polysomnography Devices, and Traditional Diagnostic Tests.</a:t>
            </a:r>
            <a:endParaRPr lang="en-US"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b="1" i="0" dirty="0">
                <a:effectLst/>
                <a:highlight>
                  <a:srgbClr val="FFFFFF"/>
                </a:highlight>
                <a:latin typeface="Times New Roman" panose="02020603050405020304" pitchFamily="18" charset="0"/>
                <a:cs typeface="Times New Roman" panose="02020603050405020304" pitchFamily="18" charset="0"/>
              </a:rPr>
              <a:t>Based on product type,</a:t>
            </a:r>
            <a:r>
              <a:rPr lang="en-US" b="0" i="0" dirty="0">
                <a:effectLst/>
                <a:highlight>
                  <a:srgbClr val="FFFFFF"/>
                </a:highlight>
                <a:latin typeface="Times New Roman" panose="02020603050405020304" pitchFamily="18" charset="0"/>
                <a:cs typeface="Times New Roman" panose="02020603050405020304" pitchFamily="18" charset="0"/>
              </a:rPr>
              <a:t> the market is fragmented into Activity Monitors/Trackers, Smartwatches, Smart Clothing, Hearables, Trackers, and Paths. Smartwatches generate the highest revenue share. </a:t>
            </a:r>
            <a:endParaRPr lang="en-US"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The market can be </a:t>
            </a:r>
            <a:r>
              <a:rPr lang="en-US" b="1" i="0" dirty="0">
                <a:effectLst/>
                <a:highlight>
                  <a:srgbClr val="FFFFFF"/>
                </a:highlight>
                <a:latin typeface="Times New Roman" panose="02020603050405020304" pitchFamily="18" charset="0"/>
                <a:cs typeface="Times New Roman" panose="02020603050405020304" pitchFamily="18" charset="0"/>
              </a:rPr>
              <a:t>bifurcated by application</a:t>
            </a:r>
            <a:r>
              <a:rPr lang="en-US" b="0" i="0" dirty="0">
                <a:effectLst/>
                <a:highlight>
                  <a:srgbClr val="FFFFFF"/>
                </a:highlight>
                <a:latin typeface="Times New Roman" panose="02020603050405020304" pitchFamily="18" charset="0"/>
                <a:cs typeface="Times New Roman" panose="02020603050405020304" pitchFamily="18" charset="0"/>
              </a:rPr>
              <a:t> into Sports and Fitness, Remote Patient Monitoring, Home Healthcare</a:t>
            </a:r>
            <a:endParaRPr lang="en-US"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The market is sub-segmented into Consumer and clinical Grades </a:t>
            </a:r>
            <a:r>
              <a:rPr lang="en-US" b="1" i="0" dirty="0">
                <a:effectLst/>
                <a:highlight>
                  <a:srgbClr val="FFFFFF"/>
                </a:highlight>
                <a:latin typeface="Times New Roman" panose="02020603050405020304" pitchFamily="18" charset="0"/>
                <a:cs typeface="Times New Roman" panose="02020603050405020304" pitchFamily="18" charset="0"/>
              </a:rPr>
              <a:t>based on grade type</a:t>
            </a:r>
            <a:r>
              <a:rPr lang="en-US" b="0" i="0" dirty="0">
                <a:effectLst/>
                <a:highlight>
                  <a:srgbClr val="FFFFFF"/>
                </a:highlight>
                <a:latin typeface="Times New Roman" panose="02020603050405020304" pitchFamily="18" charset="0"/>
                <a:cs typeface="Times New Roman" panose="02020603050405020304" pitchFamily="18" charset="0"/>
              </a:rPr>
              <a:t>.</a:t>
            </a:r>
            <a:endParaRPr lang="en-US" dirty="0">
              <a:highlight>
                <a:srgbClr val="FFFFFF"/>
              </a:highligh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The market is classified </a:t>
            </a:r>
            <a:r>
              <a:rPr lang="en-US" b="1" i="0" dirty="0">
                <a:effectLst/>
                <a:highlight>
                  <a:srgbClr val="FFFFFF"/>
                </a:highlight>
                <a:latin typeface="Times New Roman" panose="02020603050405020304" pitchFamily="18" charset="0"/>
                <a:cs typeface="Times New Roman" panose="02020603050405020304" pitchFamily="18" charset="0"/>
              </a:rPr>
              <a:t>by Distribution Channel</a:t>
            </a:r>
            <a:r>
              <a:rPr lang="en-US" b="0" i="0" dirty="0">
                <a:effectLst/>
                <a:highlight>
                  <a:srgbClr val="FFFFFF"/>
                </a:highlight>
                <a:latin typeface="Times New Roman" panose="02020603050405020304" pitchFamily="18" charset="0"/>
                <a:cs typeface="Times New Roman" panose="02020603050405020304" pitchFamily="18" charset="0"/>
              </a:rPr>
              <a:t> into Pharmacies, e-Commerce, and Hypermarkets.</a:t>
            </a:r>
            <a:endParaRPr lang="en-US" dirty="0">
              <a:latin typeface="Times New Roman" panose="02020603050405020304" pitchFamily="18"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99338934-5F75-4F18-8B11-AEA1E0C82286}"/>
              </a:ext>
            </a:extLst>
          </p:cNvPr>
          <p:cNvGraphicFramePr/>
          <p:nvPr>
            <p:extLst>
              <p:ext uri="{D42A27DB-BD31-4B8C-83A1-F6EECF244321}">
                <p14:modId xmlns:p14="http://schemas.microsoft.com/office/powerpoint/2010/main" val="1515233334"/>
              </p:ext>
            </p:extLst>
          </p:nvPr>
        </p:nvGraphicFramePr>
        <p:xfrm>
          <a:off x="298891" y="3429000"/>
          <a:ext cx="5795583" cy="32317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902A01BE-D06E-3D31-5EAE-A1DD7832B415}"/>
              </a:ext>
            </a:extLst>
          </p:cNvPr>
          <p:cNvGraphicFramePr/>
          <p:nvPr>
            <p:extLst>
              <p:ext uri="{D42A27DB-BD31-4B8C-83A1-F6EECF244321}">
                <p14:modId xmlns:p14="http://schemas.microsoft.com/office/powerpoint/2010/main" val="4184845549"/>
              </p:ext>
            </p:extLst>
          </p:nvPr>
        </p:nvGraphicFramePr>
        <p:xfrm>
          <a:off x="298892" y="285747"/>
          <a:ext cx="5795583" cy="29672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7165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C4C891E7-F281-6D53-BBAB-E92798B68F27}"/>
              </a:ext>
            </a:extLst>
          </p:cNvPr>
          <p:cNvPicPr>
            <a:picLocks noGrp="1" noChangeAspect="1"/>
          </p:cNvPicPr>
          <p:nvPr>
            <p:ph idx="1"/>
          </p:nvPr>
        </p:nvPicPr>
        <p:blipFill>
          <a:blip r:embed="rId2"/>
          <a:stretch>
            <a:fillRect/>
          </a:stretch>
        </p:blipFill>
        <p:spPr>
          <a:xfrm>
            <a:off x="1214325" y="1456096"/>
            <a:ext cx="10158608" cy="5113419"/>
          </a:xfrm>
          <a:prstGeom prst="rect">
            <a:avLst/>
          </a:prstGeom>
        </p:spPr>
      </p:pic>
      <p:sp>
        <p:nvSpPr>
          <p:cNvPr id="8" name="TextBox 7">
            <a:extLst>
              <a:ext uri="{FF2B5EF4-FFF2-40B4-BE49-F238E27FC236}">
                <a16:creationId xmlns:a16="http://schemas.microsoft.com/office/drawing/2014/main" id="{59B9845B-C47B-8A36-1EF3-FA5359C630F0}"/>
              </a:ext>
            </a:extLst>
          </p:cNvPr>
          <p:cNvSpPr txBox="1"/>
          <p:nvPr/>
        </p:nvSpPr>
        <p:spPr>
          <a:xfrm>
            <a:off x="2041060" y="289294"/>
            <a:ext cx="8109879" cy="1077218"/>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Global Wearable Medical Device Market Share by Device Type</a:t>
            </a:r>
          </a:p>
        </p:txBody>
      </p:sp>
    </p:spTree>
    <p:extLst>
      <p:ext uri="{BB962C8B-B14F-4D97-AF65-F5344CB8AC3E}">
        <p14:creationId xmlns:p14="http://schemas.microsoft.com/office/powerpoint/2010/main" val="4164466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C76D2A-02AF-ED98-0935-4A4F60D7BDD1}"/>
              </a:ext>
            </a:extLst>
          </p:cNvPr>
          <p:cNvSpPr>
            <a:spLocks noGrp="1"/>
          </p:cNvSpPr>
          <p:nvPr>
            <p:ph type="title"/>
          </p:nvPr>
        </p:nvSpPr>
        <p:spPr>
          <a:xfrm>
            <a:off x="1628451" y="480308"/>
            <a:ext cx="10044023" cy="877729"/>
          </a:xfrm>
        </p:spPr>
        <p:txBody>
          <a:bodyPr vert="horz" lIns="91440" tIns="45720" rIns="91440" bIns="45720" rtlCol="0" anchor="ctr">
            <a:normAutofit fontScale="90000"/>
          </a:bodyPr>
          <a:lstStyle/>
          <a:p>
            <a:pPr algn="ctr"/>
            <a:r>
              <a:rPr lang="en-US" sz="4000" b="1" kern="1200" dirty="0">
                <a:solidFill>
                  <a:srgbClr val="FFFFFF"/>
                </a:solidFill>
                <a:latin typeface="Times New Roman" panose="02020603050405020304" pitchFamily="18" charset="0"/>
                <a:cs typeface="Times New Roman" panose="02020603050405020304" pitchFamily="18" charset="0"/>
              </a:rPr>
              <a:t>CHALLENGES AND RECOMMENDATIONS</a:t>
            </a:r>
          </a:p>
        </p:txBody>
      </p:sp>
      <p:graphicFrame>
        <p:nvGraphicFramePr>
          <p:cNvPr id="4" name="Content Placeholder 3">
            <a:extLst>
              <a:ext uri="{FF2B5EF4-FFF2-40B4-BE49-F238E27FC236}">
                <a16:creationId xmlns:a16="http://schemas.microsoft.com/office/drawing/2014/main" id="{D9DE07B9-F85C-DC8C-0AAB-C937E0C59334}"/>
              </a:ext>
            </a:extLst>
          </p:cNvPr>
          <p:cNvGraphicFramePr>
            <a:graphicFrameLocks noGrp="1"/>
          </p:cNvGraphicFramePr>
          <p:nvPr>
            <p:ph idx="1"/>
            <p:extLst>
              <p:ext uri="{D42A27DB-BD31-4B8C-83A1-F6EECF244321}">
                <p14:modId xmlns:p14="http://schemas.microsoft.com/office/powerpoint/2010/main" val="903133463"/>
              </p:ext>
            </p:extLst>
          </p:nvPr>
        </p:nvGraphicFramePr>
        <p:xfrm>
          <a:off x="644056" y="1796902"/>
          <a:ext cx="10891579" cy="4840454"/>
        </p:xfrm>
        <a:graphic>
          <a:graphicData uri="http://schemas.openxmlformats.org/drawingml/2006/table">
            <a:tbl>
              <a:tblPr firstRow="1" bandRow="1">
                <a:tableStyleId>{00A15C55-8517-42AA-B614-E9B94910E393}</a:tableStyleId>
              </a:tblPr>
              <a:tblGrid>
                <a:gridCol w="1443076">
                  <a:extLst>
                    <a:ext uri="{9D8B030D-6E8A-4147-A177-3AD203B41FA5}">
                      <a16:colId xmlns:a16="http://schemas.microsoft.com/office/drawing/2014/main" val="3991509133"/>
                    </a:ext>
                  </a:extLst>
                </a:gridCol>
                <a:gridCol w="3631983">
                  <a:extLst>
                    <a:ext uri="{9D8B030D-6E8A-4147-A177-3AD203B41FA5}">
                      <a16:colId xmlns:a16="http://schemas.microsoft.com/office/drawing/2014/main" val="1835159169"/>
                    </a:ext>
                  </a:extLst>
                </a:gridCol>
                <a:gridCol w="2284773">
                  <a:extLst>
                    <a:ext uri="{9D8B030D-6E8A-4147-A177-3AD203B41FA5}">
                      <a16:colId xmlns:a16="http://schemas.microsoft.com/office/drawing/2014/main" val="2440787315"/>
                    </a:ext>
                  </a:extLst>
                </a:gridCol>
                <a:gridCol w="3531747">
                  <a:extLst>
                    <a:ext uri="{9D8B030D-6E8A-4147-A177-3AD203B41FA5}">
                      <a16:colId xmlns:a16="http://schemas.microsoft.com/office/drawing/2014/main" val="561882722"/>
                    </a:ext>
                  </a:extLst>
                </a:gridCol>
              </a:tblGrid>
              <a:tr h="480886">
                <a:tc>
                  <a:txBody>
                    <a:bodyPr/>
                    <a:lstStyle/>
                    <a:p>
                      <a:pPr marL="0" marR="0" algn="ctr">
                        <a:lnSpc>
                          <a:spcPct val="107000"/>
                        </a:lnSpc>
                        <a:spcBef>
                          <a:spcPts val="0"/>
                        </a:spcBef>
                        <a:spcAft>
                          <a:spcPts val="0"/>
                        </a:spcAft>
                      </a:pPr>
                      <a:r>
                        <a:rPr lang="en-US" sz="1600" b="1" kern="100" dirty="0">
                          <a:effectLst/>
                          <a:latin typeface="Times New Roman" panose="02020603050405020304" pitchFamily="18" charset="0"/>
                          <a:cs typeface="Times New Roman" panose="02020603050405020304" pitchFamily="18" charset="0"/>
                        </a:rPr>
                        <a:t>Parameter</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ctr">
                        <a:lnSpc>
                          <a:spcPct val="107000"/>
                        </a:lnSpc>
                        <a:spcBef>
                          <a:spcPts val="0"/>
                        </a:spcBef>
                        <a:spcAft>
                          <a:spcPts val="0"/>
                        </a:spcAft>
                      </a:pPr>
                      <a:r>
                        <a:rPr lang="en-US" sz="1600" b="1" kern="100" dirty="0">
                          <a:effectLst/>
                          <a:latin typeface="Times New Roman" panose="02020603050405020304" pitchFamily="18" charset="0"/>
                          <a:cs typeface="Times New Roman" panose="02020603050405020304" pitchFamily="18" charset="0"/>
                        </a:rPr>
                        <a:t>Description</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ctr">
                        <a:lnSpc>
                          <a:spcPct val="107000"/>
                        </a:lnSpc>
                        <a:spcBef>
                          <a:spcPts val="0"/>
                        </a:spcBef>
                        <a:spcAft>
                          <a:spcPts val="0"/>
                        </a:spcAft>
                      </a:pPr>
                      <a:r>
                        <a:rPr lang="en-US" sz="1600" b="1" kern="100" dirty="0">
                          <a:effectLst/>
                          <a:latin typeface="Times New Roman" panose="02020603050405020304" pitchFamily="18" charset="0"/>
                          <a:cs typeface="Times New Roman" panose="02020603050405020304" pitchFamily="18" charset="0"/>
                        </a:rPr>
                        <a:t>Challenges</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ctr">
                        <a:lnSpc>
                          <a:spcPct val="107000"/>
                        </a:lnSpc>
                        <a:spcBef>
                          <a:spcPts val="0"/>
                        </a:spcBef>
                        <a:spcAft>
                          <a:spcPts val="0"/>
                        </a:spcAft>
                      </a:pPr>
                      <a:r>
                        <a:rPr lang="en-US" sz="1600" b="1" kern="100" dirty="0">
                          <a:effectLst/>
                          <a:latin typeface="Times New Roman" panose="02020603050405020304" pitchFamily="18" charset="0"/>
                          <a:cs typeface="Times New Roman" panose="02020603050405020304" pitchFamily="18" charset="0"/>
                        </a:rPr>
                        <a:t>Recommendations</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848617383"/>
                  </a:ext>
                </a:extLst>
              </a:tr>
              <a:tr h="662466">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Battery Life</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Smartwatches and fitness trackers, require frequent charging. Enhancing battery life can significantly improve user experience and device reliability.</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Limited battery life leading to frequent recharges, causing user inconvenience.</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Develop energy-efficient hardware and optimize software to reduce power consumption</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371778260"/>
                  </a:ext>
                </a:extLst>
              </a:tr>
              <a:tr h="662466">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Data Accuracy</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Accurate data is critical for health monitoring devices to provide reliable insights.</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Inaccurate readings due to sensor limitations, placement issues, or interference.</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Use advanced sensors and improve algorithms for better accuracy. Regularly update software and calibrate devices to ensure precision.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2963069127"/>
                  </a:ext>
                </a:extLst>
              </a:tr>
              <a:tr h="459507">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User Compliance</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Non-compliance can result in missing critical health data and reduce the effectiveness of the device.</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Difficulty in maintaining regular use due to discomfort or complexity.</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Design comfortable, user-friendly, and aesthetically pleasing devices. Provide clear instructions and support for users.</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563916602"/>
                  </a:ext>
                </a:extLst>
              </a:tr>
              <a:tr h="662466">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Data Privacy</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Breaches can lead to sensitive information being exposed, causing significant privacy issues and potentially legal consequences for companies.</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Concerns over the security and privacy of personal health data.</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Implement robust encryption methods and comply with healthcare regulations (e.g., HIPAA, GDPR).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887641305"/>
                  </a:ext>
                </a:extLst>
              </a:tr>
              <a:tr h="662466">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Interoperability</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Interoperability ensures that wearable devices can seamlessly integrate with other medical equipment and electronic health records.</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Challenges in integrating with other healthcare systems and devices, </a:t>
                      </a:r>
                      <a:r>
                        <a:rPr lang="en-US" sz="1200" kern="1200" dirty="0">
                          <a:solidFill>
                            <a:schemeClr val="dk1"/>
                          </a:solidFill>
                          <a:effectLst/>
                          <a:latin typeface="Times New Roman" panose="02020603050405020304" pitchFamily="18" charset="0"/>
                          <a:cs typeface="Times New Roman" panose="02020603050405020304" pitchFamily="18" charset="0"/>
                        </a:rPr>
                        <a:t>limiting their effectiveness.</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Develop open standards and protocols to facilitate compatibility. Collaborate with other technology providers and healthcare systems.</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660363282"/>
                  </a:ext>
                </a:extLst>
              </a:tr>
              <a:tr h="662466">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Cost</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The cost of wearable devices can limit accessibility, especially for those in lower-income brackets</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High costs can be a barrier to widespread adoption.</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Optimize production and supply chain processes to reduce costs. Explore subsidies or insurance coverage for essential health devices.</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147220927"/>
                  </a:ext>
                </a:extLst>
              </a:tr>
              <a:tr h="459507">
                <a:tc>
                  <a:txBody>
                    <a:bodyPr/>
                    <a:lstStyle/>
                    <a:p>
                      <a:pPr marL="0" marR="0" algn="ctr">
                        <a:lnSpc>
                          <a:spcPct val="107000"/>
                        </a:lnSpc>
                        <a:spcBef>
                          <a:spcPts val="0"/>
                        </a:spcBef>
                        <a:spcAft>
                          <a:spcPts val="0"/>
                        </a:spcAft>
                      </a:pPr>
                      <a:r>
                        <a:rPr lang="en-US" sz="1200" b="1" kern="100" dirty="0">
                          <a:effectLst/>
                          <a:latin typeface="Times New Roman" panose="02020603050405020304" pitchFamily="18" charset="0"/>
                          <a:cs typeface="Times New Roman" panose="02020603050405020304" pitchFamily="18" charset="0"/>
                        </a:rPr>
                        <a:t>Regulatory Approval</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Regulatory approval ensures that devices are safe and effective for medical use.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a:effectLst/>
                          <a:latin typeface="Times New Roman" panose="02020603050405020304" pitchFamily="18" charset="0"/>
                          <a:cs typeface="Times New Roman" panose="02020603050405020304" pitchFamily="18" charset="0"/>
                        </a:rPr>
                        <a:t>Lengthy and complex approval processes.</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tc>
                  <a:txBody>
                    <a:bodyPr/>
                    <a:lstStyle/>
                    <a:p>
                      <a:pPr marL="0" marR="0" algn="l">
                        <a:lnSpc>
                          <a:spcPct val="107000"/>
                        </a:lnSpc>
                        <a:spcBef>
                          <a:spcPts val="0"/>
                        </a:spcBef>
                        <a:spcAft>
                          <a:spcPts val="0"/>
                        </a:spcAft>
                      </a:pPr>
                      <a:r>
                        <a:rPr lang="en-US" sz="1200" kern="100" dirty="0">
                          <a:effectLst/>
                          <a:latin typeface="Times New Roman" panose="02020603050405020304" pitchFamily="18" charset="0"/>
                          <a:cs typeface="Times New Roman" panose="02020603050405020304" pitchFamily="18" charset="0"/>
                        </a:rPr>
                        <a:t>Maintain clear documentation and rigorous testing to meet standards.</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909" marR="6909" marT="6909" marB="6909" anchor="ctr"/>
                </a:tc>
                <a:extLst>
                  <a:ext uri="{0D108BD9-81ED-4DB2-BD59-A6C34878D82A}">
                    <a16:rowId xmlns:a16="http://schemas.microsoft.com/office/drawing/2014/main" val="3589541645"/>
                  </a:ext>
                </a:extLst>
              </a:tr>
            </a:tbl>
          </a:graphicData>
        </a:graphic>
      </p:graphicFrame>
      <p:pic>
        <p:nvPicPr>
          <p:cNvPr id="3" name="Picture 2" descr="A black and white logo&#10;&#10;Description automatically generated">
            <a:extLst>
              <a:ext uri="{FF2B5EF4-FFF2-40B4-BE49-F238E27FC236}">
                <a16:creationId xmlns:a16="http://schemas.microsoft.com/office/drawing/2014/main" id="{EDB8D3A1-DE53-D990-453F-262490015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2" y="193027"/>
            <a:ext cx="1715256" cy="1204686"/>
          </a:xfrm>
          <a:prstGeom prst="rect">
            <a:avLst/>
          </a:prstGeom>
        </p:spPr>
      </p:pic>
    </p:spTree>
    <p:extLst>
      <p:ext uri="{BB962C8B-B14F-4D97-AF65-F5344CB8AC3E}">
        <p14:creationId xmlns:p14="http://schemas.microsoft.com/office/powerpoint/2010/main" val="2714507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CA23F8-1C13-F45B-4887-40D64386531F}"/>
              </a:ext>
            </a:extLst>
          </p:cNvPr>
          <p:cNvSpPr>
            <a:spLocks noGrp="1"/>
          </p:cNvSpPr>
          <p:nvPr>
            <p:ph type="title"/>
          </p:nvPr>
        </p:nvSpPr>
        <p:spPr>
          <a:xfrm>
            <a:off x="1371599" y="294538"/>
            <a:ext cx="9895951" cy="103366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EDC4A47B-1896-766D-964E-0C77D7C06E19}"/>
              </a:ext>
            </a:extLst>
          </p:cNvPr>
          <p:cNvSpPr>
            <a:spLocks noGrp="1"/>
          </p:cNvSpPr>
          <p:nvPr>
            <p:ph idx="1"/>
          </p:nvPr>
        </p:nvSpPr>
        <p:spPr>
          <a:xfrm>
            <a:off x="1371599" y="1885279"/>
            <a:ext cx="9724031" cy="4116276"/>
          </a:xfrm>
        </p:spPr>
        <p:txBody>
          <a:bodyPr anchor="ctr">
            <a:normAutofit/>
          </a:bodyPr>
          <a:lstStyle/>
          <a:p>
            <a:pPr algn="just"/>
            <a:r>
              <a:rPr lang="en-IN" sz="1800" b="1" dirty="0">
                <a:latin typeface="Times New Roman" panose="02020603050405020304" pitchFamily="18" charset="0"/>
                <a:cs typeface="Times New Roman" panose="02020603050405020304" pitchFamily="18" charset="0"/>
              </a:rPr>
              <a:t>Scope Limitation: </a:t>
            </a:r>
            <a:r>
              <a:rPr lang="en-US" sz="1800" dirty="0">
                <a:latin typeface="Times New Roman" panose="02020603050405020304" pitchFamily="18" charset="0"/>
                <a:cs typeface="Times New Roman" panose="02020603050405020304" pitchFamily="18" charset="0"/>
              </a:rPr>
              <a:t>The time duration mentioned may limit the breadth of available literature and potentially exclude relevant studies published before 2019.</a:t>
            </a:r>
          </a:p>
          <a:p>
            <a:pPr algn="just"/>
            <a:r>
              <a:rPr lang="en-US" sz="1800" b="1" dirty="0">
                <a:latin typeface="Times New Roman" panose="02020603050405020304" pitchFamily="18" charset="0"/>
                <a:cs typeface="Times New Roman" panose="02020603050405020304" pitchFamily="18" charset="0"/>
              </a:rPr>
              <a:t>Potential Bias: </a:t>
            </a:r>
            <a:r>
              <a:rPr lang="en-US" sz="1800" dirty="0">
                <a:latin typeface="Times New Roman" panose="02020603050405020304" pitchFamily="18" charset="0"/>
                <a:cs typeface="Times New Roman" panose="02020603050405020304" pitchFamily="18" charset="0"/>
              </a:rPr>
              <a:t>Relying solely on secondary research may introduce bias, as the selection and interpretation of existing literature may be influenced by the researcher's perspectives and the availability of data.</a:t>
            </a:r>
          </a:p>
          <a:p>
            <a:pPr algn="just"/>
            <a:r>
              <a:rPr lang="en-US" sz="1800" b="1" dirty="0">
                <a:latin typeface="Times New Roman" panose="02020603050405020304" pitchFamily="18" charset="0"/>
                <a:cs typeface="Times New Roman" panose="02020603050405020304" pitchFamily="18" charset="0"/>
              </a:rPr>
              <a:t>Generalization Challenges: </a:t>
            </a:r>
            <a:r>
              <a:rPr lang="en-US" sz="1800" dirty="0">
                <a:latin typeface="Times New Roman" panose="02020603050405020304" pitchFamily="18" charset="0"/>
                <a:cs typeface="Times New Roman" panose="02020603050405020304" pitchFamily="18" charset="0"/>
              </a:rPr>
              <a:t>The proposal aims to analyze existing evidence and future predictions based on the selected literature. However, making predictions about future trends may be challenging without primary data.</a:t>
            </a:r>
            <a:endParaRPr lang="en-IN" sz="1800" dirty="0">
              <a:latin typeface="Times New Roman" panose="02020603050405020304" pitchFamily="18" charset="0"/>
              <a:cs typeface="Times New Roman" panose="02020603050405020304" pitchFamily="18" charset="0"/>
            </a:endParaRPr>
          </a:p>
        </p:txBody>
      </p:sp>
      <p:pic>
        <p:nvPicPr>
          <p:cNvPr id="5" name="Picture 4" descr="A black and white logo&#10;&#10;Description automatically generated">
            <a:extLst>
              <a:ext uri="{FF2B5EF4-FFF2-40B4-BE49-F238E27FC236}">
                <a16:creationId xmlns:a16="http://schemas.microsoft.com/office/drawing/2014/main" id="{3BC5941D-EF25-08B7-A907-743A0B7ADD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2" y="193027"/>
            <a:ext cx="1715256" cy="1204686"/>
          </a:xfrm>
          <a:prstGeom prst="rect">
            <a:avLst/>
          </a:prstGeom>
        </p:spPr>
      </p:pic>
    </p:spTree>
    <p:extLst>
      <p:ext uri="{BB962C8B-B14F-4D97-AF65-F5344CB8AC3E}">
        <p14:creationId xmlns:p14="http://schemas.microsoft.com/office/powerpoint/2010/main" val="1927273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0257F-9857-0004-34ED-6C700F6FEF45}"/>
              </a:ext>
            </a:extLst>
          </p:cNvPr>
          <p:cNvSpPr>
            <a:spLocks noGrp="1"/>
          </p:cNvSpPr>
          <p:nvPr>
            <p:ph type="title"/>
          </p:nvPr>
        </p:nvSpPr>
        <p:spPr>
          <a:xfrm>
            <a:off x="1371599" y="294538"/>
            <a:ext cx="9895951" cy="103366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AD681CD5-12AC-A3A5-33B0-7CB760B98F97}"/>
              </a:ext>
            </a:extLst>
          </p:cNvPr>
          <p:cNvSpPr>
            <a:spLocks noGrp="1"/>
          </p:cNvSpPr>
          <p:nvPr>
            <p:ph idx="1"/>
          </p:nvPr>
        </p:nvSpPr>
        <p:spPr>
          <a:xfrm>
            <a:off x="1233982" y="2104472"/>
            <a:ext cx="9724031" cy="4233106"/>
          </a:xfrm>
        </p:spPr>
        <p:txBody>
          <a:bodyPr anchor="ctr">
            <a:normAutofit/>
          </a:bodyPr>
          <a:lstStyle/>
          <a:p>
            <a:pPr algn="just"/>
            <a:r>
              <a:rPr lang="en-US" sz="1800" dirty="0">
                <a:latin typeface="Times New Roman" panose="02020603050405020304" pitchFamily="18" charset="0"/>
                <a:cs typeface="Times New Roman" panose="02020603050405020304" pitchFamily="18" charset="0"/>
              </a:rPr>
              <a:t>The growing field of wearable devices in healthcare represents a significant intersection of technology and medicine, poised to revolutionize patient care and health management.</a:t>
            </a:r>
          </a:p>
          <a:p>
            <a:pPr algn="just"/>
            <a:r>
              <a:rPr lang="en-US" sz="1800" dirty="0">
                <a:latin typeface="Times New Roman" panose="02020603050405020304" pitchFamily="18" charset="0"/>
                <a:cs typeface="Times New Roman" panose="02020603050405020304" pitchFamily="18" charset="0"/>
              </a:rPr>
              <a:t>The integration of wearables with IoT platforms enhances data collection and analysis. For example - the ability to transmit data to cloud platforms and integrate it into electronic health records (EHRs) ensures that healthcare providers can access comprehensive patient data, leading to more informed clinical decisions. </a:t>
            </a:r>
          </a:p>
          <a:p>
            <a:pPr algn="just"/>
            <a:r>
              <a:rPr lang="en-US" sz="1800" dirty="0">
                <a:latin typeface="Times New Roman" panose="02020603050405020304" pitchFamily="18" charset="0"/>
                <a:cs typeface="Times New Roman" panose="02020603050405020304" pitchFamily="18" charset="0"/>
              </a:rPr>
              <a:t>Despite the promising outlook, several challenges need to be addressed to maximize the potential of wearable devices in healthcare. </a:t>
            </a:r>
          </a:p>
          <a:p>
            <a:pPr algn="just"/>
            <a:r>
              <a:rPr lang="en-US" sz="1800" dirty="0">
                <a:latin typeface="Times New Roman" panose="02020603050405020304" pitchFamily="18" charset="0"/>
                <a:cs typeface="Times New Roman" panose="02020603050405020304" pitchFamily="18" charset="0"/>
              </a:rPr>
              <a:t>Collaborative efforts between technology developers, healthcare providers, and regulatory bodies can drive the creation of standards and protocols that support seamless integration and interoperability. </a:t>
            </a:r>
          </a:p>
          <a:p>
            <a:pPr algn="just"/>
            <a:r>
              <a:rPr lang="en-US" sz="1800" dirty="0">
                <a:latin typeface="Times New Roman" panose="02020603050405020304" pitchFamily="18" charset="0"/>
                <a:cs typeface="Times New Roman" panose="02020603050405020304" pitchFamily="18" charset="0"/>
              </a:rPr>
              <a:t>Continued innovation, coupled with strategic collaborations, will pave the way for a future where wearable technology is an integral part of healthcare, enhancing patient care and health outcomes globally.</a:t>
            </a:r>
          </a:p>
          <a:p>
            <a:pPr algn="just"/>
            <a:endParaRPr lang="en-IN" sz="1800" dirty="0">
              <a:latin typeface="Times New Roman" panose="02020603050405020304" pitchFamily="18" charset="0"/>
              <a:cs typeface="Times New Roman" panose="02020603050405020304" pitchFamily="18" charset="0"/>
            </a:endParaRPr>
          </a:p>
        </p:txBody>
      </p:sp>
      <p:pic>
        <p:nvPicPr>
          <p:cNvPr id="4" name="Picture 3" descr="A black and white logo&#10;&#10;Description automatically generated">
            <a:extLst>
              <a:ext uri="{FF2B5EF4-FFF2-40B4-BE49-F238E27FC236}">
                <a16:creationId xmlns:a16="http://schemas.microsoft.com/office/drawing/2014/main" id="{09EAF238-059A-FF1E-604E-B3963D066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521"/>
            <a:ext cx="1715256" cy="1204686"/>
          </a:xfrm>
          <a:prstGeom prst="rect">
            <a:avLst/>
          </a:prstGeom>
        </p:spPr>
      </p:pic>
    </p:spTree>
    <p:extLst>
      <p:ext uri="{BB962C8B-B14F-4D97-AF65-F5344CB8AC3E}">
        <p14:creationId xmlns:p14="http://schemas.microsoft.com/office/powerpoint/2010/main" val="3821518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0257F-9857-0004-34ED-6C700F6FEF45}"/>
              </a:ext>
            </a:extLst>
          </p:cNvPr>
          <p:cNvSpPr>
            <a:spLocks noGrp="1"/>
          </p:cNvSpPr>
          <p:nvPr>
            <p:ph type="title"/>
          </p:nvPr>
        </p:nvSpPr>
        <p:spPr>
          <a:xfrm>
            <a:off x="1371599" y="294538"/>
            <a:ext cx="9895951" cy="103366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AD681CD5-12AC-A3A5-33B0-7CB760B98F97}"/>
              </a:ext>
            </a:extLst>
          </p:cNvPr>
          <p:cNvSpPr>
            <a:spLocks noGrp="1"/>
          </p:cNvSpPr>
          <p:nvPr>
            <p:ph idx="1"/>
          </p:nvPr>
        </p:nvSpPr>
        <p:spPr>
          <a:xfrm>
            <a:off x="1371599" y="2073349"/>
            <a:ext cx="9724031" cy="3928206"/>
          </a:xfrm>
        </p:spPr>
        <p:txBody>
          <a:bodyPr anchor="ctr">
            <a:normAutofit/>
          </a:bodyPr>
          <a:lstStyle/>
          <a:p>
            <a:pPr algn="just"/>
            <a:r>
              <a:rPr lang="en-US" sz="1800" dirty="0">
                <a:latin typeface="Times New Roman" panose="02020603050405020304" pitchFamily="18" charset="0"/>
                <a:cs typeface="Times New Roman" panose="02020603050405020304" pitchFamily="18" charset="0"/>
              </a:rPr>
              <a:t>The exploration of wearable devices in healthcare  has seen a transformative shift in medical practices and personal health management. </a:t>
            </a:r>
          </a:p>
          <a:p>
            <a:pPr algn="just"/>
            <a:r>
              <a:rPr lang="en-US" sz="1800" dirty="0">
                <a:latin typeface="Times New Roman" panose="02020603050405020304" pitchFamily="18" charset="0"/>
                <a:cs typeface="Times New Roman" panose="02020603050405020304" pitchFamily="18" charset="0"/>
              </a:rPr>
              <a:t>Wearable devices offer a wide array of applications, from tracking physical activity and monitoring vital signs to providing emergency response and safety. </a:t>
            </a:r>
          </a:p>
          <a:p>
            <a:pPr algn="just"/>
            <a:r>
              <a:rPr lang="en-US" sz="1800" dirty="0">
                <a:latin typeface="Times New Roman" panose="02020603050405020304" pitchFamily="18" charset="0"/>
                <a:cs typeface="Times New Roman" panose="02020603050405020304" pitchFamily="18" charset="0"/>
              </a:rPr>
              <a:t>Issues such as data accuracy, battery life, user compliance, data privacy, and interoperability pose significant challenges. Addressing these challenges through technological advancements and regulatory compliance is crucial to realizing the full potential of wearable devices in healthcare. </a:t>
            </a:r>
          </a:p>
          <a:p>
            <a:pPr algn="just"/>
            <a:r>
              <a:rPr lang="en-US" sz="1800" dirty="0">
                <a:latin typeface="Times New Roman" panose="02020603050405020304" pitchFamily="18" charset="0"/>
                <a:cs typeface="Times New Roman" panose="02020603050405020304" pitchFamily="18" charset="0"/>
              </a:rPr>
              <a:t>The continued growth and integration of these devices into healthcare practices hold the promise of enhancing patient outcomes, promoting proactive health management, and ultimately transforming the healthcare industry.</a:t>
            </a:r>
            <a:endParaRPr lang="en-IN" sz="1800" dirty="0">
              <a:latin typeface="Times New Roman" panose="02020603050405020304" pitchFamily="18" charset="0"/>
              <a:cs typeface="Times New Roman" panose="02020603050405020304" pitchFamily="18" charset="0"/>
            </a:endParaRPr>
          </a:p>
        </p:txBody>
      </p:sp>
      <p:pic>
        <p:nvPicPr>
          <p:cNvPr id="4" name="Picture 3" descr="A black and white logo&#10;&#10;Description automatically generated">
            <a:extLst>
              <a:ext uri="{FF2B5EF4-FFF2-40B4-BE49-F238E27FC236}">
                <a16:creationId xmlns:a16="http://schemas.microsoft.com/office/drawing/2014/main" id="{09EAF238-059A-FF1E-604E-B3963D066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521"/>
            <a:ext cx="1715256" cy="1204686"/>
          </a:xfrm>
          <a:prstGeom prst="rect">
            <a:avLst/>
          </a:prstGeom>
        </p:spPr>
      </p:pic>
    </p:spTree>
    <p:extLst>
      <p:ext uri="{BB962C8B-B14F-4D97-AF65-F5344CB8AC3E}">
        <p14:creationId xmlns:p14="http://schemas.microsoft.com/office/powerpoint/2010/main" val="270565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0257F-9857-0004-34ED-6C700F6FEF45}"/>
              </a:ext>
            </a:extLst>
          </p:cNvPr>
          <p:cNvSpPr>
            <a:spLocks noGrp="1"/>
          </p:cNvSpPr>
          <p:nvPr>
            <p:ph type="title"/>
          </p:nvPr>
        </p:nvSpPr>
        <p:spPr>
          <a:xfrm>
            <a:off x="1371599" y="294538"/>
            <a:ext cx="9895951" cy="103366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AD681CD5-12AC-A3A5-33B0-7CB760B98F97}"/>
              </a:ext>
            </a:extLst>
          </p:cNvPr>
          <p:cNvSpPr>
            <a:spLocks noGrp="1"/>
          </p:cNvSpPr>
          <p:nvPr>
            <p:ph idx="1"/>
          </p:nvPr>
        </p:nvSpPr>
        <p:spPr>
          <a:xfrm>
            <a:off x="659219" y="1988288"/>
            <a:ext cx="10436411" cy="4242391"/>
          </a:xfrm>
        </p:spPr>
        <p:txBody>
          <a:bodyPr anchor="ctr">
            <a:normAutofit/>
          </a:bodyPr>
          <a:lstStyle/>
          <a:p>
            <a:pPr algn="just"/>
            <a:r>
              <a:rPr lang="en-US" sz="1800" dirty="0">
                <a:latin typeface="Times New Roman" panose="02020603050405020304" pitchFamily="18" charset="0"/>
                <a:cs typeface="Times New Roman" panose="02020603050405020304" pitchFamily="18" charset="0"/>
              </a:rPr>
              <a:t>Khan Y, </a:t>
            </a:r>
            <a:r>
              <a:rPr lang="en-US" sz="1800" dirty="0" err="1">
                <a:latin typeface="Times New Roman" panose="02020603050405020304" pitchFamily="18" charset="0"/>
                <a:cs typeface="Times New Roman" panose="02020603050405020304" pitchFamily="18" charset="0"/>
              </a:rPr>
              <a:t>Ostfeld</a:t>
            </a:r>
            <a:r>
              <a:rPr lang="en-US" sz="1800" dirty="0">
                <a:latin typeface="Times New Roman" panose="02020603050405020304" pitchFamily="18" charset="0"/>
                <a:cs typeface="Times New Roman" panose="02020603050405020304" pitchFamily="18" charset="0"/>
              </a:rPr>
              <a:t> AE, Lochner CM, Pierre A, Arias AC. Monitoring of vital signs with flexible and wearable medical devices. Advanced materials. 2016 Jun;28(22):4373-95.</a:t>
            </a:r>
          </a:p>
          <a:p>
            <a:pPr algn="just"/>
            <a:r>
              <a:rPr lang="en-US" sz="1800" dirty="0">
                <a:latin typeface="Times New Roman" panose="02020603050405020304" pitchFamily="18" charset="0"/>
                <a:cs typeface="Times New Roman" panose="02020603050405020304" pitchFamily="18" charset="0"/>
                <a:hlinkClick r:id="rId2"/>
              </a:rPr>
              <a:t>https://www2.deloitte.com/us/en/insights/industry/technology/technology-media-and-telecom-predictions/2022/wearable-technology-healthcare.html</a:t>
            </a:r>
            <a:endParaRPr lang="en-US" sz="1800" dirty="0">
              <a:latin typeface="Times New Roman" panose="02020603050405020304" pitchFamily="18" charset="0"/>
              <a:cs typeface="Times New Roman" panose="02020603050405020304" pitchFamily="18" charset="0"/>
            </a:endParaRPr>
          </a:p>
          <a:p>
            <a:pPr algn="just"/>
            <a:r>
              <a:rPr lang="en-US" sz="1800" dirty="0" err="1">
                <a:latin typeface="Times New Roman" panose="02020603050405020304" pitchFamily="18" charset="0"/>
                <a:cs typeface="Times New Roman" panose="02020603050405020304" pitchFamily="18" charset="0"/>
              </a:rPr>
              <a:t>Haghi</a:t>
            </a:r>
            <a:r>
              <a:rPr lang="en-US" sz="1800" dirty="0">
                <a:latin typeface="Times New Roman" panose="02020603050405020304" pitchFamily="18" charset="0"/>
                <a:cs typeface="Times New Roman" panose="02020603050405020304" pitchFamily="18" charset="0"/>
              </a:rPr>
              <a:t> M, </a:t>
            </a:r>
            <a:r>
              <a:rPr lang="en-US" sz="1800" dirty="0" err="1">
                <a:latin typeface="Times New Roman" panose="02020603050405020304" pitchFamily="18" charset="0"/>
                <a:cs typeface="Times New Roman" panose="02020603050405020304" pitchFamily="18" charset="0"/>
              </a:rPr>
              <a:t>Thurow</a:t>
            </a:r>
            <a:r>
              <a:rPr lang="en-US" sz="1800" dirty="0">
                <a:latin typeface="Times New Roman" panose="02020603050405020304" pitchFamily="18" charset="0"/>
                <a:cs typeface="Times New Roman" panose="02020603050405020304" pitchFamily="18" charset="0"/>
              </a:rPr>
              <a:t> K, Stoll R. Wearable devices in medical internet of things: scientific research and commercially available devices. Healthcare informatics research. 2017 Jan;23(1):4.</a:t>
            </a:r>
          </a:p>
          <a:p>
            <a:pPr algn="just"/>
            <a:r>
              <a:rPr lang="en-US" sz="1800" dirty="0">
                <a:latin typeface="Times New Roman" panose="02020603050405020304" pitchFamily="18" charset="0"/>
                <a:cs typeface="Times New Roman" panose="02020603050405020304" pitchFamily="18" charset="0"/>
                <a:hlinkClick r:id="rId3"/>
              </a:rPr>
              <a:t>https://www.researchgate.net/publication/351184717_Understanding_the_Wearable_Technologyhttps://www.idc.com/getdoc.jsp?containerId=prAP51880624</a:t>
            </a:r>
            <a:endParaRPr lang="en-US" sz="1800" dirty="0">
              <a:latin typeface="Times New Roman" panose="02020603050405020304" pitchFamily="18" charset="0"/>
              <a:cs typeface="Times New Roman" panose="02020603050405020304" pitchFamily="18" charset="0"/>
            </a:endParaRPr>
          </a:p>
          <a:p>
            <a:pPr algn="just"/>
            <a:r>
              <a:rPr lang="en-US" sz="1800" dirty="0">
                <a:latin typeface="Times New Roman" panose="02020603050405020304" pitchFamily="18" charset="0"/>
                <a:cs typeface="Times New Roman" panose="02020603050405020304" pitchFamily="18" charset="0"/>
              </a:rPr>
              <a:t>Canali S, </a:t>
            </a:r>
            <a:r>
              <a:rPr lang="en-US" sz="1800" dirty="0" err="1">
                <a:latin typeface="Times New Roman" panose="02020603050405020304" pitchFamily="18" charset="0"/>
                <a:cs typeface="Times New Roman" panose="02020603050405020304" pitchFamily="18" charset="0"/>
              </a:rPr>
              <a:t>Schiaffonati</a:t>
            </a:r>
            <a:r>
              <a:rPr lang="en-US" sz="1800" dirty="0">
                <a:latin typeface="Times New Roman" panose="02020603050405020304" pitchFamily="18" charset="0"/>
                <a:cs typeface="Times New Roman" panose="02020603050405020304" pitchFamily="18" charset="0"/>
              </a:rPr>
              <a:t> V, </a:t>
            </a:r>
            <a:r>
              <a:rPr lang="en-US" sz="1800" dirty="0" err="1">
                <a:latin typeface="Times New Roman" panose="02020603050405020304" pitchFamily="18" charset="0"/>
                <a:cs typeface="Times New Roman" panose="02020603050405020304" pitchFamily="18" charset="0"/>
              </a:rPr>
              <a:t>Aliverti</a:t>
            </a:r>
            <a:r>
              <a:rPr lang="en-US" sz="1800" dirty="0">
                <a:latin typeface="Times New Roman" panose="02020603050405020304" pitchFamily="18" charset="0"/>
                <a:cs typeface="Times New Roman" panose="02020603050405020304" pitchFamily="18" charset="0"/>
              </a:rPr>
              <a:t> A. Challenges and recommendations for wearable devices in digital health: Data quality, interoperability, health equity, fairness. PLOS Digital Health. 2022 Oct 13;1(10):e0000104.</a:t>
            </a:r>
          </a:p>
          <a:p>
            <a:pPr algn="just"/>
            <a:r>
              <a:rPr lang="en-US" sz="1800" dirty="0">
                <a:latin typeface="Times New Roman" panose="02020603050405020304" pitchFamily="18" charset="0"/>
                <a:cs typeface="Times New Roman" panose="02020603050405020304" pitchFamily="18" charset="0"/>
              </a:rPr>
              <a:t>Kang HS, </a:t>
            </a:r>
            <a:r>
              <a:rPr lang="en-US" sz="1800" dirty="0" err="1">
                <a:latin typeface="Times New Roman" panose="02020603050405020304" pitchFamily="18" charset="0"/>
                <a:cs typeface="Times New Roman" panose="02020603050405020304" pitchFamily="18" charset="0"/>
              </a:rPr>
              <a:t>Exworthy</a:t>
            </a:r>
            <a:r>
              <a:rPr lang="en-US" sz="1800" dirty="0">
                <a:latin typeface="Times New Roman" panose="02020603050405020304" pitchFamily="18" charset="0"/>
                <a:cs typeface="Times New Roman" panose="02020603050405020304" pitchFamily="18" charset="0"/>
              </a:rPr>
              <a:t> M. Wearing the future—Wearables to empower users to take greater responsibility for their health and care: Scoping review. JMIR mHealth and </a:t>
            </a:r>
            <a:r>
              <a:rPr lang="en-US" sz="1800" dirty="0" err="1">
                <a:latin typeface="Times New Roman" panose="02020603050405020304" pitchFamily="18" charset="0"/>
                <a:cs typeface="Times New Roman" panose="02020603050405020304" pitchFamily="18" charset="0"/>
              </a:rPr>
              <a:t>uHealth</a:t>
            </a:r>
            <a:r>
              <a:rPr lang="en-US" sz="1800" dirty="0">
                <a:latin typeface="Times New Roman" panose="02020603050405020304" pitchFamily="18" charset="0"/>
                <a:cs typeface="Times New Roman" panose="02020603050405020304" pitchFamily="18" charset="0"/>
              </a:rPr>
              <a:t>. 2022 Jul 13;10(7):e35684.</a:t>
            </a:r>
          </a:p>
          <a:p>
            <a:pPr algn="just"/>
            <a:endParaRPr lang="en-IN" sz="1800" dirty="0">
              <a:latin typeface="Times New Roman" panose="02020603050405020304" pitchFamily="18" charset="0"/>
              <a:cs typeface="Times New Roman" panose="02020603050405020304" pitchFamily="18" charset="0"/>
            </a:endParaRPr>
          </a:p>
        </p:txBody>
      </p:sp>
      <p:pic>
        <p:nvPicPr>
          <p:cNvPr id="4" name="Picture 3" descr="A black and white logo&#10;&#10;Description automatically generated">
            <a:extLst>
              <a:ext uri="{FF2B5EF4-FFF2-40B4-BE49-F238E27FC236}">
                <a16:creationId xmlns:a16="http://schemas.microsoft.com/office/drawing/2014/main" id="{09EAF238-059A-FF1E-604E-B3963D066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3521"/>
            <a:ext cx="1715256" cy="1204686"/>
          </a:xfrm>
          <a:prstGeom prst="rect">
            <a:avLst/>
          </a:prstGeom>
        </p:spPr>
      </p:pic>
    </p:spTree>
    <p:extLst>
      <p:ext uri="{BB962C8B-B14F-4D97-AF65-F5344CB8AC3E}">
        <p14:creationId xmlns:p14="http://schemas.microsoft.com/office/powerpoint/2010/main" val="2046658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C76D2A-02AF-ED98-0935-4A4F60D7BDD1}"/>
              </a:ext>
            </a:extLst>
          </p:cNvPr>
          <p:cNvSpPr>
            <a:spLocks noGrp="1"/>
          </p:cNvSpPr>
          <p:nvPr>
            <p:ph type="title"/>
          </p:nvPr>
        </p:nvSpPr>
        <p:spPr>
          <a:xfrm>
            <a:off x="1309777" y="446048"/>
            <a:ext cx="10044023" cy="877729"/>
          </a:xfrm>
        </p:spPr>
        <p:txBody>
          <a:bodyPr vert="horz" lIns="91440" tIns="45720" rIns="91440" bIns="45720" rtlCol="0" anchor="ctr">
            <a:normAutofit/>
          </a:bodyPr>
          <a:lstStyle/>
          <a:p>
            <a:pPr algn="ctr"/>
            <a:r>
              <a:rPr lang="en-US" sz="4000" b="1" dirty="0">
                <a:solidFill>
                  <a:srgbClr val="FFFFFF"/>
                </a:solidFill>
                <a:latin typeface="Times New Roman" panose="02020603050405020304" pitchFamily="18" charset="0"/>
                <a:cs typeface="Times New Roman" panose="02020603050405020304" pitchFamily="18" charset="0"/>
              </a:rPr>
              <a:t>INTRODUCTION</a:t>
            </a:r>
            <a:r>
              <a:rPr lang="en-US" sz="4000" dirty="0">
                <a:solidFill>
                  <a:srgbClr val="FFFFFF"/>
                </a:solidFill>
                <a:latin typeface="Times New Roman" panose="02020603050405020304" pitchFamily="18" charset="0"/>
                <a:cs typeface="Times New Roman" panose="02020603050405020304" pitchFamily="18" charset="0"/>
              </a:rPr>
              <a:t> </a:t>
            </a:r>
            <a:endParaRPr lang="en-US" sz="4000" kern="1200" dirty="0">
              <a:solidFill>
                <a:srgbClr val="FFFFFF"/>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A388534C-7F4D-14EE-9F52-76872B9E096A}"/>
              </a:ext>
            </a:extLst>
          </p:cNvPr>
          <p:cNvSpPr>
            <a:spLocks noGrp="1"/>
          </p:cNvSpPr>
          <p:nvPr>
            <p:ph idx="1"/>
          </p:nvPr>
        </p:nvSpPr>
        <p:spPr>
          <a:xfrm>
            <a:off x="838200" y="2236591"/>
            <a:ext cx="10515600" cy="4351338"/>
          </a:xfrm>
        </p:spPr>
        <p:txBody>
          <a:bodyPr>
            <a:normAutofit/>
          </a:bodyPr>
          <a:lstStyle/>
          <a:p>
            <a:pPr algn="just"/>
            <a:r>
              <a:rPr lang="en-US" sz="1800" dirty="0">
                <a:latin typeface="Times New Roman" panose="02020603050405020304" pitchFamily="18" charset="0"/>
                <a:cs typeface="Times New Roman" panose="02020603050405020304" pitchFamily="18" charset="0"/>
              </a:rPr>
              <a:t>With the advancements in mobile medicine and development of technologies like smart sensing and personalization of health concepts, the field of wearable devices has developed in recent years.</a:t>
            </a:r>
          </a:p>
          <a:p>
            <a:pPr algn="just"/>
            <a:r>
              <a:rPr lang="en-US" sz="1800" dirty="0">
                <a:latin typeface="Times New Roman" panose="02020603050405020304" pitchFamily="18" charset="0"/>
                <a:cs typeface="Times New Roman" panose="02020603050405020304" pitchFamily="18" charset="0"/>
              </a:rPr>
              <a:t>Wearables are the Internet of Things (IoT) solutions which combines hardware, software and app development. </a:t>
            </a:r>
          </a:p>
          <a:p>
            <a:pPr algn="just"/>
            <a:r>
              <a:rPr lang="en-US" sz="1800" dirty="0">
                <a:latin typeface="Times New Roman" panose="02020603050405020304" pitchFamily="18" charset="0"/>
                <a:cs typeface="Times New Roman" panose="02020603050405020304" pitchFamily="18" charset="0"/>
              </a:rPr>
              <a:t>IoT are the interconnected system of physical objects along with the embedded technology for data transmission and sensors to interact both with internal and external objects and environment.</a:t>
            </a:r>
          </a:p>
          <a:p>
            <a:pPr algn="just"/>
            <a:r>
              <a:rPr lang="en-US" sz="1800" dirty="0">
                <a:latin typeface="Times New Roman" panose="02020603050405020304" pitchFamily="18" charset="0"/>
                <a:cs typeface="Times New Roman" panose="02020603050405020304" pitchFamily="18" charset="0"/>
              </a:rPr>
              <a:t>In healthcare, wearable devices can be referred as the devices that can be worn or mated with human skin for constant and close monitoring of individual’s activities.</a:t>
            </a:r>
          </a:p>
          <a:p>
            <a:pPr algn="just"/>
            <a:r>
              <a:rPr lang="en-US" sz="1800" dirty="0">
                <a:latin typeface="Times New Roman" panose="02020603050405020304" pitchFamily="18" charset="0"/>
                <a:cs typeface="Times New Roman" panose="02020603050405020304" pitchFamily="18" charset="0"/>
              </a:rPr>
              <a:t>In the healthcare domain, wearables consisting of the portable and health electronic devices that can be worn directly on the body, to perceive, record, analyze, regulate for the maintenance of the health and to prevent illnesses.</a:t>
            </a: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p:txBody>
      </p:sp>
      <p:pic>
        <p:nvPicPr>
          <p:cNvPr id="4" name="Picture 3" descr="A black and white logo&#10;&#10;Description automatically generated">
            <a:extLst>
              <a:ext uri="{FF2B5EF4-FFF2-40B4-BE49-F238E27FC236}">
                <a16:creationId xmlns:a16="http://schemas.microsoft.com/office/drawing/2014/main" id="{2C50D9CF-BED5-EDDC-CF98-268B5788D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300"/>
            <a:ext cx="1756072" cy="1233353"/>
          </a:xfrm>
          <a:prstGeom prst="rect">
            <a:avLst/>
          </a:prstGeom>
        </p:spPr>
      </p:pic>
    </p:spTree>
    <p:extLst>
      <p:ext uri="{BB962C8B-B14F-4D97-AF65-F5344CB8AC3E}">
        <p14:creationId xmlns:p14="http://schemas.microsoft.com/office/powerpoint/2010/main" val="3688651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0257F-9857-0004-34ED-6C700F6FEF45}"/>
              </a:ext>
            </a:extLst>
          </p:cNvPr>
          <p:cNvSpPr>
            <a:spLocks noGrp="1"/>
          </p:cNvSpPr>
          <p:nvPr>
            <p:ph type="title"/>
          </p:nvPr>
        </p:nvSpPr>
        <p:spPr>
          <a:xfrm>
            <a:off x="1371599" y="294538"/>
            <a:ext cx="9895951" cy="103366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REFERENCES (Contd.)</a:t>
            </a:r>
          </a:p>
        </p:txBody>
      </p:sp>
      <p:sp>
        <p:nvSpPr>
          <p:cNvPr id="3" name="Content Placeholder 2">
            <a:extLst>
              <a:ext uri="{FF2B5EF4-FFF2-40B4-BE49-F238E27FC236}">
                <a16:creationId xmlns:a16="http://schemas.microsoft.com/office/drawing/2014/main" id="{AD681CD5-12AC-A3A5-33B0-7CB760B98F97}"/>
              </a:ext>
            </a:extLst>
          </p:cNvPr>
          <p:cNvSpPr>
            <a:spLocks noGrp="1"/>
          </p:cNvSpPr>
          <p:nvPr>
            <p:ph idx="1"/>
          </p:nvPr>
        </p:nvSpPr>
        <p:spPr>
          <a:xfrm>
            <a:off x="659219" y="2402958"/>
            <a:ext cx="10436411" cy="3827721"/>
          </a:xfrm>
        </p:spPr>
        <p:txBody>
          <a:bodyPr anchor="ctr">
            <a:normAutofit/>
          </a:bodyPr>
          <a:lstStyle/>
          <a:p>
            <a:pPr algn="just"/>
            <a:r>
              <a:rPr lang="en-US" sz="1800" dirty="0">
                <a:latin typeface="Times New Roman" panose="02020603050405020304" pitchFamily="18" charset="0"/>
                <a:cs typeface="Times New Roman" panose="02020603050405020304" pitchFamily="18" charset="0"/>
                <a:hlinkClick r:id="rId2"/>
              </a:rPr>
              <a:t>https://www.researchgate.net/publication/224563132_From_Backpacks_to_Smartphones_Past_Present_and_Future_of_Wearable_Computers</a:t>
            </a:r>
            <a:endParaRPr lang="en-US" sz="1800" dirty="0">
              <a:latin typeface="Times New Roman" panose="02020603050405020304" pitchFamily="18" charset="0"/>
              <a:cs typeface="Times New Roman" panose="02020603050405020304" pitchFamily="18" charset="0"/>
            </a:endParaRPr>
          </a:p>
          <a:p>
            <a:pPr algn="just"/>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Seneviratne S, Hu Y, Nguyen T, Lan G, Khalifa 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Thilakarathna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 Hassan M, Seneviratne A. A survey of wearable devices and challenges. IEEE Communications Surveys &amp; Tutorials. 2017 Jul 26;19(4):2573-620.</a:t>
            </a:r>
          </a:p>
          <a:p>
            <a:pPr algn="just"/>
            <a:r>
              <a:rPr lang="en-US" sz="18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3"/>
              </a:rPr>
              <a:t>https://straitsresearch.com/report/wearable-healthcare-devices-market#:~:text=Market%20Overview,period%20(2024%2D2032)</a:t>
            </a:r>
            <a:r>
              <a:rPr lang="en-US" sz="18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https://www.polarismarketresearch.com/industry-analysis/wearable-ai-market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https://www.grandviewresearch.com/industry-analysis/wearable-medical-devices-market</a:t>
            </a:r>
            <a:endParaRPr lang="en-US" sz="18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Canali 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Schiaffonati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V,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Aliverti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Challenges and recommendations for wearable devices in digital health: Data quality, interoperability, health equity, fairness. PLOS Digital Health. 2022 Oct 13;1(10):e0000104.</a:t>
            </a:r>
          </a:p>
          <a:p>
            <a:pPr algn="just"/>
            <a:endParaRPr lang="en-US" sz="1800" dirty="0">
              <a:latin typeface="Times New Roman" panose="02020603050405020304" pitchFamily="18" charset="0"/>
              <a:cs typeface="Times New Roman" panose="02020603050405020304" pitchFamily="18" charset="0"/>
            </a:endParaRPr>
          </a:p>
          <a:p>
            <a:pPr algn="just"/>
            <a:endParaRPr lang="en-IN" sz="1800" dirty="0">
              <a:latin typeface="Times New Roman" panose="02020603050405020304" pitchFamily="18" charset="0"/>
              <a:cs typeface="Times New Roman" panose="02020603050405020304" pitchFamily="18" charset="0"/>
            </a:endParaRPr>
          </a:p>
        </p:txBody>
      </p:sp>
      <p:pic>
        <p:nvPicPr>
          <p:cNvPr id="4" name="Picture 3" descr="A black and white logo&#10;&#10;Description automatically generated">
            <a:extLst>
              <a:ext uri="{FF2B5EF4-FFF2-40B4-BE49-F238E27FC236}">
                <a16:creationId xmlns:a16="http://schemas.microsoft.com/office/drawing/2014/main" id="{09EAF238-059A-FF1E-604E-B3963D0665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3521"/>
            <a:ext cx="1715256" cy="1204686"/>
          </a:xfrm>
          <a:prstGeom prst="rect">
            <a:avLst/>
          </a:prstGeom>
        </p:spPr>
      </p:pic>
    </p:spTree>
    <p:extLst>
      <p:ext uri="{BB962C8B-B14F-4D97-AF65-F5344CB8AC3E}">
        <p14:creationId xmlns:p14="http://schemas.microsoft.com/office/powerpoint/2010/main" val="4238057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aper plane and envelopes flying in the air&#10;&#10;Description automatically generated">
            <a:extLst>
              <a:ext uri="{FF2B5EF4-FFF2-40B4-BE49-F238E27FC236}">
                <a16:creationId xmlns:a16="http://schemas.microsoft.com/office/drawing/2014/main" id="{54B9C6E1-47A9-3619-8CAF-6BCFBE4EE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52436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C76D2A-02AF-ED98-0935-4A4F60D7BDD1}"/>
              </a:ext>
            </a:extLst>
          </p:cNvPr>
          <p:cNvSpPr>
            <a:spLocks noGrp="1"/>
          </p:cNvSpPr>
          <p:nvPr>
            <p:ph type="title"/>
          </p:nvPr>
        </p:nvSpPr>
        <p:spPr>
          <a:xfrm>
            <a:off x="1864755" y="465249"/>
            <a:ext cx="10044023" cy="877729"/>
          </a:xfrm>
        </p:spPr>
        <p:txBody>
          <a:bodyPr vert="horz" lIns="91440" tIns="45720" rIns="91440" bIns="45720" rtlCol="0" anchor="ctr">
            <a:normAutofit/>
          </a:bodyPr>
          <a:lstStyle/>
          <a:p>
            <a:pPr algn="ctr"/>
            <a:r>
              <a:rPr lang="en-US" sz="4000" b="1" dirty="0">
                <a:solidFill>
                  <a:srgbClr val="FFFFFF"/>
                </a:solidFill>
                <a:latin typeface="Times New Roman" panose="02020603050405020304" pitchFamily="18" charset="0"/>
                <a:cs typeface="Times New Roman" panose="02020603050405020304" pitchFamily="18" charset="0"/>
              </a:rPr>
              <a:t>INTRODUCTION</a:t>
            </a:r>
            <a:r>
              <a:rPr lang="en-US" sz="4000" dirty="0">
                <a:solidFill>
                  <a:srgbClr val="FFFFFF"/>
                </a:solidFill>
                <a:latin typeface="Times New Roman" panose="02020603050405020304" pitchFamily="18" charset="0"/>
                <a:cs typeface="Times New Roman" panose="02020603050405020304" pitchFamily="18" charset="0"/>
              </a:rPr>
              <a:t> (Contd.)</a:t>
            </a:r>
            <a:endParaRPr lang="en-US" sz="4000" kern="1200" dirty="0">
              <a:solidFill>
                <a:srgbClr val="FFFFFF"/>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A388534C-7F4D-14EE-9F52-76872B9E096A}"/>
              </a:ext>
            </a:extLst>
          </p:cNvPr>
          <p:cNvSpPr>
            <a:spLocks noGrp="1"/>
          </p:cNvSpPr>
          <p:nvPr>
            <p:ph idx="1"/>
          </p:nvPr>
        </p:nvSpPr>
        <p:spPr>
          <a:xfrm>
            <a:off x="838200" y="2150851"/>
            <a:ext cx="10515600" cy="4351338"/>
          </a:xfrm>
        </p:spPr>
        <p:txBody>
          <a:bodyPr>
            <a:normAutofit/>
          </a:bodyPr>
          <a:lstStyle/>
          <a:p>
            <a:pPr algn="just"/>
            <a:r>
              <a:rPr lang="en-US" sz="1800" dirty="0">
                <a:latin typeface="Times New Roman" panose="02020603050405020304" pitchFamily="18" charset="0"/>
                <a:cs typeface="Times New Roman" panose="02020603050405020304" pitchFamily="18" charset="0"/>
              </a:rPr>
              <a:t>According to Deloitte Insights, compared to 275 million units in 2021, the global market for wearable devices in healthcare sector would rise </a:t>
            </a:r>
            <a:r>
              <a:rPr lang="en-US" sz="1800" dirty="0" err="1">
                <a:latin typeface="Times New Roman" panose="02020603050405020304" pitchFamily="18" charset="0"/>
                <a:cs typeface="Times New Roman" panose="02020603050405020304" pitchFamily="18" charset="0"/>
              </a:rPr>
              <a:t>upto</a:t>
            </a:r>
            <a:r>
              <a:rPr lang="en-US" sz="1800" dirty="0">
                <a:latin typeface="Times New Roman" panose="02020603050405020304" pitchFamily="18" charset="0"/>
                <a:cs typeface="Times New Roman" panose="02020603050405020304" pitchFamily="18" charset="0"/>
              </a:rPr>
              <a:t> 440 million units in 2024.</a:t>
            </a:r>
          </a:p>
          <a:p>
            <a:pPr algn="just"/>
            <a:r>
              <a:rPr lang="en-US" sz="1800" dirty="0">
                <a:latin typeface="Times New Roman" panose="02020603050405020304" pitchFamily="18" charset="0"/>
                <a:cs typeface="Times New Roman" panose="02020603050405020304" pitchFamily="18" charset="0"/>
              </a:rPr>
              <a:t>International Data Corporation states that, wearable device market in India in 2023 achieved a 34% growth to a record of 134.2 million units.</a:t>
            </a:r>
          </a:p>
          <a:p>
            <a:pPr algn="just"/>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Wearable healthcare devices collect physiological and environmental data using sensors, which is processed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to extract meaningful information </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for deriving health metrics. Processed data is then transmitted via or cellular connections to devices or cloud platforms for analysis, storage, and integration into electronic health records. Users receive feedback through visual displays, haptic alerts, and mobile notifications, with data security measures such as encryption and regulatory compliance protecting personal health information.</a:t>
            </a:r>
            <a:endParaRPr lang="en-US" sz="1800" dirty="0">
              <a:latin typeface="Times New Roman" panose="02020603050405020304" pitchFamily="18" charset="0"/>
              <a:cs typeface="Times New Roman" panose="02020603050405020304" pitchFamily="18" charset="0"/>
            </a:endParaRPr>
          </a:p>
          <a:p>
            <a:pPr algn="just"/>
            <a:r>
              <a:rPr lang="en-US" sz="1800" dirty="0">
                <a:latin typeface="Times New Roman" panose="02020603050405020304" pitchFamily="18" charset="0"/>
                <a:cs typeface="Times New Roman" panose="02020603050405020304" pitchFamily="18" charset="0"/>
              </a:rPr>
              <a:t>Alongside the usage and advantages of wearable devices, there are certain challenges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such</a:t>
            </a:r>
            <a:r>
              <a:rPr lang="en-US" sz="1800" kern="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as</a:t>
            </a:r>
            <a:r>
              <a:rPr lang="en-US" sz="1800" kern="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data</a:t>
            </a:r>
            <a:r>
              <a:rPr lang="en-US" sz="1800" kern="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quality</a:t>
            </a:r>
            <a:r>
              <a:rPr lang="en-US" sz="1800" kern="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and</a:t>
            </a:r>
            <a:r>
              <a:rPr lang="en-US" sz="1800" kern="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health</a:t>
            </a:r>
            <a:r>
              <a:rPr lang="en-US" sz="1800" kern="0" spc="-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a:effectLst/>
                <a:latin typeface="Times New Roman" panose="02020603050405020304" pitchFamily="18" charset="0"/>
                <a:ea typeface="Calibri" panose="020F0502020204030204" pitchFamily="34" charset="0"/>
                <a:cs typeface="Times New Roman" panose="02020603050405020304" pitchFamily="18" charset="0"/>
              </a:rPr>
              <a:t>equity, privacy and security</a:t>
            </a:r>
            <a:r>
              <a:rPr lang="en-US" sz="1800" kern="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that require potential solutions.</a:t>
            </a: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359D1F1-0456-E530-C091-F15AF2820881}"/>
              </a:ext>
            </a:extLst>
          </p:cNvPr>
          <p:cNvPicPr>
            <a:picLocks noChangeAspect="1"/>
          </p:cNvPicPr>
          <p:nvPr/>
        </p:nvPicPr>
        <p:blipFill>
          <a:blip r:embed="rId2"/>
          <a:stretch>
            <a:fillRect/>
          </a:stretch>
        </p:blipFill>
        <p:spPr>
          <a:xfrm>
            <a:off x="0" y="128201"/>
            <a:ext cx="1730137" cy="1214777"/>
          </a:xfrm>
          <a:prstGeom prst="rect">
            <a:avLst/>
          </a:prstGeom>
        </p:spPr>
      </p:pic>
    </p:spTree>
    <p:extLst>
      <p:ext uri="{BB962C8B-B14F-4D97-AF65-F5344CB8AC3E}">
        <p14:creationId xmlns:p14="http://schemas.microsoft.com/office/powerpoint/2010/main" val="2531512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 on document with pen">
            <a:extLst>
              <a:ext uri="{FF2B5EF4-FFF2-40B4-BE49-F238E27FC236}">
                <a16:creationId xmlns:a16="http://schemas.microsoft.com/office/drawing/2014/main" id="{C535332B-2494-046B-849A-6BFA10CF34EA}"/>
              </a:ext>
            </a:extLst>
          </p:cNvPr>
          <p:cNvPicPr>
            <a:picLocks noChangeAspect="1"/>
          </p:cNvPicPr>
          <p:nvPr/>
        </p:nvPicPr>
        <p:blipFill rotWithShape="1">
          <a:blip r:embed="rId2"/>
          <a:srcRect l="5884" r="-1" b="-1"/>
          <a:stretch/>
        </p:blipFill>
        <p:spPr>
          <a:xfrm>
            <a:off x="4004780" y="10"/>
            <a:ext cx="9669642" cy="685799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B7DBEA1-B4E7-E27E-80A5-1B217D7CD46B}"/>
              </a:ext>
            </a:extLst>
          </p:cNvPr>
          <p:cNvSpPr>
            <a:spLocks noGrp="1"/>
          </p:cNvSpPr>
          <p:nvPr>
            <p:ph type="title"/>
          </p:nvPr>
        </p:nvSpPr>
        <p:spPr>
          <a:xfrm>
            <a:off x="960170" y="1181475"/>
            <a:ext cx="6930012" cy="1899912"/>
          </a:xfrm>
        </p:spPr>
        <p:txBody>
          <a:bodyPr>
            <a:normAutofit/>
          </a:bodyPr>
          <a:lstStyle/>
          <a:p>
            <a:r>
              <a:rPr lang="en-IN" sz="4000" b="1" dirty="0">
                <a:latin typeface="Times New Roman" panose="02020603050405020304" pitchFamily="18" charset="0"/>
                <a:cs typeface="Times New Roman" panose="02020603050405020304" pitchFamily="18" charset="0"/>
              </a:rPr>
              <a:t>RESEARCH QUESTION</a:t>
            </a:r>
          </a:p>
        </p:txBody>
      </p:sp>
      <p:sp>
        <p:nvSpPr>
          <p:cNvPr id="3" name="Content Placeholder 2">
            <a:extLst>
              <a:ext uri="{FF2B5EF4-FFF2-40B4-BE49-F238E27FC236}">
                <a16:creationId xmlns:a16="http://schemas.microsoft.com/office/drawing/2014/main" id="{5081FC7D-D63C-D344-22C7-324C1C695C1E}"/>
              </a:ext>
            </a:extLst>
          </p:cNvPr>
          <p:cNvSpPr>
            <a:spLocks noGrp="1"/>
          </p:cNvSpPr>
          <p:nvPr>
            <p:ph idx="1"/>
          </p:nvPr>
        </p:nvSpPr>
        <p:spPr>
          <a:xfrm>
            <a:off x="960170" y="2735097"/>
            <a:ext cx="5387325" cy="3742762"/>
          </a:xfrm>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How can wearable devices be utilized in healthcare practices; considering the current market trends, growth projections and existing technological shortcomings?</a:t>
            </a:r>
            <a:endParaRPr lang="en-IN" sz="2400" dirty="0">
              <a:latin typeface="Times New Roman" panose="02020603050405020304" pitchFamily="18" charset="0"/>
              <a:cs typeface="Times New Roman" panose="02020603050405020304" pitchFamily="18" charset="0"/>
            </a:endParaRPr>
          </a:p>
        </p:txBody>
      </p:sp>
      <p:pic>
        <p:nvPicPr>
          <p:cNvPr id="4" name="Picture 3" descr="A black and white logo&#10;&#10;Description automatically generated">
            <a:extLst>
              <a:ext uri="{FF2B5EF4-FFF2-40B4-BE49-F238E27FC236}">
                <a16:creationId xmlns:a16="http://schemas.microsoft.com/office/drawing/2014/main" id="{7C0B834C-BCC1-2EA7-968E-423894B52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5" y="1"/>
            <a:ext cx="1715256" cy="1204686"/>
          </a:xfrm>
          <a:prstGeom prst="rect">
            <a:avLst/>
          </a:prstGeom>
        </p:spPr>
      </p:pic>
    </p:spTree>
    <p:extLst>
      <p:ext uri="{BB962C8B-B14F-4D97-AF65-F5344CB8AC3E}">
        <p14:creationId xmlns:p14="http://schemas.microsoft.com/office/powerpoint/2010/main" val="15384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E5D2B8-88E9-6D68-20A1-630A686F475D}"/>
              </a:ext>
            </a:extLst>
          </p:cNvPr>
          <p:cNvSpPr>
            <a:spLocks noGrp="1"/>
          </p:cNvSpPr>
          <p:nvPr>
            <p:ph type="title"/>
          </p:nvPr>
        </p:nvSpPr>
        <p:spPr>
          <a:xfrm>
            <a:off x="1381871" y="362901"/>
            <a:ext cx="10044023" cy="877729"/>
          </a:xfrm>
        </p:spPr>
        <p:txBody>
          <a:bodyPr anchor="ct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OBJECTIVES</a:t>
            </a:r>
          </a:p>
        </p:txBody>
      </p:sp>
      <p:graphicFrame>
        <p:nvGraphicFramePr>
          <p:cNvPr id="20" name="Content Placeholder 2">
            <a:extLst>
              <a:ext uri="{FF2B5EF4-FFF2-40B4-BE49-F238E27FC236}">
                <a16:creationId xmlns:a16="http://schemas.microsoft.com/office/drawing/2014/main" id="{121B1DDE-568D-D749-AD98-7FBA81E29A25}"/>
              </a:ext>
            </a:extLst>
          </p:cNvPr>
          <p:cNvGraphicFramePr>
            <a:graphicFrameLocks noGrp="1"/>
          </p:cNvGraphicFramePr>
          <p:nvPr>
            <p:ph idx="1"/>
            <p:extLst>
              <p:ext uri="{D42A27DB-BD31-4B8C-83A1-F6EECF244321}">
                <p14:modId xmlns:p14="http://schemas.microsoft.com/office/powerpoint/2010/main" val="307860475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and white logo&#10;&#10;Description automatically generated">
            <a:extLst>
              <a:ext uri="{FF2B5EF4-FFF2-40B4-BE49-F238E27FC236}">
                <a16:creationId xmlns:a16="http://schemas.microsoft.com/office/drawing/2014/main" id="{E338A318-2D52-3166-ACE2-A5558DF8DB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 y="172271"/>
            <a:ext cx="1752601" cy="1230915"/>
          </a:xfrm>
          <a:prstGeom prst="rect">
            <a:avLst/>
          </a:prstGeom>
        </p:spPr>
      </p:pic>
    </p:spTree>
    <p:extLst>
      <p:ext uri="{BB962C8B-B14F-4D97-AF65-F5344CB8AC3E}">
        <p14:creationId xmlns:p14="http://schemas.microsoft.com/office/powerpoint/2010/main" val="583424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9" name="Rectangle 3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24F248-BEF4-9D0D-83E2-CCB2316D98BE}"/>
              </a:ext>
            </a:extLst>
          </p:cNvPr>
          <p:cNvSpPr>
            <a:spLocks noGrp="1"/>
          </p:cNvSpPr>
          <p:nvPr>
            <p:ph type="title"/>
          </p:nvPr>
        </p:nvSpPr>
        <p:spPr>
          <a:xfrm>
            <a:off x="1175745" y="718215"/>
            <a:ext cx="9942716" cy="1554480"/>
          </a:xfrm>
        </p:spPr>
        <p:txBody>
          <a:bodyPr anchor="ctr">
            <a:normAutofit/>
          </a:bodyPr>
          <a:lstStyle/>
          <a:p>
            <a:pPr algn="ctr"/>
            <a:r>
              <a:rPr lang="en-IN" sz="4000" b="1" dirty="0">
                <a:latin typeface="Times New Roman" panose="02020603050405020304" pitchFamily="18" charset="0"/>
                <a:cs typeface="Times New Roman" panose="02020603050405020304" pitchFamily="18" charset="0"/>
              </a:rPr>
              <a:t>RESEARCH METHODOLOGY</a:t>
            </a:r>
          </a:p>
        </p:txBody>
      </p:sp>
      <p:sp>
        <p:nvSpPr>
          <p:cNvPr id="3" name="Content Placeholder 2">
            <a:extLst>
              <a:ext uri="{FF2B5EF4-FFF2-40B4-BE49-F238E27FC236}">
                <a16:creationId xmlns:a16="http://schemas.microsoft.com/office/drawing/2014/main" id="{E9EDBBAA-6E15-2C3A-C152-71C09C834CA2}"/>
              </a:ext>
            </a:extLst>
          </p:cNvPr>
          <p:cNvSpPr>
            <a:spLocks noGrp="1"/>
          </p:cNvSpPr>
          <p:nvPr>
            <p:ph idx="1"/>
          </p:nvPr>
        </p:nvSpPr>
        <p:spPr>
          <a:xfrm>
            <a:off x="1045028" y="2732927"/>
            <a:ext cx="9941319" cy="3616495"/>
          </a:xfrm>
        </p:spPr>
        <p:txBody>
          <a:bodyPr anchor="ctr">
            <a:noAutofit/>
          </a:bodyPr>
          <a:lstStyle/>
          <a:p>
            <a:pPr marL="0" indent="0" algn="just">
              <a:buNone/>
            </a:pPr>
            <a:r>
              <a:rPr lang="en-US" sz="1800" b="1" dirty="0">
                <a:latin typeface="Times New Roman" panose="02020603050405020304" pitchFamily="18" charset="0"/>
                <a:cs typeface="Times New Roman" panose="02020603050405020304" pitchFamily="18" charset="0"/>
              </a:rPr>
              <a:t>Research Design: </a:t>
            </a:r>
            <a:r>
              <a:rPr lang="en-US" sz="1800" dirty="0">
                <a:latin typeface="Times New Roman" panose="02020603050405020304" pitchFamily="18" charset="0"/>
                <a:cs typeface="Times New Roman" panose="02020603050405020304" pitchFamily="18" charset="0"/>
              </a:rPr>
              <a:t>A systematic review design will be used to analyze the existing evidence and future predictions based on evidence found. </a:t>
            </a:r>
          </a:p>
          <a:p>
            <a:pPr marL="0" indent="0" algn="just">
              <a:buNone/>
            </a:pPr>
            <a:r>
              <a:rPr lang="en-IN" sz="1800" b="1" dirty="0">
                <a:latin typeface="Times New Roman" panose="02020603050405020304" pitchFamily="18" charset="0"/>
                <a:cs typeface="Times New Roman" panose="02020603050405020304" pitchFamily="18" charset="0"/>
              </a:rPr>
              <a:t>Search Strategy</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search for this report is centered around secondary research methods. Data will be acquired through analysis of research papers available on sites such as PubMed &amp; Research Gate limiting to texts published between 2019 and 2024 and various organization’s websites dealing with the market research and other concepts</a:t>
            </a:r>
          </a:p>
          <a:p>
            <a:pPr marL="0" indent="0" algn="just">
              <a:buNone/>
            </a:pPr>
            <a:r>
              <a:rPr lang="en-US" sz="1800" b="1" dirty="0">
                <a:latin typeface="Times New Roman" panose="02020603050405020304" pitchFamily="18" charset="0"/>
                <a:cs typeface="Times New Roman" panose="02020603050405020304" pitchFamily="18" charset="0"/>
              </a:rPr>
              <a:t>Keywords: </a:t>
            </a:r>
            <a:r>
              <a:rPr lang="en-US" sz="1800" dirty="0">
                <a:latin typeface="Times New Roman" panose="02020603050405020304" pitchFamily="18" charset="0"/>
                <a:cs typeface="Times New Roman" panose="02020603050405020304" pitchFamily="18" charset="0"/>
              </a:rPr>
              <a:t>Wearable technology,  Wearable devices, Healthcare</a:t>
            </a:r>
          </a:p>
          <a:p>
            <a:pPr marL="0" indent="0" algn="just">
              <a:buNone/>
            </a:pPr>
            <a:r>
              <a:rPr lang="en-US" sz="1800" b="1" dirty="0">
                <a:latin typeface="Times New Roman" panose="02020603050405020304" pitchFamily="18" charset="0"/>
                <a:cs typeface="Times New Roman" panose="02020603050405020304" pitchFamily="18" charset="0"/>
              </a:rPr>
              <a:t>Inclusion Criteria: </a:t>
            </a:r>
            <a:r>
              <a:rPr lang="en-US" sz="1800" dirty="0">
                <a:latin typeface="Times New Roman" panose="02020603050405020304" pitchFamily="18" charset="0"/>
                <a:cs typeface="Times New Roman" panose="02020603050405020304" pitchFamily="18" charset="0"/>
              </a:rPr>
              <a:t>Recent studies focusing on wearable technology in the healthcare sector.</a:t>
            </a:r>
          </a:p>
          <a:p>
            <a:pPr marL="0" indent="0" algn="just">
              <a:buNone/>
            </a:pPr>
            <a:r>
              <a:rPr lang="en-US" sz="1800" b="1" dirty="0">
                <a:latin typeface="Times New Roman" panose="02020603050405020304" pitchFamily="18" charset="0"/>
                <a:cs typeface="Times New Roman" panose="02020603050405020304" pitchFamily="18" charset="0"/>
              </a:rPr>
              <a:t>Exclusion Criteria: </a:t>
            </a:r>
          </a:p>
          <a:p>
            <a:pPr marL="0" indent="0" algn="just">
              <a:buNone/>
            </a:pPr>
            <a:r>
              <a:rPr lang="en-US" sz="1800" dirty="0">
                <a:latin typeface="Times New Roman" panose="02020603050405020304" pitchFamily="18" charset="0"/>
                <a:cs typeface="Times New Roman" panose="02020603050405020304" pitchFamily="18" charset="0"/>
              </a:rPr>
              <a:t>• Studies lacking relevance to the research question and objectives outlined in the systematic review. </a:t>
            </a:r>
          </a:p>
          <a:p>
            <a:pPr marL="0" indent="0" algn="just">
              <a:buNone/>
            </a:pPr>
            <a:r>
              <a:rPr lang="en-US" sz="1800" dirty="0">
                <a:latin typeface="Times New Roman" panose="02020603050405020304" pitchFamily="18" charset="0"/>
                <a:cs typeface="Times New Roman" panose="02020603050405020304" pitchFamily="18" charset="0"/>
              </a:rPr>
              <a:t>• Studies containing outdated information to the healthcare wearables.</a:t>
            </a:r>
            <a:endParaRPr lang="en-IN" sz="1800" b="1" dirty="0">
              <a:latin typeface="Times New Roman" panose="02020603050405020304" pitchFamily="18"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black and white logo&#10;&#10;Description automatically generated">
            <a:extLst>
              <a:ext uri="{FF2B5EF4-FFF2-40B4-BE49-F238E27FC236}">
                <a16:creationId xmlns:a16="http://schemas.microsoft.com/office/drawing/2014/main" id="{E563FA9F-4422-0227-C219-C5A864AD3C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845"/>
            <a:ext cx="1576848" cy="1107477"/>
          </a:xfrm>
          <a:prstGeom prst="rect">
            <a:avLst/>
          </a:prstGeom>
        </p:spPr>
      </p:pic>
    </p:spTree>
    <p:extLst>
      <p:ext uri="{BB962C8B-B14F-4D97-AF65-F5344CB8AC3E}">
        <p14:creationId xmlns:p14="http://schemas.microsoft.com/office/powerpoint/2010/main" val="108400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300CC-FC1E-B39F-B6E8-2C333B6294ED}"/>
              </a:ext>
            </a:extLst>
          </p:cNvPr>
          <p:cNvSpPr>
            <a:spLocks noGrp="1"/>
          </p:cNvSpPr>
          <p:nvPr>
            <p:ph type="title"/>
          </p:nvPr>
        </p:nvSpPr>
        <p:spPr>
          <a:xfrm>
            <a:off x="887005" y="244162"/>
            <a:ext cx="10515600" cy="467082"/>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Prisma Methodology</a:t>
            </a:r>
          </a:p>
        </p:txBody>
      </p:sp>
      <p:sp>
        <p:nvSpPr>
          <p:cNvPr id="5" name="Rectangle: Rounded Corners 4">
            <a:extLst>
              <a:ext uri="{FF2B5EF4-FFF2-40B4-BE49-F238E27FC236}">
                <a16:creationId xmlns:a16="http://schemas.microsoft.com/office/drawing/2014/main" id="{65B4072D-74E8-41ED-368D-FB37BC2791D1}"/>
              </a:ext>
            </a:extLst>
          </p:cNvPr>
          <p:cNvSpPr/>
          <p:nvPr/>
        </p:nvSpPr>
        <p:spPr>
          <a:xfrm>
            <a:off x="1602768" y="955497"/>
            <a:ext cx="3976099" cy="616450"/>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Identification of studies via databases</a:t>
            </a:r>
            <a:endParaRPr lang="en-US"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7CDF5E90-4A60-56E1-9C54-9C1088159159}"/>
              </a:ext>
            </a:extLst>
          </p:cNvPr>
          <p:cNvSpPr/>
          <p:nvPr/>
        </p:nvSpPr>
        <p:spPr>
          <a:xfrm>
            <a:off x="7518971" y="955497"/>
            <a:ext cx="3976099" cy="616449"/>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Identification of studies via other methods</a:t>
            </a:r>
            <a:endParaRPr lang="en-US"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C3F9C66D-6934-31F8-A162-F2CBB62645F3}"/>
              </a:ext>
            </a:extLst>
          </p:cNvPr>
          <p:cNvSpPr/>
          <p:nvPr/>
        </p:nvSpPr>
        <p:spPr>
          <a:xfrm>
            <a:off x="1631879" y="1831741"/>
            <a:ext cx="2691829" cy="750014"/>
          </a:xfrm>
          <a:prstGeom prst="rect">
            <a:avLst/>
          </a:prstGeom>
          <a:solidFill>
            <a:schemeClr val="accent5">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Records Identified (n=394)</a:t>
            </a:r>
          </a:p>
        </p:txBody>
      </p:sp>
      <p:sp>
        <p:nvSpPr>
          <p:cNvPr id="10" name="Rectangle 9">
            <a:extLst>
              <a:ext uri="{FF2B5EF4-FFF2-40B4-BE49-F238E27FC236}">
                <a16:creationId xmlns:a16="http://schemas.microsoft.com/office/drawing/2014/main" id="{528DE09C-9E2F-6D16-C236-1939ADDD21E4}"/>
              </a:ext>
            </a:extLst>
          </p:cNvPr>
          <p:cNvSpPr/>
          <p:nvPr/>
        </p:nvSpPr>
        <p:spPr>
          <a:xfrm>
            <a:off x="4547599" y="3944683"/>
            <a:ext cx="2483354" cy="1775630"/>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Reports Excluded:</a:t>
            </a:r>
          </a:p>
          <a:p>
            <a:r>
              <a:rPr lang="en-US" dirty="0">
                <a:solidFill>
                  <a:schemeClr val="tx1"/>
                </a:solidFill>
                <a:latin typeface="Times New Roman" panose="02020603050405020304" pitchFamily="18" charset="0"/>
                <a:cs typeface="Times New Roman" panose="02020603050405020304" pitchFamily="18" charset="0"/>
              </a:rPr>
              <a:t>Reason- </a:t>
            </a:r>
          </a:p>
          <a:p>
            <a:r>
              <a:rPr lang="en-US" dirty="0">
                <a:solidFill>
                  <a:schemeClr val="tx1"/>
                </a:solidFill>
                <a:latin typeface="Times New Roman" panose="02020603050405020304" pitchFamily="18" charset="0"/>
                <a:cs typeface="Times New Roman" panose="02020603050405020304" pitchFamily="18" charset="0"/>
              </a:rPr>
              <a:t>1).Full text not available</a:t>
            </a:r>
          </a:p>
          <a:p>
            <a:r>
              <a:rPr lang="en-US" dirty="0">
                <a:solidFill>
                  <a:schemeClr val="tx1"/>
                </a:solidFill>
                <a:latin typeface="Times New Roman" panose="02020603050405020304" pitchFamily="18" charset="0"/>
                <a:cs typeface="Times New Roman" panose="02020603050405020304" pitchFamily="18" charset="0"/>
              </a:rPr>
              <a:t>2).Content not in English Language</a:t>
            </a: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049CAE22-46A7-245B-1685-F66BCF8BE8E2}"/>
              </a:ext>
            </a:extLst>
          </p:cNvPr>
          <p:cNvSpPr/>
          <p:nvPr/>
        </p:nvSpPr>
        <p:spPr>
          <a:xfrm>
            <a:off x="1631879" y="2942689"/>
            <a:ext cx="2691822" cy="7500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Records Screened (n=67 ) </a:t>
            </a:r>
          </a:p>
        </p:txBody>
      </p:sp>
      <p:sp>
        <p:nvSpPr>
          <p:cNvPr id="12" name="Rectangle 11">
            <a:extLst>
              <a:ext uri="{FF2B5EF4-FFF2-40B4-BE49-F238E27FC236}">
                <a16:creationId xmlns:a16="http://schemas.microsoft.com/office/drawing/2014/main" id="{AA849A91-0D39-8579-F9EE-14BB68D1F017}"/>
              </a:ext>
            </a:extLst>
          </p:cNvPr>
          <p:cNvSpPr/>
          <p:nvPr/>
        </p:nvSpPr>
        <p:spPr>
          <a:xfrm>
            <a:off x="10120044" y="3944683"/>
            <a:ext cx="1993187" cy="1721013"/>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Reports Excluded:</a:t>
            </a:r>
          </a:p>
          <a:p>
            <a:r>
              <a:rPr lang="en-US" dirty="0">
                <a:solidFill>
                  <a:schemeClr val="tx1"/>
                </a:solidFill>
                <a:latin typeface="Times New Roman" panose="02020603050405020304" pitchFamily="18" charset="0"/>
                <a:cs typeface="Times New Roman" panose="02020603050405020304" pitchFamily="18" charset="0"/>
              </a:rPr>
              <a:t>Reason- </a:t>
            </a:r>
          </a:p>
          <a:p>
            <a:r>
              <a:rPr lang="en-US" dirty="0">
                <a:solidFill>
                  <a:schemeClr val="tx1"/>
                </a:solidFill>
                <a:latin typeface="Times New Roman" panose="02020603050405020304" pitchFamily="18" charset="0"/>
                <a:cs typeface="Times New Roman" panose="02020603050405020304" pitchFamily="18" charset="0"/>
              </a:rPr>
              <a:t>1). Outdated Information</a:t>
            </a:r>
          </a:p>
          <a:p>
            <a:r>
              <a:rPr lang="en-US" dirty="0">
                <a:solidFill>
                  <a:schemeClr val="tx1"/>
                </a:solidFill>
                <a:latin typeface="Times New Roman" panose="02020603050405020304" pitchFamily="18" charset="0"/>
                <a:cs typeface="Times New Roman" panose="02020603050405020304" pitchFamily="18" charset="0"/>
              </a:rPr>
              <a:t>2). Accessibility Issues</a:t>
            </a:r>
          </a:p>
        </p:txBody>
      </p:sp>
      <p:sp>
        <p:nvSpPr>
          <p:cNvPr id="13" name="Rectangle 12">
            <a:extLst>
              <a:ext uri="{FF2B5EF4-FFF2-40B4-BE49-F238E27FC236}">
                <a16:creationId xmlns:a16="http://schemas.microsoft.com/office/drawing/2014/main" id="{FE772C0B-CCD3-56DE-5668-41CDDE75B887}"/>
              </a:ext>
            </a:extLst>
          </p:cNvPr>
          <p:cNvSpPr/>
          <p:nvPr/>
        </p:nvSpPr>
        <p:spPr>
          <a:xfrm>
            <a:off x="1631879" y="4188430"/>
            <a:ext cx="2424701" cy="7500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Reports assessed for eligibility (n= 25)</a:t>
            </a:r>
          </a:p>
        </p:txBody>
      </p:sp>
      <p:sp>
        <p:nvSpPr>
          <p:cNvPr id="14" name="Rectangle 13">
            <a:extLst>
              <a:ext uri="{FF2B5EF4-FFF2-40B4-BE49-F238E27FC236}">
                <a16:creationId xmlns:a16="http://schemas.microsoft.com/office/drawing/2014/main" id="{B708A371-823D-DE7A-4FFB-65AC27B40E6A}"/>
              </a:ext>
            </a:extLst>
          </p:cNvPr>
          <p:cNvSpPr/>
          <p:nvPr/>
        </p:nvSpPr>
        <p:spPr>
          <a:xfrm>
            <a:off x="1631879" y="5390551"/>
            <a:ext cx="2424701" cy="7500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Studies Included in review (n= 9)</a:t>
            </a:r>
          </a:p>
        </p:txBody>
      </p:sp>
      <p:sp>
        <p:nvSpPr>
          <p:cNvPr id="16" name="Rectangle 15">
            <a:extLst>
              <a:ext uri="{FF2B5EF4-FFF2-40B4-BE49-F238E27FC236}">
                <a16:creationId xmlns:a16="http://schemas.microsoft.com/office/drawing/2014/main" id="{B8AA1057-76B2-7115-B833-9D1A96EF5A32}"/>
              </a:ext>
            </a:extLst>
          </p:cNvPr>
          <p:cNvSpPr/>
          <p:nvPr/>
        </p:nvSpPr>
        <p:spPr>
          <a:xfrm>
            <a:off x="7578905" y="4181491"/>
            <a:ext cx="2191815" cy="7500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Reports assessed for eligibility (n=54)</a:t>
            </a:r>
          </a:p>
        </p:txBody>
      </p:sp>
      <p:sp>
        <p:nvSpPr>
          <p:cNvPr id="18" name="Rectangle 17">
            <a:extLst>
              <a:ext uri="{FF2B5EF4-FFF2-40B4-BE49-F238E27FC236}">
                <a16:creationId xmlns:a16="http://schemas.microsoft.com/office/drawing/2014/main" id="{4259D4B1-8272-EF53-2A16-23EA79D4DABF}"/>
              </a:ext>
            </a:extLst>
          </p:cNvPr>
          <p:cNvSpPr/>
          <p:nvPr/>
        </p:nvSpPr>
        <p:spPr>
          <a:xfrm>
            <a:off x="7578905" y="1880171"/>
            <a:ext cx="3904178" cy="7500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Records Identified from Websites </a:t>
            </a:r>
          </a:p>
          <a:p>
            <a:pPr algn="ctr"/>
            <a:r>
              <a:rPr lang="en-US" dirty="0">
                <a:solidFill>
                  <a:schemeClr val="tx1"/>
                </a:solidFill>
                <a:latin typeface="Times New Roman" panose="02020603050405020304" pitchFamily="18" charset="0"/>
                <a:cs typeface="Times New Roman" panose="02020603050405020304" pitchFamily="18" charset="0"/>
              </a:rPr>
              <a:t>(n= 76)</a:t>
            </a:r>
          </a:p>
        </p:txBody>
      </p:sp>
      <p:sp>
        <p:nvSpPr>
          <p:cNvPr id="19" name="Rectangle: Rounded Corners 18">
            <a:extLst>
              <a:ext uri="{FF2B5EF4-FFF2-40B4-BE49-F238E27FC236}">
                <a16:creationId xmlns:a16="http://schemas.microsoft.com/office/drawing/2014/main" id="{7F63EA1C-3561-39D7-347F-2F242087035D}"/>
              </a:ext>
            </a:extLst>
          </p:cNvPr>
          <p:cNvSpPr/>
          <p:nvPr/>
        </p:nvSpPr>
        <p:spPr>
          <a:xfrm>
            <a:off x="708917" y="1284270"/>
            <a:ext cx="359595" cy="14794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a:latin typeface="Times New Roman" panose="02020603050405020304" pitchFamily="18" charset="0"/>
                <a:cs typeface="Times New Roman" panose="02020603050405020304" pitchFamily="18" charset="0"/>
              </a:rPr>
              <a:t>Identification</a:t>
            </a:r>
            <a:endParaRPr lang="en-US" dirty="0">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334D9EE8-9D86-707A-CC21-501A07D0D406}"/>
              </a:ext>
            </a:extLst>
          </p:cNvPr>
          <p:cNvSpPr/>
          <p:nvPr/>
        </p:nvSpPr>
        <p:spPr>
          <a:xfrm>
            <a:off x="707208" y="3111357"/>
            <a:ext cx="359595" cy="14794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a:latin typeface="Times New Roman" panose="02020603050405020304" pitchFamily="18" charset="0"/>
                <a:cs typeface="Times New Roman" panose="02020603050405020304" pitchFamily="18" charset="0"/>
              </a:rPr>
              <a:t>Screening</a:t>
            </a:r>
            <a:endParaRPr lang="en-US" dirty="0">
              <a:latin typeface="Times New Roman" panose="02020603050405020304" pitchFamily="18"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64D94767-BB87-72FC-0202-FC8FC5D3FA41}"/>
              </a:ext>
            </a:extLst>
          </p:cNvPr>
          <p:cNvSpPr/>
          <p:nvPr/>
        </p:nvSpPr>
        <p:spPr>
          <a:xfrm>
            <a:off x="681519" y="4938444"/>
            <a:ext cx="359595" cy="14794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a:latin typeface="Times New Roman" panose="02020603050405020304" pitchFamily="18" charset="0"/>
                <a:cs typeface="Times New Roman" panose="02020603050405020304" pitchFamily="18" charset="0"/>
              </a:rPr>
              <a:t>Included</a:t>
            </a:r>
            <a:endParaRPr lang="en-US" dirty="0">
              <a:latin typeface="Times New Roman" panose="02020603050405020304" pitchFamily="18" charset="0"/>
              <a:cs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609528AD-EF8F-5C88-9806-B4C1888C6E59}"/>
              </a:ext>
            </a:extLst>
          </p:cNvPr>
          <p:cNvCxnSpPr>
            <a:cxnSpLocks/>
          </p:cNvCxnSpPr>
          <p:nvPr/>
        </p:nvCxnSpPr>
        <p:spPr>
          <a:xfrm flipH="1">
            <a:off x="2821968" y="2595828"/>
            <a:ext cx="1" cy="3609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8BF03231-B4D9-7B51-A93B-1AFD89E6B822}"/>
              </a:ext>
            </a:extLst>
          </p:cNvPr>
          <p:cNvCxnSpPr>
            <a:endCxn id="13" idx="0"/>
          </p:cNvCxnSpPr>
          <p:nvPr/>
        </p:nvCxnSpPr>
        <p:spPr>
          <a:xfrm>
            <a:off x="2844229" y="3732989"/>
            <a:ext cx="1" cy="4554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985297A3-8141-7BA7-FC80-1126D1418540}"/>
              </a:ext>
            </a:extLst>
          </p:cNvPr>
          <p:cNvCxnSpPr>
            <a:cxnSpLocks/>
          </p:cNvCxnSpPr>
          <p:nvPr/>
        </p:nvCxnSpPr>
        <p:spPr>
          <a:xfrm>
            <a:off x="2844229" y="4938444"/>
            <a:ext cx="0" cy="4521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19FA919E-996C-25AE-E591-53F70467CBCB}"/>
              </a:ext>
            </a:extLst>
          </p:cNvPr>
          <p:cNvCxnSpPr/>
          <p:nvPr/>
        </p:nvCxnSpPr>
        <p:spPr>
          <a:xfrm>
            <a:off x="4056580" y="4590835"/>
            <a:ext cx="49101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C9EEBCEC-BE62-33D9-EDEF-B382E92288CF}"/>
              </a:ext>
            </a:extLst>
          </p:cNvPr>
          <p:cNvCxnSpPr>
            <a:cxnSpLocks/>
          </p:cNvCxnSpPr>
          <p:nvPr/>
        </p:nvCxnSpPr>
        <p:spPr>
          <a:xfrm>
            <a:off x="8575498" y="2630185"/>
            <a:ext cx="0" cy="15513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ADF5AAE8-76B3-9A17-939D-F503144BEACE}"/>
              </a:ext>
            </a:extLst>
          </p:cNvPr>
          <p:cNvSpPr/>
          <p:nvPr/>
        </p:nvSpPr>
        <p:spPr>
          <a:xfrm>
            <a:off x="7578905" y="5405036"/>
            <a:ext cx="2424701" cy="7500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Studies Included in review (n= 8)</a:t>
            </a:r>
          </a:p>
        </p:txBody>
      </p:sp>
      <p:cxnSp>
        <p:nvCxnSpPr>
          <p:cNvPr id="4" name="Straight Arrow Connector 3">
            <a:extLst>
              <a:ext uri="{FF2B5EF4-FFF2-40B4-BE49-F238E27FC236}">
                <a16:creationId xmlns:a16="http://schemas.microsoft.com/office/drawing/2014/main" id="{8B4B31FF-6374-718E-DA6E-BAD476C1033B}"/>
              </a:ext>
            </a:extLst>
          </p:cNvPr>
          <p:cNvCxnSpPr>
            <a:cxnSpLocks/>
          </p:cNvCxnSpPr>
          <p:nvPr/>
        </p:nvCxnSpPr>
        <p:spPr>
          <a:xfrm>
            <a:off x="8584775" y="4952929"/>
            <a:ext cx="0" cy="4521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14AB6CB3-4F05-1308-E42E-42E4F86DA769}"/>
              </a:ext>
            </a:extLst>
          </p:cNvPr>
          <p:cNvCxnSpPr>
            <a:stCxn id="16" idx="3"/>
          </p:cNvCxnSpPr>
          <p:nvPr/>
        </p:nvCxnSpPr>
        <p:spPr>
          <a:xfrm>
            <a:off x="9770720" y="4556498"/>
            <a:ext cx="34932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2358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1"/>
            <a:ext cx="12191990" cy="168864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D88C81-871C-6F1F-9396-819214A5B38D}"/>
              </a:ext>
            </a:extLst>
          </p:cNvPr>
          <p:cNvSpPr>
            <a:spLocks noGrp="1"/>
          </p:cNvSpPr>
          <p:nvPr>
            <p:ph type="title"/>
          </p:nvPr>
        </p:nvSpPr>
        <p:spPr>
          <a:xfrm>
            <a:off x="1786579" y="962145"/>
            <a:ext cx="9888496" cy="900131"/>
          </a:xfrm>
        </p:spPr>
        <p:txBody>
          <a:bodyPr anchor="t">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Historical Context of Wearable Devices</a:t>
            </a:r>
          </a:p>
        </p:txBody>
      </p:sp>
      <p:sp>
        <p:nvSpPr>
          <p:cNvPr id="43" name="Rectangle 42">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2154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E7876FB-0C29-A321-056C-29FE68F1D40C}"/>
              </a:ext>
            </a:extLst>
          </p:cNvPr>
          <p:cNvSpPr/>
          <p:nvPr/>
        </p:nvSpPr>
        <p:spPr>
          <a:xfrm>
            <a:off x="5132943" y="2253757"/>
            <a:ext cx="2728228" cy="71423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endParaRPr lang="en-US" sz="1680" b="1" kern="1200" dirty="0">
              <a:solidFill>
                <a:schemeClr val="tx1"/>
              </a:solidFill>
              <a:latin typeface="Times New Roman" panose="02020603050405020304" pitchFamily="18" charset="0"/>
              <a:cs typeface="Times New Roman" panose="02020603050405020304" pitchFamily="18" charset="0"/>
            </a:endParaRPr>
          </a:p>
          <a:p>
            <a:pPr algn="ctr" defTabSz="768096">
              <a:spcAft>
                <a:spcPts val="600"/>
              </a:spcAft>
            </a:pPr>
            <a:r>
              <a:rPr lang="en-US" sz="1680" b="1" kern="1200" dirty="0">
                <a:solidFill>
                  <a:schemeClr val="tx1"/>
                </a:solidFill>
                <a:latin typeface="Times New Roman" panose="02020603050405020304" pitchFamily="18" charset="0"/>
                <a:cs typeface="Times New Roman" panose="02020603050405020304" pitchFamily="18" charset="0"/>
              </a:rPr>
              <a:t>Heart Rate Monitors (1980s)</a:t>
            </a:r>
          </a:p>
          <a:p>
            <a:pPr algn="ctr">
              <a:spcAft>
                <a:spcPts val="600"/>
              </a:spcAft>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3406F224-1658-4F57-CD20-06C884D4DEBD}"/>
              </a:ext>
            </a:extLst>
          </p:cNvPr>
          <p:cNvSpPr/>
          <p:nvPr/>
        </p:nvSpPr>
        <p:spPr>
          <a:xfrm>
            <a:off x="8574620" y="2253757"/>
            <a:ext cx="2682890" cy="691162"/>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r>
              <a:rPr lang="en-US" sz="1680" b="1" kern="1200" dirty="0">
                <a:solidFill>
                  <a:schemeClr val="tx1"/>
                </a:solidFill>
                <a:latin typeface="Times New Roman" panose="02020603050405020304" pitchFamily="18" charset="0"/>
                <a:cs typeface="Times New Roman" panose="02020603050405020304" pitchFamily="18" charset="0"/>
              </a:rPr>
              <a:t>Early Digital Wearables (1990s)</a:t>
            </a:r>
            <a:endPar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1C7919BB-9E84-DC78-9238-01D9C864F801}"/>
              </a:ext>
            </a:extLst>
          </p:cNvPr>
          <p:cNvSpPr/>
          <p:nvPr/>
        </p:nvSpPr>
        <p:spPr>
          <a:xfrm>
            <a:off x="1602603" y="2261336"/>
            <a:ext cx="2728228" cy="706656"/>
          </a:xfrm>
          <a:prstGeom prst="roundRect">
            <a:avLst/>
          </a:prstGeom>
          <a:solidFill>
            <a:schemeClr val="accent1">
              <a:lumMod val="20000"/>
              <a:lumOff val="8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r>
              <a:rPr lang="en-US" sz="1680" b="1" kern="0" dirty="0">
                <a:solidFill>
                  <a:schemeClr val="tx1"/>
                </a:solidFill>
                <a:latin typeface="Times New Roman" panose="02020603050405020304" pitchFamily="18" charset="0"/>
                <a:cs typeface="Times New Roman" panose="02020603050405020304" pitchFamily="18" charset="0"/>
              </a:rPr>
              <a:t>Pedometers (1960s-1970s)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AB8A37B5-9911-E5B4-8BF1-CDCE0C788A23}"/>
              </a:ext>
            </a:extLst>
          </p:cNvPr>
          <p:cNvSpPr/>
          <p:nvPr/>
        </p:nvSpPr>
        <p:spPr>
          <a:xfrm>
            <a:off x="8725315" y="3780839"/>
            <a:ext cx="2532193" cy="77681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r>
              <a:rPr lang="en-US" sz="1680" b="1" kern="0" dirty="0">
                <a:solidFill>
                  <a:schemeClr val="tx1"/>
                </a:solidFill>
                <a:latin typeface="Times New Roman" panose="02020603050405020304" pitchFamily="18" charset="0"/>
                <a:cs typeface="Times New Roman" panose="02020603050405020304" pitchFamily="18" charset="0"/>
              </a:rPr>
              <a:t>Fitness Trackers &amp; Smartwatches (2000s-2010s)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2ADDD15C-0715-4D03-499C-367947B2B25C}"/>
              </a:ext>
            </a:extLst>
          </p:cNvPr>
          <p:cNvSpPr/>
          <p:nvPr/>
        </p:nvSpPr>
        <p:spPr>
          <a:xfrm>
            <a:off x="8725315" y="5460605"/>
            <a:ext cx="2532193" cy="71667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r>
              <a:rPr lang="en-US" sz="1680" b="1" kern="0" dirty="0">
                <a:solidFill>
                  <a:schemeClr val="tx1"/>
                </a:solidFill>
                <a:latin typeface="Times New Roman" panose="02020603050405020304" pitchFamily="18" charset="0"/>
                <a:cs typeface="Times New Roman" panose="02020603050405020304" pitchFamily="18" charset="0"/>
              </a:rPr>
              <a:t>Continuous Glucose Monitors (CGMs) (2010s)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5D47DD0B-AB51-E15E-D3AD-1E1CCFD4B07C}"/>
              </a:ext>
            </a:extLst>
          </p:cNvPr>
          <p:cNvSpPr/>
          <p:nvPr/>
        </p:nvSpPr>
        <p:spPr>
          <a:xfrm>
            <a:off x="5121249" y="5470620"/>
            <a:ext cx="2728228" cy="7066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r>
              <a:rPr lang="en-US" sz="1680" b="1" kern="0" dirty="0">
                <a:solidFill>
                  <a:schemeClr val="tx1"/>
                </a:solidFill>
                <a:latin typeface="Times New Roman" panose="02020603050405020304" pitchFamily="18" charset="0"/>
                <a:cs typeface="Times New Roman" panose="02020603050405020304" pitchFamily="18" charset="0"/>
              </a:rPr>
              <a:t> Wearable ECG Monitors (2010s-Present)</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8" name="Straight Arrow Connector 17">
            <a:extLst>
              <a:ext uri="{FF2B5EF4-FFF2-40B4-BE49-F238E27FC236}">
                <a16:creationId xmlns:a16="http://schemas.microsoft.com/office/drawing/2014/main" id="{05569BD7-D419-91A6-772A-90BD1A52D4B7}"/>
              </a:ext>
            </a:extLst>
          </p:cNvPr>
          <p:cNvCxnSpPr>
            <a:cxnSpLocks/>
            <a:stCxn id="12" idx="3"/>
            <a:endCxn id="7" idx="1"/>
          </p:cNvCxnSpPr>
          <p:nvPr/>
        </p:nvCxnSpPr>
        <p:spPr>
          <a:xfrm flipV="1">
            <a:off x="4330831" y="2610875"/>
            <a:ext cx="802112" cy="37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B854634D-E6F1-7DC2-50F2-692C141B824E}"/>
              </a:ext>
            </a:extLst>
          </p:cNvPr>
          <p:cNvCxnSpPr>
            <a:cxnSpLocks/>
          </p:cNvCxnSpPr>
          <p:nvPr/>
        </p:nvCxnSpPr>
        <p:spPr>
          <a:xfrm>
            <a:off x="9916065" y="2984201"/>
            <a:ext cx="0" cy="7768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7" name="AutoShape 2" descr="Vintage Wrist Watch Mileage Counter Pedometer Made in Germany New Old Stock  | eBay">
            <a:extLst>
              <a:ext uri="{FF2B5EF4-FFF2-40B4-BE49-F238E27FC236}">
                <a16:creationId xmlns:a16="http://schemas.microsoft.com/office/drawing/2014/main" id="{1C15487F-A284-4252-C61E-A16F6A00296C}"/>
              </a:ext>
            </a:extLst>
          </p:cNvPr>
          <p:cNvSpPr>
            <a:spLocks noChangeAspect="1" noChangeArrowheads="1"/>
          </p:cNvSpPr>
          <p:nvPr/>
        </p:nvSpPr>
        <p:spPr bwMode="auto">
          <a:xfrm>
            <a:off x="4736339" y="3276599"/>
            <a:ext cx="1512061" cy="15120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b="1">
              <a:latin typeface="Times New Roman" panose="02020603050405020304" pitchFamily="18" charset="0"/>
              <a:cs typeface="Times New Roman" panose="02020603050405020304" pitchFamily="18" charset="0"/>
            </a:endParaRPr>
          </a:p>
        </p:txBody>
      </p:sp>
      <p:pic>
        <p:nvPicPr>
          <p:cNvPr id="39" name="Picture 38" descr="A close up of a watch&#10;&#10;Description automatically generated">
            <a:extLst>
              <a:ext uri="{FF2B5EF4-FFF2-40B4-BE49-F238E27FC236}">
                <a16:creationId xmlns:a16="http://schemas.microsoft.com/office/drawing/2014/main" id="{BFFE0D88-5E93-E47A-B0E1-04F778138546}"/>
              </a:ext>
            </a:extLst>
          </p:cNvPr>
          <p:cNvPicPr>
            <a:picLocks noChangeAspect="1"/>
          </p:cNvPicPr>
          <p:nvPr/>
        </p:nvPicPr>
        <p:blipFill rotWithShape="1">
          <a:blip r:embed="rId2">
            <a:extLst>
              <a:ext uri="{28A0092B-C50C-407E-A947-70E740481C1C}">
                <a14:useLocalDpi xmlns:a14="http://schemas.microsoft.com/office/drawing/2010/main" val="0"/>
              </a:ext>
            </a:extLst>
          </a:blip>
          <a:srcRect l="3809" r="6842"/>
          <a:stretch/>
        </p:blipFill>
        <p:spPr>
          <a:xfrm>
            <a:off x="-20532" y="1982872"/>
            <a:ext cx="1614227" cy="1446127"/>
          </a:xfrm>
          <a:prstGeom prst="rect">
            <a:avLst/>
          </a:prstGeom>
        </p:spPr>
      </p:pic>
      <p:pic>
        <p:nvPicPr>
          <p:cNvPr id="1028" name="Picture 4" descr="A Hewlett Packard patient monitor from the 1980s with hot-swappable... |  Download Scientific Diagram">
            <a:extLst>
              <a:ext uri="{FF2B5EF4-FFF2-40B4-BE49-F238E27FC236}">
                <a16:creationId xmlns:a16="http://schemas.microsoft.com/office/drawing/2014/main" id="{6F70C8F8-5CBC-B5BA-023A-0A5356280F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8472" y="2984201"/>
            <a:ext cx="1064710" cy="127245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61951E86-A4EF-5BE9-5B02-B6826C0B5C9D}"/>
              </a:ext>
            </a:extLst>
          </p:cNvPr>
          <p:cNvPicPr>
            <a:picLocks noChangeAspect="1"/>
          </p:cNvPicPr>
          <p:nvPr/>
        </p:nvPicPr>
        <p:blipFill rotWithShape="1">
          <a:blip r:embed="rId4"/>
          <a:srcRect r="33875"/>
          <a:stretch/>
        </p:blipFill>
        <p:spPr>
          <a:xfrm>
            <a:off x="11277052" y="3656196"/>
            <a:ext cx="934480" cy="1280353"/>
          </a:xfrm>
          <a:prstGeom prst="rect">
            <a:avLst/>
          </a:prstGeom>
        </p:spPr>
      </p:pic>
      <p:pic>
        <p:nvPicPr>
          <p:cNvPr id="1030" name="Picture 6" descr="Continuous glucose monitoring (CGM) | Medtronic">
            <a:extLst>
              <a:ext uri="{FF2B5EF4-FFF2-40B4-BE49-F238E27FC236}">
                <a16:creationId xmlns:a16="http://schemas.microsoft.com/office/drawing/2014/main" id="{9F2DDE8F-BD9B-01CF-7FF3-CBEAD3E63F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6261" y="5748246"/>
            <a:ext cx="1294563" cy="115586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a:extLst>
              <a:ext uri="{FF2B5EF4-FFF2-40B4-BE49-F238E27FC236}">
                <a16:creationId xmlns:a16="http://schemas.microsoft.com/office/drawing/2014/main" id="{230F9C42-E599-6824-0883-B44D8647F79E}"/>
              </a:ext>
            </a:extLst>
          </p:cNvPr>
          <p:cNvPicPr>
            <a:picLocks noChangeAspect="1"/>
          </p:cNvPicPr>
          <p:nvPr/>
        </p:nvPicPr>
        <p:blipFill>
          <a:blip r:embed="rId6"/>
          <a:stretch>
            <a:fillRect/>
          </a:stretch>
        </p:blipFill>
        <p:spPr>
          <a:xfrm>
            <a:off x="5858297" y="4368383"/>
            <a:ext cx="1951097" cy="1036588"/>
          </a:xfrm>
          <a:prstGeom prst="rect">
            <a:avLst/>
          </a:prstGeom>
        </p:spPr>
      </p:pic>
      <p:cxnSp>
        <p:nvCxnSpPr>
          <p:cNvPr id="1040" name="Straight Arrow Connector 1039">
            <a:extLst>
              <a:ext uri="{FF2B5EF4-FFF2-40B4-BE49-F238E27FC236}">
                <a16:creationId xmlns:a16="http://schemas.microsoft.com/office/drawing/2014/main" id="{31DB1599-0AF8-1DD2-CC0C-55456D569AD5}"/>
              </a:ext>
            </a:extLst>
          </p:cNvPr>
          <p:cNvCxnSpPr>
            <a:cxnSpLocks/>
            <a:stCxn id="13" idx="2"/>
            <a:endCxn id="14" idx="0"/>
          </p:cNvCxnSpPr>
          <p:nvPr/>
        </p:nvCxnSpPr>
        <p:spPr>
          <a:xfrm>
            <a:off x="9991412" y="4557655"/>
            <a:ext cx="0" cy="9029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47" name="Straight Arrow Connector 1046">
            <a:extLst>
              <a:ext uri="{FF2B5EF4-FFF2-40B4-BE49-F238E27FC236}">
                <a16:creationId xmlns:a16="http://schemas.microsoft.com/office/drawing/2014/main" id="{8E8FC227-FD99-EEC5-BD6B-7F0B428AB777}"/>
              </a:ext>
            </a:extLst>
          </p:cNvPr>
          <p:cNvCxnSpPr>
            <a:cxnSpLocks/>
            <a:stCxn id="7" idx="3"/>
            <a:endCxn id="11" idx="1"/>
          </p:cNvCxnSpPr>
          <p:nvPr/>
        </p:nvCxnSpPr>
        <p:spPr>
          <a:xfrm flipV="1">
            <a:off x="7861171" y="2599338"/>
            <a:ext cx="713449" cy="115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49" name="Straight Arrow Connector 1048">
            <a:extLst>
              <a:ext uri="{FF2B5EF4-FFF2-40B4-BE49-F238E27FC236}">
                <a16:creationId xmlns:a16="http://schemas.microsoft.com/office/drawing/2014/main" id="{D0AFF2BB-28E2-15DB-73F1-82799CA7E7DC}"/>
              </a:ext>
            </a:extLst>
          </p:cNvPr>
          <p:cNvCxnSpPr>
            <a:cxnSpLocks/>
            <a:stCxn id="14" idx="1"/>
            <a:endCxn id="15" idx="3"/>
          </p:cNvCxnSpPr>
          <p:nvPr/>
        </p:nvCxnSpPr>
        <p:spPr>
          <a:xfrm flipH="1">
            <a:off x="7849477" y="5818941"/>
            <a:ext cx="875838" cy="50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52" name="Rectangle: Rounded Corners 1051">
            <a:extLst>
              <a:ext uri="{FF2B5EF4-FFF2-40B4-BE49-F238E27FC236}">
                <a16:creationId xmlns:a16="http://schemas.microsoft.com/office/drawing/2014/main" id="{EA7E0CB6-76C2-81D5-96C6-689EC9617D8A}"/>
              </a:ext>
            </a:extLst>
          </p:cNvPr>
          <p:cNvSpPr/>
          <p:nvPr/>
        </p:nvSpPr>
        <p:spPr>
          <a:xfrm>
            <a:off x="1527453" y="5470620"/>
            <a:ext cx="2728228" cy="7066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8096">
              <a:spcAft>
                <a:spcPts val="600"/>
              </a:spcAft>
            </a:pPr>
            <a:r>
              <a:rPr lang="en-US" sz="1680" b="1"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Smart Clothing (2020s)</a:t>
            </a:r>
            <a:endParaRPr lang="en-US" sz="1680" b="1" dirty="0">
              <a:solidFill>
                <a:schemeClr val="tx1"/>
              </a:solidFill>
              <a:latin typeface="Times New Roman" panose="02020603050405020304" pitchFamily="18" charset="0"/>
              <a:cs typeface="Times New Roman" panose="02020603050405020304" pitchFamily="18" charset="0"/>
            </a:endParaRPr>
          </a:p>
        </p:txBody>
      </p:sp>
      <p:cxnSp>
        <p:nvCxnSpPr>
          <p:cNvPr id="1054" name="Straight Arrow Connector 1053">
            <a:extLst>
              <a:ext uri="{FF2B5EF4-FFF2-40B4-BE49-F238E27FC236}">
                <a16:creationId xmlns:a16="http://schemas.microsoft.com/office/drawing/2014/main" id="{522B6A07-8F5C-B0CF-FB66-9E233FE9695B}"/>
              </a:ext>
            </a:extLst>
          </p:cNvPr>
          <p:cNvCxnSpPr>
            <a:stCxn id="15" idx="1"/>
            <a:endCxn id="1052" idx="3"/>
          </p:cNvCxnSpPr>
          <p:nvPr/>
        </p:nvCxnSpPr>
        <p:spPr>
          <a:xfrm flipH="1">
            <a:off x="4255681" y="5823948"/>
            <a:ext cx="8655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055" name="Picture 1054">
            <a:extLst>
              <a:ext uri="{FF2B5EF4-FFF2-40B4-BE49-F238E27FC236}">
                <a16:creationId xmlns:a16="http://schemas.microsoft.com/office/drawing/2014/main" id="{8E2D02A0-8044-AFA0-B434-E8869ED58660}"/>
              </a:ext>
            </a:extLst>
          </p:cNvPr>
          <p:cNvPicPr>
            <a:picLocks noChangeAspect="1"/>
          </p:cNvPicPr>
          <p:nvPr/>
        </p:nvPicPr>
        <p:blipFill rotWithShape="1">
          <a:blip r:embed="rId7"/>
          <a:srcRect l="15786" t="19508" r="26099"/>
          <a:stretch/>
        </p:blipFill>
        <p:spPr>
          <a:xfrm>
            <a:off x="49020" y="5169359"/>
            <a:ext cx="1475121" cy="1641769"/>
          </a:xfrm>
          <a:prstGeom prst="rect">
            <a:avLst/>
          </a:prstGeom>
        </p:spPr>
      </p:pic>
      <p:pic>
        <p:nvPicPr>
          <p:cNvPr id="1069" name="Picture 1068">
            <a:extLst>
              <a:ext uri="{FF2B5EF4-FFF2-40B4-BE49-F238E27FC236}">
                <a16:creationId xmlns:a16="http://schemas.microsoft.com/office/drawing/2014/main" id="{20617CB1-B8CB-1A18-74C6-6E15BBD759D4}"/>
              </a:ext>
            </a:extLst>
          </p:cNvPr>
          <p:cNvPicPr>
            <a:picLocks noChangeAspect="1"/>
          </p:cNvPicPr>
          <p:nvPr/>
        </p:nvPicPr>
        <p:blipFill rotWithShape="1">
          <a:blip r:embed="rId8"/>
          <a:srcRect l="33876" t="50833" r="57675" b="35766"/>
          <a:stretch/>
        </p:blipFill>
        <p:spPr>
          <a:xfrm>
            <a:off x="11302848" y="1720390"/>
            <a:ext cx="934480" cy="1389871"/>
          </a:xfrm>
          <a:prstGeom prst="rect">
            <a:avLst/>
          </a:prstGeom>
        </p:spPr>
      </p:pic>
      <p:sp>
        <p:nvSpPr>
          <p:cNvPr id="5" name="Rectangle 4">
            <a:extLst>
              <a:ext uri="{FF2B5EF4-FFF2-40B4-BE49-F238E27FC236}">
                <a16:creationId xmlns:a16="http://schemas.microsoft.com/office/drawing/2014/main" id="{EC3D5FA4-AB79-F7CF-09D6-F359C71F5AC1}"/>
              </a:ext>
            </a:extLst>
          </p:cNvPr>
          <p:cNvSpPr/>
          <p:nvPr/>
        </p:nvSpPr>
        <p:spPr>
          <a:xfrm>
            <a:off x="0" y="0"/>
            <a:ext cx="12192000" cy="8273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A518449-A37C-E707-667D-F5ECCAE00C5F}"/>
              </a:ext>
            </a:extLst>
          </p:cNvPr>
          <p:cNvSpPr txBox="1"/>
          <p:nvPr/>
        </p:nvSpPr>
        <p:spPr>
          <a:xfrm>
            <a:off x="5094563" y="36700"/>
            <a:ext cx="3478563" cy="707886"/>
          </a:xfrm>
          <a:prstGeom prst="rect">
            <a:avLst/>
          </a:prstGeom>
          <a:solidFill>
            <a:schemeClr val="accent1">
              <a:lumMod val="50000"/>
            </a:schemeClr>
          </a:solidFill>
        </p:spPr>
        <p:txBody>
          <a:bodyPr wrap="square" rtlCol="0">
            <a:spAutoFit/>
          </a:bodyPr>
          <a:lstStyle/>
          <a:p>
            <a:r>
              <a:rPr lang="en-US" sz="4000" b="1" dirty="0">
                <a:solidFill>
                  <a:schemeClr val="bg1"/>
                </a:solidFill>
                <a:latin typeface="Times New Roman" panose="02020603050405020304" pitchFamily="18" charset="0"/>
                <a:cs typeface="Times New Roman" panose="02020603050405020304" pitchFamily="18" charset="0"/>
              </a:rPr>
              <a:t>RESULT</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8" name="Picture 7" descr="A black and white logo&#10;&#10;Description automatically generated">
            <a:extLst>
              <a:ext uri="{FF2B5EF4-FFF2-40B4-BE49-F238E27FC236}">
                <a16:creationId xmlns:a16="http://schemas.microsoft.com/office/drawing/2014/main" id="{A593271C-54A9-B69F-193A-4ED3D5EC46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67960"/>
            <a:ext cx="1715256" cy="1204686"/>
          </a:xfrm>
          <a:prstGeom prst="rect">
            <a:avLst/>
          </a:prstGeom>
        </p:spPr>
      </p:pic>
    </p:spTree>
    <p:extLst>
      <p:ext uri="{BB962C8B-B14F-4D97-AF65-F5344CB8AC3E}">
        <p14:creationId xmlns:p14="http://schemas.microsoft.com/office/powerpoint/2010/main" val="3234440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61501-1486-9062-F803-9385B316A3EC}"/>
              </a:ext>
            </a:extLst>
          </p:cNvPr>
          <p:cNvSpPr>
            <a:spLocks noGrp="1"/>
          </p:cNvSpPr>
          <p:nvPr>
            <p:ph type="title"/>
          </p:nvPr>
        </p:nvSpPr>
        <p:spPr>
          <a:xfrm>
            <a:off x="944526" y="-260348"/>
            <a:ext cx="10515600" cy="1860400"/>
          </a:xfrm>
        </p:spPr>
        <p:txBody>
          <a:bodyPr vert="horz" lIns="91440" tIns="45720" rIns="91440" bIns="45720" rtlCol="0" anchor="ctr">
            <a:normAutofit/>
          </a:bodyPr>
          <a:lstStyle/>
          <a:p>
            <a:pPr algn="ctr"/>
            <a:r>
              <a:rPr lang="en-US" b="1" kern="1200" dirty="0">
                <a:solidFill>
                  <a:schemeClr val="tx1"/>
                </a:solidFill>
                <a:latin typeface="Times New Roman" panose="02020603050405020304" pitchFamily="18" charset="0"/>
                <a:cs typeface="Times New Roman" panose="02020603050405020304" pitchFamily="18" charset="0"/>
              </a:rPr>
              <a:t>Classification of Wearable Devices</a:t>
            </a:r>
          </a:p>
        </p:txBody>
      </p:sp>
      <p:pic>
        <p:nvPicPr>
          <p:cNvPr id="6" name="Content Placeholder 5" descr="A person with different symbols">
            <a:extLst>
              <a:ext uri="{FF2B5EF4-FFF2-40B4-BE49-F238E27FC236}">
                <a16:creationId xmlns:a16="http://schemas.microsoft.com/office/drawing/2014/main" id="{C30670DE-7C6D-DF23-168B-F3934CC12F2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65246" y="1371600"/>
            <a:ext cx="5926375" cy="5156791"/>
          </a:xfrm>
          <a:prstGeom prst="rect">
            <a:avLst/>
          </a:prstGeom>
          <a:ln>
            <a:solidFill>
              <a:schemeClr val="tx1"/>
            </a:solidFill>
            <a:prstDash val="sysDot"/>
          </a:ln>
        </p:spPr>
      </p:pic>
      <p:pic>
        <p:nvPicPr>
          <p:cNvPr id="8" name="Picture 7">
            <a:extLst>
              <a:ext uri="{FF2B5EF4-FFF2-40B4-BE49-F238E27FC236}">
                <a16:creationId xmlns:a16="http://schemas.microsoft.com/office/drawing/2014/main" id="{2EF97497-A43A-7AB4-4E2E-8C252C5D9529}"/>
              </a:ext>
            </a:extLst>
          </p:cNvPr>
          <p:cNvPicPr>
            <a:picLocks noChangeAspect="1"/>
          </p:cNvPicPr>
          <p:nvPr/>
        </p:nvPicPr>
        <p:blipFill rotWithShape="1">
          <a:blip r:embed="rId4"/>
          <a:srcRect l="45349" t="45581" r="8372" b="17209"/>
          <a:stretch/>
        </p:blipFill>
        <p:spPr>
          <a:xfrm>
            <a:off x="98113" y="1371601"/>
            <a:ext cx="5828261" cy="5156790"/>
          </a:xfrm>
          <a:prstGeom prst="rect">
            <a:avLst/>
          </a:prstGeom>
          <a:ln>
            <a:solidFill>
              <a:schemeClr val="tx1"/>
            </a:solidFill>
            <a:prstDash val="sysDot"/>
          </a:ln>
        </p:spPr>
      </p:pic>
    </p:spTree>
    <p:extLst>
      <p:ext uri="{BB962C8B-B14F-4D97-AF65-F5344CB8AC3E}">
        <p14:creationId xmlns:p14="http://schemas.microsoft.com/office/powerpoint/2010/main" val="4229251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1992</TotalTime>
  <Words>2417</Words>
  <Application>Microsoft Office PowerPoint</Application>
  <PresentationFormat>Widescreen</PresentationFormat>
  <Paragraphs>203</Paragraphs>
  <Slides>21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Aptos Display</vt:lpstr>
      <vt:lpstr>Arial</vt:lpstr>
      <vt:lpstr>Calibri</vt:lpstr>
      <vt:lpstr>Times New Roman</vt:lpstr>
      <vt:lpstr>Office Theme</vt:lpstr>
      <vt:lpstr>The Role of Wearable Devices  in Healthcare:   A Systematic Review</vt:lpstr>
      <vt:lpstr>INTRODUCTION </vt:lpstr>
      <vt:lpstr>INTRODUCTION (Contd.)</vt:lpstr>
      <vt:lpstr>RESEARCH QUESTION</vt:lpstr>
      <vt:lpstr>OBJECTIVES</vt:lpstr>
      <vt:lpstr>RESEARCH METHODOLOGY</vt:lpstr>
      <vt:lpstr>Prisma Methodology</vt:lpstr>
      <vt:lpstr>Historical Context of Wearable Devices</vt:lpstr>
      <vt:lpstr>Classification of Wearable Devices</vt:lpstr>
      <vt:lpstr>PowerPoint Presentation</vt:lpstr>
      <vt:lpstr>MARKET RESEARCH</vt:lpstr>
      <vt:lpstr>Regional Insights </vt:lpstr>
      <vt:lpstr>Segmental Analysis  </vt:lpstr>
      <vt:lpstr>PowerPoint Presentation</vt:lpstr>
      <vt:lpstr>CHALLENGES AND RECOMMENDATIONS</vt:lpstr>
      <vt:lpstr>LIMITATIONS OF THE STUDY</vt:lpstr>
      <vt:lpstr>DISCUSSION</vt:lpstr>
      <vt:lpstr>CONCLUSION</vt:lpstr>
      <vt:lpstr>REFERENCES</vt:lpstr>
      <vt:lpstr>REFERENCES (Contd.)</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Wearable Devices in Healthcare:    A Systematic Review</dc:title>
  <dc:creator>Suhani Saxena</dc:creator>
  <cp:lastModifiedBy>Archit Chauhan</cp:lastModifiedBy>
  <cp:revision>20</cp:revision>
  <dcterms:created xsi:type="dcterms:W3CDTF">2024-05-08T17:34:00Z</dcterms:created>
  <dcterms:modified xsi:type="dcterms:W3CDTF">2024-06-17T11:00:17Z</dcterms:modified>
</cp:coreProperties>
</file>