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3"/>
    <p:sldId id="257" r:id="rId4"/>
    <p:sldId id="288" r:id="rId5"/>
    <p:sldId id="274" r:id="rId6"/>
    <p:sldId id="287" r:id="rId7"/>
    <p:sldId id="286" r:id="rId8"/>
    <p:sldId id="283" r:id="rId9"/>
    <p:sldId id="262" r:id="rId10"/>
    <p:sldId id="263" r:id="rId11"/>
    <p:sldId id="264" r:id="rId12"/>
    <p:sldId id="282" r:id="rId13"/>
    <p:sldId id="265" r:id="rId14"/>
    <p:sldId id="266" r:id="rId15"/>
    <p:sldId id="267" r:id="rId16"/>
    <p:sldId id="273" r:id="rId17"/>
    <p:sldId id="285" r:id="rId18"/>
    <p:sldId id="279" r:id="rId19"/>
    <p:sldId id="280" r:id="rId20"/>
    <p:sldId id="26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notesMaster" Target="notesMasters/notesMaster1.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1147C0E5-F472-4823-852C-D183FA2F2488}"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0E9DCF6C-BC1F-457E-8C73-045A403582E6}"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FE1E070E-952C-41C9-9ABB-C56A7BE64D88}"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2CA2FBC0-878C-4FB7-8E1F-1D6F6FF7C223}"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CD685ADF-9D55-472F-A142-0A5A20BA4577}"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5" name="Date Placeholder 4"/>
          <p:cNvSpPr>
            <a:spLocks noGrp="1"/>
          </p:cNvSpPr>
          <p:nvPr>
            <p:ph type="dt" sz="half" idx="10"/>
          </p:nvPr>
        </p:nvSpPr>
        <p:spPr/>
        <p:txBody>
          <a:bodyPr/>
          <a:lstStyle/>
          <a:p>
            <a:fld id="{19B6A866-57B6-4C39-8809-FBA78A30FCC9}" type="datetime1">
              <a:rPr lang="en-IN" smtClean="0"/>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7" name="Date Placeholder 6"/>
          <p:cNvSpPr>
            <a:spLocks noGrp="1"/>
          </p:cNvSpPr>
          <p:nvPr>
            <p:ph type="dt" sz="half" idx="10"/>
          </p:nvPr>
        </p:nvSpPr>
        <p:spPr/>
        <p:txBody>
          <a:bodyPr/>
          <a:lstStyle/>
          <a:p>
            <a:fld id="{52B34237-4DA9-498D-81CC-7DEBFDE0146A}" type="datetime1">
              <a:rPr lang="en-IN" smtClean="0"/>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03D29E31-0E2B-4B8B-A4CD-804F6A5D47A9}" type="datetime1">
              <a:rPr lang="en-IN" smtClean="0"/>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1C99E65-501E-4E79-B301-EC94E1C8867E}" type="datetime1">
              <a:rPr lang="en-IN" smtClean="0"/>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751C047-BE12-4A43-A323-58AFB768CD35}" type="datetime1">
              <a:rPr lang="en-IN" smtClean="0"/>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www.ncbi.nlm.nih.gov/books/NBK538330/" TargetMode="External"/><Relationship Id="rId1" Type="http://schemas.openxmlformats.org/officeDocument/2006/relationships/image" Target="../media/image1.pn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hyperlink" Target="https://www.cdc.gov/vitalsigns/health-worker-mental-health/index.html" TargetMode="External"/><Relationship Id="rId3" Type="http://schemas.openxmlformats.org/officeDocument/2006/relationships/hyperlink" Target="https://www.ncsbn.org/news/ncsbn-research-projects-significant-nursing-workforce-shortages-and-crisis" TargetMode="External"/><Relationship Id="rId2" Type="http://schemas.openxmlformats.org/officeDocument/2006/relationships/hyperlink" Target="https://www.hhs.gov/surgeongeneral/reports-and-publications/health-worker-burnout/index.html" TargetMode="External"/><Relationship Id="rId1" Type="http://schemas.openxmlformats.org/officeDocument/2006/relationships/hyperlink" Target="https://www.commonwealthfund.org/international-health-policy-center/countries/india" TargetMode="Externa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1.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1.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png"/><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7495" y="1453515"/>
            <a:ext cx="11734165" cy="2387600"/>
          </a:xfrm>
        </p:spPr>
        <p:txBody>
          <a:bodyPr/>
          <a:lstStyle/>
          <a:p>
            <a:r>
              <a:rPr lang="en-US" altLang="en-US" sz="5400" b="1" dirty="0"/>
              <a:t>Burnout Among Healthcare Workers Post-COVID-19: A Narrative Review</a:t>
            </a:r>
            <a:endParaRPr lang="en-US" altLang="en-US" sz="5400" b="1" dirty="0"/>
          </a:p>
        </p:txBody>
      </p:sp>
      <p:sp>
        <p:nvSpPr>
          <p:cNvPr id="3" name="Subtitle 2"/>
          <p:cNvSpPr>
            <a:spLocks noGrp="1"/>
          </p:cNvSpPr>
          <p:nvPr>
            <p:ph type="subTitle" idx="1"/>
          </p:nvPr>
        </p:nvSpPr>
        <p:spPr>
          <a:xfrm>
            <a:off x="1524000" y="4002088"/>
            <a:ext cx="9144000" cy="1655762"/>
          </a:xfrm>
        </p:spPr>
        <p:txBody>
          <a:bodyPr>
            <a:noAutofit/>
          </a:bodyPr>
          <a:lstStyle/>
          <a:p>
            <a:r>
              <a:rPr lang="en-US" altLang="en-US" sz="3600" b="1" dirty="0"/>
              <a:t>By: Rupam Sharma</a:t>
            </a:r>
            <a:endParaRPr lang="en-US" altLang="en-US" sz="3600" b="1" dirty="0"/>
          </a:p>
          <a:p>
            <a:endParaRPr lang="en-US" altLang="en-US" sz="3600" b="1" dirty="0"/>
          </a:p>
          <a:p>
            <a:r>
              <a:rPr lang="en-US" altLang="en-US" sz="3600" b="1" dirty="0"/>
              <a:t>Mentor:Dr. Preetha G.S.</a:t>
            </a:r>
            <a:r>
              <a:rPr lang="en-US" altLang="en-IN" sz="3600" b="1" dirty="0"/>
              <a:t> </a:t>
            </a:r>
            <a:endParaRPr lang="en-IN" sz="3600" b="1" dirty="0"/>
          </a:p>
          <a:p>
            <a:r>
              <a:rPr lang="en-IN" sz="3600" b="1" dirty="0"/>
              <a:t>IIHMR Delhi</a:t>
            </a:r>
            <a:endParaRPr lang="en-IN" sz="3600" b="1"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5737"/>
            <a:ext cx="10515600" cy="1325563"/>
          </a:xfrm>
        </p:spPr>
        <p:txBody>
          <a:bodyPr/>
          <a:lstStyle/>
          <a:p>
            <a:pPr algn="ctr"/>
            <a:r>
              <a:rPr lang="en-IN" b="1" dirty="0"/>
              <a:t>Results (3/4)</a:t>
            </a:r>
            <a:endParaRPr lang="en-IN" b="1"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 y="23814"/>
            <a:ext cx="1898248" cy="893504"/>
          </a:xfrm>
          <a:prstGeom prst="rect">
            <a:avLst/>
          </a:prstGeom>
        </p:spPr>
      </p:pic>
      <p:sp>
        <p:nvSpPr>
          <p:cNvPr id="7" name="Rectangle 1"/>
          <p:cNvSpPr>
            <a:spLocks noGrp="1" noChangeArrowheads="1"/>
          </p:cNvSpPr>
          <p:nvPr>
            <p:ph idx="1"/>
          </p:nvPr>
        </p:nvSpPr>
        <p:spPr bwMode="auto">
          <a:xfrm>
            <a:off x="247890" y="908140"/>
            <a:ext cx="11110784"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sz="2200" b="1" i="0" u="sng" strike="noStrike" cap="none" normalizeH="0" baseline="0" dirty="0">
                <a:ln>
                  <a:noFill/>
                </a:ln>
                <a:solidFill>
                  <a:schemeClr val="tx1"/>
                </a:solidFill>
                <a:effectLst/>
              </a:rPr>
              <a:t>The Multifactorial Causes of Post-Pandemic Burnout</a:t>
            </a:r>
            <a:endParaRPr kumimoji="0" lang="en-US" altLang="en-US" sz="2200" b="0" i="0" u="sng" strike="noStrike" cap="none" normalizeH="0" baseline="0" dirty="0">
              <a:ln>
                <a:noFill/>
              </a:ln>
              <a:solidFill>
                <a:schemeClr val="tx1"/>
              </a:solidFill>
              <a:effectLst/>
            </a:endParaRPr>
          </a:p>
          <a:p>
            <a:pPr marL="457200" indent="-457200" eaLnBrk="0" fontAlgn="base" hangingPunct="0">
              <a:lnSpc>
                <a:spcPct val="100000"/>
              </a:lnSpc>
              <a:spcBef>
                <a:spcPct val="0"/>
              </a:spcBef>
              <a:spcAft>
                <a:spcPct val="0"/>
              </a:spcAft>
              <a:buFont typeface="+mj-lt"/>
              <a:buAutoNum type="arabicPeriod"/>
            </a:pPr>
            <a:r>
              <a:rPr kumimoji="0" lang="en-US" altLang="en-US" sz="2200" b="1" i="0" u="none" strike="noStrike" cap="none" normalizeH="0" baseline="0" dirty="0">
                <a:ln>
                  <a:noFill/>
                </a:ln>
                <a:solidFill>
                  <a:schemeClr val="tx1"/>
                </a:solidFill>
                <a:effectLst/>
              </a:rPr>
              <a:t>Systemic &amp; Organizational Failures:</a:t>
            </a:r>
            <a:r>
              <a:rPr kumimoji="0" lang="en-US" altLang="en-US" sz="2200" b="0" i="0" u="none" strike="noStrike" cap="none" normalizeH="0" baseline="0" dirty="0">
                <a:ln>
                  <a:noFill/>
                </a:ln>
                <a:solidFill>
                  <a:schemeClr val="tx1"/>
                </a:solidFill>
                <a:effectLst/>
              </a:rPr>
              <a:t> The root of the crisis lies in organizational dysfunction.   </a:t>
            </a:r>
            <a:endParaRPr kumimoji="0" lang="en-US" altLang="en-US" sz="2200" b="0" i="0" u="none" strike="noStrike" cap="none" normalizeH="0" baseline="0" dirty="0">
              <a:ln>
                <a:noFill/>
              </a:ln>
              <a:solidFill>
                <a:schemeClr val="tx1"/>
              </a:solidFill>
              <a:effectLst/>
            </a:endParaRPr>
          </a:p>
          <a:p>
            <a:pPr marL="914400" lvl="1" indent="-457200" eaLnBrk="0" fontAlgn="base" hangingPunct="0">
              <a:lnSpc>
                <a:spcPct val="100000"/>
              </a:lnSpc>
              <a:spcBef>
                <a:spcPct val="0"/>
              </a:spcBef>
              <a:spcAft>
                <a:spcPct val="0"/>
              </a:spcAft>
              <a:buFont typeface="+mj-lt"/>
              <a:buAutoNum type="arabicPeriod"/>
            </a:pPr>
            <a:r>
              <a:rPr kumimoji="0" lang="en-US" altLang="en-US" sz="2200" b="1" i="0" u="none" strike="noStrike" cap="none" normalizeH="0" baseline="0" dirty="0">
                <a:ln>
                  <a:noFill/>
                </a:ln>
                <a:solidFill>
                  <a:schemeClr val="tx1"/>
                </a:solidFill>
                <a:effectLst/>
              </a:rPr>
              <a:t>Primary Drivers:</a:t>
            </a:r>
            <a:r>
              <a:rPr kumimoji="0" lang="en-US" altLang="en-US" sz="2200" b="0" i="0" u="none" strike="noStrike" cap="none" normalizeH="0" baseline="0" dirty="0">
                <a:ln>
                  <a:noFill/>
                </a:ln>
                <a:solidFill>
                  <a:schemeClr val="tx1"/>
                </a:solidFill>
                <a:effectLst/>
              </a:rPr>
              <a:t> Excessive workloads due to chronic understaffing, immense administrative burdens (EHRs), and a lack of autonomy and control.   </a:t>
            </a:r>
            <a:endParaRPr kumimoji="0" lang="en-US" altLang="en-US" sz="2200" b="0" i="0" u="none" strike="noStrike" cap="none" normalizeH="0" baseline="0" dirty="0">
              <a:ln>
                <a:noFill/>
              </a:ln>
              <a:solidFill>
                <a:schemeClr val="tx1"/>
              </a:solidFill>
              <a:effectLst/>
            </a:endParaRPr>
          </a:p>
          <a:p>
            <a:pPr marL="914400" lvl="1" indent="-457200" eaLnBrk="0" fontAlgn="base" hangingPunct="0">
              <a:lnSpc>
                <a:spcPct val="100000"/>
              </a:lnSpc>
              <a:spcBef>
                <a:spcPct val="0"/>
              </a:spcBef>
              <a:spcAft>
                <a:spcPct val="0"/>
              </a:spcAft>
              <a:buFont typeface="+mj-lt"/>
              <a:buAutoNum type="arabicPeriod"/>
            </a:pPr>
            <a:r>
              <a:rPr kumimoji="0" lang="en-US" altLang="en-US" sz="2200" b="1" i="0" u="none" strike="noStrike" cap="none" normalizeH="0" baseline="0" dirty="0">
                <a:ln>
                  <a:noFill/>
                </a:ln>
                <a:solidFill>
                  <a:schemeClr val="tx1"/>
                </a:solidFill>
                <a:effectLst/>
              </a:rPr>
              <a:t>Leadership &amp; Culture:</a:t>
            </a:r>
            <a:r>
              <a:rPr kumimoji="0" lang="en-US" altLang="en-US" sz="2200" b="0" i="0" u="none" strike="noStrike" cap="none" normalizeH="0" baseline="0" dirty="0">
                <a:ln>
                  <a:noFill/>
                </a:ln>
                <a:solidFill>
                  <a:schemeClr val="tx1"/>
                </a:solidFill>
                <a:effectLst/>
              </a:rPr>
              <a:t> A lack of supportive leadership and a culture that fails to prioritize well-being are critical factors. Trust in management among HCWs declined post-pandemic.   </a:t>
            </a:r>
            <a:endParaRPr kumimoji="0" lang="en-US" altLang="en-US" sz="2200" b="0" i="0" u="none" strike="noStrike" cap="none" normalizeH="0" baseline="0" dirty="0">
              <a:ln>
                <a:noFill/>
              </a:ln>
              <a:solidFill>
                <a:schemeClr val="tx1"/>
              </a:solidFill>
              <a:effectLst/>
            </a:endParaRPr>
          </a:p>
          <a:p>
            <a:pPr marL="457200" indent="-457200" eaLnBrk="0" fontAlgn="base" hangingPunct="0">
              <a:lnSpc>
                <a:spcPct val="100000"/>
              </a:lnSpc>
              <a:spcBef>
                <a:spcPct val="0"/>
              </a:spcBef>
              <a:spcAft>
                <a:spcPct val="0"/>
              </a:spcAft>
              <a:buFont typeface="+mj-lt"/>
              <a:buAutoNum type="arabicPeriod"/>
            </a:pPr>
            <a:r>
              <a:rPr kumimoji="0" lang="en-US" altLang="en-US" sz="2200" b="1" i="0" u="none" strike="noStrike" cap="none" normalizeH="0" baseline="0" dirty="0">
                <a:ln>
                  <a:noFill/>
                </a:ln>
                <a:solidFill>
                  <a:schemeClr val="tx1"/>
                </a:solidFill>
                <a:effectLst/>
              </a:rPr>
              <a:t>The Psychological Toll:</a:t>
            </a:r>
            <a:r>
              <a:rPr kumimoji="0" lang="en-US" altLang="en-US" sz="2200" b="0" i="0" u="none" strike="noStrike" cap="none" normalizeH="0" baseline="0" dirty="0">
                <a:ln>
                  <a:noFill/>
                </a:ln>
                <a:solidFill>
                  <a:schemeClr val="tx1"/>
                </a:solidFill>
                <a:effectLst/>
              </a:rPr>
              <a:t> </a:t>
            </a:r>
            <a:endParaRPr kumimoji="0" lang="en-US" altLang="en-US" sz="2200" b="0" i="0" u="none" strike="noStrike" cap="none" normalizeH="0" baseline="0" dirty="0">
              <a:ln>
                <a:noFill/>
              </a:ln>
              <a:solidFill>
                <a:schemeClr val="tx1"/>
              </a:solidFill>
              <a:effectLst/>
            </a:endParaRPr>
          </a:p>
          <a:p>
            <a:pPr marL="914400" lvl="1" indent="-457200" eaLnBrk="0" fontAlgn="base" hangingPunct="0">
              <a:lnSpc>
                <a:spcPct val="100000"/>
              </a:lnSpc>
              <a:spcBef>
                <a:spcPct val="0"/>
              </a:spcBef>
              <a:spcAft>
                <a:spcPct val="0"/>
              </a:spcAft>
              <a:buFont typeface="+mj-lt"/>
              <a:buAutoNum type="arabicPeriod"/>
            </a:pPr>
            <a:r>
              <a:rPr kumimoji="0" lang="en-US" altLang="en-US" sz="2200" b="1" i="0" u="none" strike="noStrike" cap="none" normalizeH="0" baseline="0" dirty="0">
                <a:ln>
                  <a:noFill/>
                </a:ln>
                <a:solidFill>
                  <a:schemeClr val="tx1"/>
                </a:solidFill>
                <a:effectLst/>
              </a:rPr>
              <a:t>Moral Injury:</a:t>
            </a:r>
            <a:r>
              <a:rPr kumimoji="0" lang="en-US" altLang="en-US" sz="2200" b="0" i="0" u="none" strike="noStrike" cap="none" normalizeH="0" baseline="0" dirty="0">
                <a:ln>
                  <a:noFill/>
                </a:ln>
                <a:solidFill>
                  <a:schemeClr val="tx1"/>
                </a:solidFill>
                <a:effectLst/>
              </a:rPr>
              <a:t> A key driver of cynicism, moral injury is the distress from actions that transgress one's moral beliefs due to systemic constraints (e.g., rationing care).   </a:t>
            </a:r>
            <a:endParaRPr kumimoji="0" lang="en-US" altLang="en-US" sz="2200" b="0" i="0" u="none" strike="noStrike" cap="none" normalizeH="0" baseline="0" dirty="0">
              <a:ln>
                <a:noFill/>
              </a:ln>
              <a:solidFill>
                <a:schemeClr val="tx1"/>
              </a:solidFill>
              <a:effectLst/>
            </a:endParaRPr>
          </a:p>
          <a:p>
            <a:pPr marL="914400" lvl="1" indent="-457200" eaLnBrk="0" fontAlgn="base" hangingPunct="0">
              <a:lnSpc>
                <a:spcPct val="100000"/>
              </a:lnSpc>
              <a:spcBef>
                <a:spcPct val="0"/>
              </a:spcBef>
              <a:spcAft>
                <a:spcPct val="0"/>
              </a:spcAft>
              <a:buFont typeface="+mj-lt"/>
              <a:buAutoNum type="arabicPeriod"/>
            </a:pPr>
            <a:r>
              <a:rPr kumimoji="0" lang="en-US" altLang="en-US" sz="2200" b="1" i="0" u="none" strike="noStrike" cap="none" normalizeH="0" baseline="0" dirty="0">
                <a:ln>
                  <a:noFill/>
                </a:ln>
                <a:solidFill>
                  <a:schemeClr val="tx1"/>
                </a:solidFill>
                <a:effectLst/>
              </a:rPr>
              <a:t>Enduring Trauma:</a:t>
            </a:r>
            <a:r>
              <a:rPr kumimoji="0" lang="en-US" altLang="en-US" sz="2200" b="0" i="0" u="none" strike="noStrike" cap="none" normalizeH="0" baseline="0" dirty="0">
                <a:ln>
                  <a:noFill/>
                </a:ln>
                <a:solidFill>
                  <a:schemeClr val="tx1"/>
                </a:solidFill>
                <a:effectLst/>
              </a:rPr>
              <a:t> High and persistent rates of PTSD, depression, and anxiety continue to affect the workforce long after the acute phase of the pandemic.   </a:t>
            </a:r>
            <a:endParaRPr kumimoji="0" lang="en-US" altLang="en-US" sz="2200" b="0" i="0" u="none" strike="noStrike" cap="none" normalizeH="0" baseline="0" dirty="0">
              <a:ln>
                <a:noFill/>
              </a:ln>
              <a:solidFill>
                <a:schemeClr val="tx1"/>
              </a:solidFill>
              <a:effectLst/>
            </a:endParaRPr>
          </a:p>
          <a:p>
            <a:pPr marL="457200" indent="-457200" eaLnBrk="0" fontAlgn="base" hangingPunct="0">
              <a:lnSpc>
                <a:spcPct val="100000"/>
              </a:lnSpc>
              <a:spcBef>
                <a:spcPct val="0"/>
              </a:spcBef>
              <a:spcAft>
                <a:spcPct val="0"/>
              </a:spcAft>
              <a:buFont typeface="+mj-lt"/>
              <a:buAutoNum type="arabicPeriod"/>
            </a:pPr>
            <a:r>
              <a:rPr kumimoji="0" lang="en-US" altLang="en-US" sz="2200" b="1" i="0" u="none" strike="noStrike" cap="none" normalizeH="0" baseline="0" dirty="0">
                <a:ln>
                  <a:noFill/>
                </a:ln>
                <a:solidFill>
                  <a:schemeClr val="tx1"/>
                </a:solidFill>
                <a:effectLst/>
              </a:rPr>
              <a:t>A Hostile Work Environment:</a:t>
            </a:r>
            <a:r>
              <a:rPr kumimoji="0" lang="en-US" altLang="en-US" sz="2200" b="0" i="0" u="none" strike="noStrike" cap="none" normalizeH="0" baseline="0" dirty="0">
                <a:ln>
                  <a:noFill/>
                </a:ln>
                <a:solidFill>
                  <a:schemeClr val="tx1"/>
                </a:solidFill>
                <a:effectLst/>
              </a:rPr>
              <a:t> </a:t>
            </a:r>
            <a:endParaRPr kumimoji="0" lang="en-US" altLang="en-US" sz="2200" b="0" i="0" u="none" strike="noStrike" cap="none" normalizeH="0" baseline="0" dirty="0">
              <a:ln>
                <a:noFill/>
              </a:ln>
              <a:solidFill>
                <a:schemeClr val="tx1"/>
              </a:solidFill>
              <a:effectLst/>
            </a:endParaRPr>
          </a:p>
          <a:p>
            <a:pPr marL="914400" lvl="1" indent="-457200" eaLnBrk="0" fontAlgn="base" hangingPunct="0">
              <a:lnSpc>
                <a:spcPct val="100000"/>
              </a:lnSpc>
              <a:spcBef>
                <a:spcPct val="0"/>
              </a:spcBef>
              <a:spcAft>
                <a:spcPct val="0"/>
              </a:spcAft>
              <a:buFont typeface="+mj-lt"/>
              <a:buAutoNum type="arabicPeriod"/>
            </a:pPr>
            <a:r>
              <a:rPr kumimoji="0" lang="en-US" altLang="en-US" sz="2200" b="1" i="0" u="none" strike="noStrike" cap="none" normalizeH="0" baseline="0" dirty="0">
                <a:ln>
                  <a:noFill/>
                </a:ln>
                <a:solidFill>
                  <a:schemeClr val="tx1"/>
                </a:solidFill>
                <a:effectLst/>
              </a:rPr>
              <a:t>Workplace Harassment:</a:t>
            </a:r>
            <a:r>
              <a:rPr kumimoji="0" lang="en-US" altLang="en-US" sz="2200" b="0" i="0" u="none" strike="noStrike" cap="none" normalizeH="0" baseline="0" dirty="0">
                <a:ln>
                  <a:noFill/>
                </a:ln>
                <a:solidFill>
                  <a:schemeClr val="tx1"/>
                </a:solidFill>
                <a:effectLst/>
              </a:rPr>
              <a:t> Reports of harassment of HCWs by patients/families more than doubled from 6% in 2018 to 13% in 2022.   </a:t>
            </a:r>
            <a:endParaRPr kumimoji="0" lang="en-US" altLang="en-US" sz="2200" b="0" i="0" u="none" strike="noStrike" cap="none" normalizeH="0" baseline="0" dirty="0">
              <a:ln>
                <a:noFill/>
              </a:ln>
              <a:solidFill>
                <a:schemeClr val="tx1"/>
              </a:solidFill>
              <a:effectLst/>
            </a:endParaRPr>
          </a:p>
          <a:p>
            <a:pPr marL="914400" lvl="1" indent="-457200" eaLnBrk="0" fontAlgn="base" hangingPunct="0">
              <a:lnSpc>
                <a:spcPct val="100000"/>
              </a:lnSpc>
              <a:spcBef>
                <a:spcPct val="0"/>
              </a:spcBef>
              <a:spcAft>
                <a:spcPct val="0"/>
              </a:spcAft>
              <a:buFont typeface="+mj-lt"/>
              <a:buAutoNum type="arabicPeriod"/>
            </a:pPr>
            <a:r>
              <a:rPr kumimoji="0" lang="en-US" altLang="en-US" sz="2200" b="1" i="0" u="none" strike="noStrike" cap="none" normalizeH="0" baseline="0" dirty="0">
                <a:ln>
                  <a:noFill/>
                </a:ln>
                <a:solidFill>
                  <a:schemeClr val="tx1"/>
                </a:solidFill>
                <a:effectLst/>
              </a:rPr>
              <a:t>Erosion of Trust:</a:t>
            </a:r>
            <a:r>
              <a:rPr kumimoji="0" lang="en-US" altLang="en-US" sz="2200" b="0" i="0" u="none" strike="noStrike" cap="none" normalizeH="0" baseline="0" dirty="0">
                <a:ln>
                  <a:noFill/>
                </a:ln>
                <a:solidFill>
                  <a:schemeClr val="tx1"/>
                </a:solidFill>
                <a:effectLst/>
              </a:rPr>
              <a:t> The public narrative of "heroes" has often been replaced by distrust and aggression, fueled by misinformation.   </a:t>
            </a: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2200" b="0" i="0" u="none" strike="noStrike" cap="none" normalizeH="0" baseline="0" dirty="0">
              <a:ln>
                <a:noFill/>
              </a:ln>
              <a:solidFill>
                <a:schemeClr val="tx1"/>
              </a:solidFill>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sp>
        <p:nvSpPr>
          <p:cNvPr id="6" name="Title 1"/>
          <p:cNvSpPr txBox="1"/>
          <p:nvPr/>
        </p:nvSpPr>
        <p:spPr>
          <a:xfrm>
            <a:off x="838200" y="-15573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dirty="0"/>
              <a:t>Results (4/4)</a:t>
            </a:r>
            <a:endParaRPr lang="en-IN" b="1" dirty="0"/>
          </a:p>
        </p:txBody>
      </p:sp>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 y="23814"/>
            <a:ext cx="1898248" cy="893504"/>
          </a:xfrm>
          <a:prstGeom prst="rect">
            <a:avLst/>
          </a:prstGeom>
        </p:spPr>
      </p:pic>
      <p:sp>
        <p:nvSpPr>
          <p:cNvPr id="8" name="Rectangle 1"/>
          <p:cNvSpPr>
            <a:spLocks noGrp="1" noChangeArrowheads="1"/>
          </p:cNvSpPr>
          <p:nvPr>
            <p:ph idx="1"/>
          </p:nvPr>
        </p:nvSpPr>
        <p:spPr bwMode="auto">
          <a:xfrm>
            <a:off x="85846" y="1058615"/>
            <a:ext cx="11353800"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sz="2200" b="1" i="0" u="sng" strike="noStrike" cap="none" normalizeH="0" baseline="0" dirty="0">
                <a:ln>
                  <a:noFill/>
                </a:ln>
                <a:solidFill>
                  <a:schemeClr val="tx1"/>
                </a:solidFill>
                <a:effectLst/>
              </a:rPr>
              <a:t>The Cascading Consequences of Burnout</a:t>
            </a:r>
            <a:endParaRPr kumimoji="0" lang="en-US" altLang="en-US" sz="2200" b="0" i="0" u="sng" strike="noStrike" cap="none" normalizeH="0" baseline="0" dirty="0">
              <a:ln>
                <a:noFill/>
              </a:ln>
              <a:solidFill>
                <a:schemeClr val="tx1"/>
              </a:solidFill>
              <a:effectLst/>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pPr>
            <a:r>
              <a:rPr kumimoji="0" lang="en-US" altLang="en-US" sz="2200" b="1" i="0" u="none" strike="noStrike" cap="none" normalizeH="0" baseline="0" dirty="0">
                <a:ln>
                  <a:noFill/>
                </a:ln>
                <a:solidFill>
                  <a:schemeClr val="tx1"/>
                </a:solidFill>
                <a:effectLst/>
              </a:rPr>
              <a:t>Impact on Patient Safety:</a:t>
            </a:r>
            <a:r>
              <a:rPr kumimoji="0" lang="en-US" altLang="en-US" sz="2200" b="0" i="0" u="none" strike="noStrike" cap="none" normalizeH="0" baseline="0" dirty="0">
                <a:ln>
                  <a:noFill/>
                </a:ln>
                <a:solidFill>
                  <a:schemeClr val="tx1"/>
                </a:solidFill>
                <a:effectLst/>
              </a:rPr>
              <a:t> </a:t>
            </a:r>
            <a:endParaRPr kumimoji="0" lang="en-US" altLang="en-US" sz="2200" b="0" i="0" u="none" strike="noStrike" cap="none" normalizeH="0" baseline="0" dirty="0">
              <a:ln>
                <a:noFill/>
              </a:ln>
              <a:solidFill>
                <a:schemeClr val="tx1"/>
              </a:solidFill>
              <a:effectLst/>
            </a:endParaRPr>
          </a:p>
          <a:p>
            <a:pPr marL="914400" marR="0" lvl="1" indent="-457200" algn="l" defTabSz="914400" rtl="0" eaLnBrk="0" fontAlgn="base" latinLnBrk="0" hangingPunct="0">
              <a:lnSpc>
                <a:spcPct val="100000"/>
              </a:lnSpc>
              <a:spcBef>
                <a:spcPct val="0"/>
              </a:spcBef>
              <a:spcAft>
                <a:spcPct val="0"/>
              </a:spcAft>
              <a:buClrTx/>
              <a:buSzTx/>
              <a:buFont typeface="+mj-lt"/>
              <a:buAutoNum type="arabicPeriod"/>
            </a:pPr>
            <a:r>
              <a:rPr kumimoji="0" lang="en-US" altLang="en-US" sz="2200" b="0" i="0" u="none" strike="noStrike" cap="none" normalizeH="0" baseline="0" dirty="0">
                <a:ln>
                  <a:noFill/>
                </a:ln>
                <a:solidFill>
                  <a:schemeClr val="tx1"/>
                </a:solidFill>
                <a:effectLst/>
              </a:rPr>
              <a:t>Physician burnout is associated with a </a:t>
            </a:r>
            <a:r>
              <a:rPr kumimoji="0" lang="en-US" altLang="en-US" sz="2200" b="1" i="0" u="none" strike="noStrike" cap="none" normalizeH="0" baseline="0" dirty="0">
                <a:ln>
                  <a:noFill/>
                </a:ln>
                <a:solidFill>
                  <a:schemeClr val="tx1"/>
                </a:solidFill>
                <a:effectLst/>
              </a:rPr>
              <a:t>twofold increase</a:t>
            </a:r>
            <a:r>
              <a:rPr kumimoji="0" lang="en-US" altLang="en-US" sz="2200" b="0" i="0" u="none" strike="noStrike" cap="none" normalizeH="0" baseline="0" dirty="0">
                <a:ln>
                  <a:noFill/>
                </a:ln>
                <a:solidFill>
                  <a:schemeClr val="tx1"/>
                </a:solidFill>
                <a:effectLst/>
              </a:rPr>
              <a:t> in the odds of patient safety incidents, including major medical errors.   </a:t>
            </a:r>
            <a:endParaRPr kumimoji="0" lang="en-US" altLang="en-US" sz="2200" b="0" i="0" u="none" strike="noStrike" cap="none" normalizeH="0" baseline="0" dirty="0">
              <a:ln>
                <a:noFill/>
              </a:ln>
              <a:solidFill>
                <a:schemeClr val="tx1"/>
              </a:solidFill>
              <a:effectLst/>
            </a:endParaRPr>
          </a:p>
          <a:p>
            <a:pPr marL="914400" marR="0" lvl="1" indent="-457200" algn="l" defTabSz="914400" rtl="0" eaLnBrk="0" fontAlgn="base" latinLnBrk="0" hangingPunct="0">
              <a:lnSpc>
                <a:spcPct val="100000"/>
              </a:lnSpc>
              <a:spcBef>
                <a:spcPct val="0"/>
              </a:spcBef>
              <a:spcAft>
                <a:spcPct val="0"/>
              </a:spcAft>
              <a:buClrTx/>
              <a:buSzTx/>
              <a:buFont typeface="+mj-lt"/>
              <a:buAutoNum type="arabicPeriod"/>
            </a:pPr>
            <a:r>
              <a:rPr kumimoji="0" lang="en-US" altLang="en-US" sz="2200" b="0" i="0" u="none" strike="noStrike" cap="none" normalizeH="0" baseline="0" dirty="0">
                <a:ln>
                  <a:noFill/>
                </a:ln>
                <a:solidFill>
                  <a:schemeClr val="tx1"/>
                </a:solidFill>
                <a:effectLst/>
              </a:rPr>
              <a:t>This is driven by cognitive impairment from exhaustion and the erosion of empathy from depersonalization.   </a:t>
            </a:r>
            <a:endParaRPr kumimoji="0" lang="en-US" altLang="en-US" sz="2200" b="0" i="0" u="none" strike="noStrike" cap="none" normalizeH="0" baseline="0" dirty="0">
              <a:ln>
                <a:noFill/>
              </a:ln>
              <a:solidFill>
                <a:schemeClr val="tx1"/>
              </a:solidFill>
              <a:effectLst/>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pPr>
            <a:r>
              <a:rPr kumimoji="0" lang="en-US" altLang="en-US" sz="2200" b="1" i="0" u="none" strike="noStrike" cap="none" normalizeH="0" baseline="0" dirty="0">
                <a:ln>
                  <a:noFill/>
                </a:ln>
                <a:solidFill>
                  <a:schemeClr val="tx1"/>
                </a:solidFill>
                <a:effectLst/>
              </a:rPr>
              <a:t>The Human Cost to Professionals:</a:t>
            </a:r>
            <a:r>
              <a:rPr kumimoji="0" lang="en-US" altLang="en-US" sz="2200" b="0" i="0" u="none" strike="noStrike" cap="none" normalizeH="0" baseline="0" dirty="0">
                <a:ln>
                  <a:noFill/>
                </a:ln>
                <a:solidFill>
                  <a:schemeClr val="tx1"/>
                </a:solidFill>
                <a:effectLst/>
              </a:rPr>
              <a:t> </a:t>
            </a:r>
            <a:endParaRPr kumimoji="0" lang="en-US" altLang="en-US" sz="2200" b="0" i="0" u="none" strike="noStrike" cap="none" normalizeH="0" baseline="0" dirty="0">
              <a:ln>
                <a:noFill/>
              </a:ln>
              <a:solidFill>
                <a:schemeClr val="tx1"/>
              </a:solidFill>
              <a:effectLst/>
            </a:endParaRPr>
          </a:p>
          <a:p>
            <a:pPr marL="914400" marR="0" lvl="1" indent="-457200" algn="l" defTabSz="914400" rtl="0" eaLnBrk="0" fontAlgn="base" latinLnBrk="0" hangingPunct="0">
              <a:lnSpc>
                <a:spcPct val="100000"/>
              </a:lnSpc>
              <a:spcBef>
                <a:spcPct val="0"/>
              </a:spcBef>
              <a:spcAft>
                <a:spcPct val="0"/>
              </a:spcAft>
              <a:buClrTx/>
              <a:buSzTx/>
              <a:buFont typeface="+mj-lt"/>
              <a:buAutoNum type="arabicPeriod"/>
            </a:pPr>
            <a:r>
              <a:rPr kumimoji="0" lang="en-US" altLang="en-US" sz="2200" b="0" i="0" u="none" strike="noStrike" cap="none" normalizeH="0" baseline="0" dirty="0">
                <a:ln>
                  <a:noFill/>
                </a:ln>
                <a:solidFill>
                  <a:schemeClr val="tx1"/>
                </a:solidFill>
                <a:effectLst/>
              </a:rPr>
              <a:t>Burnout is a primary driver of the mass exodus from healthcare. Approximately 100,000 RNs left the workforce in the two years post-pandemic, with 610,000 more reporting an "intent to leave" by 2027.   </a:t>
            </a:r>
            <a:endParaRPr kumimoji="0" lang="en-US" altLang="en-US" sz="2200" b="0" i="0" u="none" strike="noStrike" cap="none" normalizeH="0" baseline="0" dirty="0">
              <a:ln>
                <a:noFill/>
              </a:ln>
              <a:solidFill>
                <a:schemeClr val="tx1"/>
              </a:solidFill>
              <a:effectLst/>
            </a:endParaRPr>
          </a:p>
          <a:p>
            <a:pPr marL="914400" marR="0" lvl="1" indent="-457200" algn="l" defTabSz="914400" rtl="0" eaLnBrk="0" fontAlgn="base" latinLnBrk="0" hangingPunct="0">
              <a:lnSpc>
                <a:spcPct val="100000"/>
              </a:lnSpc>
              <a:spcBef>
                <a:spcPct val="0"/>
              </a:spcBef>
              <a:spcAft>
                <a:spcPct val="0"/>
              </a:spcAft>
              <a:buClrTx/>
              <a:buSzTx/>
              <a:buFont typeface="+mj-lt"/>
              <a:buAutoNum type="arabicPeriod"/>
            </a:pPr>
            <a:r>
              <a:rPr kumimoji="0" lang="en-US" altLang="en-US" sz="2200" b="0" i="0" u="none" strike="noStrike" cap="none" normalizeH="0" baseline="0" dirty="0">
                <a:ln>
                  <a:noFill/>
                </a:ln>
                <a:solidFill>
                  <a:schemeClr val="tx1"/>
                </a:solidFill>
                <a:effectLst/>
              </a:rPr>
              <a:t>It is linked to severe mental health outcomes, including depression, anxiety, and an increased risk of suicidal ideation.   </a:t>
            </a:r>
            <a:endParaRPr kumimoji="0" lang="en-US" altLang="en-US" sz="2200" b="0" i="0" u="none" strike="noStrike" cap="none" normalizeH="0" baseline="0" dirty="0">
              <a:ln>
                <a:noFill/>
              </a:ln>
              <a:solidFill>
                <a:schemeClr val="tx1"/>
              </a:solidFill>
              <a:effectLst/>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pPr>
            <a:r>
              <a:rPr kumimoji="0" lang="en-US" altLang="en-US" sz="2200" b="1" i="0" u="none" strike="noStrike" cap="none" normalizeH="0" baseline="0" dirty="0">
                <a:ln>
                  <a:noFill/>
                </a:ln>
                <a:solidFill>
                  <a:schemeClr val="tx1"/>
                </a:solidFill>
                <a:effectLst/>
              </a:rPr>
              <a:t>The Economic Burden:</a:t>
            </a:r>
            <a:r>
              <a:rPr kumimoji="0" lang="en-US" altLang="en-US" sz="2200" b="0" i="0" u="none" strike="noStrike" cap="none" normalizeH="0" baseline="0" dirty="0">
                <a:ln>
                  <a:noFill/>
                </a:ln>
                <a:solidFill>
                  <a:schemeClr val="tx1"/>
                </a:solidFill>
                <a:effectLst/>
              </a:rPr>
              <a:t> </a:t>
            </a:r>
            <a:endParaRPr kumimoji="0" lang="en-US" altLang="en-US" sz="2200" b="0" i="0" u="none" strike="noStrike" cap="none" normalizeH="0" baseline="0" dirty="0">
              <a:ln>
                <a:noFill/>
              </a:ln>
              <a:solidFill>
                <a:schemeClr val="tx1"/>
              </a:solidFill>
              <a:effectLst/>
            </a:endParaRPr>
          </a:p>
          <a:p>
            <a:pPr marL="914400" marR="0" lvl="1" indent="-457200" algn="l" defTabSz="914400" rtl="0" eaLnBrk="0" fontAlgn="base" latinLnBrk="0" hangingPunct="0">
              <a:lnSpc>
                <a:spcPct val="100000"/>
              </a:lnSpc>
              <a:spcBef>
                <a:spcPct val="0"/>
              </a:spcBef>
              <a:spcAft>
                <a:spcPct val="0"/>
              </a:spcAft>
              <a:buClrTx/>
              <a:buSzTx/>
              <a:buFont typeface="+mj-lt"/>
              <a:buAutoNum type="arabicPeriod"/>
            </a:pPr>
            <a:r>
              <a:rPr kumimoji="0" lang="en-US" altLang="en-US" sz="2200" b="0" i="0" u="none" strike="noStrike" cap="none" normalizeH="0" baseline="0" dirty="0">
                <a:ln>
                  <a:noFill/>
                </a:ln>
                <a:solidFill>
                  <a:schemeClr val="tx1"/>
                </a:solidFill>
                <a:effectLst/>
              </a:rPr>
              <a:t>The annual cost of physician burnout in the U.S. is conservatively estimated at </a:t>
            </a:r>
            <a:r>
              <a:rPr kumimoji="0" lang="en-US" altLang="en-US" sz="2200" b="1" i="0" u="none" strike="noStrike" cap="none" normalizeH="0" baseline="0" dirty="0">
                <a:ln>
                  <a:noFill/>
                </a:ln>
                <a:solidFill>
                  <a:schemeClr val="tx1"/>
                </a:solidFill>
                <a:effectLst/>
              </a:rPr>
              <a:t>$4.6 billion</a:t>
            </a:r>
            <a:r>
              <a:rPr kumimoji="0" lang="en-US" altLang="en-US" sz="2200" b="0" i="0" u="none" strike="noStrike" cap="none" normalizeH="0" baseline="0" dirty="0">
                <a:ln>
                  <a:noFill/>
                </a:ln>
                <a:solidFill>
                  <a:schemeClr val="tx1"/>
                </a:solidFill>
                <a:effectLst/>
              </a:rPr>
              <a:t>.   </a:t>
            </a:r>
            <a:endParaRPr kumimoji="0" lang="en-US" altLang="en-US" sz="2200" b="0" i="0" u="none" strike="noStrike" cap="none" normalizeH="0" baseline="0" dirty="0">
              <a:ln>
                <a:noFill/>
              </a:ln>
              <a:solidFill>
                <a:schemeClr val="tx1"/>
              </a:solidFill>
              <a:effectLst/>
            </a:endParaRPr>
          </a:p>
          <a:p>
            <a:pPr marL="914400" marR="0" lvl="1" indent="-457200" algn="l" defTabSz="914400" rtl="0" eaLnBrk="0" fontAlgn="base" latinLnBrk="0" hangingPunct="0">
              <a:lnSpc>
                <a:spcPct val="100000"/>
              </a:lnSpc>
              <a:spcBef>
                <a:spcPct val="0"/>
              </a:spcBef>
              <a:spcAft>
                <a:spcPct val="0"/>
              </a:spcAft>
              <a:buClrTx/>
              <a:buSzTx/>
              <a:buFont typeface="+mj-lt"/>
              <a:buAutoNum type="arabicPeriod"/>
            </a:pPr>
            <a:r>
              <a:rPr kumimoji="0" lang="en-US" altLang="en-US" sz="2200" b="0" i="0" u="none" strike="noStrike" cap="none" normalizeH="0" baseline="0" dirty="0">
                <a:ln>
                  <a:noFill/>
                </a:ln>
                <a:solidFill>
                  <a:schemeClr val="tx1"/>
                </a:solidFill>
                <a:effectLst/>
              </a:rPr>
              <a:t>This cost is driven by high turnover rates (replacing a single physician can cost $500k to over $1M) and reduced clinical hours.   </a:t>
            </a: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2200" b="0" i="0" u="none" strike="noStrike" cap="none" normalizeH="0" baseline="0" dirty="0">
              <a:ln>
                <a:noFill/>
              </a:ln>
              <a:solidFill>
                <a:schemeClr val="tx1"/>
              </a:solidFill>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9441"/>
            <a:ext cx="10515600" cy="1325563"/>
          </a:xfrm>
        </p:spPr>
        <p:txBody>
          <a:bodyPr/>
          <a:lstStyle/>
          <a:p>
            <a:pPr algn="ctr"/>
            <a:r>
              <a:rPr lang="en-IN" b="1" dirty="0"/>
              <a:t>Discussion (1/2)</a:t>
            </a:r>
            <a:endParaRPr lang="en-IN" b="1"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1979271" cy="931641"/>
          </a:xfrm>
          <a:prstGeom prst="rect">
            <a:avLst/>
          </a:prstGeom>
        </p:spPr>
      </p:pic>
      <p:sp>
        <p:nvSpPr>
          <p:cNvPr id="7" name="Rectangle 1"/>
          <p:cNvSpPr>
            <a:spLocks noGrp="1" noChangeArrowheads="1"/>
          </p:cNvSpPr>
          <p:nvPr>
            <p:ph idx="1"/>
          </p:nvPr>
        </p:nvSpPr>
        <p:spPr bwMode="auto">
          <a:xfrm>
            <a:off x="0" y="1369804"/>
            <a:ext cx="121920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sz="2400" b="1" i="0" u="sng" strike="noStrike" cap="none" normalizeH="0" baseline="0" dirty="0">
                <a:ln>
                  <a:noFill/>
                </a:ln>
                <a:solidFill>
                  <a:schemeClr val="tx1"/>
                </a:solidFill>
                <a:effectLst/>
              </a:rPr>
              <a:t>Interpreting the Crisis - A System in a Vicious Cycle</a:t>
            </a:r>
            <a:endParaRPr kumimoji="0" lang="en-US" altLang="en-US" sz="2400" b="0" i="0" u="sng"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pPr>
            <a:r>
              <a:rPr kumimoji="0" lang="en-US" altLang="en-US" sz="2400" b="1" i="0" u="none" strike="noStrike" cap="none" normalizeH="0" baseline="0" dirty="0">
                <a:ln>
                  <a:noFill/>
                </a:ln>
                <a:solidFill>
                  <a:schemeClr val="tx1"/>
                </a:solidFill>
                <a:effectLst/>
              </a:rPr>
              <a:t>A Systemic, Not Individual, Failure:</a:t>
            </a:r>
            <a:r>
              <a:rPr kumimoji="0" lang="en-US" altLang="en-US" sz="2400" b="0" i="0" u="none" strike="noStrike" cap="none" normalizeH="0" baseline="0" dirty="0">
                <a:ln>
                  <a:noFill/>
                </a:ln>
                <a:solidFill>
                  <a:schemeClr val="tx1"/>
                </a:solidFill>
                <a:effectLst/>
              </a:rPr>
              <a:t> The evidence overwhelmingly indicates that burnout is a predictable outcome of a dysfunctional work system, not a lack of individual resilience. The pandemic exposed and amplified pre-existing systemic flaws.   </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None/>
            </a:pP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pPr>
            <a:r>
              <a:rPr kumimoji="0" lang="en-US" altLang="en-US" sz="2400" b="1" i="0" u="none" strike="noStrike" cap="none" normalizeH="0" baseline="0" dirty="0">
                <a:ln>
                  <a:noFill/>
                </a:ln>
                <a:solidFill>
                  <a:schemeClr val="tx1"/>
                </a:solidFill>
                <a:effectLst/>
              </a:rPr>
              <a:t>The Importance of Moral Injury:</a:t>
            </a:r>
            <a:r>
              <a:rPr kumimoji="0" lang="en-US" altLang="en-US" sz="2400" b="0" i="0" u="none" strike="noStrike" cap="none" normalizeH="0" baseline="0" dirty="0">
                <a:ln>
                  <a:noFill/>
                </a:ln>
                <a:solidFill>
                  <a:schemeClr val="tx1"/>
                </a:solidFill>
                <a:effectLst/>
              </a:rPr>
              <a:t> The concept of moral injury provides a crucial explanatory lens, accounting for the profound cynicism and emotional withdrawal that simple "stress" or "fatigue" cannot fully explain. It is an ethical wound to the conscience of the caregiver.  </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None/>
            </a:pPr>
            <a:r>
              <a:rPr kumimoji="0" lang="en-US" altLang="en-US" sz="2400" b="0" i="0" u="none" strike="noStrike" cap="none" normalizeH="0" baseline="0" dirty="0">
                <a:ln>
                  <a:noFill/>
                </a:ln>
                <a:solidFill>
                  <a:schemeClr val="tx1"/>
                </a:solidFill>
                <a:effectLst/>
              </a:rPr>
              <a:t> </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pPr>
            <a:r>
              <a:rPr kumimoji="0" lang="en-US" altLang="en-US" sz="2400" b="1" i="0" u="none" strike="noStrike" cap="none" normalizeH="0" baseline="0" dirty="0">
                <a:ln>
                  <a:noFill/>
                </a:ln>
                <a:solidFill>
                  <a:schemeClr val="tx1"/>
                </a:solidFill>
                <a:effectLst/>
              </a:rPr>
              <a:t>The Vicious Feedback Loop:</a:t>
            </a:r>
            <a:r>
              <a:rPr kumimoji="0" lang="en-US" altLang="en-US" sz="2400" b="0" i="0" u="none" strike="noStrike" cap="none" normalizeH="0" baseline="0" dirty="0">
                <a:ln>
                  <a:noFill/>
                </a:ln>
                <a:solidFill>
                  <a:schemeClr val="tx1"/>
                </a:solidFill>
                <a:effectLst/>
              </a:rPr>
              <a:t> The crisis is self-perpetuating. High workloads and burnout lead to staff turnover, which worsens understaffing. This, in turn, increases the workload and stress on the remaining clinicians, driving even more burnout and threatening the long-term stability of the workforce.</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2400" b="0" i="0" u="none" strike="noStrike" cap="none" normalizeH="0" baseline="0" dirty="0">
              <a:ln>
                <a:noFill/>
              </a:ln>
              <a:solidFill>
                <a:schemeClr val="tx1"/>
              </a:solidFill>
              <a:effectLs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7312"/>
            <a:ext cx="10515600" cy="1325563"/>
          </a:xfrm>
        </p:spPr>
        <p:txBody>
          <a:bodyPr/>
          <a:lstStyle/>
          <a:p>
            <a:pPr algn="ctr"/>
            <a:r>
              <a:rPr lang="en-IN" b="1" dirty="0"/>
              <a:t>Discussion (2/2)</a:t>
            </a:r>
            <a:endParaRPr lang="en-IN" b="1"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 y="23813"/>
            <a:ext cx="2187136" cy="1029483"/>
          </a:xfrm>
          <a:prstGeom prst="rect">
            <a:avLst/>
          </a:prstGeom>
        </p:spPr>
      </p:pic>
      <p:sp>
        <p:nvSpPr>
          <p:cNvPr id="7" name="Rectangle 1"/>
          <p:cNvSpPr>
            <a:spLocks noGrp="1" noChangeArrowheads="1"/>
          </p:cNvSpPr>
          <p:nvPr>
            <p:ph idx="1"/>
          </p:nvPr>
        </p:nvSpPr>
        <p:spPr bwMode="auto">
          <a:xfrm>
            <a:off x="74270" y="1185138"/>
            <a:ext cx="11518557"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sz="2400" b="1" i="0" u="sng" strike="noStrike" cap="none" normalizeH="0" baseline="0" dirty="0">
                <a:ln>
                  <a:noFill/>
                </a:ln>
                <a:solidFill>
                  <a:schemeClr val="tx1"/>
                </a:solidFill>
                <a:effectLst/>
              </a:rPr>
              <a:t>Pathways to Recovery - A Call for Systemic Solutions</a:t>
            </a:r>
            <a:endParaRPr kumimoji="0" lang="en-US" altLang="en-US" sz="2400" b="1" i="0" u="sng"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2400" b="0" i="0" u="sng"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pPr>
            <a:r>
              <a:rPr kumimoji="0" lang="en-US" altLang="en-US" sz="2400" b="1" i="0" u="none" strike="noStrike" cap="none" normalizeH="0" baseline="0" dirty="0">
                <a:ln>
                  <a:noFill/>
                </a:ln>
                <a:solidFill>
                  <a:schemeClr val="tx1"/>
                </a:solidFill>
                <a:effectLst/>
              </a:rPr>
              <a:t>A Paradigm Shift in Responsibility:</a:t>
            </a:r>
            <a:r>
              <a:rPr kumimoji="0" lang="en-US" altLang="en-US" sz="2400" b="0" i="0" u="none" strike="noStrike" cap="none" normalizeH="0" baseline="0" dirty="0">
                <a:ln>
                  <a:noFill/>
                </a:ln>
                <a:solidFill>
                  <a:schemeClr val="tx1"/>
                </a:solidFill>
                <a:effectLst/>
              </a:rPr>
              <a:t> The most effective and ethical approach requires a shift in focus from "fixing the worker" to "fixing the workplace." The primary responsibility for well-being lies with the organizations and systems that create the work environment.  </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None/>
            </a:pPr>
            <a:r>
              <a:rPr kumimoji="0" lang="en-US" altLang="en-US" sz="2400" b="0" i="0" u="none" strike="noStrike" cap="none" normalizeH="0" baseline="0" dirty="0">
                <a:ln>
                  <a:noFill/>
                </a:ln>
                <a:solidFill>
                  <a:schemeClr val="tx1"/>
                </a:solidFill>
                <a:effectLst/>
              </a:rPr>
              <a:t> </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pPr>
            <a:r>
              <a:rPr kumimoji="0" lang="en-US" altLang="en-US" sz="2400" b="1" i="0" u="none" strike="noStrike" cap="none" normalizeH="0" baseline="0" dirty="0">
                <a:ln>
                  <a:noFill/>
                </a:ln>
                <a:solidFill>
                  <a:schemeClr val="tx1"/>
                </a:solidFill>
                <a:effectLst/>
              </a:rPr>
              <a:t>Top-Down Interventions are Paramount:</a:t>
            </a:r>
            <a:r>
              <a:rPr kumimoji="0" lang="en-US" altLang="en-US" sz="2400" b="0" i="0" u="none" strike="noStrike" cap="none" normalizeH="0" baseline="0" dirty="0">
                <a:ln>
                  <a:noFill/>
                </a:ln>
                <a:solidFill>
                  <a:schemeClr val="tx1"/>
                </a:solidFill>
                <a:effectLst/>
              </a:rPr>
              <a:t> Policy changes (e.g., Dr. Lorna Breen Act), regulatory reform to reduce administrative burdens, and organizational strategies to optimize workload, staffing, and workflow are the most impactful solutions.   </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None/>
            </a:pP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pPr>
            <a:r>
              <a:rPr kumimoji="0" lang="en-US" altLang="en-US" sz="2400" b="1" i="0" u="none" strike="noStrike" cap="none" normalizeH="0" baseline="0" dirty="0">
                <a:ln>
                  <a:noFill/>
                </a:ln>
                <a:solidFill>
                  <a:schemeClr val="tx1"/>
                </a:solidFill>
                <a:effectLst/>
              </a:rPr>
              <a:t>The Role of Individual Strategies:</a:t>
            </a:r>
            <a:r>
              <a:rPr kumimoji="0" lang="en-US" altLang="en-US" sz="2400" b="0" i="0" u="none" strike="noStrike" cap="none" normalizeH="0" baseline="0" dirty="0">
                <a:ln>
                  <a:noFill/>
                </a:ln>
                <a:solidFill>
                  <a:schemeClr val="tx1"/>
                </a:solidFill>
                <a:effectLst/>
              </a:rPr>
              <a:t> Individual coping mechanisms like self-care and mindfulness training are valuable complements, but they are insufficient alone. When offered in the absence of systemic reform, they can be perceived as shifting the burden of a broken system onto the individual.   </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2400" b="0" i="0" u="none" strike="noStrike" cap="none" normalizeH="0" baseline="0" dirty="0">
              <a:ln>
                <a:noFill/>
              </a:ln>
              <a:solidFill>
                <a:schemeClr val="tx1"/>
              </a:solidFill>
              <a:effectLs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4159"/>
            <a:ext cx="10515600" cy="1325563"/>
          </a:xfrm>
        </p:spPr>
        <p:txBody>
          <a:bodyPr/>
          <a:lstStyle/>
          <a:p>
            <a:pPr algn="ctr"/>
            <a:r>
              <a:rPr lang="en-IN" b="1" dirty="0"/>
              <a:t>Conclusion</a:t>
            </a:r>
            <a:endParaRPr lang="en-IN" b="1"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 y="23814"/>
            <a:ext cx="2025570" cy="953434"/>
          </a:xfrm>
          <a:prstGeom prst="rect">
            <a:avLst/>
          </a:prstGeom>
        </p:spPr>
      </p:pic>
      <p:sp>
        <p:nvSpPr>
          <p:cNvPr id="7" name="Rectangle 1"/>
          <p:cNvSpPr>
            <a:spLocks noGrp="1" noChangeArrowheads="1"/>
          </p:cNvSpPr>
          <p:nvPr>
            <p:ph idx="1"/>
          </p:nvPr>
        </p:nvSpPr>
        <p:spPr bwMode="auto">
          <a:xfrm>
            <a:off x="143720" y="1485521"/>
            <a:ext cx="11753335" cy="4954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sz="2400" b="1" i="0" u="sng" strike="noStrike" cap="none" normalizeH="0" baseline="0" dirty="0">
                <a:ln>
                  <a:noFill/>
                </a:ln>
                <a:solidFill>
                  <a:schemeClr val="tx1"/>
                </a:solidFill>
                <a:effectLst/>
              </a:rPr>
              <a:t>Conclusion &amp; Future Research Agenda</a:t>
            </a:r>
            <a:endParaRPr kumimoji="0" lang="en-US" altLang="en-US" sz="2400" b="1" i="0" u="sng"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2400" b="0" i="0" u="sng"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pPr>
            <a:r>
              <a:rPr kumimoji="0" lang="en-US" altLang="en-US" sz="2000" b="1" i="0" u="none" strike="noStrike" cap="none" normalizeH="0" baseline="0" dirty="0">
                <a:ln>
                  <a:noFill/>
                </a:ln>
                <a:solidFill>
                  <a:schemeClr val="tx1"/>
                </a:solidFill>
                <a:effectLst/>
              </a:rPr>
              <a:t>Conclusion:</a:t>
            </a:r>
            <a:r>
              <a:rPr kumimoji="0" lang="en-US" altLang="en-US" sz="2000" b="0" i="0" u="none" strike="noStrike" cap="none" normalizeH="0" baseline="0" dirty="0">
                <a:ln>
                  <a:noFill/>
                </a:ln>
                <a:solidFill>
                  <a:schemeClr val="tx1"/>
                </a:solidFill>
                <a:effectLst/>
              </a:rPr>
              <a:t> HCW burnout is a persistent, systemic crisis in the post-COVID era, driven by organizational failures and compounded by moral injury. It has severe consequences for patient safety, workforce stability, and healthcare economics. Meaningful recovery requires a fundamental commitment to systemic and organizational reform. </a:t>
            </a:r>
            <a:endParaRPr kumimoji="0" lang="en-US"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pPr>
            <a:r>
              <a:rPr kumimoji="0" lang="en-US" altLang="en-US" sz="2000" b="1" i="0" u="none" strike="noStrike" cap="none" normalizeH="0" baseline="0" dirty="0">
                <a:ln>
                  <a:noFill/>
                </a:ln>
                <a:solidFill>
                  <a:schemeClr val="tx1"/>
                </a:solidFill>
                <a:effectLst/>
              </a:rPr>
              <a:t>Future Research Agenda - From Problem to Solution:</a:t>
            </a:r>
            <a:r>
              <a:rPr kumimoji="0" lang="en-US" altLang="en-US" sz="2000" b="0" i="0" u="none" strike="noStrike" cap="none" normalizeH="0" baseline="0" dirty="0">
                <a:ln>
                  <a:noFill/>
                </a:ln>
                <a:solidFill>
                  <a:schemeClr val="tx1"/>
                </a:solidFill>
                <a:effectLst/>
              </a:rPr>
              <a:t> Future research must pivot from simply documenting the crisis to engineering and evaluating solutions. Key priorities include: </a:t>
            </a:r>
            <a:endParaRPr kumimoji="0" lang="en-US" altLang="en-US" sz="2000"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Char char="•"/>
            </a:pPr>
            <a:r>
              <a:rPr kumimoji="0" lang="en-US" altLang="en-US" sz="2000" b="1" i="0" u="none" strike="noStrike" cap="none" normalizeH="0" baseline="0" dirty="0">
                <a:ln>
                  <a:noFill/>
                </a:ln>
                <a:solidFill>
                  <a:schemeClr val="tx1"/>
                </a:solidFill>
                <a:effectLst/>
              </a:rPr>
              <a:t>Methodology:</a:t>
            </a:r>
            <a:r>
              <a:rPr kumimoji="0" lang="en-US" altLang="en-US" sz="2000" b="0" i="0" u="none" strike="noStrike" cap="none" normalizeH="0" baseline="0" dirty="0">
                <a:ln>
                  <a:noFill/>
                </a:ln>
                <a:solidFill>
                  <a:schemeClr val="tx1"/>
                </a:solidFill>
                <a:effectLst/>
              </a:rPr>
              <a:t> Adopting standardized measurement tools and prioritizing longitudinal studies to track burnout and intervention effectiveness over time.   </a:t>
            </a:r>
            <a:endParaRPr kumimoji="0" lang="en-US" altLang="en-US" sz="2000"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Char char="•"/>
            </a:pPr>
            <a:r>
              <a:rPr kumimoji="0" lang="en-US" altLang="en-US" sz="2000" b="1" i="0" u="none" strike="noStrike" cap="none" normalizeH="0" baseline="0" dirty="0">
                <a:ln>
                  <a:noFill/>
                </a:ln>
                <a:solidFill>
                  <a:schemeClr val="tx1"/>
                </a:solidFill>
                <a:effectLst/>
              </a:rPr>
              <a:t>Interventions:</a:t>
            </a:r>
            <a:r>
              <a:rPr kumimoji="0" lang="en-US" altLang="en-US" sz="2000" b="0" i="0" u="none" strike="noStrike" cap="none" normalizeH="0" baseline="0" dirty="0">
                <a:ln>
                  <a:noFill/>
                </a:ln>
                <a:solidFill>
                  <a:schemeClr val="tx1"/>
                </a:solidFill>
                <a:effectLst/>
              </a:rPr>
              <a:t> Rigorously evaluating the cost-effectiveness of specific systemic interventions to identify what works best, for whom, and in what context.   </a:t>
            </a:r>
            <a:endParaRPr kumimoji="0" lang="en-US" altLang="en-US" sz="2000"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Char char="•"/>
            </a:pPr>
            <a:r>
              <a:rPr kumimoji="0" lang="en-US" altLang="en-US" sz="2000" b="1" i="0" u="none" strike="noStrike" cap="none" normalizeH="0" baseline="0" dirty="0">
                <a:ln>
                  <a:noFill/>
                </a:ln>
                <a:solidFill>
                  <a:schemeClr val="tx1"/>
                </a:solidFill>
                <a:effectLst/>
              </a:rPr>
              <a:t>Thematic Gaps:</a:t>
            </a:r>
            <a:r>
              <a:rPr kumimoji="0" lang="en-US" altLang="en-US" sz="2000" b="0" i="0" u="none" strike="noStrike" cap="none" normalizeH="0" baseline="0" dirty="0">
                <a:ln>
                  <a:noFill/>
                </a:ln>
                <a:solidFill>
                  <a:schemeClr val="tx1"/>
                </a:solidFill>
                <a:effectLst/>
              </a:rPr>
              <a:t> Focusing on underrepresented HCWs, the long-term impact of moral injury, and strategies to rebuild the fractured social contract between HCWs and the public. </a:t>
            </a:r>
            <a:r>
              <a:rPr kumimoji="0" lang="en-US" altLang="en-US" b="0" i="0" u="none" strike="noStrike" cap="none" normalizeH="0" baseline="0" dirty="0">
                <a:ln>
                  <a:noFill/>
                </a:ln>
                <a:solidFill>
                  <a:schemeClr val="tx1"/>
                </a:solidFill>
                <a:effectLst/>
              </a:rPr>
              <a:t>  </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2400" b="0" i="0" u="none" strike="noStrike" cap="none" normalizeH="0" baseline="0" dirty="0">
              <a:ln>
                <a:noFill/>
              </a:ln>
              <a:solidFill>
                <a:schemeClr val="tx1"/>
              </a:solidFill>
              <a:effectLs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35186"/>
            <a:ext cx="10515600" cy="1782986"/>
          </a:xfrm>
        </p:spPr>
        <p:txBody>
          <a:bodyPr/>
          <a:lstStyle/>
          <a:p>
            <a:pPr algn="ctr"/>
            <a:r>
              <a:rPr lang="en-IN" b="1" dirty="0"/>
              <a:t>References (1/2)</a:t>
            </a:r>
            <a:endParaRPr lang="en-IN" b="1" dirty="0"/>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4"/>
            <a:ext cx="1845797" cy="868815"/>
          </a:xfrm>
          <a:prstGeom prst="rect">
            <a:avLst/>
          </a:prstGeom>
        </p:spPr>
      </p:pic>
      <p:sp>
        <p:nvSpPr>
          <p:cNvPr id="8" name="Rectangle 2"/>
          <p:cNvSpPr>
            <a:spLocks noGrp="1" noChangeArrowheads="1"/>
          </p:cNvSpPr>
          <p:nvPr>
            <p:ph idx="1"/>
          </p:nvPr>
        </p:nvSpPr>
        <p:spPr bwMode="auto">
          <a:xfrm>
            <a:off x="54425" y="908885"/>
            <a:ext cx="12279087" cy="5662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20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pPr>
            <a:r>
              <a:rPr kumimoji="0" lang="en-US" altLang="en-US" sz="1800" b="0" i="0" u="none" strike="noStrike" cap="none" normalizeH="0" baseline="0" dirty="0">
                <a:ln>
                  <a:noFill/>
                </a:ln>
                <a:solidFill>
                  <a:schemeClr val="tx1"/>
                </a:solidFill>
                <a:effectLst/>
              </a:rPr>
              <a:t>Helfrich CD, Blevins D, Simonetti JA, Rose D, Woolever D, Sylling P, et al. Burnout and Professional Stress Among Health Care Workers After the COVID-19 Pandemic. JAMA </a:t>
            </a:r>
            <a:r>
              <a:rPr kumimoji="0" lang="en-US" altLang="en-US" sz="1800" b="0" i="0" u="none" strike="noStrike" cap="none" normalizeH="0" baseline="0" dirty="0" err="1">
                <a:ln>
                  <a:noFill/>
                </a:ln>
                <a:solidFill>
                  <a:schemeClr val="tx1"/>
                </a:solidFill>
                <a:effectLst/>
              </a:rPr>
              <a:t>Netw</a:t>
            </a:r>
            <a:r>
              <a:rPr kumimoji="0" lang="en-US" altLang="en-US" sz="1800" b="0" i="0" u="none" strike="noStrike" cap="none" normalizeH="0" baseline="0" dirty="0">
                <a:ln>
                  <a:noFill/>
                </a:ln>
                <a:solidFill>
                  <a:schemeClr val="tx1"/>
                </a:solidFill>
                <a:effectLst/>
              </a:rPr>
              <a:t> Open. 2024 Jun 3;7(6):e2415777.   </a:t>
            </a:r>
            <a:endParaRPr kumimoji="0" lang="en-US" altLang="en-US" sz="18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pPr>
            <a:r>
              <a:rPr kumimoji="0" lang="en-US" altLang="en-US" sz="1800" b="0" i="0" u="none" strike="noStrike" cap="none" normalizeH="0" baseline="0" dirty="0">
                <a:ln>
                  <a:noFill/>
                </a:ln>
                <a:solidFill>
                  <a:schemeClr val="tx1"/>
                </a:solidFill>
                <a:effectLst/>
              </a:rPr>
              <a:t>De Hert S. Burnout in Healthcare Workers: Prevalence, Impact and Preventative Strategies. Local Reg </a:t>
            </a:r>
            <a:r>
              <a:rPr kumimoji="0" lang="en-US" altLang="en-US" sz="1800" b="0" i="0" u="none" strike="noStrike" cap="none" normalizeH="0" baseline="0" dirty="0" err="1">
                <a:ln>
                  <a:noFill/>
                </a:ln>
                <a:solidFill>
                  <a:schemeClr val="tx1"/>
                </a:solidFill>
                <a:effectLst/>
              </a:rPr>
              <a:t>Anesth</a:t>
            </a:r>
            <a:r>
              <a:rPr kumimoji="0" lang="en-US" altLang="en-US" sz="1800" b="0" i="0" u="none" strike="noStrike" cap="none" normalizeH="0" baseline="0" dirty="0">
                <a:ln>
                  <a:noFill/>
                </a:ln>
                <a:solidFill>
                  <a:schemeClr val="tx1"/>
                </a:solidFill>
                <a:effectLst/>
              </a:rPr>
              <a:t>. 2020;13:171-83.   </a:t>
            </a:r>
            <a:endParaRPr kumimoji="0" lang="en-US" altLang="en-US" sz="18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pPr>
            <a:r>
              <a:rPr kumimoji="0" lang="en-US" altLang="en-US" sz="1800" b="0" i="0" u="none" strike="noStrike" cap="none" normalizeH="0" baseline="0" dirty="0" err="1">
                <a:ln>
                  <a:noFill/>
                </a:ln>
                <a:solidFill>
                  <a:schemeClr val="tx1"/>
                </a:solidFill>
                <a:effectLst/>
              </a:rPr>
              <a:t>Gnanadurai</a:t>
            </a:r>
            <a:r>
              <a:rPr kumimoji="0" lang="en-US" altLang="en-US" sz="1800" b="0" i="0" u="none" strike="noStrike" cap="none" normalizeH="0" baseline="0" dirty="0">
                <a:ln>
                  <a:noFill/>
                </a:ln>
                <a:solidFill>
                  <a:schemeClr val="tx1"/>
                </a:solidFill>
                <a:effectLst/>
              </a:rPr>
              <a:t> A, Harold Robinson E, </a:t>
            </a:r>
            <a:r>
              <a:rPr kumimoji="0" lang="en-US" altLang="en-US" sz="1800" b="0" i="0" u="none" strike="noStrike" cap="none" normalizeH="0" baseline="0" dirty="0" err="1">
                <a:ln>
                  <a:noFill/>
                </a:ln>
                <a:solidFill>
                  <a:schemeClr val="tx1"/>
                </a:solidFill>
                <a:effectLst/>
              </a:rPr>
              <a:t>Kaliyaperumal</a:t>
            </a:r>
            <a:r>
              <a:rPr kumimoji="0" lang="en-US" altLang="en-US" sz="1800" b="0" i="0" u="none" strike="noStrike" cap="none" normalizeH="0" baseline="0" dirty="0">
                <a:ln>
                  <a:noFill/>
                </a:ln>
                <a:solidFill>
                  <a:schemeClr val="tx1"/>
                </a:solidFill>
                <a:effectLst/>
              </a:rPr>
              <a:t> D, Kumar S. Burnout Syndrome. In: </a:t>
            </a:r>
            <a:r>
              <a:rPr kumimoji="0" lang="en-US" altLang="en-US" sz="1800" b="0" i="0" u="none" strike="noStrike" cap="none" normalizeH="0" baseline="0" dirty="0" err="1">
                <a:ln>
                  <a:noFill/>
                </a:ln>
                <a:solidFill>
                  <a:schemeClr val="tx1"/>
                </a:solidFill>
                <a:effectLst/>
              </a:rPr>
              <a:t>StatPearls</a:t>
            </a:r>
            <a:r>
              <a:rPr kumimoji="0" lang="en-US" altLang="en-US" sz="1800" b="0" i="0" u="none" strike="noStrike" cap="none" normalizeH="0" baseline="0" dirty="0">
                <a:ln>
                  <a:noFill/>
                </a:ln>
                <a:solidFill>
                  <a:schemeClr val="tx1"/>
                </a:solidFill>
                <a:effectLst/>
              </a:rPr>
              <a:t> [Internet]. Treasure Island (FL): </a:t>
            </a:r>
            <a:r>
              <a:rPr kumimoji="0" lang="en-US" altLang="en-US" sz="1800" b="0" i="0" u="none" strike="noStrike" cap="none" normalizeH="0" baseline="0" dirty="0" err="1">
                <a:ln>
                  <a:noFill/>
                </a:ln>
                <a:solidFill>
                  <a:schemeClr val="tx1"/>
                </a:solidFill>
                <a:effectLst/>
              </a:rPr>
              <a:t>StatPearls</a:t>
            </a:r>
            <a:r>
              <a:rPr kumimoji="0" lang="en-US" altLang="en-US" sz="1800" b="0" i="0" u="none" strike="noStrike" cap="none" normalizeH="0" baseline="0" dirty="0">
                <a:ln>
                  <a:noFill/>
                </a:ln>
                <a:solidFill>
                  <a:schemeClr val="tx1"/>
                </a:solidFill>
                <a:effectLst/>
              </a:rPr>
              <a:t> Publishing; 2024 [cited 2025 Apr 15]. Available from: </a:t>
            </a:r>
            <a:r>
              <a:rPr kumimoji="0" lang="en-US" altLang="en-US" sz="1800" b="0" i="0" u="none" strike="noStrike" cap="none" normalizeH="0" baseline="0" dirty="0">
                <a:ln>
                  <a:noFill/>
                </a:ln>
                <a:solidFill>
                  <a:schemeClr val="tx1"/>
                </a:solidFill>
                <a:effectLst/>
                <a:hlinkClick r:id="rId2"/>
              </a:rPr>
              <a:t>https://www.ncbi.nlm.nih.gov/books/NBK538330/</a:t>
            </a:r>
            <a:r>
              <a:rPr kumimoji="0" lang="en-US" altLang="en-US" sz="1800" b="0" i="0" u="none" strike="noStrike" cap="none" normalizeH="0" baseline="0" dirty="0">
                <a:ln>
                  <a:noFill/>
                </a:ln>
                <a:solidFill>
                  <a:schemeClr val="tx1"/>
                </a:solidFill>
                <a:effectLst/>
              </a:rPr>
              <a:t>   </a:t>
            </a:r>
            <a:endParaRPr kumimoji="0" lang="en-US" altLang="en-US" sz="18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pPr>
            <a:r>
              <a:rPr kumimoji="0" lang="en-US" altLang="en-US" sz="1800" b="0" i="0" u="none" strike="noStrike" cap="none" normalizeH="0" baseline="0" dirty="0" err="1">
                <a:ln>
                  <a:noFill/>
                </a:ln>
                <a:solidFill>
                  <a:schemeClr val="tx1"/>
                </a:solidFill>
                <a:effectLst/>
              </a:rPr>
              <a:t>Restauri</a:t>
            </a:r>
            <a:r>
              <a:rPr kumimoji="0" lang="en-US" altLang="en-US" sz="1800" b="0" i="0" u="none" strike="noStrike" cap="none" normalizeH="0" baseline="0" dirty="0">
                <a:ln>
                  <a:noFill/>
                </a:ln>
                <a:solidFill>
                  <a:schemeClr val="tx1"/>
                </a:solidFill>
                <a:effectLst/>
              </a:rPr>
              <a:t> N, Sheridan AD. Burnout and Posttraumatic Stress Disorder in the Coronavirus Disease 2019 (COVID-19) Pandemic: Intersection, Impact, and Interventions. J Am Coll </a:t>
            </a:r>
            <a:r>
              <a:rPr kumimoji="0" lang="en-US" altLang="en-US" sz="1800" b="0" i="0" u="none" strike="noStrike" cap="none" normalizeH="0" baseline="0" dirty="0" err="1">
                <a:ln>
                  <a:noFill/>
                </a:ln>
                <a:solidFill>
                  <a:schemeClr val="tx1"/>
                </a:solidFill>
                <a:effectLst/>
              </a:rPr>
              <a:t>Radiol</a:t>
            </a:r>
            <a:r>
              <a:rPr kumimoji="0" lang="en-US" altLang="en-US" sz="1800" b="0" i="0" u="none" strike="noStrike" cap="none" normalizeH="0" baseline="0" dirty="0">
                <a:ln>
                  <a:noFill/>
                </a:ln>
                <a:solidFill>
                  <a:schemeClr val="tx1"/>
                </a:solidFill>
                <a:effectLst/>
              </a:rPr>
              <a:t>. 2020 Jul;17(7):921–6.   </a:t>
            </a:r>
            <a:endParaRPr kumimoji="0" lang="en-US" altLang="en-US" sz="18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pPr>
            <a:r>
              <a:rPr kumimoji="0" lang="en-US" altLang="en-US" sz="1800" b="0" i="0" u="none" strike="noStrike" cap="none" normalizeH="0" baseline="0" dirty="0">
                <a:ln>
                  <a:noFill/>
                </a:ln>
                <a:solidFill>
                  <a:schemeClr val="tx1"/>
                </a:solidFill>
                <a:effectLst/>
              </a:rPr>
              <a:t>de Kock JH, Latham HA, Leslie SJ, Grindle M, Munoz SA, Ellis L, et al. A rapid review of the impact of COVID-19 on the mental health of healthcare workers: implications for supporting psychological well-being. BMC Public Health. 2021 Jan 9;21(1):104.   </a:t>
            </a:r>
            <a:endParaRPr kumimoji="0" lang="en-US" altLang="en-US" sz="18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pPr>
            <a:r>
              <a:rPr kumimoji="0" lang="en-US" altLang="en-US" sz="1800" b="0" i="0" u="none" strike="noStrike" cap="none" normalizeH="0" baseline="0" dirty="0">
                <a:ln>
                  <a:noFill/>
                </a:ln>
                <a:solidFill>
                  <a:schemeClr val="tx1"/>
                </a:solidFill>
                <a:effectLst/>
              </a:rPr>
              <a:t>Sahebi A, </a:t>
            </a:r>
            <a:r>
              <a:rPr kumimoji="0" lang="en-US" altLang="en-US" sz="1800" b="0" i="0" u="none" strike="noStrike" cap="none" normalizeH="0" baseline="0" dirty="0" err="1">
                <a:ln>
                  <a:noFill/>
                </a:ln>
                <a:solidFill>
                  <a:schemeClr val="tx1"/>
                </a:solidFill>
                <a:effectLst/>
              </a:rPr>
              <a:t>Nejati-Zarnaqi</a:t>
            </a:r>
            <a:r>
              <a:rPr kumimoji="0" lang="en-US" altLang="en-US" sz="1800" b="0" i="0" u="none" strike="noStrike" cap="none" normalizeH="0" baseline="0" dirty="0">
                <a:ln>
                  <a:noFill/>
                </a:ln>
                <a:solidFill>
                  <a:schemeClr val="tx1"/>
                </a:solidFill>
                <a:effectLst/>
              </a:rPr>
              <a:t> B, Moayedi S, Yousefi K, Torres M, </a:t>
            </a:r>
            <a:r>
              <a:rPr kumimoji="0" lang="en-US" altLang="en-US" sz="1800" b="0" i="0" u="none" strike="noStrike" cap="none" normalizeH="0" baseline="0" dirty="0" err="1">
                <a:ln>
                  <a:noFill/>
                </a:ln>
                <a:solidFill>
                  <a:schemeClr val="tx1"/>
                </a:solidFill>
                <a:effectLst/>
              </a:rPr>
              <a:t>Golitaleb</a:t>
            </a:r>
            <a:r>
              <a:rPr kumimoji="0" lang="en-US" altLang="en-US" sz="1800" b="0" i="0" u="none" strike="noStrike" cap="none" normalizeH="0" baseline="0" dirty="0">
                <a:ln>
                  <a:noFill/>
                </a:ln>
                <a:solidFill>
                  <a:schemeClr val="tx1"/>
                </a:solidFill>
                <a:effectLst/>
              </a:rPr>
              <a:t> M. The prevalence of anxiety and depression among healthcare workers during the COVID-19 pandemic: An umbrella review of meta-analyses. Front Psychiatry. 2021;12:797545.   </a:t>
            </a:r>
            <a:endParaRPr kumimoji="0" lang="en-US" altLang="en-US" sz="18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pPr>
            <a:r>
              <a:rPr kumimoji="0" lang="en-US" altLang="en-US" sz="1800" b="0" i="0" u="none" strike="noStrike" cap="none" normalizeH="0" baseline="0" dirty="0">
                <a:ln>
                  <a:noFill/>
                </a:ln>
                <a:solidFill>
                  <a:schemeClr val="tx1"/>
                </a:solidFill>
                <a:effectLst/>
              </a:rPr>
              <a:t>Sidiq M, Khan A, Singh A, Sharma R, Wani A, Wani Z, et al. Burnout experience among healthcare workers post third COVID-19 wave in India; findings of a cross-sectional study. </a:t>
            </a:r>
            <a:r>
              <a:rPr kumimoji="0" lang="en-US" altLang="en-US" sz="1800" b="0" i="0" u="none" strike="noStrike" cap="none" normalizeH="0" baseline="0" dirty="0" err="1">
                <a:ln>
                  <a:noFill/>
                </a:ln>
                <a:solidFill>
                  <a:schemeClr val="tx1"/>
                </a:solidFill>
                <a:effectLst/>
              </a:rPr>
              <a:t>PeerJ</a:t>
            </a:r>
            <a:r>
              <a:rPr kumimoji="0" lang="en-US" altLang="en-US" sz="1800" b="0" i="0" u="none" strike="noStrike" cap="none" normalizeH="0" baseline="0" dirty="0">
                <a:ln>
                  <a:noFill/>
                </a:ln>
                <a:solidFill>
                  <a:schemeClr val="tx1"/>
                </a:solidFill>
                <a:effectLst/>
              </a:rPr>
              <a:t>. 2024;12:e18039.   </a:t>
            </a:r>
            <a:endParaRPr kumimoji="0" lang="en-US" altLang="en-US" sz="18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pPr>
            <a:r>
              <a:rPr kumimoji="0" lang="en-US" altLang="en-US" sz="1800" b="0" i="0" u="none" strike="noStrike" cap="none" normalizeH="0" baseline="0" dirty="0">
                <a:ln>
                  <a:noFill/>
                </a:ln>
                <a:solidFill>
                  <a:schemeClr val="tx1"/>
                </a:solidFill>
                <a:effectLst/>
              </a:rPr>
              <a:t>Kulkarni S, Ganesan V, Sharma P, </a:t>
            </a:r>
            <a:r>
              <a:rPr kumimoji="0" lang="en-US" altLang="en-US" sz="1800" b="0" i="0" u="none" strike="noStrike" cap="none" normalizeH="0" baseline="0" dirty="0" err="1">
                <a:ln>
                  <a:noFill/>
                </a:ln>
                <a:solidFill>
                  <a:schemeClr val="tx1"/>
                </a:solidFill>
                <a:effectLst/>
              </a:rPr>
              <a:t>Gorthi</a:t>
            </a:r>
            <a:r>
              <a:rPr kumimoji="0" lang="en-US" altLang="en-US" sz="1800" b="0" i="0" u="none" strike="noStrike" cap="none" normalizeH="0" baseline="0" dirty="0">
                <a:ln>
                  <a:noFill/>
                </a:ln>
                <a:solidFill>
                  <a:schemeClr val="tx1"/>
                </a:solidFill>
                <a:effectLst/>
              </a:rPr>
              <a:t> SP, Hiremath S, Kumar S, et al. Burnout in healthcare workers during COVID-19 pandemic in India: a cross-sectional study. Indian J Crit Care Med. 2020;24(11):1059-64.   </a:t>
            </a:r>
            <a:endParaRPr kumimoji="0" lang="en-US" altLang="en-US" sz="1800" b="0" i="0" u="none" strike="noStrike" cap="none" normalizeH="0" baseline="0" dirty="0">
              <a:ln>
                <a:noFill/>
              </a:ln>
              <a:solidFill>
                <a:schemeClr val="tx1"/>
              </a:solidFill>
              <a:effectLs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968828"/>
          </a:xfrm>
        </p:spPr>
        <p:txBody>
          <a:bodyPr/>
          <a:lstStyle/>
          <a:p>
            <a:pPr algn="ctr"/>
            <a:r>
              <a:rPr lang="en-IN" b="1" dirty="0"/>
              <a:t>References (2/2)</a:t>
            </a:r>
            <a:endParaRPr lang="en-IN" dirty="0"/>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sp>
        <p:nvSpPr>
          <p:cNvPr id="6" name="Rectangle 1"/>
          <p:cNvSpPr>
            <a:spLocks noGrp="1" noChangeArrowheads="1"/>
          </p:cNvSpPr>
          <p:nvPr>
            <p:ph idx="1"/>
          </p:nvPr>
        </p:nvSpPr>
        <p:spPr bwMode="auto">
          <a:xfrm>
            <a:off x="108858" y="569435"/>
            <a:ext cx="11887199"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342900" marR="0" lvl="0" indent="-342900" algn="l" defTabSz="914400" rtl="0" eaLnBrk="0" fontAlgn="base" latinLnBrk="0" hangingPunct="0">
              <a:lnSpc>
                <a:spcPct val="100000"/>
              </a:lnSpc>
              <a:spcBef>
                <a:spcPct val="0"/>
              </a:spcBef>
              <a:spcAft>
                <a:spcPct val="0"/>
              </a:spcAft>
              <a:buClrTx/>
              <a:buSzTx/>
              <a:buFont typeface="+mj-lt"/>
              <a:buAutoNum type="arabicPeriod"/>
            </a:pPr>
            <a:endParaRPr kumimoji="0" lang="en-US" altLang="en-US" sz="1800" b="0" i="0" u="none" strike="noStrike" cap="none" normalizeH="0" baseline="0" dirty="0">
              <a:ln>
                <a:noFill/>
              </a:ln>
              <a:solidFill>
                <a:schemeClr val="tx1"/>
              </a:solidFill>
              <a:effectLst/>
              <a:latin typeface="Arial" panose="020B060402020209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pPr>
            <a:r>
              <a:rPr kumimoji="0" lang="en-US" altLang="en-US" sz="1800" b="0" i="0" u="none" strike="noStrike" cap="none" normalizeH="0" baseline="0" dirty="0">
                <a:ln>
                  <a:noFill/>
                </a:ln>
                <a:solidFill>
                  <a:schemeClr val="tx1"/>
                </a:solidFill>
                <a:effectLst/>
                <a:latin typeface="Arial" panose="020B0604020202090204" pitchFamily="34" charset="0"/>
              </a:rPr>
              <a:t>Grover S, Sahoo S, Mehra A, Avasthi A, Tripathi A, Subramanyan A, et al. Prevalence and factors associated with burnout among healthcare professionals in India: A systematic review and meta-analysis. Indian J Psychol Med. 2020;42(2):109-19.   </a:t>
            </a:r>
            <a:endParaRPr kumimoji="0" lang="en-US" altLang="en-US" sz="1800" b="0" i="0" u="none" strike="noStrike" cap="none" normalizeH="0" baseline="0" dirty="0">
              <a:ln>
                <a:noFill/>
              </a:ln>
              <a:solidFill>
                <a:schemeClr val="tx1"/>
              </a:solidFill>
              <a:effectLst/>
              <a:latin typeface="Arial" panose="020B060402020209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pPr>
            <a:r>
              <a:rPr kumimoji="0" lang="en-US" altLang="en-US" sz="1800" b="0" i="0" u="none" strike="noStrike" cap="none" normalizeH="0" baseline="0" dirty="0">
                <a:ln>
                  <a:noFill/>
                </a:ln>
                <a:solidFill>
                  <a:schemeClr val="tx1"/>
                </a:solidFill>
                <a:effectLst/>
                <a:latin typeface="Arial" panose="020B0604020202090204" pitchFamily="34" charset="0"/>
              </a:rPr>
              <a:t>Rao KD, Ramani S, Hazarika I, George S, Jhalani M, Seshadri S. The first 15 years of the National Health Mission (NHM) in India: progress and challenges. BMJ </a:t>
            </a:r>
            <a:r>
              <a:rPr kumimoji="0" lang="en-US" altLang="en-US" sz="2000" b="0" i="0" u="none" strike="noStrike" cap="none" normalizeH="0" baseline="0" dirty="0">
                <a:ln>
                  <a:noFill/>
                </a:ln>
                <a:solidFill>
                  <a:schemeClr val="tx1"/>
                </a:solidFill>
                <a:effectLst/>
              </a:rPr>
              <a:t>Glob</a:t>
            </a:r>
            <a:r>
              <a:rPr kumimoji="0" lang="en-US" altLang="en-US" sz="1800" b="0" i="0" u="none" strike="noStrike" cap="none" normalizeH="0" baseline="0" dirty="0">
                <a:ln>
                  <a:noFill/>
                </a:ln>
                <a:solidFill>
                  <a:schemeClr val="tx1"/>
                </a:solidFill>
                <a:effectLst/>
                <a:latin typeface="Arial" panose="020B0604020202090204" pitchFamily="34" charset="0"/>
              </a:rPr>
              <a:t> Health. 2021;6(Suppl 5):e006782.   </a:t>
            </a:r>
            <a:endParaRPr kumimoji="0" lang="en-US" altLang="en-US" sz="1800" b="0" i="0" u="none" strike="noStrike" cap="none" normalizeH="0" baseline="0" dirty="0">
              <a:ln>
                <a:noFill/>
              </a:ln>
              <a:solidFill>
                <a:schemeClr val="tx1"/>
              </a:solidFill>
              <a:effectLst/>
              <a:latin typeface="Arial" panose="020B060402020209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pPr>
            <a:r>
              <a:rPr kumimoji="0" lang="en-US" altLang="en-US" sz="1800" b="0" i="0" u="none" strike="noStrike" cap="none" normalizeH="0" baseline="0" dirty="0">
                <a:ln>
                  <a:noFill/>
                </a:ln>
                <a:solidFill>
                  <a:schemeClr val="tx1"/>
                </a:solidFill>
                <a:effectLst/>
                <a:latin typeface="Arial" panose="020B0604020202090204" pitchFamily="34" charset="0"/>
              </a:rPr>
              <a:t>The Commonwealth Fund. India [Internet]. 2020 [cited 2025 Apr 15]. Available from: </a:t>
            </a:r>
            <a:r>
              <a:rPr kumimoji="0" lang="en-US" altLang="en-US" sz="1800" b="0" i="0" u="none" strike="noStrike" cap="none" normalizeH="0" baseline="0" dirty="0">
                <a:ln>
                  <a:noFill/>
                </a:ln>
                <a:solidFill>
                  <a:schemeClr val="tx1"/>
                </a:solidFill>
                <a:effectLst/>
                <a:latin typeface="Arial" panose="020B0604020202090204" pitchFamily="34" charset="0"/>
                <a:hlinkClick r:id="rId1"/>
              </a:rPr>
              <a:t>https://www.commonwealthfund.org/international-health-policy-center/countries/india</a:t>
            </a:r>
            <a:r>
              <a:rPr kumimoji="0" lang="en-US" altLang="en-US" sz="1800" b="0" i="0" u="none" strike="noStrike" cap="none" normalizeH="0" baseline="0" dirty="0">
                <a:ln>
                  <a:noFill/>
                </a:ln>
                <a:solidFill>
                  <a:schemeClr val="tx1"/>
                </a:solidFill>
                <a:effectLst/>
                <a:latin typeface="Arial" panose="020B0604020202090204" pitchFamily="34" charset="0"/>
              </a:rPr>
              <a:t>   </a:t>
            </a:r>
            <a:endParaRPr kumimoji="0" lang="en-US" altLang="en-US" sz="1800" b="0" i="0" u="none" strike="noStrike" cap="none" normalizeH="0" baseline="0" dirty="0">
              <a:ln>
                <a:noFill/>
              </a:ln>
              <a:solidFill>
                <a:schemeClr val="tx1"/>
              </a:solidFill>
              <a:effectLst/>
              <a:latin typeface="Arial" panose="020B060402020209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pPr>
            <a:r>
              <a:rPr kumimoji="0" lang="en-US" altLang="en-US" sz="1800" b="0" i="0" u="none" strike="noStrike" cap="none" normalizeH="0" baseline="0" dirty="0" err="1">
                <a:ln>
                  <a:noFill/>
                </a:ln>
                <a:solidFill>
                  <a:schemeClr val="tx1"/>
                </a:solidFill>
                <a:effectLst/>
                <a:latin typeface="Arial" panose="020B0604020202090204" pitchFamily="34" charset="0"/>
              </a:rPr>
              <a:t>Kisely</a:t>
            </a:r>
            <a:r>
              <a:rPr kumimoji="0" lang="en-US" altLang="en-US" sz="1800" b="0" i="0" u="none" strike="noStrike" cap="none" normalizeH="0" baseline="0" dirty="0">
                <a:ln>
                  <a:noFill/>
                </a:ln>
                <a:solidFill>
                  <a:schemeClr val="tx1"/>
                </a:solidFill>
                <a:effectLst/>
                <a:latin typeface="Arial" panose="020B0604020202090204" pitchFamily="34" charset="0"/>
              </a:rPr>
              <a:t> S, Warren N, McMahon L, Dalais C, Henry I, Siskind D. Occurrence, prevention, and management of the psychological effects of emerging virus outbreaks on healthcare workers: rapid review and meta-analysis. BMJ. 2020 May 5;369:m1642.   </a:t>
            </a:r>
            <a:endParaRPr kumimoji="0" lang="en-US" altLang="en-US" sz="1800" b="0" i="0" u="none" strike="noStrike" cap="none" normalizeH="0" baseline="0" dirty="0">
              <a:ln>
                <a:noFill/>
              </a:ln>
              <a:solidFill>
                <a:schemeClr val="tx1"/>
              </a:solidFill>
              <a:effectLst/>
              <a:latin typeface="Arial" panose="020B060402020209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pPr>
            <a:r>
              <a:rPr kumimoji="0" lang="en-US" altLang="en-US" sz="1800" b="0" i="0" u="none" strike="noStrike" cap="none" normalizeH="0" baseline="0" dirty="0" err="1">
                <a:ln>
                  <a:noFill/>
                </a:ln>
                <a:solidFill>
                  <a:schemeClr val="tx1"/>
                </a:solidFill>
                <a:effectLst/>
                <a:latin typeface="Arial" panose="020B0604020202090204" pitchFamily="34" charset="0"/>
              </a:rPr>
              <a:t>Onyegbule</a:t>
            </a:r>
            <a:r>
              <a:rPr kumimoji="0" lang="en-US" altLang="en-US" sz="1800" b="0" i="0" u="none" strike="noStrike" cap="none" normalizeH="0" baseline="0" dirty="0">
                <a:ln>
                  <a:noFill/>
                </a:ln>
                <a:solidFill>
                  <a:schemeClr val="tx1"/>
                </a:solidFill>
                <a:effectLst/>
                <a:latin typeface="Arial" panose="020B0604020202090204" pitchFamily="34" charset="0"/>
              </a:rPr>
              <a:t> CJ, </a:t>
            </a:r>
            <a:r>
              <a:rPr kumimoji="0" lang="en-US" altLang="en-US" sz="1800" b="0" i="0" u="none" strike="noStrike" cap="none" normalizeH="0" baseline="0" dirty="0" err="1">
                <a:ln>
                  <a:noFill/>
                </a:ln>
                <a:solidFill>
                  <a:schemeClr val="tx1"/>
                </a:solidFill>
                <a:effectLst/>
                <a:latin typeface="Arial" panose="020B0604020202090204" pitchFamily="34" charset="0"/>
              </a:rPr>
              <a:t>Muoghalu</a:t>
            </a:r>
            <a:r>
              <a:rPr kumimoji="0" lang="en-US" altLang="en-US" sz="1800" b="0" i="0" u="none" strike="noStrike" cap="none" normalizeH="0" baseline="0" dirty="0">
                <a:ln>
                  <a:noFill/>
                </a:ln>
                <a:solidFill>
                  <a:schemeClr val="tx1"/>
                </a:solidFill>
                <a:effectLst/>
                <a:latin typeface="Arial" panose="020B0604020202090204" pitchFamily="34" charset="0"/>
              </a:rPr>
              <a:t> CG, Ofoegbu CC, </a:t>
            </a:r>
            <a:r>
              <a:rPr kumimoji="0" lang="en-US" altLang="en-US" sz="1800" b="0" i="0" u="none" strike="noStrike" cap="none" normalizeH="0" baseline="0" dirty="0" err="1">
                <a:ln>
                  <a:noFill/>
                </a:ln>
                <a:solidFill>
                  <a:schemeClr val="tx1"/>
                </a:solidFill>
                <a:effectLst/>
                <a:latin typeface="Arial" panose="020B0604020202090204" pitchFamily="34" charset="0"/>
              </a:rPr>
              <a:t>Ezeorah</a:t>
            </a:r>
            <a:r>
              <a:rPr kumimoji="0" lang="en-US" altLang="en-US" sz="1800" b="0" i="0" u="none" strike="noStrike" cap="none" normalizeH="0" baseline="0" dirty="0">
                <a:ln>
                  <a:noFill/>
                </a:ln>
                <a:solidFill>
                  <a:schemeClr val="tx1"/>
                </a:solidFill>
                <a:effectLst/>
                <a:latin typeface="Arial" panose="020B0604020202090204" pitchFamily="34" charset="0"/>
              </a:rPr>
              <a:t> F. The Impact of Poor Sleep Quality on Cardiovascular Risk Factors and Quality of Life. Cureus. 2025 Jan 13;17(1):e77397.   </a:t>
            </a:r>
            <a:endParaRPr kumimoji="0" lang="en-US" altLang="en-US" sz="1800" b="0" i="0" u="none" strike="noStrike" cap="none" normalizeH="0" baseline="0" dirty="0">
              <a:ln>
                <a:noFill/>
              </a:ln>
              <a:solidFill>
                <a:schemeClr val="tx1"/>
              </a:solidFill>
              <a:effectLst/>
              <a:latin typeface="Arial" panose="020B060402020209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pPr>
            <a:r>
              <a:rPr kumimoji="0" lang="en-US" altLang="en-US" sz="1800" b="0" i="0" u="none" strike="noStrike" cap="none" normalizeH="0" baseline="0" dirty="0">
                <a:ln>
                  <a:noFill/>
                </a:ln>
                <a:solidFill>
                  <a:schemeClr val="tx1"/>
                </a:solidFill>
                <a:effectLst/>
                <a:latin typeface="Arial" panose="020B0604020202090204" pitchFamily="34" charset="0"/>
              </a:rPr>
              <a:t>U.S. Department of Health &amp; Human Services. Addressing Health Worker Burnout: The U.S. Surgeon General’s Advisory on Building a Thriving Health Workforce [Internet]. 2022 May 23 [cited 2025 Apr 15]. Available from: </a:t>
            </a:r>
            <a:r>
              <a:rPr kumimoji="0" lang="en-US" altLang="en-US" sz="1800" b="0" i="0" u="none" strike="noStrike" cap="none" normalizeH="0" baseline="0" dirty="0">
                <a:ln>
                  <a:noFill/>
                </a:ln>
                <a:solidFill>
                  <a:schemeClr val="tx1"/>
                </a:solidFill>
                <a:effectLst/>
                <a:latin typeface="Arial" panose="020B0604020202090204" pitchFamily="34" charset="0"/>
                <a:hlinkClick r:id="rId2"/>
              </a:rPr>
              <a:t>https://www.hhs.gov/surgeongeneral/reports-and-publications/health-worker-burnout/index.html</a:t>
            </a:r>
            <a:r>
              <a:rPr kumimoji="0" lang="en-US" altLang="en-US" sz="1800" b="0" i="0" u="none" strike="noStrike" cap="none" normalizeH="0" baseline="0" dirty="0">
                <a:ln>
                  <a:noFill/>
                </a:ln>
                <a:solidFill>
                  <a:schemeClr val="tx1"/>
                </a:solidFill>
                <a:effectLst/>
                <a:latin typeface="Arial" panose="020B0604020202090204" pitchFamily="34" charset="0"/>
              </a:rPr>
              <a:t>   </a:t>
            </a:r>
            <a:endParaRPr kumimoji="0" lang="en-US" altLang="en-US" sz="1800" b="0" i="0" u="none" strike="noStrike" cap="none" normalizeH="0" baseline="0" dirty="0">
              <a:ln>
                <a:noFill/>
              </a:ln>
              <a:solidFill>
                <a:schemeClr val="tx1"/>
              </a:solidFill>
              <a:effectLst/>
              <a:latin typeface="Arial" panose="020B060402020209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pPr>
            <a:r>
              <a:rPr kumimoji="0" lang="en-US" altLang="en-US" sz="1800" b="0" i="0" u="none" strike="noStrike" cap="none" normalizeH="0" baseline="0" dirty="0">
                <a:ln>
                  <a:noFill/>
                </a:ln>
                <a:solidFill>
                  <a:schemeClr val="tx1"/>
                </a:solidFill>
                <a:effectLst/>
                <a:latin typeface="Arial" panose="020B0604020202090204" pitchFamily="34" charset="0"/>
              </a:rPr>
              <a:t>National Council of State Boards of Nursing. NCSBN Research Projects Significant Nursing Workforce Shortages and Crisis [Internet]. 2023 Apr 13 [cited 2025 Apr 15]. Available from: </a:t>
            </a:r>
            <a:r>
              <a:rPr kumimoji="0" lang="en-US" altLang="en-US" sz="1800" b="0" i="0" u="none" strike="noStrike" cap="none" normalizeH="0" baseline="0" dirty="0">
                <a:ln>
                  <a:noFill/>
                </a:ln>
                <a:solidFill>
                  <a:schemeClr val="tx1"/>
                </a:solidFill>
                <a:effectLst/>
                <a:latin typeface="Arial" panose="020B0604020202090204" pitchFamily="34" charset="0"/>
                <a:hlinkClick r:id="rId3"/>
              </a:rPr>
              <a:t>https://www.ncsbn.org/news/ncsbn-research-projects-significant-nursing-workforce-shortages-and-crisis</a:t>
            </a:r>
            <a:r>
              <a:rPr kumimoji="0" lang="en-US" altLang="en-US" sz="1800" b="0" i="0" u="none" strike="noStrike" cap="none" normalizeH="0" baseline="0" dirty="0">
                <a:ln>
                  <a:noFill/>
                </a:ln>
                <a:solidFill>
                  <a:schemeClr val="tx1"/>
                </a:solidFill>
                <a:effectLst/>
                <a:latin typeface="Arial" panose="020B0604020202090204" pitchFamily="34" charset="0"/>
              </a:rPr>
              <a:t>   </a:t>
            </a:r>
            <a:endParaRPr kumimoji="0" lang="en-US" altLang="en-US" sz="1800" b="0" i="0" u="none" strike="noStrike" cap="none" normalizeH="0" baseline="0" dirty="0">
              <a:ln>
                <a:noFill/>
              </a:ln>
              <a:solidFill>
                <a:schemeClr val="tx1"/>
              </a:solidFill>
              <a:effectLst/>
              <a:latin typeface="Arial" panose="020B060402020209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pPr>
            <a:r>
              <a:rPr kumimoji="0" lang="en-US" altLang="en-US" sz="1800" b="0" i="0" u="none" strike="noStrike" cap="none" normalizeH="0" baseline="0" dirty="0">
                <a:ln>
                  <a:noFill/>
                </a:ln>
                <a:solidFill>
                  <a:schemeClr val="tx1"/>
                </a:solidFill>
                <a:effectLst/>
                <a:latin typeface="Arial" panose="020B0604020202090204" pitchFamily="34" charset="0"/>
              </a:rPr>
              <a:t>Centers for Disease Control and Prevention. Health Worker Mental Health [Internet]. 2023 Oct 24 [cited 2025 Apr 15]. Available from: </a:t>
            </a:r>
            <a:r>
              <a:rPr kumimoji="0" lang="en-US" altLang="en-US" sz="1800" b="0" i="0" u="none" strike="noStrike" cap="none" normalizeH="0" baseline="0" dirty="0">
                <a:ln>
                  <a:noFill/>
                </a:ln>
                <a:solidFill>
                  <a:schemeClr val="tx1"/>
                </a:solidFill>
                <a:effectLst/>
                <a:latin typeface="Arial" panose="020B0604020202090204" pitchFamily="34" charset="0"/>
                <a:hlinkClick r:id="rId4"/>
              </a:rPr>
              <a:t>https://www.cdc.gov/vitalsigns/health-worker-mental-health/index.html</a:t>
            </a:r>
            <a:r>
              <a:rPr kumimoji="0" lang="en-US" altLang="en-US" sz="1800" b="0" i="0" u="none" strike="noStrike" cap="none" normalizeH="0" baseline="0" dirty="0">
                <a:ln>
                  <a:noFill/>
                </a:ln>
                <a:solidFill>
                  <a:schemeClr val="tx1"/>
                </a:solidFill>
                <a:effectLst/>
                <a:latin typeface="Arial" panose="020B0604020202090204" pitchFamily="34" charset="0"/>
              </a:rPr>
              <a:t>   </a:t>
            </a:r>
            <a:endParaRPr kumimoji="0" lang="en-US" altLang="en-US" sz="1800" b="0" i="0" u="none" strike="noStrike" cap="none" normalizeH="0" baseline="0" dirty="0">
              <a:ln>
                <a:noFill/>
              </a:ln>
              <a:solidFill>
                <a:schemeClr val="tx1"/>
              </a:solidFill>
              <a:effectLst/>
              <a:latin typeface="Arial" panose="020B060402020209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pPr>
            <a:endParaRPr kumimoji="0" lang="en-US" altLang="en-US" sz="1800" b="0" i="0" u="none" strike="noStrike" cap="none" normalizeH="0" baseline="0" dirty="0">
              <a:ln>
                <a:noFill/>
              </a:ln>
              <a:solidFill>
                <a:schemeClr val="tx1"/>
              </a:solidFill>
              <a:effectLst/>
              <a:latin typeface="Arial" panose="020B060402020209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2" name="Content Placeholder 2"/>
          <p:cNvSpPr>
            <a:spLocks noGrp="1"/>
          </p:cNvSpPr>
          <p:nvPr>
            <p:ph idx="1"/>
          </p:nvPr>
        </p:nvSpPr>
        <p:spPr>
          <a:xfrm>
            <a:off x="838200" y="3056949"/>
            <a:ext cx="10840583" cy="4093307"/>
          </a:xfrm>
        </p:spPr>
        <p:txBody>
          <a:bodyPr/>
          <a:lstStyle/>
          <a:p>
            <a:r>
              <a:rPr lang="en-US" b="1" dirty="0">
                <a:solidFill>
                  <a:schemeClr val="tx1"/>
                </a:solidFill>
              </a:rPr>
              <a:t> </a:t>
            </a:r>
            <a:r>
              <a:rPr lang="en-US" sz="2800" b="1" dirty="0">
                <a:solidFill>
                  <a:schemeClr val="tx1"/>
                </a:solidFill>
                <a:latin typeface="Times New Roman" panose="02020503050405090304" pitchFamily="18" charset="0"/>
                <a:cs typeface="Times New Roman" panose="02020503050405090304" pitchFamily="18" charset="0"/>
              </a:rPr>
              <a:t>Total no. of visits done by the Student: </a:t>
            </a:r>
            <a:endParaRPr lang="en-US" sz="2800" b="1" dirty="0">
              <a:solidFill>
                <a:schemeClr val="tx1"/>
              </a:solidFill>
              <a:latin typeface="Times New Roman" panose="02020503050405090304" pitchFamily="18" charset="0"/>
              <a:cs typeface="Times New Roman" panose="02020503050405090304" pitchFamily="18" charset="0"/>
            </a:endParaRPr>
          </a:p>
          <a:p>
            <a:r>
              <a:rPr lang="en-US" sz="2800" b="1" dirty="0">
                <a:solidFill>
                  <a:schemeClr val="tx1"/>
                </a:solidFill>
                <a:latin typeface="Times New Roman" panose="02020503050405090304" pitchFamily="18" charset="0"/>
                <a:cs typeface="Times New Roman" panose="02020503050405090304" pitchFamily="18" charset="0"/>
              </a:rPr>
              <a:t> Day-wise activities done by the student: </a:t>
            </a:r>
            <a:endParaRPr lang="en-US" sz="2800" b="1" dirty="0">
              <a:solidFill>
                <a:schemeClr val="tx1"/>
              </a:solidFill>
              <a:latin typeface="Times New Roman" panose="02020503050405090304" pitchFamily="18" charset="0"/>
              <a:cs typeface="Times New Roman" panose="02020503050405090304" pitchFamily="18" charset="0"/>
            </a:endParaRPr>
          </a:p>
        </p:txBody>
      </p:sp>
      <p:sp>
        <p:nvSpPr>
          <p:cNvPr id="13" name="Title 1"/>
          <p:cNvSpPr txBox="1"/>
          <p:nvPr/>
        </p:nvSpPr>
        <p:spPr>
          <a:xfrm>
            <a:off x="837923" y="1472150"/>
            <a:ext cx="10515600" cy="13255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INVOLVEMENT IN COMMUNITY OUTREACH PROGRAMME (COP) ACTIVITIES</a:t>
            </a:r>
            <a:endParaRPr lang="en-IN" sz="4000" b="1" dirty="0"/>
          </a:p>
        </p:txBody>
      </p:sp>
      <p:sp useBgFill="1">
        <p:nvSpPr>
          <p:cNvPr id="37" name="Rectangle 36"/>
          <p:cNvSpPr>
            <a:spLocks noGrp="1" noRot="1" noChangeAspect="1" noMove="1" noResize="1" noEditPoints="1" noAdjustHandles="1" noChangeArrowheads="1" noChangeShapeType="1" noTextEdit="1"/>
          </p:cNvSpPr>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pic>
        <p:nvPicPr>
          <p:cNvPr id="11" name="Picture 10" descr="A sign on a building&#10;&#10;AI-generated content may be incorrect."/>
          <p:cNvPicPr>
            <a:picLocks noChangeAspect="1"/>
          </p:cNvPicPr>
          <p:nvPr/>
        </p:nvPicPr>
        <p:blipFill>
          <a:blip r:embed="rId2">
            <a:extLst>
              <a:ext uri="{28A0092B-C50C-407E-A947-70E740481C1C}">
                <a14:useLocalDpi xmlns:a14="http://schemas.microsoft.com/office/drawing/2010/main" val="0"/>
              </a:ext>
            </a:extLst>
          </a:blip>
          <a:srcRect l="8044" r="12645"/>
          <a:stretch>
            <a:fillRect/>
          </a:stretch>
        </p:blipFill>
        <p:spPr>
          <a:xfrm>
            <a:off x="0" y="10"/>
            <a:ext cx="9370937" cy="6857990"/>
          </a:xfrm>
          <a:prstGeom prst="rect">
            <a:avLst/>
          </a:prstGeom>
        </p:spPr>
      </p:pic>
      <p:sp>
        <p:nvSpPr>
          <p:cNvPr id="39" name="Rectangle 38"/>
          <p:cNvSpPr>
            <a:spLocks noGrp="1" noRot="1" noChangeAspect="1" noMove="1" noResize="1" noEditPoints="1" noAdjustHandles="1" noChangeArrowheads="1" noChangeShapeType="1" noTextEdit="1"/>
          </p:cNvSpPr>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dirty="0"/>
          </a:p>
        </p:txBody>
      </p:sp>
      <p:sp>
        <p:nvSpPr>
          <p:cNvPr id="2" name="Title 1"/>
          <p:cNvSpPr>
            <a:spLocks noGrp="1"/>
          </p:cNvSpPr>
          <p:nvPr>
            <p:ph type="title"/>
          </p:nvPr>
        </p:nvSpPr>
        <p:spPr>
          <a:xfrm>
            <a:off x="8071105" y="616254"/>
            <a:ext cx="3822189" cy="1899912"/>
          </a:xfrm>
        </p:spPr>
        <p:txBody>
          <a:bodyPr>
            <a:normAutofit fontScale="90000"/>
          </a:bodyPr>
          <a:p>
            <a:r>
              <a:rPr lang="en-US" sz="4000" b="1" dirty="0"/>
              <a:t>INVOLVEMENT IN COMMUNITY OUTREACH PROGRAMME ACTIVITIES</a:t>
            </a:r>
            <a:br>
              <a:rPr lang="en-IN" sz="2500" b="1" dirty="0"/>
            </a:br>
            <a:endParaRPr lang="en-US" sz="2500" dirty="0"/>
          </a:p>
        </p:txBody>
      </p:sp>
      <p:sp>
        <p:nvSpPr>
          <p:cNvPr id="21" name="Content Placeholder 2"/>
          <p:cNvSpPr>
            <a:spLocks noGrp="1"/>
          </p:cNvSpPr>
          <p:nvPr/>
        </p:nvSpPr>
        <p:spPr>
          <a:xfrm>
            <a:off x="8071105" y="2978713"/>
            <a:ext cx="3822189" cy="3742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a:buNone/>
            </a:pPr>
            <a:r>
              <a:rPr lang="en-US" sz="2400" dirty="0">
                <a:cs typeface="Times New Roman" panose="02020503050405090304" pitchFamily="18" charset="0"/>
              </a:rPr>
              <a:t>Total no. of visits done: 9</a:t>
            </a:r>
            <a:endParaRPr lang="en-US" sz="2400" dirty="0">
              <a:cs typeface="Times New Roman" panose="02020503050405090304" pitchFamily="18" charset="0"/>
            </a:endParaRPr>
          </a:p>
          <a:p>
            <a:pPr marL="0" indent="0">
              <a:buNone/>
            </a:pPr>
            <a:r>
              <a:rPr lang="en-US" sz="2400" dirty="0">
                <a:cs typeface="Times New Roman" panose="02020503050405090304" pitchFamily="18" charset="0"/>
              </a:rPr>
              <a:t>Day-wise activities done </a:t>
            </a:r>
            <a:endParaRPr lang="en-US" sz="2400" dirty="0">
              <a:cs typeface="Times New Roman" panose="02020503050405090304" pitchFamily="18" charset="0"/>
            </a:endParaRPr>
          </a:p>
          <a:p>
            <a:r>
              <a:rPr lang="en-US" sz="2400" dirty="0">
                <a:cs typeface="Times New Roman" panose="02020503050405090304" pitchFamily="18" charset="0"/>
              </a:rPr>
              <a:t>Mapping and listing of the area.</a:t>
            </a:r>
            <a:endParaRPr lang="en-US" sz="2400" dirty="0">
              <a:cs typeface="Times New Roman" panose="02020503050405090304" pitchFamily="18" charset="0"/>
            </a:endParaRPr>
          </a:p>
          <a:p>
            <a:r>
              <a:rPr lang="en-US" sz="2400" dirty="0">
                <a:cs typeface="Times New Roman" panose="02020503050405090304" pitchFamily="18" charset="0"/>
              </a:rPr>
              <a:t>Interaction with the community and frontline healthcare workers. </a:t>
            </a:r>
            <a:endParaRPr lang="en-US" sz="2400" dirty="0">
              <a:cs typeface="Times New Roman" panose="02020503050405090304" pitchFamily="18" charset="0"/>
            </a:endParaRPr>
          </a:p>
          <a:p>
            <a:r>
              <a:rPr lang="en-US" sz="2400" dirty="0"/>
              <a:t>Observed field-level challenges</a:t>
            </a:r>
            <a:endParaRPr lang="en-US" sz="2400" dirty="0">
              <a:cs typeface="Times New Roman" panose="02020503050405090304" pitchFamily="18" charset="0"/>
            </a:endParaRPr>
          </a:p>
          <a:p>
            <a:endParaRPr lang="en-US" sz="2000" dirty="0">
              <a:cs typeface="Times New Roman" panose="02020503050405090304" pitchFamily="18" charset="0"/>
            </a:endParaRPr>
          </a:p>
          <a:p>
            <a:pPr marL="0" indent="0">
              <a:buNone/>
            </a:pPr>
            <a:endParaRPr lang="en-US" sz="2000" dirty="0">
              <a:cs typeface="Times New Roman" panose="02020503050405090304" pitchFamily="18" charset="0"/>
            </a:endParaRPr>
          </a:p>
          <a:p>
            <a:endParaRPr lang="en-US" sz="2000" dirty="0"/>
          </a:p>
        </p:txBody>
      </p:sp>
      <p:sp>
        <p:nvSpPr>
          <p:cNvPr id="3" name="Slide Number Placeholder 4"/>
          <p:cNvSpPr>
            <a:spLocks noGrp="1"/>
          </p:cNvSpPr>
          <p:nvPr/>
        </p:nvSpPr>
        <p:spPr>
          <a:xfrm>
            <a:off x="8737600" y="6483350"/>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26AD20E6-394B-4DF0-96A5-9647FF39C943}" type="slidenum">
              <a:rPr lang="en-IN"/>
            </a:fld>
            <a:endParaRPr lang="en-IN"/>
          </a:p>
        </p:txBody>
      </p:sp>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 y="23813"/>
            <a:ext cx="1727200" cy="81299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itle 1"/>
          <p:cNvSpPr txBox="1"/>
          <p:nvPr/>
        </p:nvSpPr>
        <p:spPr>
          <a:xfrm>
            <a:off x="838200" y="129277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KEY LEARNING FROM COP ACTIVITIES</a:t>
            </a:r>
            <a:endParaRPr lang="en-IN" sz="4000" b="1" dirty="0"/>
          </a:p>
        </p:txBody>
      </p:sp>
      <p:sp>
        <p:nvSpPr>
          <p:cNvPr id="3" name="Content Placeholder 2"/>
          <p:cNvSpPr>
            <a:spLocks noGrp="1"/>
          </p:cNvSpPr>
          <p:nvPr>
            <p:ph idx="1"/>
          </p:nvPr>
        </p:nvSpPr>
        <p:spPr>
          <a:xfrm>
            <a:off x="838200" y="2831689"/>
            <a:ext cx="10515600" cy="3345273"/>
          </a:xfrm>
        </p:spPr>
        <p:txBody>
          <a:bodyPr/>
          <a:lstStyle/>
          <a:p>
            <a:endParaRPr lang="en-US" dirty="0"/>
          </a:p>
        </p:txBody>
      </p:sp>
      <p:sp useBgFill="1">
        <p:nvSpPr>
          <p:cNvPr id="26" name="Rectangle 25"/>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8" name="Rectangle 27"/>
          <p:cNvSpPr>
            <a:spLocks noGrp="1" noRot="1" noChangeAspect="1" noMove="1" noResize="1" noEditPoints="1" noAdjustHandles="1" noChangeArrowheads="1" noChangeShapeType="1" noTextEdit="1"/>
          </p:cNvSpPr>
          <p:nvPr/>
        </p:nvSpPr>
        <p:spPr>
          <a:xfrm>
            <a:off x="0" y="0"/>
            <a:ext cx="81153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30" name="Rectangle 29"/>
          <p:cNvSpPr>
            <a:spLocks noGrp="1" noRot="1" noChangeAspect="1" noMove="1" noResize="1" noEditPoints="1" noAdjustHandles="1" noChangeArrowheads="1" noChangeShapeType="1" noTextEdit="1"/>
          </p:cNvSpPr>
          <p:nvPr/>
        </p:nvSpPr>
        <p:spPr>
          <a:xfrm>
            <a:off x="685799" y="685800"/>
            <a:ext cx="6742953" cy="5486400"/>
          </a:xfrm>
          <a:prstGeom prst="rect">
            <a:avLst/>
          </a:prstGeom>
          <a:solidFill>
            <a:schemeClr val="bg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 name="Title 1"/>
          <p:cNvSpPr>
            <a:spLocks noGrp="1"/>
          </p:cNvSpPr>
          <p:nvPr>
            <p:ph type="title"/>
          </p:nvPr>
        </p:nvSpPr>
        <p:spPr>
          <a:xfrm>
            <a:off x="685800" y="685798"/>
            <a:ext cx="6742952" cy="1118087"/>
          </a:xfrm>
        </p:spPr>
        <p:txBody>
          <a:bodyPr anchor="b">
            <a:normAutofit fontScale="90000"/>
          </a:bodyPr>
          <a:p>
            <a:pPr algn="ctr"/>
            <a:r>
              <a:rPr lang="en-US" sz="3200" b="1" dirty="0">
                <a:solidFill>
                  <a:schemeClr val="tx2"/>
                </a:solidFill>
              </a:rPr>
              <a:t>KEY LEARNING FROM COP ACTIVITIES</a:t>
            </a:r>
            <a:br>
              <a:rPr lang="en-IN" sz="3200" b="1" dirty="0">
                <a:solidFill>
                  <a:schemeClr val="tx2"/>
                </a:solidFill>
              </a:rPr>
            </a:br>
            <a:endParaRPr lang="en-US" sz="3200" dirty="0">
              <a:solidFill>
                <a:schemeClr val="tx2"/>
              </a:solidFill>
            </a:endParaRPr>
          </a:p>
        </p:txBody>
      </p:sp>
      <p:sp>
        <p:nvSpPr>
          <p:cNvPr id="7" name="Content Placeholder 2"/>
          <p:cNvSpPr>
            <a:spLocks noGrp="1"/>
          </p:cNvSpPr>
          <p:nvPr/>
        </p:nvSpPr>
        <p:spPr>
          <a:xfrm>
            <a:off x="1114213" y="1633928"/>
            <a:ext cx="5904395" cy="4392117"/>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lang="en-IN" sz="2200" dirty="0"/>
              <a:t>Community Insights: Understood local health beliefs, social structures, and demographic patterns.</a:t>
            </a:r>
            <a:endParaRPr lang="en-IN" sz="2200" dirty="0"/>
          </a:p>
          <a:p>
            <a:r>
              <a:rPr lang="en-IN" sz="2200" dirty="0"/>
              <a:t>Health Challenges Identified: Poor sanitation, waste disposal and water quality.</a:t>
            </a:r>
            <a:endParaRPr lang="en-IN" sz="2200" dirty="0"/>
          </a:p>
          <a:p>
            <a:r>
              <a:rPr lang="en-IN" sz="2200" dirty="0"/>
              <a:t>Field Skills Developed: Conducted household visits and health screenings(BP checks, BMI measurements).</a:t>
            </a:r>
            <a:endParaRPr lang="en-IN" sz="2200" dirty="0"/>
          </a:p>
          <a:p>
            <a:r>
              <a:rPr lang="en-IN" sz="2200" dirty="0"/>
              <a:t>IEC/BCC Exposure: Delivered health education using posters, group talks, and interactive sessions.</a:t>
            </a:r>
            <a:endParaRPr lang="en-IN" sz="2200" dirty="0"/>
          </a:p>
          <a:p>
            <a:r>
              <a:rPr lang="en-IN" sz="2200" dirty="0"/>
              <a:t>System Understanding: Observed role of frontline workers and referral linkages.</a:t>
            </a:r>
            <a:endParaRPr lang="en-IN" sz="2200" dirty="0"/>
          </a:p>
          <a:p>
            <a:r>
              <a:rPr lang="en-IN" sz="2200" dirty="0"/>
              <a:t>Professional Growth: Improved communication, empathy, and on-ground problem-solving.</a:t>
            </a:r>
            <a:endParaRPr lang="en-IN" sz="2200" dirty="0"/>
          </a:p>
          <a:p>
            <a:pPr marL="0" indent="0">
              <a:buNone/>
            </a:pPr>
            <a:endParaRPr lang="en-US" sz="1300" dirty="0">
              <a:solidFill>
                <a:schemeClr val="tx1">
                  <a:lumMod val="65000"/>
                  <a:lumOff val="35000"/>
                </a:schemeClr>
              </a:solidFill>
              <a:cs typeface="Times New Roman" panose="02020503050405090304" pitchFamily="18" charset="0"/>
            </a:endParaRPr>
          </a:p>
          <a:p>
            <a:endParaRPr lang="en-US" sz="1300" dirty="0">
              <a:solidFill>
                <a:schemeClr val="tx1">
                  <a:lumMod val="65000"/>
                  <a:lumOff val="35000"/>
                </a:schemeClr>
              </a:solidFill>
            </a:endParaRPr>
          </a:p>
          <a:p>
            <a:endParaRPr lang="en-US" sz="1300" dirty="0">
              <a:solidFill>
                <a:schemeClr val="tx1">
                  <a:lumMod val="65000"/>
                  <a:lumOff val="35000"/>
                </a:schemeClr>
              </a:solidFill>
            </a:endParaRPr>
          </a:p>
          <a:p>
            <a:endParaRPr lang="en-US" sz="1300" dirty="0">
              <a:solidFill>
                <a:schemeClr val="tx1">
                  <a:lumMod val="65000"/>
                  <a:lumOff val="35000"/>
                </a:schemeClr>
              </a:solidFill>
            </a:endParaRPr>
          </a:p>
        </p:txBody>
      </p:sp>
      <p:pic>
        <p:nvPicPr>
          <p:cNvPr id="8" name="Picture 7" descr="A drawing of a map&#10;&#10;AI-generated content may be incorrect."/>
          <p:cNvPicPr>
            <a:picLocks noChangeAspect="1"/>
          </p:cNvPicPr>
          <p:nvPr/>
        </p:nvPicPr>
        <p:blipFill>
          <a:blip r:embed="rId2">
            <a:extLst>
              <a:ext uri="{28A0092B-C50C-407E-A947-70E740481C1C}">
                <a14:useLocalDpi xmlns:a14="http://schemas.microsoft.com/office/drawing/2010/main" val="0"/>
              </a:ext>
            </a:extLst>
          </a:blip>
          <a:srcRect l="5724" t="7235" r="5138" b="3161"/>
          <a:stretch>
            <a:fillRect/>
          </a:stretch>
        </p:blipFill>
        <p:spPr>
          <a:xfrm rot="5400000">
            <a:off x="7888472" y="75051"/>
            <a:ext cx="3556435" cy="4766610"/>
          </a:xfrm>
          <a:prstGeom prst="rect">
            <a:avLst/>
          </a:prstGeom>
        </p:spPr>
      </p:pic>
      <p:pic>
        <p:nvPicPr>
          <p:cNvPr id="11" name="Picture 10" descr="A piece of paper with writing on it&#10;&#10;AI-generated content may be incorrect."/>
          <p:cNvPicPr>
            <a:picLocks noChangeAspect="1"/>
          </p:cNvPicPr>
          <p:nvPr/>
        </p:nvPicPr>
        <p:blipFill>
          <a:blip r:embed="rId3">
            <a:extLst>
              <a:ext uri="{28A0092B-C50C-407E-A947-70E740481C1C}">
                <a14:useLocalDpi xmlns:a14="http://schemas.microsoft.com/office/drawing/2010/main" val="0"/>
              </a:ext>
            </a:extLst>
          </a:blip>
          <a:srcRect l="19401" t="39995" r="10772" b="40212"/>
          <a:stretch>
            <a:fillRect/>
          </a:stretch>
        </p:blipFill>
        <p:spPr>
          <a:xfrm>
            <a:off x="7346493" y="4327463"/>
            <a:ext cx="4640392" cy="1753848"/>
          </a:xfrm>
          <a:prstGeom prst="rect">
            <a:avLst/>
          </a:prstGeom>
        </p:spPr>
      </p:pic>
      <p:sp>
        <p:nvSpPr>
          <p:cNvPr id="9" name="Slide Number Placeholder 4"/>
          <p:cNvSpPr>
            <a:spLocks noGrp="1"/>
          </p:cNvSpPr>
          <p:nvPr/>
        </p:nvSpPr>
        <p:spPr>
          <a:xfrm>
            <a:off x="9180576" y="6356350"/>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26AD20E6-394B-4DF0-96A5-9647FF39C943}" type="slidenum">
              <a:rPr lang="en-IN" sz="900"/>
            </a:fld>
            <a:endParaRPr lang="en-IN" sz="9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a:t>Thank You</a:t>
            </a:r>
            <a:endParaRPr lang="en-IN" dirty="0"/>
          </a:p>
        </p:txBody>
      </p:sp>
      <p:sp>
        <p:nvSpPr>
          <p:cNvPr id="3" name="Subtitle 2"/>
          <p:cNvSpPr>
            <a:spLocks noGrp="1"/>
          </p:cNvSpPr>
          <p:nvPr>
            <p:ph type="subTitle" idx="1"/>
          </p:nvPr>
        </p:nvSpPr>
        <p:spPr/>
        <p:txBody>
          <a:bodyPr/>
          <a:lstStyle/>
          <a:p>
            <a:r>
              <a:rPr lang="en-IN" dirty="0"/>
              <a:t>Any Questions</a:t>
            </a:r>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Mentor Approval</a:t>
            </a:r>
            <a:endParaRPr lang="en-IN" b="1" dirty="0"/>
          </a:p>
        </p:txBody>
      </p:sp>
      <p:pic>
        <p:nvPicPr>
          <p:cNvPr id="7" name="Content Placeholder 6" descr="Screenshot 2025-06-25 at 8.37.07 PM"/>
          <p:cNvPicPr>
            <a:picLocks noChangeAspect="1"/>
          </p:cNvPicPr>
          <p:nvPr>
            <p:ph idx="1"/>
          </p:nvPr>
        </p:nvPicPr>
        <p:blipFill>
          <a:blip r:embed="rId1"/>
          <a:stretch>
            <a:fillRect/>
          </a:stretch>
        </p:blipFill>
        <p:spPr>
          <a:xfrm>
            <a:off x="838200" y="1596390"/>
            <a:ext cx="10514965" cy="4759960"/>
          </a:xfrm>
          <a:prstGeom prst="rect">
            <a:avLst/>
          </a:prstGeom>
        </p:spPr>
      </p:pic>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894"/>
            <a:ext cx="10515600" cy="1325563"/>
          </a:xfrm>
        </p:spPr>
        <p:txBody>
          <a:bodyPr/>
          <a:lstStyle/>
          <a:p>
            <a:pPr algn="ctr"/>
            <a:r>
              <a:rPr lang="en-US" b="1" dirty="0"/>
              <a:t>Introduction</a:t>
            </a:r>
            <a:endParaRPr lang="en-IN" b="1" dirty="0"/>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sp>
        <p:nvSpPr>
          <p:cNvPr id="6" name="Rectangle 1"/>
          <p:cNvSpPr>
            <a:spLocks noGrp="1" noChangeArrowheads="1"/>
          </p:cNvSpPr>
          <p:nvPr>
            <p:ph idx="1"/>
          </p:nvPr>
        </p:nvSpPr>
        <p:spPr bwMode="auto">
          <a:xfrm>
            <a:off x="43541" y="619082"/>
            <a:ext cx="12041459"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2400" b="0" i="0" u="none" strike="noStrike" cap="none" normalizeH="0" baseline="0" dirty="0">
              <a:ln>
                <a:noFill/>
              </a:ln>
              <a:solidFill>
                <a:schemeClr val="tx1"/>
              </a:solidFill>
              <a:effectLst/>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pPr>
            <a:r>
              <a:rPr kumimoji="0" lang="en-US" altLang="en-US" sz="2400" b="0" i="0" u="none" strike="noStrike" cap="none" normalizeH="0" baseline="0" dirty="0">
                <a:ln>
                  <a:noFill/>
                </a:ln>
                <a:solidFill>
                  <a:schemeClr val="tx1"/>
                </a:solidFill>
                <a:effectLst/>
              </a:rPr>
              <a:t>The COVID-19 pandemic placed unprecedented strain on global healthcare systems, positioning healthcare workers (HCWs) at the epicenter of a prolonged crisis.   </a:t>
            </a:r>
            <a:endParaRPr kumimoji="0" lang="en-US" altLang="en-US" sz="2400" b="0" i="0" u="none" strike="noStrike" cap="none" normalizeH="0" baseline="0" dirty="0">
              <a:ln>
                <a:noFill/>
              </a:ln>
              <a:solidFill>
                <a:schemeClr val="tx1"/>
              </a:solidFill>
              <a:effectLst/>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pPr>
            <a:endParaRPr kumimoji="0" lang="en-US" altLang="en-US" sz="2400" b="0" i="0" u="none" strike="noStrike" cap="none" normalizeH="0" baseline="0" dirty="0">
              <a:ln>
                <a:noFill/>
              </a:ln>
              <a:solidFill>
                <a:schemeClr val="tx1"/>
              </a:solidFill>
              <a:effectLst/>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pPr>
            <a:r>
              <a:rPr kumimoji="0" lang="en-US" altLang="en-US" sz="2400" b="0" i="0" u="none" strike="noStrike" cap="none" normalizeH="0" baseline="0" dirty="0">
                <a:ln>
                  <a:noFill/>
                </a:ln>
                <a:solidFill>
                  <a:schemeClr val="tx1"/>
                </a:solidFill>
                <a:effectLst/>
              </a:rPr>
              <a:t>While the acute phase of the pandemic has subsided, a more insidious and enduring psychological aftermath has taken root: a pervasive wave of burnout that has been profoundly exacerbated by the pandemic's toll.   </a:t>
            </a:r>
            <a:endParaRPr kumimoji="0" lang="en-US" altLang="en-US" sz="2400" b="0" i="0" u="none" strike="noStrike" cap="none" normalizeH="0" baseline="0" dirty="0">
              <a:ln>
                <a:noFill/>
              </a:ln>
              <a:solidFill>
                <a:schemeClr val="tx1"/>
              </a:solidFill>
              <a:effectLst/>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pPr>
            <a:endParaRPr kumimoji="0" lang="en-US" altLang="en-US" sz="2400" b="0" i="0" u="none" strike="noStrike" cap="none" normalizeH="0" baseline="0" dirty="0">
              <a:ln>
                <a:noFill/>
              </a:ln>
              <a:solidFill>
                <a:schemeClr val="tx1"/>
              </a:solidFill>
              <a:effectLst/>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pPr>
            <a:r>
              <a:rPr kumimoji="0" lang="en-US" altLang="en-US" sz="2400" b="0" i="0" u="none" strike="noStrike" cap="none" normalizeH="0" baseline="0" dirty="0">
                <a:ln>
                  <a:noFill/>
                </a:ln>
                <a:solidFill>
                  <a:schemeClr val="tx1"/>
                </a:solidFill>
                <a:effectLst/>
              </a:rPr>
              <a:t>Burnout—a syndrome of emotional exhaustion, depersonalization, and reduced personal accomplishment—is now a critical threat to individual well-being, patient safety, and the stability of the healthcare workforce.   </a:t>
            </a:r>
            <a:endParaRPr kumimoji="0" lang="en-US" altLang="en-US" sz="2400" b="0" i="0" u="none" strike="noStrike" cap="none" normalizeH="0" baseline="0" dirty="0">
              <a:ln>
                <a:noFill/>
              </a:ln>
              <a:solidFill>
                <a:schemeClr val="tx1"/>
              </a:solidFill>
              <a:effectLst/>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pPr>
            <a:endParaRPr kumimoji="0" lang="en-US" altLang="en-US" sz="2400" b="0" i="0" u="none" strike="noStrike" cap="none" normalizeH="0" baseline="0" dirty="0">
              <a:ln>
                <a:noFill/>
              </a:ln>
              <a:solidFill>
                <a:schemeClr val="tx1"/>
              </a:solidFill>
              <a:effectLst/>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pPr>
            <a:r>
              <a:rPr kumimoji="0" lang="en-US" altLang="en-US" sz="2400" b="0" i="0" u="none" strike="noStrike" cap="none" normalizeH="0" baseline="0" dirty="0">
                <a:ln>
                  <a:noFill/>
                </a:ln>
                <a:solidFill>
                  <a:schemeClr val="tx1"/>
                </a:solidFill>
                <a:effectLst/>
              </a:rPr>
              <a:t>This review synthesizes the current literature to analyze the prevalence, causes, and consequences of post-pandemic burnout, evaluating interventions in both global and Indian contexts to identify a path forward.   </a:t>
            </a:r>
            <a:endParaRPr kumimoji="0" lang="en-US" altLang="en-US" sz="2400" b="0" i="0" u="none" strike="noStrike" cap="none" normalizeH="0" baseline="0" dirty="0">
              <a:ln>
                <a:noFill/>
              </a:ln>
              <a:solidFill>
                <a:schemeClr val="tx1"/>
              </a:solidFill>
              <a:effectLst/>
            </a:endParaRPr>
          </a:p>
        </p:txBody>
      </p:sp>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1937657" cy="91205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0" y="933662"/>
          <a:ext cx="12199716" cy="6309980"/>
        </p:xfrm>
        <a:graphic>
          <a:graphicData uri="http://schemas.openxmlformats.org/drawingml/2006/table">
            <a:tbl>
              <a:tblPr firstRow="1" bandRow="1">
                <a:tableStyleId>{21E4AEA4-8DFA-4A89-87EB-49C32662AFE0}</a:tableStyleId>
              </a:tblPr>
              <a:tblGrid>
                <a:gridCol w="2354291"/>
                <a:gridCol w="2354291"/>
                <a:gridCol w="2354291"/>
                <a:gridCol w="2354291"/>
                <a:gridCol w="2782552"/>
              </a:tblGrid>
              <a:tr h="833439">
                <a:tc>
                  <a:txBody>
                    <a:bodyPr/>
                    <a:lstStyle/>
                    <a:p>
                      <a:pPr>
                        <a:lnSpc>
                          <a:spcPct val="114000"/>
                        </a:lnSpc>
                        <a:buNone/>
                      </a:pPr>
                      <a:r>
                        <a:rPr lang="en-IN" sz="1200" dirty="0">
                          <a:solidFill>
                            <a:srgbClr val="1B1C1D"/>
                          </a:solidFill>
                          <a:effectLst/>
                          <a:latin typeface="+mn-lt"/>
                          <a:ea typeface="Times New Roman" panose="02020503050405090304" pitchFamily="18" charset="0"/>
                        </a:rPr>
                        <a:t>Construct</a:t>
                      </a:r>
                      <a:endParaRPr lang="en-IN" sz="1200" dirty="0">
                        <a:effectLst/>
                        <a:latin typeface="+mn-lt"/>
                        <a:ea typeface="Arial" panose="020B0604020202090204" pitchFamily="34" charset="0"/>
                      </a:endParaRPr>
                    </a:p>
                  </a:txBody>
                  <a:tcPr marL="114300" marR="114300" marT="76200" marB="76200"/>
                </a:tc>
                <a:tc>
                  <a:txBody>
                    <a:bodyPr/>
                    <a:lstStyle/>
                    <a:p>
                      <a:pPr algn="l">
                        <a:lnSpc>
                          <a:spcPct val="114000"/>
                        </a:lnSpc>
                        <a:buNone/>
                      </a:pPr>
                      <a:r>
                        <a:rPr lang="en-IN" sz="1200">
                          <a:solidFill>
                            <a:srgbClr val="1B1C1D"/>
                          </a:solidFill>
                          <a:effectLst/>
                          <a:latin typeface="+mn-lt"/>
                          <a:ea typeface="Times New Roman" panose="02020503050405090304" pitchFamily="18" charset="0"/>
                        </a:rPr>
                        <a:t>Core Definition</a:t>
                      </a:r>
                      <a:endParaRPr lang="en-IN" sz="1200">
                        <a:effectLst/>
                        <a:latin typeface="+mn-lt"/>
                        <a:ea typeface="Arial" panose="020B0604020202090204" pitchFamily="34" charset="0"/>
                      </a:endParaRPr>
                    </a:p>
                  </a:txBody>
                  <a:tcPr marL="114300" marR="114300" marT="76200" marB="76200"/>
                </a:tc>
                <a:tc>
                  <a:txBody>
                    <a:bodyPr/>
                    <a:lstStyle/>
                    <a:p>
                      <a:pPr>
                        <a:lnSpc>
                          <a:spcPct val="114000"/>
                        </a:lnSpc>
                        <a:buNone/>
                      </a:pPr>
                      <a:r>
                        <a:rPr lang="en-IN" sz="1200">
                          <a:solidFill>
                            <a:srgbClr val="1B1C1D"/>
                          </a:solidFill>
                          <a:effectLst/>
                          <a:latin typeface="+mn-lt"/>
                          <a:ea typeface="Times New Roman" panose="02020503050405090304" pitchFamily="18" charset="0"/>
                        </a:rPr>
                        <a:t>Primary Locus</a:t>
                      </a:r>
                      <a:endParaRPr lang="en-IN" sz="1200">
                        <a:effectLst/>
                        <a:latin typeface="+mn-lt"/>
                        <a:ea typeface="Arial" panose="020B0604020202090204" pitchFamily="34" charset="0"/>
                      </a:endParaRPr>
                    </a:p>
                  </a:txBody>
                  <a:tcPr marL="114300" marR="114300" marT="76200" marB="76200"/>
                </a:tc>
                <a:tc>
                  <a:txBody>
                    <a:bodyPr/>
                    <a:lstStyle/>
                    <a:p>
                      <a:pPr>
                        <a:lnSpc>
                          <a:spcPct val="114000"/>
                        </a:lnSpc>
                        <a:buNone/>
                      </a:pPr>
                      <a:r>
                        <a:rPr lang="en-IN" sz="1200">
                          <a:solidFill>
                            <a:srgbClr val="1B1C1D"/>
                          </a:solidFill>
                          <a:effectLst/>
                          <a:latin typeface="+mn-lt"/>
                          <a:ea typeface="Times New Roman" panose="02020503050405090304" pitchFamily="18" charset="0"/>
                        </a:rPr>
                        <a:t>Key Symptoms/Features</a:t>
                      </a:r>
                      <a:endParaRPr lang="en-IN" sz="1200">
                        <a:effectLst/>
                        <a:latin typeface="+mn-lt"/>
                        <a:ea typeface="Arial" panose="020B0604020202090204" pitchFamily="34" charset="0"/>
                      </a:endParaRPr>
                    </a:p>
                  </a:txBody>
                  <a:tcPr marL="114300" marR="114300" marT="76200" marB="76200"/>
                </a:tc>
                <a:tc>
                  <a:txBody>
                    <a:bodyPr/>
                    <a:lstStyle/>
                    <a:p>
                      <a:pPr>
                        <a:lnSpc>
                          <a:spcPct val="114000"/>
                        </a:lnSpc>
                        <a:buNone/>
                      </a:pPr>
                      <a:r>
                        <a:rPr lang="en-IN" sz="1200">
                          <a:solidFill>
                            <a:srgbClr val="1B1C1D"/>
                          </a:solidFill>
                          <a:effectLst/>
                          <a:latin typeface="+mn-lt"/>
                          <a:ea typeface="Times New Roman" panose="02020503050405090304" pitchFamily="18" charset="0"/>
                        </a:rPr>
                        <a:t>Causal Relationship to Burnout</a:t>
                      </a:r>
                      <a:endParaRPr lang="en-IN" sz="1200">
                        <a:effectLst/>
                        <a:latin typeface="+mn-lt"/>
                        <a:ea typeface="Arial" panose="020B0604020202090204" pitchFamily="34" charset="0"/>
                      </a:endParaRPr>
                    </a:p>
                  </a:txBody>
                  <a:tcPr marL="114300" marR="114300" marT="76200" marB="76200"/>
                </a:tc>
              </a:tr>
              <a:tr h="1418230">
                <a:tc>
                  <a:txBody>
                    <a:bodyPr/>
                    <a:lstStyle/>
                    <a:p>
                      <a:pPr>
                        <a:lnSpc>
                          <a:spcPct val="114000"/>
                        </a:lnSpc>
                        <a:buNone/>
                      </a:pPr>
                      <a:r>
                        <a:rPr lang="en-IN" sz="1200" b="1">
                          <a:solidFill>
                            <a:srgbClr val="1B1C1D"/>
                          </a:solidFill>
                          <a:effectLst/>
                          <a:latin typeface="+mn-lt"/>
                          <a:ea typeface="Times New Roman" panose="02020503050405090304" pitchFamily="18" charset="0"/>
                        </a:rPr>
                        <a:t>Burnout</a:t>
                      </a:r>
                      <a:endParaRPr lang="en-IN" sz="1200">
                        <a:effectLst/>
                        <a:latin typeface="+mn-lt"/>
                        <a:ea typeface="Arial" panose="020B0604020202090204" pitchFamily="34" charset="0"/>
                      </a:endParaRPr>
                    </a:p>
                  </a:txBody>
                  <a:tcPr marL="114300" marR="114300" marT="76200" marB="76200"/>
                </a:tc>
                <a:tc>
                  <a:txBody>
                    <a:bodyPr/>
                    <a:lstStyle/>
                    <a:p>
                      <a:pPr algn="l">
                        <a:lnSpc>
                          <a:spcPct val="114000"/>
                        </a:lnSpc>
                        <a:buNone/>
                      </a:pPr>
                      <a:r>
                        <a:rPr lang="en-IN" sz="1200">
                          <a:solidFill>
                            <a:srgbClr val="1B1C1D"/>
                          </a:solidFill>
                          <a:effectLst/>
                          <a:latin typeface="+mn-lt"/>
                          <a:ea typeface="Times New Roman" panose="02020503050405090304" pitchFamily="18" charset="0"/>
                        </a:rPr>
                        <a:t>An occupational syndrome of emotional exhaustion, depersonalization, and reduced personal accomplishment from unmanaged chronic workplace stress.</a:t>
                      </a:r>
                      <a:r>
                        <a:rPr lang="en-IN" sz="1200" baseline="30000">
                          <a:solidFill>
                            <a:srgbClr val="575B5F"/>
                          </a:solidFill>
                          <a:effectLst/>
                          <a:latin typeface="+mn-lt"/>
                          <a:ea typeface="Times New Roman" panose="02020503050405090304" pitchFamily="18" charset="0"/>
                        </a:rPr>
                        <a:t>5</a:t>
                      </a:r>
                      <a:endParaRPr lang="en-IN" sz="1200">
                        <a:effectLst/>
                        <a:latin typeface="+mn-lt"/>
                        <a:ea typeface="Arial" panose="020B0604020202090204" pitchFamily="34" charset="0"/>
                      </a:endParaRPr>
                    </a:p>
                  </a:txBody>
                  <a:tcPr marL="114300" marR="114300" marT="76200" marB="76200"/>
                </a:tc>
                <a:tc>
                  <a:txBody>
                    <a:bodyPr/>
                    <a:lstStyle/>
                    <a:p>
                      <a:pPr>
                        <a:lnSpc>
                          <a:spcPct val="114000"/>
                        </a:lnSpc>
                        <a:buNone/>
                      </a:pPr>
                      <a:r>
                        <a:rPr lang="en-IN" sz="1200">
                          <a:solidFill>
                            <a:srgbClr val="1B1C1D"/>
                          </a:solidFill>
                          <a:effectLst/>
                          <a:latin typeface="+mn-lt"/>
                          <a:ea typeface="Times New Roman" panose="02020503050405090304" pitchFamily="18" charset="0"/>
                        </a:rPr>
                        <a:t>Work-related</a:t>
                      </a:r>
                      <a:endParaRPr lang="en-IN" sz="1200">
                        <a:effectLst/>
                        <a:latin typeface="+mn-lt"/>
                        <a:ea typeface="Arial" panose="020B0604020202090204" pitchFamily="34" charset="0"/>
                      </a:endParaRPr>
                    </a:p>
                  </a:txBody>
                  <a:tcPr marL="114300" marR="114300" marT="76200" marB="76200"/>
                </a:tc>
                <a:tc>
                  <a:txBody>
                    <a:bodyPr/>
                    <a:lstStyle/>
                    <a:p>
                      <a:pPr>
                        <a:lnSpc>
                          <a:spcPct val="114000"/>
                        </a:lnSpc>
                        <a:buNone/>
                      </a:pPr>
                      <a:r>
                        <a:rPr lang="en-IN" sz="1200">
                          <a:solidFill>
                            <a:srgbClr val="1B1C1D"/>
                          </a:solidFill>
                          <a:effectLst/>
                          <a:latin typeface="+mn-lt"/>
                          <a:ea typeface="Times New Roman" panose="02020503050405090304" pitchFamily="18" charset="0"/>
                        </a:rPr>
                        <a:t>Disengagement, cynicism, helplessness, feeling of ineffectiveness.</a:t>
                      </a:r>
                      <a:r>
                        <a:rPr lang="en-IN" sz="1200" baseline="30000">
                          <a:solidFill>
                            <a:srgbClr val="575B5F"/>
                          </a:solidFill>
                          <a:effectLst/>
                          <a:latin typeface="+mn-lt"/>
                          <a:ea typeface="Times New Roman" panose="02020503050405090304" pitchFamily="18" charset="0"/>
                        </a:rPr>
                        <a:t>4</a:t>
                      </a:r>
                      <a:endParaRPr lang="en-IN" sz="1200">
                        <a:effectLst/>
                        <a:latin typeface="+mn-lt"/>
                        <a:ea typeface="Arial" panose="020B0604020202090204" pitchFamily="34" charset="0"/>
                      </a:endParaRPr>
                    </a:p>
                  </a:txBody>
                  <a:tcPr marL="114300" marR="114300" marT="76200" marB="76200"/>
                </a:tc>
                <a:tc>
                  <a:txBody>
                    <a:bodyPr/>
                    <a:lstStyle/>
                    <a:p>
                      <a:pPr>
                        <a:lnSpc>
                          <a:spcPct val="114000"/>
                        </a:lnSpc>
                        <a:buNone/>
                      </a:pPr>
                      <a:r>
                        <a:rPr lang="en-IN" sz="1200">
                          <a:solidFill>
                            <a:srgbClr val="1B1C1D"/>
                          </a:solidFill>
                          <a:effectLst/>
                          <a:latin typeface="+mn-lt"/>
                          <a:ea typeface="Times New Roman" panose="02020503050405090304" pitchFamily="18" charset="0"/>
                        </a:rPr>
                        <a:t>The outcome of chronic, unmanaged stressors.</a:t>
                      </a:r>
                      <a:endParaRPr lang="en-IN" sz="1200">
                        <a:effectLst/>
                        <a:latin typeface="+mn-lt"/>
                        <a:ea typeface="Arial" panose="020B0604020202090204" pitchFamily="34" charset="0"/>
                      </a:endParaRPr>
                    </a:p>
                  </a:txBody>
                  <a:tcPr marL="114300" marR="114300" marT="76200" marB="76200"/>
                </a:tc>
              </a:tr>
              <a:tr h="833439">
                <a:tc>
                  <a:txBody>
                    <a:bodyPr/>
                    <a:lstStyle/>
                    <a:p>
                      <a:pPr>
                        <a:lnSpc>
                          <a:spcPct val="114000"/>
                        </a:lnSpc>
                        <a:buNone/>
                      </a:pPr>
                      <a:r>
                        <a:rPr lang="en-IN" sz="1200" b="1">
                          <a:solidFill>
                            <a:srgbClr val="1B1C1D"/>
                          </a:solidFill>
                          <a:effectLst/>
                          <a:latin typeface="+mn-lt"/>
                          <a:ea typeface="Times New Roman" panose="02020503050405090304" pitchFamily="18" charset="0"/>
                        </a:rPr>
                        <a:t>Stress</a:t>
                      </a:r>
                      <a:endParaRPr lang="en-IN" sz="1200">
                        <a:effectLst/>
                        <a:latin typeface="+mn-lt"/>
                        <a:ea typeface="Arial" panose="020B0604020202090204" pitchFamily="34" charset="0"/>
                      </a:endParaRPr>
                    </a:p>
                  </a:txBody>
                  <a:tcPr marL="114300" marR="114300" marT="76200" marB="76200"/>
                </a:tc>
                <a:tc>
                  <a:txBody>
                    <a:bodyPr/>
                    <a:lstStyle/>
                    <a:p>
                      <a:pPr algn="l">
                        <a:lnSpc>
                          <a:spcPct val="114000"/>
                        </a:lnSpc>
                        <a:buNone/>
                      </a:pPr>
                      <a:r>
                        <a:rPr lang="en-IN" sz="1200">
                          <a:solidFill>
                            <a:srgbClr val="1B1C1D"/>
                          </a:solidFill>
                          <a:effectLst/>
                          <a:latin typeface="+mn-lt"/>
                          <a:ea typeface="Times New Roman" panose="02020503050405090304" pitchFamily="18" charset="0"/>
                        </a:rPr>
                        <a:t>A state of over-engagement characterized by hyperactivity, urgency, and loss of energy.</a:t>
                      </a:r>
                      <a:r>
                        <a:rPr lang="en-IN" sz="1200" baseline="30000">
                          <a:solidFill>
                            <a:srgbClr val="575B5F"/>
                          </a:solidFill>
                          <a:effectLst/>
                          <a:latin typeface="+mn-lt"/>
                          <a:ea typeface="Times New Roman" panose="02020503050405090304" pitchFamily="18" charset="0"/>
                        </a:rPr>
                        <a:t>4</a:t>
                      </a:r>
                      <a:endParaRPr lang="en-IN" sz="1200">
                        <a:effectLst/>
                        <a:latin typeface="+mn-lt"/>
                        <a:ea typeface="Arial" panose="020B0604020202090204" pitchFamily="34" charset="0"/>
                      </a:endParaRPr>
                    </a:p>
                  </a:txBody>
                  <a:tcPr marL="114300" marR="114300" marT="76200" marB="76200"/>
                </a:tc>
                <a:tc>
                  <a:txBody>
                    <a:bodyPr/>
                    <a:lstStyle/>
                    <a:p>
                      <a:pPr>
                        <a:lnSpc>
                          <a:spcPct val="114000"/>
                        </a:lnSpc>
                        <a:buNone/>
                      </a:pPr>
                      <a:r>
                        <a:rPr lang="en-IN" sz="1200">
                          <a:solidFill>
                            <a:srgbClr val="1B1C1D"/>
                          </a:solidFill>
                          <a:effectLst/>
                          <a:latin typeface="+mn-lt"/>
                          <a:ea typeface="Times New Roman" panose="02020503050405090304" pitchFamily="18" charset="0"/>
                        </a:rPr>
                        <a:t>General</a:t>
                      </a:r>
                      <a:endParaRPr lang="en-IN" sz="1200">
                        <a:effectLst/>
                        <a:latin typeface="+mn-lt"/>
                        <a:ea typeface="Arial" panose="020B0604020202090204" pitchFamily="34" charset="0"/>
                      </a:endParaRPr>
                    </a:p>
                  </a:txBody>
                  <a:tcPr marL="114300" marR="114300" marT="76200" marB="76200"/>
                </a:tc>
                <a:tc>
                  <a:txBody>
                    <a:bodyPr/>
                    <a:lstStyle/>
                    <a:p>
                      <a:pPr>
                        <a:lnSpc>
                          <a:spcPct val="114000"/>
                        </a:lnSpc>
                        <a:buNone/>
                      </a:pPr>
                      <a:r>
                        <a:rPr lang="en-IN" sz="1200">
                          <a:solidFill>
                            <a:srgbClr val="1B1C1D"/>
                          </a:solidFill>
                          <a:effectLst/>
                          <a:latin typeface="+mn-lt"/>
                          <a:ea typeface="Times New Roman" panose="02020503050405090304" pitchFamily="18" charset="0"/>
                        </a:rPr>
                        <a:t>Over-engagement, emotional hyperactivity, anxiety disorders.</a:t>
                      </a:r>
                      <a:r>
                        <a:rPr lang="en-IN" sz="1200" baseline="30000">
                          <a:solidFill>
                            <a:srgbClr val="575B5F"/>
                          </a:solidFill>
                          <a:effectLst/>
                          <a:latin typeface="+mn-lt"/>
                          <a:ea typeface="Times New Roman" panose="02020503050405090304" pitchFamily="18" charset="0"/>
                        </a:rPr>
                        <a:t>4</a:t>
                      </a:r>
                      <a:endParaRPr lang="en-IN" sz="1200">
                        <a:effectLst/>
                        <a:latin typeface="+mn-lt"/>
                        <a:ea typeface="Arial" panose="020B0604020202090204" pitchFamily="34" charset="0"/>
                      </a:endParaRPr>
                    </a:p>
                  </a:txBody>
                  <a:tcPr marL="114300" marR="114300" marT="76200" marB="76200"/>
                </a:tc>
                <a:tc>
                  <a:txBody>
                    <a:bodyPr/>
                    <a:lstStyle/>
                    <a:p>
                      <a:pPr>
                        <a:lnSpc>
                          <a:spcPct val="114000"/>
                        </a:lnSpc>
                        <a:buNone/>
                      </a:pPr>
                      <a:r>
                        <a:rPr lang="en-IN" sz="1200">
                          <a:solidFill>
                            <a:srgbClr val="1B1C1D"/>
                          </a:solidFill>
                          <a:effectLst/>
                          <a:latin typeface="+mn-lt"/>
                          <a:ea typeface="Times New Roman" panose="02020503050405090304" pitchFamily="18" charset="0"/>
                        </a:rPr>
                        <a:t>A precursor to burnout; chronic stress can </a:t>
                      </a:r>
                      <a:r>
                        <a:rPr lang="en-IN" sz="1200" i="1">
                          <a:solidFill>
                            <a:srgbClr val="1B1C1D"/>
                          </a:solidFill>
                          <a:effectLst/>
                          <a:latin typeface="+mn-lt"/>
                          <a:ea typeface="Times New Roman" panose="02020503050405090304" pitchFamily="18" charset="0"/>
                        </a:rPr>
                        <a:t>lead</a:t>
                      </a:r>
                      <a:r>
                        <a:rPr lang="en-IN" sz="1200">
                          <a:solidFill>
                            <a:srgbClr val="1B1C1D"/>
                          </a:solidFill>
                          <a:effectLst/>
                          <a:latin typeface="+mn-lt"/>
                          <a:ea typeface="Times New Roman" panose="02020503050405090304" pitchFamily="18" charset="0"/>
                        </a:rPr>
                        <a:t> to burnout.</a:t>
                      </a:r>
                      <a:endParaRPr lang="en-IN" sz="1200">
                        <a:effectLst/>
                        <a:latin typeface="+mn-lt"/>
                        <a:ea typeface="Arial" panose="020B0604020202090204" pitchFamily="34" charset="0"/>
                      </a:endParaRPr>
                    </a:p>
                  </a:txBody>
                  <a:tcPr marL="114300" marR="114300" marT="76200" marB="76200"/>
                </a:tc>
              </a:tr>
              <a:tr h="1011705">
                <a:tc>
                  <a:txBody>
                    <a:bodyPr/>
                    <a:lstStyle/>
                    <a:p>
                      <a:pPr>
                        <a:lnSpc>
                          <a:spcPct val="114000"/>
                        </a:lnSpc>
                        <a:buNone/>
                      </a:pPr>
                      <a:r>
                        <a:rPr lang="en-IN" sz="1200" b="1">
                          <a:solidFill>
                            <a:srgbClr val="1B1C1D"/>
                          </a:solidFill>
                          <a:effectLst/>
                          <a:latin typeface="+mn-lt"/>
                          <a:ea typeface="Times New Roman" panose="02020503050405090304" pitchFamily="18" charset="0"/>
                        </a:rPr>
                        <a:t>Depression</a:t>
                      </a:r>
                      <a:endParaRPr lang="en-IN" sz="1200">
                        <a:effectLst/>
                        <a:latin typeface="+mn-lt"/>
                        <a:ea typeface="Arial" panose="020B0604020202090204" pitchFamily="34" charset="0"/>
                      </a:endParaRPr>
                    </a:p>
                  </a:txBody>
                  <a:tcPr marL="114300" marR="114300" marT="76200" marB="76200"/>
                </a:tc>
                <a:tc>
                  <a:txBody>
                    <a:bodyPr/>
                    <a:lstStyle/>
                    <a:p>
                      <a:pPr algn="l">
                        <a:lnSpc>
                          <a:spcPct val="114000"/>
                        </a:lnSpc>
                        <a:buNone/>
                      </a:pPr>
                      <a:r>
                        <a:rPr lang="en-IN" sz="1200">
                          <a:solidFill>
                            <a:srgbClr val="1B1C1D"/>
                          </a:solidFill>
                          <a:effectLst/>
                          <a:latin typeface="+mn-lt"/>
                          <a:ea typeface="Times New Roman" panose="02020503050405090304" pitchFamily="18" charset="0"/>
                        </a:rPr>
                        <a:t>A global mood disorder affecting all areas of life, not just work.</a:t>
                      </a:r>
                      <a:r>
                        <a:rPr lang="en-IN" sz="1200" baseline="30000">
                          <a:solidFill>
                            <a:srgbClr val="575B5F"/>
                          </a:solidFill>
                          <a:effectLst/>
                          <a:latin typeface="+mn-lt"/>
                          <a:ea typeface="Times New Roman" panose="02020503050405090304" pitchFamily="18" charset="0"/>
                        </a:rPr>
                        <a:t>7</a:t>
                      </a:r>
                      <a:endParaRPr lang="en-IN" sz="1200">
                        <a:effectLst/>
                        <a:latin typeface="+mn-lt"/>
                        <a:ea typeface="Arial" panose="020B0604020202090204" pitchFamily="34" charset="0"/>
                      </a:endParaRPr>
                    </a:p>
                  </a:txBody>
                  <a:tcPr marL="114300" marR="114300" marT="76200" marB="76200"/>
                </a:tc>
                <a:tc>
                  <a:txBody>
                    <a:bodyPr/>
                    <a:lstStyle/>
                    <a:p>
                      <a:pPr>
                        <a:lnSpc>
                          <a:spcPct val="114000"/>
                        </a:lnSpc>
                        <a:buNone/>
                      </a:pPr>
                      <a:r>
                        <a:rPr lang="en-IN" sz="1200">
                          <a:solidFill>
                            <a:srgbClr val="1B1C1D"/>
                          </a:solidFill>
                          <a:effectLst/>
                          <a:latin typeface="+mn-lt"/>
                          <a:ea typeface="Times New Roman" panose="02020503050405090304" pitchFamily="18" charset="0"/>
                        </a:rPr>
                        <a:t>General Life</a:t>
                      </a:r>
                      <a:endParaRPr lang="en-IN" sz="1200">
                        <a:effectLst/>
                        <a:latin typeface="+mn-lt"/>
                        <a:ea typeface="Arial" panose="020B0604020202090204" pitchFamily="34" charset="0"/>
                      </a:endParaRPr>
                    </a:p>
                  </a:txBody>
                  <a:tcPr marL="114300" marR="114300" marT="76200" marB="76200"/>
                </a:tc>
                <a:tc>
                  <a:txBody>
                    <a:bodyPr/>
                    <a:lstStyle/>
                    <a:p>
                      <a:pPr>
                        <a:lnSpc>
                          <a:spcPct val="114000"/>
                        </a:lnSpc>
                        <a:buNone/>
                      </a:pPr>
                      <a:r>
                        <a:rPr lang="en-IN" sz="1200">
                          <a:solidFill>
                            <a:srgbClr val="1B1C1D"/>
                          </a:solidFill>
                          <a:effectLst/>
                          <a:latin typeface="+mn-lt"/>
                          <a:ea typeface="Times New Roman" panose="02020503050405090304" pitchFamily="18" charset="0"/>
                        </a:rPr>
                        <a:t>Pervasive low mood, anhedonia, lack of energy in all life domains.</a:t>
                      </a:r>
                      <a:r>
                        <a:rPr lang="en-IN" sz="1200" baseline="30000">
                          <a:solidFill>
                            <a:srgbClr val="575B5F"/>
                          </a:solidFill>
                          <a:effectLst/>
                          <a:latin typeface="+mn-lt"/>
                          <a:ea typeface="Times New Roman" panose="02020503050405090304" pitchFamily="18" charset="0"/>
                        </a:rPr>
                        <a:t>4</a:t>
                      </a:r>
                      <a:endParaRPr lang="en-IN" sz="1200">
                        <a:effectLst/>
                        <a:latin typeface="+mn-lt"/>
                        <a:ea typeface="Arial" panose="020B0604020202090204" pitchFamily="34" charset="0"/>
                      </a:endParaRPr>
                    </a:p>
                  </a:txBody>
                  <a:tcPr marL="114300" marR="114300" marT="76200" marB="76200"/>
                </a:tc>
                <a:tc>
                  <a:txBody>
                    <a:bodyPr/>
                    <a:lstStyle/>
                    <a:p>
                      <a:pPr>
                        <a:lnSpc>
                          <a:spcPct val="114000"/>
                        </a:lnSpc>
                        <a:buNone/>
                      </a:pPr>
                      <a:r>
                        <a:rPr lang="en-IN" sz="1200">
                          <a:solidFill>
                            <a:srgbClr val="1B1C1D"/>
                          </a:solidFill>
                          <a:effectLst/>
                          <a:latin typeface="+mn-lt"/>
                          <a:ea typeface="Times New Roman" panose="02020503050405090304" pitchFamily="18" charset="0"/>
                        </a:rPr>
                        <a:t>A distinct but overlapping condition; burnout can be a predictor for developing depression, and vice-versa.</a:t>
                      </a:r>
                      <a:r>
                        <a:rPr lang="en-IN" sz="1200" baseline="30000">
                          <a:solidFill>
                            <a:srgbClr val="575B5F"/>
                          </a:solidFill>
                          <a:effectLst/>
                          <a:latin typeface="+mn-lt"/>
                          <a:ea typeface="Times New Roman" panose="02020503050405090304" pitchFamily="18" charset="0"/>
                        </a:rPr>
                        <a:t>7</a:t>
                      </a:r>
                      <a:endParaRPr lang="en-IN" sz="1200">
                        <a:effectLst/>
                        <a:latin typeface="+mn-lt"/>
                        <a:ea typeface="Arial" panose="020B0604020202090204" pitchFamily="34" charset="0"/>
                      </a:endParaRPr>
                    </a:p>
                  </a:txBody>
                  <a:tcPr marL="114300" marR="114300" marT="76200" marB="76200"/>
                </a:tc>
              </a:tr>
              <a:tr h="1201462">
                <a:tc>
                  <a:txBody>
                    <a:bodyPr/>
                    <a:lstStyle/>
                    <a:p>
                      <a:pPr>
                        <a:lnSpc>
                          <a:spcPct val="114000"/>
                        </a:lnSpc>
                        <a:buNone/>
                      </a:pPr>
                      <a:r>
                        <a:rPr lang="en-IN" sz="1200" b="1">
                          <a:solidFill>
                            <a:srgbClr val="1B1C1D"/>
                          </a:solidFill>
                          <a:effectLst/>
                          <a:latin typeface="+mn-lt"/>
                          <a:ea typeface="Times New Roman" panose="02020503050405090304" pitchFamily="18" charset="0"/>
                        </a:rPr>
                        <a:t>Moral Injury</a:t>
                      </a:r>
                      <a:endParaRPr lang="en-IN" sz="1200">
                        <a:effectLst/>
                        <a:latin typeface="+mn-lt"/>
                        <a:ea typeface="Arial" panose="020B0604020202090204" pitchFamily="34" charset="0"/>
                      </a:endParaRPr>
                    </a:p>
                  </a:txBody>
                  <a:tcPr marL="114300" marR="114300" marT="76200" marB="76200"/>
                </a:tc>
                <a:tc>
                  <a:txBody>
                    <a:bodyPr/>
                    <a:lstStyle/>
                    <a:p>
                      <a:pPr algn="l">
                        <a:lnSpc>
                          <a:spcPct val="114000"/>
                        </a:lnSpc>
                        <a:buNone/>
                      </a:pPr>
                      <a:r>
                        <a:rPr lang="en-IN" sz="1200">
                          <a:solidFill>
                            <a:srgbClr val="1B1C1D"/>
                          </a:solidFill>
                          <a:effectLst/>
                          <a:latin typeface="+mn-lt"/>
                          <a:ea typeface="Times New Roman" panose="02020503050405090304" pitchFamily="18" charset="0"/>
                        </a:rPr>
                        <a:t>Psychological distress from actions (or inactions) that transgress one's deeply held moral beliefs, often due to systemic constraints.</a:t>
                      </a:r>
                      <a:r>
                        <a:rPr lang="en-IN" sz="1200" baseline="30000">
                          <a:solidFill>
                            <a:srgbClr val="575B5F"/>
                          </a:solidFill>
                          <a:effectLst/>
                          <a:latin typeface="+mn-lt"/>
                          <a:ea typeface="Times New Roman" panose="02020503050405090304" pitchFamily="18" charset="0"/>
                        </a:rPr>
                        <a:t>21</a:t>
                      </a:r>
                      <a:endParaRPr lang="en-IN" sz="1200">
                        <a:effectLst/>
                        <a:latin typeface="+mn-lt"/>
                        <a:ea typeface="Arial" panose="020B0604020202090204" pitchFamily="34" charset="0"/>
                      </a:endParaRPr>
                    </a:p>
                  </a:txBody>
                  <a:tcPr marL="114300" marR="114300" marT="76200" marB="76200"/>
                </a:tc>
                <a:tc>
                  <a:txBody>
                    <a:bodyPr/>
                    <a:lstStyle/>
                    <a:p>
                      <a:pPr>
                        <a:lnSpc>
                          <a:spcPct val="114000"/>
                        </a:lnSpc>
                        <a:buNone/>
                      </a:pPr>
                      <a:r>
                        <a:rPr lang="en-IN" sz="1200">
                          <a:solidFill>
                            <a:srgbClr val="1B1C1D"/>
                          </a:solidFill>
                          <a:effectLst/>
                          <a:latin typeface="+mn-lt"/>
                          <a:ea typeface="Times New Roman" panose="02020503050405090304" pitchFamily="18" charset="0"/>
                        </a:rPr>
                        <a:t>Work-related (ethical context)</a:t>
                      </a:r>
                      <a:endParaRPr lang="en-IN" sz="1200">
                        <a:effectLst/>
                        <a:latin typeface="+mn-lt"/>
                        <a:ea typeface="Arial" panose="020B0604020202090204" pitchFamily="34" charset="0"/>
                      </a:endParaRPr>
                    </a:p>
                  </a:txBody>
                  <a:tcPr marL="114300" marR="114300" marT="76200" marB="76200"/>
                </a:tc>
                <a:tc>
                  <a:txBody>
                    <a:bodyPr/>
                    <a:lstStyle/>
                    <a:p>
                      <a:pPr>
                        <a:lnSpc>
                          <a:spcPct val="114000"/>
                        </a:lnSpc>
                        <a:buNone/>
                      </a:pPr>
                      <a:r>
                        <a:rPr lang="en-IN" sz="1200">
                          <a:solidFill>
                            <a:srgbClr val="1B1C1D"/>
                          </a:solidFill>
                          <a:effectLst/>
                          <a:latin typeface="+mn-lt"/>
                          <a:ea typeface="Times New Roman" panose="02020503050405090304" pitchFamily="18" charset="0"/>
                        </a:rPr>
                        <a:t>Shame, guilt, anger, disgust, sense of betrayal, shattered sense of self.</a:t>
                      </a:r>
                      <a:r>
                        <a:rPr lang="en-IN" sz="1200" baseline="30000">
                          <a:solidFill>
                            <a:srgbClr val="575B5F"/>
                          </a:solidFill>
                          <a:effectLst/>
                          <a:latin typeface="+mn-lt"/>
                          <a:ea typeface="Times New Roman" panose="02020503050405090304" pitchFamily="18" charset="0"/>
                        </a:rPr>
                        <a:t>21</a:t>
                      </a:r>
                      <a:endParaRPr lang="en-IN" sz="1200">
                        <a:effectLst/>
                        <a:latin typeface="+mn-lt"/>
                        <a:ea typeface="Arial" panose="020B0604020202090204" pitchFamily="34" charset="0"/>
                      </a:endParaRPr>
                    </a:p>
                  </a:txBody>
                  <a:tcPr marL="114300" marR="114300" marT="76200" marB="76200"/>
                </a:tc>
                <a:tc>
                  <a:txBody>
                    <a:bodyPr/>
                    <a:lstStyle/>
                    <a:p>
                      <a:pPr>
                        <a:lnSpc>
                          <a:spcPct val="114000"/>
                        </a:lnSpc>
                        <a:buNone/>
                      </a:pPr>
                      <a:r>
                        <a:rPr lang="en-IN" sz="1200">
                          <a:solidFill>
                            <a:srgbClr val="1B1C1D"/>
                          </a:solidFill>
                          <a:effectLst/>
                          <a:latin typeface="+mn-lt"/>
                          <a:ea typeface="Times New Roman" panose="02020503050405090304" pitchFamily="18" charset="0"/>
                        </a:rPr>
                        <a:t>A key </a:t>
                      </a:r>
                      <a:r>
                        <a:rPr lang="en-IN" sz="1200" i="1">
                          <a:solidFill>
                            <a:srgbClr val="1B1C1D"/>
                          </a:solidFill>
                          <a:effectLst/>
                          <a:latin typeface="+mn-lt"/>
                          <a:ea typeface="Times New Roman" panose="02020503050405090304" pitchFamily="18" charset="0"/>
                        </a:rPr>
                        <a:t>cause</a:t>
                      </a:r>
                      <a:r>
                        <a:rPr lang="en-IN" sz="1200">
                          <a:solidFill>
                            <a:srgbClr val="1B1C1D"/>
                          </a:solidFill>
                          <a:effectLst/>
                          <a:latin typeface="+mn-lt"/>
                          <a:ea typeface="Times New Roman" panose="02020503050405090304" pitchFamily="18" charset="0"/>
                        </a:rPr>
                        <a:t> of burnout, particularly the depersonalization and cynicism dimensions.</a:t>
                      </a:r>
                      <a:r>
                        <a:rPr lang="en-IN" sz="1200" baseline="30000">
                          <a:solidFill>
                            <a:srgbClr val="575B5F"/>
                          </a:solidFill>
                          <a:effectLst/>
                          <a:latin typeface="+mn-lt"/>
                          <a:ea typeface="Times New Roman" panose="02020503050405090304" pitchFamily="18" charset="0"/>
                        </a:rPr>
                        <a:t>21</a:t>
                      </a:r>
                      <a:endParaRPr lang="en-IN" sz="1200">
                        <a:effectLst/>
                        <a:latin typeface="+mn-lt"/>
                        <a:ea typeface="Arial" panose="020B0604020202090204" pitchFamily="34" charset="0"/>
                      </a:endParaRPr>
                    </a:p>
                  </a:txBody>
                  <a:tcPr marL="114300" marR="114300" marT="76200" marB="76200"/>
                </a:tc>
              </a:tr>
              <a:tr h="1011705">
                <a:tc>
                  <a:txBody>
                    <a:bodyPr/>
                    <a:lstStyle/>
                    <a:p>
                      <a:pPr>
                        <a:lnSpc>
                          <a:spcPct val="114000"/>
                        </a:lnSpc>
                        <a:buNone/>
                      </a:pPr>
                      <a:r>
                        <a:rPr lang="en-IN" sz="1200" b="1">
                          <a:solidFill>
                            <a:srgbClr val="1B1C1D"/>
                          </a:solidFill>
                          <a:effectLst/>
                          <a:latin typeface="+mn-lt"/>
                          <a:ea typeface="Times New Roman" panose="02020503050405090304" pitchFamily="18" charset="0"/>
                        </a:rPr>
                        <a:t>Compassion Fatigue</a:t>
                      </a:r>
                      <a:endParaRPr lang="en-IN" sz="1200">
                        <a:effectLst/>
                        <a:latin typeface="+mn-lt"/>
                        <a:ea typeface="Arial" panose="020B0604020202090204" pitchFamily="34" charset="0"/>
                      </a:endParaRPr>
                    </a:p>
                  </a:txBody>
                  <a:tcPr marL="114300" marR="114300" marT="76200" marB="76200"/>
                </a:tc>
                <a:tc>
                  <a:txBody>
                    <a:bodyPr/>
                    <a:lstStyle/>
                    <a:p>
                      <a:pPr algn="l">
                        <a:lnSpc>
                          <a:spcPct val="114000"/>
                        </a:lnSpc>
                        <a:buNone/>
                      </a:pPr>
                      <a:r>
                        <a:rPr lang="en-IN" sz="1200" dirty="0">
                          <a:solidFill>
                            <a:srgbClr val="1B1C1D"/>
                          </a:solidFill>
                          <a:effectLst/>
                          <a:latin typeface="+mn-lt"/>
                          <a:ea typeface="Times New Roman" panose="02020503050405090304" pitchFamily="18" charset="0"/>
                        </a:rPr>
                        <a:t>A state of emotional and physical exhaustion resulting from chronic exposure to the suffering and trauma of others.</a:t>
                      </a:r>
                      <a:r>
                        <a:rPr lang="en-IN" sz="1200" baseline="30000" dirty="0">
                          <a:solidFill>
                            <a:srgbClr val="575B5F"/>
                          </a:solidFill>
                          <a:effectLst/>
                          <a:latin typeface="+mn-lt"/>
                          <a:ea typeface="Times New Roman" panose="02020503050405090304" pitchFamily="18" charset="0"/>
                        </a:rPr>
                        <a:t>15</a:t>
                      </a:r>
                      <a:endParaRPr lang="en-IN" sz="1200" dirty="0">
                        <a:effectLst/>
                        <a:latin typeface="+mn-lt"/>
                        <a:ea typeface="Arial" panose="020B0604020202090204" pitchFamily="34" charset="0"/>
                      </a:endParaRPr>
                    </a:p>
                  </a:txBody>
                  <a:tcPr marL="114300" marR="114300" marT="76200" marB="76200"/>
                </a:tc>
                <a:tc>
                  <a:txBody>
                    <a:bodyPr/>
                    <a:lstStyle/>
                    <a:p>
                      <a:pPr>
                        <a:lnSpc>
                          <a:spcPct val="114000"/>
                        </a:lnSpc>
                        <a:buNone/>
                      </a:pPr>
                      <a:r>
                        <a:rPr lang="en-IN" sz="1200">
                          <a:solidFill>
                            <a:srgbClr val="1B1C1D"/>
                          </a:solidFill>
                          <a:effectLst/>
                          <a:latin typeface="+mn-lt"/>
                          <a:ea typeface="Times New Roman" panose="02020503050405090304" pitchFamily="18" charset="0"/>
                        </a:rPr>
                        <a:t>Work-related (empathic context)</a:t>
                      </a:r>
                      <a:endParaRPr lang="en-IN" sz="1200">
                        <a:effectLst/>
                        <a:latin typeface="+mn-lt"/>
                        <a:ea typeface="Arial" panose="020B0604020202090204" pitchFamily="34" charset="0"/>
                      </a:endParaRPr>
                    </a:p>
                  </a:txBody>
                  <a:tcPr marL="114300" marR="114300" marT="76200" marB="76200"/>
                </a:tc>
                <a:tc>
                  <a:txBody>
                    <a:bodyPr/>
                    <a:lstStyle/>
                    <a:p>
                      <a:pPr>
                        <a:lnSpc>
                          <a:spcPct val="114000"/>
                        </a:lnSpc>
                        <a:buNone/>
                      </a:pPr>
                      <a:r>
                        <a:rPr lang="en-IN" sz="1200">
                          <a:solidFill>
                            <a:srgbClr val="1B1C1D"/>
                          </a:solidFill>
                          <a:effectLst/>
                          <a:latin typeface="+mn-lt"/>
                          <a:ea typeface="Times New Roman" panose="02020503050405090304" pitchFamily="18" charset="0"/>
                        </a:rPr>
                        <a:t>Secondary traumatic stress, reduced capacity to empathize.</a:t>
                      </a:r>
                      <a:r>
                        <a:rPr lang="en-IN" sz="1200" baseline="30000">
                          <a:solidFill>
                            <a:srgbClr val="575B5F"/>
                          </a:solidFill>
                          <a:effectLst/>
                          <a:latin typeface="+mn-lt"/>
                          <a:ea typeface="Times New Roman" panose="02020503050405090304" pitchFamily="18" charset="0"/>
                        </a:rPr>
                        <a:t>15</a:t>
                      </a:r>
                      <a:endParaRPr lang="en-IN" sz="1200">
                        <a:effectLst/>
                        <a:latin typeface="+mn-lt"/>
                        <a:ea typeface="Arial" panose="020B0604020202090204" pitchFamily="34" charset="0"/>
                      </a:endParaRPr>
                    </a:p>
                  </a:txBody>
                  <a:tcPr marL="114300" marR="114300" marT="76200" marB="76200"/>
                </a:tc>
                <a:tc>
                  <a:txBody>
                    <a:bodyPr/>
                    <a:lstStyle/>
                    <a:p>
                      <a:pPr>
                        <a:lnSpc>
                          <a:spcPct val="114000"/>
                        </a:lnSpc>
                        <a:buNone/>
                      </a:pPr>
                      <a:r>
                        <a:rPr lang="en-IN" sz="1200" dirty="0">
                          <a:solidFill>
                            <a:srgbClr val="1B1C1D"/>
                          </a:solidFill>
                          <a:effectLst/>
                          <a:latin typeface="+mn-lt"/>
                          <a:ea typeface="Times New Roman" panose="02020503050405090304" pitchFamily="18" charset="0"/>
                        </a:rPr>
                        <a:t>A component of and contributor to the emotional exhaustion dimension of burnout.</a:t>
                      </a:r>
                      <a:endParaRPr lang="en-IN" sz="1200" dirty="0">
                        <a:effectLst/>
                        <a:latin typeface="+mn-lt"/>
                        <a:ea typeface="Arial" panose="020B0604020202090204" pitchFamily="34" charset="0"/>
                      </a:endParaRPr>
                    </a:p>
                  </a:txBody>
                  <a:tcPr marL="114300" marR="114300" marT="76200" marB="76200"/>
                </a:tc>
              </a:tr>
            </a:tbl>
          </a:graphicData>
        </a:graphic>
      </p:graphicFrame>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 y="23814"/>
            <a:ext cx="1932972" cy="909848"/>
          </a:xfrm>
          <a:prstGeom prst="rect">
            <a:avLst/>
          </a:prstGeom>
        </p:spPr>
      </p:pic>
      <p:sp>
        <p:nvSpPr>
          <p:cNvPr id="11" name="TextBox 10"/>
          <p:cNvSpPr txBox="1"/>
          <p:nvPr/>
        </p:nvSpPr>
        <p:spPr>
          <a:xfrm>
            <a:off x="2059330" y="287331"/>
            <a:ext cx="8866208" cy="400110"/>
          </a:xfrm>
          <a:prstGeom prst="rect">
            <a:avLst/>
          </a:prstGeom>
          <a:noFill/>
        </p:spPr>
        <p:txBody>
          <a:bodyPr wrap="square">
            <a:spAutoFit/>
          </a:bodyPr>
          <a:lstStyle/>
          <a:p>
            <a:r>
              <a:rPr lang="en-IN" sz="2000" b="1" dirty="0">
                <a:solidFill>
                  <a:srgbClr val="1B1C1D"/>
                </a:solidFill>
                <a:effectLst/>
                <a:latin typeface="Times New Roman" panose="02020503050405090304" pitchFamily="18" charset="0"/>
                <a:ea typeface="Times New Roman" panose="02020503050405090304" pitchFamily="18" charset="0"/>
              </a:rPr>
              <a:t>Distinguishing Key Psychological Constructs in Healthcare Workers</a:t>
            </a:r>
            <a:endParaRPr lang="en-IN"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Objectives of Your Study</a:t>
            </a:r>
            <a:endParaRPr lang="en-IN" b="1" dirty="0"/>
          </a:p>
        </p:txBody>
      </p:sp>
      <p:sp>
        <p:nvSpPr>
          <p:cNvPr id="3" name="Content Placeholder 2"/>
          <p:cNvSpPr>
            <a:spLocks noGrp="1"/>
          </p:cNvSpPr>
          <p:nvPr>
            <p:ph idx="1"/>
          </p:nvPr>
        </p:nvSpPr>
        <p:spPr>
          <a:xfrm>
            <a:off x="838200" y="1589314"/>
            <a:ext cx="10515600" cy="4587649"/>
          </a:xfrm>
        </p:spPr>
        <p:txBody>
          <a:bodyPr/>
          <a:lstStyle/>
          <a:p>
            <a:pPr marL="0" indent="0">
              <a:buNone/>
            </a:pPr>
            <a:r>
              <a:rPr lang="en-US" b="1" dirty="0"/>
              <a:t>Primary Objective:</a:t>
            </a:r>
            <a:endParaRPr lang="en-US" b="1" dirty="0"/>
          </a:p>
          <a:p>
            <a:pPr marL="0" indent="0">
              <a:buNone/>
            </a:pPr>
            <a:r>
              <a:rPr lang="en-US" dirty="0"/>
              <a:t>To explore the causes and consequences of burnout among healthcare workers in the post-COVID- 19 period.</a:t>
            </a:r>
            <a:endParaRPr lang="en-US" dirty="0"/>
          </a:p>
          <a:p>
            <a:pPr marL="0" indent="0">
              <a:buNone/>
            </a:pPr>
            <a:r>
              <a:rPr lang="en-US" b="1" dirty="0"/>
              <a:t>Secondary Objectives:</a:t>
            </a:r>
            <a:endParaRPr lang="en-US" b="1" dirty="0"/>
          </a:p>
          <a:p>
            <a:pPr marL="514350" indent="-514350">
              <a:buAutoNum type="arabicPeriod"/>
            </a:pPr>
            <a:r>
              <a:rPr lang="en-US" dirty="0"/>
              <a:t>To identify the key contributing factors (e.g., workload, emotional stress, institutional support) related to post-pandemic burnout</a:t>
            </a:r>
            <a:endParaRPr lang="en-US" dirty="0"/>
          </a:p>
          <a:p>
            <a:pPr marL="514350" indent="-514350">
              <a:buAutoNum type="arabicPeriod"/>
            </a:pPr>
            <a:r>
              <a:rPr lang="en-US" dirty="0"/>
              <a:t>To review existing coping mechanisms and policy interventions.</a:t>
            </a:r>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8" name="Picture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1575" y="23814"/>
            <a:ext cx="2245490" cy="105695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4490"/>
            <a:ext cx="10515600" cy="1325563"/>
          </a:xfrm>
        </p:spPr>
        <p:txBody>
          <a:bodyPr/>
          <a:lstStyle/>
          <a:p>
            <a:pPr algn="ctr"/>
            <a:r>
              <a:rPr lang="en-IN" b="1" dirty="0"/>
              <a:t>Methodology </a:t>
            </a:r>
            <a:endParaRPr lang="en-IN" b="1"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 y="23813"/>
            <a:ext cx="1989438" cy="936427"/>
          </a:xfrm>
          <a:prstGeom prst="rect">
            <a:avLst/>
          </a:prstGeom>
        </p:spPr>
      </p:pic>
      <p:sp>
        <p:nvSpPr>
          <p:cNvPr id="8" name="Rectangle 2"/>
          <p:cNvSpPr>
            <a:spLocks noGrp="1" noChangeArrowheads="1"/>
          </p:cNvSpPr>
          <p:nvPr>
            <p:ph idx="1"/>
          </p:nvPr>
        </p:nvSpPr>
        <p:spPr bwMode="auto">
          <a:xfrm>
            <a:off x="5297" y="1049692"/>
            <a:ext cx="12171404" cy="584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eaLnBrk="0" fontAlgn="base" hangingPunct="0">
              <a:lnSpc>
                <a:spcPct val="100000"/>
              </a:lnSpc>
              <a:spcBef>
                <a:spcPct val="0"/>
              </a:spcBef>
              <a:spcAft>
                <a:spcPct val="0"/>
              </a:spcAft>
            </a:pPr>
            <a:r>
              <a:rPr kumimoji="0" lang="en-US" altLang="en-US" sz="2200" b="1" i="0" u="none" strike="noStrike" cap="none" normalizeH="0" baseline="0" dirty="0">
                <a:ln>
                  <a:noFill/>
                </a:ln>
                <a:solidFill>
                  <a:schemeClr val="tx1"/>
                </a:solidFill>
                <a:effectLst/>
              </a:rPr>
              <a:t>Study Design:</a:t>
            </a:r>
            <a:r>
              <a:rPr kumimoji="0" lang="en-US" altLang="en-US" sz="2200" b="0" i="0" u="none" strike="noStrike" cap="none" normalizeH="0" baseline="0" dirty="0">
                <a:ln>
                  <a:noFill/>
                </a:ln>
                <a:solidFill>
                  <a:schemeClr val="tx1"/>
                </a:solidFill>
                <a:effectLst/>
              </a:rPr>
              <a:t> Narrative Review </a:t>
            </a: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None/>
            </a:pPr>
            <a:endParaRPr kumimoji="0" lang="en-US" altLang="en-US" sz="2200" b="0" i="0" u="none" strike="noStrike" cap="none" normalizeH="0" baseline="0" dirty="0">
              <a:ln>
                <a:noFill/>
              </a:ln>
              <a:solidFill>
                <a:schemeClr val="tx1"/>
              </a:solidFill>
              <a:effectLst/>
            </a:endParaRPr>
          </a:p>
          <a:p>
            <a:pPr eaLnBrk="0" fontAlgn="base" hangingPunct="0">
              <a:lnSpc>
                <a:spcPct val="100000"/>
              </a:lnSpc>
              <a:spcBef>
                <a:spcPct val="0"/>
              </a:spcBef>
              <a:spcAft>
                <a:spcPct val="0"/>
              </a:spcAft>
            </a:pPr>
            <a:r>
              <a:rPr kumimoji="0" lang="en-US" altLang="en-US" sz="2200" b="1" i="0" u="none" strike="noStrike" cap="none" normalizeH="0" baseline="0" dirty="0">
                <a:ln>
                  <a:noFill/>
                </a:ln>
                <a:solidFill>
                  <a:schemeClr val="tx1"/>
                </a:solidFill>
                <a:effectLst/>
              </a:rPr>
              <a:t>Search Strategy:</a:t>
            </a:r>
            <a:r>
              <a:rPr kumimoji="0" lang="en-US" altLang="en-US" sz="2200" b="0" i="0" u="none" strike="noStrike" cap="none" normalizeH="0" baseline="0" dirty="0">
                <a:ln>
                  <a:noFill/>
                </a:ln>
                <a:solidFill>
                  <a:schemeClr val="tx1"/>
                </a:solidFill>
                <a:effectLst/>
              </a:rPr>
              <a:t> </a:t>
            </a:r>
            <a:endParaRPr kumimoji="0" lang="en-US" altLang="en-US" sz="2200" b="0" i="0" u="none" strike="noStrike" cap="none" normalizeH="0" baseline="0" dirty="0">
              <a:ln>
                <a:noFill/>
              </a:ln>
              <a:solidFill>
                <a:schemeClr val="tx1"/>
              </a:solidFill>
              <a:effectLst/>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pPr>
            <a:r>
              <a:rPr lang="en-US" sz="2200" dirty="0"/>
              <a:t>This narrative review was conducted through a comprehensive literature search of electronic databases, including PubMed, Scopus, and Google Scholar. The search was restricted to articles and reports published in English from January 2020 to the present to ensure a focus on the COVID-19 and post-pandemic periods.</a:t>
            </a:r>
            <a:endParaRPr lang="en-US" sz="2200" dirty="0"/>
          </a:p>
          <a:p>
            <a:pPr marL="457200" marR="0" lvl="0" indent="-457200" algn="l" defTabSz="914400" rtl="0" eaLnBrk="0" fontAlgn="base" latinLnBrk="0" hangingPunct="0">
              <a:lnSpc>
                <a:spcPct val="100000"/>
              </a:lnSpc>
              <a:spcBef>
                <a:spcPct val="0"/>
              </a:spcBef>
              <a:spcAft>
                <a:spcPct val="0"/>
              </a:spcAft>
              <a:buClrTx/>
              <a:buSzTx/>
              <a:buAutoNum type="arabicPeriod"/>
            </a:pPr>
            <a:r>
              <a:rPr lang="en-US" sz="2200" dirty="0"/>
              <a:t>The review prioritized peer-reviewed journal articles, systematic reviews, meta-analyses, and official reports from major health organizations. </a:t>
            </a:r>
            <a:endParaRPr lang="en-US" sz="2200" dirty="0"/>
          </a:p>
          <a:p>
            <a:pPr marL="0" marR="0" lvl="0" indent="0" algn="l" defTabSz="914400" rtl="0" eaLnBrk="0" fontAlgn="base" latinLnBrk="0" hangingPunct="0">
              <a:lnSpc>
                <a:spcPct val="100000"/>
              </a:lnSpc>
              <a:spcBef>
                <a:spcPct val="0"/>
              </a:spcBef>
              <a:spcAft>
                <a:spcPct val="0"/>
              </a:spcAft>
              <a:buClrTx/>
              <a:buSzTx/>
              <a:buNone/>
            </a:pPr>
            <a:endParaRPr lang="en-US" sz="2200" dirty="0"/>
          </a:p>
          <a:p>
            <a:pPr eaLnBrk="0" fontAlgn="base" hangingPunct="0">
              <a:lnSpc>
                <a:spcPct val="100000"/>
              </a:lnSpc>
              <a:spcBef>
                <a:spcPct val="0"/>
              </a:spcBef>
              <a:spcAft>
                <a:spcPct val="0"/>
              </a:spcAft>
            </a:pPr>
            <a:r>
              <a:rPr kumimoji="0" lang="en-US" altLang="en-US" sz="2200" b="1" i="0" u="none" strike="noStrike" cap="none" normalizeH="0" baseline="0" dirty="0">
                <a:ln>
                  <a:noFill/>
                </a:ln>
                <a:solidFill>
                  <a:schemeClr val="tx1"/>
                </a:solidFill>
                <a:effectLst/>
              </a:rPr>
              <a:t>Keywords Used:</a:t>
            </a:r>
            <a:r>
              <a:rPr kumimoji="0" lang="en-US" altLang="en-US" sz="2200" b="0" i="0" u="none" strike="noStrike" cap="none" normalizeH="0" baseline="0" dirty="0">
                <a:ln>
                  <a:noFill/>
                </a:ln>
                <a:solidFill>
                  <a:schemeClr val="tx1"/>
                </a:solidFill>
                <a:effectLst/>
              </a:rPr>
              <a:t> </a:t>
            </a:r>
            <a:endParaRPr kumimoji="0" lang="en-US" altLang="en-US" sz="2200" b="0" i="0" u="none" strike="noStrike" cap="none" normalizeH="0" baseline="0" dirty="0">
              <a:ln>
                <a:noFill/>
              </a:ln>
              <a:solidFill>
                <a:schemeClr val="tx1"/>
              </a:solidFill>
              <a:effectLst/>
            </a:endParaRPr>
          </a:p>
          <a:p>
            <a:pPr marL="457200" marR="0" lvl="0" indent="-457200" algn="l" defTabSz="914400" rtl="0" eaLnBrk="0" fontAlgn="base" latinLnBrk="0" hangingPunct="0">
              <a:lnSpc>
                <a:spcPct val="100000"/>
              </a:lnSpc>
              <a:spcBef>
                <a:spcPct val="0"/>
              </a:spcBef>
              <a:spcAft>
                <a:spcPct val="0"/>
              </a:spcAft>
              <a:buClrTx/>
              <a:buSzTx/>
              <a:buAutoNum type="arabicPeriod"/>
            </a:pPr>
            <a:r>
              <a:rPr lang="en-US" sz="2200" dirty="0"/>
              <a:t>Key search terms included “burnout,” “healthcare workers,” “physicians,” “nurses,” “post-COVID-19,” “mental health,” “moral injury,” “emotional exhaustion,” “depersonalization,” “patient safety,” “workforce turnover,” “India,” and “interventions.” Boolean operators (AND, OR) were utilized to combine and refine search queries.</a:t>
            </a:r>
            <a:endParaRPr lang="en-US" sz="2200" dirty="0"/>
          </a:p>
          <a:p>
            <a:pPr marL="457200" marR="0" lvl="0" indent="-457200" algn="l" defTabSz="914400" rtl="0" eaLnBrk="0" fontAlgn="base" latinLnBrk="0" hangingPunct="0">
              <a:lnSpc>
                <a:spcPct val="100000"/>
              </a:lnSpc>
              <a:spcBef>
                <a:spcPct val="0"/>
              </a:spcBef>
              <a:spcAft>
                <a:spcPct val="0"/>
              </a:spcAft>
              <a:buClrTx/>
              <a:buSzTx/>
              <a:buAutoNum type="arabicPeriod"/>
            </a:pPr>
            <a:r>
              <a:rPr lang="en-IN" sz="2200" dirty="0">
                <a:solidFill>
                  <a:srgbClr val="1B1C1D"/>
                </a:solidFill>
                <a:effectLst/>
                <a:ea typeface="Google Sans Text"/>
                <a:cs typeface="Google Sans Text"/>
              </a:rPr>
              <a:t>Boolean operators (AND, OR) were utilized to refine searches</a:t>
            </a:r>
            <a:r>
              <a:rPr lang="en-US" sz="2200" dirty="0">
                <a:ea typeface="Google Sans Text"/>
                <a:cs typeface="Google Sans Text"/>
              </a:rPr>
              <a:t>.</a:t>
            </a: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2200" b="0" i="0" u="none" strike="noStrike" cap="none" normalizeH="0" baseline="0" dirty="0">
              <a:ln>
                <a:noFill/>
              </a:ln>
              <a:solidFill>
                <a:schemeClr val="tx1"/>
              </a:solidFill>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6AD20E6-394B-4DF0-96A5-9647FF39C943}" type="slidenum">
              <a:rPr lang="en-IN" smtClean="0"/>
            </a:fld>
            <a:endParaRPr lang="en-IN"/>
          </a:p>
        </p:txBody>
      </p:sp>
      <p:graphicFrame>
        <p:nvGraphicFramePr>
          <p:cNvPr id="6" name="Table 5"/>
          <p:cNvGraphicFramePr>
            <a:graphicFrameLocks noGrp="1"/>
          </p:cNvGraphicFramePr>
          <p:nvPr/>
        </p:nvGraphicFramePr>
        <p:xfrm>
          <a:off x="0" y="719666"/>
          <a:ext cx="12192000" cy="6138333"/>
        </p:xfrm>
        <a:graphic>
          <a:graphicData uri="http://schemas.openxmlformats.org/drawingml/2006/table">
            <a:tbl>
              <a:tblPr firstRow="1" bandRow="1">
                <a:tableStyleId>{21E4AEA4-8DFA-4A89-87EB-49C32662AFE0}</a:tableStyleId>
              </a:tblPr>
              <a:tblGrid>
                <a:gridCol w="2438400"/>
                <a:gridCol w="2438400"/>
                <a:gridCol w="2438400"/>
                <a:gridCol w="2438400"/>
                <a:gridCol w="2438400"/>
              </a:tblGrid>
              <a:tr h="682037">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Study (Author, Year)</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Country/Region</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Sample (N, HCW type)</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Burnout Instrument Used</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Key Prevalence Findings</a:t>
                      </a:r>
                      <a:endParaRPr lang="en-IN" sz="1100">
                        <a:effectLst/>
                        <a:latin typeface="Arial" panose="020B0604020202090204" pitchFamily="34" charset="0"/>
                        <a:ea typeface="Arial" panose="020B0604020202090204" pitchFamily="34" charset="0"/>
                      </a:endParaRPr>
                    </a:p>
                  </a:txBody>
                  <a:tcPr marL="114300" marR="114300" marT="76200" marB="76200"/>
                </a:tc>
              </a:tr>
              <a:tr h="682037">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De Kock et al. (2021) </a:t>
                      </a:r>
                      <a:r>
                        <a:rPr lang="en-IN" sz="1200" baseline="30000">
                          <a:solidFill>
                            <a:srgbClr val="575B5F"/>
                          </a:solidFill>
                          <a:effectLst/>
                          <a:latin typeface="Times New Roman" panose="02020503050405090304" pitchFamily="18" charset="0"/>
                          <a:ea typeface="Times New Roman" panose="02020503050405090304" pitchFamily="18" charset="0"/>
                        </a:rPr>
                        <a:t>33</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60 Countries (Global)</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2,707 HCPs</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Single-item measure (emotional exhaustion)</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51% reported burnout.</a:t>
                      </a:r>
                      <a:endParaRPr lang="en-IN" sz="1100">
                        <a:effectLst/>
                        <a:latin typeface="Arial" panose="020B0604020202090204" pitchFamily="34" charset="0"/>
                        <a:ea typeface="Arial" panose="020B0604020202090204" pitchFamily="34" charset="0"/>
                      </a:endParaRPr>
                    </a:p>
                  </a:txBody>
                  <a:tcPr marL="114300" marR="114300" marT="76200" marB="76200"/>
                </a:tc>
              </a:tr>
              <a:tr h="682037">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Sahebi et al. (2021) </a:t>
                      </a:r>
                      <a:r>
                        <a:rPr lang="en-IN" sz="1200" baseline="30000">
                          <a:solidFill>
                            <a:srgbClr val="575B5F"/>
                          </a:solidFill>
                          <a:effectLst/>
                          <a:latin typeface="Times New Roman" panose="02020503050405090304" pitchFamily="18" charset="0"/>
                          <a:ea typeface="Times New Roman" panose="02020503050405090304" pitchFamily="18" charset="0"/>
                        </a:rPr>
                        <a:t>31</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Global (Meta-analysis)</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81,277 HCWs (47 studies)</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Various</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Pooled prevalence: Anxiety 37%, Depression 36%, Insomnia 32%.</a:t>
                      </a:r>
                      <a:endParaRPr lang="en-IN" sz="1100">
                        <a:effectLst/>
                        <a:latin typeface="Arial" panose="020B0604020202090204" pitchFamily="34" charset="0"/>
                        <a:ea typeface="Arial" panose="020B0604020202090204" pitchFamily="34" charset="0"/>
                      </a:endParaRPr>
                    </a:p>
                  </a:txBody>
                  <a:tcPr marL="114300" marR="114300" marT="76200" marB="76200"/>
                </a:tc>
              </a:tr>
              <a:tr h="682037">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Pappa et al. (2020) </a:t>
                      </a:r>
                      <a:r>
                        <a:rPr lang="en-IN" sz="1200" baseline="30000">
                          <a:solidFill>
                            <a:srgbClr val="575B5F"/>
                          </a:solidFill>
                          <a:effectLst/>
                          <a:latin typeface="Times New Roman" panose="02020503050405090304" pitchFamily="18" charset="0"/>
                          <a:ea typeface="Times New Roman" panose="02020503050405090304" pitchFamily="18" charset="0"/>
                        </a:rPr>
                        <a:t>32</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Global (Meta-analysis)</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N/A (13 studies)</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Various</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Pooled prevalence: Anxiety 23.2%, Depression 22.8%, Insomnia 38.9%.</a:t>
                      </a:r>
                      <a:endParaRPr lang="en-IN" sz="1100">
                        <a:effectLst/>
                        <a:latin typeface="Arial" panose="020B0604020202090204" pitchFamily="34" charset="0"/>
                        <a:ea typeface="Arial" panose="020B0604020202090204" pitchFamily="34" charset="0"/>
                      </a:endParaRPr>
                    </a:p>
                  </a:txBody>
                  <a:tcPr marL="114300" marR="114300" marT="76200" marB="76200"/>
                </a:tc>
              </a:tr>
              <a:tr h="682037">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Shaukat et al. (2020) </a:t>
                      </a:r>
                      <a:r>
                        <a:rPr lang="en-IN" sz="1200" baseline="30000">
                          <a:solidFill>
                            <a:srgbClr val="575B5F"/>
                          </a:solidFill>
                          <a:effectLst/>
                          <a:latin typeface="Times New Roman" panose="02020503050405090304" pitchFamily="18" charset="0"/>
                          <a:ea typeface="Times New Roman" panose="02020503050405090304" pitchFamily="18" charset="0"/>
                        </a:rPr>
                        <a:t>47</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Global (Meta-analysis)</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N/A</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Various</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High levels of depressive, post-traumatic stress, and anxiety symptoms reported.</a:t>
                      </a:r>
                      <a:endParaRPr lang="en-IN" sz="1100">
                        <a:effectLst/>
                        <a:latin typeface="Arial" panose="020B0604020202090204" pitchFamily="34" charset="0"/>
                        <a:ea typeface="Arial" panose="020B0604020202090204" pitchFamily="34" charset="0"/>
                      </a:endParaRPr>
                    </a:p>
                  </a:txBody>
                  <a:tcPr marL="114300" marR="114300" marT="76200" marB="76200"/>
                </a:tc>
              </a:tr>
              <a:tr h="682037">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Sidiq et al. (2024) </a:t>
                      </a:r>
                      <a:r>
                        <a:rPr lang="en-IN" sz="1200" baseline="30000">
                          <a:solidFill>
                            <a:srgbClr val="575B5F"/>
                          </a:solidFill>
                          <a:effectLst/>
                          <a:latin typeface="Times New Roman" panose="02020503050405090304" pitchFamily="18" charset="0"/>
                          <a:ea typeface="Times New Roman" panose="02020503050405090304" pitchFamily="18" charset="0"/>
                        </a:rPr>
                        <a:t>38</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India (Jaipur)</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578 HCWs</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Copenhagen Burnout Inventory (CBI)</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Overall burnout: 68.1%; Work-related burnout: 67.5%; Personal burnout: 56.4%.</a:t>
                      </a:r>
                      <a:endParaRPr lang="en-IN" sz="1100">
                        <a:effectLst/>
                        <a:latin typeface="Arial" panose="020B0604020202090204" pitchFamily="34" charset="0"/>
                        <a:ea typeface="Arial" panose="020B0604020202090204" pitchFamily="34" charset="0"/>
                      </a:endParaRPr>
                    </a:p>
                  </a:txBody>
                  <a:tcPr marL="114300" marR="114300" marT="76200" marB="76200"/>
                </a:tc>
              </a:tr>
              <a:tr h="682037">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Kulkarni et al. (2020) </a:t>
                      </a:r>
                      <a:r>
                        <a:rPr lang="en-IN" sz="1200" baseline="30000">
                          <a:solidFill>
                            <a:srgbClr val="575B5F"/>
                          </a:solidFill>
                          <a:effectLst/>
                          <a:latin typeface="Times New Roman" panose="02020503050405090304" pitchFamily="18" charset="0"/>
                          <a:ea typeface="Times New Roman" panose="02020503050405090304" pitchFamily="18" charset="0"/>
                        </a:rPr>
                        <a:t>40</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India</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2,026 HCWs</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Copenhagen Burnout Inventory (CBI)</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Pandemic-related burnout: 52.8%; Personal burnout: 44.6%; Work-related burnout: 26.9%.</a:t>
                      </a:r>
                      <a:endParaRPr lang="en-IN" sz="1100">
                        <a:effectLst/>
                        <a:latin typeface="Arial" panose="020B0604020202090204" pitchFamily="34" charset="0"/>
                        <a:ea typeface="Arial" panose="020B0604020202090204" pitchFamily="34" charset="0"/>
                      </a:endParaRPr>
                    </a:p>
                  </a:txBody>
                  <a:tcPr marL="114300" marR="114300" marT="76200" marB="76200"/>
                </a:tc>
              </a:tr>
              <a:tr h="682037">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Mathias et al. (2024) </a:t>
                      </a:r>
                      <a:r>
                        <a:rPr lang="en-IN" sz="1200" baseline="30000">
                          <a:solidFill>
                            <a:srgbClr val="575B5F"/>
                          </a:solidFill>
                          <a:effectLst/>
                          <a:latin typeface="Times New Roman" panose="02020503050405090304" pitchFamily="18" charset="0"/>
                          <a:ea typeface="Times New Roman" panose="02020503050405090304" pitchFamily="18" charset="0"/>
                        </a:rPr>
                        <a:t>41</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India (Meta-analysis)</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N/A (31 studies)</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Various</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Pooled prevalence: Depression 32.96%, Anxiety 29.49%, Stress 33.47%.</a:t>
                      </a:r>
                      <a:endParaRPr lang="en-IN" sz="1100">
                        <a:effectLst/>
                        <a:latin typeface="Arial" panose="020B0604020202090204" pitchFamily="34" charset="0"/>
                        <a:ea typeface="Arial" panose="020B0604020202090204" pitchFamily="34" charset="0"/>
                      </a:endParaRPr>
                    </a:p>
                  </a:txBody>
                  <a:tcPr marL="114300" marR="114300" marT="76200" marB="76200"/>
                </a:tc>
              </a:tr>
              <a:tr h="682037">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Gupta et al. (2021) </a:t>
                      </a:r>
                      <a:r>
                        <a:rPr lang="en-IN" sz="1200" baseline="30000">
                          <a:solidFill>
                            <a:srgbClr val="575B5F"/>
                          </a:solidFill>
                          <a:effectLst/>
                          <a:latin typeface="Times New Roman" panose="02020503050405090304" pitchFamily="18" charset="0"/>
                          <a:ea typeface="Times New Roman" panose="02020503050405090304" pitchFamily="18" charset="0"/>
                        </a:rPr>
                        <a:t>43</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India</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1,615 HCWs</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a:solidFill>
                            <a:srgbClr val="1B1C1D"/>
                          </a:solidFill>
                          <a:effectLst/>
                          <a:latin typeface="Times New Roman" panose="02020503050405090304" pitchFamily="18" charset="0"/>
                          <a:ea typeface="Times New Roman" panose="02020503050405090304" pitchFamily="18" charset="0"/>
                        </a:rPr>
                        <a:t>Mini-Z burnout item</a:t>
                      </a:r>
                      <a:endParaRPr lang="en-IN" sz="1100">
                        <a:effectLst/>
                        <a:latin typeface="Arial" panose="020B0604020202090204" pitchFamily="34" charset="0"/>
                        <a:ea typeface="Arial" panose="020B0604020202090204" pitchFamily="34" charset="0"/>
                      </a:endParaRPr>
                    </a:p>
                  </a:txBody>
                  <a:tcPr marL="114300" marR="114300" marT="76200" marB="76200"/>
                </a:tc>
                <a:tc>
                  <a:txBody>
                    <a:bodyPr/>
                    <a:lstStyle/>
                    <a:p>
                      <a:pPr>
                        <a:lnSpc>
                          <a:spcPct val="114000"/>
                        </a:lnSpc>
                        <a:buNone/>
                      </a:pPr>
                      <a:r>
                        <a:rPr lang="en-IN" sz="1000" dirty="0">
                          <a:solidFill>
                            <a:srgbClr val="1B1C1D"/>
                          </a:solidFill>
                          <a:effectLst/>
                          <a:latin typeface="Times New Roman" panose="02020503050405090304" pitchFamily="18" charset="0"/>
                          <a:ea typeface="Times New Roman" panose="02020503050405090304" pitchFamily="18" charset="0"/>
                        </a:rPr>
                        <a:t>Burnout prevalence lower than reports from developed nations; higher in second-line vs. frontline.</a:t>
                      </a:r>
                      <a:endParaRPr lang="en-IN" sz="1100" dirty="0">
                        <a:effectLst/>
                        <a:latin typeface="Arial" panose="020B0604020202090204" pitchFamily="34" charset="0"/>
                        <a:ea typeface="Arial" panose="020B0604020202090204" pitchFamily="34" charset="0"/>
                      </a:endParaRPr>
                    </a:p>
                  </a:txBody>
                  <a:tcPr marL="114300" marR="114300" marT="76200" marB="76200"/>
                </a:tc>
              </a:tr>
            </a:tbl>
          </a:graphicData>
        </a:graphic>
      </p:graphicFrame>
      <p:sp>
        <p:nvSpPr>
          <p:cNvPr id="9" name="TextBox 8"/>
          <p:cNvSpPr txBox="1"/>
          <p:nvPr/>
        </p:nvSpPr>
        <p:spPr>
          <a:xfrm>
            <a:off x="457197" y="260210"/>
            <a:ext cx="11353797" cy="447623"/>
          </a:xfrm>
          <a:prstGeom prst="rect">
            <a:avLst/>
          </a:prstGeom>
          <a:noFill/>
        </p:spPr>
        <p:txBody>
          <a:bodyPr wrap="square">
            <a:spAutoFit/>
          </a:bodyPr>
          <a:lstStyle/>
          <a:p>
            <a:pPr>
              <a:lnSpc>
                <a:spcPct val="114000"/>
              </a:lnSpc>
              <a:spcAft>
                <a:spcPts val="1200"/>
              </a:spcAft>
            </a:pPr>
            <a:r>
              <a:rPr lang="en-IN" sz="2200" b="1" dirty="0">
                <a:solidFill>
                  <a:srgbClr val="1B1C1D"/>
                </a:solidFill>
                <a:effectLst/>
                <a:latin typeface="Times New Roman" panose="02020503050405090304" pitchFamily="18" charset="0"/>
                <a:ea typeface="Times New Roman" panose="02020503050405090304" pitchFamily="18" charset="0"/>
              </a:rPr>
              <a:t>Comparative Prevalence of HCW Burnout and Mental Health Outcomes (Global vs. India)</a:t>
            </a:r>
            <a:endParaRPr lang="en-IN" sz="2200" dirty="0">
              <a:effectLst/>
              <a:latin typeface="Arial" panose="020B0604020202090204" pitchFamily="34" charset="0"/>
              <a:ea typeface="Arial" panose="020B060402020209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880"/>
            <a:ext cx="10515600" cy="1325563"/>
          </a:xfrm>
        </p:spPr>
        <p:txBody>
          <a:bodyPr/>
          <a:lstStyle/>
          <a:p>
            <a:pPr algn="ctr"/>
            <a:r>
              <a:rPr lang="en-IN" b="1" dirty="0"/>
              <a:t>Results (1/4)</a:t>
            </a:r>
            <a:endParaRPr lang="en-IN" b="1"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 y="23814"/>
            <a:ext cx="1932972" cy="909848"/>
          </a:xfrm>
          <a:prstGeom prst="rect">
            <a:avLst/>
          </a:prstGeom>
        </p:spPr>
      </p:pic>
      <p:sp>
        <p:nvSpPr>
          <p:cNvPr id="7" name="Rectangle 1"/>
          <p:cNvSpPr>
            <a:spLocks noGrp="1" noChangeArrowheads="1"/>
          </p:cNvSpPr>
          <p:nvPr>
            <p:ph idx="1"/>
          </p:nvPr>
        </p:nvSpPr>
        <p:spPr bwMode="auto">
          <a:xfrm>
            <a:off x="352168" y="1343443"/>
            <a:ext cx="11839832"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sz="2400" b="1" i="0" u="sng" strike="noStrike" cap="none" normalizeH="0" baseline="0" dirty="0">
                <a:ln>
                  <a:noFill/>
                </a:ln>
                <a:solidFill>
                  <a:schemeClr val="tx1"/>
                </a:solidFill>
                <a:effectLst/>
              </a:rPr>
              <a:t>Defining the Crisis - Burnout Prevalence &amp; Evolution</a:t>
            </a:r>
            <a:endParaRPr kumimoji="0" lang="en-US" altLang="en-US" sz="2400" b="1" i="0" u="sng"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2400" b="0" i="0" u="sng"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pPr>
            <a:r>
              <a:rPr kumimoji="0" lang="en-US" altLang="en-US" sz="2400" b="1" i="0" u="none" strike="noStrike" cap="none" normalizeH="0" baseline="0" dirty="0">
                <a:ln>
                  <a:noFill/>
                </a:ln>
                <a:solidFill>
                  <a:schemeClr val="tx1"/>
                </a:solidFill>
                <a:effectLst/>
              </a:rPr>
              <a:t>Definition:</a:t>
            </a:r>
            <a:r>
              <a:rPr kumimoji="0" lang="en-US" altLang="en-US" sz="2400" b="0" i="0" u="none" strike="noStrike" cap="none" normalizeH="0" baseline="0" dirty="0">
                <a:ln>
                  <a:noFill/>
                </a:ln>
                <a:solidFill>
                  <a:schemeClr val="tx1"/>
                </a:solidFill>
                <a:effectLst/>
              </a:rPr>
              <a:t> Burnout is an occupational syndrome defined by three dimensions: Emotional Exhaustion, Depersonalization (or cynicism), and a sense of Reduced Personal Accomplishment. It results from chronic, unmanaged workplace stress. </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None/>
            </a:pPr>
            <a:r>
              <a:rPr kumimoji="0" lang="en-US" altLang="en-US" sz="2400" b="0" i="0" u="none" strike="noStrike" cap="none" normalizeH="0" baseline="0" dirty="0">
                <a:ln>
                  <a:noFill/>
                </a:ln>
                <a:solidFill>
                  <a:schemeClr val="tx1"/>
                </a:solidFill>
                <a:effectLst/>
              </a:rPr>
              <a:t> </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pPr>
            <a:r>
              <a:rPr kumimoji="0" lang="en-US" altLang="en-US" sz="2400" b="1" i="0" u="none" strike="noStrike" cap="none" normalizeH="0" baseline="0" dirty="0">
                <a:ln>
                  <a:noFill/>
                </a:ln>
                <a:solidFill>
                  <a:schemeClr val="tx1"/>
                </a:solidFill>
                <a:effectLst/>
              </a:rPr>
              <a:t>Post-Pandemic Surge:</a:t>
            </a:r>
            <a:r>
              <a:rPr kumimoji="0" lang="en-US" altLang="en-US" sz="2400" b="0" i="0" u="none" strike="noStrike" cap="none" normalizeH="0" baseline="0" dirty="0">
                <a:ln>
                  <a:noFill/>
                </a:ln>
                <a:solidFill>
                  <a:schemeClr val="tx1"/>
                </a:solidFill>
                <a:effectLst/>
              </a:rPr>
              <a:t> Burnout rates among U.S. health workers, stable around 30-31% before 2020, surged during the pandemic, peaking at 39.8% in 2022.   </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pP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pPr>
            <a:r>
              <a:rPr kumimoji="0" lang="en-US" altLang="en-US" sz="2400" b="1" i="0" u="none" strike="noStrike" cap="none" normalizeH="0" baseline="0" dirty="0">
                <a:ln>
                  <a:noFill/>
                </a:ln>
                <a:solidFill>
                  <a:schemeClr val="tx1"/>
                </a:solidFill>
                <a:effectLst/>
              </a:rPr>
              <a:t>A New, Elevated Baseline:</a:t>
            </a:r>
            <a:r>
              <a:rPr kumimoji="0" lang="en-US" altLang="en-US" sz="2400" b="0" i="0" u="none" strike="noStrike" cap="none" normalizeH="0" baseline="0" dirty="0">
                <a:ln>
                  <a:noFill/>
                </a:ln>
                <a:solidFill>
                  <a:schemeClr val="tx1"/>
                </a:solidFill>
                <a:effectLst/>
              </a:rPr>
              <a:t> Following the end of the public health emergency, the rate declined to 34.4% in 2023. While an improvement, this remains significantly higher than pre-pandemic levels, indicating a lasting psychological toll on the workforce.</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1800" b="0" i="0" u="none" strike="noStrike" cap="none" normalizeH="0" baseline="0" dirty="0">
              <a:ln>
                <a:noFill/>
              </a:ln>
              <a:solidFill>
                <a:schemeClr val="tx1"/>
              </a:solidFill>
              <a:effectLst/>
              <a:latin typeface="Arial" panose="020B060402020209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1564"/>
            <a:ext cx="10515600" cy="1325563"/>
          </a:xfrm>
        </p:spPr>
        <p:txBody>
          <a:bodyPr/>
          <a:lstStyle/>
          <a:p>
            <a:pPr algn="ctr"/>
            <a:r>
              <a:rPr lang="en-IN" b="1" dirty="0"/>
              <a:t>Results (2/4)</a:t>
            </a:r>
            <a:endParaRPr lang="en-IN" b="1"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 y="23814"/>
            <a:ext cx="1932972" cy="909848"/>
          </a:xfrm>
          <a:prstGeom prst="rect">
            <a:avLst/>
          </a:prstGeom>
        </p:spPr>
      </p:pic>
      <p:sp>
        <p:nvSpPr>
          <p:cNvPr id="8" name="Rectangle 1"/>
          <p:cNvSpPr>
            <a:spLocks noGrp="1" noChangeArrowheads="1"/>
          </p:cNvSpPr>
          <p:nvPr>
            <p:ph idx="1"/>
          </p:nvPr>
        </p:nvSpPr>
        <p:spPr bwMode="auto">
          <a:xfrm>
            <a:off x="293473" y="1318381"/>
            <a:ext cx="11605054"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sz="2400" b="1" i="0" u="sng" strike="noStrike" cap="none" normalizeH="0" baseline="0" dirty="0">
                <a:ln>
                  <a:noFill/>
                </a:ln>
                <a:solidFill>
                  <a:schemeClr val="tx1"/>
                </a:solidFill>
                <a:effectLst/>
              </a:rPr>
              <a:t>A Tale of Two Contexts - Global vs. Indian Prevalence</a:t>
            </a:r>
            <a:endParaRPr kumimoji="0" lang="en-US" altLang="en-US" sz="2400" b="1" i="0" u="sng"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2400" b="0" i="0" u="sng"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pPr>
            <a:r>
              <a:rPr kumimoji="0" lang="en-US" altLang="en-US" sz="2400" b="1" i="0" u="none" strike="noStrike" cap="none" normalizeH="0" baseline="0" dirty="0">
                <a:ln>
                  <a:noFill/>
                </a:ln>
                <a:solidFill>
                  <a:schemeClr val="tx1"/>
                </a:solidFill>
                <a:effectLst/>
              </a:rPr>
              <a:t>Global Phenomenon:</a:t>
            </a:r>
            <a:r>
              <a:rPr kumimoji="0" lang="en-US" altLang="en-US" sz="2400" b="0" i="0" u="none" strike="noStrike" cap="none" normalizeH="0" baseline="0" dirty="0">
                <a:ln>
                  <a:noFill/>
                </a:ln>
                <a:solidFill>
                  <a:schemeClr val="tx1"/>
                </a:solidFill>
                <a:effectLst/>
              </a:rPr>
              <a:t> Multinational studies report high rates of psychological distress among HCWs globally, with one major survey finding 51% experienced burnout. Meta-analyses confirm high pooled prevalence for anxiety (37%) and depression (36%).</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None/>
            </a:pPr>
            <a:r>
              <a:rPr kumimoji="0" lang="en-US" altLang="en-US" sz="2400" b="0" i="0" u="none" strike="noStrike" cap="none" normalizeH="0" baseline="0" dirty="0">
                <a:ln>
                  <a:noFill/>
                </a:ln>
                <a:solidFill>
                  <a:schemeClr val="tx1"/>
                </a:solidFill>
                <a:effectLst/>
              </a:rPr>
              <a:t>   </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pPr>
            <a:r>
              <a:rPr kumimoji="0" lang="en-US" altLang="en-US" sz="2400" b="1" i="0" u="none" strike="noStrike" cap="none" normalizeH="0" baseline="0" dirty="0">
                <a:ln>
                  <a:noFill/>
                </a:ln>
                <a:solidFill>
                  <a:schemeClr val="tx1"/>
                </a:solidFill>
                <a:effectLst/>
              </a:rPr>
              <a:t>The Indian Context:</a:t>
            </a:r>
            <a:r>
              <a:rPr kumimoji="0" lang="en-US" altLang="en-US" sz="2400" b="0" i="0" u="none" strike="noStrike" cap="none" normalizeH="0" baseline="0" dirty="0">
                <a:ln>
                  <a:noFill/>
                </a:ln>
                <a:solidFill>
                  <a:schemeClr val="tx1"/>
                </a:solidFill>
                <a:effectLst/>
              </a:rPr>
              <a:t> Studies from India report alarmingly high burnout rates, with one 2022 study finding an overall prevalence of 68.1%. Another large survey found 52.8% of Indian HCWs experienced pandemic-related burnout.   </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pP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pPr>
            <a:r>
              <a:rPr kumimoji="0" lang="en-US" altLang="en-US" sz="2400" b="1" i="0" u="none" strike="noStrike" cap="none" normalizeH="0" baseline="0" dirty="0">
                <a:ln>
                  <a:noFill/>
                </a:ln>
                <a:solidFill>
                  <a:schemeClr val="tx1"/>
                </a:solidFill>
                <a:effectLst/>
              </a:rPr>
              <a:t>Systemic Stressors in India:</a:t>
            </a:r>
            <a:r>
              <a:rPr kumimoji="0" lang="en-US" altLang="en-US" sz="2400" b="0" i="0" u="none" strike="noStrike" cap="none" normalizeH="0" baseline="0" dirty="0">
                <a:ln>
                  <a:noFill/>
                </a:ln>
                <a:solidFill>
                  <a:schemeClr val="tx1"/>
                </a:solidFill>
                <a:effectLst/>
              </a:rPr>
              <a:t> The crisis in India is magnified by pre-existing systemic challenges, including chronic underfunding, weaker infrastructure, resource scarcity, and a severely overburdened workforce.</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2400" b="0" i="0" u="none" strike="noStrike" cap="none" normalizeH="0" baseline="0" dirty="0">
              <a:ln>
                <a:noFill/>
              </a:ln>
              <a:solidFill>
                <a:schemeClr val="tx1"/>
              </a:solidFill>
              <a:effectLs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16351</Words>
  <Application>WPS Writer</Application>
  <PresentationFormat>Widescreen</PresentationFormat>
  <Paragraphs>390</Paragraphs>
  <Slides>19</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19</vt:i4>
      </vt:variant>
    </vt:vector>
  </HeadingPairs>
  <TitlesOfParts>
    <vt:vector size="32" baseType="lpstr">
      <vt:lpstr>Arial</vt:lpstr>
      <vt:lpstr>SimSun</vt:lpstr>
      <vt:lpstr>Wingdings</vt:lpstr>
      <vt:lpstr>Times New Roman</vt:lpstr>
      <vt:lpstr>Google Sans Text</vt:lpstr>
      <vt:lpstr>Thonburi</vt:lpstr>
      <vt:lpstr>Calibri Light</vt:lpstr>
      <vt:lpstr>Helvetica Neue</vt:lpstr>
      <vt:lpstr>Calibri</vt:lpstr>
      <vt:lpstr>Microsoft YaHei</vt:lpstr>
      <vt:lpstr>汉仪旗黑</vt:lpstr>
      <vt:lpstr>Arial Unicode MS</vt:lpstr>
      <vt:lpstr>Office Theme</vt:lpstr>
      <vt:lpstr>Burnout Among Healthcare Workers Post-COVID-19: A Narrative Review</vt:lpstr>
      <vt:lpstr>Mentor Approval</vt:lpstr>
      <vt:lpstr>Introduction</vt:lpstr>
      <vt:lpstr>PowerPoint 演示文稿</vt:lpstr>
      <vt:lpstr>Objectives of Your Study</vt:lpstr>
      <vt:lpstr>Methodology </vt:lpstr>
      <vt:lpstr>PowerPoint 演示文稿</vt:lpstr>
      <vt:lpstr>Results (1/4)</vt:lpstr>
      <vt:lpstr>Results (2/4)</vt:lpstr>
      <vt:lpstr>Results (3/4)</vt:lpstr>
      <vt:lpstr>PowerPoint 演示文稿</vt:lpstr>
      <vt:lpstr>Discussion (1/2)</vt:lpstr>
      <vt:lpstr>Discussion (2/2)</vt:lpstr>
      <vt:lpstr>Conclusion</vt:lpstr>
      <vt:lpstr>References (1/2)</vt:lpstr>
      <vt:lpstr>References (2/2)</vt:lpstr>
      <vt:lpstr>INVOLVEMENT IN COMMUNITY OUTREACH PROGRAMME ACTIVITIES </vt:lpstr>
      <vt:lpstr>KEY LEARNING FROM COP ACTIVITIES </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Shiva Sharma</cp:lastModifiedBy>
  <cp:revision>17</cp:revision>
  <dcterms:created xsi:type="dcterms:W3CDTF">2025-08-12T06:32:58Z</dcterms:created>
  <dcterms:modified xsi:type="dcterms:W3CDTF">2025-08-12T06:32:58Z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2B3FE765B0C878121AE09A68AADD882F_43</vt:lpwstr>
  </property>
  <property fmtid="{D5CDD505-2E9C-101B-9397-08002B2CF9AE}" pid="3" name="KSOProductBuildVer">
    <vt:lpwstr>1033-12.1.21937.21937</vt:lpwstr>
  </property>
</Properties>
</file>