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66" r:id="rId3"/>
    <p:sldId id="327" r:id="rId4"/>
    <p:sldId id="267" r:id="rId5"/>
    <p:sldId id="286" r:id="rId6"/>
    <p:sldId id="265" r:id="rId7"/>
    <p:sldId id="318" r:id="rId8"/>
    <p:sldId id="288" r:id="rId9"/>
    <p:sldId id="264" r:id="rId10"/>
    <p:sldId id="319" r:id="rId11"/>
    <p:sldId id="310" r:id="rId12"/>
    <p:sldId id="320" r:id="rId13"/>
    <p:sldId id="321" r:id="rId14"/>
    <p:sldId id="325" r:id="rId15"/>
    <p:sldId id="323" r:id="rId16"/>
    <p:sldId id="314" r:id="rId17"/>
    <p:sldId id="313" r:id="rId18"/>
    <p:sldId id="324" r:id="rId19"/>
    <p:sldId id="297" r:id="rId20"/>
    <p:sldId id="330" r:id="rId21"/>
    <p:sldId id="329" r:id="rId22"/>
    <p:sldId id="328" r:id="rId23"/>
    <p:sldId id="322" r:id="rId24"/>
    <p:sldId id="256" r:id="rId25"/>
    <p:sldId id="326" r:id="rId26"/>
    <p:sldId id="258" r:id="rId27"/>
    <p:sldId id="29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660"/>
  </p:normalViewPr>
  <p:slideViewPr>
    <p:cSldViewPr snapToGrid="0">
      <p:cViewPr varScale="1">
        <p:scale>
          <a:sx n="59" d="100"/>
          <a:sy n="59" d="100"/>
        </p:scale>
        <p:origin x="82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100" baseline="0">
                <a:solidFill>
                  <a:sysClr val="window" lastClr="FFFFFF">
                    <a:lumMod val="95000"/>
                  </a:sysClr>
                </a:solidFill>
                <a:effectLst>
                  <a:outerShdw blurRad="50800" dist="38100" dir="5400000" algn="t" rotWithShape="0">
                    <a:prstClr val="black">
                      <a:alpha val="40000"/>
                    </a:prstClr>
                  </a:outerShdw>
                </a:effectLst>
                <a:latin typeface="+mn-lt"/>
                <a:ea typeface="+mn-ea"/>
                <a:cs typeface="+mn-cs"/>
              </a:defRPr>
            </a:pPr>
            <a:r>
              <a:rPr lang="en-US" sz="1000" b="1">
                <a:solidFill>
                  <a:schemeClr val="bg1">
                    <a:lumMod val="85000"/>
                  </a:schemeClr>
                </a:solidFill>
                <a:effectLst/>
              </a:rPr>
              <a:t>SCHEME/ PROGRAMME/PROJECT EXPENDITURE UNDER HEALTH AND FAMILY WELFARE BY DELHI GOVT.</a:t>
            </a:r>
            <a:endParaRPr lang="en-IN" sz="1000">
              <a:solidFill>
                <a:schemeClr val="bg1">
                  <a:lumMod val="85000"/>
                </a:schemeClr>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 lastClr="FFFFFF">
                    <a:lumMod val="95000"/>
                  </a:sysClr>
                </a:solidFill>
              </a:defRPr>
            </a:pPr>
            <a:endParaRPr lang="en-IN" sz="1000">
              <a:solidFill>
                <a:schemeClr val="bg1">
                  <a:lumMod val="85000"/>
                </a:schemeClr>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100" baseline="0">
              <a:solidFill>
                <a:sysClr val="window" lastClr="FFFFFF">
                  <a:lumMod val="95000"/>
                </a:sys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8.3007254301545638E-2"/>
          <c:y val="0.28021841019872512"/>
          <c:w val="0.90541867162438017"/>
          <c:h val="0.43805993000874893"/>
        </c:manualLayout>
      </c:layout>
      <c:bar3DChart>
        <c:barDir val="col"/>
        <c:grouping val="clustered"/>
        <c:varyColors val="0"/>
        <c:ser>
          <c:idx val="0"/>
          <c:order val="0"/>
          <c:tx>
            <c:strRef>
              <c:f>Sheet1!$B$1</c:f>
              <c:strCache>
                <c:ptCount val="1"/>
                <c:pt idx="0">
                  <c:v>Total Expenditure on all Schemes/ Programmes/ Projects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Sheet1!$A$2:$A$7</c:f>
              <c:strCache>
                <c:ptCount val="6"/>
                <c:pt idx="0">
                  <c:v>2016-17</c:v>
                </c:pt>
                <c:pt idx="1">
                  <c:v>2017-18</c:v>
                </c:pt>
                <c:pt idx="2">
                  <c:v>2018-19</c:v>
                </c:pt>
                <c:pt idx="3">
                  <c:v>2019-20</c:v>
                </c:pt>
                <c:pt idx="4">
                  <c:v>2020-21</c:v>
                </c:pt>
                <c:pt idx="5">
                  <c:v>2021-22</c:v>
                </c:pt>
              </c:strCache>
            </c:strRef>
          </c:cat>
          <c:val>
            <c:numRef>
              <c:f>Sheet1!$B$2:$B$7</c:f>
              <c:numCache>
                <c:formatCode>General</c:formatCode>
                <c:ptCount val="6"/>
                <c:pt idx="0">
                  <c:v>14355.03</c:v>
                </c:pt>
                <c:pt idx="1">
                  <c:v>14400.99</c:v>
                </c:pt>
                <c:pt idx="2">
                  <c:v>15672.03</c:v>
                </c:pt>
                <c:pt idx="3">
                  <c:v>20307.02</c:v>
                </c:pt>
                <c:pt idx="4">
                  <c:v>19258.650000000001</c:v>
                </c:pt>
                <c:pt idx="5">
                  <c:v>30530.77</c:v>
                </c:pt>
              </c:numCache>
            </c:numRef>
          </c:val>
          <c:extLst>
            <c:ext xmlns:c16="http://schemas.microsoft.com/office/drawing/2014/chart" uri="{C3380CC4-5D6E-409C-BE32-E72D297353CC}">
              <c16:uniqueId val="{00000000-3AB4-4034-B6C6-C848B57EA08B}"/>
            </c:ext>
          </c:extLst>
        </c:ser>
        <c:ser>
          <c:idx val="1"/>
          <c:order val="1"/>
          <c:tx>
            <c:strRef>
              <c:f>Sheet1!$C$1</c:f>
              <c:strCache>
                <c:ptCount val="1"/>
                <c:pt idx="0">
                  <c:v>Expenditure on Schemes/Programmes/
Projects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Sheet1!$A$2:$A$7</c:f>
              <c:strCache>
                <c:ptCount val="6"/>
                <c:pt idx="0">
                  <c:v>2016-17</c:v>
                </c:pt>
                <c:pt idx="1">
                  <c:v>2017-18</c:v>
                </c:pt>
                <c:pt idx="2">
                  <c:v>2018-19</c:v>
                </c:pt>
                <c:pt idx="3">
                  <c:v>2019-20</c:v>
                </c:pt>
                <c:pt idx="4">
                  <c:v>2020-21</c:v>
                </c:pt>
                <c:pt idx="5">
                  <c:v>2021-22</c:v>
                </c:pt>
              </c:strCache>
            </c:strRef>
          </c:cat>
          <c:val>
            <c:numRef>
              <c:f>Sheet1!$C$2:$C$7</c:f>
              <c:numCache>
                <c:formatCode>General</c:formatCode>
                <c:ptCount val="6"/>
                <c:pt idx="0">
                  <c:v>2074.2600000000002</c:v>
                </c:pt>
                <c:pt idx="1">
                  <c:v>1906.65</c:v>
                </c:pt>
                <c:pt idx="2">
                  <c:v>2325.08</c:v>
                </c:pt>
                <c:pt idx="3">
                  <c:v>2357.6799999999998</c:v>
                </c:pt>
                <c:pt idx="4">
                  <c:v>3000.12</c:v>
                </c:pt>
                <c:pt idx="5">
                  <c:v>4938.01</c:v>
                </c:pt>
              </c:numCache>
            </c:numRef>
          </c:val>
          <c:extLst>
            <c:ext xmlns:c16="http://schemas.microsoft.com/office/drawing/2014/chart" uri="{C3380CC4-5D6E-409C-BE32-E72D297353CC}">
              <c16:uniqueId val="{00000001-3AB4-4034-B6C6-C848B57EA08B}"/>
            </c:ext>
          </c:extLst>
        </c:ser>
        <c:ser>
          <c:idx val="2"/>
          <c:order val="2"/>
          <c:tx>
            <c:strRef>
              <c:f>Sheet1!$D$1</c:f>
              <c:strCache>
                <c:ptCount val="1"/>
                <c:pt idx="0">
                  <c:v>
% Expenditure</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Sheet1!$A$2:$A$7</c:f>
              <c:strCache>
                <c:ptCount val="6"/>
                <c:pt idx="0">
                  <c:v>2016-17</c:v>
                </c:pt>
                <c:pt idx="1">
                  <c:v>2017-18</c:v>
                </c:pt>
                <c:pt idx="2">
                  <c:v>2018-19</c:v>
                </c:pt>
                <c:pt idx="3">
                  <c:v>2019-20</c:v>
                </c:pt>
                <c:pt idx="4">
                  <c:v>2020-21</c:v>
                </c:pt>
                <c:pt idx="5">
                  <c:v>2021-22</c:v>
                </c:pt>
              </c:strCache>
            </c:strRef>
          </c:cat>
          <c:val>
            <c:numRef>
              <c:f>Sheet1!$D$2:$D$7</c:f>
              <c:numCache>
                <c:formatCode>General</c:formatCode>
                <c:ptCount val="6"/>
                <c:pt idx="0">
                  <c:v>14.45</c:v>
                </c:pt>
                <c:pt idx="1">
                  <c:v>13.24</c:v>
                </c:pt>
                <c:pt idx="2">
                  <c:v>14.84</c:v>
                </c:pt>
                <c:pt idx="3">
                  <c:v>11.61</c:v>
                </c:pt>
                <c:pt idx="4">
                  <c:v>15.58</c:v>
                </c:pt>
                <c:pt idx="5">
                  <c:v>16.170000000000002</c:v>
                </c:pt>
              </c:numCache>
            </c:numRef>
          </c:val>
          <c:extLst>
            <c:ext xmlns:c16="http://schemas.microsoft.com/office/drawing/2014/chart" uri="{C3380CC4-5D6E-409C-BE32-E72D297353CC}">
              <c16:uniqueId val="{00000002-3AB4-4034-B6C6-C848B57EA08B}"/>
            </c:ext>
          </c:extLst>
        </c:ser>
        <c:dLbls>
          <c:showLegendKey val="0"/>
          <c:showVal val="1"/>
          <c:showCatName val="0"/>
          <c:showSerName val="0"/>
          <c:showPercent val="0"/>
          <c:showBubbleSize val="0"/>
        </c:dLbls>
        <c:gapWidth val="150"/>
        <c:shape val="box"/>
        <c:axId val="727577688"/>
        <c:axId val="727578048"/>
        <c:axId val="0"/>
      </c:bar3DChart>
      <c:catAx>
        <c:axId val="727577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27578048"/>
        <c:crosses val="autoZero"/>
        <c:auto val="1"/>
        <c:lblAlgn val="ctr"/>
        <c:lblOffset val="100"/>
        <c:noMultiLvlLbl val="0"/>
      </c:catAx>
      <c:valAx>
        <c:axId val="727578048"/>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27577688"/>
        <c:crosses val="autoZero"/>
        <c:crossBetween val="between"/>
      </c:valAx>
      <c:spPr>
        <a:noFill/>
        <a:ln>
          <a:noFill/>
        </a:ln>
        <a:effectLst/>
      </c:spPr>
    </c:plotArea>
    <c:legend>
      <c:legendPos val="b"/>
      <c:layout>
        <c:manualLayout>
          <c:xMode val="edge"/>
          <c:yMode val="edge"/>
          <c:x val="0.23328430300379119"/>
          <c:y val="0.79017622797150366"/>
          <c:w val="0.41306102362204722"/>
          <c:h val="0.1860142482189726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Till 2019</c:v>
                </c:pt>
              </c:strCache>
            </c:strRef>
          </c:tx>
          <c:spPr>
            <a:solidFill>
              <a:schemeClr val="accent1"/>
            </a:solidFill>
            <a:ln>
              <a:noFill/>
            </a:ln>
            <a:effectLst/>
          </c:spPr>
          <c:invertIfNegative val="0"/>
          <c:cat>
            <c:strRef>
              <c:f>Sheet1!$A$2</c:f>
              <c:strCache>
                <c:ptCount val="1"/>
                <c:pt idx="0">
                  <c:v>Nurse Availability</c:v>
                </c:pt>
              </c:strCache>
            </c:strRef>
          </c:cat>
          <c:val>
            <c:numRef>
              <c:f>Sheet1!$B$2</c:f>
              <c:numCache>
                <c:formatCode>General</c:formatCode>
                <c:ptCount val="1"/>
                <c:pt idx="0">
                  <c:v>12456</c:v>
                </c:pt>
              </c:numCache>
            </c:numRef>
          </c:val>
          <c:extLst>
            <c:ext xmlns:c16="http://schemas.microsoft.com/office/drawing/2014/chart" uri="{C3380CC4-5D6E-409C-BE32-E72D297353CC}">
              <c16:uniqueId val="{00000000-478A-4490-9D17-19C1BFFAB7C9}"/>
            </c:ext>
          </c:extLst>
        </c:ser>
        <c:ser>
          <c:idx val="1"/>
          <c:order val="1"/>
          <c:tx>
            <c:strRef>
              <c:f>Sheet1!$C$1</c:f>
              <c:strCache>
                <c:ptCount val="1"/>
                <c:pt idx="0">
                  <c:v>2020-2021</c:v>
                </c:pt>
              </c:strCache>
            </c:strRef>
          </c:tx>
          <c:spPr>
            <a:solidFill>
              <a:schemeClr val="accent2"/>
            </a:solidFill>
            <a:ln>
              <a:noFill/>
            </a:ln>
            <a:effectLst/>
          </c:spPr>
          <c:invertIfNegative val="0"/>
          <c:cat>
            <c:strRef>
              <c:f>Sheet1!$A$2</c:f>
              <c:strCache>
                <c:ptCount val="1"/>
                <c:pt idx="0">
                  <c:v>Nurse Availability</c:v>
                </c:pt>
              </c:strCache>
            </c:strRef>
          </c:cat>
          <c:val>
            <c:numRef>
              <c:f>Sheet1!$C$2</c:f>
              <c:numCache>
                <c:formatCode>General</c:formatCode>
                <c:ptCount val="1"/>
                <c:pt idx="0">
                  <c:v>15612</c:v>
                </c:pt>
              </c:numCache>
            </c:numRef>
          </c:val>
          <c:extLst>
            <c:ext xmlns:c16="http://schemas.microsoft.com/office/drawing/2014/chart" uri="{C3380CC4-5D6E-409C-BE32-E72D297353CC}">
              <c16:uniqueId val="{00000001-478A-4490-9D17-19C1BFFAB7C9}"/>
            </c:ext>
          </c:extLst>
        </c:ser>
        <c:dLbls>
          <c:showLegendKey val="0"/>
          <c:showVal val="0"/>
          <c:showCatName val="0"/>
          <c:showSerName val="0"/>
          <c:showPercent val="0"/>
          <c:showBubbleSize val="0"/>
        </c:dLbls>
        <c:gapWidth val="219"/>
        <c:overlap val="-27"/>
        <c:axId val="16778648"/>
        <c:axId val="526535400"/>
      </c:barChart>
      <c:catAx>
        <c:axId val="16778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6535400"/>
        <c:crosses val="autoZero"/>
        <c:auto val="1"/>
        <c:lblAlgn val="ctr"/>
        <c:lblOffset val="100"/>
        <c:noMultiLvlLbl val="0"/>
      </c:catAx>
      <c:valAx>
        <c:axId val="526535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78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82787569703835"/>
          <c:y val="0.21492457621775207"/>
          <c:w val="0.81488626421697286"/>
          <c:h val="0.6580818022747158"/>
        </c:manualLayout>
      </c:layout>
      <c:barChart>
        <c:barDir val="col"/>
        <c:grouping val="clustered"/>
        <c:varyColors val="0"/>
        <c:ser>
          <c:idx val="0"/>
          <c:order val="0"/>
          <c:tx>
            <c:strRef>
              <c:f>Sheet1!$B$1</c:f>
              <c:strCache>
                <c:ptCount val="1"/>
                <c:pt idx="0">
                  <c:v>Till 2019</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c:f>
              <c:strCache>
                <c:ptCount val="1"/>
                <c:pt idx="0">
                  <c:v>Bed Capacity  of hospitals</c:v>
                </c:pt>
              </c:strCache>
            </c:strRef>
          </c:cat>
          <c:val>
            <c:numRef>
              <c:f>Sheet1!$B$2</c:f>
              <c:numCache>
                <c:formatCode>#,##0</c:formatCode>
                <c:ptCount val="1"/>
                <c:pt idx="0">
                  <c:v>12543</c:v>
                </c:pt>
              </c:numCache>
            </c:numRef>
          </c:val>
          <c:extLst>
            <c:ext xmlns:c16="http://schemas.microsoft.com/office/drawing/2014/chart" uri="{C3380CC4-5D6E-409C-BE32-E72D297353CC}">
              <c16:uniqueId val="{00000000-4624-41F5-904A-81E30B0524AB}"/>
            </c:ext>
          </c:extLst>
        </c:ser>
        <c:ser>
          <c:idx val="1"/>
          <c:order val="1"/>
          <c:tx>
            <c:strRef>
              <c:f>Sheet1!$C$1</c:f>
              <c:strCache>
                <c:ptCount val="1"/>
                <c:pt idx="0">
                  <c:v>2020-2021</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cat>
            <c:strRef>
              <c:f>Sheet1!$A$2</c:f>
              <c:strCache>
                <c:ptCount val="1"/>
                <c:pt idx="0">
                  <c:v>Bed Capacity  of hospitals</c:v>
                </c:pt>
              </c:strCache>
            </c:strRef>
          </c:cat>
          <c:val>
            <c:numRef>
              <c:f>Sheet1!$C$2</c:f>
              <c:numCache>
                <c:formatCode>#,##0</c:formatCode>
                <c:ptCount val="1"/>
                <c:pt idx="0">
                  <c:v>14244</c:v>
                </c:pt>
              </c:numCache>
            </c:numRef>
          </c:val>
          <c:extLst>
            <c:ext xmlns:c16="http://schemas.microsoft.com/office/drawing/2014/chart" uri="{C3380CC4-5D6E-409C-BE32-E72D297353CC}">
              <c16:uniqueId val="{00000001-4624-41F5-904A-81E30B0524AB}"/>
            </c:ext>
          </c:extLst>
        </c:ser>
        <c:dLbls>
          <c:showLegendKey val="0"/>
          <c:showVal val="0"/>
          <c:showCatName val="0"/>
          <c:showSerName val="0"/>
          <c:showPercent val="0"/>
          <c:showBubbleSize val="0"/>
        </c:dLbls>
        <c:gapWidth val="355"/>
        <c:overlap val="-70"/>
        <c:axId val="472101552"/>
        <c:axId val="472102272"/>
      </c:barChart>
      <c:catAx>
        <c:axId val="472101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2102272"/>
        <c:crosses val="autoZero"/>
        <c:auto val="1"/>
        <c:lblAlgn val="ctr"/>
        <c:lblOffset val="100"/>
        <c:noMultiLvlLbl val="0"/>
      </c:catAx>
      <c:valAx>
        <c:axId val="47210227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2101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200" b="1" dirty="0">
                <a:solidFill>
                  <a:schemeClr val="accent1"/>
                </a:solidFill>
                <a:effectLst/>
                <a:latin typeface="Arial" panose="020B0604020202020204" pitchFamily="34" charset="0"/>
                <a:cs typeface="Arial" panose="020B0604020202020204" pitchFamily="34" charset="0"/>
              </a:rPr>
              <a:t>PER CAPITA EXPENDITURE ON HEALTH  GNCTD</a:t>
            </a:r>
            <a:endParaRPr lang="en-IN" sz="1200" dirty="0">
              <a:solidFill>
                <a:schemeClr val="accent1"/>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US" dirty="0"/>
          </a:p>
        </c:rich>
      </c:tx>
      <c:layout>
        <c:manualLayout>
          <c:xMode val="edge"/>
          <c:yMode val="edge"/>
          <c:x val="0.11897821216379378"/>
          <c:y val="0.116343281202993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9.0253551932754417E-2"/>
          <c:y val="0.35438150468634227"/>
          <c:w val="0.66971863095658679"/>
          <c:h val="0.40793677083936425"/>
        </c:manualLayout>
      </c:layout>
      <c:barChart>
        <c:barDir val="col"/>
        <c:grouping val="clustered"/>
        <c:varyColors val="0"/>
        <c:ser>
          <c:idx val="0"/>
          <c:order val="0"/>
          <c:tx>
            <c:strRef>
              <c:f>Sheet1!$B$1</c:f>
              <c:strCache>
                <c:ptCount val="1"/>
                <c:pt idx="0">
                  <c:v>Per Capita Expenditure on Health</c:v>
                </c:pt>
              </c:strCache>
            </c:strRef>
          </c:tx>
          <c:spPr>
            <a:solidFill>
              <a:schemeClr val="accent1"/>
            </a:solidFill>
            <a:ln>
              <a:noFill/>
            </a:ln>
            <a:effectLst/>
          </c:spPr>
          <c:invertIfNegative val="0"/>
          <c:cat>
            <c:strRef>
              <c:f>Sheet1!$A$2:$A$7</c:f>
              <c:strCache>
                <c:ptCount val="6"/>
                <c:pt idx="0">
                  <c:v>2016-17</c:v>
                </c:pt>
                <c:pt idx="1">
                  <c:v>2017-18</c:v>
                </c:pt>
                <c:pt idx="2">
                  <c:v>2018-19</c:v>
                </c:pt>
                <c:pt idx="3">
                  <c:v>2019-20</c:v>
                </c:pt>
                <c:pt idx="4">
                  <c:v>2020-21</c:v>
                </c:pt>
                <c:pt idx="5">
                  <c:v>2021-22 (RE)</c:v>
                </c:pt>
              </c:strCache>
            </c:strRef>
          </c:cat>
          <c:val>
            <c:numRef>
              <c:f>Sheet1!$B$2:$B$7</c:f>
              <c:numCache>
                <c:formatCode>General</c:formatCode>
                <c:ptCount val="6"/>
                <c:pt idx="0">
                  <c:v>2133.0300000000002</c:v>
                </c:pt>
                <c:pt idx="1">
                  <c:v>2455.37</c:v>
                </c:pt>
                <c:pt idx="2">
                  <c:v>2795.83</c:v>
                </c:pt>
                <c:pt idx="3">
                  <c:v>2867.25</c:v>
                </c:pt>
                <c:pt idx="4">
                  <c:v>3133.46</c:v>
                </c:pt>
                <c:pt idx="5">
                  <c:v>5022.09</c:v>
                </c:pt>
              </c:numCache>
            </c:numRef>
          </c:val>
          <c:extLst>
            <c:ext xmlns:c16="http://schemas.microsoft.com/office/drawing/2014/chart" uri="{C3380CC4-5D6E-409C-BE32-E72D297353CC}">
              <c16:uniqueId val="{00000000-CFB8-4F91-93D1-5860D5263442}"/>
            </c:ext>
          </c:extLst>
        </c:ser>
        <c:dLbls>
          <c:showLegendKey val="0"/>
          <c:showVal val="0"/>
          <c:showCatName val="0"/>
          <c:showSerName val="0"/>
          <c:showPercent val="0"/>
          <c:showBubbleSize val="0"/>
        </c:dLbls>
        <c:gapWidth val="219"/>
        <c:overlap val="-27"/>
        <c:axId val="872846280"/>
        <c:axId val="872846640"/>
      </c:barChart>
      <c:catAx>
        <c:axId val="87284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846640"/>
        <c:crosses val="autoZero"/>
        <c:auto val="1"/>
        <c:lblAlgn val="ctr"/>
        <c:lblOffset val="100"/>
        <c:noMultiLvlLbl val="0"/>
      </c:catAx>
      <c:valAx>
        <c:axId val="872846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846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600" b="1">
                <a:solidFill>
                  <a:schemeClr val="accent1"/>
                </a:solidFill>
                <a:effectLst/>
              </a:rPr>
              <a:t>PER CAPITA EXPENDITURE ON HEALTH BY GNCTD</a:t>
            </a:r>
            <a:endParaRPr lang="en-IN" sz="1600">
              <a:solidFill>
                <a:schemeClr val="accent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US"/>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 Capita Expenditure on Health</c:v>
                </c:pt>
              </c:strCache>
            </c:strRef>
          </c:tx>
          <c:spPr>
            <a:solidFill>
              <a:schemeClr val="accent1"/>
            </a:solidFill>
            <a:ln>
              <a:noFill/>
            </a:ln>
            <a:effectLst/>
          </c:spPr>
          <c:invertIfNegative val="0"/>
          <c:cat>
            <c:strRef>
              <c:f>Sheet1!$A$2:$A$7</c:f>
              <c:strCache>
                <c:ptCount val="6"/>
                <c:pt idx="0">
                  <c:v>2016-17</c:v>
                </c:pt>
                <c:pt idx="1">
                  <c:v>2017-18</c:v>
                </c:pt>
                <c:pt idx="2">
                  <c:v>2018-19</c:v>
                </c:pt>
                <c:pt idx="3">
                  <c:v>2019-20</c:v>
                </c:pt>
                <c:pt idx="4">
                  <c:v>2020-21</c:v>
                </c:pt>
                <c:pt idx="5">
                  <c:v>2021-22 (RE)</c:v>
                </c:pt>
              </c:strCache>
            </c:strRef>
          </c:cat>
          <c:val>
            <c:numRef>
              <c:f>Sheet1!$B$2:$B$7</c:f>
              <c:numCache>
                <c:formatCode>General</c:formatCode>
                <c:ptCount val="6"/>
                <c:pt idx="0">
                  <c:v>2133.0300000000002</c:v>
                </c:pt>
                <c:pt idx="1">
                  <c:v>2455.37</c:v>
                </c:pt>
                <c:pt idx="2">
                  <c:v>2795.83</c:v>
                </c:pt>
                <c:pt idx="3">
                  <c:v>2867.25</c:v>
                </c:pt>
                <c:pt idx="4">
                  <c:v>3133.46</c:v>
                </c:pt>
                <c:pt idx="5">
                  <c:v>5022.09</c:v>
                </c:pt>
              </c:numCache>
            </c:numRef>
          </c:val>
          <c:extLst>
            <c:ext xmlns:c16="http://schemas.microsoft.com/office/drawing/2014/chart" uri="{C3380CC4-5D6E-409C-BE32-E72D297353CC}">
              <c16:uniqueId val="{00000000-E476-47AB-B1DC-34813808A607}"/>
            </c:ext>
          </c:extLst>
        </c:ser>
        <c:dLbls>
          <c:showLegendKey val="0"/>
          <c:showVal val="0"/>
          <c:showCatName val="0"/>
          <c:showSerName val="0"/>
          <c:showPercent val="0"/>
          <c:showBubbleSize val="0"/>
        </c:dLbls>
        <c:gapWidth val="219"/>
        <c:overlap val="-27"/>
        <c:axId val="872846280"/>
        <c:axId val="872846640"/>
      </c:barChart>
      <c:catAx>
        <c:axId val="87284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846640"/>
        <c:crosses val="autoZero"/>
        <c:auto val="1"/>
        <c:lblAlgn val="ctr"/>
        <c:lblOffset val="100"/>
        <c:noMultiLvlLbl val="0"/>
      </c:catAx>
      <c:valAx>
        <c:axId val="872846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846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solidFill>
                  <a:schemeClr val="accent2"/>
                </a:solidFill>
              </a:rPr>
              <a:t>EXPENDITURE ON HEALTH WITH REFERENCE TO GSDP</a:t>
            </a:r>
            <a:endParaRPr lang="en-IN">
              <a:solidFill>
                <a:schemeClr val="accent2"/>
              </a:solidFill>
            </a:endParaRP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Sheet1!$B$1</c:f>
              <c:strCache>
                <c:ptCount val="1"/>
                <c:pt idx="0">
                  <c:v>GSDP at current prices (  in Crore)</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2016-17</c:v>
                </c:pt>
                <c:pt idx="1">
                  <c:v>2017-18</c:v>
                </c:pt>
                <c:pt idx="2">
                  <c:v>2018-19</c:v>
                </c:pt>
                <c:pt idx="3">
                  <c:v>2019-20</c:v>
                </c:pt>
                <c:pt idx="4">
                  <c:v>2020-21</c:v>
                </c:pt>
                <c:pt idx="5">
                  <c:v>2021-22 (RE)</c:v>
                </c:pt>
              </c:strCache>
            </c:strRef>
          </c:cat>
          <c:val>
            <c:numRef>
              <c:f>Sheet1!$B$2:$B$7</c:f>
              <c:numCache>
                <c:formatCode>General</c:formatCode>
                <c:ptCount val="6"/>
                <c:pt idx="0">
                  <c:v>616085.06000000006</c:v>
                </c:pt>
                <c:pt idx="1">
                  <c:v>677900.04</c:v>
                </c:pt>
                <c:pt idx="2">
                  <c:v>738389.43</c:v>
                </c:pt>
                <c:pt idx="3">
                  <c:v>794030.05</c:v>
                </c:pt>
                <c:pt idx="4">
                  <c:v>785341.62</c:v>
                </c:pt>
                <c:pt idx="5">
                  <c:v>923966.57</c:v>
                </c:pt>
              </c:numCache>
            </c:numRef>
          </c:val>
          <c:extLst>
            <c:ext xmlns:c16="http://schemas.microsoft.com/office/drawing/2014/chart" uri="{C3380CC4-5D6E-409C-BE32-E72D297353CC}">
              <c16:uniqueId val="{00000000-2F16-435D-83C7-5A409F497F0B}"/>
            </c:ext>
          </c:extLst>
        </c:ser>
        <c:ser>
          <c:idx val="1"/>
          <c:order val="1"/>
          <c:tx>
            <c:strRef>
              <c:f>Sheet1!$C$1</c:f>
              <c:strCache>
                <c:ptCount val="1"/>
                <c:pt idx="0">
                  <c:v>Total Exp. On Medical &amp; Public Health ( in Crore)</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2016-17</c:v>
                </c:pt>
                <c:pt idx="1">
                  <c:v>2017-18</c:v>
                </c:pt>
                <c:pt idx="2">
                  <c:v>2018-19</c:v>
                </c:pt>
                <c:pt idx="3">
                  <c:v>2019-20</c:v>
                </c:pt>
                <c:pt idx="4">
                  <c:v>2020-21</c:v>
                </c:pt>
                <c:pt idx="5">
                  <c:v>2021-22 (RE)</c:v>
                </c:pt>
              </c:strCache>
            </c:strRef>
          </c:cat>
          <c:val>
            <c:numRef>
              <c:f>Sheet1!$C$2:$C$7</c:f>
              <c:numCache>
                <c:formatCode>General</c:formatCode>
                <c:ptCount val="6"/>
                <c:pt idx="0">
                  <c:v>4031.01</c:v>
                </c:pt>
                <c:pt idx="1">
                  <c:v>4733.21</c:v>
                </c:pt>
                <c:pt idx="2">
                  <c:v>5495.48</c:v>
                </c:pt>
                <c:pt idx="3">
                  <c:v>5744.54</c:v>
                </c:pt>
                <c:pt idx="4">
                  <c:v>6396.65</c:v>
                </c:pt>
                <c:pt idx="5">
                  <c:v>10446.44</c:v>
                </c:pt>
              </c:numCache>
            </c:numRef>
          </c:val>
          <c:extLst>
            <c:ext xmlns:c16="http://schemas.microsoft.com/office/drawing/2014/chart" uri="{C3380CC4-5D6E-409C-BE32-E72D297353CC}">
              <c16:uniqueId val="{00000001-2F16-435D-83C7-5A409F497F0B}"/>
            </c:ext>
          </c:extLst>
        </c:ser>
        <c:ser>
          <c:idx val="2"/>
          <c:order val="2"/>
          <c:tx>
            <c:strRef>
              <c:f>Sheet1!$D$1</c:f>
              <c:strCache>
                <c:ptCount val="1"/>
                <c:pt idx="0">
                  <c:v>% of GSDP
on Health</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2016-17</c:v>
                </c:pt>
                <c:pt idx="1">
                  <c:v>2017-18</c:v>
                </c:pt>
                <c:pt idx="2">
                  <c:v>2018-19</c:v>
                </c:pt>
                <c:pt idx="3">
                  <c:v>2019-20</c:v>
                </c:pt>
                <c:pt idx="4">
                  <c:v>2020-21</c:v>
                </c:pt>
                <c:pt idx="5">
                  <c:v>2021-22 (RE)</c:v>
                </c:pt>
              </c:strCache>
            </c:strRef>
          </c:cat>
          <c:val>
            <c:numRef>
              <c:f>Sheet1!$D$2:$D$7</c:f>
              <c:numCache>
                <c:formatCode>General</c:formatCode>
                <c:ptCount val="6"/>
                <c:pt idx="0">
                  <c:v>0.65</c:v>
                </c:pt>
                <c:pt idx="1">
                  <c:v>0.7</c:v>
                </c:pt>
                <c:pt idx="2">
                  <c:v>0.74</c:v>
                </c:pt>
                <c:pt idx="3">
                  <c:v>0.72</c:v>
                </c:pt>
                <c:pt idx="4">
                  <c:v>0.81</c:v>
                </c:pt>
                <c:pt idx="5">
                  <c:v>1.1299999999999999</c:v>
                </c:pt>
              </c:numCache>
            </c:numRef>
          </c:val>
          <c:extLst>
            <c:ext xmlns:c16="http://schemas.microsoft.com/office/drawing/2014/chart" uri="{C3380CC4-5D6E-409C-BE32-E72D297353CC}">
              <c16:uniqueId val="{00000002-2F16-435D-83C7-5A409F497F0B}"/>
            </c:ext>
          </c:extLst>
        </c:ser>
        <c:dLbls>
          <c:showLegendKey val="0"/>
          <c:showVal val="1"/>
          <c:showCatName val="0"/>
          <c:showSerName val="0"/>
          <c:showPercent val="0"/>
          <c:showBubbleSize val="0"/>
        </c:dLbls>
        <c:gapWidth val="79"/>
        <c:shape val="box"/>
        <c:axId val="726699360"/>
        <c:axId val="726700080"/>
        <c:axId val="0"/>
      </c:bar3DChart>
      <c:catAx>
        <c:axId val="726699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26700080"/>
        <c:crosses val="autoZero"/>
        <c:auto val="1"/>
        <c:lblAlgn val="ctr"/>
        <c:lblOffset val="100"/>
        <c:noMultiLvlLbl val="0"/>
      </c:catAx>
      <c:valAx>
        <c:axId val="726700080"/>
        <c:scaling>
          <c:orientation val="minMax"/>
        </c:scaling>
        <c:delete val="1"/>
        <c:axPos val="l"/>
        <c:numFmt formatCode="0%" sourceLinked="1"/>
        <c:majorTickMark val="none"/>
        <c:minorTickMark val="none"/>
        <c:tickLblPos val="nextTo"/>
        <c:crossAx val="726699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Health Institutions</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829442029173447"/>
          <c:y val="0.12116370728536022"/>
          <c:w val="0.82147562751895031"/>
          <c:h val="0.383989273089269"/>
        </c:manualLayout>
      </c:layout>
      <c:barChart>
        <c:barDir val="col"/>
        <c:grouping val="clustered"/>
        <c:varyColors val="0"/>
        <c:ser>
          <c:idx val="0"/>
          <c:order val="0"/>
          <c:tx>
            <c:strRef>
              <c:f>Sheet1!$B$1</c:f>
              <c:strCache>
                <c:ptCount val="1"/>
                <c:pt idx="0">
                  <c:v>2017-18</c:v>
                </c:pt>
              </c:strCache>
            </c:strRef>
          </c:tx>
          <c:spPr>
            <a:solidFill>
              <a:schemeClr val="accent1"/>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Sheet1!$B$2:$B$9</c:f>
              <c:numCache>
                <c:formatCode>General</c:formatCode>
                <c:ptCount val="8"/>
                <c:pt idx="0">
                  <c:v>88</c:v>
                </c:pt>
                <c:pt idx="1">
                  <c:v>7</c:v>
                </c:pt>
                <c:pt idx="2">
                  <c:v>1298</c:v>
                </c:pt>
                <c:pt idx="3">
                  <c:v>230</c:v>
                </c:pt>
                <c:pt idx="4">
                  <c:v>54</c:v>
                </c:pt>
                <c:pt idx="5">
                  <c:v>1160</c:v>
                </c:pt>
                <c:pt idx="6">
                  <c:v>124</c:v>
                </c:pt>
                <c:pt idx="7">
                  <c:v>17</c:v>
                </c:pt>
              </c:numCache>
            </c:numRef>
          </c:val>
          <c:extLst>
            <c:ext xmlns:c16="http://schemas.microsoft.com/office/drawing/2014/chart" uri="{C3380CC4-5D6E-409C-BE32-E72D297353CC}">
              <c16:uniqueId val="{00000000-DC85-4E92-B3E1-B9F53D4C03A9}"/>
            </c:ext>
          </c:extLst>
        </c:ser>
        <c:ser>
          <c:idx val="1"/>
          <c:order val="1"/>
          <c:tx>
            <c:strRef>
              <c:f>Sheet1!$C$1</c:f>
              <c:strCache>
                <c:ptCount val="1"/>
                <c:pt idx="0">
                  <c:v>2018-19</c:v>
                </c:pt>
              </c:strCache>
            </c:strRef>
          </c:tx>
          <c:spPr>
            <a:solidFill>
              <a:schemeClr val="accent2"/>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Sheet1!$C$2:$C$9</c:f>
              <c:numCache>
                <c:formatCode>General</c:formatCode>
                <c:ptCount val="8"/>
                <c:pt idx="0">
                  <c:v>88</c:v>
                </c:pt>
                <c:pt idx="1">
                  <c:v>7</c:v>
                </c:pt>
                <c:pt idx="2">
                  <c:v>1432</c:v>
                </c:pt>
                <c:pt idx="3">
                  <c:v>251</c:v>
                </c:pt>
                <c:pt idx="4">
                  <c:v>55</c:v>
                </c:pt>
                <c:pt idx="5">
                  <c:v>1172</c:v>
                </c:pt>
                <c:pt idx="6">
                  <c:v>167</c:v>
                </c:pt>
                <c:pt idx="7">
                  <c:v>17</c:v>
                </c:pt>
              </c:numCache>
            </c:numRef>
          </c:val>
          <c:extLst>
            <c:ext xmlns:c16="http://schemas.microsoft.com/office/drawing/2014/chart" uri="{C3380CC4-5D6E-409C-BE32-E72D297353CC}">
              <c16:uniqueId val="{00000001-DC85-4E92-B3E1-B9F53D4C03A9}"/>
            </c:ext>
          </c:extLst>
        </c:ser>
        <c:ser>
          <c:idx val="2"/>
          <c:order val="2"/>
          <c:tx>
            <c:strRef>
              <c:f>Sheet1!$D$1</c:f>
              <c:strCache>
                <c:ptCount val="1"/>
                <c:pt idx="0">
                  <c:v>2019-20</c:v>
                </c:pt>
              </c:strCache>
            </c:strRef>
          </c:tx>
          <c:spPr>
            <a:solidFill>
              <a:schemeClr val="accent3"/>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Sheet1!$D$2:$D$9</c:f>
              <c:numCache>
                <c:formatCode>General</c:formatCode>
                <c:ptCount val="8"/>
                <c:pt idx="0">
                  <c:v>88</c:v>
                </c:pt>
                <c:pt idx="1">
                  <c:v>7</c:v>
                </c:pt>
                <c:pt idx="2">
                  <c:v>1585</c:v>
                </c:pt>
                <c:pt idx="3">
                  <c:v>224</c:v>
                </c:pt>
                <c:pt idx="4">
                  <c:v>56</c:v>
                </c:pt>
                <c:pt idx="5">
                  <c:v>1151</c:v>
                </c:pt>
                <c:pt idx="6">
                  <c:v>305</c:v>
                </c:pt>
                <c:pt idx="7">
                  <c:v>17</c:v>
                </c:pt>
              </c:numCache>
            </c:numRef>
          </c:val>
          <c:extLst>
            <c:ext xmlns:c16="http://schemas.microsoft.com/office/drawing/2014/chart" uri="{C3380CC4-5D6E-409C-BE32-E72D297353CC}">
              <c16:uniqueId val="{00000002-DC85-4E92-B3E1-B9F53D4C03A9}"/>
            </c:ext>
          </c:extLst>
        </c:ser>
        <c:ser>
          <c:idx val="3"/>
          <c:order val="3"/>
          <c:tx>
            <c:strRef>
              <c:f>Sheet1!$E$1</c:f>
              <c:strCache>
                <c:ptCount val="1"/>
                <c:pt idx="0">
                  <c:v>2020-21</c:v>
                </c:pt>
              </c:strCache>
            </c:strRef>
          </c:tx>
          <c:spPr>
            <a:solidFill>
              <a:schemeClr val="accent4"/>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Sheet1!$E$2:$E$9</c:f>
              <c:numCache>
                <c:formatCode>General</c:formatCode>
                <c:ptCount val="8"/>
                <c:pt idx="0">
                  <c:v>88</c:v>
                </c:pt>
                <c:pt idx="1">
                  <c:v>12</c:v>
                </c:pt>
                <c:pt idx="2">
                  <c:v>1575</c:v>
                </c:pt>
                <c:pt idx="3">
                  <c:v>134</c:v>
                </c:pt>
                <c:pt idx="4">
                  <c:v>52</c:v>
                </c:pt>
                <c:pt idx="5">
                  <c:v>1119</c:v>
                </c:pt>
                <c:pt idx="6">
                  <c:v>388</c:v>
                </c:pt>
                <c:pt idx="7">
                  <c:v>19</c:v>
                </c:pt>
              </c:numCache>
            </c:numRef>
          </c:val>
          <c:extLst>
            <c:ext xmlns:c16="http://schemas.microsoft.com/office/drawing/2014/chart" uri="{C3380CC4-5D6E-409C-BE32-E72D297353CC}">
              <c16:uniqueId val="{00000003-DC85-4E92-B3E1-B9F53D4C03A9}"/>
            </c:ext>
          </c:extLst>
        </c:ser>
        <c:ser>
          <c:idx val="4"/>
          <c:order val="4"/>
          <c:tx>
            <c:strRef>
              <c:f>Sheet1!$F$1</c:f>
              <c:strCache>
                <c:ptCount val="1"/>
                <c:pt idx="0">
                  <c:v>2021-22</c:v>
                </c:pt>
              </c:strCache>
            </c:strRef>
          </c:tx>
          <c:spPr>
            <a:solidFill>
              <a:schemeClr val="accent5"/>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Sheet1!$F$2:$F$9</c:f>
              <c:numCache>
                <c:formatCode>General</c:formatCode>
                <c:ptCount val="8"/>
                <c:pt idx="0">
                  <c:v>89</c:v>
                </c:pt>
                <c:pt idx="1">
                  <c:v>48</c:v>
                </c:pt>
                <c:pt idx="2">
                  <c:v>1621</c:v>
                </c:pt>
                <c:pt idx="3">
                  <c:v>128</c:v>
                </c:pt>
                <c:pt idx="4">
                  <c:v>44</c:v>
                </c:pt>
                <c:pt idx="5">
                  <c:v>1050</c:v>
                </c:pt>
                <c:pt idx="6">
                  <c:v>508</c:v>
                </c:pt>
                <c:pt idx="7">
                  <c:v>19</c:v>
                </c:pt>
              </c:numCache>
            </c:numRef>
          </c:val>
          <c:extLst>
            <c:ext xmlns:c16="http://schemas.microsoft.com/office/drawing/2014/chart" uri="{C3380CC4-5D6E-409C-BE32-E72D297353CC}">
              <c16:uniqueId val="{00000004-DC85-4E92-B3E1-B9F53D4C03A9}"/>
            </c:ext>
          </c:extLst>
        </c:ser>
        <c:ser>
          <c:idx val="5"/>
          <c:order val="5"/>
          <c:tx>
            <c:strRef>
              <c:f>Sheet1!#REF!</c:f>
              <c:strCache>
                <c:ptCount val="1"/>
                <c:pt idx="0">
                  <c:v>#REF!</c:v>
                </c:pt>
              </c:strCache>
            </c:strRef>
          </c:tx>
          <c:spPr>
            <a:solidFill>
              <a:schemeClr val="accent6"/>
            </a:solidFill>
            <a:ln>
              <a:noFill/>
            </a:ln>
            <a:effectLst/>
          </c:spPr>
          <c:invertIfNegative val="0"/>
          <c:cat>
            <c:strRef>
              <c:f>Sheet1!$A$2:$A$9</c:f>
              <c:strCache>
                <c:ptCount val="8"/>
                <c:pt idx="0">
                  <c:v>Hospitals*</c:v>
                </c:pt>
                <c:pt idx="1">
                  <c:v>Primary Health Centers</c:v>
                </c:pt>
                <c:pt idx="2">
                  <c:v>Dispensaries**</c:v>
                </c:pt>
                <c:pt idx="3">
                  <c:v>Maternity Home &amp; Sub Centers***</c:v>
                </c:pt>
                <c:pt idx="4">
                  <c:v>Polyclinics</c:v>
                </c:pt>
                <c:pt idx="5">
                  <c:v>Nursing Homes</c:v>
                </c:pt>
                <c:pt idx="6">
                  <c:v>Special Clinics</c:v>
                </c:pt>
                <c:pt idx="7">
                  <c:v>Medical Colleges</c:v>
                </c:pt>
              </c:strCache>
            </c:strRef>
          </c:cat>
          <c:val>
            <c:numRef>
              <c:f>Sheet1!#REF!</c:f>
              <c:numCache>
                <c:formatCode>General</c:formatCode>
                <c:ptCount val="1"/>
                <c:pt idx="0">
                  <c:v>1</c:v>
                </c:pt>
              </c:numCache>
            </c:numRef>
          </c:val>
          <c:extLst>
            <c:ext xmlns:c16="http://schemas.microsoft.com/office/drawing/2014/chart" uri="{C3380CC4-5D6E-409C-BE32-E72D297353CC}">
              <c16:uniqueId val="{00000005-DC85-4E92-B3E1-B9F53D4C03A9}"/>
            </c:ext>
          </c:extLst>
        </c:ser>
        <c:dLbls>
          <c:showLegendKey val="0"/>
          <c:showVal val="0"/>
          <c:showCatName val="0"/>
          <c:showSerName val="0"/>
          <c:showPercent val="0"/>
          <c:showBubbleSize val="0"/>
        </c:dLbls>
        <c:gapWidth val="219"/>
        <c:overlap val="-27"/>
        <c:axId val="61620576"/>
        <c:axId val="722477880"/>
      </c:barChart>
      <c:catAx>
        <c:axId val="6162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2477880"/>
        <c:crosses val="autoZero"/>
        <c:auto val="1"/>
        <c:lblAlgn val="ctr"/>
        <c:lblOffset val="100"/>
        <c:noMultiLvlLbl val="0"/>
      </c:catAx>
      <c:valAx>
        <c:axId val="722477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6205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248262792166771E-2"/>
          <c:y val="0.20589681429901777"/>
          <c:w val="0.85991456252384557"/>
          <c:h val="0.69771851780183336"/>
        </c:manualLayout>
      </c:layout>
      <c:barChart>
        <c:barDir val="col"/>
        <c:grouping val="clustered"/>
        <c:varyColors val="0"/>
        <c:ser>
          <c:idx val="0"/>
          <c:order val="0"/>
          <c:tx>
            <c:strRef>
              <c:f>Sheet1!$B$1</c:f>
              <c:strCache>
                <c:ptCount val="1"/>
                <c:pt idx="0">
                  <c:v>Till 2019</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cat>
            <c:strRef>
              <c:f>Sheet1!$A$2</c:f>
              <c:strCache>
                <c:ptCount val="1"/>
                <c:pt idx="0">
                  <c:v>Number of Ambulances </c:v>
                </c:pt>
              </c:strCache>
            </c:strRef>
          </c:cat>
          <c:val>
            <c:numRef>
              <c:f>Sheet1!$B$2</c:f>
              <c:numCache>
                <c:formatCode>General</c:formatCode>
                <c:ptCount val="1"/>
                <c:pt idx="0">
                  <c:v>1056</c:v>
                </c:pt>
              </c:numCache>
            </c:numRef>
          </c:val>
          <c:extLst>
            <c:ext xmlns:c16="http://schemas.microsoft.com/office/drawing/2014/chart" uri="{C3380CC4-5D6E-409C-BE32-E72D297353CC}">
              <c16:uniqueId val="{00000000-1279-4584-896C-C5731ABD4318}"/>
            </c:ext>
          </c:extLst>
        </c:ser>
        <c:ser>
          <c:idx val="1"/>
          <c:order val="1"/>
          <c:tx>
            <c:strRef>
              <c:f>Sheet1!$C$1</c:f>
              <c:strCache>
                <c:ptCount val="1"/>
                <c:pt idx="0">
                  <c:v>2020-2021</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cat>
            <c:strRef>
              <c:f>Sheet1!$A$2</c:f>
              <c:strCache>
                <c:ptCount val="1"/>
                <c:pt idx="0">
                  <c:v>Number of Ambulances </c:v>
                </c:pt>
              </c:strCache>
            </c:strRef>
          </c:cat>
          <c:val>
            <c:numRef>
              <c:f>Sheet1!$C$2</c:f>
              <c:numCache>
                <c:formatCode>General</c:formatCode>
                <c:ptCount val="1"/>
                <c:pt idx="0">
                  <c:v>1432</c:v>
                </c:pt>
              </c:numCache>
            </c:numRef>
          </c:val>
          <c:extLst>
            <c:ext xmlns:c16="http://schemas.microsoft.com/office/drawing/2014/chart" uri="{C3380CC4-5D6E-409C-BE32-E72D297353CC}">
              <c16:uniqueId val="{00000001-1279-4584-896C-C5731ABD4318}"/>
            </c:ext>
          </c:extLst>
        </c:ser>
        <c:dLbls>
          <c:showLegendKey val="0"/>
          <c:showVal val="0"/>
          <c:showCatName val="0"/>
          <c:showSerName val="0"/>
          <c:showPercent val="0"/>
          <c:showBubbleSize val="0"/>
        </c:dLbls>
        <c:gapWidth val="315"/>
        <c:overlap val="-40"/>
        <c:axId val="685419184"/>
        <c:axId val="685419544"/>
      </c:barChart>
      <c:catAx>
        <c:axId val="68541918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85419544"/>
        <c:crosses val="autoZero"/>
        <c:auto val="1"/>
        <c:lblAlgn val="ctr"/>
        <c:lblOffset val="100"/>
        <c:noMultiLvlLbl val="0"/>
      </c:catAx>
      <c:valAx>
        <c:axId val="68541954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854191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965077282006418"/>
          <c:y val="0.15908730158730158"/>
          <c:w val="0.81488626421697286"/>
          <c:h val="0.6580818022747158"/>
        </c:manualLayout>
      </c:layout>
      <c:barChart>
        <c:barDir val="col"/>
        <c:grouping val="clustered"/>
        <c:varyColors val="0"/>
        <c:ser>
          <c:idx val="0"/>
          <c:order val="0"/>
          <c:tx>
            <c:strRef>
              <c:f>Sheet1!$B$1</c:f>
              <c:strCache>
                <c:ptCount val="1"/>
                <c:pt idx="0">
                  <c:v>Till 2019</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c:f>
              <c:strCache>
                <c:ptCount val="1"/>
                <c:pt idx="0">
                  <c:v>Average Ambulance Response Time in min</c:v>
                </c:pt>
              </c:strCache>
            </c:strRef>
          </c:cat>
          <c:val>
            <c:numRef>
              <c:f>Sheet1!$B$2</c:f>
              <c:numCache>
                <c:formatCode>General</c:formatCode>
                <c:ptCount val="1"/>
                <c:pt idx="0">
                  <c:v>20</c:v>
                </c:pt>
              </c:numCache>
            </c:numRef>
          </c:val>
          <c:extLst>
            <c:ext xmlns:c16="http://schemas.microsoft.com/office/drawing/2014/chart" uri="{C3380CC4-5D6E-409C-BE32-E72D297353CC}">
              <c16:uniqueId val="{00000000-067C-4D9F-921B-71B10C2706D3}"/>
            </c:ext>
          </c:extLst>
        </c:ser>
        <c:ser>
          <c:idx val="1"/>
          <c:order val="1"/>
          <c:tx>
            <c:strRef>
              <c:f>Sheet1!$C$1</c:f>
              <c:strCache>
                <c:ptCount val="1"/>
                <c:pt idx="0">
                  <c:v>2020-2021</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cat>
            <c:strRef>
              <c:f>Sheet1!$A$2</c:f>
              <c:strCache>
                <c:ptCount val="1"/>
                <c:pt idx="0">
                  <c:v>Average Ambulance Response Time in min</c:v>
                </c:pt>
              </c:strCache>
            </c:strRef>
          </c:cat>
          <c:val>
            <c:numRef>
              <c:f>Sheet1!$C$2</c:f>
              <c:numCache>
                <c:formatCode>General</c:formatCode>
                <c:ptCount val="1"/>
                <c:pt idx="0">
                  <c:v>15</c:v>
                </c:pt>
              </c:numCache>
            </c:numRef>
          </c:val>
          <c:extLst>
            <c:ext xmlns:c16="http://schemas.microsoft.com/office/drawing/2014/chart" uri="{C3380CC4-5D6E-409C-BE32-E72D297353CC}">
              <c16:uniqueId val="{00000001-067C-4D9F-921B-71B10C2706D3}"/>
            </c:ext>
          </c:extLst>
        </c:ser>
        <c:dLbls>
          <c:showLegendKey val="0"/>
          <c:showVal val="0"/>
          <c:showCatName val="0"/>
          <c:showSerName val="0"/>
          <c:showPercent val="0"/>
          <c:showBubbleSize val="0"/>
        </c:dLbls>
        <c:gapWidth val="355"/>
        <c:overlap val="-70"/>
        <c:axId val="472101552"/>
        <c:axId val="472102272"/>
      </c:barChart>
      <c:catAx>
        <c:axId val="472101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102272"/>
        <c:crosses val="autoZero"/>
        <c:auto val="1"/>
        <c:lblAlgn val="ctr"/>
        <c:lblOffset val="100"/>
        <c:noMultiLvlLbl val="0"/>
      </c:catAx>
      <c:valAx>
        <c:axId val="47210227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101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965077282006418"/>
          <c:y val="0.15908730158730158"/>
          <c:w val="0.81488626421697286"/>
          <c:h val="0.6580818022747158"/>
        </c:manualLayout>
      </c:layout>
      <c:barChart>
        <c:barDir val="col"/>
        <c:grouping val="clustered"/>
        <c:varyColors val="0"/>
        <c:ser>
          <c:idx val="0"/>
          <c:order val="0"/>
          <c:tx>
            <c:strRef>
              <c:f>Sheet1!$B$1</c:f>
              <c:strCache>
                <c:ptCount val="1"/>
                <c:pt idx="0">
                  <c:v>Till 2019</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c:f>
              <c:strCache>
                <c:ptCount val="1"/>
                <c:pt idx="0">
                  <c:v>Bed Capacity</c:v>
                </c:pt>
              </c:strCache>
            </c:strRef>
          </c:cat>
          <c:val>
            <c:numRef>
              <c:f>Sheet1!$B$2</c:f>
              <c:numCache>
                <c:formatCode>#,##0</c:formatCode>
                <c:ptCount val="1"/>
                <c:pt idx="0">
                  <c:v>12543</c:v>
                </c:pt>
              </c:numCache>
            </c:numRef>
          </c:val>
          <c:extLst>
            <c:ext xmlns:c16="http://schemas.microsoft.com/office/drawing/2014/chart" uri="{C3380CC4-5D6E-409C-BE32-E72D297353CC}">
              <c16:uniqueId val="{00000000-067C-4D9F-921B-71B10C2706D3}"/>
            </c:ext>
          </c:extLst>
        </c:ser>
        <c:ser>
          <c:idx val="1"/>
          <c:order val="1"/>
          <c:tx>
            <c:strRef>
              <c:f>Sheet1!$C$1</c:f>
              <c:strCache>
                <c:ptCount val="1"/>
                <c:pt idx="0">
                  <c:v>2020-2021</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cat>
            <c:strRef>
              <c:f>Sheet1!$A$2</c:f>
              <c:strCache>
                <c:ptCount val="1"/>
                <c:pt idx="0">
                  <c:v>Bed Capacity</c:v>
                </c:pt>
              </c:strCache>
            </c:strRef>
          </c:cat>
          <c:val>
            <c:numRef>
              <c:f>Sheet1!$C$2</c:f>
              <c:numCache>
                <c:formatCode>#,##0</c:formatCode>
                <c:ptCount val="1"/>
                <c:pt idx="0">
                  <c:v>14244</c:v>
                </c:pt>
              </c:numCache>
            </c:numRef>
          </c:val>
          <c:extLst>
            <c:ext xmlns:c16="http://schemas.microsoft.com/office/drawing/2014/chart" uri="{C3380CC4-5D6E-409C-BE32-E72D297353CC}">
              <c16:uniqueId val="{00000001-067C-4D9F-921B-71B10C2706D3}"/>
            </c:ext>
          </c:extLst>
        </c:ser>
        <c:dLbls>
          <c:showLegendKey val="0"/>
          <c:showVal val="0"/>
          <c:showCatName val="0"/>
          <c:showSerName val="0"/>
          <c:showPercent val="0"/>
          <c:showBubbleSize val="0"/>
        </c:dLbls>
        <c:gapWidth val="355"/>
        <c:overlap val="-70"/>
        <c:axId val="472101552"/>
        <c:axId val="472102272"/>
      </c:barChart>
      <c:catAx>
        <c:axId val="472101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102272"/>
        <c:crosses val="autoZero"/>
        <c:auto val="1"/>
        <c:lblAlgn val="ctr"/>
        <c:lblOffset val="100"/>
        <c:noMultiLvlLbl val="0"/>
      </c:catAx>
      <c:valAx>
        <c:axId val="47210227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101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Till 2019</c:v>
                </c:pt>
              </c:strCache>
            </c:strRef>
          </c:tx>
          <c:spPr>
            <a:solidFill>
              <a:schemeClr val="accent1"/>
            </a:solidFill>
            <a:ln>
              <a:noFill/>
            </a:ln>
            <a:effectLst/>
          </c:spPr>
          <c:invertIfNegative val="0"/>
          <c:cat>
            <c:strRef>
              <c:f>Sheet1!$A$2</c:f>
              <c:strCache>
                <c:ptCount val="1"/>
                <c:pt idx="0">
                  <c:v>Nurse Availability</c:v>
                </c:pt>
              </c:strCache>
            </c:strRef>
          </c:cat>
          <c:val>
            <c:numRef>
              <c:f>Sheet1!$B$2</c:f>
              <c:numCache>
                <c:formatCode>General</c:formatCode>
                <c:ptCount val="1"/>
                <c:pt idx="0">
                  <c:v>12456</c:v>
                </c:pt>
              </c:numCache>
            </c:numRef>
          </c:val>
          <c:extLst>
            <c:ext xmlns:c16="http://schemas.microsoft.com/office/drawing/2014/chart" uri="{C3380CC4-5D6E-409C-BE32-E72D297353CC}">
              <c16:uniqueId val="{00000000-F1D6-4408-92B5-404870BC508B}"/>
            </c:ext>
          </c:extLst>
        </c:ser>
        <c:ser>
          <c:idx val="1"/>
          <c:order val="1"/>
          <c:tx>
            <c:strRef>
              <c:f>Sheet1!$C$1</c:f>
              <c:strCache>
                <c:ptCount val="1"/>
                <c:pt idx="0">
                  <c:v>2020-2021</c:v>
                </c:pt>
              </c:strCache>
            </c:strRef>
          </c:tx>
          <c:spPr>
            <a:solidFill>
              <a:schemeClr val="accent2"/>
            </a:solidFill>
            <a:ln>
              <a:noFill/>
            </a:ln>
            <a:effectLst/>
          </c:spPr>
          <c:invertIfNegative val="0"/>
          <c:cat>
            <c:strRef>
              <c:f>Sheet1!$A$2</c:f>
              <c:strCache>
                <c:ptCount val="1"/>
                <c:pt idx="0">
                  <c:v>Nurse Availability</c:v>
                </c:pt>
              </c:strCache>
            </c:strRef>
          </c:cat>
          <c:val>
            <c:numRef>
              <c:f>Sheet1!$C$2</c:f>
              <c:numCache>
                <c:formatCode>General</c:formatCode>
                <c:ptCount val="1"/>
                <c:pt idx="0">
                  <c:v>15612</c:v>
                </c:pt>
              </c:numCache>
            </c:numRef>
          </c:val>
          <c:extLst>
            <c:ext xmlns:c16="http://schemas.microsoft.com/office/drawing/2014/chart" uri="{C3380CC4-5D6E-409C-BE32-E72D297353CC}">
              <c16:uniqueId val="{00000001-F1D6-4408-92B5-404870BC508B}"/>
            </c:ext>
          </c:extLst>
        </c:ser>
        <c:dLbls>
          <c:showLegendKey val="0"/>
          <c:showVal val="0"/>
          <c:showCatName val="0"/>
          <c:showSerName val="0"/>
          <c:showPercent val="0"/>
          <c:showBubbleSize val="0"/>
        </c:dLbls>
        <c:gapWidth val="219"/>
        <c:overlap val="-27"/>
        <c:axId val="16778648"/>
        <c:axId val="526535400"/>
      </c:barChart>
      <c:catAx>
        <c:axId val="16778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6535400"/>
        <c:crosses val="autoZero"/>
        <c:auto val="1"/>
        <c:lblAlgn val="ctr"/>
        <c:lblOffset val="100"/>
        <c:noMultiLvlLbl val="0"/>
      </c:catAx>
      <c:valAx>
        <c:axId val="526535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78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800" b="1">
                <a:effectLst/>
              </a:rPr>
              <a:t>BEDS AVAILABILITY IN MEDICAL INSTITUTES 2016-2021</a:t>
            </a:r>
            <a:endParaRPr lang="en-IN" sz="1800">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IN"/>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POPULATION</c:v>
                </c:pt>
              </c:strCache>
            </c:strRef>
          </c:tx>
          <c:spPr>
            <a:solidFill>
              <a:schemeClr val="accent1"/>
            </a:solidFill>
            <a:ln>
              <a:noFill/>
            </a:ln>
            <a:effectLst/>
          </c:spPr>
          <c:invertIfNegative val="0"/>
          <c:cat>
            <c:strRef>
              <c:f>Sheet1!$A$2:$A$7</c:f>
              <c:strCache>
                <c:ptCount val="6"/>
                <c:pt idx="0">
                  <c:v>2016-17</c:v>
                </c:pt>
                <c:pt idx="1">
                  <c:v>2017-18</c:v>
                </c:pt>
                <c:pt idx="2">
                  <c:v>2018-19</c:v>
                </c:pt>
                <c:pt idx="3">
                  <c:v>2019-20</c:v>
                </c:pt>
                <c:pt idx="4">
                  <c:v>2020-21</c:v>
                </c:pt>
                <c:pt idx="5">
                  <c:v>2021-22</c:v>
                </c:pt>
              </c:strCache>
            </c:strRef>
          </c:cat>
          <c:val>
            <c:numRef>
              <c:f>Sheet1!$B$2:$B$7</c:f>
              <c:numCache>
                <c:formatCode>General</c:formatCode>
                <c:ptCount val="6"/>
                <c:pt idx="0">
                  <c:v>186640</c:v>
                </c:pt>
                <c:pt idx="1">
                  <c:v>191287</c:v>
                </c:pt>
                <c:pt idx="2">
                  <c:v>194793</c:v>
                </c:pt>
                <c:pt idx="3">
                  <c:v>198299</c:v>
                </c:pt>
                <c:pt idx="4">
                  <c:v>201805</c:v>
                </c:pt>
                <c:pt idx="5">
                  <c:v>203535</c:v>
                </c:pt>
              </c:numCache>
            </c:numRef>
          </c:val>
          <c:extLst>
            <c:ext xmlns:c16="http://schemas.microsoft.com/office/drawing/2014/chart" uri="{C3380CC4-5D6E-409C-BE32-E72D297353CC}">
              <c16:uniqueId val="{00000000-44D8-44B6-A1F4-A53832239873}"/>
            </c:ext>
          </c:extLst>
        </c:ser>
        <c:ser>
          <c:idx val="1"/>
          <c:order val="1"/>
          <c:tx>
            <c:strRef>
              <c:f>Sheet1!$C$1</c:f>
              <c:strCache>
                <c:ptCount val="1"/>
                <c:pt idx="0">
                  <c:v>BEDS SANCTIONED</c:v>
                </c:pt>
              </c:strCache>
            </c:strRef>
          </c:tx>
          <c:spPr>
            <a:solidFill>
              <a:schemeClr val="accent2"/>
            </a:solidFill>
            <a:ln>
              <a:noFill/>
            </a:ln>
            <a:effectLst/>
          </c:spPr>
          <c:invertIfNegative val="0"/>
          <c:cat>
            <c:strRef>
              <c:f>Sheet1!$A$2:$A$7</c:f>
              <c:strCache>
                <c:ptCount val="6"/>
                <c:pt idx="0">
                  <c:v>2016-17</c:v>
                </c:pt>
                <c:pt idx="1">
                  <c:v>2017-18</c:v>
                </c:pt>
                <c:pt idx="2">
                  <c:v>2018-19</c:v>
                </c:pt>
                <c:pt idx="3">
                  <c:v>2019-20</c:v>
                </c:pt>
                <c:pt idx="4">
                  <c:v>2020-21</c:v>
                </c:pt>
                <c:pt idx="5">
                  <c:v>2021-22</c:v>
                </c:pt>
              </c:strCache>
            </c:strRef>
          </c:cat>
          <c:val>
            <c:numRef>
              <c:f>Sheet1!$C$2:$C$7</c:f>
              <c:numCache>
                <c:formatCode>General</c:formatCode>
                <c:ptCount val="6"/>
                <c:pt idx="0">
                  <c:v>53329</c:v>
                </c:pt>
                <c:pt idx="1">
                  <c:v>57194</c:v>
                </c:pt>
                <c:pt idx="2">
                  <c:v>57709</c:v>
                </c:pt>
                <c:pt idx="3">
                  <c:v>54321</c:v>
                </c:pt>
                <c:pt idx="4">
                  <c:v>58156</c:v>
                </c:pt>
                <c:pt idx="5">
                  <c:v>58960</c:v>
                </c:pt>
              </c:numCache>
            </c:numRef>
          </c:val>
          <c:extLst>
            <c:ext xmlns:c16="http://schemas.microsoft.com/office/drawing/2014/chart" uri="{C3380CC4-5D6E-409C-BE32-E72D297353CC}">
              <c16:uniqueId val="{00000001-44D8-44B6-A1F4-A53832239873}"/>
            </c:ext>
          </c:extLst>
        </c:ser>
        <c:dLbls>
          <c:showLegendKey val="0"/>
          <c:showVal val="0"/>
          <c:showCatName val="0"/>
          <c:showSerName val="0"/>
          <c:showPercent val="0"/>
          <c:showBubbleSize val="0"/>
        </c:dLbls>
        <c:gapWidth val="219"/>
        <c:overlap val="-27"/>
        <c:axId val="415204272"/>
        <c:axId val="415204992"/>
      </c:barChart>
      <c:lineChart>
        <c:grouping val="standard"/>
        <c:varyColors val="0"/>
        <c:ser>
          <c:idx val="2"/>
          <c:order val="2"/>
          <c:tx>
            <c:strRef>
              <c:f>Sheet1!$D$1</c:f>
              <c:strCache>
                <c:ptCount val="1"/>
                <c:pt idx="0">
                  <c:v>RATIO</c:v>
                </c:pt>
              </c:strCache>
            </c:strRef>
          </c:tx>
          <c:spPr>
            <a:ln w="28575" cap="rnd">
              <a:solidFill>
                <a:schemeClr val="accent3"/>
              </a:solidFill>
              <a:round/>
            </a:ln>
            <a:effectLst/>
          </c:spPr>
          <c:marker>
            <c:symbol val="none"/>
          </c:marker>
          <c:cat>
            <c:strRef>
              <c:f>Sheet1!$A$2:$A$7</c:f>
              <c:strCache>
                <c:ptCount val="6"/>
                <c:pt idx="0">
                  <c:v>2016-17</c:v>
                </c:pt>
                <c:pt idx="1">
                  <c:v>2017-18</c:v>
                </c:pt>
                <c:pt idx="2">
                  <c:v>2018-19</c:v>
                </c:pt>
                <c:pt idx="3">
                  <c:v>2019-20</c:v>
                </c:pt>
                <c:pt idx="4">
                  <c:v>2020-21</c:v>
                </c:pt>
                <c:pt idx="5">
                  <c:v>2021-22</c:v>
                </c:pt>
              </c:strCache>
            </c:strRef>
          </c:cat>
          <c:val>
            <c:numRef>
              <c:f>Sheet1!$D$2:$D$7</c:f>
              <c:numCache>
                <c:formatCode>General</c:formatCode>
                <c:ptCount val="6"/>
                <c:pt idx="0">
                  <c:v>2.86</c:v>
                </c:pt>
                <c:pt idx="1">
                  <c:v>2.99</c:v>
                </c:pt>
                <c:pt idx="2">
                  <c:v>2.96</c:v>
                </c:pt>
                <c:pt idx="3">
                  <c:v>2.74</c:v>
                </c:pt>
                <c:pt idx="4">
                  <c:v>2.88</c:v>
                </c:pt>
                <c:pt idx="5">
                  <c:v>2.89</c:v>
                </c:pt>
              </c:numCache>
            </c:numRef>
          </c:val>
          <c:smooth val="0"/>
          <c:extLst>
            <c:ext xmlns:c16="http://schemas.microsoft.com/office/drawing/2014/chart" uri="{C3380CC4-5D6E-409C-BE32-E72D297353CC}">
              <c16:uniqueId val="{00000002-44D8-44B6-A1F4-A53832239873}"/>
            </c:ext>
          </c:extLst>
        </c:ser>
        <c:dLbls>
          <c:showLegendKey val="0"/>
          <c:showVal val="0"/>
          <c:showCatName val="0"/>
          <c:showSerName val="0"/>
          <c:showPercent val="0"/>
          <c:showBubbleSize val="0"/>
        </c:dLbls>
        <c:marker val="1"/>
        <c:smooth val="0"/>
        <c:axId val="415204272"/>
        <c:axId val="415204992"/>
      </c:lineChart>
      <c:catAx>
        <c:axId val="41520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5204992"/>
        <c:crosses val="autoZero"/>
        <c:auto val="1"/>
        <c:lblAlgn val="ctr"/>
        <c:lblOffset val="100"/>
        <c:noMultiLvlLbl val="0"/>
      </c:catAx>
      <c:valAx>
        <c:axId val="415204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52042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CF77C9-95AE-4B06-8578-0EE091D7C607}" type="doc">
      <dgm:prSet loTypeId="urn:microsoft.com/office/officeart/2005/8/layout/venn3" loCatId="relationship" qsTypeId="urn:microsoft.com/office/officeart/2005/8/quickstyle/3d1" qsCatId="3D" csTypeId="urn:microsoft.com/office/officeart/2005/8/colors/colorful4" csCatId="colorful" phldr="1"/>
      <dgm:spPr/>
      <dgm:t>
        <a:bodyPr/>
        <a:lstStyle/>
        <a:p>
          <a:endParaRPr lang="en-IN"/>
        </a:p>
      </dgm:t>
    </dgm:pt>
    <dgm:pt modelId="{7BD61E30-F7AC-4154-9B5D-095CD1344CE7}">
      <dgm:prSet phldrT="[Text]" custT="1"/>
      <dgm:spPr/>
      <dgm:t>
        <a:bodyPr/>
        <a:lstStyle/>
        <a:p>
          <a:pPr>
            <a:buFont typeface="+mj-lt"/>
            <a:buAutoNum type="alphaLcPeriod"/>
          </a:pPr>
          <a:r>
            <a:rPr lang="en-US" sz="1400" dirty="0">
              <a:latin typeface="Times New Roman'"/>
            </a:rPr>
            <a:t>Super Specialty Hospitals (Earlier Called Tertiary Level Hospitals)</a:t>
          </a:r>
          <a:endParaRPr lang="en-IN" sz="1400" dirty="0">
            <a:latin typeface="Times New Roman'"/>
          </a:endParaRPr>
        </a:p>
      </dgm:t>
    </dgm:pt>
    <dgm:pt modelId="{51F03261-1786-467D-93FA-6E3FE8ED7FCB}" type="parTrans" cxnId="{7F2D5FFD-9007-4821-9B34-6C4C088FD63A}">
      <dgm:prSet/>
      <dgm:spPr/>
      <dgm:t>
        <a:bodyPr/>
        <a:lstStyle/>
        <a:p>
          <a:endParaRPr lang="en-IN"/>
        </a:p>
      </dgm:t>
    </dgm:pt>
    <dgm:pt modelId="{D01B3C51-54B3-498B-AE01-56A64A372DC9}" type="sibTrans" cxnId="{7F2D5FFD-9007-4821-9B34-6C4C088FD63A}">
      <dgm:prSet/>
      <dgm:spPr/>
      <dgm:t>
        <a:bodyPr/>
        <a:lstStyle/>
        <a:p>
          <a:endParaRPr lang="en-IN"/>
        </a:p>
      </dgm:t>
    </dgm:pt>
    <dgm:pt modelId="{62149B7D-33BD-4536-85CD-F3B2C8642450}">
      <dgm:prSet phldrT="[Text]" custT="1"/>
      <dgm:spPr/>
      <dgm:t>
        <a:bodyPr/>
        <a:lstStyle/>
        <a:p>
          <a:pPr>
            <a:buFont typeface="+mj-lt"/>
            <a:buAutoNum type="alphaLcPeriod"/>
          </a:pPr>
          <a:r>
            <a:rPr lang="en-US" sz="1400" dirty="0">
              <a:latin typeface="Times New Roman'"/>
            </a:rPr>
            <a:t>Multi Specialty Hospitals (Earlier Called Secondary Level Hospitals)</a:t>
          </a:r>
          <a:endParaRPr lang="en-IN" sz="1400" dirty="0">
            <a:latin typeface="Times New Roman'"/>
          </a:endParaRPr>
        </a:p>
      </dgm:t>
    </dgm:pt>
    <dgm:pt modelId="{A4FFD3D5-4409-4F13-897E-D4377ED8D24B}" type="parTrans" cxnId="{DF97CC7C-B75F-401F-B891-CFC5E35528BC}">
      <dgm:prSet/>
      <dgm:spPr/>
      <dgm:t>
        <a:bodyPr/>
        <a:lstStyle/>
        <a:p>
          <a:endParaRPr lang="en-IN"/>
        </a:p>
      </dgm:t>
    </dgm:pt>
    <dgm:pt modelId="{0FE2850B-0BF7-46B0-8A65-5E13BEA2EE7E}" type="sibTrans" cxnId="{DF97CC7C-B75F-401F-B891-CFC5E35528BC}">
      <dgm:prSet/>
      <dgm:spPr/>
      <dgm:t>
        <a:bodyPr/>
        <a:lstStyle/>
        <a:p>
          <a:endParaRPr lang="en-IN"/>
        </a:p>
      </dgm:t>
    </dgm:pt>
    <dgm:pt modelId="{C595728E-4766-4E8A-B817-C185DEEAB609}">
      <dgm:prSet phldrT="[Text]" custT="1"/>
      <dgm:spPr/>
      <dgm:t>
        <a:bodyPr/>
        <a:lstStyle/>
        <a:p>
          <a:pPr>
            <a:buFont typeface="+mj-lt"/>
            <a:buAutoNum type="alphaLcPeriod"/>
          </a:pPr>
          <a:r>
            <a:rPr lang="en-US" sz="1400" dirty="0">
              <a:latin typeface="Times New Roman'"/>
            </a:rPr>
            <a:t>Multi Specialty Clinics (Polyclinics)</a:t>
          </a:r>
          <a:endParaRPr lang="en-IN" sz="1400" dirty="0">
            <a:latin typeface="Times New Roman'"/>
          </a:endParaRPr>
        </a:p>
      </dgm:t>
    </dgm:pt>
    <dgm:pt modelId="{65E7C815-C76B-4F37-8ED2-E939D55C3249}" type="parTrans" cxnId="{B7E7BEBF-1097-44DF-9A9F-BB4F27E14AC8}">
      <dgm:prSet/>
      <dgm:spPr/>
      <dgm:t>
        <a:bodyPr/>
        <a:lstStyle/>
        <a:p>
          <a:endParaRPr lang="en-IN"/>
        </a:p>
      </dgm:t>
    </dgm:pt>
    <dgm:pt modelId="{E3F57063-2BFB-4B56-991A-5208FB8C37AE}" type="sibTrans" cxnId="{B7E7BEBF-1097-44DF-9A9F-BB4F27E14AC8}">
      <dgm:prSet/>
      <dgm:spPr/>
      <dgm:t>
        <a:bodyPr/>
        <a:lstStyle/>
        <a:p>
          <a:endParaRPr lang="en-IN"/>
        </a:p>
      </dgm:t>
    </dgm:pt>
    <dgm:pt modelId="{9F56FCC5-C3F3-44E1-80B2-A8219D4A642D}">
      <dgm:prSet phldrT="[Text]" custT="1"/>
      <dgm:spPr/>
      <dgm:t>
        <a:bodyPr/>
        <a:lstStyle/>
        <a:p>
          <a:pPr>
            <a:buFont typeface="+mj-lt"/>
            <a:buAutoNum type="alphaLcPeriod"/>
          </a:pPr>
          <a:r>
            <a:rPr lang="en-US" sz="1400" dirty="0">
              <a:latin typeface="Times New Roman'"/>
            </a:rPr>
            <a:t>Mohalla Clinics (Aam Aadmi Mohalla Clinics)</a:t>
          </a:r>
          <a:endParaRPr lang="en-IN" sz="1400" dirty="0">
            <a:latin typeface="Times New Roman'"/>
          </a:endParaRPr>
        </a:p>
      </dgm:t>
    </dgm:pt>
    <dgm:pt modelId="{EE0831EF-EE72-44FA-A6C2-8B81E6B62133}" type="parTrans" cxnId="{9212D25E-98A8-492D-BCA3-69A373E90991}">
      <dgm:prSet/>
      <dgm:spPr/>
      <dgm:t>
        <a:bodyPr/>
        <a:lstStyle/>
        <a:p>
          <a:endParaRPr lang="en-IN"/>
        </a:p>
      </dgm:t>
    </dgm:pt>
    <dgm:pt modelId="{6653EAF2-7B71-4F2C-A20D-4C74DA7B5953}" type="sibTrans" cxnId="{9212D25E-98A8-492D-BCA3-69A373E90991}">
      <dgm:prSet/>
      <dgm:spPr/>
      <dgm:t>
        <a:bodyPr/>
        <a:lstStyle/>
        <a:p>
          <a:endParaRPr lang="en-IN"/>
        </a:p>
      </dgm:t>
    </dgm:pt>
    <dgm:pt modelId="{A77B660C-68D2-4FA5-9C8E-08EDD7C0E50C}" type="pres">
      <dgm:prSet presAssocID="{89CF77C9-95AE-4B06-8578-0EE091D7C607}" presName="Name0" presStyleCnt="0">
        <dgm:presLayoutVars>
          <dgm:dir/>
          <dgm:resizeHandles val="exact"/>
        </dgm:presLayoutVars>
      </dgm:prSet>
      <dgm:spPr/>
    </dgm:pt>
    <dgm:pt modelId="{98CDEF2B-CC09-490C-852A-094B963240ED}" type="pres">
      <dgm:prSet presAssocID="{7BD61E30-F7AC-4154-9B5D-095CD1344CE7}" presName="Name5" presStyleLbl="vennNode1" presStyleIdx="0" presStyleCnt="4">
        <dgm:presLayoutVars>
          <dgm:bulletEnabled val="1"/>
        </dgm:presLayoutVars>
      </dgm:prSet>
      <dgm:spPr/>
    </dgm:pt>
    <dgm:pt modelId="{E4FCE4AA-0876-4D49-AF50-DC6A4484B62C}" type="pres">
      <dgm:prSet presAssocID="{D01B3C51-54B3-498B-AE01-56A64A372DC9}" presName="space" presStyleCnt="0"/>
      <dgm:spPr/>
    </dgm:pt>
    <dgm:pt modelId="{6E8A1DB6-3858-41D8-B64B-CDA35F26B7A9}" type="pres">
      <dgm:prSet presAssocID="{62149B7D-33BD-4536-85CD-F3B2C8642450}" presName="Name5" presStyleLbl="vennNode1" presStyleIdx="1" presStyleCnt="4">
        <dgm:presLayoutVars>
          <dgm:bulletEnabled val="1"/>
        </dgm:presLayoutVars>
      </dgm:prSet>
      <dgm:spPr/>
    </dgm:pt>
    <dgm:pt modelId="{1B1C1BB2-DEA2-4BBC-8D85-4EEB1E209177}" type="pres">
      <dgm:prSet presAssocID="{0FE2850B-0BF7-46B0-8A65-5E13BEA2EE7E}" presName="space" presStyleCnt="0"/>
      <dgm:spPr/>
    </dgm:pt>
    <dgm:pt modelId="{4E490219-BFB8-447C-8ABB-62E56F6881FD}" type="pres">
      <dgm:prSet presAssocID="{C595728E-4766-4E8A-B817-C185DEEAB609}" presName="Name5" presStyleLbl="vennNode1" presStyleIdx="2" presStyleCnt="4">
        <dgm:presLayoutVars>
          <dgm:bulletEnabled val="1"/>
        </dgm:presLayoutVars>
      </dgm:prSet>
      <dgm:spPr/>
    </dgm:pt>
    <dgm:pt modelId="{27C49446-5194-4D54-ADDC-E5F60D47BF98}" type="pres">
      <dgm:prSet presAssocID="{E3F57063-2BFB-4B56-991A-5208FB8C37AE}" presName="space" presStyleCnt="0"/>
      <dgm:spPr/>
    </dgm:pt>
    <dgm:pt modelId="{370C49CC-BDD5-4287-ADCF-7DC843849BD8}" type="pres">
      <dgm:prSet presAssocID="{9F56FCC5-C3F3-44E1-80B2-A8219D4A642D}" presName="Name5" presStyleLbl="vennNode1" presStyleIdx="3" presStyleCnt="4">
        <dgm:presLayoutVars>
          <dgm:bulletEnabled val="1"/>
        </dgm:presLayoutVars>
      </dgm:prSet>
      <dgm:spPr/>
    </dgm:pt>
  </dgm:ptLst>
  <dgm:cxnLst>
    <dgm:cxn modelId="{9212D25E-98A8-492D-BCA3-69A373E90991}" srcId="{89CF77C9-95AE-4B06-8578-0EE091D7C607}" destId="{9F56FCC5-C3F3-44E1-80B2-A8219D4A642D}" srcOrd="3" destOrd="0" parTransId="{EE0831EF-EE72-44FA-A6C2-8B81E6B62133}" sibTransId="{6653EAF2-7B71-4F2C-A20D-4C74DA7B5953}"/>
    <dgm:cxn modelId="{E871DB48-8D5C-4FD3-8833-C24D4B59CFF8}" type="presOf" srcId="{62149B7D-33BD-4536-85CD-F3B2C8642450}" destId="{6E8A1DB6-3858-41D8-B64B-CDA35F26B7A9}" srcOrd="0" destOrd="0" presId="urn:microsoft.com/office/officeart/2005/8/layout/venn3"/>
    <dgm:cxn modelId="{DF97CC7C-B75F-401F-B891-CFC5E35528BC}" srcId="{89CF77C9-95AE-4B06-8578-0EE091D7C607}" destId="{62149B7D-33BD-4536-85CD-F3B2C8642450}" srcOrd="1" destOrd="0" parTransId="{A4FFD3D5-4409-4F13-897E-D4377ED8D24B}" sibTransId="{0FE2850B-0BF7-46B0-8A65-5E13BEA2EE7E}"/>
    <dgm:cxn modelId="{A2E05D7E-055E-4736-92EA-00C5354B9AE0}" type="presOf" srcId="{89CF77C9-95AE-4B06-8578-0EE091D7C607}" destId="{A77B660C-68D2-4FA5-9C8E-08EDD7C0E50C}" srcOrd="0" destOrd="0" presId="urn:microsoft.com/office/officeart/2005/8/layout/venn3"/>
    <dgm:cxn modelId="{CEC6488C-4EEF-4DC8-AD19-389BD2243B44}" type="presOf" srcId="{7BD61E30-F7AC-4154-9B5D-095CD1344CE7}" destId="{98CDEF2B-CC09-490C-852A-094B963240ED}" srcOrd="0" destOrd="0" presId="urn:microsoft.com/office/officeart/2005/8/layout/venn3"/>
    <dgm:cxn modelId="{4DDEF1AD-5BBF-41D1-8A0A-0EF60BA3475E}" type="presOf" srcId="{9F56FCC5-C3F3-44E1-80B2-A8219D4A642D}" destId="{370C49CC-BDD5-4287-ADCF-7DC843849BD8}" srcOrd="0" destOrd="0" presId="urn:microsoft.com/office/officeart/2005/8/layout/venn3"/>
    <dgm:cxn modelId="{B7E7BEBF-1097-44DF-9A9F-BB4F27E14AC8}" srcId="{89CF77C9-95AE-4B06-8578-0EE091D7C607}" destId="{C595728E-4766-4E8A-B817-C185DEEAB609}" srcOrd="2" destOrd="0" parTransId="{65E7C815-C76B-4F37-8ED2-E939D55C3249}" sibTransId="{E3F57063-2BFB-4B56-991A-5208FB8C37AE}"/>
    <dgm:cxn modelId="{9CEAFAD3-7EA3-49C2-9FB3-48FAFE7BF082}" type="presOf" srcId="{C595728E-4766-4E8A-B817-C185DEEAB609}" destId="{4E490219-BFB8-447C-8ABB-62E56F6881FD}" srcOrd="0" destOrd="0" presId="urn:microsoft.com/office/officeart/2005/8/layout/venn3"/>
    <dgm:cxn modelId="{7F2D5FFD-9007-4821-9B34-6C4C088FD63A}" srcId="{89CF77C9-95AE-4B06-8578-0EE091D7C607}" destId="{7BD61E30-F7AC-4154-9B5D-095CD1344CE7}" srcOrd="0" destOrd="0" parTransId="{51F03261-1786-467D-93FA-6E3FE8ED7FCB}" sibTransId="{D01B3C51-54B3-498B-AE01-56A64A372DC9}"/>
    <dgm:cxn modelId="{9132DC15-6009-4CAE-90DB-DA35D01012A9}" type="presParOf" srcId="{A77B660C-68D2-4FA5-9C8E-08EDD7C0E50C}" destId="{98CDEF2B-CC09-490C-852A-094B963240ED}" srcOrd="0" destOrd="0" presId="urn:microsoft.com/office/officeart/2005/8/layout/venn3"/>
    <dgm:cxn modelId="{03C60971-78D1-42F5-BAAB-6CB462F1FE50}" type="presParOf" srcId="{A77B660C-68D2-4FA5-9C8E-08EDD7C0E50C}" destId="{E4FCE4AA-0876-4D49-AF50-DC6A4484B62C}" srcOrd="1" destOrd="0" presId="urn:microsoft.com/office/officeart/2005/8/layout/venn3"/>
    <dgm:cxn modelId="{8920F73E-3CB3-4872-9F78-ABA252BB8F0D}" type="presParOf" srcId="{A77B660C-68D2-4FA5-9C8E-08EDD7C0E50C}" destId="{6E8A1DB6-3858-41D8-B64B-CDA35F26B7A9}" srcOrd="2" destOrd="0" presId="urn:microsoft.com/office/officeart/2005/8/layout/venn3"/>
    <dgm:cxn modelId="{F997FB24-9A83-420D-BCAC-010F24FC28B8}" type="presParOf" srcId="{A77B660C-68D2-4FA5-9C8E-08EDD7C0E50C}" destId="{1B1C1BB2-DEA2-4BBC-8D85-4EEB1E209177}" srcOrd="3" destOrd="0" presId="urn:microsoft.com/office/officeart/2005/8/layout/venn3"/>
    <dgm:cxn modelId="{B55E9CC6-5D64-4855-A0D1-489255E5FF21}" type="presParOf" srcId="{A77B660C-68D2-4FA5-9C8E-08EDD7C0E50C}" destId="{4E490219-BFB8-447C-8ABB-62E56F6881FD}" srcOrd="4" destOrd="0" presId="urn:microsoft.com/office/officeart/2005/8/layout/venn3"/>
    <dgm:cxn modelId="{4DAA34F4-5C23-4FAF-BC42-F955315B5305}" type="presParOf" srcId="{A77B660C-68D2-4FA5-9C8E-08EDD7C0E50C}" destId="{27C49446-5194-4D54-ADDC-E5F60D47BF98}" srcOrd="5" destOrd="0" presId="urn:microsoft.com/office/officeart/2005/8/layout/venn3"/>
    <dgm:cxn modelId="{84A93D40-4FCA-4B77-B84B-C8FD9C6E80BD}" type="presParOf" srcId="{A77B660C-68D2-4FA5-9C8E-08EDD7C0E50C}" destId="{370C49CC-BDD5-4287-ADCF-7DC843849BD8}"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13E8D9-266B-43CA-B1DE-C221E82841C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IN"/>
        </a:p>
      </dgm:t>
    </dgm:pt>
    <dgm:pt modelId="{3A5D7713-4D7A-4F4D-BA05-FAF44E54073B}">
      <dgm:prSet phldrT="[Tex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HEALTH INFRASTRUCTURE FACILITIES IN DELHI</a:t>
          </a:r>
        </a:p>
      </dgm:t>
    </dgm:pt>
    <dgm:pt modelId="{5C1CD854-AB24-4FFB-8F94-0A705CE2D442}" type="parTrans" cxnId="{EF8BF6E5-5887-4B70-A05C-AFE1435CDB65}">
      <dgm:prSet/>
      <dgm:spPr/>
      <dgm:t>
        <a:bodyPr/>
        <a:lstStyle/>
        <a:p>
          <a:endParaRPr lang="en-IN"/>
        </a:p>
      </dgm:t>
    </dgm:pt>
    <dgm:pt modelId="{D22C440D-C5C2-4464-9BFC-091FD98EE51F}" type="sibTrans" cxnId="{EF8BF6E5-5887-4B70-A05C-AFE1435CDB65}">
      <dgm:prSet/>
      <dgm:spPr/>
      <dgm:t>
        <a:bodyPr/>
        <a:lstStyle/>
        <a:p>
          <a:endParaRPr lang="en-IN"/>
        </a:p>
      </dgm:t>
    </dgm:pt>
    <dgm:pt modelId="{150684F1-DBFA-4591-AFF8-255E146BAF98}">
      <dgm:prSet phldrT="[Tex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PER CAPITA EXPENDITURE ON HEALTH BY GNCTD</a:t>
          </a:r>
        </a:p>
      </dgm:t>
    </dgm:pt>
    <dgm:pt modelId="{5840F3EE-8F69-4AFD-B07B-5E35A4180E83}" type="parTrans" cxnId="{812C9D1F-6D05-48E8-8C2E-80F632214DD4}">
      <dgm:prSet/>
      <dgm:spPr/>
      <dgm:t>
        <a:bodyPr/>
        <a:lstStyle/>
        <a:p>
          <a:endParaRPr lang="en-IN"/>
        </a:p>
      </dgm:t>
    </dgm:pt>
    <dgm:pt modelId="{39D487BD-F2DF-420F-B168-B3D6D75BFF11}" type="sibTrans" cxnId="{812C9D1F-6D05-48E8-8C2E-80F632214DD4}">
      <dgm:prSet/>
      <dgm:spPr/>
      <dgm:t>
        <a:bodyPr/>
        <a:lstStyle/>
        <a:p>
          <a:endParaRPr lang="en-IN"/>
        </a:p>
      </dgm:t>
    </dgm:pt>
    <dgm:pt modelId="{1A998797-92A9-4BA0-A2B1-61DBB1F7BFC7}">
      <dgm:prSet phldrT="[Tex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EXPENDITURE ON HEALTH WITH REFERENCE TO GSDP</a:t>
          </a:r>
        </a:p>
      </dgm:t>
    </dgm:pt>
    <dgm:pt modelId="{5819391B-61BC-4A36-97A1-7386491F22CC}" type="parTrans" cxnId="{24473EB6-C087-4D55-B47D-E54C18B30D02}">
      <dgm:prSet/>
      <dgm:spPr/>
      <dgm:t>
        <a:bodyPr/>
        <a:lstStyle/>
        <a:p>
          <a:endParaRPr lang="en-IN"/>
        </a:p>
      </dgm:t>
    </dgm:pt>
    <dgm:pt modelId="{EB36FD02-D26A-404A-9B2C-90A3754AD522}" type="sibTrans" cxnId="{24473EB6-C087-4D55-B47D-E54C18B30D02}">
      <dgm:prSet/>
      <dgm:spPr/>
      <dgm:t>
        <a:bodyPr/>
        <a:lstStyle/>
        <a:p>
          <a:endParaRPr lang="en-IN"/>
        </a:p>
      </dgm:t>
    </dgm:pt>
    <dgm:pt modelId="{6602F571-7CE6-4C7C-A240-A8028BA398C5}">
      <dgm:prSet phldrT="[Text]" custT="1"/>
      <dgm:spPr/>
      <dgm:t>
        <a:bodyPr/>
        <a:lstStyle/>
        <a:p>
          <a:endParaRPr lang="en-IN" sz="1100" b="1" dirty="0">
            <a:solidFill>
              <a:schemeClr val="tx1"/>
            </a:solidFill>
            <a:latin typeface="Times New Roman" panose="02020603050405020304" pitchFamily="18" charset="0"/>
            <a:cs typeface="Times New Roman" panose="02020603050405020304" pitchFamily="18" charset="0"/>
          </a:endParaRPr>
        </a:p>
        <a:p>
          <a:r>
            <a:rPr lang="en-IN" sz="1100" b="1" dirty="0">
              <a:solidFill>
                <a:schemeClr val="tx1"/>
              </a:solidFill>
              <a:latin typeface="Times New Roman" panose="02020603050405020304" pitchFamily="18" charset="0"/>
              <a:cs typeface="Times New Roman" panose="02020603050405020304" pitchFamily="18" charset="0"/>
            </a:rPr>
            <a:t>SCHEME/ PROGRAMME/PROJECT EXPENDITURE UNDER HEALTH AND FAMILY WELFARE BY DELHI GOVT.</a:t>
          </a:r>
        </a:p>
      </dgm:t>
    </dgm:pt>
    <dgm:pt modelId="{D0919C24-ACCB-4433-BAE0-2249271DDF9A}" type="parTrans" cxnId="{B594B4E2-2E72-46AE-9402-ABD0781BE659}">
      <dgm:prSet/>
      <dgm:spPr/>
      <dgm:t>
        <a:bodyPr/>
        <a:lstStyle/>
        <a:p>
          <a:endParaRPr lang="en-IN"/>
        </a:p>
      </dgm:t>
    </dgm:pt>
    <dgm:pt modelId="{5BE39092-E276-49E2-9F6A-041B3D63AB40}" type="sibTrans" cxnId="{B594B4E2-2E72-46AE-9402-ABD0781BE659}">
      <dgm:prSet/>
      <dgm:spPr/>
      <dgm:t>
        <a:bodyPr/>
        <a:lstStyle/>
        <a:p>
          <a:endParaRPr lang="en-IN"/>
        </a:p>
      </dgm:t>
    </dgm:pt>
    <dgm:pt modelId="{B31AC3CB-89ED-4E31-A105-0B5DCDE312AA}">
      <dgm:prSet phldrT="[Tex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AMBULANCE SERVICES</a:t>
          </a:r>
        </a:p>
      </dgm:t>
    </dgm:pt>
    <dgm:pt modelId="{3CB49A1F-A9B3-4E40-956A-9F950E447AB9}" type="parTrans" cxnId="{8F53FF3D-8ECE-4B3C-9DD2-16F1B55A26A6}">
      <dgm:prSet/>
      <dgm:spPr/>
      <dgm:t>
        <a:bodyPr/>
        <a:lstStyle/>
        <a:p>
          <a:endParaRPr lang="en-IN"/>
        </a:p>
      </dgm:t>
    </dgm:pt>
    <dgm:pt modelId="{5853D546-B35E-4B92-8500-87D32F4AB699}" type="sibTrans" cxnId="{8F53FF3D-8ECE-4B3C-9DD2-16F1B55A26A6}">
      <dgm:prSet/>
      <dgm:spPr/>
      <dgm:t>
        <a:bodyPr/>
        <a:lstStyle/>
        <a:p>
          <a:endParaRPr lang="en-IN"/>
        </a:p>
      </dgm:t>
    </dgm:pt>
    <dgm:pt modelId="{59ADE9CE-2C20-45B6-93F7-CDABC24C8794}">
      <dgm:prSet phldrT="[Tex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DOCTOR AVAILABILITY</a:t>
          </a:r>
        </a:p>
      </dgm:t>
    </dgm:pt>
    <dgm:pt modelId="{A2CD4A5F-74BC-457B-B2A1-6B976F5C6724}" type="parTrans" cxnId="{6AFFF78F-1809-4B01-9BD5-9F105B9BB900}">
      <dgm:prSet/>
      <dgm:spPr/>
      <dgm:t>
        <a:bodyPr/>
        <a:lstStyle/>
        <a:p>
          <a:endParaRPr lang="en-IN"/>
        </a:p>
      </dgm:t>
    </dgm:pt>
    <dgm:pt modelId="{67808E8F-8588-47E3-B393-DA746CE03BEB}" type="sibTrans" cxnId="{6AFFF78F-1809-4B01-9BD5-9F105B9BB900}">
      <dgm:prSet/>
      <dgm:spPr/>
      <dgm:t>
        <a:bodyPr/>
        <a:lstStyle/>
        <a:p>
          <a:endParaRPr lang="en-IN"/>
        </a:p>
      </dgm:t>
    </dgm:pt>
    <dgm:pt modelId="{F0B40EF1-E9E7-4500-98E3-FC4C883ED610}">
      <dgm:prSet custT="1"/>
      <dgm:spPr/>
      <dgm:t>
        <a:bodyPr/>
        <a:lstStyle/>
        <a:p>
          <a:r>
            <a:rPr lang="en-IN" sz="1100" b="1" dirty="0">
              <a:solidFill>
                <a:schemeClr val="tx1"/>
              </a:solidFill>
              <a:latin typeface="Times New Roman" panose="02020603050405020304" pitchFamily="18" charset="0"/>
              <a:cs typeface="Times New Roman" panose="02020603050405020304" pitchFamily="18" charset="0"/>
            </a:rPr>
            <a:t>NURSE AVAILABILITY </a:t>
          </a:r>
        </a:p>
      </dgm:t>
    </dgm:pt>
    <dgm:pt modelId="{EDBA7CAC-8512-404A-B7FC-57351B2E580A}" type="parTrans" cxnId="{E1A1443A-AB9F-450F-87EA-E18ED48E4A42}">
      <dgm:prSet/>
      <dgm:spPr/>
      <dgm:t>
        <a:bodyPr/>
        <a:lstStyle/>
        <a:p>
          <a:endParaRPr lang="en-IN"/>
        </a:p>
      </dgm:t>
    </dgm:pt>
    <dgm:pt modelId="{9B3DA8DC-7D82-4494-A5B0-62A6554709DA}" type="sibTrans" cxnId="{E1A1443A-AB9F-450F-87EA-E18ED48E4A42}">
      <dgm:prSet/>
      <dgm:spPr/>
      <dgm:t>
        <a:bodyPr/>
        <a:lstStyle/>
        <a:p>
          <a:endParaRPr lang="en-IN"/>
        </a:p>
      </dgm:t>
    </dgm:pt>
    <dgm:pt modelId="{B1039A25-22B4-4FCC-B34D-7D823EFF336D}" type="pres">
      <dgm:prSet presAssocID="{1913E8D9-266B-43CA-B1DE-C221E82841C4}" presName="diagram" presStyleCnt="0">
        <dgm:presLayoutVars>
          <dgm:dir/>
          <dgm:resizeHandles val="exact"/>
        </dgm:presLayoutVars>
      </dgm:prSet>
      <dgm:spPr/>
    </dgm:pt>
    <dgm:pt modelId="{C4AA80C2-3ACD-436A-8980-7D2FDBAC9559}" type="pres">
      <dgm:prSet presAssocID="{3A5D7713-4D7A-4F4D-BA05-FAF44E54073B}" presName="node" presStyleLbl="node1" presStyleIdx="0" presStyleCnt="7">
        <dgm:presLayoutVars>
          <dgm:bulletEnabled val="1"/>
        </dgm:presLayoutVars>
      </dgm:prSet>
      <dgm:spPr/>
    </dgm:pt>
    <dgm:pt modelId="{4927A5D3-A4A6-4E04-9E51-F9C09EEE0FD3}" type="pres">
      <dgm:prSet presAssocID="{D22C440D-C5C2-4464-9BFC-091FD98EE51F}" presName="sibTrans" presStyleCnt="0"/>
      <dgm:spPr/>
    </dgm:pt>
    <dgm:pt modelId="{C64515DF-1731-4628-A956-51E580E6E2AA}" type="pres">
      <dgm:prSet presAssocID="{150684F1-DBFA-4591-AFF8-255E146BAF98}" presName="node" presStyleLbl="node1" presStyleIdx="1" presStyleCnt="7">
        <dgm:presLayoutVars>
          <dgm:bulletEnabled val="1"/>
        </dgm:presLayoutVars>
      </dgm:prSet>
      <dgm:spPr/>
    </dgm:pt>
    <dgm:pt modelId="{A1A7DB2D-5036-492E-BC7A-7698C8315526}" type="pres">
      <dgm:prSet presAssocID="{39D487BD-F2DF-420F-B168-B3D6D75BFF11}" presName="sibTrans" presStyleCnt="0"/>
      <dgm:spPr/>
    </dgm:pt>
    <dgm:pt modelId="{C8DDE03E-6789-4235-8212-03DFD9CD5B0E}" type="pres">
      <dgm:prSet presAssocID="{1A998797-92A9-4BA0-A2B1-61DBB1F7BFC7}" presName="node" presStyleLbl="node1" presStyleIdx="2" presStyleCnt="7">
        <dgm:presLayoutVars>
          <dgm:bulletEnabled val="1"/>
        </dgm:presLayoutVars>
      </dgm:prSet>
      <dgm:spPr/>
    </dgm:pt>
    <dgm:pt modelId="{AB81FD15-67EF-4890-B561-994CCD9E138A}" type="pres">
      <dgm:prSet presAssocID="{EB36FD02-D26A-404A-9B2C-90A3754AD522}" presName="sibTrans" presStyleCnt="0"/>
      <dgm:spPr/>
    </dgm:pt>
    <dgm:pt modelId="{1B1ABE74-782E-42DD-9C4B-7B6431C5B45F}" type="pres">
      <dgm:prSet presAssocID="{6602F571-7CE6-4C7C-A240-A8028BA398C5}" presName="node" presStyleLbl="node1" presStyleIdx="3" presStyleCnt="7">
        <dgm:presLayoutVars>
          <dgm:bulletEnabled val="1"/>
        </dgm:presLayoutVars>
      </dgm:prSet>
      <dgm:spPr/>
    </dgm:pt>
    <dgm:pt modelId="{BA2C781F-76E6-4203-85C8-71A1C367CB80}" type="pres">
      <dgm:prSet presAssocID="{5BE39092-E276-49E2-9F6A-041B3D63AB40}" presName="sibTrans" presStyleCnt="0"/>
      <dgm:spPr/>
    </dgm:pt>
    <dgm:pt modelId="{62BDC555-468C-4C0A-AE50-F80743913155}" type="pres">
      <dgm:prSet presAssocID="{B31AC3CB-89ED-4E31-A105-0B5DCDE312AA}" presName="node" presStyleLbl="node1" presStyleIdx="4" presStyleCnt="7">
        <dgm:presLayoutVars>
          <dgm:bulletEnabled val="1"/>
        </dgm:presLayoutVars>
      </dgm:prSet>
      <dgm:spPr/>
    </dgm:pt>
    <dgm:pt modelId="{1BC40771-C209-4E35-A637-56F70BE8222B}" type="pres">
      <dgm:prSet presAssocID="{5853D546-B35E-4B92-8500-87D32F4AB699}" presName="sibTrans" presStyleCnt="0"/>
      <dgm:spPr/>
    </dgm:pt>
    <dgm:pt modelId="{E28FA983-EF58-486E-BFFE-4F12C5D84D47}" type="pres">
      <dgm:prSet presAssocID="{59ADE9CE-2C20-45B6-93F7-CDABC24C8794}" presName="node" presStyleLbl="node1" presStyleIdx="5" presStyleCnt="7">
        <dgm:presLayoutVars>
          <dgm:bulletEnabled val="1"/>
        </dgm:presLayoutVars>
      </dgm:prSet>
      <dgm:spPr/>
    </dgm:pt>
    <dgm:pt modelId="{1E503413-326B-4F44-926B-AFE40E161E9A}" type="pres">
      <dgm:prSet presAssocID="{67808E8F-8588-47E3-B393-DA746CE03BEB}" presName="sibTrans" presStyleCnt="0"/>
      <dgm:spPr/>
    </dgm:pt>
    <dgm:pt modelId="{51EF8E7C-92CC-422B-9EDD-BDE790AF1C9D}" type="pres">
      <dgm:prSet presAssocID="{F0B40EF1-E9E7-4500-98E3-FC4C883ED610}" presName="node" presStyleLbl="node1" presStyleIdx="6" presStyleCnt="7">
        <dgm:presLayoutVars>
          <dgm:bulletEnabled val="1"/>
        </dgm:presLayoutVars>
      </dgm:prSet>
      <dgm:spPr/>
    </dgm:pt>
  </dgm:ptLst>
  <dgm:cxnLst>
    <dgm:cxn modelId="{812C9D1F-6D05-48E8-8C2E-80F632214DD4}" srcId="{1913E8D9-266B-43CA-B1DE-C221E82841C4}" destId="{150684F1-DBFA-4591-AFF8-255E146BAF98}" srcOrd="1" destOrd="0" parTransId="{5840F3EE-8F69-4AFD-B07B-5E35A4180E83}" sibTransId="{39D487BD-F2DF-420F-B168-B3D6D75BFF11}"/>
    <dgm:cxn modelId="{E1A1443A-AB9F-450F-87EA-E18ED48E4A42}" srcId="{1913E8D9-266B-43CA-B1DE-C221E82841C4}" destId="{F0B40EF1-E9E7-4500-98E3-FC4C883ED610}" srcOrd="6" destOrd="0" parTransId="{EDBA7CAC-8512-404A-B7FC-57351B2E580A}" sibTransId="{9B3DA8DC-7D82-4494-A5B0-62A6554709DA}"/>
    <dgm:cxn modelId="{BD20CE3B-B021-43F0-847B-6BDFDF56F912}" type="presOf" srcId="{1913E8D9-266B-43CA-B1DE-C221E82841C4}" destId="{B1039A25-22B4-4FCC-B34D-7D823EFF336D}" srcOrd="0" destOrd="0" presId="urn:microsoft.com/office/officeart/2005/8/layout/default"/>
    <dgm:cxn modelId="{8F53FF3D-8ECE-4B3C-9DD2-16F1B55A26A6}" srcId="{1913E8D9-266B-43CA-B1DE-C221E82841C4}" destId="{B31AC3CB-89ED-4E31-A105-0B5DCDE312AA}" srcOrd="4" destOrd="0" parTransId="{3CB49A1F-A9B3-4E40-956A-9F950E447AB9}" sibTransId="{5853D546-B35E-4B92-8500-87D32F4AB699}"/>
    <dgm:cxn modelId="{31AA565F-AB64-4256-B7F3-0CD7504B72C9}" type="presOf" srcId="{59ADE9CE-2C20-45B6-93F7-CDABC24C8794}" destId="{E28FA983-EF58-486E-BFFE-4F12C5D84D47}" srcOrd="0" destOrd="0" presId="urn:microsoft.com/office/officeart/2005/8/layout/default"/>
    <dgm:cxn modelId="{ED881243-32C7-4FDF-B10C-96DE399E3BA1}" type="presOf" srcId="{3A5D7713-4D7A-4F4D-BA05-FAF44E54073B}" destId="{C4AA80C2-3ACD-436A-8980-7D2FDBAC9559}" srcOrd="0" destOrd="0" presId="urn:microsoft.com/office/officeart/2005/8/layout/default"/>
    <dgm:cxn modelId="{8DFAE273-0563-423B-881B-1C8532D50A83}" type="presOf" srcId="{B31AC3CB-89ED-4E31-A105-0B5DCDE312AA}" destId="{62BDC555-468C-4C0A-AE50-F80743913155}" srcOrd="0" destOrd="0" presId="urn:microsoft.com/office/officeart/2005/8/layout/default"/>
    <dgm:cxn modelId="{8EBF6D56-5A44-4DFE-B5A0-437461513293}" type="presOf" srcId="{6602F571-7CE6-4C7C-A240-A8028BA398C5}" destId="{1B1ABE74-782E-42DD-9C4B-7B6431C5B45F}" srcOrd="0" destOrd="0" presId="urn:microsoft.com/office/officeart/2005/8/layout/default"/>
    <dgm:cxn modelId="{6AFFF78F-1809-4B01-9BD5-9F105B9BB900}" srcId="{1913E8D9-266B-43CA-B1DE-C221E82841C4}" destId="{59ADE9CE-2C20-45B6-93F7-CDABC24C8794}" srcOrd="5" destOrd="0" parTransId="{A2CD4A5F-74BC-457B-B2A1-6B976F5C6724}" sibTransId="{67808E8F-8588-47E3-B393-DA746CE03BEB}"/>
    <dgm:cxn modelId="{5E752098-9097-4B77-B16B-24EB81E8B470}" type="presOf" srcId="{F0B40EF1-E9E7-4500-98E3-FC4C883ED610}" destId="{51EF8E7C-92CC-422B-9EDD-BDE790AF1C9D}" srcOrd="0" destOrd="0" presId="urn:microsoft.com/office/officeart/2005/8/layout/default"/>
    <dgm:cxn modelId="{8AD4C1AB-8606-4B73-826E-F3D8BC476F15}" type="presOf" srcId="{150684F1-DBFA-4591-AFF8-255E146BAF98}" destId="{C64515DF-1731-4628-A956-51E580E6E2AA}" srcOrd="0" destOrd="0" presId="urn:microsoft.com/office/officeart/2005/8/layout/default"/>
    <dgm:cxn modelId="{24473EB6-C087-4D55-B47D-E54C18B30D02}" srcId="{1913E8D9-266B-43CA-B1DE-C221E82841C4}" destId="{1A998797-92A9-4BA0-A2B1-61DBB1F7BFC7}" srcOrd="2" destOrd="0" parTransId="{5819391B-61BC-4A36-97A1-7386491F22CC}" sibTransId="{EB36FD02-D26A-404A-9B2C-90A3754AD522}"/>
    <dgm:cxn modelId="{A32F96D2-8822-4FE9-BD87-8AF1A622F9B5}" type="presOf" srcId="{1A998797-92A9-4BA0-A2B1-61DBB1F7BFC7}" destId="{C8DDE03E-6789-4235-8212-03DFD9CD5B0E}" srcOrd="0" destOrd="0" presId="urn:microsoft.com/office/officeart/2005/8/layout/default"/>
    <dgm:cxn modelId="{B594B4E2-2E72-46AE-9402-ABD0781BE659}" srcId="{1913E8D9-266B-43CA-B1DE-C221E82841C4}" destId="{6602F571-7CE6-4C7C-A240-A8028BA398C5}" srcOrd="3" destOrd="0" parTransId="{D0919C24-ACCB-4433-BAE0-2249271DDF9A}" sibTransId="{5BE39092-E276-49E2-9F6A-041B3D63AB40}"/>
    <dgm:cxn modelId="{EF8BF6E5-5887-4B70-A05C-AFE1435CDB65}" srcId="{1913E8D9-266B-43CA-B1DE-C221E82841C4}" destId="{3A5D7713-4D7A-4F4D-BA05-FAF44E54073B}" srcOrd="0" destOrd="0" parTransId="{5C1CD854-AB24-4FFB-8F94-0A705CE2D442}" sibTransId="{D22C440D-C5C2-4464-9BFC-091FD98EE51F}"/>
    <dgm:cxn modelId="{39285A19-D9D5-4E84-8876-9832E7410350}" type="presParOf" srcId="{B1039A25-22B4-4FCC-B34D-7D823EFF336D}" destId="{C4AA80C2-3ACD-436A-8980-7D2FDBAC9559}" srcOrd="0" destOrd="0" presId="urn:microsoft.com/office/officeart/2005/8/layout/default"/>
    <dgm:cxn modelId="{80368FB5-6B31-4DEB-B310-0DB53D70A064}" type="presParOf" srcId="{B1039A25-22B4-4FCC-B34D-7D823EFF336D}" destId="{4927A5D3-A4A6-4E04-9E51-F9C09EEE0FD3}" srcOrd="1" destOrd="0" presId="urn:microsoft.com/office/officeart/2005/8/layout/default"/>
    <dgm:cxn modelId="{55DED8F8-D38E-46BF-9735-8ABA5B5571C1}" type="presParOf" srcId="{B1039A25-22B4-4FCC-B34D-7D823EFF336D}" destId="{C64515DF-1731-4628-A956-51E580E6E2AA}" srcOrd="2" destOrd="0" presId="urn:microsoft.com/office/officeart/2005/8/layout/default"/>
    <dgm:cxn modelId="{64120B52-E533-4B63-9987-0EBB04645E3B}" type="presParOf" srcId="{B1039A25-22B4-4FCC-B34D-7D823EFF336D}" destId="{A1A7DB2D-5036-492E-BC7A-7698C8315526}" srcOrd="3" destOrd="0" presId="urn:microsoft.com/office/officeart/2005/8/layout/default"/>
    <dgm:cxn modelId="{0C13A914-E403-4C51-A807-F5A1B5DFB529}" type="presParOf" srcId="{B1039A25-22B4-4FCC-B34D-7D823EFF336D}" destId="{C8DDE03E-6789-4235-8212-03DFD9CD5B0E}" srcOrd="4" destOrd="0" presId="urn:microsoft.com/office/officeart/2005/8/layout/default"/>
    <dgm:cxn modelId="{3FC42251-68A1-469F-8EB7-DD6270FE1565}" type="presParOf" srcId="{B1039A25-22B4-4FCC-B34D-7D823EFF336D}" destId="{AB81FD15-67EF-4890-B561-994CCD9E138A}" srcOrd="5" destOrd="0" presId="urn:microsoft.com/office/officeart/2005/8/layout/default"/>
    <dgm:cxn modelId="{10BD99AA-77D6-4999-8A4D-2DE185D7B8A3}" type="presParOf" srcId="{B1039A25-22B4-4FCC-B34D-7D823EFF336D}" destId="{1B1ABE74-782E-42DD-9C4B-7B6431C5B45F}" srcOrd="6" destOrd="0" presId="urn:microsoft.com/office/officeart/2005/8/layout/default"/>
    <dgm:cxn modelId="{45A49936-048E-4E53-BAE1-F972443A0233}" type="presParOf" srcId="{B1039A25-22B4-4FCC-B34D-7D823EFF336D}" destId="{BA2C781F-76E6-4203-85C8-71A1C367CB80}" srcOrd="7" destOrd="0" presId="urn:microsoft.com/office/officeart/2005/8/layout/default"/>
    <dgm:cxn modelId="{9DBD05CC-2FF5-4BB1-A5A7-F6FFA6D10813}" type="presParOf" srcId="{B1039A25-22B4-4FCC-B34D-7D823EFF336D}" destId="{62BDC555-468C-4C0A-AE50-F80743913155}" srcOrd="8" destOrd="0" presId="urn:microsoft.com/office/officeart/2005/8/layout/default"/>
    <dgm:cxn modelId="{567B569C-B2A1-432D-859F-9B4AD36BE994}" type="presParOf" srcId="{B1039A25-22B4-4FCC-B34D-7D823EFF336D}" destId="{1BC40771-C209-4E35-A637-56F70BE8222B}" srcOrd="9" destOrd="0" presId="urn:microsoft.com/office/officeart/2005/8/layout/default"/>
    <dgm:cxn modelId="{098B7F43-051B-40D4-B195-D7A78323863A}" type="presParOf" srcId="{B1039A25-22B4-4FCC-B34D-7D823EFF336D}" destId="{E28FA983-EF58-486E-BFFE-4F12C5D84D47}" srcOrd="10" destOrd="0" presId="urn:microsoft.com/office/officeart/2005/8/layout/default"/>
    <dgm:cxn modelId="{6B805847-7EEB-4A9A-94DC-8929E56DC742}" type="presParOf" srcId="{B1039A25-22B4-4FCC-B34D-7D823EFF336D}" destId="{1E503413-326B-4F44-926B-AFE40E161E9A}" srcOrd="11" destOrd="0" presId="urn:microsoft.com/office/officeart/2005/8/layout/default"/>
    <dgm:cxn modelId="{5588C46D-625A-45D0-BDF3-C3F92A5B5566}" type="presParOf" srcId="{B1039A25-22B4-4FCC-B34D-7D823EFF336D}" destId="{51EF8E7C-92CC-422B-9EDD-BDE790AF1C9D}"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80073F-7719-44CD-ADCA-B3BADFCA674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4CE8A8D-EC8F-4127-8AF0-D50AC860D4C5}">
      <dgm:prSet/>
      <dgm:spPr/>
      <dgm:t>
        <a:bodyPr/>
        <a:lstStyle/>
        <a:p>
          <a:pPr>
            <a:lnSpc>
              <a:spcPct val="100000"/>
            </a:lnSpc>
          </a:pPr>
          <a:r>
            <a:rPr lang="en-US" dirty="0"/>
            <a:t>The COVID-19 pandemic exposed the reality of Delhi's health infrastructure, highlighting the  need for a </a:t>
          </a:r>
          <a:r>
            <a:rPr lang="en-US" dirty="0" err="1"/>
            <a:t>strengthning</a:t>
          </a:r>
          <a:r>
            <a:rPr lang="en-US" dirty="0"/>
            <a:t> it . In response, the Delhi government has adapted restructuring initiative that includes expanding hospital bed capacity, improving access to critical care services, and improving the primary care system.</a:t>
          </a:r>
        </a:p>
      </dgm:t>
    </dgm:pt>
    <dgm:pt modelId="{16F02BA5-E39D-4135-9E5C-49C946BB23BA}" type="parTrans" cxnId="{8A64AFAE-D603-494F-80FE-E5B5DDA70736}">
      <dgm:prSet/>
      <dgm:spPr/>
      <dgm:t>
        <a:bodyPr/>
        <a:lstStyle/>
        <a:p>
          <a:endParaRPr lang="en-US"/>
        </a:p>
      </dgm:t>
    </dgm:pt>
    <dgm:pt modelId="{F4664F26-ECAC-4D77-93A5-6F102BFDF1AE}" type="sibTrans" cxnId="{8A64AFAE-D603-494F-80FE-E5B5DDA70736}">
      <dgm:prSet/>
      <dgm:spPr/>
      <dgm:t>
        <a:bodyPr/>
        <a:lstStyle/>
        <a:p>
          <a:endParaRPr lang="en-US"/>
        </a:p>
      </dgm:t>
    </dgm:pt>
    <dgm:pt modelId="{D844662D-8508-4569-B987-657856CC51EC}">
      <dgm:prSet/>
      <dgm:spPr/>
      <dgm:t>
        <a:bodyPr/>
        <a:lstStyle/>
        <a:p>
          <a:pPr>
            <a:lnSpc>
              <a:spcPct val="100000"/>
            </a:lnSpc>
          </a:pPr>
          <a:r>
            <a:rPr lang="en-US"/>
            <a:t>While long-term effectiveness of the reforms is yet to be determined, but they hold the capability to enhance healthcare quality for all Delhi residents. The  success of this restructuring effort is associated  with several factors.  First and foremost, the Delhi government's commitment is important.  Regular monitoring and evaluation are crucial to ensure the reforms achieve their targeted goals.  It's important to remember that this restructuring is an ongoing process.  By continuously identifying and addressing the challenges that confront Delhi's health system, a more robust and resilient healthcare infrastructure can be established.</a:t>
          </a:r>
        </a:p>
      </dgm:t>
    </dgm:pt>
    <dgm:pt modelId="{6D7FB7A3-0236-44BF-B26F-881F8B996815}" type="parTrans" cxnId="{BF96374C-CB74-415A-982A-1848D7174D2C}">
      <dgm:prSet/>
      <dgm:spPr/>
      <dgm:t>
        <a:bodyPr/>
        <a:lstStyle/>
        <a:p>
          <a:endParaRPr lang="en-US"/>
        </a:p>
      </dgm:t>
    </dgm:pt>
    <dgm:pt modelId="{7FC57ECA-45E2-4779-A62A-6C7AD507E4D3}" type="sibTrans" cxnId="{BF96374C-CB74-415A-982A-1848D7174D2C}">
      <dgm:prSet/>
      <dgm:spPr/>
      <dgm:t>
        <a:bodyPr/>
        <a:lstStyle/>
        <a:p>
          <a:endParaRPr lang="en-US"/>
        </a:p>
      </dgm:t>
    </dgm:pt>
    <dgm:pt modelId="{244990F1-C569-4810-B0FC-67241D056E7C}">
      <dgm:prSet/>
      <dgm:spPr/>
      <dgm:t>
        <a:bodyPr/>
        <a:lstStyle/>
        <a:p>
          <a:pPr>
            <a:lnSpc>
              <a:spcPct val="100000"/>
            </a:lnSpc>
          </a:pPr>
          <a:r>
            <a:rPr lang="en-US"/>
            <a:t>This was made possible as shown by above  results .Also by following recommendations it can lead to tremendous success in making Delhi No.1  state in terms of health infrastructure and healthcare service providing.</a:t>
          </a:r>
        </a:p>
      </dgm:t>
    </dgm:pt>
    <dgm:pt modelId="{6F9B3FB5-3AE0-45E9-8C94-0E4FAE83BE71}" type="parTrans" cxnId="{26F17378-0916-45C3-BA87-AD6615A618F7}">
      <dgm:prSet/>
      <dgm:spPr/>
      <dgm:t>
        <a:bodyPr/>
        <a:lstStyle/>
        <a:p>
          <a:endParaRPr lang="en-US"/>
        </a:p>
      </dgm:t>
    </dgm:pt>
    <dgm:pt modelId="{C37367B1-0805-43D8-A66E-17A4C0AFD1FC}" type="sibTrans" cxnId="{26F17378-0916-45C3-BA87-AD6615A618F7}">
      <dgm:prSet/>
      <dgm:spPr/>
      <dgm:t>
        <a:bodyPr/>
        <a:lstStyle/>
        <a:p>
          <a:endParaRPr lang="en-US"/>
        </a:p>
      </dgm:t>
    </dgm:pt>
    <dgm:pt modelId="{ED2C3D6C-2FD0-4987-8F27-730818896AFF}" type="pres">
      <dgm:prSet presAssocID="{7580073F-7719-44CD-ADCA-B3BADFCA6743}" presName="root" presStyleCnt="0">
        <dgm:presLayoutVars>
          <dgm:dir/>
          <dgm:resizeHandles val="exact"/>
        </dgm:presLayoutVars>
      </dgm:prSet>
      <dgm:spPr/>
    </dgm:pt>
    <dgm:pt modelId="{7EF17DD7-6848-4708-B14D-B73E87406B63}" type="pres">
      <dgm:prSet presAssocID="{24CE8A8D-EC8F-4127-8AF0-D50AC860D4C5}" presName="compNode" presStyleCnt="0"/>
      <dgm:spPr/>
    </dgm:pt>
    <dgm:pt modelId="{6158B5A2-E5F2-4795-B726-2FB704FCE8DE}" type="pres">
      <dgm:prSet presAssocID="{24CE8A8D-EC8F-4127-8AF0-D50AC860D4C5}" presName="bgRect" presStyleLbl="bgShp" presStyleIdx="0" presStyleCnt="3"/>
      <dgm:spPr/>
    </dgm:pt>
    <dgm:pt modelId="{6656F715-6B68-4526-B722-DF7F97DA7965}" type="pres">
      <dgm:prSet presAssocID="{24CE8A8D-EC8F-4127-8AF0-D50AC860D4C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st Aid Kit"/>
        </a:ext>
      </dgm:extLst>
    </dgm:pt>
    <dgm:pt modelId="{EE80B631-CBBC-4313-A02A-D3C957E98FDD}" type="pres">
      <dgm:prSet presAssocID="{24CE8A8D-EC8F-4127-8AF0-D50AC860D4C5}" presName="spaceRect" presStyleCnt="0"/>
      <dgm:spPr/>
    </dgm:pt>
    <dgm:pt modelId="{E0BA3981-7D65-4A43-B5E6-A3E62A942E26}" type="pres">
      <dgm:prSet presAssocID="{24CE8A8D-EC8F-4127-8AF0-D50AC860D4C5}" presName="parTx" presStyleLbl="revTx" presStyleIdx="0" presStyleCnt="3">
        <dgm:presLayoutVars>
          <dgm:chMax val="0"/>
          <dgm:chPref val="0"/>
        </dgm:presLayoutVars>
      </dgm:prSet>
      <dgm:spPr/>
    </dgm:pt>
    <dgm:pt modelId="{CF9C12FF-97EF-49DB-A58F-A740641C4B68}" type="pres">
      <dgm:prSet presAssocID="{F4664F26-ECAC-4D77-93A5-6F102BFDF1AE}" presName="sibTrans" presStyleCnt="0"/>
      <dgm:spPr/>
    </dgm:pt>
    <dgm:pt modelId="{C81C9F81-EA32-42CB-B51D-D71DBE156972}" type="pres">
      <dgm:prSet presAssocID="{D844662D-8508-4569-B987-657856CC51EC}" presName="compNode" presStyleCnt="0"/>
      <dgm:spPr/>
    </dgm:pt>
    <dgm:pt modelId="{B38D621A-9612-41E2-81B0-3BAE5AE73FA5}" type="pres">
      <dgm:prSet presAssocID="{D844662D-8508-4569-B987-657856CC51EC}" presName="bgRect" presStyleLbl="bgShp" presStyleIdx="1" presStyleCnt="3"/>
      <dgm:spPr/>
    </dgm:pt>
    <dgm:pt modelId="{9555508E-4858-4AFC-A660-F8040A0819C5}" type="pres">
      <dgm:prSet presAssocID="{D844662D-8508-4569-B987-657856CC51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F6BDFD25-F05E-471C-89C8-A72227F798C9}" type="pres">
      <dgm:prSet presAssocID="{D844662D-8508-4569-B987-657856CC51EC}" presName="spaceRect" presStyleCnt="0"/>
      <dgm:spPr/>
    </dgm:pt>
    <dgm:pt modelId="{46F23B69-C129-4E84-8CBB-685459023657}" type="pres">
      <dgm:prSet presAssocID="{D844662D-8508-4569-B987-657856CC51EC}" presName="parTx" presStyleLbl="revTx" presStyleIdx="1" presStyleCnt="3">
        <dgm:presLayoutVars>
          <dgm:chMax val="0"/>
          <dgm:chPref val="0"/>
        </dgm:presLayoutVars>
      </dgm:prSet>
      <dgm:spPr/>
    </dgm:pt>
    <dgm:pt modelId="{F05DA5A4-350E-447D-8534-DC3C260CA3B3}" type="pres">
      <dgm:prSet presAssocID="{7FC57ECA-45E2-4779-A62A-6C7AD507E4D3}" presName="sibTrans" presStyleCnt="0"/>
      <dgm:spPr/>
    </dgm:pt>
    <dgm:pt modelId="{32064D38-5AF6-482A-A06E-788502EBD5F0}" type="pres">
      <dgm:prSet presAssocID="{244990F1-C569-4810-B0FC-67241D056E7C}" presName="compNode" presStyleCnt="0"/>
      <dgm:spPr/>
    </dgm:pt>
    <dgm:pt modelId="{0A707867-4BA3-4D61-A349-AA8E19A328C6}" type="pres">
      <dgm:prSet presAssocID="{244990F1-C569-4810-B0FC-67241D056E7C}" presName="bgRect" presStyleLbl="bgShp" presStyleIdx="2" presStyleCnt="3"/>
      <dgm:spPr/>
    </dgm:pt>
    <dgm:pt modelId="{848918BA-55AB-4A49-979C-3D9AF1D6B61F}" type="pres">
      <dgm:prSet presAssocID="{244990F1-C569-4810-B0FC-67241D056E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ximize"/>
        </a:ext>
      </dgm:extLst>
    </dgm:pt>
    <dgm:pt modelId="{516413FE-0B34-4805-A0AA-6EBE524E39F8}" type="pres">
      <dgm:prSet presAssocID="{244990F1-C569-4810-B0FC-67241D056E7C}" presName="spaceRect" presStyleCnt="0"/>
      <dgm:spPr/>
    </dgm:pt>
    <dgm:pt modelId="{6670AEDC-4565-4FD0-A943-EF9D2CECC1AB}" type="pres">
      <dgm:prSet presAssocID="{244990F1-C569-4810-B0FC-67241D056E7C}" presName="parTx" presStyleLbl="revTx" presStyleIdx="2" presStyleCnt="3">
        <dgm:presLayoutVars>
          <dgm:chMax val="0"/>
          <dgm:chPref val="0"/>
        </dgm:presLayoutVars>
      </dgm:prSet>
      <dgm:spPr/>
    </dgm:pt>
  </dgm:ptLst>
  <dgm:cxnLst>
    <dgm:cxn modelId="{2CC3DF2C-9C0E-4619-9FB7-072F0BC4BA5F}" type="presOf" srcId="{24CE8A8D-EC8F-4127-8AF0-D50AC860D4C5}" destId="{E0BA3981-7D65-4A43-B5E6-A3E62A942E26}" srcOrd="0" destOrd="0" presId="urn:microsoft.com/office/officeart/2018/2/layout/IconVerticalSolidList"/>
    <dgm:cxn modelId="{BF96374C-CB74-415A-982A-1848D7174D2C}" srcId="{7580073F-7719-44CD-ADCA-B3BADFCA6743}" destId="{D844662D-8508-4569-B987-657856CC51EC}" srcOrd="1" destOrd="0" parTransId="{6D7FB7A3-0236-44BF-B26F-881F8B996815}" sibTransId="{7FC57ECA-45E2-4779-A62A-6C7AD507E4D3}"/>
    <dgm:cxn modelId="{26F17378-0916-45C3-BA87-AD6615A618F7}" srcId="{7580073F-7719-44CD-ADCA-B3BADFCA6743}" destId="{244990F1-C569-4810-B0FC-67241D056E7C}" srcOrd="2" destOrd="0" parTransId="{6F9B3FB5-3AE0-45E9-8C94-0E4FAE83BE71}" sibTransId="{C37367B1-0805-43D8-A66E-17A4C0AFD1FC}"/>
    <dgm:cxn modelId="{2B109083-334C-4BB2-B6CC-974A7C25EE81}" type="presOf" srcId="{D844662D-8508-4569-B987-657856CC51EC}" destId="{46F23B69-C129-4E84-8CBB-685459023657}" srcOrd="0" destOrd="0" presId="urn:microsoft.com/office/officeart/2018/2/layout/IconVerticalSolidList"/>
    <dgm:cxn modelId="{8A64AFAE-D603-494F-80FE-E5B5DDA70736}" srcId="{7580073F-7719-44CD-ADCA-B3BADFCA6743}" destId="{24CE8A8D-EC8F-4127-8AF0-D50AC860D4C5}" srcOrd="0" destOrd="0" parTransId="{16F02BA5-E39D-4135-9E5C-49C946BB23BA}" sibTransId="{F4664F26-ECAC-4D77-93A5-6F102BFDF1AE}"/>
    <dgm:cxn modelId="{BFC02EDA-536A-41EB-8896-9D66162A9B4D}" type="presOf" srcId="{244990F1-C569-4810-B0FC-67241D056E7C}" destId="{6670AEDC-4565-4FD0-A943-EF9D2CECC1AB}" srcOrd="0" destOrd="0" presId="urn:microsoft.com/office/officeart/2018/2/layout/IconVerticalSolidList"/>
    <dgm:cxn modelId="{029ED1EE-A415-4525-8BB6-E0276DB93931}" type="presOf" srcId="{7580073F-7719-44CD-ADCA-B3BADFCA6743}" destId="{ED2C3D6C-2FD0-4987-8F27-730818896AFF}" srcOrd="0" destOrd="0" presId="urn:microsoft.com/office/officeart/2018/2/layout/IconVerticalSolidList"/>
    <dgm:cxn modelId="{B8317A65-1E6D-402E-955C-91241932B983}" type="presParOf" srcId="{ED2C3D6C-2FD0-4987-8F27-730818896AFF}" destId="{7EF17DD7-6848-4708-B14D-B73E87406B63}" srcOrd="0" destOrd="0" presId="urn:microsoft.com/office/officeart/2018/2/layout/IconVerticalSolidList"/>
    <dgm:cxn modelId="{D58964CA-C70A-4045-B38D-E83638B2BEFB}" type="presParOf" srcId="{7EF17DD7-6848-4708-B14D-B73E87406B63}" destId="{6158B5A2-E5F2-4795-B726-2FB704FCE8DE}" srcOrd="0" destOrd="0" presId="urn:microsoft.com/office/officeart/2018/2/layout/IconVerticalSolidList"/>
    <dgm:cxn modelId="{49BAC146-7DFE-4B52-A509-A3CF3F733666}" type="presParOf" srcId="{7EF17DD7-6848-4708-B14D-B73E87406B63}" destId="{6656F715-6B68-4526-B722-DF7F97DA7965}" srcOrd="1" destOrd="0" presId="urn:microsoft.com/office/officeart/2018/2/layout/IconVerticalSolidList"/>
    <dgm:cxn modelId="{35912A59-3BDA-48DE-AD1B-37CC60744DAE}" type="presParOf" srcId="{7EF17DD7-6848-4708-B14D-B73E87406B63}" destId="{EE80B631-CBBC-4313-A02A-D3C957E98FDD}" srcOrd="2" destOrd="0" presId="urn:microsoft.com/office/officeart/2018/2/layout/IconVerticalSolidList"/>
    <dgm:cxn modelId="{D8FE235A-A0E7-485B-8D8C-320DB4B6F54E}" type="presParOf" srcId="{7EF17DD7-6848-4708-B14D-B73E87406B63}" destId="{E0BA3981-7D65-4A43-B5E6-A3E62A942E26}" srcOrd="3" destOrd="0" presId="urn:microsoft.com/office/officeart/2018/2/layout/IconVerticalSolidList"/>
    <dgm:cxn modelId="{81DCB59D-4674-4EF4-BA58-BB82BBC46224}" type="presParOf" srcId="{ED2C3D6C-2FD0-4987-8F27-730818896AFF}" destId="{CF9C12FF-97EF-49DB-A58F-A740641C4B68}" srcOrd="1" destOrd="0" presId="urn:microsoft.com/office/officeart/2018/2/layout/IconVerticalSolidList"/>
    <dgm:cxn modelId="{BC1B5F1C-37D2-4582-9801-F1AECD32C410}" type="presParOf" srcId="{ED2C3D6C-2FD0-4987-8F27-730818896AFF}" destId="{C81C9F81-EA32-42CB-B51D-D71DBE156972}" srcOrd="2" destOrd="0" presId="urn:microsoft.com/office/officeart/2018/2/layout/IconVerticalSolidList"/>
    <dgm:cxn modelId="{D1FC8357-B5DA-40DF-8F0A-956E5D6B52DD}" type="presParOf" srcId="{C81C9F81-EA32-42CB-B51D-D71DBE156972}" destId="{B38D621A-9612-41E2-81B0-3BAE5AE73FA5}" srcOrd="0" destOrd="0" presId="urn:microsoft.com/office/officeart/2018/2/layout/IconVerticalSolidList"/>
    <dgm:cxn modelId="{AC62C15A-55B6-47D6-8F2D-2230B0EA5047}" type="presParOf" srcId="{C81C9F81-EA32-42CB-B51D-D71DBE156972}" destId="{9555508E-4858-4AFC-A660-F8040A0819C5}" srcOrd="1" destOrd="0" presId="urn:microsoft.com/office/officeart/2018/2/layout/IconVerticalSolidList"/>
    <dgm:cxn modelId="{93DEBEA9-082A-4B6F-B4C4-D19DA1B00588}" type="presParOf" srcId="{C81C9F81-EA32-42CB-B51D-D71DBE156972}" destId="{F6BDFD25-F05E-471C-89C8-A72227F798C9}" srcOrd="2" destOrd="0" presId="urn:microsoft.com/office/officeart/2018/2/layout/IconVerticalSolidList"/>
    <dgm:cxn modelId="{C7A78EF2-1A21-4BFA-9BED-0E7548BD1227}" type="presParOf" srcId="{C81C9F81-EA32-42CB-B51D-D71DBE156972}" destId="{46F23B69-C129-4E84-8CBB-685459023657}" srcOrd="3" destOrd="0" presId="urn:microsoft.com/office/officeart/2018/2/layout/IconVerticalSolidList"/>
    <dgm:cxn modelId="{3646AB19-A405-4538-83CF-BD4A1F848E9E}" type="presParOf" srcId="{ED2C3D6C-2FD0-4987-8F27-730818896AFF}" destId="{F05DA5A4-350E-447D-8534-DC3C260CA3B3}" srcOrd="3" destOrd="0" presId="urn:microsoft.com/office/officeart/2018/2/layout/IconVerticalSolidList"/>
    <dgm:cxn modelId="{BAC14A3B-8C35-4E5A-AB13-AB70E949C246}" type="presParOf" srcId="{ED2C3D6C-2FD0-4987-8F27-730818896AFF}" destId="{32064D38-5AF6-482A-A06E-788502EBD5F0}" srcOrd="4" destOrd="0" presId="urn:microsoft.com/office/officeart/2018/2/layout/IconVerticalSolidList"/>
    <dgm:cxn modelId="{33A29A54-8469-47BC-8F6A-174E7181F909}" type="presParOf" srcId="{32064D38-5AF6-482A-A06E-788502EBD5F0}" destId="{0A707867-4BA3-4D61-A349-AA8E19A328C6}" srcOrd="0" destOrd="0" presId="urn:microsoft.com/office/officeart/2018/2/layout/IconVerticalSolidList"/>
    <dgm:cxn modelId="{FB436960-33F5-43EF-A75C-74D7A1EB7567}" type="presParOf" srcId="{32064D38-5AF6-482A-A06E-788502EBD5F0}" destId="{848918BA-55AB-4A49-979C-3D9AF1D6B61F}" srcOrd="1" destOrd="0" presId="urn:microsoft.com/office/officeart/2018/2/layout/IconVerticalSolidList"/>
    <dgm:cxn modelId="{F1BEF259-C57C-4C3E-BD53-DC2D140D7AE5}" type="presParOf" srcId="{32064D38-5AF6-482A-A06E-788502EBD5F0}" destId="{516413FE-0B34-4805-A0AA-6EBE524E39F8}" srcOrd="2" destOrd="0" presId="urn:microsoft.com/office/officeart/2018/2/layout/IconVerticalSolidList"/>
    <dgm:cxn modelId="{CE8A2A16-1427-458D-A27B-5B1314BD003F}" type="presParOf" srcId="{32064D38-5AF6-482A-A06E-788502EBD5F0}" destId="{6670AEDC-4565-4FD0-A943-EF9D2CECC1A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CDEF2B-CC09-490C-852A-094B963240ED}">
      <dsp:nvSpPr>
        <dsp:cNvPr id="0" name=""/>
        <dsp:cNvSpPr/>
      </dsp:nvSpPr>
      <dsp:spPr>
        <a:xfrm>
          <a:off x="2540" y="325763"/>
          <a:ext cx="2548547" cy="2548547"/>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0255" tIns="17780" rIns="140255"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kern="1200" dirty="0">
              <a:latin typeface="Times New Roman'"/>
            </a:rPr>
            <a:t>Super Specialty Hospitals (Earlier Called Tertiary Level Hospitals)</a:t>
          </a:r>
          <a:endParaRPr lang="en-IN" sz="1400" kern="1200" dirty="0">
            <a:latin typeface="Times New Roman'"/>
          </a:endParaRPr>
        </a:p>
      </dsp:txBody>
      <dsp:txXfrm>
        <a:off x="375766" y="698989"/>
        <a:ext cx="1802095" cy="1802095"/>
      </dsp:txXfrm>
    </dsp:sp>
    <dsp:sp modelId="{6E8A1DB6-3858-41D8-B64B-CDA35F26B7A9}">
      <dsp:nvSpPr>
        <dsp:cNvPr id="0" name=""/>
        <dsp:cNvSpPr/>
      </dsp:nvSpPr>
      <dsp:spPr>
        <a:xfrm>
          <a:off x="2041378" y="325763"/>
          <a:ext cx="2548547" cy="2548547"/>
        </a:xfrm>
        <a:prstGeom prst="ellipse">
          <a:avLst/>
        </a:prstGeom>
        <a:solidFill>
          <a:schemeClr val="accent4">
            <a:alpha val="50000"/>
            <a:hueOff val="3266964"/>
            <a:satOff val="-13592"/>
            <a:lumOff val="3203"/>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0255" tIns="17780" rIns="140255"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kern="1200" dirty="0">
              <a:latin typeface="Times New Roman'"/>
            </a:rPr>
            <a:t>Multi Specialty Hospitals (Earlier Called Secondary Level Hospitals)</a:t>
          </a:r>
          <a:endParaRPr lang="en-IN" sz="1400" kern="1200" dirty="0">
            <a:latin typeface="Times New Roman'"/>
          </a:endParaRPr>
        </a:p>
      </dsp:txBody>
      <dsp:txXfrm>
        <a:off x="2414604" y="698989"/>
        <a:ext cx="1802095" cy="1802095"/>
      </dsp:txXfrm>
    </dsp:sp>
    <dsp:sp modelId="{4E490219-BFB8-447C-8ABB-62E56F6881FD}">
      <dsp:nvSpPr>
        <dsp:cNvPr id="0" name=""/>
        <dsp:cNvSpPr/>
      </dsp:nvSpPr>
      <dsp:spPr>
        <a:xfrm>
          <a:off x="4080216" y="325763"/>
          <a:ext cx="2548547" cy="2548547"/>
        </a:xfrm>
        <a:prstGeom prst="ellipse">
          <a:avLst/>
        </a:prstGeom>
        <a:solidFill>
          <a:schemeClr val="accent4">
            <a:alpha val="50000"/>
            <a:hueOff val="6533927"/>
            <a:satOff val="-27185"/>
            <a:lumOff val="6405"/>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0255" tIns="17780" rIns="140255"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kern="1200" dirty="0">
              <a:latin typeface="Times New Roman'"/>
            </a:rPr>
            <a:t>Multi Specialty Clinics (Polyclinics)</a:t>
          </a:r>
          <a:endParaRPr lang="en-IN" sz="1400" kern="1200" dirty="0">
            <a:latin typeface="Times New Roman'"/>
          </a:endParaRPr>
        </a:p>
      </dsp:txBody>
      <dsp:txXfrm>
        <a:off x="4453442" y="698989"/>
        <a:ext cx="1802095" cy="1802095"/>
      </dsp:txXfrm>
    </dsp:sp>
    <dsp:sp modelId="{370C49CC-BDD5-4287-ADCF-7DC843849BD8}">
      <dsp:nvSpPr>
        <dsp:cNvPr id="0" name=""/>
        <dsp:cNvSpPr/>
      </dsp:nvSpPr>
      <dsp:spPr>
        <a:xfrm>
          <a:off x="6119055" y="325763"/>
          <a:ext cx="2548547" cy="2548547"/>
        </a:xfrm>
        <a:prstGeom prst="ellipse">
          <a:avLst/>
        </a:prstGeom>
        <a:solidFill>
          <a:schemeClr val="accent4">
            <a:alpha val="50000"/>
            <a:hueOff val="9800891"/>
            <a:satOff val="-40777"/>
            <a:lumOff val="9608"/>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40255" tIns="17780" rIns="140255" bIns="17780" numCol="1" spcCol="1270" anchor="ctr" anchorCtr="0">
          <a:noAutofit/>
        </a:bodyPr>
        <a:lstStyle/>
        <a:p>
          <a:pPr marL="0" lvl="0" indent="0" algn="ctr" defTabSz="622300">
            <a:lnSpc>
              <a:spcPct val="90000"/>
            </a:lnSpc>
            <a:spcBef>
              <a:spcPct val="0"/>
            </a:spcBef>
            <a:spcAft>
              <a:spcPct val="35000"/>
            </a:spcAft>
            <a:buFont typeface="+mj-lt"/>
            <a:buNone/>
          </a:pPr>
          <a:r>
            <a:rPr lang="en-US" sz="1400" kern="1200" dirty="0">
              <a:latin typeface="Times New Roman'"/>
            </a:rPr>
            <a:t>Mohalla Clinics (Aam Aadmi Mohalla Clinics)</a:t>
          </a:r>
          <a:endParaRPr lang="en-IN" sz="1400" kern="1200" dirty="0">
            <a:latin typeface="Times New Roman'"/>
          </a:endParaRPr>
        </a:p>
      </dsp:txBody>
      <dsp:txXfrm>
        <a:off x="6492281" y="698989"/>
        <a:ext cx="1802095" cy="1802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A80C2-3ACD-436A-8980-7D2FDBAC9559}">
      <dsp:nvSpPr>
        <dsp:cNvPr id="0" name=""/>
        <dsp:cNvSpPr/>
      </dsp:nvSpPr>
      <dsp:spPr>
        <a:xfrm>
          <a:off x="0" y="531410"/>
          <a:ext cx="2003867" cy="12023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HEALTH INFRASTRUCTURE FACILITIES IN DELHI</a:t>
          </a:r>
        </a:p>
      </dsp:txBody>
      <dsp:txXfrm>
        <a:off x="0" y="531410"/>
        <a:ext cx="2003867" cy="1202320"/>
      </dsp:txXfrm>
    </dsp:sp>
    <dsp:sp modelId="{C64515DF-1731-4628-A956-51E580E6E2AA}">
      <dsp:nvSpPr>
        <dsp:cNvPr id="0" name=""/>
        <dsp:cNvSpPr/>
      </dsp:nvSpPr>
      <dsp:spPr>
        <a:xfrm>
          <a:off x="2204253" y="531410"/>
          <a:ext cx="2003867" cy="120232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PER CAPITA EXPENDITURE ON HEALTH BY GNCTD</a:t>
          </a:r>
        </a:p>
      </dsp:txBody>
      <dsp:txXfrm>
        <a:off x="2204253" y="531410"/>
        <a:ext cx="2003867" cy="1202320"/>
      </dsp:txXfrm>
    </dsp:sp>
    <dsp:sp modelId="{C8DDE03E-6789-4235-8212-03DFD9CD5B0E}">
      <dsp:nvSpPr>
        <dsp:cNvPr id="0" name=""/>
        <dsp:cNvSpPr/>
      </dsp:nvSpPr>
      <dsp:spPr>
        <a:xfrm>
          <a:off x="4408507" y="531410"/>
          <a:ext cx="2003867" cy="12023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EXPENDITURE ON HEALTH WITH REFERENCE TO GSDP</a:t>
          </a:r>
        </a:p>
      </dsp:txBody>
      <dsp:txXfrm>
        <a:off x="4408507" y="531410"/>
        <a:ext cx="2003867" cy="1202320"/>
      </dsp:txXfrm>
    </dsp:sp>
    <dsp:sp modelId="{1B1ABE74-782E-42DD-9C4B-7B6431C5B45F}">
      <dsp:nvSpPr>
        <dsp:cNvPr id="0" name=""/>
        <dsp:cNvSpPr/>
      </dsp:nvSpPr>
      <dsp:spPr>
        <a:xfrm>
          <a:off x="0" y="1934117"/>
          <a:ext cx="2003867" cy="120232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IN" sz="1100" b="1"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SCHEME/ PROGRAMME/PROJECT EXPENDITURE UNDER HEALTH AND FAMILY WELFARE BY DELHI GOVT.</a:t>
          </a:r>
        </a:p>
      </dsp:txBody>
      <dsp:txXfrm>
        <a:off x="0" y="1934117"/>
        <a:ext cx="2003867" cy="1202320"/>
      </dsp:txXfrm>
    </dsp:sp>
    <dsp:sp modelId="{62BDC555-468C-4C0A-AE50-F80743913155}">
      <dsp:nvSpPr>
        <dsp:cNvPr id="0" name=""/>
        <dsp:cNvSpPr/>
      </dsp:nvSpPr>
      <dsp:spPr>
        <a:xfrm>
          <a:off x="2204253" y="1934117"/>
          <a:ext cx="2003867" cy="120232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AMBULANCE SERVICES</a:t>
          </a:r>
        </a:p>
      </dsp:txBody>
      <dsp:txXfrm>
        <a:off x="2204253" y="1934117"/>
        <a:ext cx="2003867" cy="1202320"/>
      </dsp:txXfrm>
    </dsp:sp>
    <dsp:sp modelId="{E28FA983-EF58-486E-BFFE-4F12C5D84D47}">
      <dsp:nvSpPr>
        <dsp:cNvPr id="0" name=""/>
        <dsp:cNvSpPr/>
      </dsp:nvSpPr>
      <dsp:spPr>
        <a:xfrm>
          <a:off x="4408507" y="1934117"/>
          <a:ext cx="2003867" cy="12023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DOCTOR AVAILABILITY</a:t>
          </a:r>
        </a:p>
      </dsp:txBody>
      <dsp:txXfrm>
        <a:off x="4408507" y="1934117"/>
        <a:ext cx="2003867" cy="1202320"/>
      </dsp:txXfrm>
    </dsp:sp>
    <dsp:sp modelId="{51EF8E7C-92CC-422B-9EDD-BDE790AF1C9D}">
      <dsp:nvSpPr>
        <dsp:cNvPr id="0" name=""/>
        <dsp:cNvSpPr/>
      </dsp:nvSpPr>
      <dsp:spPr>
        <a:xfrm>
          <a:off x="2204253" y="3336824"/>
          <a:ext cx="2003867" cy="120232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Times New Roman" panose="02020603050405020304" pitchFamily="18" charset="0"/>
              <a:cs typeface="Times New Roman" panose="02020603050405020304" pitchFamily="18" charset="0"/>
            </a:rPr>
            <a:t>NURSE AVAILABILITY </a:t>
          </a:r>
        </a:p>
      </dsp:txBody>
      <dsp:txXfrm>
        <a:off x="2204253" y="3336824"/>
        <a:ext cx="2003867" cy="1202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8B5A2-E5F2-4795-B726-2FB704FCE8DE}">
      <dsp:nvSpPr>
        <dsp:cNvPr id="0" name=""/>
        <dsp:cNvSpPr/>
      </dsp:nvSpPr>
      <dsp:spPr>
        <a:xfrm>
          <a:off x="0" y="4346"/>
          <a:ext cx="10515600" cy="12796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56F715-6B68-4526-B722-DF7F97DA7965}">
      <dsp:nvSpPr>
        <dsp:cNvPr id="0" name=""/>
        <dsp:cNvSpPr/>
      </dsp:nvSpPr>
      <dsp:spPr>
        <a:xfrm>
          <a:off x="387101" y="292273"/>
          <a:ext cx="704508" cy="7038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BA3981-7D65-4A43-B5E6-A3E62A942E26}">
      <dsp:nvSpPr>
        <dsp:cNvPr id="0" name=""/>
        <dsp:cNvSpPr/>
      </dsp:nvSpPr>
      <dsp:spPr>
        <a:xfrm>
          <a:off x="1478710" y="4346"/>
          <a:ext cx="8819983" cy="128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64" tIns="135564" rIns="135564" bIns="135564" numCol="1" spcCol="1270" anchor="ctr" anchorCtr="0">
          <a:noAutofit/>
        </a:bodyPr>
        <a:lstStyle/>
        <a:p>
          <a:pPr marL="0" lvl="0" indent="0" algn="l" defTabSz="622300">
            <a:lnSpc>
              <a:spcPct val="100000"/>
            </a:lnSpc>
            <a:spcBef>
              <a:spcPct val="0"/>
            </a:spcBef>
            <a:spcAft>
              <a:spcPct val="35000"/>
            </a:spcAft>
            <a:buNone/>
          </a:pPr>
          <a:r>
            <a:rPr lang="en-US" sz="1400" kern="1200" dirty="0"/>
            <a:t>The COVID-19 pandemic exposed the reality of Delhi's health infrastructure, highlighting the  need for a </a:t>
          </a:r>
          <a:r>
            <a:rPr lang="en-US" sz="1400" kern="1200" dirty="0" err="1"/>
            <a:t>strengthning</a:t>
          </a:r>
          <a:r>
            <a:rPr lang="en-US" sz="1400" kern="1200" dirty="0"/>
            <a:t> it . In response, the Delhi government has adapted restructuring initiative that includes expanding hospital bed capacity, improving access to critical care services, and improving the primary care system.</a:t>
          </a:r>
        </a:p>
      </dsp:txBody>
      <dsp:txXfrm>
        <a:off x="1478710" y="4346"/>
        <a:ext cx="8819983" cy="1280923"/>
      </dsp:txXfrm>
    </dsp:sp>
    <dsp:sp modelId="{B38D621A-9612-41E2-81B0-3BAE5AE73FA5}">
      <dsp:nvSpPr>
        <dsp:cNvPr id="0" name=""/>
        <dsp:cNvSpPr/>
      </dsp:nvSpPr>
      <dsp:spPr>
        <a:xfrm>
          <a:off x="0" y="1535207"/>
          <a:ext cx="10515600" cy="12796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55508E-4858-4AFC-A660-F8040A0819C5}">
      <dsp:nvSpPr>
        <dsp:cNvPr id="0" name=""/>
        <dsp:cNvSpPr/>
      </dsp:nvSpPr>
      <dsp:spPr>
        <a:xfrm>
          <a:off x="387101" y="1823133"/>
          <a:ext cx="704508" cy="7038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F23B69-C129-4E84-8CBB-685459023657}">
      <dsp:nvSpPr>
        <dsp:cNvPr id="0" name=""/>
        <dsp:cNvSpPr/>
      </dsp:nvSpPr>
      <dsp:spPr>
        <a:xfrm>
          <a:off x="1478710" y="1535207"/>
          <a:ext cx="8819983" cy="128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64" tIns="135564" rIns="135564" bIns="135564" numCol="1" spcCol="1270" anchor="ctr" anchorCtr="0">
          <a:noAutofit/>
        </a:bodyPr>
        <a:lstStyle/>
        <a:p>
          <a:pPr marL="0" lvl="0" indent="0" algn="l" defTabSz="622300">
            <a:lnSpc>
              <a:spcPct val="100000"/>
            </a:lnSpc>
            <a:spcBef>
              <a:spcPct val="0"/>
            </a:spcBef>
            <a:spcAft>
              <a:spcPct val="35000"/>
            </a:spcAft>
            <a:buNone/>
          </a:pPr>
          <a:r>
            <a:rPr lang="en-US" sz="1400" kern="1200"/>
            <a:t>While long-term effectiveness of the reforms is yet to be determined, but they hold the capability to enhance healthcare quality for all Delhi residents. The  success of this restructuring effort is associated  with several factors.  First and foremost, the Delhi government's commitment is important.  Regular monitoring and evaluation are crucial to ensure the reforms achieve their targeted goals.  It's important to remember that this restructuring is an ongoing process.  By continuously identifying and addressing the challenges that confront Delhi's health system, a more robust and resilient healthcare infrastructure can be established.</a:t>
          </a:r>
        </a:p>
      </dsp:txBody>
      <dsp:txXfrm>
        <a:off x="1478710" y="1535207"/>
        <a:ext cx="8819983" cy="1280923"/>
      </dsp:txXfrm>
    </dsp:sp>
    <dsp:sp modelId="{0A707867-4BA3-4D61-A349-AA8E19A328C6}">
      <dsp:nvSpPr>
        <dsp:cNvPr id="0" name=""/>
        <dsp:cNvSpPr/>
      </dsp:nvSpPr>
      <dsp:spPr>
        <a:xfrm>
          <a:off x="0" y="3066067"/>
          <a:ext cx="10515600" cy="12796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918BA-55AB-4A49-979C-3D9AF1D6B61F}">
      <dsp:nvSpPr>
        <dsp:cNvPr id="0" name=""/>
        <dsp:cNvSpPr/>
      </dsp:nvSpPr>
      <dsp:spPr>
        <a:xfrm>
          <a:off x="387101" y="3353993"/>
          <a:ext cx="704508" cy="7038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70AEDC-4565-4FD0-A943-EF9D2CECC1AB}">
      <dsp:nvSpPr>
        <dsp:cNvPr id="0" name=""/>
        <dsp:cNvSpPr/>
      </dsp:nvSpPr>
      <dsp:spPr>
        <a:xfrm>
          <a:off x="1478710" y="3066067"/>
          <a:ext cx="8819983" cy="128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564" tIns="135564" rIns="135564" bIns="135564" numCol="1" spcCol="1270" anchor="ctr" anchorCtr="0">
          <a:noAutofit/>
        </a:bodyPr>
        <a:lstStyle/>
        <a:p>
          <a:pPr marL="0" lvl="0" indent="0" algn="l" defTabSz="622300">
            <a:lnSpc>
              <a:spcPct val="100000"/>
            </a:lnSpc>
            <a:spcBef>
              <a:spcPct val="0"/>
            </a:spcBef>
            <a:spcAft>
              <a:spcPct val="35000"/>
            </a:spcAft>
            <a:buNone/>
          </a:pPr>
          <a:r>
            <a:rPr lang="en-US" sz="1400" kern="1200"/>
            <a:t>This was made possible as shown by above  results .Also by following recommendations it can lead to tremendous success in making Delhi No.1  state in terms of health infrastructure and healthcare service providing.</a:t>
          </a:r>
        </a:p>
      </dsp:txBody>
      <dsp:txXfrm>
        <a:off x="1478710" y="3066067"/>
        <a:ext cx="8819983" cy="128092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73343D-2CA2-4CCF-8316-5B03F097BB9E}" type="datetimeFigureOut">
              <a:rPr lang="en-IN" smtClean="0"/>
              <a:t>05-07-2024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0E042-987E-4D9B-A595-F512CFBF4629}" type="slidenum">
              <a:rPr lang="en-IN" smtClean="0"/>
              <a:t>‹#›</a:t>
            </a:fld>
            <a:endParaRPr lang="en-IN"/>
          </a:p>
        </p:txBody>
      </p:sp>
    </p:spTree>
    <p:extLst>
      <p:ext uri="{BB962C8B-B14F-4D97-AF65-F5344CB8AC3E}">
        <p14:creationId xmlns:p14="http://schemas.microsoft.com/office/powerpoint/2010/main" val="2944273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AD0E042-987E-4D9B-A595-F512CFBF4629}" type="slidenum">
              <a:rPr lang="en-IN" smtClean="0"/>
              <a:t>17</a:t>
            </a:fld>
            <a:endParaRPr lang="en-IN"/>
          </a:p>
        </p:txBody>
      </p:sp>
    </p:spTree>
    <p:extLst>
      <p:ext uri="{BB962C8B-B14F-4D97-AF65-F5344CB8AC3E}">
        <p14:creationId xmlns:p14="http://schemas.microsoft.com/office/powerpoint/2010/main" val="240039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AAD7328-F1FB-4839-B957-0C029EA4E5C8}" type="slidenum">
              <a:rPr lang="en-IN" smtClean="0"/>
              <a:t>18</a:t>
            </a:fld>
            <a:endParaRPr lang="en-IN"/>
          </a:p>
        </p:txBody>
      </p:sp>
    </p:spTree>
    <p:extLst>
      <p:ext uri="{BB962C8B-B14F-4D97-AF65-F5344CB8AC3E}">
        <p14:creationId xmlns:p14="http://schemas.microsoft.com/office/powerpoint/2010/main" val="2140172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6206B-DCC1-20EA-DC8D-8EE6921999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6A2309F-A8BF-2406-8DB0-74183E581E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DE3EB8A-72A8-8986-F544-341028E09FCC}"/>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5A4DCE8D-50C5-D639-3E31-28D98ED39C30}"/>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2C6490B-CF36-CCA8-8CC0-5C311791B05E}"/>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196326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3BED4-FE90-F902-40A2-540F8760696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E91CF4E-6882-9302-EBC9-91E1A90E1F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0E45675-62A4-373C-C4A5-2A84C2418729}"/>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D0314761-B263-6465-E09D-D98160E380D4}"/>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84647C7-B2E7-E444-C9E8-0D295D35FD09}"/>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395711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19AA9B-299D-5271-F743-3E332215B19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2CA63A7-7CAF-382D-C74D-F17502552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7A0B63-7520-6C03-DC9D-A07244B45C47}"/>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9CAE23E3-9F1F-FB50-5991-3FD6F0B5F48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71EAD07-FA89-8620-882E-EA5950404AC8}"/>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15893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F425-9946-3584-B340-51B60684209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92131FA-335A-F526-4BF2-512D75F984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F39FA87-8FD9-2B50-763A-E544D3AA79DF}"/>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CFBEC783-E2F9-98C9-DBED-2D3A875154B6}"/>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453FD82-1B5F-DC9A-19B5-E4D5AEA786D8}"/>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2408096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FCFCB-4CD1-8386-A8BC-4139170B0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BC64A33-6956-400C-092D-4CB9655884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5533F8-6F90-4F50-FC94-6CF811143AB2}"/>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B034EAF0-2289-9612-6867-EF94030621D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23FC02A-D4B8-6FDA-C8BB-B1C36CDE563F}"/>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358620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95D50-6F33-A736-28F5-DD0AAFA5969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ED79018-06DB-A62E-29F5-F87BC004E5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657BAAA-6209-8B42-DA59-108048B397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A5AB912-63F5-08EA-8757-493C99150D91}"/>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6" name="Footer Placeholder 5">
            <a:extLst>
              <a:ext uri="{FF2B5EF4-FFF2-40B4-BE49-F238E27FC236}">
                <a16:creationId xmlns:a16="http://schemas.microsoft.com/office/drawing/2014/main" id="{13C7616E-89C8-AA10-7243-3EB7A0D836B2}"/>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0A3546C7-45DE-419B-187D-C6A6824A2DA5}"/>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305357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F081D-36AE-3728-A8A0-4C41071A86D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9FD6F3D-28D7-31FC-C599-B3282F1D54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2AEA51-F33D-A81B-BA0E-59831886F8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416699A-9606-1A77-E084-1A5E171C0C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A46F3D-3216-6184-368B-AE88344830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7B57BC-7029-B16A-423F-E3826ECBE3D2}"/>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8" name="Footer Placeholder 7">
            <a:extLst>
              <a:ext uri="{FF2B5EF4-FFF2-40B4-BE49-F238E27FC236}">
                <a16:creationId xmlns:a16="http://schemas.microsoft.com/office/drawing/2014/main" id="{6BA14C84-5AA8-EBF4-FF15-CA9AC8515372}"/>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ADB7AC8B-1A8B-9BE5-A673-60958A9CB18C}"/>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156405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3A03D-3126-6352-3C84-6C06EE5FB4D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F9AEB6E-C138-5483-17CD-528EDEB8782E}"/>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4" name="Footer Placeholder 3">
            <a:extLst>
              <a:ext uri="{FF2B5EF4-FFF2-40B4-BE49-F238E27FC236}">
                <a16:creationId xmlns:a16="http://schemas.microsoft.com/office/drawing/2014/main" id="{52BA71C9-7529-C18C-AE39-EEC4A1EBFD78}"/>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AEB65384-E964-A23F-2CDC-985370D49FE4}"/>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1212852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A14D25-7C92-1793-AD4D-B9B100B41511}"/>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3" name="Footer Placeholder 2">
            <a:extLst>
              <a:ext uri="{FF2B5EF4-FFF2-40B4-BE49-F238E27FC236}">
                <a16:creationId xmlns:a16="http://schemas.microsoft.com/office/drawing/2014/main" id="{3831B9E6-C4F7-FE05-4EAF-3B86C1419A1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13AF0206-6BAD-C54C-66FC-ADD30CC84A41}"/>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1942970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0AD92-B83F-F2D1-A23A-DF4E5172E4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1B9C279-565F-45F3-986D-BA7D04CB22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A0F85C1-DADC-783F-4390-D36C899742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BDF6E7-4A5C-A01B-D356-BF2EAA9CF4CE}"/>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6" name="Footer Placeholder 5">
            <a:extLst>
              <a:ext uri="{FF2B5EF4-FFF2-40B4-BE49-F238E27FC236}">
                <a16:creationId xmlns:a16="http://schemas.microsoft.com/office/drawing/2014/main" id="{EA8E8F14-C057-3312-003E-6BFB025BA862}"/>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63D63131-5D7C-F531-847E-0E0838797731}"/>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305869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D0DB5-47C8-EA1D-AF3B-1CCAC23375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9C0C57C-1FEC-04E7-AD80-2B697F81EC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B338ADF9-D4B2-4E53-7CDC-AAA0A2CA95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327A6F-2F6E-9978-4460-4FE7119CAD64}"/>
              </a:ext>
            </a:extLst>
          </p:cNvPr>
          <p:cNvSpPr>
            <a:spLocks noGrp="1"/>
          </p:cNvSpPr>
          <p:nvPr>
            <p:ph type="dt" sz="half" idx="10"/>
          </p:nvPr>
        </p:nvSpPr>
        <p:spPr/>
        <p:txBody>
          <a:bodyPr/>
          <a:lstStyle/>
          <a:p>
            <a:fld id="{789EDF99-FB70-4DC9-9575-AE870133C233}" type="datetimeFigureOut">
              <a:rPr lang="en-IN" smtClean="0"/>
              <a:t>05-07-2024</a:t>
            </a:fld>
            <a:endParaRPr lang="en-IN" dirty="0"/>
          </a:p>
        </p:txBody>
      </p:sp>
      <p:sp>
        <p:nvSpPr>
          <p:cNvPr id="6" name="Footer Placeholder 5">
            <a:extLst>
              <a:ext uri="{FF2B5EF4-FFF2-40B4-BE49-F238E27FC236}">
                <a16:creationId xmlns:a16="http://schemas.microsoft.com/office/drawing/2014/main" id="{707C5F98-E7C1-F1FC-1C1A-26AA9B5331CA}"/>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048EAB0-D011-89DE-47CC-2B551AADFF49}"/>
              </a:ext>
            </a:extLst>
          </p:cNvPr>
          <p:cNvSpPr>
            <a:spLocks noGrp="1"/>
          </p:cNvSpPr>
          <p:nvPr>
            <p:ph type="sldNum" sz="quarter" idx="12"/>
          </p:nvPr>
        </p:nvSpPr>
        <p:spPr/>
        <p:txBody>
          <a:bodyPr/>
          <a:lstStyle/>
          <a:p>
            <a:fld id="{791A5440-B658-40FF-8E65-DA792CE5A088}" type="slidenum">
              <a:rPr lang="en-IN" smtClean="0"/>
              <a:t>‹#›</a:t>
            </a:fld>
            <a:endParaRPr lang="en-IN" dirty="0"/>
          </a:p>
        </p:txBody>
      </p:sp>
    </p:spTree>
    <p:extLst>
      <p:ext uri="{BB962C8B-B14F-4D97-AF65-F5344CB8AC3E}">
        <p14:creationId xmlns:p14="http://schemas.microsoft.com/office/powerpoint/2010/main" val="3637210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E0930D-E135-5DDF-1B31-22E71B0F12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9196011-5F05-7F78-004D-B32434EF99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9BD5C6-2586-1807-3859-DFEAB8152B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9EDF99-FB70-4DC9-9575-AE870133C233}" type="datetimeFigureOut">
              <a:rPr lang="en-IN" smtClean="0"/>
              <a:t>05-07-2024</a:t>
            </a:fld>
            <a:endParaRPr lang="en-IN" dirty="0"/>
          </a:p>
        </p:txBody>
      </p:sp>
      <p:sp>
        <p:nvSpPr>
          <p:cNvPr id="5" name="Footer Placeholder 4">
            <a:extLst>
              <a:ext uri="{FF2B5EF4-FFF2-40B4-BE49-F238E27FC236}">
                <a16:creationId xmlns:a16="http://schemas.microsoft.com/office/drawing/2014/main" id="{A90A681C-BBE3-B522-2D97-E4A0BDA145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67AA7CCB-62EC-0A59-770F-CDAD5BAE23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1A5440-B658-40FF-8E65-DA792CE5A088}" type="slidenum">
              <a:rPr lang="en-IN" smtClean="0"/>
              <a:t>‹#›</a:t>
            </a:fld>
            <a:endParaRPr lang="en-IN" dirty="0"/>
          </a:p>
        </p:txBody>
      </p:sp>
    </p:spTree>
    <p:extLst>
      <p:ext uri="{BB962C8B-B14F-4D97-AF65-F5344CB8AC3E}">
        <p14:creationId xmlns:p14="http://schemas.microsoft.com/office/powerpoint/2010/main" val="528818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elhiplanning.delhi.gov.in/planning/economic-survey-delhi-2022-23"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journals.sagepub.com/doi/full/10.1177/0973703020978846" TargetMode="External"/><Relationship Id="rId5" Type="http://schemas.openxmlformats.org/officeDocument/2006/relationships/hyperlink" Target="https://link.springer.com/chapter/10.1007/978-81-322-3583-5_20" TargetMode="External"/><Relationship Id="rId4" Type="http://schemas.openxmlformats.org/officeDocument/2006/relationships/hyperlink" Target="https://bmcpublichealth.biomedcentral./articles/10.1186/s12889-021-10708-w" TargetMode="Externa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image" Target="../media/image1.png"/><Relationship Id="rId4" Type="http://schemas.openxmlformats.org/officeDocument/2006/relationships/chart" Target="../charts/char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dshm.delhi.gov.in/" TargetMode="External"/><Relationship Id="rId2" Type="http://schemas.openxmlformats.org/officeDocument/2006/relationships/hyperlink" Target="https://health.delhi.gov.in/"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nhm.gov.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Isosceles Triangle 4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Isosceles Triangle 4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A46D7DB8-D7C8-8503-33AE-664B5D2A51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683"/>
            <a:ext cx="1495166" cy="703773"/>
          </a:xfrm>
          <a:prstGeom prst="rect">
            <a:avLst/>
          </a:prstGeom>
        </p:spPr>
      </p:pic>
      <p:pic>
        <p:nvPicPr>
          <p:cNvPr id="3" name="Picture 7">
            <a:extLst>
              <a:ext uri="{FF2B5EF4-FFF2-40B4-BE49-F238E27FC236}">
                <a16:creationId xmlns:a16="http://schemas.microsoft.com/office/drawing/2014/main" id="{97F545DD-B59E-8D51-BB9E-F9670C7D9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689" y="1899358"/>
            <a:ext cx="3509765" cy="3057061"/>
          </a:xfrm>
          <a:prstGeom prst="rect">
            <a:avLst/>
          </a:prstGeom>
        </p:spPr>
      </p:pic>
      <p:sp>
        <p:nvSpPr>
          <p:cNvPr id="8" name="TextBox 7">
            <a:extLst>
              <a:ext uri="{FF2B5EF4-FFF2-40B4-BE49-F238E27FC236}">
                <a16:creationId xmlns:a16="http://schemas.microsoft.com/office/drawing/2014/main" id="{1B6FB8B0-4D52-94AC-B4E2-6EC6F472181F}"/>
              </a:ext>
            </a:extLst>
          </p:cNvPr>
          <p:cNvSpPr txBox="1"/>
          <p:nvPr/>
        </p:nvSpPr>
        <p:spPr>
          <a:xfrm>
            <a:off x="220337" y="80587"/>
            <a:ext cx="12092781" cy="2244408"/>
          </a:xfrm>
          <a:prstGeom prst="rect">
            <a:avLst/>
          </a:prstGeom>
        </p:spPr>
        <p:txBody>
          <a:bodyPr vert="horz" lIns="91440" tIns="45720" rIns="91440" bIns="45720" rtlCol="0" anchor="ctr">
            <a:noAutofit/>
          </a:bodyPr>
          <a:lstStyle/>
          <a:p>
            <a:pPr marL="114300">
              <a:lnSpc>
                <a:spcPct val="90000"/>
              </a:lnSpc>
              <a:spcAft>
                <a:spcPts val="600"/>
              </a:spcAft>
            </a:pPr>
            <a:endParaRPr lang="en-IN" sz="2000" b="1" dirty="0">
              <a:highlight>
                <a:srgbClr val="C0C0C0"/>
              </a:highlight>
            </a:endParaRPr>
          </a:p>
          <a:p>
            <a:pPr algn="ctr">
              <a:lnSpc>
                <a:spcPct val="150000"/>
              </a:lnSpc>
              <a:spcAft>
                <a:spcPts val="800"/>
              </a:spcAft>
            </a:pPr>
            <a:r>
              <a:rPr lang="en-IN" sz="3200" dirty="0">
                <a:solidFill>
                  <a:srgbClr val="0070C0"/>
                </a:solidFill>
                <a:latin typeface="Times New Roman'"/>
                <a:cs typeface="Times New Roman" panose="02020603050405020304" pitchFamily="18" charset="0"/>
              </a:rPr>
              <a:t>Study </a:t>
            </a:r>
            <a:r>
              <a:rPr lang="en-IN" sz="3200" u="none" strike="noStrike" kern="100" dirty="0">
                <a:solidFill>
                  <a:srgbClr val="0070C0"/>
                </a:solidFill>
                <a:effectLst/>
                <a:latin typeface="Times New Roman'"/>
                <a:ea typeface="Calibri" panose="020F0502020204030204" pitchFamily="34" charset="0"/>
                <a:cs typeface="Times New Roman" panose="02020603050405020304" pitchFamily="18" charset="0"/>
              </a:rPr>
              <a:t> On</a:t>
            </a:r>
            <a:endParaRPr lang="en-IN" sz="3200" kern="100" dirty="0">
              <a:solidFill>
                <a:srgbClr val="0070C0"/>
              </a:solidFill>
              <a:effectLst/>
              <a:latin typeface="Times New Roman'"/>
              <a:ea typeface="Calibri" panose="020F0502020204030204" pitchFamily="34" charset="0"/>
              <a:cs typeface="Times New Roman" panose="02020603050405020304" pitchFamily="18" charset="0"/>
            </a:endParaRPr>
          </a:p>
          <a:p>
            <a:pPr algn="just">
              <a:lnSpc>
                <a:spcPct val="150000"/>
              </a:lnSpc>
            </a:pPr>
            <a:r>
              <a:rPr lang="en-IN" sz="3200" kern="100">
                <a:solidFill>
                  <a:srgbClr val="0070C0"/>
                </a:solidFill>
                <a:effectLst/>
                <a:latin typeface="Times New Roman'"/>
                <a:ea typeface="Aptos" panose="020B0004020202020204" pitchFamily="34" charset="0"/>
                <a:cs typeface="Times New Roman" panose="02020603050405020304" pitchFamily="18" charset="0"/>
              </a:rPr>
              <a:t>Post-Pandemic </a:t>
            </a:r>
            <a:r>
              <a:rPr lang="en-IN" sz="3200" kern="100" dirty="0">
                <a:solidFill>
                  <a:srgbClr val="0070C0"/>
                </a:solidFill>
                <a:effectLst/>
                <a:latin typeface="Times New Roman'"/>
                <a:ea typeface="Aptos" panose="020B0004020202020204" pitchFamily="34" charset="0"/>
                <a:cs typeface="Times New Roman" panose="02020603050405020304" pitchFamily="18" charset="0"/>
              </a:rPr>
              <a:t>Health System Of Delhi For Better Healthcare Delivery.</a:t>
            </a:r>
          </a:p>
          <a:p>
            <a:pPr marL="114300">
              <a:lnSpc>
                <a:spcPct val="90000"/>
              </a:lnSpc>
              <a:spcAft>
                <a:spcPts val="600"/>
              </a:spcAft>
            </a:pPr>
            <a:endParaRPr lang="en-US" sz="2800" b="1" dirty="0">
              <a:highlight>
                <a:srgbClr val="C0C0C0"/>
              </a:highlight>
            </a:endParaRPr>
          </a:p>
        </p:txBody>
      </p:sp>
      <p:pic>
        <p:nvPicPr>
          <p:cNvPr id="10" name="Picture 9" descr="A stethoscope and a globe with a heart&#10;&#10;Description automatically generated">
            <a:extLst>
              <a:ext uri="{FF2B5EF4-FFF2-40B4-BE49-F238E27FC236}">
                <a16:creationId xmlns:a16="http://schemas.microsoft.com/office/drawing/2014/main" id="{5BA92E61-FEA6-B9A7-EB11-478444914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7495" y="1851815"/>
            <a:ext cx="5962975" cy="3577784"/>
          </a:xfrm>
          <a:prstGeom prst="rect">
            <a:avLst/>
          </a:prstGeom>
        </p:spPr>
      </p:pic>
      <p:pic>
        <p:nvPicPr>
          <p:cNvPr id="7" name="Picture 6" descr="A group of people standing around a thermometer and a thermometer&#10;&#10;Description automatically generated">
            <a:extLst>
              <a:ext uri="{FF2B5EF4-FFF2-40B4-BE49-F238E27FC236}">
                <a16:creationId xmlns:a16="http://schemas.microsoft.com/office/drawing/2014/main" id="{66894C5B-1822-5B09-2AB5-133A08E6D6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82943"/>
            <a:ext cx="5963430" cy="3578058"/>
          </a:xfrm>
          <a:prstGeom prst="rect">
            <a:avLst/>
          </a:prstGeom>
        </p:spPr>
      </p:pic>
      <p:sp>
        <p:nvSpPr>
          <p:cNvPr id="2" name="TextBox 1">
            <a:extLst>
              <a:ext uri="{FF2B5EF4-FFF2-40B4-BE49-F238E27FC236}">
                <a16:creationId xmlns:a16="http://schemas.microsoft.com/office/drawing/2014/main" id="{FCDCA2C5-2401-CCE4-8BDF-60A16D832702}"/>
              </a:ext>
            </a:extLst>
          </p:cNvPr>
          <p:cNvSpPr txBox="1"/>
          <p:nvPr/>
        </p:nvSpPr>
        <p:spPr>
          <a:xfrm>
            <a:off x="4119346" y="5613536"/>
            <a:ext cx="9030597" cy="923330"/>
          </a:xfrm>
          <a:prstGeom prst="rect">
            <a:avLst/>
          </a:prstGeom>
          <a:noFill/>
        </p:spPr>
        <p:txBody>
          <a:bodyPr wrap="square" rtlCol="0">
            <a:spAutoFit/>
          </a:bodyPr>
          <a:lstStyle/>
          <a:p>
            <a:r>
              <a:rPr lang="en-US" b="1" dirty="0">
                <a:solidFill>
                  <a:srgbClr val="00B0F0"/>
                </a:solidFill>
              </a:rPr>
              <a:t>Internship :IQVIA </a:t>
            </a:r>
          </a:p>
          <a:p>
            <a:r>
              <a:rPr lang="en-US" b="1" dirty="0">
                <a:solidFill>
                  <a:srgbClr val="00B0F0"/>
                </a:solidFill>
              </a:rPr>
              <a:t>Team :Noida</a:t>
            </a:r>
          </a:p>
          <a:p>
            <a:r>
              <a:rPr lang="en-US" b="1" dirty="0">
                <a:solidFill>
                  <a:srgbClr val="00B0F0"/>
                </a:solidFill>
              </a:rPr>
              <a:t>Supervisor: Mrs. Vaishali </a:t>
            </a:r>
            <a:r>
              <a:rPr lang="en-US" b="1" dirty="0" err="1">
                <a:solidFill>
                  <a:srgbClr val="00B0F0"/>
                </a:solidFill>
              </a:rPr>
              <a:t>Talani</a:t>
            </a:r>
            <a:endParaRPr lang="en-IN" b="1" dirty="0">
              <a:solidFill>
                <a:srgbClr val="00B0F0"/>
              </a:solidFill>
            </a:endParaRPr>
          </a:p>
        </p:txBody>
      </p:sp>
    </p:spTree>
    <p:extLst>
      <p:ext uri="{BB962C8B-B14F-4D97-AF65-F5344CB8AC3E}">
        <p14:creationId xmlns:p14="http://schemas.microsoft.com/office/powerpoint/2010/main" val="3468200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 name="Title 6">
            <a:extLst>
              <a:ext uri="{FF2B5EF4-FFF2-40B4-BE49-F238E27FC236}">
                <a16:creationId xmlns:a16="http://schemas.microsoft.com/office/drawing/2014/main" id="{93D0D245-3319-A251-A83B-4419B79B7D66}"/>
              </a:ext>
            </a:extLst>
          </p:cNvPr>
          <p:cNvSpPr>
            <a:spLocks noGrp="1"/>
          </p:cNvSpPr>
          <p:nvPr>
            <p:ph type="ctrTitle"/>
          </p:nvPr>
        </p:nvSpPr>
        <p:spPr>
          <a:xfrm>
            <a:off x="6039516" y="-3912243"/>
            <a:ext cx="5624118" cy="4941546"/>
          </a:xfrm>
        </p:spPr>
        <p:txBody>
          <a:bodyPr anchor="b">
            <a:noAutofit/>
          </a:bodyPr>
          <a:lstStyle/>
          <a:p>
            <a:pPr algn="l"/>
            <a:r>
              <a:rPr lang="en-IN" sz="1800" b="1" dirty="0">
                <a:solidFill>
                  <a:srgbClr val="0070C0"/>
                </a:solidFill>
                <a:effectLst/>
                <a:latin typeface="Arial" panose="020B0604020202020204" pitchFamily="34" charset="0"/>
                <a:ea typeface="Calibri" panose="020F0502020204030204" pitchFamily="34" charset="0"/>
              </a:rPr>
              <a:t>Areas studied and discussed are:</a:t>
            </a:r>
            <a:endParaRPr lang="en-IN" sz="1500" dirty="0">
              <a:effectLst/>
              <a:latin typeface="Helvetica" pitchFamily="2" charset="0"/>
            </a:endParaRPr>
          </a:p>
        </p:txBody>
      </p:sp>
      <p:sp>
        <p:nvSpPr>
          <p:cNvPr id="18" name="Freeform: Shape 17">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Freeform: Shape 19">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11" name="Picture 11">
            <a:extLst>
              <a:ext uri="{FF2B5EF4-FFF2-40B4-BE49-F238E27FC236}">
                <a16:creationId xmlns:a16="http://schemas.microsoft.com/office/drawing/2014/main" id="{4E20C0ED-E613-3FC7-A6BA-DE5DB9E27296}"/>
              </a:ext>
            </a:extLst>
          </p:cNvPr>
          <p:cNvPicPr>
            <a:picLocks noChangeAspect="1"/>
          </p:cNvPicPr>
          <p:nvPr/>
        </p:nvPicPr>
        <p:blipFill rotWithShape="1">
          <a:blip r:embed="rId2">
            <a:extLst>
              <a:ext uri="{28A0092B-C50C-407E-A947-70E740481C1C}">
                <a14:useLocalDpi xmlns:a14="http://schemas.microsoft.com/office/drawing/2010/main" val="0"/>
              </a:ext>
            </a:extLst>
          </a:blip>
          <a:srcRect l="25486" r="23843" b="-1"/>
          <a:stretch/>
        </p:blipFill>
        <p:spPr>
          <a:xfrm>
            <a:off x="-1507" y="10"/>
            <a:ext cx="5205951" cy="6857990"/>
          </a:xfrm>
          <a:custGeom>
            <a:avLst/>
            <a:gdLst/>
            <a:ahLst/>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p:spPr>
      </p:pic>
      <p:sp>
        <p:nvSpPr>
          <p:cNvPr id="22" name="Freeform: Shape 21">
            <a:extLst>
              <a:ext uri="{FF2B5EF4-FFF2-40B4-BE49-F238E27FC236}">
                <a16:creationId xmlns:a16="http://schemas.microsoft.com/office/drawing/2014/main" id="{CB7B90D9-1EC2-4A12-B24A-342C1BCA2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9072" y="0"/>
            <a:ext cx="2845372" cy="6858000"/>
          </a:xfrm>
          <a:custGeom>
            <a:avLst/>
            <a:gdLst>
              <a:gd name="connsiteX0" fmla="*/ 939908 w 2845372"/>
              <a:gd name="connsiteY0" fmla="*/ 0 h 6858000"/>
              <a:gd name="connsiteX1" fmla="*/ 1222349 w 2845372"/>
              <a:gd name="connsiteY1" fmla="*/ 0 h 6858000"/>
              <a:gd name="connsiteX2" fmla="*/ 1244473 w 2845372"/>
              <a:gd name="connsiteY2" fmla="*/ 14997 h 6858000"/>
              <a:gd name="connsiteX3" fmla="*/ 2845372 w 2845372"/>
              <a:gd name="connsiteY3" fmla="*/ 3621656 h 6858000"/>
              <a:gd name="connsiteX4" fmla="*/ 971022 w 2845372"/>
              <a:gd name="connsiteY4" fmla="*/ 6374814 h 6858000"/>
              <a:gd name="connsiteX5" fmla="*/ 454374 w 2845372"/>
              <a:gd name="connsiteY5" fmla="*/ 6780599 h 6858000"/>
              <a:gd name="connsiteX6" fmla="*/ 342618 w 2845372"/>
              <a:gd name="connsiteY6" fmla="*/ 6858000 h 6858000"/>
              <a:gd name="connsiteX7" fmla="*/ 129116 w 2845372"/>
              <a:gd name="connsiteY7" fmla="*/ 6858000 h 6858000"/>
              <a:gd name="connsiteX8" fmla="*/ 0 w 2845372"/>
              <a:gd name="connsiteY8" fmla="*/ 6858000 h 6858000"/>
              <a:gd name="connsiteX9" fmla="*/ 119401 w 2845372"/>
              <a:gd name="connsiteY9" fmla="*/ 6780599 h 6858000"/>
              <a:gd name="connsiteX10" fmla="*/ 671389 w 2845372"/>
              <a:gd name="connsiteY10" fmla="*/ 6374814 h 6858000"/>
              <a:gd name="connsiteX11" fmla="*/ 2673952 w 2845372"/>
              <a:gd name="connsiteY11" fmla="*/ 3621656 h 6858000"/>
              <a:gd name="connsiteX12" fmla="*/ 963545 w 2845372"/>
              <a:gd name="connsiteY12"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5372" h="6858000">
                <a:moveTo>
                  <a:pt x="939908" y="0"/>
                </a:moveTo>
                <a:lnTo>
                  <a:pt x="1222349" y="0"/>
                </a:lnTo>
                <a:lnTo>
                  <a:pt x="1244473" y="14997"/>
                </a:lnTo>
                <a:cubicBezTo>
                  <a:pt x="2271636" y="754641"/>
                  <a:pt x="2845372" y="2093192"/>
                  <a:pt x="2845372" y="3621656"/>
                </a:cubicBezTo>
                <a:cubicBezTo>
                  <a:pt x="2845372" y="4969131"/>
                  <a:pt x="1916647" y="5602839"/>
                  <a:pt x="971022" y="6374814"/>
                </a:cubicBezTo>
                <a:cubicBezTo>
                  <a:pt x="798819" y="6515397"/>
                  <a:pt x="628192" y="6653108"/>
                  <a:pt x="454374" y="6780599"/>
                </a:cubicBezTo>
                <a:lnTo>
                  <a:pt x="342618" y="6858000"/>
                </a:lnTo>
                <a:lnTo>
                  <a:pt x="129116" y="6858000"/>
                </a:lnTo>
                <a:lnTo>
                  <a:pt x="0" y="6858000"/>
                </a:lnTo>
                <a:lnTo>
                  <a:pt x="119401" y="6780599"/>
                </a:lnTo>
                <a:cubicBezTo>
                  <a:pt x="305108" y="6653108"/>
                  <a:pt x="487407" y="6515397"/>
                  <a:pt x="671389" y="6374814"/>
                </a:cubicBezTo>
                <a:cubicBezTo>
                  <a:pt x="1681699" y="5602839"/>
                  <a:pt x="2673952" y="4969131"/>
                  <a:pt x="2673952" y="3621656"/>
                </a:cubicBezTo>
                <a:cubicBezTo>
                  <a:pt x="2673952" y="2093192"/>
                  <a:pt x="2060970" y="754641"/>
                  <a:pt x="963545"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9">
            <a:extLst>
              <a:ext uri="{FF2B5EF4-FFF2-40B4-BE49-F238E27FC236}">
                <a16:creationId xmlns:a16="http://schemas.microsoft.com/office/drawing/2014/main" id="{25C9096E-FC65-BE24-4CDC-555F26BDE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5" y="161864"/>
            <a:ext cx="1449575" cy="734608"/>
          </a:xfrm>
          <a:prstGeom prst="rect">
            <a:avLst/>
          </a:prstGeom>
        </p:spPr>
      </p:pic>
      <p:graphicFrame>
        <p:nvGraphicFramePr>
          <p:cNvPr id="2" name="Diagram 1">
            <a:extLst>
              <a:ext uri="{FF2B5EF4-FFF2-40B4-BE49-F238E27FC236}">
                <a16:creationId xmlns:a16="http://schemas.microsoft.com/office/drawing/2014/main" id="{F3AA5175-C71D-7026-FEF6-819B8278EACE}"/>
              </a:ext>
            </a:extLst>
          </p:cNvPr>
          <p:cNvGraphicFramePr/>
          <p:nvPr>
            <p:extLst>
              <p:ext uri="{D42A27DB-BD31-4B8C-83A1-F6EECF244321}">
                <p14:modId xmlns:p14="http://schemas.microsoft.com/office/powerpoint/2010/main" val="23631888"/>
              </p:ext>
            </p:extLst>
          </p:nvPr>
        </p:nvGraphicFramePr>
        <p:xfrm>
          <a:off x="4930814" y="1029303"/>
          <a:ext cx="6412375" cy="50705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2128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8" name="Rectangle 1077">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B70902-21DC-DFB9-09E8-48BC59BC29D3}"/>
              </a:ext>
            </a:extLst>
          </p:cNvPr>
          <p:cNvSpPr txBox="1">
            <a:spLocks/>
          </p:cNvSpPr>
          <p:nvPr/>
        </p:nvSpPr>
        <p:spPr>
          <a:xfrm>
            <a:off x="838200" y="55122"/>
            <a:ext cx="6986015" cy="17764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u="sng"/>
              <a:t>Results</a:t>
            </a:r>
          </a:p>
        </p:txBody>
      </p:sp>
      <p:sp>
        <p:nvSpPr>
          <p:cNvPr id="1080"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9C40A95-D283-F981-61B3-9159CD0A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graphicFrame>
        <p:nvGraphicFramePr>
          <p:cNvPr id="10" name="Chart 9">
            <a:extLst>
              <a:ext uri="{FF2B5EF4-FFF2-40B4-BE49-F238E27FC236}">
                <a16:creationId xmlns:a16="http://schemas.microsoft.com/office/drawing/2014/main" id="{3D23D234-1211-4D5C-EA9C-A579260EC523}"/>
              </a:ext>
            </a:extLst>
          </p:cNvPr>
          <p:cNvGraphicFramePr/>
          <p:nvPr>
            <p:extLst>
              <p:ext uri="{D42A27DB-BD31-4B8C-83A1-F6EECF244321}">
                <p14:modId xmlns:p14="http://schemas.microsoft.com/office/powerpoint/2010/main" val="3605849165"/>
              </p:ext>
            </p:extLst>
          </p:nvPr>
        </p:nvGraphicFramePr>
        <p:xfrm>
          <a:off x="3030600" y="69503"/>
          <a:ext cx="5654675" cy="31794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CB3468B9-46F7-1123-1B43-C4C4DE873E28}"/>
              </a:ext>
            </a:extLst>
          </p:cNvPr>
          <p:cNvGraphicFramePr/>
          <p:nvPr>
            <p:extLst>
              <p:ext uri="{D42A27DB-BD31-4B8C-83A1-F6EECF244321}">
                <p14:modId xmlns:p14="http://schemas.microsoft.com/office/powerpoint/2010/main" val="3338967201"/>
              </p:ext>
            </p:extLst>
          </p:nvPr>
        </p:nvGraphicFramePr>
        <p:xfrm>
          <a:off x="100930" y="3318451"/>
          <a:ext cx="5262245" cy="29794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E0C76CBF-9E04-AB9F-6C52-809E610271D3}"/>
              </a:ext>
            </a:extLst>
          </p:cNvPr>
          <p:cNvGraphicFramePr/>
          <p:nvPr>
            <p:extLst>
              <p:ext uri="{D42A27DB-BD31-4B8C-83A1-F6EECF244321}">
                <p14:modId xmlns:p14="http://schemas.microsoft.com/office/powerpoint/2010/main" val="240912262"/>
              </p:ext>
            </p:extLst>
          </p:nvPr>
        </p:nvGraphicFramePr>
        <p:xfrm>
          <a:off x="5363175" y="3629953"/>
          <a:ext cx="5990625" cy="289058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6881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8" name="Rectangle 1077">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B70902-21DC-DFB9-09E8-48BC59BC29D3}"/>
              </a:ext>
            </a:extLst>
          </p:cNvPr>
          <p:cNvSpPr txBox="1">
            <a:spLocks/>
          </p:cNvSpPr>
          <p:nvPr/>
        </p:nvSpPr>
        <p:spPr>
          <a:xfrm>
            <a:off x="838200" y="55122"/>
            <a:ext cx="6986015" cy="17764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u="sng"/>
              <a:t>Results</a:t>
            </a:r>
          </a:p>
        </p:txBody>
      </p:sp>
      <p:sp>
        <p:nvSpPr>
          <p:cNvPr id="1080"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9C40A95-D283-F981-61B3-9159CD0A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graphicFrame>
        <p:nvGraphicFramePr>
          <p:cNvPr id="5" name="Chart 4">
            <a:extLst>
              <a:ext uri="{FF2B5EF4-FFF2-40B4-BE49-F238E27FC236}">
                <a16:creationId xmlns:a16="http://schemas.microsoft.com/office/drawing/2014/main" id="{C78FB1E5-275A-E8A3-33B8-2116095C4730}"/>
              </a:ext>
            </a:extLst>
          </p:cNvPr>
          <p:cNvGraphicFramePr/>
          <p:nvPr>
            <p:extLst>
              <p:ext uri="{D42A27DB-BD31-4B8C-83A1-F6EECF244321}">
                <p14:modId xmlns:p14="http://schemas.microsoft.com/office/powerpoint/2010/main" val="39062876"/>
              </p:ext>
            </p:extLst>
          </p:nvPr>
        </p:nvGraphicFramePr>
        <p:xfrm>
          <a:off x="4791912" y="8823"/>
          <a:ext cx="5050963" cy="43069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339ACE06-1E9B-D360-01F5-1A7232154F0E}"/>
              </a:ext>
            </a:extLst>
          </p:cNvPr>
          <p:cNvGraphicFramePr/>
          <p:nvPr>
            <p:extLst>
              <p:ext uri="{D42A27DB-BD31-4B8C-83A1-F6EECF244321}">
                <p14:modId xmlns:p14="http://schemas.microsoft.com/office/powerpoint/2010/main" val="2740714165"/>
              </p:ext>
            </p:extLst>
          </p:nvPr>
        </p:nvGraphicFramePr>
        <p:xfrm>
          <a:off x="7589159" y="4358883"/>
          <a:ext cx="3997075" cy="23978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12B9EC74-17C4-0224-1D01-354BADEAF5A0}"/>
              </a:ext>
            </a:extLst>
          </p:cNvPr>
          <p:cNvGraphicFramePr/>
          <p:nvPr>
            <p:extLst>
              <p:ext uri="{D42A27DB-BD31-4B8C-83A1-F6EECF244321}">
                <p14:modId xmlns:p14="http://schemas.microsoft.com/office/powerpoint/2010/main" val="2430751955"/>
              </p:ext>
            </p:extLst>
          </p:nvPr>
        </p:nvGraphicFramePr>
        <p:xfrm>
          <a:off x="0" y="2935157"/>
          <a:ext cx="5486400" cy="32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24903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0" name="Rectangle 108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2" name="Rectangle 109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9" name="Rectangle 108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1" name="Rectangle 109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78" name="Rectangle 1077">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121" y="457200"/>
            <a:ext cx="10563758"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B70902-21DC-DFB9-09E8-48BC59BC29D3}"/>
              </a:ext>
            </a:extLst>
          </p:cNvPr>
          <p:cNvSpPr txBox="1">
            <a:spLocks/>
          </p:cNvSpPr>
          <p:nvPr/>
        </p:nvSpPr>
        <p:spPr>
          <a:xfrm>
            <a:off x="1540561" y="504972"/>
            <a:ext cx="6054546" cy="15396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86384">
              <a:spcAft>
                <a:spcPts val="516"/>
              </a:spcAft>
            </a:pPr>
            <a:r>
              <a:rPr lang="en-US" sz="4644" b="1" u="sng" kern="1200" dirty="0">
                <a:solidFill>
                  <a:srgbClr val="0070C0"/>
                </a:solidFill>
                <a:latin typeface="+mj-lt"/>
                <a:ea typeface="+mj-ea"/>
                <a:cs typeface="+mj-cs"/>
              </a:rPr>
              <a:t>Results</a:t>
            </a:r>
            <a:endParaRPr lang="en-US" sz="5400" b="1" u="sng" dirty="0">
              <a:solidFill>
                <a:srgbClr val="0070C0"/>
              </a:solidFill>
            </a:endParaRPr>
          </a:p>
        </p:txBody>
      </p:sp>
      <p:sp>
        <p:nvSpPr>
          <p:cNvPr id="1080"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0561" y="2464132"/>
            <a:ext cx="3764280" cy="15850"/>
          </a:xfrm>
          <a:custGeom>
            <a:avLst/>
            <a:gdLst>
              <a:gd name="connsiteX0" fmla="*/ 0 w 3764280"/>
              <a:gd name="connsiteY0" fmla="*/ 0 h 15850"/>
              <a:gd name="connsiteX1" fmla="*/ 702666 w 3764280"/>
              <a:gd name="connsiteY1" fmla="*/ 0 h 15850"/>
              <a:gd name="connsiteX2" fmla="*/ 1367688 w 3764280"/>
              <a:gd name="connsiteY2" fmla="*/ 0 h 15850"/>
              <a:gd name="connsiteX3" fmla="*/ 2032711 w 3764280"/>
              <a:gd name="connsiteY3" fmla="*/ 0 h 15850"/>
              <a:gd name="connsiteX4" fmla="*/ 2547163 w 3764280"/>
              <a:gd name="connsiteY4" fmla="*/ 0 h 15850"/>
              <a:gd name="connsiteX5" fmla="*/ 3099257 w 3764280"/>
              <a:gd name="connsiteY5" fmla="*/ 0 h 15850"/>
              <a:gd name="connsiteX6" fmla="*/ 3764280 w 3764280"/>
              <a:gd name="connsiteY6" fmla="*/ 0 h 15850"/>
              <a:gd name="connsiteX7" fmla="*/ 3764280 w 3764280"/>
              <a:gd name="connsiteY7" fmla="*/ 15850 h 15850"/>
              <a:gd name="connsiteX8" fmla="*/ 3136900 w 3764280"/>
              <a:gd name="connsiteY8" fmla="*/ 15850 h 15850"/>
              <a:gd name="connsiteX9" fmla="*/ 2622448 w 3764280"/>
              <a:gd name="connsiteY9" fmla="*/ 15850 h 15850"/>
              <a:gd name="connsiteX10" fmla="*/ 2107997 w 3764280"/>
              <a:gd name="connsiteY10" fmla="*/ 15850 h 15850"/>
              <a:gd name="connsiteX11" fmla="*/ 1442974 w 3764280"/>
              <a:gd name="connsiteY11" fmla="*/ 15850 h 15850"/>
              <a:gd name="connsiteX12" fmla="*/ 890880 w 3764280"/>
              <a:gd name="connsiteY12" fmla="*/ 15850 h 15850"/>
              <a:gd name="connsiteX13" fmla="*/ 0 w 3764280"/>
              <a:gd name="connsiteY13" fmla="*/ 15850 h 15850"/>
              <a:gd name="connsiteX14" fmla="*/ 0 w 3764280"/>
              <a:gd name="connsiteY14" fmla="*/ 0 h 1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64280" h="15850" fill="none" extrusionOk="0">
                <a:moveTo>
                  <a:pt x="0" y="0"/>
                </a:moveTo>
                <a:cubicBezTo>
                  <a:pt x="183389" y="18008"/>
                  <a:pt x="439754" y="4905"/>
                  <a:pt x="702666" y="0"/>
                </a:cubicBezTo>
                <a:cubicBezTo>
                  <a:pt x="965578" y="-4905"/>
                  <a:pt x="1089143" y="-24483"/>
                  <a:pt x="1367688" y="0"/>
                </a:cubicBezTo>
                <a:cubicBezTo>
                  <a:pt x="1646233" y="24483"/>
                  <a:pt x="1708541" y="-21086"/>
                  <a:pt x="2032711" y="0"/>
                </a:cubicBezTo>
                <a:cubicBezTo>
                  <a:pt x="2356881" y="21086"/>
                  <a:pt x="2385167" y="9394"/>
                  <a:pt x="2547163" y="0"/>
                </a:cubicBezTo>
                <a:cubicBezTo>
                  <a:pt x="2709159" y="-9394"/>
                  <a:pt x="2878576" y="769"/>
                  <a:pt x="3099257" y="0"/>
                </a:cubicBezTo>
                <a:cubicBezTo>
                  <a:pt x="3319938" y="-769"/>
                  <a:pt x="3627709" y="-24714"/>
                  <a:pt x="3764280" y="0"/>
                </a:cubicBezTo>
                <a:cubicBezTo>
                  <a:pt x="3764671" y="5673"/>
                  <a:pt x="3763605" y="9494"/>
                  <a:pt x="3764280" y="15850"/>
                </a:cubicBezTo>
                <a:cubicBezTo>
                  <a:pt x="3565460" y="-5461"/>
                  <a:pt x="3383164" y="19882"/>
                  <a:pt x="3136900" y="15850"/>
                </a:cubicBezTo>
                <a:cubicBezTo>
                  <a:pt x="2890636" y="11818"/>
                  <a:pt x="2728114" y="-3028"/>
                  <a:pt x="2622448" y="15850"/>
                </a:cubicBezTo>
                <a:cubicBezTo>
                  <a:pt x="2516782" y="34728"/>
                  <a:pt x="2219978" y="35488"/>
                  <a:pt x="2107997" y="15850"/>
                </a:cubicBezTo>
                <a:cubicBezTo>
                  <a:pt x="1996016" y="-3788"/>
                  <a:pt x="1644982" y="4698"/>
                  <a:pt x="1442974" y="15850"/>
                </a:cubicBezTo>
                <a:cubicBezTo>
                  <a:pt x="1240966" y="27002"/>
                  <a:pt x="1002296" y="18609"/>
                  <a:pt x="890880" y="15850"/>
                </a:cubicBezTo>
                <a:cubicBezTo>
                  <a:pt x="779464" y="13091"/>
                  <a:pt x="409187" y="37532"/>
                  <a:pt x="0" y="15850"/>
                </a:cubicBezTo>
                <a:cubicBezTo>
                  <a:pt x="-550" y="8870"/>
                  <a:pt x="605" y="7583"/>
                  <a:pt x="0" y="0"/>
                </a:cubicBezTo>
                <a:close/>
              </a:path>
              <a:path w="3764280" h="15850" stroke="0" extrusionOk="0">
                <a:moveTo>
                  <a:pt x="0" y="0"/>
                </a:moveTo>
                <a:cubicBezTo>
                  <a:pt x="211943" y="15199"/>
                  <a:pt x="334432" y="-5668"/>
                  <a:pt x="589737" y="0"/>
                </a:cubicBezTo>
                <a:cubicBezTo>
                  <a:pt x="845042" y="5668"/>
                  <a:pt x="923759" y="2869"/>
                  <a:pt x="1104189" y="0"/>
                </a:cubicBezTo>
                <a:cubicBezTo>
                  <a:pt x="1284619" y="-2869"/>
                  <a:pt x="1548491" y="-660"/>
                  <a:pt x="1806854" y="0"/>
                </a:cubicBezTo>
                <a:cubicBezTo>
                  <a:pt x="2065217" y="660"/>
                  <a:pt x="2236370" y="-13932"/>
                  <a:pt x="2396592" y="0"/>
                </a:cubicBezTo>
                <a:cubicBezTo>
                  <a:pt x="2556814" y="13932"/>
                  <a:pt x="2697697" y="27376"/>
                  <a:pt x="2986329" y="0"/>
                </a:cubicBezTo>
                <a:cubicBezTo>
                  <a:pt x="3274961" y="-27376"/>
                  <a:pt x="3397341" y="8885"/>
                  <a:pt x="3764280" y="0"/>
                </a:cubicBezTo>
                <a:cubicBezTo>
                  <a:pt x="3764141" y="4351"/>
                  <a:pt x="3764169" y="12172"/>
                  <a:pt x="3764280" y="15850"/>
                </a:cubicBezTo>
                <a:cubicBezTo>
                  <a:pt x="3486504" y="-7942"/>
                  <a:pt x="3384787" y="19312"/>
                  <a:pt x="3136900" y="15850"/>
                </a:cubicBezTo>
                <a:cubicBezTo>
                  <a:pt x="2889013" y="12388"/>
                  <a:pt x="2780206" y="4617"/>
                  <a:pt x="2622448" y="15850"/>
                </a:cubicBezTo>
                <a:cubicBezTo>
                  <a:pt x="2464690" y="27083"/>
                  <a:pt x="2262294" y="29889"/>
                  <a:pt x="1995068" y="15850"/>
                </a:cubicBezTo>
                <a:cubicBezTo>
                  <a:pt x="1727842" y="1811"/>
                  <a:pt x="1516134" y="-4037"/>
                  <a:pt x="1367688" y="15850"/>
                </a:cubicBezTo>
                <a:cubicBezTo>
                  <a:pt x="1219242" y="35737"/>
                  <a:pt x="991828" y="-3898"/>
                  <a:pt x="777951" y="15850"/>
                </a:cubicBezTo>
                <a:cubicBezTo>
                  <a:pt x="564074" y="35598"/>
                  <a:pt x="255846" y="33840"/>
                  <a:pt x="0" y="15850"/>
                </a:cubicBezTo>
                <a:cubicBezTo>
                  <a:pt x="-162" y="11201"/>
                  <a:pt x="-93" y="367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logo&#10;&#10;Description automatically generated">
            <a:extLst>
              <a:ext uri="{FF2B5EF4-FFF2-40B4-BE49-F238E27FC236}">
                <a16:creationId xmlns:a16="http://schemas.microsoft.com/office/drawing/2014/main" id="{99C40A95-D283-F981-61B3-9159CD0A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94" y="460495"/>
            <a:ext cx="1256298" cy="591339"/>
          </a:xfrm>
          <a:prstGeom prst="rect">
            <a:avLst/>
          </a:prstGeom>
        </p:spPr>
      </p:pic>
      <p:graphicFrame>
        <p:nvGraphicFramePr>
          <p:cNvPr id="6" name="Chart 5">
            <a:extLst>
              <a:ext uri="{FF2B5EF4-FFF2-40B4-BE49-F238E27FC236}">
                <a16:creationId xmlns:a16="http://schemas.microsoft.com/office/drawing/2014/main" id="{12B9EC74-17C4-0224-1D01-354BADEAF5A0}"/>
              </a:ext>
            </a:extLst>
          </p:cNvPr>
          <p:cNvGraphicFramePr/>
          <p:nvPr>
            <p:extLst>
              <p:ext uri="{D42A27DB-BD31-4B8C-83A1-F6EECF244321}">
                <p14:modId xmlns:p14="http://schemas.microsoft.com/office/powerpoint/2010/main" val="980805015"/>
              </p:ext>
            </p:extLst>
          </p:nvPr>
        </p:nvGraphicFramePr>
        <p:xfrm>
          <a:off x="6095617" y="3476677"/>
          <a:ext cx="4754880" cy="2773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F913E717-C905-1F9E-0252-4E8CA840A83F}"/>
              </a:ext>
            </a:extLst>
          </p:cNvPr>
          <p:cNvGraphicFramePr/>
          <p:nvPr>
            <p:extLst>
              <p:ext uri="{D42A27DB-BD31-4B8C-83A1-F6EECF244321}">
                <p14:modId xmlns:p14="http://schemas.microsoft.com/office/powerpoint/2010/main" val="3297422480"/>
              </p:ext>
            </p:extLst>
          </p:nvPr>
        </p:nvGraphicFramePr>
        <p:xfrm>
          <a:off x="6889803" y="619881"/>
          <a:ext cx="3534392" cy="32972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E3235635-C9C3-6EA4-133E-DD697AC80AAF}"/>
              </a:ext>
            </a:extLst>
          </p:cNvPr>
          <p:cNvGraphicFramePr/>
          <p:nvPr>
            <p:extLst>
              <p:ext uri="{D42A27DB-BD31-4B8C-83A1-F6EECF244321}">
                <p14:modId xmlns:p14="http://schemas.microsoft.com/office/powerpoint/2010/main" val="895257928"/>
              </p:ext>
            </p:extLst>
          </p:nvPr>
        </p:nvGraphicFramePr>
        <p:xfrm>
          <a:off x="901594" y="2956407"/>
          <a:ext cx="5486400" cy="32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98609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67A1A-5D94-F6FE-1F93-95165511EBCF}"/>
              </a:ext>
            </a:extLst>
          </p:cNvPr>
          <p:cNvSpPr>
            <a:spLocks noGrp="1"/>
          </p:cNvSpPr>
          <p:nvPr>
            <p:ph type="title"/>
          </p:nvPr>
        </p:nvSpPr>
        <p:spPr>
          <a:xfrm>
            <a:off x="838200" y="556995"/>
            <a:ext cx="10515600" cy="1133693"/>
          </a:xfrm>
        </p:spPr>
        <p:txBody>
          <a:bodyPr>
            <a:normAutofit/>
          </a:bodyPr>
          <a:lstStyle/>
          <a:p>
            <a:r>
              <a:rPr lang="en-US" sz="5200" b="1" i="1" dirty="0">
                <a:solidFill>
                  <a:srgbClr val="0070C0"/>
                </a:solidFill>
              </a:rPr>
              <a:t>Discussion</a:t>
            </a:r>
            <a:endParaRPr lang="en-IN" sz="5200" b="1" i="1" dirty="0">
              <a:solidFill>
                <a:srgbClr val="0070C0"/>
              </a:solidFill>
            </a:endParaRPr>
          </a:p>
        </p:txBody>
      </p:sp>
      <p:pic>
        <p:nvPicPr>
          <p:cNvPr id="4" name="Picture 3">
            <a:extLst>
              <a:ext uri="{FF2B5EF4-FFF2-40B4-BE49-F238E27FC236}">
                <a16:creationId xmlns:a16="http://schemas.microsoft.com/office/drawing/2014/main" id="{D8875855-3535-9E83-BDAB-75F870FE9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graphicFrame>
        <p:nvGraphicFramePr>
          <p:cNvPr id="13" name="Content Placeholder 2">
            <a:extLst>
              <a:ext uri="{FF2B5EF4-FFF2-40B4-BE49-F238E27FC236}">
                <a16:creationId xmlns:a16="http://schemas.microsoft.com/office/drawing/2014/main" id="{FF23542A-4F26-1ED4-E406-93CF130B1D9D}"/>
              </a:ext>
            </a:extLst>
          </p:cNvPr>
          <p:cNvGraphicFramePr>
            <a:graphicFrameLocks noGrp="1"/>
          </p:cNvGraphicFramePr>
          <p:nvPr>
            <p:ph idx="1"/>
            <p:extLst>
              <p:ext uri="{D42A27DB-BD31-4B8C-83A1-F6EECF244321}">
                <p14:modId xmlns:p14="http://schemas.microsoft.com/office/powerpoint/2010/main" val="35646042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372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Pen placed on top of a signature line">
            <a:extLst>
              <a:ext uri="{FF2B5EF4-FFF2-40B4-BE49-F238E27FC236}">
                <a16:creationId xmlns:a16="http://schemas.microsoft.com/office/drawing/2014/main" id="{C8B16AD0-1257-9837-817D-D49D8A0E2A04}"/>
              </a:ext>
            </a:extLst>
          </p:cNvPr>
          <p:cNvPicPr>
            <a:picLocks noChangeAspect="1"/>
          </p:cNvPicPr>
          <p:nvPr/>
        </p:nvPicPr>
        <p:blipFill rotWithShape="1">
          <a:blip r:embed="rId2"/>
          <a:srcRect l="51317" r="1422" b="-1"/>
          <a:stretch/>
        </p:blipFill>
        <p:spPr>
          <a:xfrm>
            <a:off x="-7365" y="10"/>
            <a:ext cx="4381062"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341905B-E3D2-2564-9706-B56FA35B2288}"/>
              </a:ext>
            </a:extLst>
          </p:cNvPr>
          <p:cNvSpPr>
            <a:spLocks noGrp="1"/>
          </p:cNvSpPr>
          <p:nvPr>
            <p:ph type="ctrTitle"/>
          </p:nvPr>
        </p:nvSpPr>
        <p:spPr>
          <a:xfrm>
            <a:off x="4638101" y="0"/>
            <a:ext cx="5721484" cy="1325563"/>
          </a:xfrm>
        </p:spPr>
        <p:txBody>
          <a:bodyPr vert="horz" lIns="91440" tIns="45720" rIns="91440" bIns="45720" rtlCol="0" anchor="ctr">
            <a:normAutofit/>
          </a:bodyPr>
          <a:lstStyle/>
          <a:p>
            <a:pPr algn="l"/>
            <a:r>
              <a:rPr lang="en-US" sz="4400" b="1" i="1" dirty="0">
                <a:solidFill>
                  <a:srgbClr val="0070C0"/>
                </a:solidFill>
              </a:rPr>
              <a:t>CONCLUSION </a:t>
            </a:r>
            <a:r>
              <a:rPr lang="en-US" sz="4400" b="1" u="sng" dirty="0"/>
              <a:t> </a:t>
            </a:r>
            <a:endParaRPr lang="en-US" sz="4400" dirty="0"/>
          </a:p>
        </p:txBody>
      </p:sp>
      <p:sp>
        <p:nvSpPr>
          <p:cNvPr id="3" name="Subtitle 2">
            <a:extLst>
              <a:ext uri="{FF2B5EF4-FFF2-40B4-BE49-F238E27FC236}">
                <a16:creationId xmlns:a16="http://schemas.microsoft.com/office/drawing/2014/main" id="{67F4F254-0511-B79B-9ACA-AB1B1EAC2A5E}"/>
              </a:ext>
            </a:extLst>
          </p:cNvPr>
          <p:cNvSpPr>
            <a:spLocks noGrp="1"/>
          </p:cNvSpPr>
          <p:nvPr>
            <p:ph type="subTitle" idx="1"/>
          </p:nvPr>
        </p:nvSpPr>
        <p:spPr>
          <a:xfrm>
            <a:off x="4533517" y="1046137"/>
            <a:ext cx="7127913" cy="4699497"/>
          </a:xfrm>
        </p:spPr>
        <p:txBody>
          <a:bodyPr vert="horz" lIns="91440" tIns="45720" rIns="91440" bIns="45720" rtlCol="0">
            <a:noAutofit/>
          </a:bodyPr>
          <a:lstStyle/>
          <a:p>
            <a:pPr algn="l">
              <a:spcBef>
                <a:spcPts val="140"/>
              </a:spcBef>
              <a:spcAft>
                <a:spcPts val="800"/>
              </a:spcAft>
            </a:pPr>
            <a:br>
              <a:rPr lang="en-US" sz="1600" b="1" dirty="0">
                <a:effectLst/>
                <a:highlight>
                  <a:srgbClr val="FFFFFF"/>
                </a:highlight>
              </a:rPr>
            </a:br>
            <a:r>
              <a:rPr lang="en-US" sz="1600" b="1" dirty="0">
                <a:effectLst/>
                <a:highlight>
                  <a:srgbClr val="FFFFFF"/>
                </a:highlight>
              </a:rPr>
              <a:t>The COVID-19 pandemic has put immense pressure on the healthcare infrastructure of Delhi, exposing its strengths and weaknesses.</a:t>
            </a:r>
          </a:p>
          <a:p>
            <a:pPr algn="l">
              <a:spcBef>
                <a:spcPts val="140"/>
              </a:spcBef>
              <a:spcAft>
                <a:spcPts val="800"/>
              </a:spcAft>
            </a:pPr>
            <a:r>
              <a:rPr lang="en-US" sz="1600" b="1" dirty="0">
                <a:effectLst/>
                <a:highlight>
                  <a:srgbClr val="FFFFFF"/>
                </a:highlight>
              </a:rPr>
              <a:t> This report provides a comprehensive evaluation of the Delhi healthcare infrastructure before and after the pandemic, highlighting the challenges faced, responses undertaken, and lessons learned.</a:t>
            </a:r>
            <a:br>
              <a:rPr lang="en-US" sz="1600" b="1" dirty="0">
                <a:effectLst/>
                <a:highlight>
                  <a:srgbClr val="FFFFFF"/>
                </a:highlight>
              </a:rPr>
            </a:br>
            <a:br>
              <a:rPr lang="en-US" sz="1600" b="1" dirty="0">
                <a:effectLst/>
                <a:highlight>
                  <a:srgbClr val="FFFFFF"/>
                </a:highlight>
              </a:rPr>
            </a:br>
            <a:r>
              <a:rPr lang="en-US" sz="1600" b="1" dirty="0">
                <a:effectLst/>
                <a:highlight>
                  <a:srgbClr val="FFFFFF"/>
                </a:highlight>
              </a:rPr>
              <a:t>The COVID-19 pandemic has brought about unprecedented challenges to the healthcare system in Delhi, forcing facilities to adapt and evolve to meet the surge in demand.</a:t>
            </a:r>
          </a:p>
          <a:p>
            <a:pPr algn="l">
              <a:spcBef>
                <a:spcPts val="140"/>
              </a:spcBef>
              <a:spcAft>
                <a:spcPts val="800"/>
              </a:spcAft>
            </a:pPr>
            <a:r>
              <a:rPr lang="en-US" sz="1600" b="1" dirty="0">
                <a:effectLst/>
                <a:highlight>
                  <a:srgbClr val="FFFFFF"/>
                </a:highlight>
              </a:rPr>
              <a:t> This report presents a comparative analysis of doctor hospitals, ambulance services, and nurse availability in Delhi  along with infrastructure development and basic needs fulfilment in terms of healthcare before and after the COVID-19 pandemic trying to ensure health is supreme wealth in this changing times</a:t>
            </a:r>
            <a:r>
              <a:rPr lang="en-US" sz="1600" b="1" dirty="0">
                <a:highlight>
                  <a:srgbClr val="FFFFFF"/>
                </a:highlight>
              </a:rPr>
              <a:t>.</a:t>
            </a:r>
          </a:p>
          <a:p>
            <a:pPr algn="l">
              <a:spcBef>
                <a:spcPts val="140"/>
              </a:spcBef>
              <a:spcAft>
                <a:spcPts val="800"/>
              </a:spcAft>
            </a:pPr>
            <a:r>
              <a:rPr lang="en-US" sz="1600" b="1" dirty="0">
                <a:effectLst/>
                <a:highlight>
                  <a:srgbClr val="FFFFFF"/>
                </a:highlight>
              </a:rPr>
              <a:t>The COVID-19 pandemic has brought about significant challenges to the healthcare system in Delhi, but it has also accelerated the growth and development of healthcare facilities. </a:t>
            </a:r>
          </a:p>
          <a:p>
            <a:pPr algn="l">
              <a:spcBef>
                <a:spcPts val="140"/>
              </a:spcBef>
              <a:spcAft>
                <a:spcPts val="800"/>
              </a:spcAft>
            </a:pPr>
            <a:r>
              <a:rPr lang="en-US" sz="1600" b="1" dirty="0">
                <a:effectLst/>
                <a:highlight>
                  <a:srgbClr val="FFFFFF"/>
                </a:highlight>
              </a:rPr>
              <a:t>While there have been notable improvements in doctor hospitals, ambulance services, and nurse availability, there are still challenges that need to be addressed. By continuing to invest in healthcare infrastructure and addressing the challenges faced by healthcare professionals, Delhi can emerge stronger and more resilient in the face of future healthcare crises.</a:t>
            </a:r>
            <a:endParaRPr lang="en-US" sz="1600" b="1" dirty="0">
              <a:effectLst/>
              <a:highlight>
                <a:srgbClr val="808080"/>
              </a:highlight>
            </a:endParaRPr>
          </a:p>
          <a:p>
            <a:pPr indent="-228600" algn="l">
              <a:buFont typeface="Arial" panose="020B0604020202020204" pitchFamily="34" charset="0"/>
              <a:buChar char="•"/>
            </a:pPr>
            <a:endParaRPr lang="en-US" sz="1600" dirty="0"/>
          </a:p>
        </p:txBody>
      </p:sp>
    </p:spTree>
    <p:extLst>
      <p:ext uri="{BB962C8B-B14F-4D97-AF65-F5344CB8AC3E}">
        <p14:creationId xmlns:p14="http://schemas.microsoft.com/office/powerpoint/2010/main" val="3710010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B55A17D1-2DC5-6C85-8A41-81673347D719}"/>
              </a:ext>
            </a:extLst>
          </p:cNvPr>
          <p:cNvSpPr>
            <a:spLocks noGrp="1"/>
          </p:cNvSpPr>
          <p:nvPr>
            <p:ph idx="1"/>
          </p:nvPr>
        </p:nvSpPr>
        <p:spPr>
          <a:xfrm>
            <a:off x="486515" y="714699"/>
            <a:ext cx="11705485" cy="3988452"/>
          </a:xfrm>
        </p:spPr>
        <p:txBody>
          <a:bodyPr>
            <a:noAutofit/>
          </a:bodyPr>
          <a:lstStyle/>
          <a:p>
            <a:pPr marL="0" indent="0" algn="l">
              <a:lnSpc>
                <a:spcPct val="150000"/>
              </a:lnSpc>
              <a:spcBef>
                <a:spcPts val="210"/>
              </a:spcBef>
              <a:spcAft>
                <a:spcPts val="800"/>
              </a:spcAft>
              <a:buNone/>
            </a:pPr>
            <a:r>
              <a:rPr lang="en-IN" sz="2400" b="1" kern="100" dirty="0">
                <a:solidFill>
                  <a:srgbClr val="00B0F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Recommendations:</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Sustain Infrastructure Expansion: The government should sustain the expanded healthcare infrastructure to ensure a robust response to future emergencies.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Enhance Emergency Preparedness: The government should enhance emergency preparedness, including developing contingency plans and conducting regular drills.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Invest in Healthcare Technology: The government should invest in   healthcare technology, including telemedicine and digital health platforms, to enhance the city's healthcare capabilities.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Strengthen Public-Private Partnerships: The government should strengthen public-private partnerships to leverage the expertise and resources of private healthcare providers.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Delhi government should continue to invest in healthcare infrastructure development, focusing on critical care facilities and specialized services.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Ambulance services should be further augmented to ensure 100% availability and reduced response times.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Bef>
                <a:spcPts val="140"/>
              </a:spcBef>
              <a:spcAft>
                <a:spcPts val="800"/>
              </a:spcAft>
              <a:buClr>
                <a:srgbClr val="000000"/>
              </a:buClr>
              <a:buFont typeface="Symbol" panose="05050102010706020507" pitchFamily="18" charset="2"/>
              <a:buChar char=""/>
            </a:pPr>
            <a:r>
              <a:rPr lang="en-US" sz="16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Nurse training programs and staff welfare initiatives should be implemented to reduce burnout and improve job satisfaction.</a:t>
            </a:r>
            <a:br>
              <a:rPr lang="en-US" sz="1600" b="1"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b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itchFamily="2" charset="2"/>
              <a:buChar char="v"/>
            </a:pPr>
            <a:endParaRPr lang="en-IN" sz="16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183DC7F4-1CA5-F9E6-1FA2-398F68CDB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1" y="0"/>
            <a:ext cx="956688" cy="714699"/>
          </a:xfrm>
          <a:prstGeom prst="rect">
            <a:avLst/>
          </a:prstGeom>
        </p:spPr>
      </p:pic>
    </p:spTree>
    <p:extLst>
      <p:ext uri="{BB962C8B-B14F-4D97-AF65-F5344CB8AC3E}">
        <p14:creationId xmlns:p14="http://schemas.microsoft.com/office/powerpoint/2010/main" val="727949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53E21B-0A03-4BCE-9CBC-D2EBBF08E1A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Bibliography </a:t>
            </a:r>
          </a:p>
        </p:txBody>
      </p:sp>
      <p:sp>
        <p:nvSpPr>
          <p:cNvPr id="5" name="TextBox 4">
            <a:extLst>
              <a:ext uri="{FF2B5EF4-FFF2-40B4-BE49-F238E27FC236}">
                <a16:creationId xmlns:a16="http://schemas.microsoft.com/office/drawing/2014/main" id="{8F7BA2C7-1031-3550-F365-F76D6CF9A235}"/>
              </a:ext>
            </a:extLst>
          </p:cNvPr>
          <p:cNvSpPr txBox="1"/>
          <p:nvPr/>
        </p:nvSpPr>
        <p:spPr>
          <a:xfrm>
            <a:off x="4367696" y="935919"/>
            <a:ext cx="6825442" cy="5546047"/>
          </a:xfrm>
          <a:prstGeom prst="rect">
            <a:avLst/>
          </a:prstGeom>
        </p:spPr>
        <p:txBody>
          <a:bodyPr vert="horz" lIns="91440" tIns="45720" rIns="91440" bIns="45720" rtlCol="0" anchor="ctr">
            <a:noAutofit/>
          </a:bodyPr>
          <a:lstStyle/>
          <a:p>
            <a:pPr marL="285750" indent="-228600" algn="just">
              <a:lnSpc>
                <a:spcPct val="90000"/>
              </a:lnSpc>
              <a:spcAft>
                <a:spcPts val="800"/>
              </a:spcAft>
              <a:buFont typeface="Arial" panose="020B0604020202020204" pitchFamily="34" charset="0"/>
              <a:buChar char="•"/>
            </a:pPr>
            <a:r>
              <a:rPr lang="en-US" sz="1600" b="1" dirty="0">
                <a:effectLst/>
                <a:highlight>
                  <a:srgbClr val="FFFFFF"/>
                </a:highlight>
                <a:latin typeface="Times New Roman" panose="02020603050405020304" pitchFamily="18" charset="0"/>
                <a:cs typeface="Times New Roman" panose="02020603050405020304" pitchFamily="18" charset="0"/>
              </a:rPr>
              <a:t> Economic Survey of Delhi 2022-23. Planning Department. Government of NCT of Delhi. March 2023. Available from:</a:t>
            </a:r>
          </a:p>
          <a:p>
            <a:pPr marL="57150" algn="just">
              <a:lnSpc>
                <a:spcPct val="90000"/>
              </a:lnSpc>
              <a:spcAft>
                <a:spcPts val="800"/>
              </a:spcAft>
            </a:pPr>
            <a:r>
              <a:rPr lang="en-US" sz="1600" dirty="0">
                <a:solidFill>
                  <a:srgbClr val="0070C0"/>
                </a:solidFill>
                <a:effectLst/>
                <a:highlight>
                  <a:srgbClr val="FFFFFF"/>
                </a:highligh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https://delhiplanning.delhi.gov.in/planning/economic-survey-delhi-2022-23</a:t>
            </a:r>
            <a:r>
              <a:rPr lang="en-US" sz="1600" b="1" dirty="0">
                <a:effectLst/>
                <a:highlight>
                  <a:srgbClr val="FFFFFF"/>
                </a:highlight>
                <a:latin typeface="Times New Roman" panose="02020603050405020304" pitchFamily="18" charset="0"/>
                <a:cs typeface="Times New Roman" panose="02020603050405020304" pitchFamily="18" charset="0"/>
              </a:rPr>
              <a:t>. [Last accessed on 2024 June  24].</a:t>
            </a:r>
          </a:p>
          <a:p>
            <a:pPr marL="285750" indent="-228600" algn="just">
              <a:lnSpc>
                <a:spcPct val="90000"/>
              </a:lnSpc>
              <a:spcAft>
                <a:spcPts val="800"/>
              </a:spcAft>
              <a:buFont typeface="Arial" panose="020B0604020202020204" pitchFamily="34" charset="0"/>
              <a:buChar char="•"/>
            </a:pPr>
            <a:endParaRPr lang="en-US" sz="1600" b="1" i="1" dirty="0">
              <a:highlight>
                <a:srgbClr val="FFFFFF"/>
              </a:highlight>
              <a:latin typeface="Times New Roman" panose="02020603050405020304" pitchFamily="18" charset="0"/>
              <a:cs typeface="Times New Roman" panose="02020603050405020304" pitchFamily="18" charset="0"/>
            </a:endParaRPr>
          </a:p>
          <a:p>
            <a:pPr marL="285750" indent="-228600" algn="just">
              <a:lnSpc>
                <a:spcPct val="90000"/>
              </a:lnSpc>
              <a:spcAft>
                <a:spcPts val="800"/>
              </a:spcAft>
              <a:buFont typeface="Arial" panose="020B0604020202020204" pitchFamily="34" charset="0"/>
              <a:buChar char="•"/>
            </a:pPr>
            <a:r>
              <a:rPr lang="en-US" sz="1600" b="1" dirty="0">
                <a:effectLst/>
                <a:latin typeface="Times New Roman" panose="02020603050405020304" pitchFamily="18" charset="0"/>
                <a:cs typeface="Times New Roman" panose="02020603050405020304" pitchFamily="18" charset="0"/>
              </a:rPr>
              <a:t>Singh K, </a:t>
            </a:r>
            <a:r>
              <a:rPr lang="en-US" sz="1600" b="1" dirty="0" err="1">
                <a:effectLst/>
                <a:latin typeface="Times New Roman" panose="02020603050405020304" pitchFamily="18" charset="0"/>
                <a:cs typeface="Times New Roman" panose="02020603050405020304" pitchFamily="18" charset="0"/>
              </a:rPr>
              <a:t>Kondal</a:t>
            </a:r>
            <a:r>
              <a:rPr lang="en-US" sz="1600" b="1" dirty="0">
                <a:effectLst/>
                <a:latin typeface="Times New Roman" panose="02020603050405020304" pitchFamily="18" charset="0"/>
                <a:cs typeface="Times New Roman" panose="02020603050405020304" pitchFamily="18" charset="0"/>
              </a:rPr>
              <a:t> D, Mohan S, </a:t>
            </a:r>
            <a:r>
              <a:rPr lang="en-US" sz="1600" b="1" dirty="0" err="1">
                <a:effectLst/>
                <a:latin typeface="Times New Roman" panose="02020603050405020304" pitchFamily="18" charset="0"/>
                <a:cs typeface="Times New Roman" panose="02020603050405020304" pitchFamily="18" charset="0"/>
              </a:rPr>
              <a:t>Jaganathan</a:t>
            </a:r>
            <a:r>
              <a:rPr lang="en-US" sz="1600" b="1" dirty="0">
                <a:effectLst/>
                <a:latin typeface="Times New Roman" panose="02020603050405020304" pitchFamily="18" charset="0"/>
                <a:cs typeface="Times New Roman" panose="02020603050405020304" pitchFamily="18" charset="0"/>
              </a:rPr>
              <a:t> S, Deepa M, </a:t>
            </a:r>
            <a:r>
              <a:rPr lang="en-US" sz="1600" b="1" dirty="0" err="1">
                <a:effectLst/>
                <a:latin typeface="Times New Roman" panose="02020603050405020304" pitchFamily="18" charset="0"/>
                <a:cs typeface="Times New Roman" panose="02020603050405020304" pitchFamily="18" charset="0"/>
              </a:rPr>
              <a:t>Venkateshmurthy</a:t>
            </a:r>
            <a:r>
              <a:rPr lang="en-US" sz="1600" b="1" dirty="0">
                <a:effectLst/>
                <a:latin typeface="Times New Roman" panose="02020603050405020304" pitchFamily="18" charset="0"/>
                <a:cs typeface="Times New Roman" panose="02020603050405020304" pitchFamily="18" charset="0"/>
              </a:rPr>
              <a:t> NS, </a:t>
            </a:r>
            <a:r>
              <a:rPr lang="en-US" sz="1600" b="1" dirty="0" err="1">
                <a:effectLst/>
                <a:latin typeface="Times New Roman" panose="02020603050405020304" pitchFamily="18" charset="0"/>
                <a:cs typeface="Times New Roman" panose="02020603050405020304" pitchFamily="18" charset="0"/>
              </a:rPr>
              <a:t>Jarhyan</a:t>
            </a:r>
            <a:r>
              <a:rPr lang="en-US" sz="1600" b="1" dirty="0">
                <a:effectLst/>
                <a:latin typeface="Times New Roman" panose="02020603050405020304" pitchFamily="18" charset="0"/>
                <a:cs typeface="Times New Roman" panose="02020603050405020304" pitchFamily="18" charset="0"/>
              </a:rPr>
              <a:t> P, Anjana RM, Narayan KV, Mohan V, Tandon N. Health, psychosocial, and economic impacts of the COVID-19 pandemic on people with chronic conditions in India: a mixed methods study. BMC public health. 2021 Dec;21:1-5 </a:t>
            </a:r>
            <a:r>
              <a:rPr lang="en-US" sz="1600" b="1" dirty="0">
                <a:effectLst/>
                <a:highlight>
                  <a:srgbClr val="FFFFFF"/>
                </a:highlight>
                <a:latin typeface="Times New Roman" panose="02020603050405020304" pitchFamily="18" charset="0"/>
                <a:cs typeface="Times New Roman" panose="02020603050405020304" pitchFamily="18" charset="0"/>
              </a:rPr>
              <a:t>Available from:</a:t>
            </a:r>
            <a:endParaRPr lang="en-US" sz="1600" b="1" dirty="0">
              <a:effectLst/>
              <a:latin typeface="Times New Roman" panose="02020603050405020304" pitchFamily="18" charset="0"/>
              <a:cs typeface="Times New Roman" panose="02020603050405020304" pitchFamily="18" charset="0"/>
            </a:endParaRPr>
          </a:p>
          <a:p>
            <a:pPr algn="just">
              <a:lnSpc>
                <a:spcPct val="90000"/>
              </a:lnSpc>
              <a:spcAft>
                <a:spcPts val="800"/>
              </a:spcAft>
            </a:pPr>
            <a:r>
              <a:rPr lang="en-US" sz="1600" u="sng" dirty="0">
                <a:effectLst/>
                <a:latin typeface="Times New Roman" panose="02020603050405020304" pitchFamily="18" charset="0"/>
                <a:cs typeface="Times New Roman" panose="02020603050405020304" pitchFamily="18" charset="0"/>
                <a:hlinkClick r:id="rId4"/>
              </a:rPr>
              <a:t>https://bmcpublichealth.biomedcentral./articles/10.1186/s12889-021-10708-w</a:t>
            </a:r>
            <a:r>
              <a:rPr lang="en-US" sz="1600" u="sng" dirty="0">
                <a:effectLst/>
                <a:latin typeface="Times New Roman" panose="02020603050405020304" pitchFamily="18" charset="0"/>
                <a:cs typeface="Times New Roman" panose="02020603050405020304" pitchFamily="18" charset="0"/>
              </a:rPr>
              <a:t> </a:t>
            </a:r>
            <a:r>
              <a:rPr lang="en-US" sz="1600" b="1" dirty="0">
                <a:effectLst/>
                <a:highlight>
                  <a:srgbClr val="FFFFFF"/>
                </a:highlight>
                <a:latin typeface="Times New Roman" panose="02020603050405020304" pitchFamily="18" charset="0"/>
                <a:cs typeface="Times New Roman" panose="02020603050405020304" pitchFamily="18" charset="0"/>
              </a:rPr>
              <a:t>. [Last accessed on 2024 June  22].</a:t>
            </a:r>
          </a:p>
          <a:p>
            <a:pPr indent="-228600" algn="just">
              <a:lnSpc>
                <a:spcPct val="90000"/>
              </a:lnSpc>
              <a:spcAft>
                <a:spcPts val="800"/>
              </a:spcAft>
              <a:buFont typeface="Arial" panose="020B0604020202020204" pitchFamily="34" charset="0"/>
              <a:buChar char="•"/>
            </a:pPr>
            <a:endParaRPr lang="en-US" sz="1600" b="1" dirty="0">
              <a:effectLst/>
              <a:latin typeface="Times New Roman" panose="02020603050405020304" pitchFamily="18" charset="0"/>
              <a:cs typeface="Times New Roman" panose="02020603050405020304" pitchFamily="18" charset="0"/>
            </a:endParaRPr>
          </a:p>
          <a:p>
            <a:pPr marL="285750" indent="-228600" algn="just">
              <a:lnSpc>
                <a:spcPct val="90000"/>
              </a:lnSpc>
              <a:spcAft>
                <a:spcPts val="800"/>
              </a:spcAft>
              <a:buFont typeface="Arial" panose="020B0604020202020204" pitchFamily="34" charset="0"/>
              <a:buChar char="•"/>
            </a:pPr>
            <a:r>
              <a:rPr lang="en-US" sz="1600" b="1" dirty="0">
                <a:effectLst/>
                <a:latin typeface="Times New Roman" panose="02020603050405020304" pitchFamily="18" charset="0"/>
                <a:cs typeface="Times New Roman" panose="02020603050405020304" pitchFamily="18" charset="0"/>
              </a:rPr>
              <a:t>Dutta C, Kumar K. Socio-Economic Disparities Among Youth in Delhi: Issues and Challenges. Marginalization in Globalizing Delhi: Issues of Land, Livelihoods and Health. 2017:369-85. </a:t>
            </a:r>
            <a:r>
              <a:rPr lang="en-US" sz="1600" b="1" dirty="0">
                <a:effectLst/>
                <a:highlight>
                  <a:srgbClr val="FFFFFF"/>
                </a:highlight>
                <a:latin typeface="Times New Roman" panose="02020603050405020304" pitchFamily="18" charset="0"/>
                <a:cs typeface="Times New Roman" panose="02020603050405020304" pitchFamily="18" charset="0"/>
              </a:rPr>
              <a:t>Available from:</a:t>
            </a:r>
            <a:endParaRPr lang="en-US" sz="1600" b="1" dirty="0">
              <a:effectLst/>
              <a:latin typeface="Times New Roman" panose="02020603050405020304" pitchFamily="18" charset="0"/>
              <a:cs typeface="Times New Roman" panose="02020603050405020304" pitchFamily="18" charset="0"/>
            </a:endParaRPr>
          </a:p>
          <a:p>
            <a:pPr algn="just">
              <a:lnSpc>
                <a:spcPct val="90000"/>
              </a:lnSpc>
              <a:spcAft>
                <a:spcPts val="800"/>
              </a:spcAft>
            </a:pPr>
            <a:r>
              <a:rPr lang="en-US" sz="1600" u="sng" dirty="0">
                <a:effectLst/>
                <a:latin typeface="Times New Roman" panose="02020603050405020304" pitchFamily="18" charset="0"/>
                <a:cs typeface="Times New Roman" panose="02020603050405020304" pitchFamily="18" charset="0"/>
                <a:hlinkClick r:id="rId5"/>
              </a:rPr>
              <a:t> https://link.springer.com/chapter/10.1007/978-81-322-3583-5_20</a:t>
            </a:r>
            <a:r>
              <a:rPr lang="en-US" sz="1600" u="sng" dirty="0">
                <a:effectLst/>
                <a:latin typeface="Times New Roman" panose="02020603050405020304" pitchFamily="18" charset="0"/>
                <a:cs typeface="Times New Roman" panose="02020603050405020304" pitchFamily="18" charset="0"/>
              </a:rPr>
              <a:t> </a:t>
            </a:r>
            <a:r>
              <a:rPr lang="en-US" sz="1600" b="1" dirty="0">
                <a:effectLst/>
                <a:highlight>
                  <a:srgbClr val="FFFFFF"/>
                </a:highlight>
                <a:latin typeface="Times New Roman" panose="02020603050405020304" pitchFamily="18" charset="0"/>
                <a:cs typeface="Times New Roman" panose="02020603050405020304" pitchFamily="18" charset="0"/>
              </a:rPr>
              <a:t>.</a:t>
            </a:r>
          </a:p>
          <a:p>
            <a:pPr algn="just">
              <a:lnSpc>
                <a:spcPct val="90000"/>
              </a:lnSpc>
              <a:spcAft>
                <a:spcPts val="800"/>
              </a:spcAft>
            </a:pPr>
            <a:r>
              <a:rPr lang="en-US" sz="1600" b="1" dirty="0">
                <a:effectLst/>
                <a:highlight>
                  <a:srgbClr val="FFFFFF"/>
                </a:highlight>
                <a:latin typeface="Times New Roman" panose="02020603050405020304" pitchFamily="18" charset="0"/>
                <a:cs typeface="Times New Roman" panose="02020603050405020304" pitchFamily="18" charset="0"/>
              </a:rPr>
              <a:t> [Last accessed on 2024 June  22].</a:t>
            </a:r>
          </a:p>
          <a:p>
            <a:pPr indent="-228600" algn="just">
              <a:lnSpc>
                <a:spcPct val="90000"/>
              </a:lnSpc>
              <a:spcAft>
                <a:spcPts val="800"/>
              </a:spcAft>
              <a:buFont typeface="Arial" panose="020B0604020202020204" pitchFamily="34" charset="0"/>
              <a:buChar char="•"/>
            </a:pPr>
            <a:endParaRPr lang="en-US" sz="1600" u="sng" dirty="0">
              <a:effectLst/>
              <a:latin typeface="Times New Roman" panose="02020603050405020304" pitchFamily="18" charset="0"/>
              <a:cs typeface="Times New Roman" panose="02020603050405020304" pitchFamily="18" charset="0"/>
            </a:endParaRPr>
          </a:p>
          <a:p>
            <a:pPr marL="285750" indent="-228600" algn="just">
              <a:lnSpc>
                <a:spcPct val="90000"/>
              </a:lnSpc>
              <a:spcAft>
                <a:spcPts val="800"/>
              </a:spcAft>
              <a:buFont typeface="Arial" panose="020B0604020202020204" pitchFamily="34" charset="0"/>
              <a:buChar char="•"/>
            </a:pPr>
            <a:r>
              <a:rPr lang="en-US" sz="1600" b="1" dirty="0" err="1">
                <a:effectLst/>
                <a:latin typeface="Times New Roman" panose="02020603050405020304" pitchFamily="18" charset="0"/>
                <a:cs typeface="Times New Roman" panose="02020603050405020304" pitchFamily="18" charset="0"/>
              </a:rPr>
              <a:t>Bailwal</a:t>
            </a:r>
            <a:r>
              <a:rPr lang="en-US" sz="1600" b="1" dirty="0">
                <a:effectLst/>
                <a:latin typeface="Times New Roman" panose="02020603050405020304" pitchFamily="18" charset="0"/>
                <a:cs typeface="Times New Roman" panose="02020603050405020304" pitchFamily="18" charset="0"/>
              </a:rPr>
              <a:t> N, Kaushik R, Sah T. Importance of Primary Healthcare in Delhi in the Times of COVID-19. Indian Journal of Human Development. 2020 Dec;14(3):527-35. </a:t>
            </a:r>
            <a:r>
              <a:rPr lang="en-US" sz="1600" b="1" dirty="0">
                <a:effectLst/>
                <a:highlight>
                  <a:srgbClr val="FFFFFF"/>
                </a:highlight>
                <a:latin typeface="Times New Roman" panose="02020603050405020304" pitchFamily="18" charset="0"/>
                <a:cs typeface="Times New Roman" panose="02020603050405020304" pitchFamily="18" charset="0"/>
              </a:rPr>
              <a:t>Available from:</a:t>
            </a:r>
            <a:endParaRPr lang="en-US" sz="1600" b="1" dirty="0">
              <a:effectLst/>
              <a:latin typeface="Times New Roman" panose="02020603050405020304" pitchFamily="18" charset="0"/>
              <a:cs typeface="Times New Roman" panose="02020603050405020304" pitchFamily="18" charset="0"/>
            </a:endParaRPr>
          </a:p>
          <a:p>
            <a:pPr algn="just">
              <a:lnSpc>
                <a:spcPct val="90000"/>
              </a:lnSpc>
              <a:spcAft>
                <a:spcPts val="800"/>
              </a:spcAft>
            </a:pPr>
            <a:r>
              <a:rPr lang="en-US" sz="1600" u="sng" dirty="0">
                <a:effectLst/>
                <a:latin typeface="Times New Roman" panose="02020603050405020304" pitchFamily="18" charset="0"/>
                <a:cs typeface="Times New Roman" panose="02020603050405020304" pitchFamily="18" charset="0"/>
                <a:hlinkClick r:id="rId6"/>
              </a:rPr>
              <a:t>  https://journals.sagepub.com/doi/full/10.1177/0973703020978846</a:t>
            </a:r>
            <a:r>
              <a:rPr lang="en-US" sz="1600" u="sng" dirty="0">
                <a:effectLst/>
                <a:latin typeface="Times New Roman" panose="02020603050405020304" pitchFamily="18" charset="0"/>
                <a:cs typeface="Times New Roman" panose="02020603050405020304" pitchFamily="18" charset="0"/>
              </a:rPr>
              <a:t> </a:t>
            </a:r>
            <a:r>
              <a:rPr lang="en-US" sz="1600" b="1" dirty="0">
                <a:effectLst/>
                <a:highlight>
                  <a:srgbClr val="FFFFFF"/>
                </a:highlight>
                <a:latin typeface="Times New Roman" panose="02020603050405020304" pitchFamily="18" charset="0"/>
                <a:cs typeface="Times New Roman" panose="02020603050405020304" pitchFamily="18" charset="0"/>
              </a:rPr>
              <a:t>. </a:t>
            </a:r>
          </a:p>
          <a:p>
            <a:pPr algn="just">
              <a:lnSpc>
                <a:spcPct val="90000"/>
              </a:lnSpc>
              <a:spcAft>
                <a:spcPts val="800"/>
              </a:spcAft>
            </a:pPr>
            <a:r>
              <a:rPr lang="en-US" sz="1600" b="1" dirty="0">
                <a:effectLst/>
                <a:highlight>
                  <a:srgbClr val="FFFFFF"/>
                </a:highlight>
                <a:latin typeface="Times New Roman" panose="02020603050405020304" pitchFamily="18" charset="0"/>
                <a:cs typeface="Times New Roman" panose="02020603050405020304" pitchFamily="18" charset="0"/>
              </a:rPr>
              <a:t>[Last accessed on 2024 June  22].</a:t>
            </a:r>
          </a:p>
          <a:p>
            <a:pPr indent="-228600">
              <a:lnSpc>
                <a:spcPct val="90000"/>
              </a:lnSpc>
              <a:spcAft>
                <a:spcPts val="800"/>
              </a:spcAft>
              <a:buFont typeface="Arial" panose="020B0604020202020204" pitchFamily="34" charset="0"/>
              <a:buChar char="•"/>
            </a:pPr>
            <a:endParaRPr lang="en-US" sz="1600" dirty="0">
              <a:effectLst/>
              <a:latin typeface="Times New Roman" panose="02020603050405020304" pitchFamily="18" charset="0"/>
              <a:cs typeface="Times New Roman" panose="02020603050405020304" pitchFamily="18" charset="0"/>
            </a:endParaRPr>
          </a:p>
          <a:p>
            <a:pPr>
              <a:lnSpc>
                <a:spcPct val="90000"/>
              </a:lnSpc>
              <a:spcAft>
                <a:spcPts val="800"/>
              </a:spcAft>
            </a:pPr>
            <a:endParaRPr lang="en-US" sz="1600" dirty="0">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993181F-482D-12DE-52E9-CB6E4233DD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spTree>
    <p:extLst>
      <p:ext uri="{BB962C8B-B14F-4D97-AF65-F5344CB8AC3E}">
        <p14:creationId xmlns:p14="http://schemas.microsoft.com/office/powerpoint/2010/main" val="3044261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91B6FB31-5424-800B-B37F-59E0B8AA8DA2}"/>
              </a:ext>
            </a:extLst>
          </p:cNvPr>
          <p:cNvSpPr>
            <a:spLocks noGrp="1"/>
          </p:cNvSpPr>
          <p:nvPr>
            <p:ph idx="1"/>
          </p:nvPr>
        </p:nvSpPr>
        <p:spPr>
          <a:xfrm>
            <a:off x="-77187" y="716946"/>
            <a:ext cx="3482842" cy="4255887"/>
          </a:xfrm>
        </p:spPr>
        <p:txBody>
          <a:bodyPr anchor="ctr">
            <a:noAutofit/>
          </a:bodyPr>
          <a:lstStyle/>
          <a:p>
            <a:pPr indent="0">
              <a:lnSpc>
                <a:spcPct val="150000"/>
              </a:lnSpc>
              <a:spcBef>
                <a:spcPts val="1095"/>
              </a:spcBef>
              <a:spcAft>
                <a:spcPts val="800"/>
              </a:spcAft>
              <a:buNone/>
              <a:tabLst>
                <a:tab pos="529590" algn="l"/>
                <a:tab pos="531495" algn="l"/>
              </a:tabLst>
            </a:pPr>
            <a:r>
              <a:rPr lang="en-IN" sz="1000" b="1" kern="100" cap="small" spc="25"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INTRODUCTION</a:t>
            </a:r>
            <a:endParaRPr lang="en-US" sz="1000" b="1" kern="100" cap="small" spc="25" dirty="0">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50000"/>
              </a:lnSpc>
              <a:spcBef>
                <a:spcPts val="1095"/>
              </a:spcBef>
              <a:spcAft>
                <a:spcPts val="800"/>
              </a:spcAft>
              <a:buNone/>
              <a:tabLst>
                <a:tab pos="529590" algn="l"/>
                <a:tab pos="531495" algn="l"/>
              </a:tabLst>
            </a:pP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Health as a basic, indisputable human right - a right that is obligatory for the state to provide to all citizens regardless of income, social groups, localities or social class. The health system in the largely urban city- state of Delhi is beset with many pressing challenges. Firstly, the state government is</a:t>
            </a:r>
            <a:r>
              <a:rPr lang="en-US" sz="1000" b="1" kern="100" spc="-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responsible</a:t>
            </a:r>
            <a:r>
              <a:rPr lang="en-US" sz="1000" b="1" kern="100" spc="-1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for planning and implementing the delivery of health services within the National Capital Territory, its clientele, comprising the entire national capital region (NCR) and its contagious districts in the neighboring states, actually surpasses manifold the domiciled population. Secondly, the</a:t>
            </a:r>
            <a:r>
              <a:rPr lang="en-US" sz="1000" b="1" kern="100" spc="-4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existing</a:t>
            </a:r>
            <a:r>
              <a:rPr lang="en-US" sz="1000" b="1" kern="100" spc="-3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laws</a:t>
            </a:r>
            <a:r>
              <a:rPr lang="en-US" sz="1000" b="1" kern="100" spc="-3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and</a:t>
            </a:r>
            <a:r>
              <a:rPr lang="en-US" sz="1000" b="1" kern="100" spc="-4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regulations</a:t>
            </a:r>
            <a:r>
              <a:rPr lang="en-US" sz="1000" b="1" kern="100" spc="-3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often</a:t>
            </a:r>
            <a:r>
              <a:rPr lang="en-US" sz="1000" b="1" kern="100" spc="-3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lead</a:t>
            </a:r>
            <a:r>
              <a:rPr lang="en-US" sz="1000" b="1" kern="100" spc="-4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to</a:t>
            </a:r>
            <a:r>
              <a:rPr lang="en-US" sz="1000" b="1" kern="100" spc="-4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overlapping</a:t>
            </a:r>
            <a:r>
              <a:rPr lang="en-US" sz="1000" b="1" kern="100" spc="-4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actions</a:t>
            </a:r>
            <a:r>
              <a:rPr lang="en-US" sz="1000" b="1" kern="100" spc="-5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by</a:t>
            </a:r>
            <a:r>
              <a:rPr lang="en-US" sz="1000" b="1" kern="100" spc="-35"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multiple</a:t>
            </a:r>
            <a:r>
              <a:rPr lang="en-US" sz="1000" b="1" kern="100" spc="-3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kern="1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agencies regarding public health aspects viz. the State Government, Urban Local Bodies and Central Government.</a:t>
            </a:r>
            <a:endParaRPr lang="en-IN" sz="1000" b="1"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2270A85-678A-A5B2-959A-DD8D9827C851}"/>
              </a:ext>
            </a:extLst>
          </p:cNvPr>
          <p:cNvSpPr txBox="1"/>
          <p:nvPr/>
        </p:nvSpPr>
        <p:spPr>
          <a:xfrm>
            <a:off x="3262994" y="739363"/>
            <a:ext cx="6087857" cy="2807097"/>
          </a:xfrm>
          <a:prstGeom prst="rect">
            <a:avLst/>
          </a:prstGeom>
        </p:spPr>
        <p:txBody>
          <a:bodyPr vert="horz" lIns="91440" tIns="45720" rIns="91440" bIns="45720" rtlCol="0">
            <a:noAutofit/>
          </a:bodyPr>
          <a:lstStyle/>
          <a:p>
            <a:pPr algn="ctr">
              <a:lnSpc>
                <a:spcPct val="150000"/>
              </a:lnSpc>
            </a:pPr>
            <a:r>
              <a:rPr lang="en-IN" sz="1000" b="1" dirty="0">
                <a:highlight>
                  <a:srgbClr val="FFFF00"/>
                </a:highlight>
                <a:latin typeface="Times New Roman" panose="02020603050405020304" pitchFamily="18" charset="0"/>
                <a:cs typeface="Times New Roman" panose="02020603050405020304" pitchFamily="18" charset="0"/>
              </a:rPr>
              <a:t>METHODOLOGY</a:t>
            </a:r>
            <a:endParaRPr lang="en-IN" sz="1000" b="1" dirty="0">
              <a:latin typeface="Times New Roman" panose="02020603050405020304" pitchFamily="18" charset="0"/>
              <a:cs typeface="Times New Roman" panose="02020603050405020304" pitchFamily="18" charset="0"/>
            </a:endParaRPr>
          </a:p>
          <a:p>
            <a:pPr algn="thaiDist">
              <a:lnSpc>
                <a:spcPct val="150000"/>
              </a:lnSpc>
              <a:spcAft>
                <a:spcPts val="600"/>
              </a:spcAft>
            </a:pPr>
            <a:r>
              <a:rPr lang="en-IN" sz="1000" b="1" dirty="0">
                <a:effectLst/>
                <a:latin typeface="Times New Roman" panose="02020603050405020304" pitchFamily="18" charset="0"/>
                <a:ea typeface="Calibri" panose="020F0502020204030204" pitchFamily="34" charset="0"/>
                <a:cs typeface="Times New Roman" panose="02020603050405020304" pitchFamily="18" charset="0"/>
              </a:rPr>
              <a:t>"This research employed a secondary data analysis approach. We searched academic databases like Google Scholar and ScienceDirect for peer-reviewed journal articles published within the last five years that addressed </a:t>
            </a:r>
            <a:r>
              <a:rPr lang="en-IN"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Post-Pandemic Restructuring of Delhi's Health Infrastructure</a:t>
            </a:r>
            <a:r>
              <a:rPr lang="en-IN" sz="1000" b="1" dirty="0">
                <a:effectLst/>
                <a:latin typeface="Times New Roman" panose="02020603050405020304" pitchFamily="18" charset="0"/>
                <a:ea typeface="Calibri" panose="020F0502020204030204" pitchFamily="34" charset="0"/>
                <a:cs typeface="Times New Roman" panose="02020603050405020304" pitchFamily="18" charset="0"/>
              </a:rPr>
              <a:t>. When evaluating sources, we considered author expertise, publication reputation, and the research methodology used to collect the data."</a:t>
            </a:r>
            <a:endParaRPr lang="en-US" sz="1000" b="1" dirty="0">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4BDD978-2C2A-4231-3975-6A48E8003077}"/>
              </a:ext>
            </a:extLst>
          </p:cNvPr>
          <p:cNvSpPr txBox="1"/>
          <p:nvPr/>
        </p:nvSpPr>
        <p:spPr>
          <a:xfrm>
            <a:off x="939446" y="-22240"/>
            <a:ext cx="10716724" cy="687368"/>
          </a:xfrm>
          <a:prstGeom prst="rect">
            <a:avLst/>
          </a:prstGeom>
          <a:noFill/>
        </p:spPr>
        <p:txBody>
          <a:bodyPr wrap="square" rtlCol="0">
            <a:spAutoFit/>
          </a:bodyPr>
          <a:lstStyle/>
          <a:p>
            <a:pPr algn="ctr">
              <a:spcAft>
                <a:spcPts val="800"/>
              </a:spcAft>
            </a:pPr>
            <a:r>
              <a:rPr lang="en-IN" sz="1600" b="1" dirty="0">
                <a:solidFill>
                  <a:srgbClr val="0070C0"/>
                </a:solidFill>
                <a:effectLst/>
                <a:latin typeface="Times New Roman" panose="02020603050405020304" pitchFamily="18" charset="0"/>
                <a:ea typeface="Aptos" panose="020B0004020202020204" pitchFamily="34" charset="0"/>
              </a:rPr>
              <a:t>Study Of Post-pandemic Health System Of Delhi For Better Healthcare Delivery</a:t>
            </a:r>
            <a:endParaRPr lang="en-IN" sz="1600" b="1" kern="100" cap="small" spc="25"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algn="ctr">
              <a:spcAft>
                <a:spcPts val="800"/>
              </a:spcAft>
            </a:pPr>
            <a:r>
              <a:rPr lang="en-IN" sz="1600" b="1" kern="100" cap="small" spc="25" dirty="0">
                <a:solidFill>
                  <a:srgbClr val="4472C4"/>
                </a:solidFill>
                <a:effectLst/>
                <a:latin typeface="Arial" panose="020B0604020202020204" pitchFamily="34" charset="0"/>
                <a:ea typeface="Calibri" panose="020F0502020204030204" pitchFamily="34" charset="0"/>
                <a:cs typeface="Arial" panose="020B0604020202020204" pitchFamily="34" charset="0"/>
              </a:rPr>
              <a:t>Dr.Vaibhav Sethi</a:t>
            </a:r>
          </a:p>
        </p:txBody>
      </p:sp>
      <p:sp>
        <p:nvSpPr>
          <p:cNvPr id="14" name="Title 6">
            <a:extLst>
              <a:ext uri="{FF2B5EF4-FFF2-40B4-BE49-F238E27FC236}">
                <a16:creationId xmlns:a16="http://schemas.microsoft.com/office/drawing/2014/main" id="{89C62B9E-E679-47B4-60F3-38AE51DEF127}"/>
              </a:ext>
            </a:extLst>
          </p:cNvPr>
          <p:cNvSpPr txBox="1">
            <a:spLocks/>
          </p:cNvSpPr>
          <p:nvPr/>
        </p:nvSpPr>
        <p:spPr>
          <a:xfrm>
            <a:off x="2841149" y="1006385"/>
            <a:ext cx="2936502" cy="358340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thaiDist"/>
            <a:endParaRPr lang="en-IN" sz="900" b="1"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C325BA2-FE2D-C2D3-8B38-219990E57FA6}"/>
              </a:ext>
            </a:extLst>
          </p:cNvPr>
          <p:cNvSpPr txBox="1"/>
          <p:nvPr/>
        </p:nvSpPr>
        <p:spPr>
          <a:xfrm>
            <a:off x="6174556" y="1956441"/>
            <a:ext cx="3146924" cy="4681346"/>
          </a:xfrm>
          <a:prstGeom prst="rect">
            <a:avLst/>
          </a:prstGeom>
          <a:noFill/>
        </p:spPr>
        <p:txBody>
          <a:bodyPr wrap="square" rtlCol="0">
            <a:spAutoFit/>
          </a:bodyPr>
          <a:lstStyle/>
          <a:p>
            <a:pPr algn="ctr">
              <a:lnSpc>
                <a:spcPct val="150000"/>
              </a:lnSpc>
            </a:pPr>
            <a:r>
              <a:rPr lang="en-IN" sz="1000" b="1" dirty="0">
                <a:highlight>
                  <a:srgbClr val="FFFF00"/>
                </a:highlight>
                <a:latin typeface="Times New Roman" panose="02020603050405020304" pitchFamily="18" charset="0"/>
                <a:cs typeface="Times New Roman" panose="02020603050405020304" pitchFamily="18" charset="0"/>
              </a:rPr>
              <a:t>RESULTS</a:t>
            </a:r>
          </a:p>
          <a:p>
            <a:pPr algn="l">
              <a:lnSpc>
                <a:spcPct val="150000"/>
              </a:lnSpc>
            </a:pPr>
            <a: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1. Infrastructure: The Delhi government rapidly expanded its healthcare infrastructure, setting up temporary hospitals, COVID-19 care </a:t>
            </a:r>
            <a:r>
              <a:rPr lang="en-IN" sz="1000" b="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centers</a:t>
            </a:r>
            <a: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and quarantine facilities. The total bed capacity increased by 50%.</a:t>
            </a:r>
            <a:b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br>
            <a: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2. Workforce: The government recruited additional healthcare professionals, including doctors, nurses, and paramedics, to cope with the surge in demand.</a:t>
            </a:r>
            <a:b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br>
            <a: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3. Equipment and Technology: The government invested in modern medical equipment, including ventilators, ICU beds, and diagnostic facilities, to enhance the city's healthcare capabilities.</a:t>
            </a:r>
            <a:b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br>
            <a:r>
              <a:rPr lang="en-IN" sz="10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4. Emergency Services: The emergency services were strengthened, with the introduction of a dedicated COVID-19 helpline and an increase in the number of ambulances</a:t>
            </a:r>
            <a:endParaRPr lang="en-IN" sz="1000" b="1" dirty="0">
              <a:latin typeface="Times New Roman" panose="02020603050405020304" pitchFamily="18" charset="0"/>
              <a:cs typeface="Times New Roman" panose="02020603050405020304" pitchFamily="18" charset="0"/>
            </a:endParaRPr>
          </a:p>
          <a:p>
            <a:pPr algn="l">
              <a:lnSpc>
                <a:spcPct val="150000"/>
              </a:lnSpc>
            </a:pPr>
            <a:endParaRPr lang="en-IN" sz="1000" b="1" dirty="0">
              <a:latin typeface="Times New Roman" panose="02020603050405020304" pitchFamily="18" charset="0"/>
              <a:cs typeface="Times New Roman" panose="02020603050405020304" pitchFamily="18" charset="0"/>
            </a:endParaRPr>
          </a:p>
          <a:p>
            <a:pPr algn="l">
              <a:lnSpc>
                <a:spcPct val="150000"/>
              </a:lnSpc>
            </a:pPr>
            <a:endParaRPr lang="en-IN" sz="1000" b="1" dirty="0">
              <a:latin typeface="Times New Roman" panose="02020603050405020304" pitchFamily="18" charset="0"/>
              <a:cs typeface="Times New Roman" panose="02020603050405020304" pitchFamily="18" charset="0"/>
            </a:endParaRPr>
          </a:p>
          <a:p>
            <a:pPr algn="l">
              <a:lnSpc>
                <a:spcPct val="150000"/>
              </a:lnSpc>
            </a:pPr>
            <a:endParaRPr lang="en-US" sz="10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36FA1C6-E52F-0822-345A-4B9DF7440767}"/>
              </a:ext>
            </a:extLst>
          </p:cNvPr>
          <p:cNvSpPr txBox="1"/>
          <p:nvPr/>
        </p:nvSpPr>
        <p:spPr>
          <a:xfrm>
            <a:off x="5180355" y="2515845"/>
            <a:ext cx="1828800" cy="369332"/>
          </a:xfrm>
          <a:prstGeom prst="rect">
            <a:avLst/>
          </a:prstGeom>
          <a:noFill/>
        </p:spPr>
        <p:txBody>
          <a:bodyPr wrap="square" rtlCol="0">
            <a:spAutoFit/>
          </a:bodyPr>
          <a:lstStyle/>
          <a:p>
            <a:pPr algn="l"/>
            <a:endParaRPr lang="en-US" dirty="0">
              <a:latin typeface="Times New Roman" panose="02020603050405020304" pitchFamily="18" charset="0"/>
              <a:cs typeface="Times New Roman" panose="02020603050405020304" pitchFamily="18" charset="0"/>
            </a:endParaRPr>
          </a:p>
        </p:txBody>
      </p:sp>
      <p:sp>
        <p:nvSpPr>
          <p:cNvPr id="15" name="Content Placeholder 3">
            <a:extLst>
              <a:ext uri="{FF2B5EF4-FFF2-40B4-BE49-F238E27FC236}">
                <a16:creationId xmlns:a16="http://schemas.microsoft.com/office/drawing/2014/main" id="{FB4D1FA1-8B18-9140-5AD2-F35D1A88A636}"/>
              </a:ext>
            </a:extLst>
          </p:cNvPr>
          <p:cNvSpPr>
            <a:spLocks noGrp="1"/>
          </p:cNvSpPr>
          <p:nvPr/>
        </p:nvSpPr>
        <p:spPr>
          <a:xfrm>
            <a:off x="9216343" y="739363"/>
            <a:ext cx="3023473" cy="409599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IN" sz="1000" b="1" i="0" u="none" strike="noStrike" dirty="0">
                <a:solidFill>
                  <a:schemeClr val="bg1">
                    <a:lumMod val="10000"/>
                  </a:schemeClr>
                </a:solidFill>
                <a:effectLst/>
                <a:latin typeface="Times New Roman" panose="02020603050405020304" pitchFamily="18" charset="0"/>
                <a:cs typeface="Times New Roman" panose="02020603050405020304" pitchFamily="18" charset="0"/>
              </a:rPr>
              <a:t>                            </a:t>
            </a:r>
            <a:r>
              <a:rPr lang="en-IN" sz="1000" b="1" i="0" u="none" strike="noStrike" dirty="0">
                <a:solidFill>
                  <a:schemeClr val="bg1">
                    <a:lumMod val="10000"/>
                  </a:schemeClr>
                </a:solidFill>
                <a:effectLst/>
                <a:highlight>
                  <a:srgbClr val="FFFF00"/>
                </a:highlight>
                <a:latin typeface="Times New Roman" panose="02020603050405020304" pitchFamily="18" charset="0"/>
                <a:cs typeface="Times New Roman" panose="02020603050405020304" pitchFamily="18" charset="0"/>
              </a:rPr>
              <a:t>CONCLUSION</a:t>
            </a:r>
          </a:p>
          <a:p>
            <a:pPr>
              <a:lnSpc>
                <a:spcPct val="150000"/>
              </a:lnSpc>
              <a:spcBef>
                <a:spcPts val="140"/>
              </a:spcBef>
              <a:spcAft>
                <a:spcPts val="800"/>
              </a:spcAft>
            </a:pPr>
            <a:r>
              <a:rPr lang="en-IN" sz="10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COVID-19 pandemic has put immense pressure on the healthcare infrastructure of Delhi, exposing its strengths and weaknesses. This report provides a comprehensive evaluation of the Delhi healthcare infrastructure before and after the pandemic, highlighting the challenges faced, responses undertaken, and lessons learned.</a:t>
            </a:r>
            <a:endParaRPr lang="en-IN" sz="1000" b="1" kern="100" dirty="0">
              <a:solidFill>
                <a:srgbClr val="666666"/>
              </a:solidFill>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140"/>
              </a:spcBef>
              <a:spcAft>
                <a:spcPts val="800"/>
              </a:spcAft>
            </a:pPr>
            <a:r>
              <a:rPr lang="en-IN" sz="10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COVID-19 pandemic has brought about unprecedented challenges to the healthcare system in Delhi, forcing facilities to adapt and evolve to meet the surge in demand. </a:t>
            </a:r>
            <a:endParaRPr lang="en-IN" sz="1000" b="1" i="0" u="none" strike="noStrike" dirty="0">
              <a:solidFill>
                <a:schemeClr val="bg1">
                  <a:lumMod val="10000"/>
                </a:schemeClr>
              </a:solidFill>
              <a:effectLst/>
              <a:latin typeface="Arial" panose="020B06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F913E717-C905-1F9E-0252-4E8CA840A83F}"/>
              </a:ext>
            </a:extLst>
          </p:cNvPr>
          <p:cNvGraphicFramePr/>
          <p:nvPr/>
        </p:nvGraphicFramePr>
        <p:xfrm>
          <a:off x="3689270" y="2142912"/>
          <a:ext cx="1991629" cy="19209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12B9EC74-17C4-0224-1D01-354BADEAF5A0}"/>
              </a:ext>
            </a:extLst>
          </p:cNvPr>
          <p:cNvGraphicFramePr/>
          <p:nvPr>
            <p:extLst>
              <p:ext uri="{D42A27DB-BD31-4B8C-83A1-F6EECF244321}">
                <p14:modId xmlns:p14="http://schemas.microsoft.com/office/powerpoint/2010/main" val="804874961"/>
              </p:ext>
            </p:extLst>
          </p:nvPr>
        </p:nvGraphicFramePr>
        <p:xfrm>
          <a:off x="8416" y="4589791"/>
          <a:ext cx="3715408" cy="226820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5C4D7CB6-0731-C01F-D06A-103612D63808}"/>
              </a:ext>
            </a:extLst>
          </p:cNvPr>
          <p:cNvSpPr txBox="1"/>
          <p:nvPr/>
        </p:nvSpPr>
        <p:spPr>
          <a:xfrm>
            <a:off x="9239885" y="3774945"/>
            <a:ext cx="3123382" cy="1400383"/>
          </a:xfrm>
          <a:prstGeom prst="rect">
            <a:avLst/>
          </a:prstGeom>
          <a:noFill/>
        </p:spPr>
        <p:txBody>
          <a:bodyPr wrap="square" rtlCol="0">
            <a:spAutoFit/>
          </a:bodyPr>
          <a:lstStyle/>
          <a:p>
            <a:pPr algn="l">
              <a:lnSpc>
                <a:spcPct val="150000"/>
              </a:lnSpc>
              <a:spcBef>
                <a:spcPts val="210"/>
              </a:spcBef>
              <a:spcAft>
                <a:spcPts val="800"/>
              </a:spcAft>
            </a:pPr>
            <a:r>
              <a:rPr lang="en-IN" sz="1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0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Recommendations</a:t>
            </a:r>
            <a:r>
              <a:rPr lang="en-IN" sz="1000" b="1"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l">
              <a:spcBef>
                <a:spcPts val="140"/>
              </a:spcBef>
              <a:spcAft>
                <a:spcPts val="800"/>
              </a:spcAft>
              <a:buClr>
                <a:srgbClr val="000000"/>
              </a:buClr>
              <a:buFont typeface="Symbol" panose="05050102010706020507" pitchFamily="18" charset="2"/>
              <a:buChar char=""/>
            </a:pPr>
            <a:r>
              <a:rPr lang="en-US" sz="1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Sustain Infrastructure Expansion </a:t>
            </a:r>
          </a:p>
          <a:p>
            <a:pPr marL="342900" lvl="0" indent="-342900" algn="l">
              <a:spcBef>
                <a:spcPts val="140"/>
              </a:spcBef>
              <a:spcAft>
                <a:spcPts val="800"/>
              </a:spcAft>
              <a:buClr>
                <a:srgbClr val="000000"/>
              </a:buClr>
              <a:buFont typeface="Symbol" panose="05050102010706020507" pitchFamily="18" charset="2"/>
              <a:buChar char=""/>
            </a:pPr>
            <a:r>
              <a:rPr lang="en-US" sz="1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Enhance Emergency Preparedness</a:t>
            </a:r>
          </a:p>
          <a:p>
            <a:pPr marL="342900" lvl="0" indent="-342900" algn="l">
              <a:spcBef>
                <a:spcPts val="140"/>
              </a:spcBef>
              <a:spcAft>
                <a:spcPts val="800"/>
              </a:spcAft>
              <a:buClr>
                <a:srgbClr val="000000"/>
              </a:buClr>
              <a:buFont typeface="Symbol" panose="05050102010706020507" pitchFamily="18" charset="2"/>
              <a:buChar char=""/>
            </a:pPr>
            <a:r>
              <a:rPr lang="en-US" sz="1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Invest in Healthcare Technology</a:t>
            </a:r>
          </a:p>
          <a:p>
            <a:pPr marL="342900" lvl="0" indent="-342900" algn="l">
              <a:spcBef>
                <a:spcPts val="140"/>
              </a:spcBef>
              <a:spcAft>
                <a:spcPts val="800"/>
              </a:spcAft>
              <a:buClr>
                <a:srgbClr val="000000"/>
              </a:buClr>
              <a:buFont typeface="Symbol" panose="05050102010706020507" pitchFamily="18" charset="2"/>
              <a:buChar char=""/>
            </a:pPr>
            <a:r>
              <a:rPr lang="en-US" sz="1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Strengthen Public-Private Partnerships.</a:t>
            </a:r>
            <a:endParaRPr lang="en-IN" sz="1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DF966D4-097D-246A-2233-1820EF9B6D3B}"/>
              </a:ext>
            </a:extLst>
          </p:cNvPr>
          <p:cNvSpPr txBox="1"/>
          <p:nvPr/>
        </p:nvSpPr>
        <p:spPr>
          <a:xfrm>
            <a:off x="9562640" y="4589791"/>
            <a:ext cx="2700718" cy="2708434"/>
          </a:xfrm>
          <a:prstGeom prst="rect">
            <a:avLst/>
          </a:prstGeom>
          <a:noFill/>
        </p:spPr>
        <p:txBody>
          <a:bodyPr wrap="square" rtlCol="0">
            <a:spAutoFit/>
          </a:bodyPr>
          <a:lstStyle/>
          <a:p>
            <a:pPr algn="l">
              <a:lnSpc>
                <a:spcPct val="150000"/>
              </a:lnSpc>
              <a:spcAft>
                <a:spcPts val="800"/>
              </a:spcAft>
            </a:pPr>
            <a:r>
              <a:rPr lang="en-IN" sz="1800" b="1" kern="100" dirty="0">
                <a:effectLst/>
                <a:latin typeface="Arial" panose="020B0604020202020204" pitchFamily="34" charset="0"/>
                <a:ea typeface="Calibri" panose="020F0502020204030204" pitchFamily="34" charset="0"/>
                <a:cs typeface="Arial" panose="020B0604020202020204" pitchFamily="34" charset="0"/>
              </a:rPr>
              <a:t> </a:t>
            </a:r>
            <a:endParaRPr lang="en-IN" sz="1800" kern="1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spcAft>
                <a:spcPts val="800"/>
              </a:spcAft>
            </a:pPr>
            <a:r>
              <a:rPr lang="en-IN" sz="1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0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References</a:t>
            </a:r>
          </a:p>
          <a:p>
            <a:pPr algn="l">
              <a:lnSpc>
                <a:spcPct val="150000"/>
              </a:lnSpc>
              <a:spcAft>
                <a:spcPts val="800"/>
              </a:spcAft>
            </a:pPr>
            <a:r>
              <a:rPr lang="en-US" sz="1000" b="1" kern="100" dirty="0">
                <a:effectLst/>
                <a:latin typeface="Times New Roman" panose="02020603050405020304" pitchFamily="18" charset="0"/>
                <a:ea typeface="Calibri" panose="020F0502020204030204" pitchFamily="34" charset="0"/>
                <a:cs typeface="Times New Roman" panose="02020603050405020304" pitchFamily="18" charset="0"/>
              </a:rPr>
              <a:t>Economic Survey of Delhi 2022-23. Planning Department. Government of NCT of Delhi. March 2023. Available from: https://delhiplanning.delhi.gov.in/planning/economic-survey-delhi-2022-23. [Last accessed on 2024 June  24].</a:t>
            </a:r>
            <a:endParaRPr lang="en-IN" sz="1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FC96177C-1B60-EA49-93C8-1B84D32589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659" y="95192"/>
            <a:ext cx="1449575" cy="682314"/>
          </a:xfrm>
          <a:prstGeom prst="rect">
            <a:avLst/>
          </a:prstGeom>
        </p:spPr>
      </p:pic>
      <p:sp>
        <p:nvSpPr>
          <p:cNvPr id="9" name="TextBox 8">
            <a:extLst>
              <a:ext uri="{FF2B5EF4-FFF2-40B4-BE49-F238E27FC236}">
                <a16:creationId xmlns:a16="http://schemas.microsoft.com/office/drawing/2014/main" id="{1BF03840-1667-CF84-DDD0-3504694BDD22}"/>
              </a:ext>
            </a:extLst>
          </p:cNvPr>
          <p:cNvSpPr txBox="1"/>
          <p:nvPr/>
        </p:nvSpPr>
        <p:spPr>
          <a:xfrm>
            <a:off x="7009155" y="488619"/>
            <a:ext cx="5285913" cy="615553"/>
          </a:xfrm>
          <a:prstGeom prst="rect">
            <a:avLst/>
          </a:prstGeom>
          <a:noFill/>
        </p:spPr>
        <p:txBody>
          <a:bodyPr wrap="square" rtlCol="0">
            <a:spAutoFit/>
          </a:bodyPr>
          <a:lstStyle/>
          <a:p>
            <a:r>
              <a:rPr lang="en-IN" sz="1600" b="1" kern="100" cap="small" spc="25" dirty="0">
                <a:solidFill>
                  <a:srgbClr val="4472C4"/>
                </a:solidFill>
                <a:latin typeface="Arial" panose="020B0604020202020204" pitchFamily="34" charset="0"/>
                <a:ea typeface="Calibri" panose="020F0502020204030204" pitchFamily="34" charset="0"/>
                <a:cs typeface="Arial" panose="020B0604020202020204" pitchFamily="34" charset="0"/>
              </a:rPr>
              <a:t>under the guidance of  : </a:t>
            </a:r>
            <a:r>
              <a:rPr lang="en-IN" sz="1600" b="1" kern="100" cap="small" spc="25" dirty="0" err="1">
                <a:solidFill>
                  <a:srgbClr val="4472C4"/>
                </a:solidFill>
                <a:latin typeface="Arial" panose="020B0604020202020204" pitchFamily="34" charset="0"/>
                <a:ea typeface="Calibri" panose="020F0502020204030204" pitchFamily="34" charset="0"/>
                <a:cs typeface="Arial" panose="020B0604020202020204" pitchFamily="34" charset="0"/>
              </a:rPr>
              <a:t>dr.sumant</a:t>
            </a:r>
            <a:r>
              <a:rPr lang="en-IN" sz="1600" b="1" kern="100" cap="small" spc="25" dirty="0">
                <a:solidFill>
                  <a:srgbClr val="4472C4"/>
                </a:solidFill>
                <a:latin typeface="Arial" panose="020B0604020202020204" pitchFamily="34" charset="0"/>
                <a:ea typeface="Calibri" panose="020F0502020204030204" pitchFamily="34" charset="0"/>
                <a:cs typeface="Arial" panose="020B0604020202020204" pitchFamily="34" charset="0"/>
              </a:rPr>
              <a:t> swain</a:t>
            </a:r>
            <a:endParaRPr lang="en-IN" sz="1600"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IN" dirty="0"/>
          </a:p>
        </p:txBody>
      </p:sp>
      <p:graphicFrame>
        <p:nvGraphicFramePr>
          <p:cNvPr id="13" name="Chart 12">
            <a:extLst>
              <a:ext uri="{FF2B5EF4-FFF2-40B4-BE49-F238E27FC236}">
                <a16:creationId xmlns:a16="http://schemas.microsoft.com/office/drawing/2014/main" id="{3E3AF7F3-ACEB-5FB2-2675-564BE1A70C8F}"/>
              </a:ext>
            </a:extLst>
          </p:cNvPr>
          <p:cNvGraphicFramePr/>
          <p:nvPr>
            <p:extLst>
              <p:ext uri="{D42A27DB-BD31-4B8C-83A1-F6EECF244321}">
                <p14:modId xmlns:p14="http://schemas.microsoft.com/office/powerpoint/2010/main" val="2160772719"/>
              </p:ext>
            </p:extLst>
          </p:nvPr>
        </p:nvGraphicFramePr>
        <p:xfrm>
          <a:off x="3109455" y="4123563"/>
          <a:ext cx="3715408" cy="244440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40230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70902-21DC-DFB9-09E8-48BC59BC29D3}"/>
              </a:ext>
            </a:extLst>
          </p:cNvPr>
          <p:cNvSpPr txBox="1">
            <a:spLocks/>
          </p:cNvSpPr>
          <p:nvPr/>
        </p:nvSpPr>
        <p:spPr>
          <a:xfrm>
            <a:off x="3439765" y="344959"/>
            <a:ext cx="5309419" cy="6823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dirty="0">
                <a:solidFill>
                  <a:schemeClr val="accent1">
                    <a:lumMod val="75000"/>
                  </a:schemeClr>
                </a:solidFill>
                <a:latin typeface="+mn-lt"/>
              </a:rPr>
              <a:t>Internship Experience</a:t>
            </a:r>
            <a:endParaRPr lang="en-IN" sz="4300" b="1" dirty="0">
              <a:solidFill>
                <a:schemeClr val="accent1">
                  <a:lumMod val="75000"/>
                </a:schemeClr>
              </a:solidFill>
              <a:latin typeface="+mn-lt"/>
            </a:endParaRPr>
          </a:p>
        </p:txBody>
      </p:sp>
      <p:pic>
        <p:nvPicPr>
          <p:cNvPr id="3" name="Picture 2">
            <a:extLst>
              <a:ext uri="{FF2B5EF4-FFF2-40B4-BE49-F238E27FC236}">
                <a16:creationId xmlns:a16="http://schemas.microsoft.com/office/drawing/2014/main" id="{99C40A95-D283-F981-61B3-9159CD0A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sp>
        <p:nvSpPr>
          <p:cNvPr id="5" name="TextBox 4">
            <a:extLst>
              <a:ext uri="{FF2B5EF4-FFF2-40B4-BE49-F238E27FC236}">
                <a16:creationId xmlns:a16="http://schemas.microsoft.com/office/drawing/2014/main" id="{5797C2D8-9E7B-6C9E-E980-B969F6FDDF3C}"/>
              </a:ext>
            </a:extLst>
          </p:cNvPr>
          <p:cNvSpPr txBox="1"/>
          <p:nvPr/>
        </p:nvSpPr>
        <p:spPr>
          <a:xfrm>
            <a:off x="318644" y="1038475"/>
            <a:ext cx="12325148" cy="5955476"/>
          </a:xfrm>
          <a:prstGeom prst="rect">
            <a:avLst/>
          </a:prstGeom>
          <a:noFill/>
        </p:spPr>
        <p:txBody>
          <a:bodyPr wrap="square" rtlCol="0">
            <a:spAutoFit/>
          </a:bodyPr>
          <a:lstStyle/>
          <a:p>
            <a:pPr algn="l"/>
            <a:r>
              <a:rPr lang="en-IN" sz="2400" b="1" dirty="0">
                <a:solidFill>
                  <a:schemeClr val="bg1">
                    <a:lumMod val="10000"/>
                  </a:schemeClr>
                </a:solidFill>
                <a:latin typeface="Times New Roman" panose="02020603050405020304" pitchFamily="18" charset="0"/>
                <a:cs typeface="Times New Roman" panose="02020603050405020304" pitchFamily="18" charset="0"/>
              </a:rPr>
              <a:t>Work and conduct :</a:t>
            </a:r>
          </a:p>
          <a:p>
            <a:pPr algn="l"/>
            <a:endParaRPr lang="en-IN" dirty="0">
              <a:solidFill>
                <a:schemeClr val="bg1">
                  <a:lumMod val="10000"/>
                </a:schemeClr>
              </a:solidFill>
              <a:latin typeface="Times New Roman" panose="02020603050405020304" pitchFamily="18" charset="0"/>
              <a:cs typeface="Times New Roman" panose="02020603050405020304" pitchFamily="18" charset="0"/>
            </a:endParaRPr>
          </a:p>
          <a:p>
            <a:pPr algn="l"/>
            <a:r>
              <a:rPr lang="en-IN" sz="2400" b="1" i="0" u="sng" strike="noStrike" dirty="0">
                <a:solidFill>
                  <a:schemeClr val="bg1">
                    <a:lumMod val="10000"/>
                  </a:schemeClr>
                </a:solidFill>
                <a:effectLst/>
                <a:latin typeface="Times New Roman" panose="02020603050405020304" pitchFamily="18" charset="0"/>
                <a:cs typeface="Times New Roman" panose="02020603050405020304" pitchFamily="18" charset="0"/>
              </a:rPr>
              <a:t>General</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1.Gain the understanding of </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the health services and daily activities, </a:t>
            </a:r>
            <a:r>
              <a:rPr lang="en-IN" dirty="0">
                <a:solidFill>
                  <a:schemeClr val="bg1">
                    <a:lumMod val="10000"/>
                  </a:schemeClr>
                </a:solidFill>
                <a:latin typeface="Times New Roman" panose="02020603050405020304" pitchFamily="18" charset="0"/>
                <a:cs typeface="Times New Roman" panose="02020603050405020304" pitchFamily="18" charset="0"/>
              </a:rPr>
              <a:t>functioning </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of </a:t>
            </a:r>
            <a:r>
              <a:rPr lang="en-IN" b="0" i="0" u="none" strike="noStrike" dirty="0" err="1">
                <a:solidFill>
                  <a:schemeClr val="bg1">
                    <a:lumMod val="10000"/>
                  </a:schemeClr>
                </a:solidFill>
                <a:effectLst/>
                <a:latin typeface="Times New Roman" panose="02020603050405020304" pitchFamily="18" charset="0"/>
                <a:cs typeface="Times New Roman" panose="02020603050405020304" pitchFamily="18" charset="0"/>
              </a:rPr>
              <a:t>Iqvia</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 </a:t>
            </a:r>
          </a:p>
          <a:p>
            <a:pPr algn="l"/>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2. </a:t>
            </a:r>
            <a:r>
              <a:rPr lang="en-IN" dirty="0">
                <a:solidFill>
                  <a:schemeClr val="bg1">
                    <a:lumMod val="10000"/>
                  </a:schemeClr>
                </a:solidFill>
                <a:latin typeface="Times New Roman" panose="02020603050405020304" pitchFamily="18" charset="0"/>
                <a:cs typeface="Times New Roman" panose="02020603050405020304" pitchFamily="18" charset="0"/>
              </a:rPr>
              <a:t>P</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roviding  office support to seniors and for the smooth-running of projects</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3. </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Understanding some common responsibilities of a </a:t>
            </a:r>
            <a:r>
              <a:rPr lang="en-IN" b="0" i="0" u="none" strike="noStrike" dirty="0" err="1">
                <a:solidFill>
                  <a:schemeClr val="bg1">
                    <a:lumMod val="10000"/>
                  </a:schemeClr>
                </a:solidFill>
                <a:effectLst/>
                <a:latin typeface="Times New Roman" panose="02020603050405020304" pitchFamily="18" charset="0"/>
                <a:cs typeface="Times New Roman" panose="02020603050405020304" pitchFamily="18" charset="0"/>
              </a:rPr>
              <a:t>coorperate</a:t>
            </a:r>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 employee.</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4. Daily Project deadlines met.`</a:t>
            </a:r>
          </a:p>
          <a:p>
            <a:pPr algn="l"/>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5. </a:t>
            </a:r>
            <a:r>
              <a:rPr lang="en-IN" dirty="0">
                <a:solidFill>
                  <a:schemeClr val="bg1">
                    <a:lumMod val="10000"/>
                  </a:schemeClr>
                </a:solidFill>
                <a:latin typeface="Times New Roman" panose="02020603050405020304" pitchFamily="18" charset="0"/>
                <a:cs typeface="Times New Roman" panose="02020603050405020304" pitchFamily="18" charset="0"/>
              </a:rPr>
              <a:t>Learning Time management with assigned work</a:t>
            </a:r>
          </a:p>
          <a:p>
            <a:pPr algn="l"/>
            <a:r>
              <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6. </a:t>
            </a:r>
            <a:r>
              <a:rPr lang="en-IN" dirty="0">
                <a:solidFill>
                  <a:schemeClr val="bg1">
                    <a:lumMod val="10000"/>
                  </a:schemeClr>
                </a:solidFill>
                <a:latin typeface="Times New Roman" panose="02020603050405020304" pitchFamily="18" charset="0"/>
                <a:cs typeface="Times New Roman" panose="02020603050405020304" pitchFamily="18" charset="0"/>
              </a:rPr>
              <a:t>Learning the importance of management and confidentiality of data privacy.</a:t>
            </a:r>
            <a:endParaRPr lang="en-IN" b="0" i="0" u="none" strike="noStrike" dirty="0">
              <a:solidFill>
                <a:schemeClr val="bg1">
                  <a:lumMod val="10000"/>
                </a:schemeClr>
              </a:solidFill>
              <a:effectLst/>
              <a:latin typeface="Times New Roman" panose="02020603050405020304" pitchFamily="18" charset="0"/>
              <a:cs typeface="Times New Roman" panose="02020603050405020304" pitchFamily="18" charset="0"/>
            </a:endParaRPr>
          </a:p>
          <a:p>
            <a:pPr algn="l"/>
            <a:endParaRPr lang="en-IN" dirty="0">
              <a:solidFill>
                <a:schemeClr val="bg1">
                  <a:lumMod val="10000"/>
                </a:schemeClr>
              </a:solidFill>
              <a:latin typeface="Times New Roman" panose="02020603050405020304" pitchFamily="18" charset="0"/>
              <a:cs typeface="Times New Roman" panose="02020603050405020304" pitchFamily="18" charset="0"/>
            </a:endParaRPr>
          </a:p>
          <a:p>
            <a:pPr algn="l"/>
            <a:r>
              <a:rPr lang="en-IN" sz="2400" b="1" i="0" u="sng" strike="noStrike" dirty="0">
                <a:solidFill>
                  <a:schemeClr val="bg1">
                    <a:lumMod val="10000"/>
                  </a:schemeClr>
                </a:solidFill>
                <a:effectLst/>
                <a:latin typeface="Times New Roman" panose="02020603050405020304" pitchFamily="18" charset="0"/>
                <a:cs typeface="Times New Roman" panose="02020603050405020304" pitchFamily="18" charset="0"/>
              </a:rPr>
              <a:t>Academic</a:t>
            </a:r>
            <a:r>
              <a:rPr lang="en-IN" sz="2400" b="0" i="0" u="none" strike="noStrike" dirty="0">
                <a:solidFill>
                  <a:schemeClr val="bg1">
                    <a:lumMod val="10000"/>
                  </a:schemeClr>
                </a:solidFill>
                <a:effectLst/>
                <a:latin typeface="Times New Roman" panose="02020603050405020304" pitchFamily="18" charset="0"/>
                <a:cs typeface="Times New Roman" panose="02020603050405020304" pitchFamily="18" charset="0"/>
              </a:rPr>
              <a:t> :</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1 .Finalizing reports </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2. Understanding way of writing report.</a:t>
            </a:r>
          </a:p>
          <a:p>
            <a:pPr algn="l"/>
            <a:r>
              <a:rPr lang="en-IN" dirty="0">
                <a:solidFill>
                  <a:schemeClr val="bg1">
                    <a:lumMod val="10000"/>
                  </a:schemeClr>
                </a:solidFill>
                <a:latin typeface="Times New Roman" panose="02020603050405020304" pitchFamily="18" charset="0"/>
                <a:cs typeface="Times New Roman" panose="02020603050405020304" pitchFamily="18" charset="0"/>
              </a:rPr>
              <a:t>3. Discussions and suggestions on various data collection with supervisor</a:t>
            </a:r>
          </a:p>
          <a:p>
            <a:pPr algn="l"/>
            <a:endParaRPr lang="en-IN" dirty="0">
              <a:solidFill>
                <a:schemeClr val="bg1">
                  <a:lumMod val="10000"/>
                </a:schemeClr>
              </a:solidFill>
              <a:latin typeface="Times New Roman" panose="02020603050405020304" pitchFamily="18" charset="0"/>
              <a:cs typeface="Times New Roman" panose="02020603050405020304" pitchFamily="18" charset="0"/>
            </a:endParaRPr>
          </a:p>
          <a:p>
            <a:pPr algn="l"/>
            <a:r>
              <a:rPr lang="en-IN" sz="2400" b="1" u="sng" dirty="0">
                <a:solidFill>
                  <a:schemeClr val="bg1">
                    <a:lumMod val="10000"/>
                  </a:schemeClr>
                </a:solidFill>
                <a:latin typeface="Times New Roman" panose="02020603050405020304" pitchFamily="18" charset="0"/>
                <a:cs typeface="Times New Roman" panose="02020603050405020304" pitchFamily="18" charset="0"/>
              </a:rPr>
              <a:t>RESEARCH WORK AND PROJECT</a:t>
            </a:r>
            <a:r>
              <a:rPr lang="en-IN" sz="2400" dirty="0">
                <a:solidFill>
                  <a:schemeClr val="bg1">
                    <a:lumMod val="10000"/>
                  </a:schemeClr>
                </a:solidFill>
                <a:latin typeface="Times New Roman" panose="02020603050405020304" pitchFamily="18" charset="0"/>
                <a:cs typeface="Times New Roman" panose="02020603050405020304" pitchFamily="18" charset="0"/>
              </a:rPr>
              <a:t> </a:t>
            </a:r>
          </a:p>
          <a:p>
            <a:pPr algn="l"/>
            <a:r>
              <a:rPr lang="en-IN" dirty="0">
                <a:latin typeface="Times New Roman" panose="02020603050405020304" pitchFamily="18" charset="0"/>
                <a:cs typeface="Times New Roman" panose="02020603050405020304" pitchFamily="18" charset="0"/>
              </a:rPr>
              <a:t>1.SNCU Resource Mapping And Biomedical </a:t>
            </a:r>
            <a:r>
              <a:rPr lang="en-IN" dirty="0" err="1">
                <a:latin typeface="Times New Roman" panose="02020603050405020304" pitchFamily="18" charset="0"/>
                <a:cs typeface="Times New Roman" panose="02020603050405020304" pitchFamily="18" charset="0"/>
              </a:rPr>
              <a:t>Equipement</a:t>
            </a:r>
            <a:r>
              <a:rPr lang="en-IN" dirty="0">
                <a:latin typeface="Times New Roman" panose="02020603050405020304" pitchFamily="18" charset="0"/>
                <a:cs typeface="Times New Roman" panose="02020603050405020304" pitchFamily="18" charset="0"/>
              </a:rPr>
              <a:t> Survey Across Uttar Pradesh, Bihar,   Jharkhand And Maharashtra.</a:t>
            </a:r>
          </a:p>
          <a:p>
            <a:pPr algn="l"/>
            <a:r>
              <a:rPr lang="en-IN" dirty="0">
                <a:latin typeface="Times New Roman" panose="02020603050405020304" pitchFamily="18" charset="0"/>
                <a:cs typeface="Times New Roman" panose="02020603050405020304" pitchFamily="18" charset="0"/>
              </a:rPr>
              <a:t>2. Presentation Finalization For Various Other Projects</a:t>
            </a:r>
          </a:p>
          <a:p>
            <a:pPr algn="l"/>
            <a:r>
              <a:rPr lang="en-IN" dirty="0">
                <a:latin typeface="Times New Roman" panose="02020603050405020304" pitchFamily="18" charset="0"/>
                <a:cs typeface="Times New Roman" panose="02020603050405020304" pitchFamily="18" charset="0"/>
              </a:rPr>
              <a:t>3.  Report Finalization For Mizoram</a:t>
            </a:r>
          </a:p>
          <a:p>
            <a:pPr algn="l"/>
            <a:endParaRPr lang="en-US" sz="1500" dirty="0">
              <a:solidFill>
                <a:schemeClr val="bg1">
                  <a:lumMod val="1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8872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6" name="Rectangle 1045">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Delhi-NCR at bottom among top 8 cities on health infra parameters: Report">
            <a:extLst>
              <a:ext uri="{FF2B5EF4-FFF2-40B4-BE49-F238E27FC236}">
                <a16:creationId xmlns:a16="http://schemas.microsoft.com/office/drawing/2014/main" id="{E4385C24-393C-302B-0271-FBDAFF9C6204}"/>
              </a:ext>
            </a:extLst>
          </p:cNvPr>
          <p:cNvPicPr>
            <a:picLocks noChangeAspect="1" noChangeArrowheads="1"/>
          </p:cNvPicPr>
          <p:nvPr/>
        </p:nvPicPr>
        <p:blipFill rotWithShape="1">
          <a:blip r:embed="rId2">
            <a:alphaModFix amt="80000"/>
            <a:extLst>
              <a:ext uri="{28A0092B-C50C-407E-A947-70E740481C1C}">
                <a14:useLocalDpi xmlns:a14="http://schemas.microsoft.com/office/drawing/2010/main" val="0"/>
              </a:ext>
            </a:extLst>
          </a:blip>
          <a:srcRect t="2271"/>
          <a:stretch/>
        </p:blipFill>
        <p:spPr bwMode="auto">
          <a:xfrm>
            <a:off x="-151699" y="0"/>
            <a:ext cx="12156311" cy="6682664"/>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828C45B1-28CD-A525-346A-1E3B61AB3372}"/>
              </a:ext>
            </a:extLst>
          </p:cNvPr>
          <p:cNvSpPr>
            <a:spLocks noGrp="1"/>
          </p:cNvSpPr>
          <p:nvPr>
            <p:ph type="ctrTitle"/>
          </p:nvPr>
        </p:nvSpPr>
        <p:spPr>
          <a:xfrm>
            <a:off x="5236946" y="-141029"/>
            <a:ext cx="10165218" cy="2806506"/>
          </a:xfrm>
        </p:spPr>
        <p:txBody>
          <a:bodyPr vert="horz" lIns="91440" tIns="45720" rIns="91440" bIns="45720" rtlCol="0" anchor="b">
            <a:normAutofit/>
          </a:bodyPr>
          <a:lstStyle/>
          <a:p>
            <a:pPr algn="l"/>
            <a:r>
              <a:rPr lang="en-US" sz="3600" b="1" dirty="0">
                <a:solidFill>
                  <a:srgbClr val="00B0F0"/>
                </a:solidFill>
                <a:latin typeface="Agency FB" panose="020B0503020202020204" pitchFamily="34" charset="0"/>
              </a:rPr>
              <a:t>                 Mentor: Dr. </a:t>
            </a:r>
            <a:r>
              <a:rPr lang="en-US" sz="3600" b="1" dirty="0" err="1">
                <a:solidFill>
                  <a:srgbClr val="00B0F0"/>
                </a:solidFill>
                <a:latin typeface="Agency FB" panose="020B0503020202020204" pitchFamily="34" charset="0"/>
              </a:rPr>
              <a:t>Sumant</a:t>
            </a:r>
            <a:r>
              <a:rPr lang="en-US" sz="3600" b="1" dirty="0">
                <a:solidFill>
                  <a:srgbClr val="00B0F0"/>
                </a:solidFill>
                <a:latin typeface="Agency FB" panose="020B0503020202020204" pitchFamily="34" charset="0"/>
              </a:rPr>
              <a:t> Swain </a:t>
            </a:r>
          </a:p>
        </p:txBody>
      </p:sp>
      <p:sp>
        <p:nvSpPr>
          <p:cNvPr id="3" name="TextBox 2">
            <a:extLst>
              <a:ext uri="{FF2B5EF4-FFF2-40B4-BE49-F238E27FC236}">
                <a16:creationId xmlns:a16="http://schemas.microsoft.com/office/drawing/2014/main" id="{E8ABE212-A4ED-4362-0528-410D432461D4}"/>
              </a:ext>
            </a:extLst>
          </p:cNvPr>
          <p:cNvSpPr txBox="1"/>
          <p:nvPr/>
        </p:nvSpPr>
        <p:spPr>
          <a:xfrm>
            <a:off x="6795436" y="3234088"/>
            <a:ext cx="5103194" cy="2880670"/>
          </a:xfrm>
          <a:prstGeom prst="rect">
            <a:avLst/>
          </a:prstGeom>
        </p:spPr>
        <p:txBody>
          <a:bodyPr vert="horz" lIns="91440" tIns="45720" rIns="91440" bIns="45720" rtlCol="0">
            <a:normAutofit/>
          </a:bodyPr>
          <a:lstStyle/>
          <a:p>
            <a:pPr>
              <a:lnSpc>
                <a:spcPct val="90000"/>
              </a:lnSpc>
              <a:spcAft>
                <a:spcPts val="600"/>
              </a:spcAft>
            </a:pPr>
            <a:r>
              <a:rPr lang="en-US" sz="2000" b="1" i="1" dirty="0">
                <a:solidFill>
                  <a:srgbClr val="FF0000"/>
                </a:solidFill>
              </a:rPr>
              <a:t>           </a:t>
            </a:r>
            <a:r>
              <a:rPr lang="en-US" sz="2800" b="1" i="1" dirty="0">
                <a:solidFill>
                  <a:srgbClr val="FF0000"/>
                </a:solidFill>
              </a:rPr>
              <a:t>Name:   Dr. Vaibhav Sethi</a:t>
            </a:r>
          </a:p>
          <a:p>
            <a:pPr>
              <a:lnSpc>
                <a:spcPct val="90000"/>
              </a:lnSpc>
              <a:spcAft>
                <a:spcPts val="600"/>
              </a:spcAft>
            </a:pPr>
            <a:r>
              <a:rPr lang="en-US" sz="2800" b="1" i="1" dirty="0">
                <a:solidFill>
                  <a:srgbClr val="FF0000"/>
                </a:solidFill>
              </a:rPr>
              <a:t>                           (BATCH 2023-25)</a:t>
            </a:r>
          </a:p>
          <a:p>
            <a:pPr>
              <a:lnSpc>
                <a:spcPct val="90000"/>
              </a:lnSpc>
              <a:spcAft>
                <a:spcPts val="600"/>
              </a:spcAft>
            </a:pPr>
            <a:r>
              <a:rPr lang="en-US" sz="2800" b="1" i="1" dirty="0">
                <a:solidFill>
                  <a:srgbClr val="FF0000"/>
                </a:solidFill>
              </a:rPr>
              <a:t>                             ROLL NO : 125</a:t>
            </a:r>
          </a:p>
        </p:txBody>
      </p:sp>
      <p:pic>
        <p:nvPicPr>
          <p:cNvPr id="4" name="Picture 3">
            <a:extLst>
              <a:ext uri="{FF2B5EF4-FFF2-40B4-BE49-F238E27FC236}">
                <a16:creationId xmlns:a16="http://schemas.microsoft.com/office/drawing/2014/main" id="{669D5B74-21F0-C4BD-232A-8E214ACC7D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509" y="525195"/>
            <a:ext cx="1449575" cy="682314"/>
          </a:xfrm>
          <a:prstGeom prst="rect">
            <a:avLst/>
          </a:prstGeom>
        </p:spPr>
      </p:pic>
    </p:spTree>
    <p:extLst>
      <p:ext uri="{BB962C8B-B14F-4D97-AF65-F5344CB8AC3E}">
        <p14:creationId xmlns:p14="http://schemas.microsoft.com/office/powerpoint/2010/main" val="2485833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DBA67-E705-8F8B-8BEA-593A22719F6E}"/>
              </a:ext>
            </a:extLst>
          </p:cNvPr>
          <p:cNvSpPr>
            <a:spLocks noGrp="1"/>
          </p:cNvSpPr>
          <p:nvPr>
            <p:ph type="title"/>
          </p:nvPr>
        </p:nvSpPr>
        <p:spPr>
          <a:xfrm>
            <a:off x="838200" y="0"/>
            <a:ext cx="10515600" cy="1325563"/>
          </a:xfrm>
        </p:spPr>
        <p:txBody>
          <a:bodyPr/>
          <a:lstStyle/>
          <a:p>
            <a:r>
              <a:rPr lang="en-US" dirty="0" err="1">
                <a:solidFill>
                  <a:srgbClr val="0070C0"/>
                </a:solidFill>
                <a:latin typeface="Algerian" panose="04020705040A02060702" pitchFamily="82" charset="0"/>
              </a:rPr>
              <a:t>Pictoral</a:t>
            </a:r>
            <a:r>
              <a:rPr lang="en-US" dirty="0">
                <a:solidFill>
                  <a:srgbClr val="0070C0"/>
                </a:solidFill>
                <a:latin typeface="Algerian" panose="04020705040A02060702" pitchFamily="82" charset="0"/>
              </a:rPr>
              <a:t> Journey</a:t>
            </a:r>
            <a:endParaRPr lang="en-IN" dirty="0">
              <a:solidFill>
                <a:srgbClr val="0070C0"/>
              </a:solidFill>
              <a:latin typeface="Algerian" panose="04020705040A02060702" pitchFamily="82" charset="0"/>
            </a:endParaRPr>
          </a:p>
        </p:txBody>
      </p:sp>
      <p:sp>
        <p:nvSpPr>
          <p:cNvPr id="3" name="Content Placeholder 2">
            <a:extLst>
              <a:ext uri="{FF2B5EF4-FFF2-40B4-BE49-F238E27FC236}">
                <a16:creationId xmlns:a16="http://schemas.microsoft.com/office/drawing/2014/main" id="{CADD3495-4C39-A7F0-A0DE-F5B9CCD2B567}"/>
              </a:ext>
            </a:extLst>
          </p:cNvPr>
          <p:cNvSpPr>
            <a:spLocks noGrp="1"/>
          </p:cNvSpPr>
          <p:nvPr>
            <p:ph idx="1"/>
          </p:nvPr>
        </p:nvSpPr>
        <p:spPr/>
        <p:txBody>
          <a:bodyPr/>
          <a:lstStyle/>
          <a:p>
            <a:endParaRPr lang="en-IN" dirty="0"/>
          </a:p>
        </p:txBody>
      </p:sp>
      <p:pic>
        <p:nvPicPr>
          <p:cNvPr id="4" name="Picture 3">
            <a:extLst>
              <a:ext uri="{FF2B5EF4-FFF2-40B4-BE49-F238E27FC236}">
                <a16:creationId xmlns:a16="http://schemas.microsoft.com/office/drawing/2014/main" id="{EAEF27E3-F39D-1815-A8BE-12442236EC25}"/>
              </a:ext>
            </a:extLst>
          </p:cNvPr>
          <p:cNvPicPr>
            <a:picLocks noChangeAspect="1"/>
          </p:cNvPicPr>
          <p:nvPr/>
        </p:nvPicPr>
        <p:blipFill rotWithShape="1">
          <a:blip r:embed="rId2">
            <a:extLst>
              <a:ext uri="{28A0092B-C50C-407E-A947-70E740481C1C}">
                <a14:useLocalDpi xmlns:a14="http://schemas.microsoft.com/office/drawing/2010/main" val="0"/>
              </a:ext>
            </a:extLst>
          </a:blip>
          <a:srcRect l="8925" r="-2976" b="42063"/>
          <a:stretch/>
        </p:blipFill>
        <p:spPr>
          <a:xfrm>
            <a:off x="0" y="1055914"/>
            <a:ext cx="12573000" cy="5676900"/>
          </a:xfrm>
          <a:prstGeom prst="rect">
            <a:avLst/>
          </a:prstGeom>
        </p:spPr>
      </p:pic>
    </p:spTree>
    <p:extLst>
      <p:ext uri="{BB962C8B-B14F-4D97-AF65-F5344CB8AC3E}">
        <p14:creationId xmlns:p14="http://schemas.microsoft.com/office/powerpoint/2010/main" val="3432810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oup of people standing in an office&#10;&#10;Description automatically generated">
            <a:extLst>
              <a:ext uri="{FF2B5EF4-FFF2-40B4-BE49-F238E27FC236}">
                <a16:creationId xmlns:a16="http://schemas.microsoft.com/office/drawing/2014/main" id="{97270FD5-A64F-DC02-DA11-C9E119FDCD0B}"/>
              </a:ext>
            </a:extLst>
          </p:cNvPr>
          <p:cNvPicPr>
            <a:picLocks noChangeAspect="1"/>
          </p:cNvPicPr>
          <p:nvPr/>
        </p:nvPicPr>
        <p:blipFill rotWithShape="1">
          <a:blip r:embed="rId2">
            <a:extLst>
              <a:ext uri="{28A0092B-C50C-407E-A947-70E740481C1C}">
                <a14:useLocalDpi xmlns:a14="http://schemas.microsoft.com/office/drawing/2010/main" val="0"/>
              </a:ext>
            </a:extLst>
          </a:blip>
          <a:srcRect t="10759" r="-1" b="2452"/>
          <a:stretch/>
        </p:blipFill>
        <p:spPr>
          <a:xfrm>
            <a:off x="-1284" y="-54234"/>
            <a:ext cx="8128855" cy="5997813"/>
          </a:xfrm>
          <a:prstGeom prst="rect">
            <a:avLst/>
          </a:prstGeom>
        </p:spPr>
      </p:pic>
      <p:sp>
        <p:nvSpPr>
          <p:cNvPr id="22" name="Rectangle 21">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tanding in a room&#10;&#10;Description automatically generated">
            <a:extLst>
              <a:ext uri="{FF2B5EF4-FFF2-40B4-BE49-F238E27FC236}">
                <a16:creationId xmlns:a16="http://schemas.microsoft.com/office/drawing/2014/main" id="{05EA03F5-81E2-3B11-521F-794C0F6A9A6F}"/>
              </a:ext>
            </a:extLst>
          </p:cNvPr>
          <p:cNvPicPr>
            <a:picLocks noChangeAspect="1"/>
          </p:cNvPicPr>
          <p:nvPr/>
        </p:nvPicPr>
        <p:blipFill rotWithShape="1">
          <a:blip r:embed="rId3">
            <a:extLst>
              <a:ext uri="{28A0092B-C50C-407E-A947-70E740481C1C}">
                <a14:useLocalDpi xmlns:a14="http://schemas.microsoft.com/office/drawing/2010/main" val="0"/>
              </a:ext>
            </a:extLst>
          </a:blip>
          <a:srcRect t="2328" r="1" b="1"/>
          <a:stretch/>
        </p:blipFill>
        <p:spPr>
          <a:xfrm>
            <a:off x="8128856" y="1"/>
            <a:ext cx="4063143" cy="5998028"/>
          </a:xfrm>
          <a:prstGeom prst="rect">
            <a:avLst/>
          </a:prstGeom>
        </p:spPr>
      </p:pic>
      <p:sp>
        <p:nvSpPr>
          <p:cNvPr id="16" name="Title 1">
            <a:extLst>
              <a:ext uri="{FF2B5EF4-FFF2-40B4-BE49-F238E27FC236}">
                <a16:creationId xmlns:a16="http://schemas.microsoft.com/office/drawing/2014/main" id="{CAF2B1DD-3C48-A242-B810-1763DC24852C}"/>
              </a:ext>
            </a:extLst>
          </p:cNvPr>
          <p:cNvSpPr>
            <a:spLocks noGrp="1"/>
          </p:cNvSpPr>
          <p:nvPr>
            <p:ph type="title"/>
          </p:nvPr>
        </p:nvSpPr>
        <p:spPr>
          <a:xfrm>
            <a:off x="446314" y="5357019"/>
            <a:ext cx="10515600" cy="1325563"/>
          </a:xfrm>
        </p:spPr>
        <p:txBody>
          <a:bodyPr/>
          <a:lstStyle/>
          <a:p>
            <a:r>
              <a:rPr lang="en-US" dirty="0" err="1">
                <a:solidFill>
                  <a:schemeClr val="bg1"/>
                </a:solidFill>
                <a:latin typeface="Algerian" panose="04020705040A02060702" pitchFamily="82" charset="0"/>
              </a:rPr>
              <a:t>Pictoral</a:t>
            </a:r>
            <a:r>
              <a:rPr lang="en-US" dirty="0">
                <a:solidFill>
                  <a:schemeClr val="bg1"/>
                </a:solidFill>
                <a:latin typeface="Algerian" panose="04020705040A02060702" pitchFamily="82" charset="0"/>
              </a:rPr>
              <a:t> Journey</a:t>
            </a:r>
            <a:endParaRPr lang="en-IN" dirty="0">
              <a:solidFill>
                <a:schemeClr val="bg1"/>
              </a:solidFill>
              <a:latin typeface="Algerian" panose="04020705040A02060702" pitchFamily="82" charset="0"/>
            </a:endParaRPr>
          </a:p>
        </p:txBody>
      </p:sp>
    </p:spTree>
    <p:extLst>
      <p:ext uri="{BB962C8B-B14F-4D97-AF65-F5344CB8AC3E}">
        <p14:creationId xmlns:p14="http://schemas.microsoft.com/office/powerpoint/2010/main" val="3316361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61F738-4BED-7540-BB2E-4F613E2778E7}"/>
              </a:ext>
            </a:extLst>
          </p:cNvPr>
          <p:cNvPicPr>
            <a:picLocks noChangeAspect="1"/>
          </p:cNvPicPr>
          <p:nvPr/>
        </p:nvPicPr>
        <p:blipFill rotWithShape="1">
          <a:blip r:embed="rId2">
            <a:extLst>
              <a:ext uri="{28A0092B-C50C-407E-A947-70E740481C1C}">
                <a14:useLocalDpi xmlns:a14="http://schemas.microsoft.com/office/drawing/2010/main" val="0"/>
              </a:ext>
            </a:extLst>
          </a:blip>
          <a:srcRect l="3571" t="24603" r="3707" b="27460"/>
          <a:stretch/>
        </p:blipFill>
        <p:spPr>
          <a:xfrm>
            <a:off x="2949766" y="0"/>
            <a:ext cx="6425588" cy="6758412"/>
          </a:xfrm>
          <a:prstGeom prst="rect">
            <a:avLst/>
          </a:prstGeom>
        </p:spPr>
      </p:pic>
    </p:spTree>
    <p:extLst>
      <p:ext uri="{BB962C8B-B14F-4D97-AF65-F5344CB8AC3E}">
        <p14:creationId xmlns:p14="http://schemas.microsoft.com/office/powerpoint/2010/main" val="1714953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29" name="Freeform: Shape 28">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letter&#10;&#10;Description automatically generated">
            <a:extLst>
              <a:ext uri="{FF2B5EF4-FFF2-40B4-BE49-F238E27FC236}">
                <a16:creationId xmlns:a16="http://schemas.microsoft.com/office/drawing/2014/main" id="{48048F63-8265-8209-DA27-57970B90E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00960"/>
            <a:ext cx="7708135" cy="6707738"/>
          </a:xfrm>
          <a:prstGeom prst="rect">
            <a:avLst/>
          </a:prstGeom>
          <a:ln>
            <a:noFill/>
          </a:ln>
        </p:spPr>
      </p:pic>
    </p:spTree>
    <p:extLst>
      <p:ext uri="{BB962C8B-B14F-4D97-AF65-F5344CB8AC3E}">
        <p14:creationId xmlns:p14="http://schemas.microsoft.com/office/powerpoint/2010/main" val="1472344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C8D73-D512-BB0A-1BEB-D13CC737AF4B}"/>
              </a:ext>
            </a:extLst>
          </p:cNvPr>
          <p:cNvSpPr>
            <a:spLocks noGrp="1"/>
          </p:cNvSpPr>
          <p:nvPr>
            <p:ph type="ctrTitle"/>
          </p:nvPr>
        </p:nvSpPr>
        <p:spPr>
          <a:xfrm>
            <a:off x="4114799" y="489856"/>
            <a:ext cx="5486399" cy="2234241"/>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200" b="1"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Visit to the C.G.H.S. Health &amp; Wellness Centre</a:t>
            </a:r>
            <a:br>
              <a:rPr lang="en-IN" sz="3200" b="1"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en-IN" sz="3200" b="1"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Sector 5, Gurgaon</a:t>
            </a:r>
            <a:br>
              <a:rPr lang="en-IN" sz="3200" b="1"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en-IN" sz="3200" b="1"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Dispensary No. D-73</a:t>
            </a:r>
          </a:p>
        </p:txBody>
      </p:sp>
      <p:sp>
        <p:nvSpPr>
          <p:cNvPr id="3" name="Subtitle 2">
            <a:extLst>
              <a:ext uri="{FF2B5EF4-FFF2-40B4-BE49-F238E27FC236}">
                <a16:creationId xmlns:a16="http://schemas.microsoft.com/office/drawing/2014/main" id="{D0238EE7-B816-419F-07D4-3B94F22C0F85}"/>
              </a:ext>
            </a:extLst>
          </p:cNvPr>
          <p:cNvSpPr>
            <a:spLocks noGrp="1"/>
          </p:cNvSpPr>
          <p:nvPr>
            <p:ph type="subTitle" idx="1"/>
          </p:nvPr>
        </p:nvSpPr>
        <p:spPr>
          <a:xfrm>
            <a:off x="5201726" y="3964347"/>
            <a:ext cx="2872597" cy="1565185"/>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2400" b="1" u="sng"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Presented by:-</a:t>
            </a:r>
          </a:p>
          <a:p>
            <a:pPr algn="ctr"/>
            <a:r>
              <a:rPr lang="en-IN"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Dr.Vaibhav Sethi</a:t>
            </a:r>
          </a:p>
          <a:p>
            <a:pPr algn="ctr"/>
            <a:r>
              <a:rPr lang="en-IN"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PG/23/125</a:t>
            </a:r>
          </a:p>
        </p:txBody>
      </p:sp>
      <p:pic>
        <p:nvPicPr>
          <p:cNvPr id="6" name="Picture 5" descr="A person standing in front of a building&#10;&#10;Description automatically generated">
            <a:extLst>
              <a:ext uri="{FF2B5EF4-FFF2-40B4-BE49-F238E27FC236}">
                <a16:creationId xmlns:a16="http://schemas.microsoft.com/office/drawing/2014/main" id="{138AC4CF-8FB4-C80A-61D3-34C22EDA707B}"/>
              </a:ext>
            </a:extLst>
          </p:cNvPr>
          <p:cNvPicPr>
            <a:picLocks noChangeAspect="1"/>
          </p:cNvPicPr>
          <p:nvPr/>
        </p:nvPicPr>
        <p:blipFill rotWithShape="1">
          <a:blip r:embed="rId2">
            <a:extLst>
              <a:ext uri="{28A0092B-C50C-407E-A947-70E740481C1C}">
                <a14:useLocalDpi xmlns:a14="http://schemas.microsoft.com/office/drawing/2010/main" val="0"/>
              </a:ext>
            </a:extLst>
          </a:blip>
          <a:srcRect t="19371" r="4850"/>
          <a:stretch/>
        </p:blipFill>
        <p:spPr>
          <a:xfrm>
            <a:off x="80203" y="489856"/>
            <a:ext cx="4034596" cy="6077991"/>
          </a:xfrm>
          <a:prstGeom prst="rect">
            <a:avLst/>
          </a:prstGeom>
        </p:spPr>
      </p:pic>
    </p:spTree>
    <p:extLst>
      <p:ext uri="{BB962C8B-B14F-4D97-AF65-F5344CB8AC3E}">
        <p14:creationId xmlns:p14="http://schemas.microsoft.com/office/powerpoint/2010/main" val="1410548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6DA1-385D-8C92-8668-9211BF958F5B}"/>
              </a:ext>
            </a:extLst>
          </p:cNvPr>
          <p:cNvSpPr>
            <a:spLocks noGrp="1"/>
          </p:cNvSpPr>
          <p:nvPr>
            <p:ph type="title"/>
          </p:nvPr>
        </p:nvSpPr>
        <p:spPr>
          <a:xfrm>
            <a:off x="90737" y="156238"/>
            <a:ext cx="11891353" cy="594260"/>
          </a:xfrm>
        </p:spPr>
        <p:txBody>
          <a:bodyPr>
            <a:normAutofit/>
          </a:bodyPr>
          <a:lstStyle/>
          <a:p>
            <a:pPr algn="just"/>
            <a:r>
              <a:rPr lang="en-IN" sz="2800" b="1" dirty="0">
                <a:latin typeface="Times New Roman" panose="02020603050405020304" pitchFamily="18" charset="0"/>
                <a:cs typeface="Times New Roman" panose="02020603050405020304" pitchFamily="18" charset="0"/>
              </a:rPr>
              <a:t>About the C.G.H.S. Health &amp; Wellness Centre.</a:t>
            </a:r>
          </a:p>
        </p:txBody>
      </p:sp>
      <p:pic>
        <p:nvPicPr>
          <p:cNvPr id="7" name="Picture 6">
            <a:extLst>
              <a:ext uri="{FF2B5EF4-FFF2-40B4-BE49-F238E27FC236}">
                <a16:creationId xmlns:a16="http://schemas.microsoft.com/office/drawing/2014/main" id="{A9D5F8C1-02F3-EE77-FCFB-B566F5450CCF}"/>
              </a:ext>
            </a:extLst>
          </p:cNvPr>
          <p:cNvPicPr>
            <a:picLocks noChangeAspect="1"/>
          </p:cNvPicPr>
          <p:nvPr/>
        </p:nvPicPr>
        <p:blipFill>
          <a:blip r:embed="rId2"/>
          <a:stretch>
            <a:fillRect/>
          </a:stretch>
        </p:blipFill>
        <p:spPr>
          <a:xfrm>
            <a:off x="90736" y="996608"/>
            <a:ext cx="12021075" cy="5568093"/>
          </a:xfrm>
          <a:prstGeom prst="rect">
            <a:avLst/>
          </a:prstGeom>
        </p:spPr>
      </p:pic>
    </p:spTree>
    <p:extLst>
      <p:ext uri="{BB962C8B-B14F-4D97-AF65-F5344CB8AC3E}">
        <p14:creationId xmlns:p14="http://schemas.microsoft.com/office/powerpoint/2010/main" val="4219344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7292-BD99-532A-C802-56C9C399D73C}"/>
              </a:ext>
            </a:extLst>
          </p:cNvPr>
          <p:cNvSpPr>
            <a:spLocks noGrp="1"/>
          </p:cNvSpPr>
          <p:nvPr>
            <p:ph type="title"/>
          </p:nvPr>
        </p:nvSpPr>
        <p:spPr>
          <a:xfrm>
            <a:off x="4171033" y="2518913"/>
            <a:ext cx="5550937" cy="910087"/>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5400" b="1">
                <a:ln/>
                <a:solidFill>
                  <a:schemeClr val="accent3"/>
                </a:solidFill>
                <a:latin typeface="Times New Roman" panose="02020603050405020304" pitchFamily="18" charset="0"/>
                <a:cs typeface="Times New Roman" panose="02020603050405020304" pitchFamily="18" charset="0"/>
              </a:rPr>
              <a:t>THANK YOU!</a:t>
            </a:r>
            <a:endParaRPr lang="en-IN" sz="5400" b="1" dirty="0">
              <a:ln/>
              <a:solidFill>
                <a:schemeClr val="accent3"/>
              </a:solidFill>
              <a:latin typeface="Times New Roman" panose="02020603050405020304" pitchFamily="18" charset="0"/>
              <a:cs typeface="Times New Roman" panose="02020603050405020304" pitchFamily="18" charset="0"/>
            </a:endParaRPr>
          </a:p>
        </p:txBody>
      </p:sp>
      <p:pic>
        <p:nvPicPr>
          <p:cNvPr id="4" name="Picture 3" descr="A person standing in front of a sign&#10;&#10;Description automatically generated">
            <a:extLst>
              <a:ext uri="{FF2B5EF4-FFF2-40B4-BE49-F238E27FC236}">
                <a16:creationId xmlns:a16="http://schemas.microsoft.com/office/drawing/2014/main" id="{44DC3923-3C8B-D3E1-9A8C-8BD6E62ED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845" y="67944"/>
            <a:ext cx="3781188" cy="6722112"/>
          </a:xfrm>
          <a:prstGeom prst="rect">
            <a:avLst/>
          </a:prstGeom>
        </p:spPr>
      </p:pic>
    </p:spTree>
    <p:extLst>
      <p:ext uri="{BB962C8B-B14F-4D97-AF65-F5344CB8AC3E}">
        <p14:creationId xmlns:p14="http://schemas.microsoft.com/office/powerpoint/2010/main" val="4250785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B70902-21DC-DFB9-09E8-48BC59BC29D3}"/>
              </a:ext>
            </a:extLst>
          </p:cNvPr>
          <p:cNvSpPr txBox="1">
            <a:spLocks/>
          </p:cNvSpPr>
          <p:nvPr/>
        </p:nvSpPr>
        <p:spPr>
          <a:xfrm>
            <a:off x="825717" y="612720"/>
            <a:ext cx="5728927" cy="49253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500" b="1" dirty="0">
                <a:solidFill>
                  <a:schemeClr val="accent5">
                    <a:lumMod val="50000"/>
                  </a:schemeClr>
                </a:solidFill>
                <a:latin typeface="+mn-lt"/>
              </a:rPr>
              <a:t>Thank You!</a:t>
            </a:r>
            <a:endParaRPr lang="en-IN" sz="7500" b="1" dirty="0">
              <a:solidFill>
                <a:schemeClr val="accent5">
                  <a:lumMod val="50000"/>
                </a:schemeClr>
              </a:solidFill>
              <a:latin typeface="+mn-lt"/>
            </a:endParaRPr>
          </a:p>
          <a:p>
            <a:endParaRPr lang="en-IN" sz="7500" b="1" dirty="0">
              <a:solidFill>
                <a:schemeClr val="accent5">
                  <a:lumMod val="50000"/>
                </a:schemeClr>
              </a:solidFill>
              <a:latin typeface="+mn-lt"/>
            </a:endParaRPr>
          </a:p>
          <a:p>
            <a:r>
              <a:rPr lang="en-IN" b="1" dirty="0">
                <a:solidFill>
                  <a:schemeClr val="accent5">
                    <a:lumMod val="50000"/>
                  </a:schemeClr>
                </a:solidFill>
                <a:latin typeface="+mn-lt"/>
              </a:rPr>
              <a:t>ANY QUESTIONS?</a:t>
            </a:r>
          </a:p>
        </p:txBody>
      </p:sp>
      <p:pic>
        <p:nvPicPr>
          <p:cNvPr id="3" name="Picture 2">
            <a:extLst>
              <a:ext uri="{FF2B5EF4-FFF2-40B4-BE49-F238E27FC236}">
                <a16:creationId xmlns:a16="http://schemas.microsoft.com/office/drawing/2014/main" id="{99C40A95-D283-F981-61B3-9159CD0A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pic>
        <p:nvPicPr>
          <p:cNvPr id="4" name="Picture 4">
            <a:extLst>
              <a:ext uri="{FF2B5EF4-FFF2-40B4-BE49-F238E27FC236}">
                <a16:creationId xmlns:a16="http://schemas.microsoft.com/office/drawing/2014/main" id="{2D75270B-51DF-49B5-598F-A042F094E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468" y="344959"/>
            <a:ext cx="4408815" cy="5802156"/>
          </a:xfrm>
          <a:prstGeom prst="rect">
            <a:avLst/>
          </a:prstGeom>
        </p:spPr>
      </p:pic>
    </p:spTree>
    <p:extLst>
      <p:ext uri="{BB962C8B-B14F-4D97-AF65-F5344CB8AC3E}">
        <p14:creationId xmlns:p14="http://schemas.microsoft.com/office/powerpoint/2010/main" val="153000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10;&#10;Description automatically generated">
            <a:extLst>
              <a:ext uri="{FF2B5EF4-FFF2-40B4-BE49-F238E27FC236}">
                <a16:creationId xmlns:a16="http://schemas.microsoft.com/office/drawing/2014/main" id="{BF3D1572-C05D-39A9-089F-2D4F5FF73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8143" y="0"/>
            <a:ext cx="6335486" cy="6858000"/>
          </a:xfrm>
          <a:prstGeom prst="rect">
            <a:avLst/>
          </a:prstGeom>
        </p:spPr>
      </p:pic>
    </p:spTree>
    <p:extLst>
      <p:ext uri="{BB962C8B-B14F-4D97-AF65-F5344CB8AC3E}">
        <p14:creationId xmlns:p14="http://schemas.microsoft.com/office/powerpoint/2010/main" val="304978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5900D8-90B3-9226-6E13-B7DECDF8686B}"/>
              </a:ext>
            </a:extLst>
          </p:cNvPr>
          <p:cNvSpPr>
            <a:spLocks noGrp="1"/>
          </p:cNvSpPr>
          <p:nvPr>
            <p:ph type="title"/>
          </p:nvPr>
        </p:nvSpPr>
        <p:spPr>
          <a:xfrm>
            <a:off x="4654296" y="329184"/>
            <a:ext cx="6894576" cy="1019556"/>
          </a:xfrm>
        </p:spPr>
        <p:txBody>
          <a:bodyPr anchor="b">
            <a:normAutofit/>
          </a:bodyPr>
          <a:lstStyle/>
          <a:p>
            <a:r>
              <a:rPr lang="en-US" sz="5400" b="1" dirty="0">
                <a:latin typeface="+mn-lt"/>
              </a:rPr>
              <a:t>Introduction</a:t>
            </a:r>
            <a:r>
              <a:rPr lang="en-IN" sz="5400" b="1" dirty="0">
                <a:latin typeface="+mn-lt"/>
              </a:rPr>
              <a:t> </a:t>
            </a:r>
          </a:p>
        </p:txBody>
      </p:sp>
      <p:sp>
        <p:nvSpPr>
          <p:cNvPr id="2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F350B591-68DF-22E3-F541-4C24D8DA132F}"/>
              </a:ext>
            </a:extLst>
          </p:cNvPr>
          <p:cNvSpPr>
            <a:spLocks noGrp="1"/>
          </p:cNvSpPr>
          <p:nvPr>
            <p:ph idx="1"/>
          </p:nvPr>
        </p:nvSpPr>
        <p:spPr>
          <a:xfrm>
            <a:off x="4654296" y="1458286"/>
            <a:ext cx="7455409" cy="5180076"/>
          </a:xfrm>
        </p:spPr>
        <p:txBody>
          <a:bodyPr>
            <a:noAutofit/>
          </a:bodyPr>
          <a:lstStyle/>
          <a:p>
            <a:pPr algn="just">
              <a:lnSpc>
                <a:spcPct val="100000"/>
              </a:lnSpc>
              <a:spcAft>
                <a:spcPts val="800"/>
              </a:spcAft>
              <a:buFont typeface="Wingdings" panose="05000000000000000000" pitchFamily="2" charset="2"/>
              <a:buChar char="Ø"/>
            </a:pPr>
            <a:r>
              <a:rPr lang="en-IN" sz="1800" dirty="0">
                <a:solidFill>
                  <a:srgbClr val="231F1F"/>
                </a:solidFill>
                <a:effectLst/>
                <a:latin typeface="Times New Roman" panose="02020603050405020304" pitchFamily="18" charset="0"/>
                <a:ea typeface="Calibri" panose="020F0502020204030204" pitchFamily="34" charset="0"/>
                <a:cs typeface="Times New Roman" panose="02020603050405020304" pitchFamily="18" charset="0"/>
              </a:rPr>
              <a:t>Health as a basic, indisputable human right - a right that is obligatory for the state to provide to all citizens regardless of income, social groups, localities or social class</a:t>
            </a:r>
            <a:endParaRPr lang="en-IN" sz="18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800"/>
              </a:spcAft>
              <a:buFont typeface="Wingdings" panose="05000000000000000000" pitchFamily="2" charset="2"/>
              <a:buChar char="Ø"/>
            </a:pPr>
            <a:r>
              <a:rPr lang="en-IN" sz="18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population of Delhi in 2021 was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31,181,000</a:t>
            </a:r>
            <a:r>
              <a:rPr lang="en-IN" sz="18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 2.94% increase from 2020 despite of covid-19 deaths.</a:t>
            </a:r>
          </a:p>
          <a:p>
            <a:pPr algn="just">
              <a:lnSpc>
                <a:spcPct val="100000"/>
              </a:lnSpc>
              <a:spcAft>
                <a:spcPts val="800"/>
              </a:spcAft>
              <a:buFont typeface="Wingdings" panose="05000000000000000000" pitchFamily="2" charset="2"/>
              <a:buChar char="Ø"/>
            </a:pPr>
            <a:r>
              <a:rPr lang="en-IN" sz="18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The tremendous increase in population of </a:t>
            </a:r>
            <a:r>
              <a:rPr lang="en-IN" sz="1800" kern="100"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delhi</a:t>
            </a:r>
            <a:r>
              <a:rPr lang="en-IN" sz="18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was due to migration for better  healthcare facility as capital is known for its best healthcare institutes such as AIIMS ,Safdarjung Hospital etc. This tremendous increase exposed existing poor health infrastructure and opened way for new amendments</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buFont typeface="Wingdings" panose="05000000000000000000" pitchFamily="2" charset="2"/>
              <a:buChar char="Ø"/>
            </a:pPr>
            <a:r>
              <a:rPr lang="en-IN" sz="1800" b="0" i="0" dirty="0">
                <a:effectLst/>
                <a:latin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healthcare landscape is rapidly evolving, necessitating continuous improvements in infrastructure, services, and standards.</a:t>
            </a:r>
          </a:p>
          <a:p>
            <a:pPr algn="just">
              <a:lnSpc>
                <a:spcPct val="100000"/>
              </a:lnSpc>
              <a:buFont typeface="Wingdings" panose="05000000000000000000" pitchFamily="2" charset="2"/>
              <a:buChar char="Ø"/>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The COVID-19 pandemic has brought unprecedented challenges to governments worldwide, with profound impacts on governance, public health measures, and economic resilience. Understanding these impacts is crucial for informing future policies and strengthening health systems</a:t>
            </a:r>
          </a:p>
          <a:p>
            <a:pPr>
              <a:lnSpc>
                <a:spcPct val="100000"/>
              </a:lnSpc>
              <a:buFont typeface="Wingdings" panose="05000000000000000000" pitchFamily="2" charset="2"/>
              <a:buChar char="Ø"/>
            </a:pPr>
            <a:endParaRPr lang="en-IN" sz="1800" dirty="0">
              <a:effectLst/>
              <a:latin typeface="Times New Roman" panose="02020603050405020304" pitchFamily="18" charset="0"/>
              <a:cs typeface="Times New Roman" panose="02020603050405020304" pitchFamily="18" charset="0"/>
            </a:endParaRPr>
          </a:p>
        </p:txBody>
      </p:sp>
      <p:pic>
        <p:nvPicPr>
          <p:cNvPr id="7" name="Picture 6" descr="A poster of a health card&#10;&#10;Description automatically generated">
            <a:extLst>
              <a:ext uri="{FF2B5EF4-FFF2-40B4-BE49-F238E27FC236}">
                <a16:creationId xmlns:a16="http://schemas.microsoft.com/office/drawing/2014/main" id="{9CFC521C-FD1A-56E0-A817-69F22B90E6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5" y="109546"/>
            <a:ext cx="4662959" cy="6676264"/>
          </a:xfrm>
          <a:prstGeom prst="rect">
            <a:avLst/>
          </a:prstGeom>
        </p:spPr>
      </p:pic>
      <p:pic>
        <p:nvPicPr>
          <p:cNvPr id="4" name="Picture 3">
            <a:extLst>
              <a:ext uri="{FF2B5EF4-FFF2-40B4-BE49-F238E27FC236}">
                <a16:creationId xmlns:a16="http://schemas.microsoft.com/office/drawing/2014/main" id="{D96F9B0A-5C4C-4BBC-CBB1-378DF11B7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337" y="186546"/>
            <a:ext cx="1449575" cy="682314"/>
          </a:xfrm>
          <a:prstGeom prst="rect">
            <a:avLst/>
          </a:prstGeom>
        </p:spPr>
      </p:pic>
    </p:spTree>
    <p:extLst>
      <p:ext uri="{BB962C8B-B14F-4D97-AF65-F5344CB8AC3E}">
        <p14:creationId xmlns:p14="http://schemas.microsoft.com/office/powerpoint/2010/main" val="1362966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C3AA474-B0E0-F950-D078-D017C399F810}"/>
              </a:ext>
            </a:extLst>
          </p:cNvPr>
          <p:cNvSpPr txBox="1"/>
          <p:nvPr/>
        </p:nvSpPr>
        <p:spPr>
          <a:xfrm>
            <a:off x="494504" y="1251857"/>
            <a:ext cx="7648010" cy="3819930"/>
          </a:xfrm>
          <a:prstGeom prst="rect">
            <a:avLst/>
          </a:prstGeom>
        </p:spPr>
        <p:txBody>
          <a:bodyPr vert="horz" lIns="91440" tIns="45720" rIns="91440" bIns="45720" rtlCol="0">
            <a:normAutofit/>
          </a:bodyPr>
          <a:lstStyle/>
          <a:p>
            <a:pPr algn="l">
              <a:lnSpc>
                <a:spcPct val="150000"/>
              </a:lnSpc>
              <a:spcAft>
                <a:spcPts val="800"/>
              </a:spcAft>
            </a:pPr>
            <a:r>
              <a:rPr lang="en-IN" sz="1800" b="1" kern="100" dirty="0">
                <a:solidFill>
                  <a:srgbClr val="4472C4"/>
                </a:solidFill>
                <a:effectLst/>
                <a:latin typeface="Arial" panose="020B0604020202020204" pitchFamily="34" charset="0"/>
                <a:ea typeface="Calibri" panose="020F0502020204030204" pitchFamily="34" charset="0"/>
                <a:cs typeface="Arial" panose="020B0604020202020204" pitchFamily="34" charset="0"/>
              </a:rPr>
              <a:t>Delhi Healthcare Delivery System (</a:t>
            </a:r>
            <a:r>
              <a:rPr lang="en-IN" sz="1800" b="1" kern="100" dirty="0">
                <a:solidFill>
                  <a:srgbClr val="0070C0"/>
                </a:solidFill>
                <a:effectLst/>
                <a:latin typeface="Arial" panose="020B0604020202020204" pitchFamily="34" charset="0"/>
                <a:ea typeface="Calibri" panose="020F0502020204030204" pitchFamily="34" charset="0"/>
                <a:cs typeface="Arial" panose="020B0604020202020204" pitchFamily="34" charset="0"/>
              </a:rPr>
              <a:t>re-organized</a:t>
            </a:r>
            <a:r>
              <a:rPr lang="en-IN" sz="1800" b="1" kern="100" spc="200"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IN" sz="1800" b="1" kern="100" dirty="0">
                <a:solidFill>
                  <a:srgbClr val="0070C0"/>
                </a:solidFill>
                <a:effectLst/>
                <a:latin typeface="Arial" panose="020B0604020202020204" pitchFamily="34" charset="0"/>
                <a:ea typeface="Calibri" panose="020F0502020204030204" pitchFamily="34" charset="0"/>
                <a:cs typeface="Arial" panose="020B0604020202020204" pitchFamily="34" charset="0"/>
              </a:rPr>
              <a:t>in</a:t>
            </a:r>
            <a:r>
              <a:rPr lang="en-IN" sz="1800" b="1" kern="100" spc="200"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IN" sz="1800" b="1" kern="100" dirty="0">
                <a:solidFill>
                  <a:srgbClr val="0070C0"/>
                </a:solidFill>
                <a:effectLst/>
                <a:latin typeface="Arial" panose="020B0604020202020204" pitchFamily="34" charset="0"/>
                <a:ea typeface="Calibri" panose="020F0502020204030204" pitchFamily="34" charset="0"/>
                <a:cs typeface="Arial" panose="020B0604020202020204" pitchFamily="34" charset="0"/>
              </a:rPr>
              <a:t>July,</a:t>
            </a:r>
            <a:r>
              <a:rPr lang="en-IN" sz="1800" b="1" kern="100" spc="200"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IN" sz="1800" b="1" kern="100" dirty="0">
                <a:solidFill>
                  <a:srgbClr val="0070C0"/>
                </a:solidFill>
                <a:effectLst/>
                <a:latin typeface="Arial" panose="020B0604020202020204" pitchFamily="34" charset="0"/>
                <a:ea typeface="Calibri" panose="020F0502020204030204" pitchFamily="34" charset="0"/>
                <a:cs typeface="Arial" panose="020B0604020202020204" pitchFamily="34" charset="0"/>
              </a:rPr>
              <a:t>2015)</a:t>
            </a:r>
            <a:endParaRPr lang="en-IN" sz="1800" kern="100" dirty="0">
              <a:effectLst/>
              <a:latin typeface="Arial" panose="020B0604020202020204" pitchFamily="34" charset="0"/>
              <a:ea typeface="Calibri" panose="020F0502020204030204" pitchFamily="34" charset="0"/>
              <a:cs typeface="Times New Roman" panose="02020603050405020304" pitchFamily="18" charset="0"/>
            </a:endParaRPr>
          </a:p>
          <a:p>
            <a:r>
              <a:rPr lang="en-IN" sz="1800" dirty="0">
                <a:effectLst/>
                <a:latin typeface="Arial" panose="020B0604020202020204" pitchFamily="34" charset="0"/>
                <a:ea typeface="Calibri" panose="020F0502020204030204" pitchFamily="34" charset="0"/>
              </a:rPr>
              <a:t> </a:t>
            </a:r>
            <a:endParaRPr lang="en-US" sz="800" dirty="0">
              <a:effectLst/>
            </a:endParaRPr>
          </a:p>
        </p:txBody>
      </p:sp>
      <p:pic>
        <p:nvPicPr>
          <p:cNvPr id="4" name="Picture 3">
            <a:extLst>
              <a:ext uri="{FF2B5EF4-FFF2-40B4-BE49-F238E27FC236}">
                <a16:creationId xmlns:a16="http://schemas.microsoft.com/office/drawing/2014/main" id="{D96F9B0A-5C4C-4BBC-CBB1-378DF11B7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49" y="13741"/>
            <a:ext cx="1449575" cy="682314"/>
          </a:xfrm>
          <a:prstGeom prst="rect">
            <a:avLst/>
          </a:prstGeom>
        </p:spPr>
      </p:pic>
      <p:graphicFrame>
        <p:nvGraphicFramePr>
          <p:cNvPr id="7" name="Diagram 6">
            <a:extLst>
              <a:ext uri="{FF2B5EF4-FFF2-40B4-BE49-F238E27FC236}">
                <a16:creationId xmlns:a16="http://schemas.microsoft.com/office/drawing/2014/main" id="{F392C780-3022-5D1D-F574-23A62136DA20}"/>
              </a:ext>
            </a:extLst>
          </p:cNvPr>
          <p:cNvGraphicFramePr/>
          <p:nvPr>
            <p:extLst>
              <p:ext uri="{D42A27DB-BD31-4B8C-83A1-F6EECF244321}">
                <p14:modId xmlns:p14="http://schemas.microsoft.com/office/powerpoint/2010/main" val="74529562"/>
              </p:ext>
            </p:extLst>
          </p:nvPr>
        </p:nvGraphicFramePr>
        <p:xfrm>
          <a:off x="1355205" y="2427514"/>
          <a:ext cx="8670143" cy="3200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104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7DFD07-BB68-144B-92BE-875238CD4687}"/>
              </a:ext>
            </a:extLst>
          </p:cNvPr>
          <p:cNvSpPr txBox="1"/>
          <p:nvPr/>
        </p:nvSpPr>
        <p:spPr>
          <a:xfrm>
            <a:off x="7109510" y="1821109"/>
            <a:ext cx="4434721" cy="3710427"/>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endParaRPr lang="en-US" sz="1600" dirty="0">
              <a:solidFill>
                <a:schemeClr val="tx1">
                  <a:alpha val="80000"/>
                </a:schemeClr>
              </a:solidFill>
              <a:effectLst/>
            </a:endParaRPr>
          </a:p>
        </p:txBody>
      </p:sp>
      <p:cxnSp>
        <p:nvCxnSpPr>
          <p:cNvPr id="20" name="Straight Connector 1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EB960C6-A42F-E609-EE53-8BBF0638E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63" y="275905"/>
            <a:ext cx="1469082" cy="691496"/>
          </a:xfrm>
          <a:prstGeom prst="rect">
            <a:avLst/>
          </a:prstGeom>
        </p:spPr>
      </p:pic>
      <p:sp>
        <p:nvSpPr>
          <p:cNvPr id="2" name="TextBox 1">
            <a:extLst>
              <a:ext uri="{FF2B5EF4-FFF2-40B4-BE49-F238E27FC236}">
                <a16:creationId xmlns:a16="http://schemas.microsoft.com/office/drawing/2014/main" id="{C3251683-2137-8021-9EEB-DBAF94A864EF}"/>
              </a:ext>
            </a:extLst>
          </p:cNvPr>
          <p:cNvSpPr txBox="1"/>
          <p:nvPr/>
        </p:nvSpPr>
        <p:spPr>
          <a:xfrm>
            <a:off x="119486" y="2292084"/>
            <a:ext cx="5286903" cy="2087174"/>
          </a:xfrm>
          <a:prstGeom prst="rect">
            <a:avLst/>
          </a:prstGeom>
          <a:noFill/>
        </p:spPr>
        <p:txBody>
          <a:bodyPr wrap="square" rtlCol="0">
            <a:spAutoFit/>
          </a:bodyPr>
          <a:lstStyle/>
          <a:p>
            <a:pPr marL="285750" indent="-285750" algn="just">
              <a:lnSpc>
                <a:spcPct val="150000"/>
              </a:lnSpc>
              <a:spcAft>
                <a:spcPts val="800"/>
              </a:spcAft>
              <a:buFont typeface="Wingdings" panose="05000000000000000000" pitchFamily="2" charset="2"/>
              <a:buChar char="Ø"/>
            </a:pPr>
            <a:r>
              <a:rPr lang="en-IN" sz="20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assess the existing infrastructure, facilities, and services of Delhi.</a:t>
            </a:r>
            <a:endParaRPr lang="en-IN" sz="2000" b="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Ø"/>
            </a:pPr>
            <a:r>
              <a:rPr lang="en-IN" sz="20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Identify key areas of improvement</a:t>
            </a:r>
          </a:p>
          <a:p>
            <a:pPr marL="285750" indent="-285750" algn="just">
              <a:lnSpc>
                <a:spcPct val="150000"/>
              </a:lnSpc>
              <a:spcAft>
                <a:spcPts val="800"/>
              </a:spcAft>
              <a:buFont typeface="Wingdings" panose="05000000000000000000" pitchFamily="2" charset="2"/>
              <a:buChar char="Ø"/>
            </a:pPr>
            <a:r>
              <a:rPr lang="en-IN" sz="2000" b="1" kern="100" dirty="0">
                <a:solidFill>
                  <a:schemeClr val="bg1"/>
                </a:solidFill>
                <a:latin typeface="Arial" panose="020B0604020202020204" pitchFamily="34" charset="0"/>
                <a:ea typeface="Calibri" panose="020F0502020204030204" pitchFamily="34" charset="0"/>
                <a:cs typeface="Arial" panose="020B0604020202020204" pitchFamily="34" charset="0"/>
              </a:rPr>
              <a:t>Suggest Recommendations</a:t>
            </a:r>
            <a:endParaRPr lang="en-IN" sz="2000" b="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Title 10">
            <a:extLst>
              <a:ext uri="{FF2B5EF4-FFF2-40B4-BE49-F238E27FC236}">
                <a16:creationId xmlns:a16="http://schemas.microsoft.com/office/drawing/2014/main" id="{D46611F6-88E9-7C90-561B-AA730576DDB9}"/>
              </a:ext>
            </a:extLst>
          </p:cNvPr>
          <p:cNvSpPr>
            <a:spLocks noGrp="1"/>
          </p:cNvSpPr>
          <p:nvPr>
            <p:ph type="title"/>
          </p:nvPr>
        </p:nvSpPr>
        <p:spPr>
          <a:xfrm>
            <a:off x="0" y="1095686"/>
            <a:ext cx="3648704" cy="1701519"/>
          </a:xfrm>
        </p:spPr>
        <p:txBody>
          <a:bodyPr>
            <a:normAutofit/>
          </a:bodyPr>
          <a:lstStyle/>
          <a:p>
            <a:pPr defTabSz="749808"/>
            <a:r>
              <a:rPr lang="en-IN" sz="3600" b="1" dirty="0">
                <a:solidFill>
                  <a:schemeClr val="bg1"/>
                </a:solidFill>
                <a:latin typeface="Arial" panose="020B0604020202020204" pitchFamily="34" charset="0"/>
                <a:cs typeface="Arial" panose="020B0604020202020204" pitchFamily="34" charset="0"/>
              </a:rPr>
              <a:t>Objectives</a:t>
            </a:r>
            <a:endParaRPr lang="en-US" sz="3600" b="1" dirty="0">
              <a:solidFill>
                <a:schemeClr val="bg1"/>
              </a:solidFill>
              <a:latin typeface="Arial" panose="020B0604020202020204" pitchFamily="34" charset="0"/>
              <a:cs typeface="Arial" panose="020B0604020202020204" pitchFamily="34" charset="0"/>
            </a:endParaRPr>
          </a:p>
        </p:txBody>
      </p:sp>
      <p:pic>
        <p:nvPicPr>
          <p:cNvPr id="7" name="Picture 6" descr="A newspaper with a picture of a hospital&#10;&#10;Description automatically generated">
            <a:extLst>
              <a:ext uri="{FF2B5EF4-FFF2-40B4-BE49-F238E27FC236}">
                <a16:creationId xmlns:a16="http://schemas.microsoft.com/office/drawing/2014/main" id="{85D25A4C-6403-0436-65F0-EE687D864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911" y="8878"/>
            <a:ext cx="6313624" cy="6704438"/>
          </a:xfrm>
          <a:prstGeom prst="rect">
            <a:avLst/>
          </a:prstGeom>
        </p:spPr>
      </p:pic>
    </p:spTree>
    <p:extLst>
      <p:ext uri="{BB962C8B-B14F-4D97-AF65-F5344CB8AC3E}">
        <p14:creationId xmlns:p14="http://schemas.microsoft.com/office/powerpoint/2010/main" val="55773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900D8-90B3-9226-6E13-B7DECDF8686B}"/>
              </a:ext>
            </a:extLst>
          </p:cNvPr>
          <p:cNvSpPr>
            <a:spLocks noGrp="1"/>
          </p:cNvSpPr>
          <p:nvPr>
            <p:ph type="ctrTitle"/>
          </p:nvPr>
        </p:nvSpPr>
        <p:spPr>
          <a:xfrm>
            <a:off x="267657" y="1782167"/>
            <a:ext cx="11343046" cy="5585829"/>
          </a:xfrm>
        </p:spPr>
        <p:txBody>
          <a:bodyPr>
            <a:noAutofit/>
          </a:bodyPr>
          <a:lstStyle/>
          <a:p>
            <a:pPr algn="l">
              <a:lnSpc>
                <a:spcPct val="150000"/>
              </a:lnSpc>
              <a:spcAft>
                <a:spcPts val="800"/>
              </a:spcAft>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Delhi, the capital territory of India, faced unique challenges during the pandemic due to its dense population, significant economic activity, and complex governance structures. </a:t>
            </a:r>
            <a:br>
              <a:rPr lang="en-IN" sz="2000" dirty="0">
                <a:latin typeface="Times New Roman" panose="02020603050405020304" pitchFamily="18" charset="0"/>
                <a:ea typeface="Calibri" panose="020F0502020204030204" pitchFamily="34" charset="0"/>
                <a:cs typeface="Times New Roman" panose="02020603050405020304" pitchFamily="18" charset="0"/>
              </a:rPr>
            </a:br>
            <a:br>
              <a:rPr lang="en-IN" sz="2000" dirty="0">
                <a:latin typeface="Times New Roman" panose="02020603050405020304" pitchFamily="18" charset="0"/>
                <a:ea typeface="Calibri" panose="020F0502020204030204" pitchFamily="34" charset="0"/>
                <a:cs typeface="Times New Roman" panose="02020603050405020304" pitchFamily="18" charset="0"/>
              </a:rPr>
            </a:b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impact of the pandemic on governance, public health measures, and economic resilience in Delhi offers valuable insights into the broader context of crisis response and health system transformation.</a:t>
            </a:r>
            <a:br>
              <a:rPr lang="en-IN" sz="2000" dirty="0">
                <a:effectLst/>
                <a:latin typeface="Times New Roman" panose="02020603050405020304" pitchFamily="18" charset="0"/>
                <a:ea typeface="Calibri" panose="020F0502020204030204" pitchFamily="34" charset="0"/>
                <a:cs typeface="Times New Roman" panose="02020603050405020304" pitchFamily="18" charset="0"/>
              </a:rPr>
            </a:br>
            <a:br>
              <a:rPr lang="en-IN" sz="2000" dirty="0">
                <a:latin typeface="Times New Roman" panose="02020603050405020304" pitchFamily="18" charset="0"/>
                <a:ea typeface="Calibri" panose="020F0502020204030204" pitchFamily="34" charset="0"/>
                <a:cs typeface="Times New Roman" panose="02020603050405020304" pitchFamily="18" charset="0"/>
              </a:rPr>
            </a:b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This study is conducted with the intent to find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wether</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the lessons learned from the pandemic have catalysed transformations in Delhi's health system. </a:t>
            </a:r>
            <a:b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These include investments in healthcare infrastructure, expansion of testing and vaccination capacity, improvements in data collection and analysis, and reforms to enhance healthcare accessibility and affordability, particularly for marginalized communities.</a:t>
            </a:r>
            <a:b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2000" dirty="0">
                <a:latin typeface="Times New Roman" panose="02020603050405020304" pitchFamily="18" charset="0"/>
                <a:cs typeface="Times New Roman" panose="02020603050405020304" pitchFamily="18" charset="0"/>
              </a:rPr>
            </a:br>
            <a:endParaRPr lang="en-IN" sz="1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D6E7AFC-7481-533E-321A-30E9868A2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0" y="3802"/>
            <a:ext cx="1449575" cy="682314"/>
          </a:xfrm>
          <a:prstGeom prst="rect">
            <a:avLst/>
          </a:prstGeom>
        </p:spPr>
      </p:pic>
      <p:sp>
        <p:nvSpPr>
          <p:cNvPr id="5" name="TextBox 4">
            <a:extLst>
              <a:ext uri="{FF2B5EF4-FFF2-40B4-BE49-F238E27FC236}">
                <a16:creationId xmlns:a16="http://schemas.microsoft.com/office/drawing/2014/main" id="{844B0CFA-9D66-B6CD-CE09-8D452C6C7B75}"/>
              </a:ext>
            </a:extLst>
          </p:cNvPr>
          <p:cNvSpPr txBox="1"/>
          <p:nvPr/>
        </p:nvSpPr>
        <p:spPr>
          <a:xfrm>
            <a:off x="3171463" y="362950"/>
            <a:ext cx="4062714" cy="646331"/>
          </a:xfrm>
          <a:prstGeom prst="rect">
            <a:avLst/>
          </a:prstGeom>
          <a:noFill/>
        </p:spPr>
        <p:txBody>
          <a:bodyPr wrap="square" rtlCol="0">
            <a:spAutoFit/>
          </a:bodyPr>
          <a:lstStyle/>
          <a:p>
            <a:r>
              <a:rPr lang="en-IN" sz="3600" b="1" i="1" kern="100" dirty="0">
                <a:solidFill>
                  <a:srgbClr val="0070C0"/>
                </a:solidFill>
                <a:effectLst/>
                <a:latin typeface="Arial" panose="020B0604020202020204" pitchFamily="34" charset="0"/>
                <a:ea typeface="Calibri" panose="020F0502020204030204" pitchFamily="34" charset="0"/>
                <a:cs typeface="Arial" panose="020B0604020202020204" pitchFamily="34" charset="0"/>
              </a:rPr>
              <a:t>RATIONALE</a:t>
            </a:r>
            <a:endParaRPr lang="en-IN" sz="3600" dirty="0"/>
          </a:p>
        </p:txBody>
      </p:sp>
    </p:spTree>
    <p:extLst>
      <p:ext uri="{BB962C8B-B14F-4D97-AF65-F5344CB8AC3E}">
        <p14:creationId xmlns:p14="http://schemas.microsoft.com/office/powerpoint/2010/main" val="398689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7" name="Group 16">
            <a:extLst>
              <a:ext uri="{FF2B5EF4-FFF2-40B4-BE49-F238E27FC236}">
                <a16:creationId xmlns:a16="http://schemas.microsoft.com/office/drawing/2014/main" id="{A1D33D42-5F2D-4140-8589-A6AAB2B609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3" name="Rectangle 12">
              <a:extLst>
                <a:ext uri="{FF2B5EF4-FFF2-40B4-BE49-F238E27FC236}">
                  <a16:creationId xmlns:a16="http://schemas.microsoft.com/office/drawing/2014/main" id="{A4DAC19D-4014-4CBB-A875-F56D87780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EF90F9-1F83-423D-B864-120C342FA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DD88E854-0E62-443D-8437-9221ACDD3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395900D8-90B3-9226-6E13-B7DECDF8686B}"/>
              </a:ext>
            </a:extLst>
          </p:cNvPr>
          <p:cNvSpPr>
            <a:spLocks noGrp="1"/>
          </p:cNvSpPr>
          <p:nvPr>
            <p:ph type="ctrTitle"/>
          </p:nvPr>
        </p:nvSpPr>
        <p:spPr>
          <a:xfrm>
            <a:off x="7412074" y="1577248"/>
            <a:ext cx="4123474" cy="4191000"/>
          </a:xfrm>
        </p:spPr>
        <p:txBody>
          <a:bodyPr vert="horz" lIns="91440" tIns="45720" rIns="91440" bIns="45720" rtlCol="0" anchor="t">
            <a:normAutofit/>
          </a:bodyPr>
          <a:lstStyle/>
          <a:p>
            <a:pPr algn="l"/>
            <a:br>
              <a:rPr lang="en-US" sz="1800" b="1" kern="1200" dirty="0">
                <a:solidFill>
                  <a:schemeClr val="tx1"/>
                </a:solidFill>
                <a:effectLst/>
                <a:latin typeface="Times New Roman" panose="02020603050405020304" pitchFamily="18" charset="0"/>
                <a:cs typeface="Times New Roman" panose="02020603050405020304" pitchFamily="18" charset="0"/>
              </a:rPr>
            </a:br>
            <a:r>
              <a:rPr lang="en-US" sz="1800" kern="1200" dirty="0">
                <a:solidFill>
                  <a:schemeClr val="tx1"/>
                </a:solidFill>
                <a:effectLst/>
                <a:latin typeface="Times New Roman" panose="02020603050405020304" pitchFamily="18" charset="0"/>
                <a:cs typeface="Times New Roman" panose="02020603050405020304" pitchFamily="18" charset="0"/>
              </a:rPr>
              <a:t>The COVID-19 pandemic exposed vulnerabilities in healthcare systems worldwide, and Delhi was no exception. The city faced immense pressure on its hospitals, testing facilities, and medical personnel. A post-pandemic analysis of Delhi's health infrastructure is crucial for several reasons:</a:t>
            </a:r>
            <a:br>
              <a:rPr lang="en-US" sz="1800" kern="1200" dirty="0">
                <a:solidFill>
                  <a:schemeClr val="tx1"/>
                </a:solidFill>
                <a:effectLst/>
                <a:latin typeface="Times New Roman" panose="02020603050405020304" pitchFamily="18" charset="0"/>
                <a:cs typeface="Times New Roman" panose="02020603050405020304" pitchFamily="18" charset="0"/>
              </a:rPr>
            </a:br>
            <a:r>
              <a:rPr lang="en-US" sz="1800" b="1" kern="1200" dirty="0">
                <a:solidFill>
                  <a:schemeClr val="tx1"/>
                </a:solidFill>
                <a:effectLst/>
                <a:latin typeface="Times New Roman" panose="02020603050405020304" pitchFamily="18" charset="0"/>
                <a:cs typeface="Times New Roman" panose="02020603050405020304" pitchFamily="18" charset="0"/>
              </a:rPr>
              <a:t>Identifying Strengths and Weaknesses</a:t>
            </a:r>
            <a:br>
              <a:rPr lang="en-US" sz="1800" kern="1200" dirty="0">
                <a:solidFill>
                  <a:schemeClr val="tx1"/>
                </a:solidFill>
                <a:effectLst/>
                <a:latin typeface="Times New Roman" panose="02020603050405020304" pitchFamily="18" charset="0"/>
                <a:cs typeface="Times New Roman" panose="02020603050405020304" pitchFamily="18" charset="0"/>
              </a:rPr>
            </a:br>
            <a:r>
              <a:rPr lang="en-US" sz="1800" b="1" kern="1200" dirty="0">
                <a:solidFill>
                  <a:schemeClr val="tx1"/>
                </a:solidFill>
                <a:effectLst/>
                <a:latin typeface="Times New Roman" panose="02020603050405020304" pitchFamily="18" charset="0"/>
                <a:cs typeface="Times New Roman" panose="02020603050405020304" pitchFamily="18" charset="0"/>
              </a:rPr>
              <a:t>Prioritizing Investments</a:t>
            </a:r>
            <a:br>
              <a:rPr lang="en-US" sz="1800" kern="1200" dirty="0">
                <a:solidFill>
                  <a:schemeClr val="tx1"/>
                </a:solidFill>
                <a:effectLst/>
                <a:latin typeface="Times New Roman" panose="02020603050405020304" pitchFamily="18" charset="0"/>
                <a:cs typeface="Times New Roman" panose="02020603050405020304" pitchFamily="18" charset="0"/>
              </a:rPr>
            </a:br>
            <a:r>
              <a:rPr lang="en-US" sz="1800" b="1" kern="1200" dirty="0">
                <a:solidFill>
                  <a:schemeClr val="tx1"/>
                </a:solidFill>
                <a:effectLst/>
                <a:latin typeface="Times New Roman" panose="02020603050405020304" pitchFamily="18" charset="0"/>
                <a:cs typeface="Times New Roman" panose="02020603050405020304" pitchFamily="18" charset="0"/>
              </a:rPr>
              <a:t>Building Resilience for Future Threats</a:t>
            </a:r>
            <a:br>
              <a:rPr lang="en-US" sz="1800" b="1" kern="1200" dirty="0">
                <a:solidFill>
                  <a:schemeClr val="tx1"/>
                </a:solidFill>
                <a:effectLst/>
                <a:latin typeface="Times New Roman" panose="02020603050405020304" pitchFamily="18" charset="0"/>
                <a:cs typeface="Times New Roman" panose="02020603050405020304" pitchFamily="18" charset="0"/>
              </a:rPr>
            </a:br>
            <a:r>
              <a:rPr lang="en-US" sz="1800" b="1" kern="1200" dirty="0">
                <a:solidFill>
                  <a:schemeClr val="tx1"/>
                </a:solidFill>
                <a:effectLst/>
                <a:latin typeface="Times New Roman" panose="02020603050405020304" pitchFamily="18" charset="0"/>
                <a:cs typeface="Times New Roman" panose="02020603050405020304" pitchFamily="18" charset="0"/>
              </a:rPr>
              <a:t>Improving Public Health Outcomes</a:t>
            </a:r>
            <a:r>
              <a:rPr lang="en-US" sz="1800" kern="1200" dirty="0">
                <a:solidFill>
                  <a:schemeClr val="tx1"/>
                </a:solidFill>
                <a:effectLst/>
                <a:latin typeface="Times New Roman" panose="02020603050405020304" pitchFamily="18" charset="0"/>
                <a:cs typeface="Times New Roman" panose="02020603050405020304" pitchFamily="18" charset="0"/>
              </a:rPr>
              <a:t>.</a:t>
            </a:r>
            <a:br>
              <a:rPr lang="en-US" sz="1800" kern="1200" dirty="0">
                <a:solidFill>
                  <a:schemeClr val="tx1"/>
                </a:solidFill>
                <a:effectLst/>
                <a:latin typeface="Times New Roman" panose="02020603050405020304" pitchFamily="18" charset="0"/>
                <a:cs typeface="Times New Roman" panose="02020603050405020304" pitchFamily="18" charset="0"/>
              </a:rPr>
            </a:br>
            <a:r>
              <a:rPr lang="en-US" sz="1800" kern="1200" dirty="0">
                <a:solidFill>
                  <a:schemeClr val="tx1"/>
                </a:solidFill>
                <a:effectLst/>
                <a:latin typeface="Times New Roman" panose="02020603050405020304" pitchFamily="18" charset="0"/>
                <a:cs typeface="Times New Roman" panose="02020603050405020304" pitchFamily="18" charset="0"/>
              </a:rPr>
              <a:t>I</a:t>
            </a:r>
            <a:r>
              <a:rPr lang="en-US" sz="1800" b="1" kern="1200" dirty="0">
                <a:solidFill>
                  <a:schemeClr val="tx1"/>
                </a:solidFill>
                <a:effectLst/>
                <a:latin typeface="Times New Roman" panose="02020603050405020304" pitchFamily="18" charset="0"/>
                <a:cs typeface="Times New Roman" panose="02020603050405020304" pitchFamily="18" charset="0"/>
              </a:rPr>
              <a:t>nforming Policy Decisions</a:t>
            </a:r>
            <a:endParaRPr lang="en-US" sz="1800" kern="1200" dirty="0">
              <a:solidFill>
                <a:schemeClr val="tx1"/>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D6E7AFC-7481-533E-321A-30E9868A2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429" y="949425"/>
            <a:ext cx="1544458" cy="726975"/>
          </a:xfrm>
          <a:prstGeom prst="rect">
            <a:avLst/>
          </a:prstGeom>
        </p:spPr>
      </p:pic>
      <p:sp>
        <p:nvSpPr>
          <p:cNvPr id="5" name="TextBox 4">
            <a:extLst>
              <a:ext uri="{FF2B5EF4-FFF2-40B4-BE49-F238E27FC236}">
                <a16:creationId xmlns:a16="http://schemas.microsoft.com/office/drawing/2014/main" id="{844B0CFA-9D66-B6CD-CE09-8D452C6C7B75}"/>
              </a:ext>
            </a:extLst>
          </p:cNvPr>
          <p:cNvSpPr txBox="1"/>
          <p:nvPr/>
        </p:nvSpPr>
        <p:spPr>
          <a:xfrm>
            <a:off x="499574" y="2133601"/>
            <a:ext cx="6870126" cy="1569660"/>
          </a:xfrm>
          <a:prstGeom prst="rect">
            <a:avLst/>
          </a:prstGeom>
          <a:noFill/>
        </p:spPr>
        <p:txBody>
          <a:bodyPr wrap="square" rtlCol="0">
            <a:spAutoFit/>
          </a:bodyPr>
          <a:lstStyle/>
          <a:p>
            <a:pPr defTabSz="512064">
              <a:spcAft>
                <a:spcPts val="600"/>
              </a:spcAft>
            </a:pPr>
            <a:r>
              <a:rPr lang="en-IN" sz="3200" b="1" i="1" kern="1200" dirty="0">
                <a:solidFill>
                  <a:srgbClr val="005993"/>
                </a:solidFill>
                <a:latin typeface="Times New Roman" panose="02020603050405020304" pitchFamily="18" charset="0"/>
                <a:ea typeface="+mn-ea"/>
                <a:cs typeface="Times New Roman" panose="02020603050405020304" pitchFamily="18" charset="0"/>
              </a:rPr>
              <a:t>Need for Analysis of Post-Pandemic Restructuring of Delhi's Health Infrastructure</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03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93D0D245-3319-A251-A83B-4419B79B7D66}"/>
              </a:ext>
            </a:extLst>
          </p:cNvPr>
          <p:cNvSpPr>
            <a:spLocks noGrp="1"/>
          </p:cNvSpPr>
          <p:nvPr>
            <p:ph type="ctrTitle"/>
          </p:nvPr>
        </p:nvSpPr>
        <p:spPr>
          <a:xfrm>
            <a:off x="0" y="645494"/>
            <a:ext cx="12192000" cy="6044954"/>
          </a:xfrm>
        </p:spPr>
        <p:txBody>
          <a:bodyPr anchor="b">
            <a:normAutofit/>
          </a:bodyPr>
          <a:lstStyle/>
          <a:p>
            <a:pPr algn="l">
              <a:spcAft>
                <a:spcPts val="800"/>
              </a:spcAft>
            </a:pPr>
            <a:r>
              <a:rPr lang="en-IN" sz="1600" b="1" i="0" dirty="0">
                <a:effectLst/>
                <a:latin typeface="Times New Roman" panose="02020603050405020304" pitchFamily="18" charset="0"/>
                <a:cs typeface="Times New Roman" panose="02020603050405020304" pitchFamily="18" charset="0"/>
              </a:rPr>
              <a:t>DURATION OF STUDY</a:t>
            </a:r>
            <a:br>
              <a:rPr lang="en-IN" sz="1600" dirty="0">
                <a:effectLst/>
                <a:latin typeface="Times New Roman" panose="02020603050405020304" pitchFamily="18" charset="0"/>
                <a:cs typeface="Times New Roman" panose="02020603050405020304" pitchFamily="18" charset="0"/>
              </a:rPr>
            </a:br>
            <a:r>
              <a:rPr lang="en-IN" sz="1600" b="0" i="0" dirty="0">
                <a:effectLst/>
                <a:latin typeface="Times New Roman" panose="02020603050405020304" pitchFamily="18" charset="0"/>
                <a:cs typeface="Times New Roman" panose="02020603050405020304" pitchFamily="18" charset="0"/>
              </a:rPr>
              <a:t>Two month</a:t>
            </a:r>
            <a:br>
              <a:rPr lang="en-IN" sz="1600" b="0" i="0" dirty="0">
                <a:effectLst/>
                <a:latin typeface="Times New Roman" panose="02020603050405020304" pitchFamily="18" charset="0"/>
                <a:cs typeface="Times New Roman" panose="02020603050405020304" pitchFamily="18" charset="0"/>
              </a:rPr>
            </a:br>
            <a:br>
              <a:rPr lang="en-IN" sz="1600" b="0" i="0" dirty="0">
                <a:effectLst/>
                <a:latin typeface="Times New Roman" panose="02020603050405020304" pitchFamily="18" charset="0"/>
                <a:cs typeface="Times New Roman" panose="02020603050405020304" pitchFamily="18" charset="0"/>
              </a:rPr>
            </a:br>
            <a:r>
              <a:rPr lang="en-IN" sz="1600" b="1" i="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Methodology</a:t>
            </a:r>
            <a:r>
              <a:rPr lang="en-IN" sz="16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This research employed a secondary data analysis approach. </a:t>
            </a: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Searched academic databases like Google Scholar and ScienceDirect for peer-reviewed journal articles published within the last five years that addressed Post-Pandemic Restructuring of Delhi's Health Infrastructure. </a:t>
            </a: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Keywords:</a:t>
            </a:r>
            <a:br>
              <a:rPr lang="en-IN" sz="16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Mohalla Clinics ,Health Infrastructure, Nurse :Patient Ratio, Doctor: Patient Ratio, Ambulance Response time ,Ambulance Services, Bed Capacity</a:t>
            </a:r>
            <a:br>
              <a:rPr lang="en-IN" sz="1600" b="1" dirty="0">
                <a:latin typeface="Times New Roman" panose="02020603050405020304" pitchFamily="18" charset="0"/>
                <a:cs typeface="Times New Roman" panose="02020603050405020304" pitchFamily="18" charset="0"/>
              </a:rPr>
            </a:br>
            <a:b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b="1"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Documents reviewed</a:t>
            </a:r>
            <a:r>
              <a:rPr lang="en-IN" sz="1600"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a:t>
            </a:r>
            <a:b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600" dirty="0">
                <a:effectLst/>
                <a:latin typeface="Times New Roman" panose="02020603050405020304" pitchFamily="18" charset="0"/>
                <a:cs typeface="Times New Roman" panose="02020603050405020304" pitchFamily="18" charset="0"/>
              </a:rPr>
            </a:b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Delhi Health Department:</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u="sng" kern="1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https://health.delhi.gov.in/</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This website contain reports, press releases, or data dashboards related to the pandemic response and healthcare infrastructure development.</a:t>
            </a:r>
            <a:b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Delhi State Health Mission:</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u="sng" kern="1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https://dshm.delhi.gov.in/</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This website had information on   healthcare initiatives undertaken during and after the pandemic.</a:t>
            </a:r>
            <a:b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rPr>
              <a:t>National Health Mission (India):</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u="sng" kern="100" dirty="0">
                <a:effectLst/>
                <a:latin typeface="Times New Roman" panose="02020603050405020304" pitchFamily="18" charset="0"/>
                <a:ea typeface="Calibri" panose="020F0502020204030204" pitchFamily="34" charset="0"/>
                <a:cs typeface="Times New Roman" panose="02020603050405020304" pitchFamily="18" charset="0"/>
                <a:hlinkClick r:id="rId4"/>
              </a:rPr>
              <a:t>https://www.nhm.gov.in/</a:t>
            </a: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Since Delhi falls under the National Health Mission's ambit, found relevant data on national health policies and their impact on Delhi.</a:t>
            </a:r>
            <a:b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IN" sz="1600" dirty="0">
                <a:effectLst/>
                <a:latin typeface="Times New Roman" panose="02020603050405020304" pitchFamily="18" charset="0"/>
                <a:cs typeface="Times New Roman" panose="02020603050405020304" pitchFamily="18" charset="0"/>
              </a:rPr>
            </a:br>
            <a:br>
              <a:rPr lang="en-IN" sz="1600" dirty="0">
                <a:effectLst/>
                <a:latin typeface="Times New Roman" panose="02020603050405020304" pitchFamily="18" charset="0"/>
                <a:cs typeface="Times New Roman" panose="02020603050405020304" pitchFamily="18" charset="0"/>
              </a:rPr>
            </a:br>
            <a:endParaRPr lang="en-IN" sz="1600" dirty="0">
              <a:effectLst/>
              <a:latin typeface="Times New Roman" panose="02020603050405020304" pitchFamily="18" charset="0"/>
              <a:cs typeface="Times New Roman" panose="02020603050405020304" pitchFamily="18" charset="0"/>
            </a:endParaRPr>
          </a:p>
        </p:txBody>
      </p:sp>
      <p:sp>
        <p:nvSpPr>
          <p:cNvPr id="37" name="Rectangle 3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5C9096E-FC65-BE24-4CDC-555F26BDEF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25" y="161864"/>
            <a:ext cx="1449575" cy="734608"/>
          </a:xfrm>
          <a:prstGeom prst="rect">
            <a:avLst/>
          </a:prstGeom>
        </p:spPr>
      </p:pic>
    </p:spTree>
    <p:extLst>
      <p:ext uri="{BB962C8B-B14F-4D97-AF65-F5344CB8AC3E}">
        <p14:creationId xmlns:p14="http://schemas.microsoft.com/office/powerpoint/2010/main" val="3276085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3202</TotalTime>
  <Words>2265</Words>
  <Application>Microsoft Office PowerPoint</Application>
  <PresentationFormat>Widescreen</PresentationFormat>
  <Paragraphs>135</Paragraphs>
  <Slides>27</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Meiryo</vt:lpstr>
      <vt:lpstr>Agency FB</vt:lpstr>
      <vt:lpstr>Algerian</vt:lpstr>
      <vt:lpstr>Aptos</vt:lpstr>
      <vt:lpstr>Arial</vt:lpstr>
      <vt:lpstr>Calibri</vt:lpstr>
      <vt:lpstr>Calibri Light</vt:lpstr>
      <vt:lpstr>Helvetica</vt:lpstr>
      <vt:lpstr>Symbol</vt:lpstr>
      <vt:lpstr>Times New Roman</vt:lpstr>
      <vt:lpstr>Times New Roman'</vt:lpstr>
      <vt:lpstr>Wingdings</vt:lpstr>
      <vt:lpstr>Office Theme</vt:lpstr>
      <vt:lpstr>PowerPoint Presentation</vt:lpstr>
      <vt:lpstr>                 Mentor: Dr. Sumant Swain </vt:lpstr>
      <vt:lpstr>PowerPoint Presentation</vt:lpstr>
      <vt:lpstr>Introduction </vt:lpstr>
      <vt:lpstr>PowerPoint Presentation</vt:lpstr>
      <vt:lpstr>Objectives</vt:lpstr>
      <vt:lpstr>Delhi, the capital territory of India, faced unique challenges during the pandemic due to its dense population, significant economic activity, and complex governance structures.   The impact of the pandemic on governance, public health measures, and economic resilience in Delhi offers valuable insights into the broader context of crisis response and health system transformation.  This study is conducted with the intent to find wether the lessons learned from the pandemic have catalysed transformations in Delhi's health system.   These include investments in healthcare infrastructure, expansion of testing and vaccination capacity, improvements in data collection and analysis, and reforms to enhance healthcare accessibility and affordability, particularly for marginalized communities.  </vt:lpstr>
      <vt:lpstr> The COVID-19 pandemic exposed vulnerabilities in healthcare systems worldwide, and Delhi was no exception. The city faced immense pressure on its hospitals, testing facilities, and medical personnel. A post-pandemic analysis of Delhi's health infrastructure is crucial for several reasons: Identifying Strengths and Weaknesses Prioritizing Investments Building Resilience for Future Threats Improving Public Health Outcomes. Informing Policy Decisions</vt:lpstr>
      <vt:lpstr>DURATION OF STUDY Two month  Methodology    This research employed a secondary data analysis approach.  Searched academic databases like Google Scholar and ScienceDirect for peer-reviewed journal articles published within the last five years that addressed Post-Pandemic Restructuring of Delhi's Health Infrastructure.   Keywords: Mohalla Clinics ,Health Infrastructure, Nurse :Patient Ratio, Doctor: Patient Ratio, Ambulance Response time ,Ambulance Services, Bed Capacity   Documents reviewed:   Delhi Health Department: https://health.delhi.gov.in/ This website contain reports, press releases, or data dashboards related to the pandemic response and healthcare infrastructure development. Delhi State Health Mission: https://dshm.delhi.gov.in/ This website had information on   healthcare initiatives undertaken during and after the pandemic.  National Health Mission (India): https://www.nhm.gov.in/ Since Delhi falls under the National Health Mission's ambit, found relevant data on national health policies and their impact on Delhi.   </vt:lpstr>
      <vt:lpstr>Areas studied and discussed are:</vt:lpstr>
      <vt:lpstr>PowerPoint Presentation</vt:lpstr>
      <vt:lpstr>PowerPoint Presentation</vt:lpstr>
      <vt:lpstr>PowerPoint Presentation</vt:lpstr>
      <vt:lpstr>Discussion</vt:lpstr>
      <vt:lpstr>CONCLUSION  </vt:lpstr>
      <vt:lpstr>PowerPoint Presentation</vt:lpstr>
      <vt:lpstr>Bibliography </vt:lpstr>
      <vt:lpstr>PowerPoint Presentation</vt:lpstr>
      <vt:lpstr>PowerPoint Presentation</vt:lpstr>
      <vt:lpstr>Pictoral Journey</vt:lpstr>
      <vt:lpstr>Pictoral Journey</vt:lpstr>
      <vt:lpstr>PowerPoint Presentation</vt:lpstr>
      <vt:lpstr>PowerPoint Presentation</vt:lpstr>
      <vt:lpstr>Visit to the C.G.H.S. Health &amp; Wellness Centre Sector 5, Gurgaon Dispensary No. D-73</vt:lpstr>
      <vt:lpstr>About the C.G.H.S. Health &amp; Wellness Centre.</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Shraiya Srivastava</dc:creator>
  <cp:lastModifiedBy>Dr.Vaibhav Sethi</cp:lastModifiedBy>
  <cp:revision>198</cp:revision>
  <dcterms:created xsi:type="dcterms:W3CDTF">2023-07-01T07:40:17Z</dcterms:created>
  <dcterms:modified xsi:type="dcterms:W3CDTF">2024-07-05T11:41:42Z</dcterms:modified>
</cp:coreProperties>
</file>