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87" r:id="rId6"/>
    <p:sldId id="274" r:id="rId7"/>
    <p:sldId id="282" r:id="rId8"/>
    <p:sldId id="260" r:id="rId9"/>
    <p:sldId id="259" r:id="rId10"/>
    <p:sldId id="261" r:id="rId11"/>
    <p:sldId id="283" r:id="rId12"/>
    <p:sldId id="284" r:id="rId13"/>
    <p:sldId id="262" r:id="rId14"/>
    <p:sldId id="263" r:id="rId15"/>
    <p:sldId id="264" r:id="rId16"/>
    <p:sldId id="265" r:id="rId17"/>
    <p:sldId id="266" r:id="rId18"/>
    <p:sldId id="267" r:id="rId19"/>
    <p:sldId id="273" r:id="rId20"/>
    <p:sldId id="288" r:id="rId21"/>
    <p:sldId id="285" r:id="rId22"/>
    <p:sldId id="286" r:id="rId23"/>
    <p:sldId id="26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05-07-25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6F0B4-A9DF-1E5D-96D5-3D5C92E4E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E6817-28B7-5F29-2C1F-5F7E4C66D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53D69-ABEB-E315-E390-B580FA213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02CD3-084D-A5B7-9CD1-43FFA58F0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05-07-25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05-07-25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05-07-25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05-07-25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05-07-25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05-07-25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05-07-25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658" y="1858963"/>
            <a:ext cx="9144000" cy="2387600"/>
          </a:xfrm>
        </p:spPr>
        <p:txBody>
          <a:bodyPr>
            <a:normAutofit/>
          </a:bodyPr>
          <a:lstStyle/>
          <a:p>
            <a:r>
              <a:rPr lang="en-IN" sz="4000" b="1" dirty="0"/>
              <a:t>Association between Polycystic Ovary Syndrome (PCOS) and Cognitive Dysfunction: </a:t>
            </a:r>
            <a:br>
              <a:rPr lang="en-IN" sz="4000" b="1" dirty="0"/>
            </a:br>
            <a:r>
              <a:rPr lang="en-IN" sz="4000" b="1" dirty="0"/>
              <a:t>A Narrative Review</a:t>
            </a:r>
            <a:br>
              <a:rPr lang="en-IN" sz="4000" dirty="0"/>
            </a:b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5174" y="4700588"/>
            <a:ext cx="9144000" cy="1655762"/>
          </a:xfrm>
        </p:spPr>
        <p:txBody>
          <a:bodyPr/>
          <a:lstStyle/>
          <a:p>
            <a:r>
              <a:rPr lang="en-IN" dirty="0"/>
              <a:t>Presented by : Dr. Dhriti Bhagat</a:t>
            </a:r>
          </a:p>
          <a:p>
            <a:r>
              <a:rPr lang="en-IN" dirty="0"/>
              <a:t>Faculty Mentor : Dr. Divya Aggarwal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(1/3)</a:t>
            </a:r>
          </a:p>
        </p:txBody>
      </p:sp>
      <p:pic>
        <p:nvPicPr>
          <p:cNvPr id="8" name="Content Placeholder 7" descr="A graph of a number of people&#10;&#10;AI-generated content may be incorrect.">
            <a:extLst>
              <a:ext uri="{FF2B5EF4-FFF2-40B4-BE49-F238E27FC236}">
                <a16:creationId xmlns:a16="http://schemas.microsoft.com/office/drawing/2014/main" id="{91B1DF1F-4270-5F0C-3E01-A55E8DD63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29" y="1825625"/>
            <a:ext cx="6962141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(2/3)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Chart Interpretation: </a:t>
            </a:r>
            <a:r>
              <a:rPr lang="en-GB" dirty="0"/>
              <a:t>The bar chart illustrates the number of reviewed studies (out of 30) that reported impairments in specific cognitive domains among women with PCOS.</a:t>
            </a:r>
          </a:p>
          <a:p>
            <a:r>
              <a:rPr lang="en-GB" b="1" dirty="0"/>
              <a:t>Memory</a:t>
            </a:r>
            <a:r>
              <a:rPr lang="en-GB" dirty="0"/>
              <a:t> was the most frequently affected domain, with </a:t>
            </a:r>
            <a:r>
              <a:rPr lang="en-GB" b="1" dirty="0"/>
              <a:t>21 studies</a:t>
            </a:r>
            <a:r>
              <a:rPr lang="en-GB" dirty="0"/>
              <a:t> reporting deficits, especially in verbal recall and short-term retention.</a:t>
            </a:r>
          </a:p>
          <a:p>
            <a:r>
              <a:rPr lang="en-GB" b="1" dirty="0"/>
              <a:t>Attention</a:t>
            </a:r>
            <a:r>
              <a:rPr lang="en-GB" dirty="0"/>
              <a:t> difficulties, including reduced focus and mental fatigue, were identified in </a:t>
            </a:r>
            <a:r>
              <a:rPr lang="en-GB" b="1" dirty="0"/>
              <a:t>18 studies</a:t>
            </a:r>
            <a:r>
              <a:rPr lang="en-GB" dirty="0"/>
              <a:t>.</a:t>
            </a:r>
          </a:p>
          <a:p>
            <a:r>
              <a:rPr lang="en-GB" b="1" dirty="0"/>
              <a:t>Executive Function,</a:t>
            </a:r>
            <a:r>
              <a:rPr lang="en-GB" dirty="0"/>
              <a:t> involving planning, decision-making and cognitive flexibility was reported impaired in </a:t>
            </a:r>
            <a:r>
              <a:rPr lang="en-GB" b="1" dirty="0"/>
              <a:t>15 studies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These findings support the emerging understanding that PCOS is not only a metabolic or reproductive disorder but also one that may impact brain function and quality of life.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(3/3)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22" y="1524000"/>
            <a:ext cx="11788877" cy="5310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Out of the 30 studies:</a:t>
            </a:r>
          </a:p>
          <a:p>
            <a:r>
              <a:rPr lang="en-GB" dirty="0"/>
              <a:t>14 were observational (cross-sectional or cohort)</a:t>
            </a:r>
          </a:p>
          <a:p>
            <a:r>
              <a:rPr lang="en-GB" dirty="0"/>
              <a:t>7 were narrative or systematic reviews</a:t>
            </a:r>
          </a:p>
          <a:p>
            <a:r>
              <a:rPr lang="en-GB" dirty="0"/>
              <a:t>5 used neuroimaging techniques (fMRI, DTI)</a:t>
            </a:r>
          </a:p>
          <a:p>
            <a:r>
              <a:rPr lang="en-GB" dirty="0"/>
              <a:t>4 used EEG/ERP to capture brainwave-based cognitive responses</a:t>
            </a:r>
          </a:p>
          <a:p>
            <a:pPr marL="0" indent="0">
              <a:buNone/>
            </a:pPr>
            <a:r>
              <a:rPr lang="en-GB" b="1" dirty="0"/>
              <a:t>Across the included studies, these tools frequently appeared:</a:t>
            </a:r>
          </a:p>
          <a:p>
            <a:r>
              <a:rPr lang="en-GB" dirty="0"/>
              <a:t>Montreal Cognitive Assessment (MoCA) – to screen for mild cognitive dysfunction</a:t>
            </a:r>
          </a:p>
          <a:p>
            <a:r>
              <a:rPr lang="en-GB" dirty="0"/>
              <a:t>P300 latency (ERP) – a neural marker for attention and processing speed</a:t>
            </a:r>
          </a:p>
          <a:p>
            <a:r>
              <a:rPr lang="en-GB" dirty="0"/>
              <a:t>Neuropsychological test batteries – including tasks for memory, executive function, attention span,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542" y="1607096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Interpreting the Findings</a:t>
            </a:r>
          </a:p>
          <a:p>
            <a:r>
              <a:rPr lang="en-GB" dirty="0"/>
              <a:t>The review highlights consistent impairments in memory, attention and executive function among women with PCOS.</a:t>
            </a:r>
          </a:p>
          <a:p>
            <a:r>
              <a:rPr lang="en-GB" dirty="0"/>
              <a:t>These cognitive difficulties are not isolated symptoms but may be driven by biological mechanisms intrinsic to PCOS, including: </a:t>
            </a:r>
            <a:br>
              <a:rPr lang="en-GB" dirty="0"/>
            </a:br>
            <a:r>
              <a:rPr lang="en-GB" dirty="0"/>
              <a:t>Hyperandrogenism, which may disrupt neural processing and affect verbal memory.</a:t>
            </a:r>
            <a:br>
              <a:rPr lang="en-GB" dirty="0"/>
            </a:br>
            <a:r>
              <a:rPr lang="en-GB" dirty="0"/>
              <a:t>Insulin resistance, linked to poor glucose metabolism in brain cells.</a:t>
            </a:r>
            <a:br>
              <a:rPr lang="en-GB" dirty="0"/>
            </a:br>
            <a:r>
              <a:rPr lang="en-GB" dirty="0"/>
              <a:t>Chronic inflammation, possibly contributing to long-term neural damage.</a:t>
            </a:r>
          </a:p>
          <a:p>
            <a:pPr marL="0" indent="0">
              <a:buNone/>
            </a:pPr>
            <a:r>
              <a:rPr lang="en-GB" b="1" dirty="0"/>
              <a:t>Neuroimaging &amp; Neurophysiological Insights</a:t>
            </a:r>
          </a:p>
          <a:p>
            <a:r>
              <a:rPr lang="en-GB" dirty="0"/>
              <a:t>fMRI and DTI studies show altered brain activity and reduced white matter integrity, especially in prefrontal and hippocampal regions.</a:t>
            </a:r>
          </a:p>
          <a:p>
            <a:r>
              <a:rPr lang="en-GB" dirty="0"/>
              <a:t>ERP studies (P300 latency) confirm slowed brain processing speed and reduced cognitive efficiency.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Subjective vs Objective Disparity:</a:t>
            </a:r>
          </a:p>
          <a:p>
            <a:r>
              <a:rPr lang="en-GB" dirty="0"/>
              <a:t>Many women report symptoms like “brain fog,” but cognitive complaints are often dismissed or underexplored in clinical settings.</a:t>
            </a:r>
          </a:p>
          <a:p>
            <a:r>
              <a:rPr lang="en-GB" dirty="0"/>
              <a:t>Objective tools (MoCA, neuropsychological batteries, ERP) support these subjective reports, validating the lived experience of PCOS patients.</a:t>
            </a:r>
          </a:p>
          <a:p>
            <a:pPr marL="0" indent="0">
              <a:buNone/>
            </a:pPr>
            <a:r>
              <a:rPr lang="en-GB" b="1" dirty="0"/>
              <a:t>Research Gaps Identified: </a:t>
            </a:r>
          </a:p>
          <a:p>
            <a:r>
              <a:rPr lang="en-GB" dirty="0"/>
              <a:t>Most existing studies are cross-sectional, limiting causal conclusions.</a:t>
            </a:r>
          </a:p>
          <a:p>
            <a:r>
              <a:rPr lang="en-GB" dirty="0"/>
              <a:t>Variability in assessment tools and outcome measures makes cross-study comparison difficult.</a:t>
            </a:r>
          </a:p>
          <a:p>
            <a:r>
              <a:rPr lang="en-GB" dirty="0"/>
              <a:t>There is a lack of interventional studies that examine whether treatment improves cognition.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877" y="1950047"/>
            <a:ext cx="11127658" cy="477188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This review highlights that PCOS is associated with cognitive dysfunction, particularly affecting memory, attention and executive functioning.</a:t>
            </a:r>
          </a:p>
          <a:p>
            <a:r>
              <a:rPr lang="en-GB" dirty="0"/>
              <a:t>These deficits are likely linked to hyperandrogenism, insulin resistance and chronic inflammation, which may disrupt brain function and structure.</a:t>
            </a:r>
          </a:p>
          <a:p>
            <a:r>
              <a:rPr lang="en-GB" dirty="0"/>
              <a:t>Evidence from neuropsychological tests, neuroimaging (fMRI/DTI), and EEG (P300 latency) supports both subjective brain fog and objective impairments.</a:t>
            </a:r>
          </a:p>
          <a:p>
            <a:r>
              <a:rPr lang="en-GB" dirty="0"/>
              <a:t>However, cognitive symptoms in PCOS remain underdiagnosed and clinically underprioritized.</a:t>
            </a:r>
          </a:p>
          <a:p>
            <a:r>
              <a:rPr lang="en-GB" dirty="0"/>
              <a:t>The findings underscore the need for a more holistic clinical approach that integrates cognitive and psychological well-being.</a:t>
            </a:r>
          </a:p>
          <a:p>
            <a:r>
              <a:rPr lang="en-GB" dirty="0"/>
              <a:t>Future research should focus on longitudinal studies and assess whether treating hormonal/metabolic abnormalities can improve cognition.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1099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en-IN" dirty="0"/>
              <a:t>Barnard L, Balen AH, Ferriday D, Tiplady B, Dye L. Cognitive functioning in polycystic ovary syndrome. </a:t>
            </a:r>
            <a:r>
              <a:rPr lang="en-IN" dirty="0" err="1"/>
              <a:t>Psychoneuroendocrinology</a:t>
            </a:r>
            <a:r>
              <a:rPr lang="en-IN" dirty="0"/>
              <a:t>. 2007;32(8–10):906–914.</a:t>
            </a:r>
          </a:p>
          <a:p>
            <a:r>
              <a:rPr lang="en-IN" dirty="0" err="1"/>
              <a:t>Schattmann</a:t>
            </a:r>
            <a:r>
              <a:rPr lang="en-IN" dirty="0"/>
              <a:t> L, Sherwin BB. Effects of elevated androgen levels on cognitive functioning in women with PCOS. Horm </a:t>
            </a:r>
            <a:r>
              <a:rPr lang="en-IN" dirty="0" err="1"/>
              <a:t>Behav</a:t>
            </a:r>
            <a:r>
              <a:rPr lang="en-IN" dirty="0"/>
              <a:t>. 2007;51(4):579–584.</a:t>
            </a:r>
          </a:p>
          <a:p>
            <a:r>
              <a:rPr lang="en-IN" dirty="0"/>
              <a:t>Li L, Yu Q, Li Y, Zhang S, Zhang Q. Altered brain activity in women with polycystic ovary syndrome using resting-state functional MRI. Front Endocrinol (Lausanne). 2020;11:603279.</a:t>
            </a:r>
          </a:p>
          <a:p>
            <a:r>
              <a:rPr lang="en-IN" dirty="0"/>
              <a:t>Jarrett BP, Hurd YL, Foster DW. Cognitive function and glucose metabolism in PCOS. J </a:t>
            </a:r>
            <a:r>
              <a:rPr lang="en-IN" dirty="0" err="1"/>
              <a:t>Endocr</a:t>
            </a:r>
            <a:r>
              <a:rPr lang="en-IN" dirty="0"/>
              <a:t> Soc. 2019;3(6):1070–1079.</a:t>
            </a:r>
          </a:p>
          <a:p>
            <a:r>
              <a:rPr lang="en-IN" dirty="0"/>
              <a:t>Pinto J, Cera N, Pignatelli D. Psychological symptoms and brain activity alterations in women with PCOS and their relation to quality of life: a narrative review. J </a:t>
            </a:r>
            <a:r>
              <a:rPr lang="en-IN" dirty="0" err="1"/>
              <a:t>Endocr</a:t>
            </a:r>
            <a:r>
              <a:rPr lang="en-IN" dirty="0"/>
              <a:t> Invest. 2024.</a:t>
            </a:r>
          </a:p>
          <a:p>
            <a:r>
              <a:rPr lang="en-IN" dirty="0" err="1"/>
              <a:t>Showkath</a:t>
            </a:r>
            <a:r>
              <a:rPr lang="en-IN" dirty="0"/>
              <a:t> MA, Shah H, et al. Cognitive dysfunction in PCOS: An ERP and MoCA-based study. Sleep Breath. 2022;26:1123–1131.</a:t>
            </a:r>
          </a:p>
          <a:p>
            <a:r>
              <a:rPr lang="en-IN" dirty="0"/>
              <a:t>Nye J. PCOS tied to worse cognitive scores and white matter integrity in midlife. Neurology Advisor. 2024.</a:t>
            </a:r>
          </a:p>
          <a:p>
            <a:r>
              <a:rPr lang="en-IN" dirty="0"/>
              <a:t>Chen X, Liu J, Zhao Y. Cognitive impairment in PCOS: a systematic review and meta-analysis. </a:t>
            </a:r>
            <a:r>
              <a:rPr lang="en-IN" dirty="0" err="1"/>
              <a:t>EClinicalMedicine</a:t>
            </a:r>
            <a:r>
              <a:rPr lang="en-IN" dirty="0"/>
              <a:t>. 2023;61:101234.</a:t>
            </a:r>
          </a:p>
          <a:p>
            <a:r>
              <a:rPr lang="en-IN" dirty="0"/>
              <a:t>González F, Rote NS, Minium J, Kirwan JP. Inflammation in PCOS: Role in cognition. </a:t>
            </a:r>
            <a:r>
              <a:rPr lang="en-IN" dirty="0" err="1"/>
              <a:t>Reprod</a:t>
            </a:r>
            <a:r>
              <a:rPr lang="en-IN" dirty="0"/>
              <a:t> Health. 2021;18(1):203.</a:t>
            </a:r>
          </a:p>
          <a:p>
            <a:r>
              <a:rPr lang="en-IN" dirty="0"/>
              <a:t>Singh R, Taneja R, et al. Event-related potentials in PCOS and cognitive processing. Clin </a:t>
            </a:r>
            <a:r>
              <a:rPr lang="en-IN" dirty="0" err="1"/>
              <a:t>Neurophysiol</a:t>
            </a:r>
            <a:r>
              <a:rPr lang="en-IN" dirty="0"/>
              <a:t>. 2024;145(3):456–464.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98ED-129B-1760-6F59-7F8613320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20675"/>
            <a:ext cx="10515600" cy="1325563"/>
          </a:xfrm>
        </p:spPr>
        <p:txBody>
          <a:bodyPr/>
          <a:lstStyle/>
          <a:p>
            <a:r>
              <a:rPr lang="en-GB" b="1" dirty="0"/>
              <a:t>C</a:t>
            </a:r>
            <a:r>
              <a:rPr lang="en-IN" b="1" dirty="0" err="1"/>
              <a:t>ommunity</a:t>
            </a:r>
            <a:r>
              <a:rPr lang="en-IN" b="1" dirty="0"/>
              <a:t> Outreach Program</a:t>
            </a:r>
            <a:endParaRPr lang="en-IN" dirty="0"/>
          </a:p>
        </p:txBody>
      </p:sp>
      <p:pic>
        <p:nvPicPr>
          <p:cNvPr id="8" name="Content Placeholder 7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6778CA3A-AF2E-526E-2EA9-7CF078D55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80" y="2059913"/>
            <a:ext cx="5943694" cy="334332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6DA67-1593-F53B-6415-2C6C5FB5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9B4F7-77BD-3A5A-198A-59C69276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E5398E-07DE-5407-9D87-EDCC054EA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082C6B-A8A9-78E5-8189-338D5EEE6418}"/>
              </a:ext>
            </a:extLst>
          </p:cNvPr>
          <p:cNvSpPr txBox="1"/>
          <p:nvPr/>
        </p:nvSpPr>
        <p:spPr>
          <a:xfrm>
            <a:off x="6692203" y="2293134"/>
            <a:ext cx="50040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Visits : 2</a:t>
            </a:r>
            <a:br>
              <a:rPr lang="en-GB" dirty="0"/>
            </a:br>
            <a:r>
              <a:rPr lang="en-IN" dirty="0"/>
              <a:t>The Health and Wellness Centre (HWC) in </a:t>
            </a:r>
            <a:r>
              <a:rPr lang="en-IN" dirty="0" err="1"/>
              <a:t>Danapur</a:t>
            </a:r>
            <a:r>
              <a:rPr lang="en-IN" dirty="0"/>
              <a:t> provides a comprehensive range of services designed to address the health needs of the local population, which stands at 10,206.</a:t>
            </a:r>
          </a:p>
          <a:p>
            <a:endParaRPr lang="en-IN" dirty="0"/>
          </a:p>
          <a:p>
            <a:r>
              <a:rPr lang="en-GB" dirty="0"/>
              <a:t>Observed field level challenges </a:t>
            </a:r>
            <a:br>
              <a:rPr lang="en-GB" dirty="0"/>
            </a:br>
            <a:endParaRPr lang="en-GB" dirty="0"/>
          </a:p>
          <a:p>
            <a:r>
              <a:rPr lang="en-GB" dirty="0"/>
              <a:t>Interaction with ASHAs and Frontline health workers.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4225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78BD7-8BF4-5D10-6AEF-A511826DC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9B977-23E2-9AB9-BCB1-26C6718B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84062-9C52-3B16-EBF7-6CF05DB97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0E40F57-2C75-EB55-14CD-1E55F37F71EE}"/>
              </a:ext>
            </a:extLst>
          </p:cNvPr>
          <p:cNvSpPr txBox="1">
            <a:spLocks/>
          </p:cNvSpPr>
          <p:nvPr/>
        </p:nvSpPr>
        <p:spPr>
          <a:xfrm>
            <a:off x="1831258" y="-327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/>
              <a:t>PICTORIAL JOURNEY</a:t>
            </a:r>
            <a:endParaRPr lang="en-IN" sz="4000" b="1" dirty="0"/>
          </a:p>
        </p:txBody>
      </p:sp>
      <p:pic>
        <p:nvPicPr>
          <p:cNvPr id="8" name="Picture 7" descr="A person sitting at a desk using a computer&#10;&#10;AI-generated content may be incorrect.">
            <a:extLst>
              <a:ext uri="{FF2B5EF4-FFF2-40B4-BE49-F238E27FC236}">
                <a16:creationId xmlns:a16="http://schemas.microsoft.com/office/drawing/2014/main" id="{D8BBD416-F014-377E-3622-A31EF25D5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7" b="14069"/>
          <a:stretch>
            <a:fillRect/>
          </a:stretch>
        </p:blipFill>
        <p:spPr>
          <a:xfrm>
            <a:off x="4817338" y="3928032"/>
            <a:ext cx="2355992" cy="2793443"/>
          </a:xfrm>
          <a:prstGeom prst="rect">
            <a:avLst/>
          </a:prstGeom>
        </p:spPr>
      </p:pic>
      <p:pic>
        <p:nvPicPr>
          <p:cNvPr id="10" name="Picture 9" descr="A person and person standing in front of a shelf&#10;&#10;AI-generated content may be incorrect.">
            <a:extLst>
              <a:ext uri="{FF2B5EF4-FFF2-40B4-BE49-F238E27FC236}">
                <a16:creationId xmlns:a16="http://schemas.microsoft.com/office/drawing/2014/main" id="{518FA506-23D5-5767-D306-64D20DCF8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2" y="2038123"/>
            <a:ext cx="3375592" cy="4500789"/>
          </a:xfrm>
          <a:prstGeom prst="rect">
            <a:avLst/>
          </a:prstGeom>
        </p:spPr>
      </p:pic>
      <p:pic>
        <p:nvPicPr>
          <p:cNvPr id="12" name="Picture 11" descr="A person talking to another person&#10;&#10;AI-generated content may be incorrect.">
            <a:extLst>
              <a:ext uri="{FF2B5EF4-FFF2-40B4-BE49-F238E27FC236}">
                <a16:creationId xmlns:a16="http://schemas.microsoft.com/office/drawing/2014/main" id="{9FBCBBC2-F8DE-D291-F131-92B3BC9AF5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4"/>
          <a:stretch>
            <a:fillRect/>
          </a:stretch>
        </p:blipFill>
        <p:spPr>
          <a:xfrm>
            <a:off x="8300005" y="1889090"/>
            <a:ext cx="3537621" cy="4699325"/>
          </a:xfrm>
          <a:prstGeom prst="rect">
            <a:avLst/>
          </a:prstGeom>
        </p:spPr>
      </p:pic>
      <p:pic>
        <p:nvPicPr>
          <p:cNvPr id="15" name="Picture 14" descr="A person looking at a tablet&#10;&#10;AI-generated content may be incorrect.">
            <a:extLst>
              <a:ext uri="{FF2B5EF4-FFF2-40B4-BE49-F238E27FC236}">
                <a16:creationId xmlns:a16="http://schemas.microsoft.com/office/drawing/2014/main" id="{15FD33EA-BEE5-45B0-F0E8-E7FF76E890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70" b="36703"/>
          <a:stretch>
            <a:fillRect/>
          </a:stretch>
        </p:blipFill>
        <p:spPr>
          <a:xfrm>
            <a:off x="3891996" y="1222269"/>
            <a:ext cx="4267265" cy="242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78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erson sitting on stools and a person sitting on a chair&#10;&#10;AI-generated content may be incorrect.">
            <a:extLst>
              <a:ext uri="{FF2B5EF4-FFF2-40B4-BE49-F238E27FC236}">
                <a16:creationId xmlns:a16="http://schemas.microsoft.com/office/drawing/2014/main" id="{B16C4478-2859-50F2-B3AF-2B1AD0361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88"/>
          <a:stretch>
            <a:fillRect/>
          </a:stretch>
        </p:blipFill>
        <p:spPr>
          <a:xfrm>
            <a:off x="3499432" y="1020740"/>
            <a:ext cx="5035642" cy="481651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7B676-9624-776D-3C96-7045D055B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161FC-6E6E-2762-9C5C-EEDE72557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9" name="Picture 8" descr="A person sitting at a table looking at a book&#10;&#10;AI-generated content may be incorrect.">
            <a:extLst>
              <a:ext uri="{FF2B5EF4-FFF2-40B4-BE49-F238E27FC236}">
                <a16:creationId xmlns:a16="http://schemas.microsoft.com/office/drawing/2014/main" id="{0CE6FE9E-9608-A554-3F37-DEC8D6A52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21" y="1517302"/>
            <a:ext cx="3239968" cy="4319958"/>
          </a:xfrm>
          <a:prstGeom prst="rect">
            <a:avLst/>
          </a:prstGeom>
        </p:spPr>
      </p:pic>
      <p:pic>
        <p:nvPicPr>
          <p:cNvPr id="11" name="Picture 10" descr="Two women standing on a sidewalk looking at a phone&#10;&#10;AI-generated content may be incorrect.">
            <a:extLst>
              <a:ext uri="{FF2B5EF4-FFF2-40B4-BE49-F238E27FC236}">
                <a16:creationId xmlns:a16="http://schemas.microsoft.com/office/drawing/2014/main" id="{4809F902-1DB4-F496-A2C5-EC580E87F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" y="1609873"/>
            <a:ext cx="3185583" cy="424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1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D3ED6-289D-934A-F010-248813989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320675"/>
            <a:ext cx="10515600" cy="1325563"/>
          </a:xfrm>
        </p:spPr>
        <p:txBody>
          <a:bodyPr/>
          <a:lstStyle/>
          <a:p>
            <a:r>
              <a:rPr lang="en-GB" b="1" dirty="0"/>
              <a:t>M</a:t>
            </a:r>
            <a:r>
              <a:rPr lang="en-IN" b="1" dirty="0" err="1"/>
              <a:t>entor</a:t>
            </a:r>
            <a:r>
              <a:rPr lang="en-IN" b="1" dirty="0"/>
              <a:t> Approval</a:t>
            </a:r>
            <a:endParaRPr lang="en-I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309F11-484D-BF3F-4871-34DC2849D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4862" y="2910529"/>
            <a:ext cx="8602275" cy="218152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1D85D-16FD-DA79-8A96-5E74984CD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7219BD-8DC0-7F03-86CD-C6EDFAB9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8E8259-16DF-A647-2A2B-C1DDAC0CC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99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PCOS affects an estimated 6–20% of women of reproductive age worldwide, making it one of the most common endocrine disorders in women.</a:t>
            </a:r>
          </a:p>
          <a:p>
            <a:r>
              <a:rPr lang="en-GB" dirty="0"/>
              <a:t>While traditionally known for symptoms such as irregular menstruation, acne, weight gain and infertility, there is a growing body of evidence that suggests PCOS may also impact brain function.</a:t>
            </a:r>
          </a:p>
          <a:p>
            <a:r>
              <a:rPr lang="en-GB" dirty="0"/>
              <a:t>Up to 60% of women with PCOS report cognitive symptoms such as:</a:t>
            </a:r>
            <a:br>
              <a:rPr lang="en-GB" dirty="0"/>
            </a:br>
            <a:r>
              <a:rPr lang="en-GB" dirty="0"/>
              <a:t>Difficulty concentrating</a:t>
            </a:r>
            <a:br>
              <a:rPr lang="en-GB" dirty="0"/>
            </a:br>
            <a:r>
              <a:rPr lang="en-GB" dirty="0"/>
              <a:t>Forgetfulness</a:t>
            </a:r>
            <a:br>
              <a:rPr lang="en-GB" dirty="0"/>
            </a:br>
            <a:r>
              <a:rPr lang="en-GB" dirty="0"/>
              <a:t>Mental fatigue or “brain fog”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286C9-9EB9-DA57-222D-B20A1616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626" y="233635"/>
            <a:ext cx="10515600" cy="1325563"/>
          </a:xfrm>
        </p:spPr>
        <p:txBody>
          <a:bodyPr/>
          <a:lstStyle/>
          <a:p>
            <a:r>
              <a:rPr lang="en-IN" b="1" dirty="0"/>
              <a:t>Introduction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8897A-D8F4-2ADE-76E7-732D49130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Research using functional MRI and cognitive testing has shown:</a:t>
            </a:r>
            <a:br>
              <a:rPr lang="en-GB" dirty="0"/>
            </a:br>
            <a:r>
              <a:rPr lang="en-GB" dirty="0"/>
              <a:t>Altered activity in brain regions like the prefrontal cortex</a:t>
            </a:r>
            <a:br>
              <a:rPr lang="en-GB" dirty="0"/>
            </a:br>
            <a:r>
              <a:rPr lang="en-GB" dirty="0"/>
              <a:t>Reduced performance in memory, attention and executive function</a:t>
            </a:r>
          </a:p>
          <a:p>
            <a:r>
              <a:rPr lang="en-GB" dirty="0"/>
              <a:t>These cognitive challenges are believed to be linked to underlying physiological features of PCOS, including:</a:t>
            </a:r>
            <a:br>
              <a:rPr lang="en-GB" dirty="0"/>
            </a:br>
            <a:r>
              <a:rPr lang="en-GB" dirty="0"/>
              <a:t>Hyperandrogenism (elevated male hormones)</a:t>
            </a:r>
            <a:br>
              <a:rPr lang="en-GB" dirty="0"/>
            </a:br>
            <a:r>
              <a:rPr lang="en-GB" dirty="0"/>
              <a:t>Insulin resistance</a:t>
            </a:r>
            <a:br>
              <a:rPr lang="en-GB" dirty="0"/>
            </a:br>
            <a:r>
              <a:rPr lang="en-GB" dirty="0"/>
              <a:t>Chronic low-grade inflammation</a:t>
            </a:r>
          </a:p>
          <a:p>
            <a:r>
              <a:rPr lang="en-GB" dirty="0"/>
              <a:t>Despite growing recognition, the cognitive effects of PCOS remain underdiagnosed and under-addressed in clinical settings.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392E9A-D5DF-6C0C-06CD-2D9F6ECE2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350E7-1491-0BEA-59E8-C775B3DE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D464D3-256C-BF53-FFC4-96CDA9350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2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451999"/>
            <a:ext cx="11759381" cy="5382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PRIMARY OBJECTIVE </a:t>
            </a:r>
          </a:p>
          <a:p>
            <a:r>
              <a:rPr lang="en-GB" dirty="0"/>
              <a:t>To explore the association between Polycystic Ovary Syndrome (PCOS) and cognitive dysfunction based on a comprehensive review of scientific literature</a:t>
            </a:r>
          </a:p>
          <a:p>
            <a:pPr marL="0" indent="0">
              <a:buNone/>
            </a:pPr>
            <a:r>
              <a:rPr lang="en-GB" b="1" dirty="0"/>
              <a:t>SECONDARY OBJECTIVES</a:t>
            </a:r>
          </a:p>
          <a:p>
            <a:r>
              <a:rPr lang="en-GB" dirty="0"/>
              <a:t>To examine the underlying physiological mechanisms including hyperandrogenism, insulin resistance and inflammation that may contribute to cognitive deficits in PCOS.</a:t>
            </a:r>
          </a:p>
          <a:p>
            <a:r>
              <a:rPr lang="en-GB" dirty="0"/>
              <a:t>To critically analyse and synthesize the available evidence using a narrative review approach.</a:t>
            </a:r>
          </a:p>
          <a:p>
            <a:r>
              <a:rPr lang="en-GB" dirty="0"/>
              <a:t>To highlight gaps in the current literature and propose future research directions that could lead to more targeted diagnosis and intervention strategies.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74839"/>
            <a:ext cx="10822859" cy="53593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b="1" dirty="0"/>
              <a:t>Study Design: </a:t>
            </a:r>
            <a:r>
              <a:rPr lang="en-IN" dirty="0"/>
              <a:t>Narrative Review</a:t>
            </a:r>
          </a:p>
          <a:p>
            <a:pPr marL="0" indent="0">
              <a:buNone/>
            </a:pPr>
            <a:r>
              <a:rPr lang="en-IN" b="1" dirty="0"/>
              <a:t>Databases Used:</a:t>
            </a:r>
            <a:br>
              <a:rPr lang="en-IN" dirty="0"/>
            </a:br>
            <a:r>
              <a:rPr lang="en-IN" dirty="0"/>
              <a:t>PubMed</a:t>
            </a:r>
            <a:br>
              <a:rPr lang="en-IN" dirty="0"/>
            </a:br>
            <a:r>
              <a:rPr lang="en-IN" dirty="0"/>
              <a:t>Google Scholar</a:t>
            </a:r>
          </a:p>
          <a:p>
            <a:pPr marL="0" indent="0">
              <a:buNone/>
            </a:pPr>
            <a:r>
              <a:rPr lang="en-IN" b="1" dirty="0"/>
              <a:t>Keywords Used:</a:t>
            </a:r>
            <a:br>
              <a:rPr lang="en-IN" dirty="0"/>
            </a:br>
            <a:r>
              <a:rPr lang="en-IN" dirty="0"/>
              <a:t>“Polycystic Ovary Syndrome AND cognition”</a:t>
            </a:r>
            <a:br>
              <a:rPr lang="en-IN" dirty="0"/>
            </a:br>
            <a:r>
              <a:rPr lang="en-IN" dirty="0"/>
              <a:t>“PCOS AND memory/ Brain fog”</a:t>
            </a:r>
            <a:br>
              <a:rPr lang="en-IN" dirty="0"/>
            </a:br>
            <a:r>
              <a:rPr lang="en-IN" dirty="0"/>
              <a:t>“Hyperandrogenism AND cognitive function”</a:t>
            </a:r>
            <a:br>
              <a:rPr lang="en-IN" dirty="0"/>
            </a:br>
            <a:r>
              <a:rPr lang="en-IN" dirty="0"/>
              <a:t>“Insulin resistance AND cognitive impairment”</a:t>
            </a:r>
            <a:br>
              <a:rPr lang="en-IN" dirty="0"/>
            </a:br>
            <a:r>
              <a:rPr lang="en-IN" dirty="0"/>
              <a:t>“PCOS AND neuropsychology”</a:t>
            </a:r>
          </a:p>
          <a:p>
            <a:pPr marL="0" indent="0">
              <a:buNone/>
            </a:pPr>
            <a:r>
              <a:rPr lang="en-IN" b="1" dirty="0"/>
              <a:t>Boolean Operators Used:</a:t>
            </a:r>
            <a:br>
              <a:rPr lang="en-IN" dirty="0"/>
            </a:br>
            <a:r>
              <a:rPr lang="en-IN" dirty="0"/>
              <a:t>AND, OR to refine and broaden the search scope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Filters Applied:</a:t>
            </a:r>
          </a:p>
          <a:p>
            <a:r>
              <a:rPr lang="en-GB" dirty="0"/>
              <a:t>Publication years: From 2000 to 2024</a:t>
            </a:r>
          </a:p>
          <a:p>
            <a:r>
              <a:rPr lang="en-GB" dirty="0"/>
              <a:t>Language: English</a:t>
            </a:r>
          </a:p>
          <a:p>
            <a:r>
              <a:rPr lang="en-GB" dirty="0"/>
              <a:t>Population: Human studies (adult women of reproductive age)</a:t>
            </a:r>
          </a:p>
          <a:p>
            <a:r>
              <a:rPr lang="en-GB" dirty="0"/>
              <a:t>Article Types:</a:t>
            </a:r>
          </a:p>
          <a:p>
            <a:pPr lvl="1"/>
            <a:r>
              <a:rPr lang="en-GB" dirty="0"/>
              <a:t>Observational studies</a:t>
            </a:r>
          </a:p>
          <a:p>
            <a:pPr lvl="1"/>
            <a:r>
              <a:rPr lang="en-GB" dirty="0"/>
              <a:t>fMRI and EEG-based studies</a:t>
            </a:r>
          </a:p>
          <a:p>
            <a:pPr lvl="1"/>
            <a:r>
              <a:rPr lang="en-GB" dirty="0"/>
              <a:t>Randomized controlled trials (RCTs)</a:t>
            </a:r>
          </a:p>
          <a:p>
            <a:pPr lvl="1"/>
            <a:r>
              <a:rPr lang="en-GB" dirty="0"/>
              <a:t>Narrative and systematic reviews</a:t>
            </a:r>
          </a:p>
          <a:p>
            <a:pPr lvl="1"/>
            <a:r>
              <a:rPr lang="en-GB" dirty="0"/>
              <a:t>Cross-sectional and cohort studies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66095-40C4-2092-CF47-12E0C5BBF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933"/>
            <a:ext cx="10515600" cy="53842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/>
              <a:t>Article Selection Process:</a:t>
            </a:r>
          </a:p>
          <a:p>
            <a:pPr marL="0" indent="0">
              <a:buNone/>
            </a:pPr>
            <a:r>
              <a:rPr lang="en-GB" sz="2000" b="1" dirty="0"/>
              <a:t>Initial Yield:</a:t>
            </a:r>
            <a:r>
              <a:rPr lang="en-GB" sz="2000" dirty="0"/>
              <a:t> ~950 articles identified using keyword search across four databases</a:t>
            </a:r>
          </a:p>
          <a:p>
            <a:pPr marL="0" indent="0">
              <a:buNone/>
            </a:pPr>
            <a:r>
              <a:rPr lang="en-GB" sz="2000" b="1" dirty="0"/>
              <a:t>Screening Steps:</a:t>
            </a:r>
            <a:endParaRPr lang="en-GB" sz="2000" dirty="0"/>
          </a:p>
          <a:p>
            <a:pPr lvl="1"/>
            <a:r>
              <a:rPr lang="en-GB" sz="2000" b="1" dirty="0"/>
              <a:t>Title Screening:</a:t>
            </a:r>
            <a:r>
              <a:rPr lang="en-GB" sz="2000" dirty="0"/>
              <a:t> ~180 articles shortlisted</a:t>
            </a:r>
          </a:p>
          <a:p>
            <a:pPr lvl="1"/>
            <a:r>
              <a:rPr lang="en-GB" sz="2000" b="1" dirty="0"/>
              <a:t>Abstract Screening:</a:t>
            </a:r>
            <a:r>
              <a:rPr lang="en-GB" sz="2000" dirty="0"/>
              <a:t> ~65 articles selected for full-text review</a:t>
            </a:r>
          </a:p>
          <a:p>
            <a:pPr lvl="1"/>
            <a:r>
              <a:rPr lang="en-GB" sz="2000" b="1" dirty="0"/>
              <a:t>Final Inclusion:</a:t>
            </a:r>
            <a:r>
              <a:rPr lang="en-GB" sz="2000" dirty="0"/>
              <a:t> 30 core studies selected for synthesis and evidence tabulation</a:t>
            </a:r>
          </a:p>
          <a:p>
            <a:pPr marL="0" indent="0">
              <a:buNone/>
            </a:pPr>
            <a:r>
              <a:rPr lang="en-GB" sz="2000" b="1" dirty="0"/>
              <a:t>Inclusion Criteria: </a:t>
            </a:r>
            <a:r>
              <a:rPr lang="en-GB" sz="2000" dirty="0"/>
              <a:t>Studies assessing cognitive function in women with PCOS</a:t>
            </a:r>
          </a:p>
          <a:p>
            <a:pPr lvl="1"/>
            <a:r>
              <a:rPr lang="en-GB" sz="2000" dirty="0"/>
              <a:t>Studies exploring hormonal/metabolic links to brain health</a:t>
            </a:r>
          </a:p>
          <a:p>
            <a:pPr lvl="1"/>
            <a:r>
              <a:rPr lang="en-GB" sz="2000" dirty="0"/>
              <a:t>Peer-reviewed, full-text articles in English</a:t>
            </a:r>
          </a:p>
          <a:p>
            <a:pPr lvl="1"/>
            <a:r>
              <a:rPr lang="en-GB" sz="2000" dirty="0"/>
              <a:t>Focus on cognitive domains: memory, attention, executive function</a:t>
            </a:r>
          </a:p>
          <a:p>
            <a:pPr marL="0" indent="0">
              <a:buNone/>
            </a:pPr>
            <a:r>
              <a:rPr lang="en-GB" sz="2000" b="1" dirty="0"/>
              <a:t>Exclusion Criteria: </a:t>
            </a:r>
            <a:r>
              <a:rPr lang="en-GB" sz="2000" dirty="0"/>
              <a:t>Animal studies</a:t>
            </a:r>
          </a:p>
          <a:p>
            <a:pPr lvl="1"/>
            <a:r>
              <a:rPr lang="en-GB" sz="2000" dirty="0"/>
              <a:t>Articles unrelated to cognition or neurofunction</a:t>
            </a:r>
          </a:p>
          <a:p>
            <a:pPr lvl="1"/>
            <a:r>
              <a:rPr lang="en-GB" sz="2000" dirty="0"/>
              <a:t>Non-peer-reviewed sources (blogs, news)</a:t>
            </a:r>
          </a:p>
          <a:p>
            <a:pPr lvl="1"/>
            <a:r>
              <a:rPr lang="en-GB" sz="2000" dirty="0"/>
              <a:t>Conference abstracts without full access</a:t>
            </a:r>
          </a:p>
          <a:p>
            <a:endParaRPr lang="en-IN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5C987-AB31-50B2-4205-063E15554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4968E6-E74C-5FC3-041E-E47D152C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Methodology (2/2)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896CBA-DF5F-9FA3-0458-910B5E37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8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A77D5-38A5-2B4F-A4FB-4A2C38931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Final Evidence Table:</a:t>
            </a:r>
          </a:p>
          <a:p>
            <a:r>
              <a:rPr lang="en-GB" dirty="0"/>
              <a:t>A detailed table was constructed including:</a:t>
            </a:r>
          </a:p>
          <a:p>
            <a:pPr lvl="1"/>
            <a:r>
              <a:rPr lang="en-GB" dirty="0"/>
              <a:t>Author, year, study design</a:t>
            </a:r>
          </a:p>
          <a:p>
            <a:pPr lvl="1"/>
            <a:r>
              <a:rPr lang="en-GB" dirty="0"/>
              <a:t>Target population</a:t>
            </a:r>
          </a:p>
          <a:p>
            <a:pPr lvl="1"/>
            <a:r>
              <a:rPr lang="en-GB" dirty="0"/>
              <a:t>Cognitive domains assessed</a:t>
            </a:r>
          </a:p>
          <a:p>
            <a:pPr lvl="1"/>
            <a:r>
              <a:rPr lang="en-GB" dirty="0"/>
              <a:t>Key findings, limitations and recommendations</a:t>
            </a:r>
          </a:p>
          <a:p>
            <a:r>
              <a:rPr lang="en-GB" dirty="0"/>
              <a:t>A total of </a:t>
            </a:r>
            <a:r>
              <a:rPr lang="en-GB" b="1" dirty="0"/>
              <a:t>30 high-quality, peer-reviewed articles</a:t>
            </a:r>
            <a:r>
              <a:rPr lang="en-GB" dirty="0"/>
              <a:t> were </a:t>
            </a:r>
            <a:r>
              <a:rPr lang="en-GB" dirty="0" err="1"/>
              <a:t>analyzed</a:t>
            </a:r>
            <a:r>
              <a:rPr lang="en-GB" dirty="0"/>
              <a:t> in-depth.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2755DC-51EE-0E44-57E9-D020FC7D1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E19E5-9F86-B467-2D0C-D29F1F7DF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C2A5E1-8763-6C3C-3C7E-3E6F7B51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282B4F-E6B7-4D11-2326-58840E1D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Methodology (2/2)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93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4910EAB22654FBE6603C0F8B21F8F" ma:contentTypeVersion="6" ma:contentTypeDescription="Create a new document." ma:contentTypeScope="" ma:versionID="0966f005252d01c0107e1bbbcea7d04f">
  <xsd:schema xmlns:xsd="http://www.w3.org/2001/XMLSchema" xmlns:xs="http://www.w3.org/2001/XMLSchema" xmlns:p="http://schemas.microsoft.com/office/2006/metadata/properties" xmlns:ns3="c0952afc-2363-457d-9f30-a2fea6842057" targetNamespace="http://schemas.microsoft.com/office/2006/metadata/properties" ma:root="true" ma:fieldsID="fc1f03b41cd14a17f120e79deff65115" ns3:_="">
    <xsd:import namespace="c0952afc-2363-457d-9f30-a2fea6842057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52afc-2363-457d-9f30-a2fea6842057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0952afc-2363-457d-9f30-a2fea6842057" xsi:nil="true"/>
  </documentManagement>
</p:properties>
</file>

<file path=customXml/itemProps1.xml><?xml version="1.0" encoding="utf-8"?>
<ds:datastoreItem xmlns:ds="http://schemas.openxmlformats.org/officeDocument/2006/customXml" ds:itemID="{EE5A5A8A-3A72-430C-B0A6-14E553170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F8CA76-8B2A-4625-A594-21A74577E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952afc-2363-457d-9f30-a2fea68420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799FCB-0339-4F9F-AAF7-8107D471AE6F}">
  <ds:schemaRefs>
    <ds:schemaRef ds:uri="http://purl.org/dc/elements/1.1/"/>
    <ds:schemaRef ds:uri="http://schemas.microsoft.com/office/2006/documentManagement/types"/>
    <ds:schemaRef ds:uri="c0952afc-2363-457d-9f30-a2fea6842057"/>
    <ds:schemaRef ds:uri="http://purl.org/dc/terms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1634</Words>
  <Application>Microsoft Office PowerPoint</Application>
  <PresentationFormat>Widescreen</PresentationFormat>
  <Paragraphs>153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Association between Polycystic Ovary Syndrome (PCOS) and Cognitive Dysfunction:  A Narrative Review </vt:lpstr>
      <vt:lpstr>Mentor Approval</vt:lpstr>
      <vt:lpstr>Introduction </vt:lpstr>
      <vt:lpstr>Introduction </vt:lpstr>
      <vt:lpstr>Objectives of Your Study</vt:lpstr>
      <vt:lpstr>Methodology (1/2)</vt:lpstr>
      <vt:lpstr>Methodology (1/2)</vt:lpstr>
      <vt:lpstr>Methodology (2/2)</vt:lpstr>
      <vt:lpstr>Methodology (2/2)</vt:lpstr>
      <vt:lpstr>Results (1/3)</vt:lpstr>
      <vt:lpstr>Results (2/3)</vt:lpstr>
      <vt:lpstr>Results (3/3)</vt:lpstr>
      <vt:lpstr>Discussion (1/2)</vt:lpstr>
      <vt:lpstr>Discussion (2/2)</vt:lpstr>
      <vt:lpstr>Conclusion</vt:lpstr>
      <vt:lpstr>References</vt:lpstr>
      <vt:lpstr>Community Outreach Program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dhriti bhagat</cp:lastModifiedBy>
  <cp:revision>14</cp:revision>
  <dcterms:created xsi:type="dcterms:W3CDTF">2022-05-20T15:11:38Z</dcterms:created>
  <dcterms:modified xsi:type="dcterms:W3CDTF">2025-07-05T10:38:08Z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0x0101008E44910EAB22654FBE6603C0F8B21F8F</vt:lpwstr>
  </property>
</Properties>
</file>