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65" r:id="rId2"/>
    <p:sldMasterId id="2147483677" r:id="rId3"/>
  </p:sldMasterIdLst>
  <p:notesMasterIdLst>
    <p:notesMasterId r:id="rId25"/>
  </p:notesMasterIdLst>
  <p:sldIdLst>
    <p:sldId id="256" r:id="rId4"/>
    <p:sldId id="257" r:id="rId5"/>
    <p:sldId id="258" r:id="rId6"/>
    <p:sldId id="259" r:id="rId7"/>
    <p:sldId id="260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3" r:id="rId16"/>
    <p:sldId id="269" r:id="rId17"/>
    <p:sldId id="270" r:id="rId18"/>
    <p:sldId id="282" r:id="rId19"/>
    <p:sldId id="276" r:id="rId20"/>
    <p:sldId id="278" r:id="rId21"/>
    <p:sldId id="281" r:id="rId22"/>
    <p:sldId id="272" r:id="rId23"/>
    <p:sldId id="279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75" d="100"/>
          <a:sy n="75" d="100"/>
        </p:scale>
        <p:origin x="54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Scenario Count 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cat>
            <c:strRef>
              <c:f>Sheet1!$A$2:$A$6</c:f>
              <c:strCache>
                <c:ptCount val="5"/>
                <c:pt idx="0">
                  <c:v>Configuration Issue</c:v>
                </c:pt>
                <c:pt idx="1">
                  <c:v>Contract Optimization Opportunity</c:v>
                </c:pt>
                <c:pt idx="2">
                  <c:v>Requires Medical Documentation Audit</c:v>
                </c:pt>
                <c:pt idx="3">
                  <c:v>Scrubber Optimization Opportunity</c:v>
                </c:pt>
                <c:pt idx="4">
                  <c:v>System Issue</c:v>
                </c:pt>
              </c:strCache>
            </c:strRef>
          </c:cat>
          <c:val>
            <c:numRef>
              <c:f>Sheet1!$B$2:$B$6</c:f>
              <c:numCache>
                <c:formatCode>#,##0</c:formatCode>
                <c:ptCount val="5"/>
                <c:pt idx="0">
                  <c:v>2</c:v>
                </c:pt>
                <c:pt idx="1">
                  <c:v>14</c:v>
                </c:pt>
                <c:pt idx="2">
                  <c:v>3</c:v>
                </c:pt>
                <c:pt idx="3">
                  <c:v>7</c:v>
                </c:pt>
                <c:pt idx="4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106848823384257"/>
          <c:y val="0.78200939588433793"/>
          <c:w val="0.81353253920183055"/>
          <c:h val="0.2179906041156620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Impact Amount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Sheet1!$A$2:$A$6</c:f>
              <c:strCache>
                <c:ptCount val="5"/>
                <c:pt idx="0">
                  <c:v>Configuration Issue</c:v>
                </c:pt>
                <c:pt idx="1">
                  <c:v>Contract Optimization Opportunity</c:v>
                </c:pt>
                <c:pt idx="2">
                  <c:v>Requires Medical Documentation Audit</c:v>
                </c:pt>
                <c:pt idx="3">
                  <c:v>Scrubber Optimization Opportunity</c:v>
                </c:pt>
                <c:pt idx="4">
                  <c:v>System Issue</c:v>
                </c:pt>
              </c:strCache>
            </c:strRef>
          </c:cat>
          <c:val>
            <c:numRef>
              <c:f>Sheet1!$B$2:$B$6</c:f>
              <c:numCache>
                <c:formatCode>"$"\ #,##0_);[Red]\("$"\ #,##0\)</c:formatCode>
                <c:ptCount val="5"/>
                <c:pt idx="0">
                  <c:v>6137.1309999999994</c:v>
                </c:pt>
                <c:pt idx="1">
                  <c:v>766073.07</c:v>
                </c:pt>
                <c:pt idx="2">
                  <c:v>157163.342</c:v>
                </c:pt>
                <c:pt idx="3">
                  <c:v>72013.383000000002</c:v>
                </c:pt>
                <c:pt idx="4">
                  <c:v>23165.855000000003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1545440"/>
        <c:axId val="191547400"/>
      </c:lineChart>
      <c:catAx>
        <c:axId val="191545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547400"/>
        <c:crosses val="autoZero"/>
        <c:auto val="1"/>
        <c:lblAlgn val="ctr"/>
        <c:lblOffset val="100"/>
        <c:noMultiLvlLbl val="0"/>
      </c:catAx>
      <c:valAx>
        <c:axId val="1915474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\ #,##0_);[Red]\(&quot;$&quot;\ 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545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Claim Count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Sheet1!$A$2:$A$6</c:f>
              <c:strCache>
                <c:ptCount val="5"/>
                <c:pt idx="0">
                  <c:v>Configuration Issue</c:v>
                </c:pt>
                <c:pt idx="1">
                  <c:v>Contract Optimization Opportunity</c:v>
                </c:pt>
                <c:pt idx="2">
                  <c:v>Requires Medical Documentation Audit</c:v>
                </c:pt>
                <c:pt idx="3">
                  <c:v>Scrubber Optimization Opportunity</c:v>
                </c:pt>
                <c:pt idx="4">
                  <c:v>System Issue</c:v>
                </c:pt>
              </c:strCache>
            </c:strRef>
          </c:cat>
          <c:val>
            <c:numRef>
              <c:f>Sheet1!$B$2:$B$6</c:f>
              <c:numCache>
                <c:formatCode>#,##0</c:formatCode>
                <c:ptCount val="5"/>
                <c:pt idx="0">
                  <c:v>21</c:v>
                </c:pt>
                <c:pt idx="1">
                  <c:v>3461</c:v>
                </c:pt>
                <c:pt idx="2">
                  <c:v>58</c:v>
                </c:pt>
                <c:pt idx="3">
                  <c:v>659</c:v>
                </c:pt>
                <c:pt idx="4">
                  <c:v>366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Issue Counts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Sheet1!$A$2:$A$6</c:f>
              <c:strCache>
                <c:ptCount val="5"/>
                <c:pt idx="0">
                  <c:v>Configuration Issue</c:v>
                </c:pt>
                <c:pt idx="1">
                  <c:v>Contract Optimization Opportunity</c:v>
                </c:pt>
                <c:pt idx="2">
                  <c:v>Requires Medical Documentation Audit</c:v>
                </c:pt>
                <c:pt idx="3">
                  <c:v>Scrubber Optimization Opportunity</c:v>
                </c:pt>
                <c:pt idx="4">
                  <c:v>System Issue</c:v>
                </c:pt>
              </c:strCache>
            </c:strRef>
          </c:cat>
          <c:val>
            <c:numRef>
              <c:f>Sheet1!$C$2:$C$6</c:f>
              <c:numCache>
                <c:formatCode>#,##0</c:formatCode>
                <c:ptCount val="5"/>
                <c:pt idx="0">
                  <c:v>21</c:v>
                </c:pt>
                <c:pt idx="1">
                  <c:v>2398</c:v>
                </c:pt>
                <c:pt idx="2">
                  <c:v>58</c:v>
                </c:pt>
                <c:pt idx="3">
                  <c:v>662</c:v>
                </c:pt>
                <c:pt idx="4">
                  <c:v>465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1542304"/>
        <c:axId val="191546616"/>
      </c:lineChart>
      <c:catAx>
        <c:axId val="191542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546616"/>
        <c:crosses val="autoZero"/>
        <c:auto val="1"/>
        <c:lblAlgn val="ctr"/>
        <c:lblOffset val="100"/>
        <c:noMultiLvlLbl val="0"/>
      </c:catAx>
      <c:valAx>
        <c:axId val="1915466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542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Allowed Amount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Sheet1!$A$2:$A$6</c:f>
              <c:strCache>
                <c:ptCount val="5"/>
                <c:pt idx="0">
                  <c:v>Configuration Issue</c:v>
                </c:pt>
                <c:pt idx="1">
                  <c:v>Contract Optimization Opportunity</c:v>
                </c:pt>
                <c:pt idx="2">
                  <c:v>Requires Medical Documentation Audit</c:v>
                </c:pt>
                <c:pt idx="3">
                  <c:v>Scrubber Optimization Opportunity</c:v>
                </c:pt>
                <c:pt idx="4">
                  <c:v>System Issue</c:v>
                </c:pt>
              </c:strCache>
            </c:strRef>
          </c:cat>
          <c:val>
            <c:numRef>
              <c:f>Sheet1!$B$2:$B$6</c:f>
              <c:numCache>
                <c:formatCode>"$"\ #,##0_);[Red]\("$"\ #,##0\)</c:formatCode>
                <c:ptCount val="5"/>
                <c:pt idx="0">
                  <c:v>3352.55</c:v>
                </c:pt>
                <c:pt idx="1">
                  <c:v>4274570.585</c:v>
                </c:pt>
                <c:pt idx="2">
                  <c:v>1887852.58</c:v>
                </c:pt>
                <c:pt idx="3">
                  <c:v>843489.48</c:v>
                </c:pt>
                <c:pt idx="4">
                  <c:v>127256.49499999998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Total Paid Amount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Sheet1!$A$2:$A$6</c:f>
              <c:strCache>
                <c:ptCount val="5"/>
                <c:pt idx="0">
                  <c:v>Configuration Issue</c:v>
                </c:pt>
                <c:pt idx="1">
                  <c:v>Contract Optimization Opportunity</c:v>
                </c:pt>
                <c:pt idx="2">
                  <c:v>Requires Medical Documentation Audit</c:v>
                </c:pt>
                <c:pt idx="3">
                  <c:v>Scrubber Optimization Opportunity</c:v>
                </c:pt>
                <c:pt idx="4">
                  <c:v>System Issue</c:v>
                </c:pt>
              </c:strCache>
            </c:strRef>
          </c:cat>
          <c:val>
            <c:numRef>
              <c:f>Sheet1!$C$2:$C$6</c:f>
              <c:numCache>
                <c:formatCode>"$"\ #,##0_);[Red]\("$"\ #,##0\)</c:formatCode>
                <c:ptCount val="5"/>
                <c:pt idx="0">
                  <c:v>8158.329999999999</c:v>
                </c:pt>
                <c:pt idx="1">
                  <c:v>3953117.2050000001</c:v>
                </c:pt>
                <c:pt idx="2">
                  <c:v>1703291.32</c:v>
                </c:pt>
                <c:pt idx="3">
                  <c:v>726712.27</c:v>
                </c:pt>
                <c:pt idx="4">
                  <c:v>122257.64499999997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1547792"/>
        <c:axId val="191548968"/>
      </c:lineChart>
      <c:catAx>
        <c:axId val="191547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548968"/>
        <c:crosses val="autoZero"/>
        <c:auto val="1"/>
        <c:lblAlgn val="ctr"/>
        <c:lblOffset val="100"/>
        <c:noMultiLvlLbl val="0"/>
      </c:catAx>
      <c:valAx>
        <c:axId val="1915489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\ #,##0_);[Red]\(&quot;$&quot;\ 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5477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41D5F4-D93C-4E87-B02C-8EBD7D29CEA9}" type="datetimeFigureOut">
              <a:rPr lang="en-US" smtClean="0"/>
              <a:t>5/17/2018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670667-E60F-4AF7-9BF3-F0DB93DDF5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596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EMMA PENDLETON BRADLEY HOSPITAL and few other hospitals of Lifespan group</a:t>
            </a:r>
            <a:r>
              <a:rPr lang="en-US" sz="1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are exempted from this rule </a:t>
            </a:r>
          </a:p>
          <a:p>
            <a:pPr lvl="1"/>
            <a:endParaRPr lang="en-US" sz="1200" baseline="0" dirty="0" smtClean="0">
              <a:solidFill>
                <a:srgbClr val="003E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1200" dirty="0" smtClean="0">
                <a:solidFill>
                  <a:srgbClr val="003E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Rhode Island Hospital for Encounter for antineoplastic chemotherapy and taken services from 4/1 to 4/5 with claim id E024546333. </a:t>
            </a:r>
          </a:p>
          <a:p>
            <a:r>
              <a:rPr lang="en-US" sz="1200" dirty="0" smtClean="0">
                <a:solidFill>
                  <a:srgbClr val="003E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same subscriber admitted to Rhode Island Hospital for Encounter for antineoplastic chemotherapy on 4/5 with claim id E024780965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15F4FA-71C1-4F9A-A25B-58249C05C5D9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2218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D0595-570E-4BFB-8B28-9A0F9A57A4D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A62BB-A2B9-47B3-BEF3-46C93C35EE9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2535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D0595-570E-4BFB-8B28-9A0F9A57A4D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A62BB-A2B9-47B3-BEF3-46C93C35EE9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3996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D0595-570E-4BFB-8B28-9A0F9A57A4D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A62BB-A2B9-47B3-BEF3-46C93C35EE9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931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D0595-570E-4BFB-8B28-9A0F9A57A4D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A62BB-A2B9-47B3-BEF3-46C93C35EE9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53781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D0595-570E-4BFB-8B28-9A0F9A57A4D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A62BB-A2B9-47B3-BEF3-46C93C35EE9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1933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D0595-570E-4BFB-8B28-9A0F9A57A4D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A62BB-A2B9-47B3-BEF3-46C93C35EE9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0475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D0595-570E-4BFB-8B28-9A0F9A57A4D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A62BB-A2B9-47B3-BEF3-46C93C35EE9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4509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D0595-570E-4BFB-8B28-9A0F9A57A4D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A62BB-A2B9-47B3-BEF3-46C93C35EE9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3485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D0595-570E-4BFB-8B28-9A0F9A57A4D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A62BB-A2B9-47B3-BEF3-46C93C35EE9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1749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D0595-570E-4BFB-8B28-9A0F9A57A4D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A62BB-A2B9-47B3-BEF3-46C93C35EE9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7784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D0595-570E-4BFB-8B28-9A0F9A57A4D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A62BB-A2B9-47B3-BEF3-46C93C35EE9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96732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D0595-570E-4BFB-8B28-9A0F9A57A4D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A62BB-A2B9-47B3-BEF3-46C93C35EE9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97264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D0595-570E-4BFB-8B28-9A0F9A57A4D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A62BB-A2B9-47B3-BEF3-46C93C35EE9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3385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D0595-570E-4BFB-8B28-9A0F9A57A4D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A62BB-A2B9-47B3-BEF3-46C93C35EE9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07703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D0595-570E-4BFB-8B28-9A0F9A57A4D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A62BB-A2B9-47B3-BEF3-46C93C35EE9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82639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D0595-570E-4BFB-8B28-9A0F9A57A4D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A62BB-A2B9-47B3-BEF3-46C93C35EE9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14318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D0595-570E-4BFB-8B28-9A0F9A57A4D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A62BB-A2B9-47B3-BEF3-46C93C35EE9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8000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D0595-570E-4BFB-8B28-9A0F9A57A4D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A62BB-A2B9-47B3-BEF3-46C93C35EE9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69143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D0595-570E-4BFB-8B28-9A0F9A57A4D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A62BB-A2B9-47B3-BEF3-46C93C35EE9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1814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D0595-570E-4BFB-8B28-9A0F9A57A4D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A62BB-A2B9-47B3-BEF3-46C93C35EE9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12528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D0595-570E-4BFB-8B28-9A0F9A57A4D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A62BB-A2B9-47B3-BEF3-46C93C35EE9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51740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D0595-570E-4BFB-8B28-9A0F9A57A4D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A62BB-A2B9-47B3-BEF3-46C93C35EE9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987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412D0595-570E-4BFB-8B28-9A0F9A57A4D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5/17/2018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689A62BB-A2B9-47B3-BEF3-46C93C35EE9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296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412D0595-570E-4BFB-8B28-9A0F9A57A4D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5/17/2018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689A62BB-A2B9-47B3-BEF3-46C93C35EE9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358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Medical Cost Management in U.S Health Insurance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12935" y="4777379"/>
            <a:ext cx="2991677" cy="1126283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Presented</a:t>
            </a:r>
            <a:r>
              <a:rPr lang="en-US" b="1" dirty="0" smtClean="0"/>
              <a:t> By:</a:t>
            </a:r>
          </a:p>
          <a:p>
            <a:r>
              <a:rPr lang="en-US" dirty="0" smtClean="0"/>
              <a:t>Dr. Swati Srivastava</a:t>
            </a:r>
          </a:p>
          <a:p>
            <a:r>
              <a:rPr lang="en-US" dirty="0" smtClean="0"/>
              <a:t>PG/16/066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589213" y="4980332"/>
            <a:ext cx="2678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00"/>
              </a:spcBef>
              <a:buClr>
                <a:schemeClr val="accent1"/>
              </a:buClr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Guided By:</a:t>
            </a:r>
          </a:p>
          <a:p>
            <a:r>
              <a:rPr lang="en-US" dirty="0"/>
              <a:t>Dr. </a:t>
            </a:r>
            <a:r>
              <a:rPr lang="en-US" dirty="0" smtClean="0"/>
              <a:t>Manish </a:t>
            </a:r>
            <a:r>
              <a:rPr lang="en-US" dirty="0"/>
              <a:t>P</a:t>
            </a:r>
            <a:r>
              <a:rPr lang="en-US" dirty="0" smtClean="0"/>
              <a:t>riyadarshi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73601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Methodology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Study Design: Prospective </a:t>
            </a:r>
            <a:r>
              <a:rPr lang="en-US" dirty="0" smtClean="0"/>
              <a:t>(quantitative) </a:t>
            </a:r>
            <a:r>
              <a:rPr lang="en-US" dirty="0"/>
              <a:t>study</a:t>
            </a:r>
          </a:p>
          <a:p>
            <a:r>
              <a:rPr lang="en-US" dirty="0"/>
              <a:t>Data collection period: February 2018 to April 2018</a:t>
            </a:r>
          </a:p>
          <a:p>
            <a:r>
              <a:rPr lang="en-US" dirty="0"/>
              <a:t>Method:  Convenience </a:t>
            </a:r>
            <a:r>
              <a:rPr lang="en-US" dirty="0" smtClean="0"/>
              <a:t>Sampling (</a:t>
            </a:r>
            <a:r>
              <a:rPr lang="en-US" dirty="0" smtClean="0"/>
              <a:t>Available NTT Data </a:t>
            </a:r>
            <a:r>
              <a:rPr lang="en-US" dirty="0" smtClean="0"/>
              <a:t>Project Data )</a:t>
            </a:r>
            <a:endParaRPr lang="en-US" dirty="0"/>
          </a:p>
          <a:p>
            <a:r>
              <a:rPr lang="en-US" dirty="0"/>
              <a:t>Sample Size: 4565 claims</a:t>
            </a:r>
          </a:p>
          <a:p>
            <a:r>
              <a:rPr lang="en-US" dirty="0"/>
              <a:t>Exclusion Criteria: Data with unspecified fields or incomplete data.</a:t>
            </a:r>
          </a:p>
          <a:p>
            <a:r>
              <a:rPr lang="en-US" dirty="0"/>
              <a:t>Data Collection Tools and technique</a:t>
            </a:r>
            <a:r>
              <a:rPr lang="en-US" b="1" dirty="0"/>
              <a:t>:</a:t>
            </a:r>
            <a:endParaRPr lang="en-US" dirty="0"/>
          </a:p>
          <a:p>
            <a:r>
              <a:rPr lang="en-US" dirty="0"/>
              <a:t>A working Excel sheet, containing all the fields present in Claim Data was designed and analysis was carried on that data through SQL tool and MS excel 2013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23881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Results &amp; Findings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8062850"/>
              </p:ext>
            </p:extLst>
          </p:nvPr>
        </p:nvGraphicFramePr>
        <p:xfrm>
          <a:off x="862884" y="1904999"/>
          <a:ext cx="11050075" cy="4248291"/>
        </p:xfrm>
        <a:graphic>
          <a:graphicData uri="http://schemas.openxmlformats.org/drawingml/2006/table">
            <a:tbl>
              <a:tblPr/>
              <a:tblGrid>
                <a:gridCol w="3052293"/>
                <a:gridCol w="953037"/>
                <a:gridCol w="1184661"/>
                <a:gridCol w="956051"/>
                <a:gridCol w="1062754"/>
                <a:gridCol w="1399933"/>
                <a:gridCol w="1177992"/>
                <a:gridCol w="1263354"/>
              </a:tblGrid>
              <a:tr h="991658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Optimization</a:t>
                      </a:r>
                      <a:r>
                        <a:rPr lang="en-US" sz="28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Category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Scenario </a:t>
                      </a:r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Count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Claim Count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Issue Counts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Impact Amount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Charge Amount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Allowed Amount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Paid Amount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</a:tr>
              <a:tr h="330553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Configuration Issue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$ 6,137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$ 5,810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$ 3,353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$ 8,158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553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Contract Optimization Opportunity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3,461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2,398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$ 766,073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$ 11,116,717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$ 4,274,571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$ 3,953,117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553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Requires Medical Documentation Audit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$ 157,163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$ 5,353,448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$ 1,887,853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$ 1,703,291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553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Scrubber Optimization Opportunity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$ 72,013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$ 2,246,763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$ 843,489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$ 726,712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553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System Issue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$ 23,166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$ 846,307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$ 127,256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$ 122,258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55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4,565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3,604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$ 1,024,553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$ 19,569,045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$ 7,136,522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$ 6,513,537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97363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1562" y="946082"/>
            <a:ext cx="8911687" cy="1280890"/>
          </a:xfrm>
        </p:spPr>
        <p:txBody>
          <a:bodyPr/>
          <a:lstStyle/>
          <a:p>
            <a:r>
              <a:rPr lang="en-US" b="1" dirty="0"/>
              <a:t>Areas Of Optimization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1127804"/>
              </p:ext>
            </p:extLst>
          </p:nvPr>
        </p:nvGraphicFramePr>
        <p:xfrm>
          <a:off x="2589213" y="2133600"/>
          <a:ext cx="8915400" cy="3778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283963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Impacted amount in various optimization categories</a:t>
            </a:r>
            <a:endParaRPr lang="en-US" b="1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3558804"/>
              </p:ext>
            </p:extLst>
          </p:nvPr>
        </p:nvGraphicFramePr>
        <p:xfrm>
          <a:off x="2589213" y="2133600"/>
          <a:ext cx="8915400" cy="3778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021632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Total and Affected Number of Claims</a:t>
            </a: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4430030"/>
              </p:ext>
            </p:extLst>
          </p:nvPr>
        </p:nvGraphicFramePr>
        <p:xfrm>
          <a:off x="2589213" y="2133600"/>
          <a:ext cx="8915400" cy="3778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809858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Total Allowed amount and Total Paid amount 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532094"/>
              </p:ext>
            </p:extLst>
          </p:nvPr>
        </p:nvGraphicFramePr>
        <p:xfrm>
          <a:off x="2589213" y="2133600"/>
          <a:ext cx="8915400" cy="3778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025025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01332" y="2967335"/>
            <a:ext cx="43893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Case studies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414273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600" y="275475"/>
            <a:ext cx="10810618" cy="802701"/>
          </a:xfrm>
        </p:spPr>
        <p:txBody>
          <a:bodyPr vert="horz" lIns="108309" tIns="54156" rIns="108309" bIns="54156" rtlCol="0" anchor="ctr">
            <a:no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Wasted portion </a:t>
            </a:r>
            <a:r>
              <a:rPr lang="en-US" sz="3600" b="1" dirty="0" smtClean="0">
                <a:solidFill>
                  <a:srgbClr val="0070C0"/>
                </a:solidFill>
              </a:rPr>
              <a:t>of single use injection vial </a:t>
            </a:r>
            <a:r>
              <a:rPr lang="en-US" sz="3600" b="1" dirty="0">
                <a:solidFill>
                  <a:srgbClr val="0070C0"/>
                </a:solidFill>
              </a:rPr>
              <a:t>is paid at a higher rate than actual usage</a:t>
            </a: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/>
          </p:nvPr>
        </p:nvGraphicFramePr>
        <p:xfrm>
          <a:off x="759849" y="3566010"/>
          <a:ext cx="10045525" cy="1148715"/>
        </p:xfrm>
        <a:graphic>
          <a:graphicData uri="http://schemas.openxmlformats.org/drawingml/2006/table">
            <a:tbl>
              <a:tblPr/>
              <a:tblGrid>
                <a:gridCol w="975277"/>
                <a:gridCol w="2581926"/>
                <a:gridCol w="818316"/>
                <a:gridCol w="562589"/>
                <a:gridCol w="1029949"/>
                <a:gridCol w="931187"/>
                <a:gridCol w="947061"/>
                <a:gridCol w="1199255"/>
                <a:gridCol w="999965"/>
              </a:tblGrid>
              <a:tr h="48804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HCPCS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Description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Modifier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Unit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Line Charge</a:t>
                      </a:r>
                      <a:b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Amount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Allowed</a:t>
                      </a:r>
                      <a:b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Amount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Paid</a:t>
                      </a:r>
                      <a:b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Amount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JW </a:t>
                      </a: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</a:t>
                      </a:r>
                      <a:r>
                        <a:rPr lang="en-US" sz="1400" b="1" i="0" u="none" strike="noStrike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Per Unit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164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J9035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Injection,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bevacizumab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 10 mg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JW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$1,936.19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$851.92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$851.92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$106.49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Wasted Drug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3090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$18,093.32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$7,961.06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$7,961.06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$97.09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Used Drug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609600" y="1539841"/>
            <a:ext cx="998112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7692" defTabSz="914400"/>
            <a:r>
              <a:rPr lang="en-US" dirty="0" smtClean="0">
                <a:solidFill>
                  <a:prstClr val="black"/>
                </a:solidFill>
              </a:rPr>
              <a:t>Institutional Outpatient claim –  ID 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xxxxxxxxxxxxxxx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 marL="67692" defTabSz="914400"/>
            <a:r>
              <a:rPr lang="en-US" dirty="0" smtClean="0">
                <a:solidFill>
                  <a:prstClr val="black"/>
                </a:solidFill>
              </a:rPr>
              <a:t>Drug </a:t>
            </a:r>
            <a:r>
              <a:rPr lang="en-US" dirty="0">
                <a:solidFill>
                  <a:prstClr val="black"/>
                </a:solidFill>
              </a:rPr>
              <a:t>(J9035 - Injection, </a:t>
            </a:r>
            <a:r>
              <a:rPr lang="en-US" dirty="0" err="1">
                <a:solidFill>
                  <a:prstClr val="black"/>
                </a:solidFill>
              </a:rPr>
              <a:t>bevacizumab</a:t>
            </a:r>
            <a:r>
              <a:rPr lang="en-US" dirty="0">
                <a:solidFill>
                  <a:prstClr val="black"/>
                </a:solidFill>
              </a:rPr>
              <a:t>, 10 mg</a:t>
            </a:r>
            <a:r>
              <a:rPr lang="en-US" dirty="0" smtClean="0">
                <a:solidFill>
                  <a:prstClr val="black"/>
                </a:solidFill>
              </a:rPr>
              <a:t>) was given to patient where</a:t>
            </a:r>
          </a:p>
          <a:p>
            <a:pPr marL="67692" defTabSz="914400"/>
            <a:r>
              <a:rPr lang="en-US" dirty="0" smtClean="0">
                <a:solidFill>
                  <a:prstClr val="black"/>
                </a:solidFill>
              </a:rPr>
              <a:t> </a:t>
            </a:r>
          </a:p>
          <a:p>
            <a:pPr marL="67692" defTabSz="914400"/>
            <a:r>
              <a:rPr lang="en-US" dirty="0" smtClean="0">
                <a:solidFill>
                  <a:prstClr val="black"/>
                </a:solidFill>
              </a:rPr>
              <a:t>Used part </a:t>
            </a:r>
            <a:r>
              <a:rPr lang="en-US" dirty="0">
                <a:solidFill>
                  <a:prstClr val="black"/>
                </a:solidFill>
              </a:rPr>
              <a:t>c</a:t>
            </a:r>
            <a:r>
              <a:rPr lang="en-US" dirty="0" smtClean="0">
                <a:solidFill>
                  <a:prstClr val="black"/>
                </a:solidFill>
              </a:rPr>
              <a:t>harged</a:t>
            </a:r>
            <a:r>
              <a:rPr lang="en-US" b="1" dirty="0" smtClean="0">
                <a:solidFill>
                  <a:prstClr val="black"/>
                </a:solidFill>
              </a:rPr>
              <a:t> @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b="1" dirty="0" smtClean="0">
                <a:solidFill>
                  <a:prstClr val="black"/>
                </a:solidFill>
              </a:rPr>
              <a:t>$ </a:t>
            </a:r>
            <a:r>
              <a:rPr lang="en-US" b="1" dirty="0">
                <a:solidFill>
                  <a:prstClr val="black"/>
                </a:solidFill>
              </a:rPr>
              <a:t>97.09 /</a:t>
            </a:r>
            <a:r>
              <a:rPr lang="en-US" b="1" dirty="0" smtClean="0">
                <a:solidFill>
                  <a:prstClr val="black"/>
                </a:solidFill>
              </a:rPr>
              <a:t>unit</a:t>
            </a:r>
          </a:p>
          <a:p>
            <a:pPr marL="67692" defTabSz="914400"/>
            <a:r>
              <a:rPr lang="en-US" dirty="0" smtClean="0">
                <a:solidFill>
                  <a:prstClr val="black"/>
                </a:solidFill>
              </a:rPr>
              <a:t>Discarded unit charged</a:t>
            </a:r>
            <a:r>
              <a:rPr lang="en-US" b="1" dirty="0" smtClean="0">
                <a:solidFill>
                  <a:prstClr val="black"/>
                </a:solidFill>
              </a:rPr>
              <a:t> @ $106.49 </a:t>
            </a:r>
            <a:r>
              <a:rPr lang="en-US" b="1" dirty="0">
                <a:solidFill>
                  <a:prstClr val="black"/>
                </a:solidFill>
              </a:rPr>
              <a:t>/</a:t>
            </a:r>
            <a:r>
              <a:rPr lang="en-US" b="1" dirty="0" smtClean="0">
                <a:solidFill>
                  <a:prstClr val="black"/>
                </a:solidFill>
              </a:rPr>
              <a:t>unit </a:t>
            </a:r>
          </a:p>
          <a:p>
            <a:pPr marL="67692" defTabSz="914400"/>
            <a:r>
              <a:rPr lang="en-US" dirty="0" smtClean="0">
                <a:solidFill>
                  <a:prstClr val="black"/>
                </a:solidFill>
              </a:rPr>
              <a:t>Inference – Extra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smtClean="0">
                <a:solidFill>
                  <a:srgbClr val="000000"/>
                </a:solidFill>
              </a:rPr>
              <a:t>charged</a:t>
            </a:r>
            <a:r>
              <a:rPr lang="en-US" b="1" dirty="0" smtClean="0">
                <a:solidFill>
                  <a:srgbClr val="000000"/>
                </a:solidFill>
              </a:rPr>
              <a:t> @$9.40 /unit</a:t>
            </a:r>
            <a:endParaRPr lang="en-US" b="1" dirty="0">
              <a:solidFill>
                <a:prstClr val="black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76139" y="5049575"/>
            <a:ext cx="4404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2400" b="1" dirty="0" smtClean="0">
                <a:solidFill>
                  <a:srgbClr val="5B9BD5">
                    <a:lumMod val="75000"/>
                  </a:srgbClr>
                </a:solidFill>
              </a:rPr>
              <a:t>Take away :  </a:t>
            </a:r>
            <a:r>
              <a:rPr lang="en-US" sz="2000" dirty="0" smtClean="0">
                <a:solidFill>
                  <a:srgbClr val="5B9BD5">
                    <a:lumMod val="75000"/>
                  </a:srgbClr>
                </a:solidFill>
              </a:rPr>
              <a:t>System Issue </a:t>
            </a:r>
            <a:endParaRPr lang="en-US" sz="2000" dirty="0">
              <a:solidFill>
                <a:srgbClr val="5B9BD5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86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459593" y="1256240"/>
            <a:ext cx="1075385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b="1" dirty="0">
                <a:solidFill>
                  <a:prstClr val="black"/>
                </a:solidFill>
              </a:rPr>
              <a:t>Claim ID : </a:t>
            </a:r>
            <a:r>
              <a:rPr lang="en-US" dirty="0" err="1" smtClean="0">
                <a:solidFill>
                  <a:prstClr val="black"/>
                </a:solidFill>
              </a:rPr>
              <a:t>xxxxxxxxxx</a:t>
            </a:r>
            <a:r>
              <a:rPr lang="en-US" dirty="0" smtClean="0">
                <a:solidFill>
                  <a:prstClr val="black"/>
                </a:solidFill>
              </a:rPr>
              <a:t> , </a:t>
            </a:r>
            <a:r>
              <a:rPr lang="en-US" dirty="0" err="1" smtClean="0">
                <a:solidFill>
                  <a:prstClr val="black"/>
                </a:solidFill>
              </a:rPr>
              <a:t>yyyyyyyyyyyy</a:t>
            </a:r>
            <a:endParaRPr lang="en-US" dirty="0" smtClean="0">
              <a:solidFill>
                <a:prstClr val="black"/>
              </a:solidFill>
            </a:endParaRPr>
          </a:p>
          <a:p>
            <a:pPr defTabSz="914400"/>
            <a:r>
              <a:rPr lang="en-US" dirty="0" smtClean="0">
                <a:solidFill>
                  <a:prstClr val="black"/>
                </a:solidFill>
              </a:rPr>
              <a:t> </a:t>
            </a:r>
            <a:endParaRPr lang="en-US" b="1" dirty="0">
              <a:solidFill>
                <a:prstClr val="black"/>
              </a:solidFill>
            </a:endParaRPr>
          </a:p>
          <a:p>
            <a:pPr defTabSz="914400"/>
            <a:r>
              <a:rPr lang="en-US" dirty="0" smtClean="0">
                <a:solidFill>
                  <a:prstClr val="black"/>
                </a:solidFill>
              </a:rPr>
              <a:t>A 21 </a:t>
            </a:r>
            <a:r>
              <a:rPr lang="en-US" dirty="0">
                <a:solidFill>
                  <a:prstClr val="black"/>
                </a:solidFill>
              </a:rPr>
              <a:t>Year old female patient </a:t>
            </a:r>
            <a:r>
              <a:rPr lang="en-US" dirty="0" smtClean="0">
                <a:solidFill>
                  <a:prstClr val="black"/>
                </a:solidFill>
              </a:rPr>
              <a:t>gone </a:t>
            </a:r>
            <a:r>
              <a:rPr lang="en-US" dirty="0">
                <a:solidFill>
                  <a:prstClr val="black"/>
                </a:solidFill>
              </a:rPr>
              <a:t>through </a:t>
            </a:r>
            <a:r>
              <a:rPr lang="en-US" dirty="0" smtClean="0">
                <a:solidFill>
                  <a:prstClr val="black"/>
                </a:solidFill>
              </a:rPr>
              <a:t>surgery 19271 (</a:t>
            </a:r>
            <a:r>
              <a:rPr lang="en-US" dirty="0">
                <a:solidFill>
                  <a:prstClr val="black"/>
                </a:solidFill>
              </a:rPr>
              <a:t>EXCISION OF CHEST WALL TUMOR INVOLVING RIBS, WITH PLASTIC RECONSTRUCTION; WITHOUT MEDIASTINAL LYMPHADENECTOMY </a:t>
            </a:r>
            <a:r>
              <a:rPr lang="en-US" dirty="0" smtClean="0">
                <a:solidFill>
                  <a:prstClr val="black"/>
                </a:solidFill>
              </a:rPr>
              <a:t>)  which was performed by primary surgeon along with an assistant surgeon. Split claims have been billed which leads to non Flat rate payment for each claim.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335888" y="187149"/>
            <a:ext cx="10504014" cy="622378"/>
          </a:xfrm>
        </p:spPr>
        <p:txBody>
          <a:bodyPr vert="horz" lIns="108309" tIns="54156" rIns="108309" bIns="54156" rtlCol="0" anchor="ctr">
            <a:normAutofit/>
          </a:bodyPr>
          <a:lstStyle/>
          <a:p>
            <a:pPr algn="l"/>
            <a:r>
              <a:rPr lang="en-US" sz="3600" b="1" dirty="0" smtClean="0">
                <a:solidFill>
                  <a:srgbClr val="0070C0"/>
                </a:solidFill>
              </a:rPr>
              <a:t>Surgery Claim split by provider</a:t>
            </a:r>
            <a:endParaRPr lang="en-US" sz="3600" b="1" dirty="0">
              <a:solidFill>
                <a:srgbClr val="0070C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6303" y="794575"/>
            <a:ext cx="115604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2400" dirty="0" smtClean="0">
                <a:solidFill>
                  <a:srgbClr val="5B9BD5"/>
                </a:solidFill>
                <a:latin typeface="Calibri Light" panose="020F0302020204030204"/>
              </a:rPr>
              <a:t>.</a:t>
            </a:r>
            <a:endParaRPr lang="en-US" sz="2400" dirty="0">
              <a:solidFill>
                <a:srgbClr val="5B9BD5"/>
              </a:solidFill>
              <a:latin typeface="Calibri Light" panose="020F0302020204030204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5034956"/>
              </p:ext>
            </p:extLst>
          </p:nvPr>
        </p:nvGraphicFramePr>
        <p:xfrm>
          <a:off x="336172" y="3142320"/>
          <a:ext cx="11403111" cy="1384869"/>
        </p:xfrm>
        <a:graphic>
          <a:graphicData uri="http://schemas.openxmlformats.org/drawingml/2006/table">
            <a:tbl>
              <a:tblPr/>
              <a:tblGrid>
                <a:gridCol w="1305350"/>
                <a:gridCol w="1195471"/>
                <a:gridCol w="2109465"/>
                <a:gridCol w="1321816"/>
                <a:gridCol w="1096140"/>
                <a:gridCol w="999421"/>
                <a:gridCol w="843862"/>
                <a:gridCol w="843862"/>
                <a:gridCol w="843862"/>
                <a:gridCol w="843862"/>
              </a:tblGrid>
              <a:tr h="37004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Claim ID</a:t>
                      </a:r>
                    </a:p>
                  </a:txBody>
                  <a:tcPr marL="7235" marR="7235" marT="72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Billing NPI</a:t>
                      </a:r>
                    </a:p>
                  </a:txBody>
                  <a:tcPr marL="7235" marR="7235" marT="72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Billing NPI Name</a:t>
                      </a:r>
                    </a:p>
                  </a:txBody>
                  <a:tcPr marL="7235" marR="7235" marT="72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Service Start </a:t>
                      </a:r>
                    </a:p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Date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35" marR="7235" marT="72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Service</a:t>
                      </a:r>
                    </a:p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End Date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35" marR="7235" marT="72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HCPC_CPT</a:t>
                      </a:r>
                    </a:p>
                  </a:txBody>
                  <a:tcPr marL="7235" marR="7235" marT="72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Modifier</a:t>
                      </a:r>
                    </a:p>
                  </a:txBody>
                  <a:tcPr marL="7235" marR="7235" marT="72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Billed 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Amount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35" marR="7235" marT="72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Allowed Amount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35" marR="7235" marT="72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Paid 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Amount</a:t>
                      </a:r>
                    </a:p>
                  </a:txBody>
                  <a:tcPr marL="7235" marR="7235" marT="72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</a:tr>
              <a:tr h="45784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xxxxxxxxxxxx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35" marR="7235" marT="72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1891893343</a:t>
                      </a:r>
                    </a:p>
                  </a:txBody>
                  <a:tcPr marL="7235" marR="7235" marT="72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BAPTIST HEALTH MEDICAL GROUP PHYSICIANS,  </a:t>
                      </a:r>
                    </a:p>
                  </a:txBody>
                  <a:tcPr marL="7235" marR="7235" marT="72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10/2/2017</a:t>
                      </a:r>
                    </a:p>
                  </a:txBody>
                  <a:tcPr marL="7235" marR="7235" marT="72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10/2/2017</a:t>
                      </a:r>
                    </a:p>
                  </a:txBody>
                  <a:tcPr marL="7235" marR="7235" marT="72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19271</a:t>
                      </a:r>
                    </a:p>
                  </a:txBody>
                  <a:tcPr marL="7235" marR="7235" marT="72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235" marR="7235" marT="72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$ 6938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35" marR="7235" marT="72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$ 2180.62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35" marR="7235" marT="72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$ 2180.62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35" marR="7235" marT="72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306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yyyyyyyyyyyyy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35" marR="7235" marT="72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1891893343</a:t>
                      </a:r>
                    </a:p>
                  </a:txBody>
                  <a:tcPr marL="7235" marR="7235" marT="72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BAPTIST HEALTH MEDICAL GROUP PHYSICIANS,  </a:t>
                      </a:r>
                    </a:p>
                  </a:txBody>
                  <a:tcPr marL="7235" marR="7235" marT="72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10/2/2017</a:t>
                      </a:r>
                    </a:p>
                  </a:txBody>
                  <a:tcPr marL="7235" marR="7235" marT="72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10/2/2017</a:t>
                      </a:r>
                    </a:p>
                  </a:txBody>
                  <a:tcPr marL="7235" marR="7235" marT="72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19271</a:t>
                      </a:r>
                    </a:p>
                  </a:txBody>
                  <a:tcPr marL="7235" marR="7235" marT="72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</a:t>
                      </a:r>
                    </a:p>
                  </a:txBody>
                  <a:tcPr marL="7235" marR="7235" marT="72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$ 6938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35" marR="7235" marT="72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$ 188.72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35" marR="7235" marT="72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$ 188.97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35" marR="7235" marT="72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331189" y="4946816"/>
            <a:ext cx="100541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2400" b="1" dirty="0" smtClean="0">
                <a:solidFill>
                  <a:srgbClr val="5B9BD5">
                    <a:lumMod val="75000"/>
                  </a:srgbClr>
                </a:solidFill>
              </a:rPr>
              <a:t>Takeaway :  </a:t>
            </a:r>
            <a:r>
              <a:rPr lang="en-US" sz="2000" dirty="0">
                <a:solidFill>
                  <a:srgbClr val="5B9BD5">
                    <a:lumMod val="75000"/>
                  </a:srgbClr>
                </a:solidFill>
              </a:rPr>
              <a:t>Contract Optimization Opportunity </a:t>
            </a:r>
            <a:endParaRPr lang="en-US" sz="2000" dirty="0" smtClean="0">
              <a:solidFill>
                <a:srgbClr val="5B9BD5">
                  <a:lumMod val="75000"/>
                </a:srgbClr>
              </a:solidFill>
            </a:endParaRPr>
          </a:p>
          <a:p>
            <a:pPr defTabSz="914400"/>
            <a:endParaRPr lang="en-US" sz="2000" dirty="0">
              <a:solidFill>
                <a:srgbClr val="5B9BD5">
                  <a:lumMod val="75000"/>
                </a:srgbClr>
              </a:solidFill>
            </a:endParaRPr>
          </a:p>
          <a:p>
            <a:pPr defTabSz="914400"/>
            <a:r>
              <a:rPr lang="en-US" sz="2000" dirty="0">
                <a:solidFill>
                  <a:srgbClr val="5B9BD5"/>
                </a:solidFill>
                <a:latin typeface="Calibri Light" panose="020F0302020204030204"/>
              </a:rPr>
              <a:t>Related surgeries performed on same day should be billed in a single claim</a:t>
            </a:r>
            <a:endParaRPr lang="en-US" sz="2000" dirty="0">
              <a:solidFill>
                <a:srgbClr val="5B9BD5">
                  <a:lumMod val="75000"/>
                </a:srgb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1189" y="5531591"/>
            <a:ext cx="116586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2000" dirty="0" smtClean="0">
                <a:solidFill>
                  <a:srgbClr val="5B9BD5">
                    <a:lumMod val="75000"/>
                  </a:srgbClr>
                </a:solidFill>
              </a:rPr>
              <a:t>.</a:t>
            </a:r>
            <a:endParaRPr lang="en-US" sz="2000" dirty="0">
              <a:solidFill>
                <a:srgbClr val="5B9BD5">
                  <a:lumMod val="75000"/>
                </a:srgbClr>
              </a:solidFill>
            </a:endParaRPr>
          </a:p>
          <a:p>
            <a:pPr defTabSz="914400"/>
            <a:endParaRPr lang="en-US" sz="2000" dirty="0">
              <a:solidFill>
                <a:srgbClr val="5B9BD5">
                  <a:lumMod val="75000"/>
                </a:srgbClr>
              </a:solidFill>
            </a:endParaRPr>
          </a:p>
          <a:p>
            <a:pPr defTabSz="914400"/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12457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852710"/>
            <a:ext cx="8911687" cy="1280890"/>
          </a:xfrm>
        </p:spPr>
        <p:txBody>
          <a:bodyPr/>
          <a:lstStyle/>
          <a:p>
            <a:r>
              <a:rPr lang="en-US" b="1" dirty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18001" y="1631324"/>
            <a:ext cx="8915400" cy="377762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P</a:t>
            </a:r>
            <a:r>
              <a:rPr lang="en-US" dirty="0" smtClean="0"/>
              <a:t>ressure of increasing cost can be managed by </a:t>
            </a:r>
          </a:p>
          <a:p>
            <a:r>
              <a:rPr lang="en-US" dirty="0" smtClean="0"/>
              <a:t>By optimizing the contracts between network providers</a:t>
            </a:r>
          </a:p>
          <a:p>
            <a:r>
              <a:rPr lang="en-US" dirty="0" smtClean="0"/>
              <a:t>High Patient responsibilities for Out of network provider.</a:t>
            </a:r>
          </a:p>
          <a:p>
            <a:r>
              <a:rPr lang="en-US" dirty="0" smtClean="0"/>
              <a:t>Prior Authorization with clinical documents should be encouraged  rather than retro authorization to avoid dispute between provider and payer and thus cost management.</a:t>
            </a:r>
          </a:p>
          <a:p>
            <a:r>
              <a:rPr lang="en-US" dirty="0" smtClean="0"/>
              <a:t>Providing incentives </a:t>
            </a:r>
            <a:r>
              <a:rPr lang="en-US" dirty="0"/>
              <a:t>o</a:t>
            </a:r>
            <a:r>
              <a:rPr lang="en-US" dirty="0" smtClean="0"/>
              <a:t>r rewards related to health prevention ,for cost containment in future.</a:t>
            </a:r>
          </a:p>
          <a:p>
            <a:r>
              <a:rPr lang="en-US" dirty="0" smtClean="0"/>
              <a:t>Placing limits on Dependents benefit sharing 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140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/>
              <a:t>Contents:</a:t>
            </a:r>
            <a:endParaRPr lang="en-US" sz="6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905000"/>
            <a:ext cx="8915400" cy="4006222"/>
          </a:xfrm>
        </p:spPr>
        <p:txBody>
          <a:bodyPr>
            <a:normAutofit fontScale="77500" lnSpcReduction="20000"/>
          </a:bodyPr>
          <a:lstStyle/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NTT Data Overview</a:t>
            </a:r>
          </a:p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Claim Submission process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flow</a:t>
            </a: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Paper Claim Process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Flow</a:t>
            </a: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Electronic Claim Process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Flow</a:t>
            </a: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Review of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Literature</a:t>
            </a:r>
          </a:p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Objectives</a:t>
            </a:r>
          </a:p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Methodology</a:t>
            </a: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Results &amp;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Findings</a:t>
            </a:r>
          </a:p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Recommendations</a:t>
            </a:r>
          </a:p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Conclusions</a:t>
            </a:r>
          </a:p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Case studies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3430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4283" y="715335"/>
            <a:ext cx="8911687" cy="1280890"/>
          </a:xfrm>
        </p:spPr>
        <p:txBody>
          <a:bodyPr/>
          <a:lstStyle/>
          <a:p>
            <a:r>
              <a:rPr lang="en-US" b="1" dirty="0"/>
              <a:t>Recommendations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6676" y="1996225"/>
            <a:ext cx="10087936" cy="435287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Apart from the pre-defined optimization categories to control cost several other untapped areas are present in the claim management process which can reduce revenue loss of the Payer, These areas could be</a:t>
            </a:r>
          </a:p>
          <a:p>
            <a:pPr marL="0" indent="0">
              <a:buNone/>
            </a:pPr>
            <a:endParaRPr lang="en-US" dirty="0"/>
          </a:p>
          <a:p>
            <a:pPr lvl="0"/>
            <a:r>
              <a:rPr lang="en-US" dirty="0"/>
              <a:t>To underwrite a group or Individual  effectively</a:t>
            </a:r>
          </a:p>
          <a:p>
            <a:pPr lvl="0"/>
            <a:r>
              <a:rPr lang="en-US" dirty="0"/>
              <a:t>Increased examination on Patient’s Responsibility </a:t>
            </a:r>
          </a:p>
          <a:p>
            <a:pPr lvl="0"/>
            <a:r>
              <a:rPr lang="en-US" dirty="0"/>
              <a:t>Reshaping the advantage configuration to address the present issues</a:t>
            </a:r>
          </a:p>
          <a:p>
            <a:pPr lvl="0"/>
            <a:r>
              <a:rPr lang="en-US" dirty="0"/>
              <a:t>Revisiting the capitation fee and contracts and keep upgrading them as per the market.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1694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183460" y="2967335"/>
            <a:ext cx="38250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Thank You!</a:t>
            </a:r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00645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NTT DATA</a:t>
            </a:r>
            <a:r>
              <a:rPr lang="en-US" b="1" dirty="0" smtClean="0"/>
              <a:t> </a:t>
            </a:r>
            <a:r>
              <a:rPr lang="en-US" b="1" dirty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532586"/>
            <a:ext cx="8915400" cy="4378636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Headquartered in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Tokyo,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Since 1967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Aim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– long term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commitment and combine Global reach and local intimacy to provide premier professional services through consulting, system Development to business IT outsourcing.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u="sng" dirty="0">
                <a:latin typeface="Arial" panose="020B0604020202020204" pitchFamily="34" charset="0"/>
                <a:cs typeface="Arial" panose="020B0604020202020204" pitchFamily="34" charset="0"/>
              </a:rPr>
              <a:t>NTT DATA in </a:t>
            </a:r>
            <a:r>
              <a:rPr lang="en-US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Healthcare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NTT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DATA partners with some of the world’s leading healthcare organizations to help them proactively manage their business through the use of information, data, and technology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technology-enabled services support over thousands of organizations within the sector, enabling them to rapidly and cost-effectively adjust to dynamic market and regulatory demands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7433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half" idx="4294967295"/>
          </p:nvPr>
        </p:nvSpPr>
        <p:spPr>
          <a:xfrm>
            <a:off x="7167563" y="1100138"/>
            <a:ext cx="5024437" cy="4851400"/>
          </a:xfrm>
        </p:spPr>
        <p:txBody>
          <a:bodyPr>
            <a:normAutofit/>
          </a:bodyPr>
          <a:lstStyle/>
          <a:p>
            <a:r>
              <a:rPr lang="en-US" sz="1800" b="1" dirty="0">
                <a:solidFill>
                  <a:schemeClr val="tx2"/>
                </a:solidFill>
              </a:rPr>
              <a:t>Reasons for rising Healthcare Cost in US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Increase </a:t>
            </a:r>
            <a:r>
              <a:rPr lang="en-US" sz="1800" dirty="0"/>
              <a:t>prevalence of chronic disease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800" dirty="0"/>
              <a:t>Shift in cost from uninsured to the insured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800" dirty="0"/>
              <a:t>A pre-dominant third party payer system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Un-necessary patient </a:t>
            </a:r>
            <a:r>
              <a:rPr lang="en-US" sz="1800" dirty="0"/>
              <a:t>care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800" dirty="0"/>
              <a:t>More Corrective treatment in place of preventive 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800" dirty="0"/>
              <a:t>Inefficient coordination among Provider, Payer, Patient 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800" dirty="0"/>
              <a:t>High Administrative costs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800" dirty="0"/>
              <a:t>Americans receive more medical intensive care than people do in other countries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368661" y="278371"/>
            <a:ext cx="3505200" cy="976313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Introduction</a:t>
            </a:r>
            <a:endParaRPr lang="en-US" sz="40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376" y="1724290"/>
            <a:ext cx="4767485" cy="360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586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Claim Submission process flow</a:t>
            </a:r>
            <a:endParaRPr lang="en-US" b="1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2591" y="1416675"/>
            <a:ext cx="7662929" cy="5441325"/>
          </a:xfrm>
        </p:spPr>
      </p:pic>
    </p:spTree>
    <p:extLst>
      <p:ext uri="{BB962C8B-B14F-4D97-AF65-F5344CB8AC3E}">
        <p14:creationId xmlns:p14="http://schemas.microsoft.com/office/powerpoint/2010/main" val="3418678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Paper Claim Process Flow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013" y="2541007"/>
            <a:ext cx="8950817" cy="2911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367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Electronic Claim Process Flow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457" y="2559003"/>
            <a:ext cx="9849155" cy="2656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857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Review of Literature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(David</a:t>
            </a:r>
            <a:r>
              <a:rPr lang="en-US" dirty="0"/>
              <a:t>. M. Cutler, Richard J in Anatomy of Insurance </a:t>
            </a:r>
            <a:r>
              <a:rPr lang="en-US" dirty="0" smtClean="0"/>
              <a:t>)</a:t>
            </a:r>
            <a:r>
              <a:rPr lang="en-US" dirty="0" smtClean="0"/>
              <a:t>Health </a:t>
            </a:r>
            <a:r>
              <a:rPr lang="en-US" dirty="0"/>
              <a:t>insurance is a mixed blessing due </a:t>
            </a:r>
            <a:r>
              <a:rPr lang="en-US" dirty="0" smtClean="0"/>
              <a:t>to adverse </a:t>
            </a:r>
            <a:r>
              <a:rPr lang="en-US" dirty="0"/>
              <a:t>selection – as the tendency of sick and old will be to buy a policy which covers </a:t>
            </a:r>
            <a:r>
              <a:rPr lang="en-US" dirty="0" smtClean="0"/>
              <a:t>more</a:t>
            </a:r>
          </a:p>
          <a:p>
            <a:r>
              <a:rPr lang="en-US" dirty="0" smtClean="0"/>
              <a:t>When </a:t>
            </a:r>
            <a:r>
              <a:rPr lang="en-US" dirty="0"/>
              <a:t>sick and healthy enroll in different plans, plans disproportionately composed of poor risks have to charge more than they would if they insured an average mix of people</a:t>
            </a:r>
            <a:r>
              <a:rPr lang="en-US" dirty="0" smtClean="0"/>
              <a:t>.</a:t>
            </a:r>
          </a:p>
          <a:p>
            <a:pPr lvl="0"/>
            <a:r>
              <a:rPr lang="en-US" dirty="0" smtClean="0"/>
              <a:t>(Hideki </a:t>
            </a:r>
            <a:r>
              <a:rPr lang="en-US" dirty="0" err="1"/>
              <a:t>Funatsu</a:t>
            </a:r>
            <a:r>
              <a:rPr lang="en-US" dirty="0"/>
              <a:t>, Export Credit Insurance,</a:t>
            </a:r>
            <a:r>
              <a:rPr lang="en-US" i="1" dirty="0"/>
              <a:t> the Journal of Risk and Insurance </a:t>
            </a:r>
            <a:r>
              <a:rPr lang="en-US" dirty="0"/>
              <a:t>Vol. 53, No. 4 </a:t>
            </a:r>
            <a:r>
              <a:rPr lang="en-US" dirty="0" smtClean="0"/>
              <a:t>)</a:t>
            </a:r>
            <a:r>
              <a:rPr lang="en-US" dirty="0" smtClean="0"/>
              <a:t>Importance </a:t>
            </a:r>
            <a:r>
              <a:rPr lang="en-US" dirty="0" smtClean="0"/>
              <a:t>of educating Providers in use of proper claim submission and use of proper coding to avoid administrative costs.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670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Objectives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General Objective</a:t>
            </a:r>
            <a:endParaRPr lang="en-US" sz="1400" dirty="0"/>
          </a:p>
          <a:p>
            <a:r>
              <a:rPr lang="en-US" dirty="0"/>
              <a:t>To study Medical cost management by payer in United States Health </a:t>
            </a:r>
            <a:r>
              <a:rPr lang="en-US" dirty="0" smtClean="0"/>
              <a:t>insurance.</a:t>
            </a:r>
            <a:endParaRPr lang="en-US" sz="1600" dirty="0"/>
          </a:p>
          <a:p>
            <a:pPr marL="0" indent="0">
              <a:buNone/>
            </a:pPr>
            <a:r>
              <a:rPr lang="en-US" dirty="0" smtClean="0"/>
              <a:t>Specific </a:t>
            </a:r>
            <a:r>
              <a:rPr lang="en-US" dirty="0"/>
              <a:t>Objective</a:t>
            </a:r>
            <a:endParaRPr lang="en-US" sz="1200" dirty="0"/>
          </a:p>
          <a:p>
            <a:pPr lvl="0"/>
            <a:r>
              <a:rPr lang="en-US" dirty="0"/>
              <a:t>To Determine the reimbursement optimization opportunities for the payer</a:t>
            </a:r>
            <a:endParaRPr lang="en-US" sz="1600" dirty="0"/>
          </a:p>
          <a:p>
            <a:r>
              <a:rPr lang="en-US" dirty="0"/>
              <a:t>To Analyze and calculate the financial impact in different Reimbursement Optimization Opportunities for the payer</a:t>
            </a:r>
          </a:p>
        </p:txBody>
      </p:sp>
    </p:spTree>
    <p:extLst>
      <p:ext uri="{BB962C8B-B14F-4D97-AF65-F5344CB8AC3E}">
        <p14:creationId xmlns:p14="http://schemas.microsoft.com/office/powerpoint/2010/main" val="1724314072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170</TotalTime>
  <Words>1037</Words>
  <Application>Microsoft Office PowerPoint</Application>
  <PresentationFormat>Widescreen</PresentationFormat>
  <Paragraphs>212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Calibri</vt:lpstr>
      <vt:lpstr>Calibri Light</vt:lpstr>
      <vt:lpstr>Century Gothic</vt:lpstr>
      <vt:lpstr>Wingdings 3</vt:lpstr>
      <vt:lpstr>Wisp</vt:lpstr>
      <vt:lpstr>Office Theme</vt:lpstr>
      <vt:lpstr>1_Office Theme</vt:lpstr>
      <vt:lpstr>Medical Cost Management in U.S Health Insurance </vt:lpstr>
      <vt:lpstr>Contents:</vt:lpstr>
      <vt:lpstr>NTT DATA Overview</vt:lpstr>
      <vt:lpstr>Introduction</vt:lpstr>
      <vt:lpstr>Claim Submission process flow</vt:lpstr>
      <vt:lpstr>Paper Claim Process Flow</vt:lpstr>
      <vt:lpstr>Electronic Claim Process Flow</vt:lpstr>
      <vt:lpstr>Review of Literature</vt:lpstr>
      <vt:lpstr>Objectives </vt:lpstr>
      <vt:lpstr>Methodology </vt:lpstr>
      <vt:lpstr>Results &amp; Findings</vt:lpstr>
      <vt:lpstr>Areas Of Optimization </vt:lpstr>
      <vt:lpstr>Impacted amount in various optimization categories</vt:lpstr>
      <vt:lpstr>Total and Affected Number of Claims</vt:lpstr>
      <vt:lpstr>Total Allowed amount and Total Paid amount </vt:lpstr>
      <vt:lpstr>PowerPoint Presentation</vt:lpstr>
      <vt:lpstr>Wasted portion of single use injection vial is paid at a higher rate than actual usage</vt:lpstr>
      <vt:lpstr>Surgery Claim split by provider</vt:lpstr>
      <vt:lpstr>Conclusions</vt:lpstr>
      <vt:lpstr>Recommendations </vt:lpstr>
      <vt:lpstr>PowerPoint Presentation</vt:lpstr>
    </vt:vector>
  </TitlesOfParts>
  <Company>NTTDATA Services.,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Medical Cost Management in U.S Health Insurance</dc:title>
  <dc:creator>Srivastava, Swati11</dc:creator>
  <cp:lastModifiedBy>Srivastava, Swati11</cp:lastModifiedBy>
  <cp:revision>18</cp:revision>
  <dcterms:created xsi:type="dcterms:W3CDTF">2018-05-17T06:48:22Z</dcterms:created>
  <dcterms:modified xsi:type="dcterms:W3CDTF">2018-05-17T10:23:23Z</dcterms:modified>
</cp:coreProperties>
</file>