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80" r:id="rId27"/>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52DD37-D31E-4A02-85E2-8D31559C7080}" v="20" dt="2025-07-22T19:02:12.484"/>
  </p1510:revLst>
</p1510:revInfo>
</file>

<file path=ppt/tableStyles.xml><?xml version="1.0" encoding="utf-8"?>
<a:tblStyleLst xmlns:a="http://schemas.openxmlformats.org/drawingml/2006/main" def="{90651C3A-4460-11DB-9652-00E08161165F}">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35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nand\Desktop\BMW%20management%20study%20survey%20by%20Simran%20Anand%20(Respons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nand\Desktop\BMW%20management%20study%20survey%20by%20Simran%20Anand%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nand\Desktop\BMW%20management%20study%20survey%20by%20Simran%20Anand%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nand\Desktop\BMW%20management%20study%20survey%20by%20Simran%20Anand%20(Responses).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1" i="0" u="none" strike="noStrike" kern="1200" baseline="0" dirty="0">
                <a:solidFill>
                  <a:prstClr val="black">
                    <a:lumMod val="65000"/>
                    <a:lumOff val="35000"/>
                  </a:prstClr>
                </a:solidFill>
              </a:rPr>
              <a:t>Categorization based on Knowledge levels of staff</a:t>
            </a:r>
          </a:p>
          <a:p>
            <a:pPr>
              <a:defRPr sz="1800"/>
            </a:pPr>
            <a:endParaRPr lang="en-US" sz="1800" b="1" i="0" u="none" strike="noStrike" kern="1200" baseline="0" dirty="0">
              <a:solidFill>
                <a:prstClr val="black">
                  <a:lumMod val="65000"/>
                  <a:lumOff val="35000"/>
                </a:prstClr>
              </a:solidFill>
            </a:endParaRPr>
          </a:p>
        </c:rich>
      </c:tx>
      <c:layout>
        <c:manualLayout>
          <c:xMode val="edge"/>
          <c:yMode val="edge"/>
          <c:x val="4.2357560755142505E-3"/>
          <c:y val="2.436053593179049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50807622036077715"/>
          <c:y val="0.18629704390298443"/>
          <c:w val="0.3110635692521293"/>
          <c:h val="0.68550438994906049"/>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C5-4B92-BABD-D1186C1E93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C5-4B92-BABD-D1186C1E93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C5-4B92-BABD-D1186C1E932F}"/>
              </c:ext>
            </c:extLst>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'Knowledge reuslt'!$A$14:$A$16</c:f>
              <c:strCache>
                <c:ptCount val="3"/>
                <c:pt idx="0">
                  <c:v>Good</c:v>
                </c:pt>
                <c:pt idx="1">
                  <c:v>Moderate</c:v>
                </c:pt>
                <c:pt idx="2">
                  <c:v>Poor</c:v>
                </c:pt>
              </c:strCache>
            </c:strRef>
          </c:cat>
          <c:val>
            <c:numRef>
              <c:f>'Knowledge reuslt'!$B$14:$B$16</c:f>
              <c:numCache>
                <c:formatCode>General</c:formatCode>
                <c:ptCount val="3"/>
                <c:pt idx="0">
                  <c:v>169</c:v>
                </c:pt>
                <c:pt idx="1">
                  <c:v>83</c:v>
                </c:pt>
                <c:pt idx="2">
                  <c:v>4</c:v>
                </c:pt>
              </c:numCache>
            </c:numRef>
          </c:val>
          <c:extLst>
            <c:ext xmlns:c16="http://schemas.microsoft.com/office/drawing/2014/chart" uri="{C3380CC4-5D6E-409C-BE32-E72D297353CC}">
              <c16:uniqueId val="{00000006-21C5-4B92-BABD-D1186C1E932F}"/>
            </c:ext>
          </c:extLst>
        </c:ser>
        <c:dLbls>
          <c:showLegendKey val="0"/>
          <c:showVal val="0"/>
          <c:showCatName val="0"/>
          <c:showSerName val="0"/>
          <c:showPercent val="0"/>
          <c:showBubbleSize val="0"/>
          <c:showLeaderLines val="0"/>
        </c:dLbls>
        <c:firstSliceAng val="0"/>
      </c:pieChart>
      <c:spPr>
        <a:noFill/>
        <a:ln>
          <a:noFill/>
        </a:ln>
        <a:effectLst/>
      </c:spPr>
    </c:plotArea>
    <c:legend>
      <c:legendPos val="r"/>
      <c:layout>
        <c:manualLayout>
          <c:xMode val="edge"/>
          <c:yMode val="edge"/>
          <c:x val="9.8709106743165659E-2"/>
          <c:y val="0.38473872553472482"/>
          <c:w val="0.1273732409487405"/>
          <c:h val="0.35795095240757174"/>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2000" baseline="0" dirty="0"/>
              <a:t>Categorization based on Attitude</a:t>
            </a:r>
          </a:p>
        </c:rich>
      </c:tx>
      <c:layout>
        <c:manualLayout>
          <c:xMode val="edge"/>
          <c:yMode val="edge"/>
          <c:x val="3.008149796492832E-2"/>
          <c:y val="4.0860994939947208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'Attitude Pie chart'!$K$10</c:f>
              <c:strCache>
                <c:ptCount val="1"/>
                <c:pt idx="0">
                  <c:v>Count of S.no</c:v>
                </c:pt>
              </c:strCache>
            </c:strRef>
          </c:tx>
          <c:spPr>
            <a:solidFill>
              <a:schemeClr val="accent2"/>
            </a:solidFill>
          </c:spPr>
          <c:dPt>
            <c:idx val="0"/>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4DBE-41F7-B85B-3B2668DAC511}"/>
              </c:ext>
            </c:extLst>
          </c:dPt>
          <c:dPt>
            <c:idx val="1"/>
            <c:bubble3D val="0"/>
            <c:spPr>
              <a:solidFill>
                <a:schemeClr val="tx1">
                  <a:lumMod val="50000"/>
                  <a:lumOff val="5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4DBE-41F7-B85B-3B2668DAC511}"/>
              </c:ext>
            </c:extLst>
          </c:dPt>
          <c:dPt>
            <c:idx val="2"/>
            <c:bubble3D val="0"/>
            <c:spPr>
              <a:solidFill>
                <a:schemeClr val="accent1"/>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4DBE-41F7-B85B-3B2668DAC511}"/>
              </c:ext>
            </c:extLst>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'Attitude Pie chart'!$J$11:$J$13</c:f>
              <c:strCache>
                <c:ptCount val="3"/>
                <c:pt idx="0">
                  <c:v>Moderate Attitude</c:v>
                </c:pt>
                <c:pt idx="1">
                  <c:v>Negative Attitude</c:v>
                </c:pt>
                <c:pt idx="2">
                  <c:v>Positive Attitude</c:v>
                </c:pt>
              </c:strCache>
            </c:strRef>
          </c:cat>
          <c:val>
            <c:numRef>
              <c:f>'Attitude Pie chart'!$K$11:$K$13</c:f>
              <c:numCache>
                <c:formatCode>General</c:formatCode>
                <c:ptCount val="3"/>
                <c:pt idx="0">
                  <c:v>68</c:v>
                </c:pt>
                <c:pt idx="1">
                  <c:v>2</c:v>
                </c:pt>
                <c:pt idx="2">
                  <c:v>186</c:v>
                </c:pt>
              </c:numCache>
            </c:numRef>
          </c:val>
          <c:extLst>
            <c:ext xmlns:c16="http://schemas.microsoft.com/office/drawing/2014/chart" uri="{C3380CC4-5D6E-409C-BE32-E72D297353CC}">
              <c16:uniqueId val="{00000006-4DBE-41F7-B85B-3B2668DAC511}"/>
            </c:ext>
          </c:extLst>
        </c:ser>
        <c:dLbls>
          <c:showLegendKey val="0"/>
          <c:showVal val="0"/>
          <c:showCatName val="0"/>
          <c:showSerName val="0"/>
          <c:showPercent val="0"/>
          <c:showBubbleSize val="0"/>
          <c:showLeaderLines val="0"/>
        </c:dLbls>
        <c:firstSliceAng val="0"/>
      </c:pieChart>
      <c:spPr>
        <a:noFill/>
        <a:ln>
          <a:noFill/>
        </a:ln>
        <a:effectLst/>
      </c:spPr>
    </c:plotArea>
    <c:legend>
      <c:legendPos val="l"/>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dirty="0"/>
              <a:t>Categorization</a:t>
            </a:r>
            <a:r>
              <a:rPr lang="en-US" sz="1800" baseline="0" dirty="0"/>
              <a:t> Based on Practice by Staff</a:t>
            </a:r>
            <a:endParaRPr lang="en-US" sz="1800" dirty="0"/>
          </a:p>
        </c:rich>
      </c:tx>
      <c:layout>
        <c:manualLayout>
          <c:xMode val="edge"/>
          <c:yMode val="edge"/>
          <c:x val="2.3762029746281711E-2"/>
          <c:y val="2.404656829383181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'Practice Results'!$I$10</c:f>
              <c:strCache>
                <c:ptCount val="1"/>
                <c:pt idx="0">
                  <c:v>Responses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0937-4834-AF8F-CB7680C42CAE}"/>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0937-4834-AF8F-CB7680C42CAE}"/>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0937-4834-AF8F-CB7680C42CAE}"/>
              </c:ext>
            </c:extLst>
          </c:dPt>
          <c:dLbls>
            <c:dLbl>
              <c:idx val="2"/>
              <c:layout>
                <c:manualLayout>
                  <c:x val="-1.4492753623188449E-2"/>
                  <c:y val="2.67184092153686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937-4834-AF8F-CB7680C42CAE}"/>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'Practice Results'!$H$11:$H$13</c:f>
              <c:strCache>
                <c:ptCount val="3"/>
                <c:pt idx="0">
                  <c:v>Good Practice</c:v>
                </c:pt>
                <c:pt idx="1">
                  <c:v>Moderate Practice</c:v>
                </c:pt>
                <c:pt idx="2">
                  <c:v>Poor Practice</c:v>
                </c:pt>
              </c:strCache>
            </c:strRef>
          </c:cat>
          <c:val>
            <c:numRef>
              <c:f>'Practice Results'!$I$11:$I$13</c:f>
              <c:numCache>
                <c:formatCode>General</c:formatCode>
                <c:ptCount val="3"/>
                <c:pt idx="0">
                  <c:v>141</c:v>
                </c:pt>
                <c:pt idx="1">
                  <c:v>79</c:v>
                </c:pt>
                <c:pt idx="2">
                  <c:v>36</c:v>
                </c:pt>
              </c:numCache>
            </c:numRef>
          </c:val>
          <c:extLst>
            <c:ext xmlns:c16="http://schemas.microsoft.com/office/drawing/2014/chart" uri="{C3380CC4-5D6E-409C-BE32-E72D297353CC}">
              <c16:uniqueId val="{00000006-0937-4834-AF8F-CB7680C42CAE}"/>
            </c:ext>
          </c:extLst>
        </c:ser>
        <c:dLbls>
          <c:dLblPos val="ctr"/>
          <c:showLegendKey val="0"/>
          <c:showVal val="1"/>
          <c:showCatName val="0"/>
          <c:showSerName val="0"/>
          <c:showPercent val="0"/>
          <c:showBubbleSize val="0"/>
          <c:showLeaderLines val="0"/>
        </c:dLbls>
        <c:firstSliceAng val="0"/>
      </c:pieChart>
      <c:spPr>
        <a:noFill/>
        <a:ln>
          <a:noFill/>
        </a:ln>
        <a:effectLst/>
      </c:spPr>
    </c:plotArea>
    <c:legend>
      <c:legendPos val="l"/>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22-07-2025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22-07-2025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22-07-2025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22-07-2025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22-07-2025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22-07-2025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22-07-2025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22-07-2025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22-07-2025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22-07-2025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22-07-2025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22-07-2025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share.google/IyXUNRl4PSChudDwf" TargetMode="External"/><Relationship Id="rId3" Type="http://schemas.openxmlformats.org/officeDocument/2006/relationships/hyperlink" Target="https://doi.org/10.32553/ijmbs.v3i12.786" TargetMode="External"/><Relationship Id="rId7" Type="http://schemas.openxmlformats.org/officeDocument/2006/relationships/hyperlink" Target="https://dhr.gov.in/sites/default/files/Bio-medical_Waste_Management_Rules_2016.pdf" TargetMode="External"/><Relationship Id="rId2" Type="http://schemas.openxmlformats.org/officeDocument/2006/relationships/hyperlink" Target="https://ijlbpr.com/uploadfiles/70vol14issue3pp395-400.20250314071826.pdf" TargetMode="External"/><Relationship Id="rId1" Type="http://schemas.openxmlformats.org/officeDocument/2006/relationships/slideLayout" Target="../slideLayouts/slideLayout2.xml"/><Relationship Id="rId6" Type="http://schemas.openxmlformats.org/officeDocument/2006/relationships/hyperlink" Target="https://www.thieme-connect.com/products/ejournals/abstract/10.4103/JLP.JLP_88_19?device=mobile&amp;innerWidth=416&amp;offsetWidth=417" TargetMode="External"/><Relationship Id="rId5" Type="http://schemas.openxmlformats.org/officeDocument/2006/relationships/hyperlink" Target="https://www.researchgate.net/publication/317305231_Biomedical_Waste_Management_Rules_2016_A_review" TargetMode="External"/><Relationship Id="rId4" Type="http://schemas.openxmlformats.org/officeDocument/2006/relationships/hyperlink" Target="https://doi.org/10.4103/ijmm.IJMM_17_105" TargetMode="Externa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309688"/>
            <a:ext cx="9144000" cy="2387600"/>
          </a:xfrm>
        </p:spPr>
        <p:txBody>
          <a:bodyPr>
            <a:normAutofit fontScale="90000"/>
          </a:bodyPr>
          <a:lstStyle/>
          <a:p>
            <a:br>
              <a:rPr lang="en-IN" dirty="0"/>
            </a:br>
            <a:br>
              <a:rPr lang="en-IN" dirty="0"/>
            </a:br>
            <a:br>
              <a:rPr lang="en-IN" dirty="0"/>
            </a:br>
            <a:r>
              <a:rPr lang="en-IN" dirty="0"/>
              <a:t>Understanding Awareness of Bio-Medical Waste Management in Hospital Setting</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lnSpcReduction="10000"/>
          </a:bodyPr>
          <a:lstStyle/>
          <a:p>
            <a:endParaRPr lang="en-IN" dirty="0"/>
          </a:p>
          <a:p>
            <a:r>
              <a:rPr lang="en-IN" dirty="0"/>
              <a:t>Faculty Mentor- Dr. Divya Aggarwal</a:t>
            </a:r>
          </a:p>
          <a:p>
            <a:r>
              <a:rPr lang="en-IN" dirty="0"/>
              <a:t>IIHMR Delhi</a:t>
            </a:r>
          </a:p>
          <a:p>
            <a:r>
              <a:rPr lang="en-IN" dirty="0"/>
              <a:t>By- Simran Anand</a:t>
            </a:r>
          </a:p>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endParaRPr lang="en-IN" dirty="0"/>
          </a:p>
          <a:p>
            <a:r>
              <a:rPr lang="en-IN" dirty="0"/>
              <a:t>1</a:t>
            </a:r>
          </a:p>
          <a:p>
            <a:endParaRPr lang="en-IN" dirty="0"/>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a:xfrm>
            <a:off x="4038600" y="6494724"/>
            <a:ext cx="4114800" cy="365125"/>
          </a:xfrm>
        </p:spPr>
        <p:txBody>
          <a:bodyPr/>
          <a:lstStyle/>
          <a:p>
            <a:r>
              <a:rPr lang="en-US" dirty="0"/>
              <a:t>You are not allowed to add slides to this presentation</a:t>
            </a:r>
            <a:endParaRPr lang="en-IN" dirty="0"/>
          </a:p>
          <a:p>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49771"/>
            <a:ext cx="10515600" cy="1325563"/>
          </a:xfrm>
        </p:spPr>
        <p:txBody>
          <a:bodyPr/>
          <a:lstStyle/>
          <a:p>
            <a:pPr algn="ctr"/>
            <a:r>
              <a:rPr lang="en-IN" b="1" dirty="0"/>
              <a:t>Results (1/5)</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slide2" descr="Dashboard 1">
            <a:extLst>
              <a:ext uri="{FF2B5EF4-FFF2-40B4-BE49-F238E27FC236}">
                <a16:creationId xmlns:a16="http://schemas.microsoft.com/office/drawing/2014/main" id="{275BF2EB-0089-E973-8E2C-48BA8E1E0E5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4462" y="1293519"/>
            <a:ext cx="10685282" cy="541470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0B52F-DC3A-8D9B-8FDC-291D480783CF}"/>
              </a:ext>
            </a:extLst>
          </p:cNvPr>
          <p:cNvSpPr>
            <a:spLocks noGrp="1"/>
          </p:cNvSpPr>
          <p:nvPr>
            <p:ph type="title"/>
          </p:nvPr>
        </p:nvSpPr>
        <p:spPr/>
        <p:txBody>
          <a:bodyPr/>
          <a:lstStyle/>
          <a:p>
            <a:pPr algn="ctr"/>
            <a:r>
              <a:rPr lang="en-IN" b="1" dirty="0"/>
              <a:t>Results (2/5)</a:t>
            </a:r>
            <a:endParaRPr lang="en-IN" dirty="0"/>
          </a:p>
        </p:txBody>
      </p:sp>
      <p:sp>
        <p:nvSpPr>
          <p:cNvPr id="5" name="Slide Number Placeholder 4">
            <a:extLst>
              <a:ext uri="{FF2B5EF4-FFF2-40B4-BE49-F238E27FC236}">
                <a16:creationId xmlns:a16="http://schemas.microsoft.com/office/drawing/2014/main" id="{877E7FD1-1377-9B53-6C5C-57370E818E21}"/>
              </a:ext>
            </a:extLst>
          </p:cNvPr>
          <p:cNvSpPr>
            <a:spLocks noGrp="1"/>
          </p:cNvSpPr>
          <p:nvPr>
            <p:ph type="sldNum" sz="quarter" idx="12"/>
          </p:nvPr>
        </p:nvSpPr>
        <p:spPr/>
        <p:txBody>
          <a:bodyPr/>
          <a:lstStyle/>
          <a:p>
            <a:fld id="{26AD20E6-394B-4DF0-96A5-9647FF39C943}" type="slidenum">
              <a:rPr lang="en-IN" smtClean="0"/>
              <a:t>11</a:t>
            </a:fld>
            <a:endParaRPr lang="en-IN"/>
          </a:p>
        </p:txBody>
      </p:sp>
      <p:graphicFrame>
        <p:nvGraphicFramePr>
          <p:cNvPr id="6" name="Content Placeholder 5">
            <a:extLst>
              <a:ext uri="{FF2B5EF4-FFF2-40B4-BE49-F238E27FC236}">
                <a16:creationId xmlns:a16="http://schemas.microsoft.com/office/drawing/2014/main" id="{FEB44E76-13EC-BBAE-6C7A-9D2F1EDC3A43}"/>
              </a:ext>
            </a:extLst>
          </p:cNvPr>
          <p:cNvGraphicFramePr>
            <a:graphicFrameLocks noGrp="1"/>
          </p:cNvGraphicFramePr>
          <p:nvPr>
            <p:ph idx="1"/>
            <p:extLst>
              <p:ext uri="{D42A27DB-BD31-4B8C-83A1-F6EECF244321}">
                <p14:modId xmlns:p14="http://schemas.microsoft.com/office/powerpoint/2010/main" val="4171409195"/>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FEB44E76-13EC-BBAE-6C7A-9D2F1EDC3A43}"/>
              </a:ext>
            </a:extLst>
          </p:cNvPr>
          <p:cNvGraphicFramePr>
            <a:graphicFrameLocks/>
          </p:cNvGraphicFramePr>
          <p:nvPr>
            <p:extLst>
              <p:ext uri="{D42A27DB-BD31-4B8C-83A1-F6EECF244321}">
                <p14:modId xmlns:p14="http://schemas.microsoft.com/office/powerpoint/2010/main" val="1480062438"/>
              </p:ext>
            </p:extLst>
          </p:nvPr>
        </p:nvGraphicFramePr>
        <p:xfrm>
          <a:off x="1049920" y="1427709"/>
          <a:ext cx="10092159" cy="4579552"/>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5A9D1791-CA2F-1EA7-C9EE-18BBA80FD3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039626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(3/5)</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Content Placeholder 9">
            <a:extLst>
              <a:ext uri="{FF2B5EF4-FFF2-40B4-BE49-F238E27FC236}">
                <a16:creationId xmlns:a16="http://schemas.microsoft.com/office/drawing/2014/main" id="{A97E8744-9C82-5CC0-03BF-972F05707CC4}"/>
              </a:ext>
            </a:extLst>
          </p:cNvPr>
          <p:cNvGraphicFramePr>
            <a:graphicFrameLocks noGrp="1"/>
          </p:cNvGraphicFramePr>
          <p:nvPr>
            <p:ph idx="1"/>
            <p:extLst>
              <p:ext uri="{D42A27DB-BD31-4B8C-83A1-F6EECF244321}">
                <p14:modId xmlns:p14="http://schemas.microsoft.com/office/powerpoint/2010/main" val="1081487330"/>
              </p:ext>
            </p:extLst>
          </p:nvPr>
        </p:nvGraphicFramePr>
        <p:xfrm>
          <a:off x="486137" y="1504709"/>
          <a:ext cx="10740341" cy="46944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(4/5)</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Content Placeholder 9">
            <a:extLst>
              <a:ext uri="{FF2B5EF4-FFF2-40B4-BE49-F238E27FC236}">
                <a16:creationId xmlns:a16="http://schemas.microsoft.com/office/drawing/2014/main" id="{007DB80B-5315-EC2E-B5EC-1826967DDABE}"/>
              </a:ext>
            </a:extLst>
          </p:cNvPr>
          <p:cNvGraphicFramePr>
            <a:graphicFrameLocks noGrp="1"/>
          </p:cNvGraphicFramePr>
          <p:nvPr>
            <p:ph idx="1"/>
            <p:extLst>
              <p:ext uri="{D42A27DB-BD31-4B8C-83A1-F6EECF244321}">
                <p14:modId xmlns:p14="http://schemas.microsoft.com/office/powerpoint/2010/main" val="2161185194"/>
              </p:ext>
            </p:extLst>
          </p:nvPr>
        </p:nvGraphicFramePr>
        <p:xfrm>
          <a:off x="838200" y="1423686"/>
          <a:ext cx="10515600" cy="47532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Results (5/5)</a:t>
            </a:r>
          </a:p>
        </p:txBody>
      </p:sp>
      <p:graphicFrame>
        <p:nvGraphicFramePr>
          <p:cNvPr id="19" name="Content Placeholder 18">
            <a:extLst>
              <a:ext uri="{FF2B5EF4-FFF2-40B4-BE49-F238E27FC236}">
                <a16:creationId xmlns:a16="http://schemas.microsoft.com/office/drawing/2014/main" id="{079B1F9D-B5BB-36E8-FC07-9D859AA80068}"/>
              </a:ext>
            </a:extLst>
          </p:cNvPr>
          <p:cNvGraphicFramePr>
            <a:graphicFrameLocks noGrp="1"/>
          </p:cNvGraphicFramePr>
          <p:nvPr>
            <p:ph idx="1"/>
            <p:extLst>
              <p:ext uri="{D42A27DB-BD31-4B8C-83A1-F6EECF244321}">
                <p14:modId xmlns:p14="http://schemas.microsoft.com/office/powerpoint/2010/main" val="2125579715"/>
              </p:ext>
            </p:extLst>
          </p:nvPr>
        </p:nvGraphicFramePr>
        <p:xfrm>
          <a:off x="1347951" y="1945330"/>
          <a:ext cx="10000524" cy="3679964"/>
        </p:xfrm>
        <a:graphic>
          <a:graphicData uri="http://schemas.openxmlformats.org/drawingml/2006/table">
            <a:tbl>
              <a:tblPr>
                <a:tableStyleId>{22838BEF-8BB2-4498-84A7-C5851F593DF1}</a:tableStyleId>
              </a:tblPr>
              <a:tblGrid>
                <a:gridCol w="2500131">
                  <a:extLst>
                    <a:ext uri="{9D8B030D-6E8A-4147-A177-3AD203B41FA5}">
                      <a16:colId xmlns:a16="http://schemas.microsoft.com/office/drawing/2014/main" val="2271650371"/>
                    </a:ext>
                  </a:extLst>
                </a:gridCol>
                <a:gridCol w="2500131">
                  <a:extLst>
                    <a:ext uri="{9D8B030D-6E8A-4147-A177-3AD203B41FA5}">
                      <a16:colId xmlns:a16="http://schemas.microsoft.com/office/drawing/2014/main" val="2199266802"/>
                    </a:ext>
                  </a:extLst>
                </a:gridCol>
                <a:gridCol w="2500131">
                  <a:extLst>
                    <a:ext uri="{9D8B030D-6E8A-4147-A177-3AD203B41FA5}">
                      <a16:colId xmlns:a16="http://schemas.microsoft.com/office/drawing/2014/main" val="2857999712"/>
                    </a:ext>
                  </a:extLst>
                </a:gridCol>
                <a:gridCol w="2500131">
                  <a:extLst>
                    <a:ext uri="{9D8B030D-6E8A-4147-A177-3AD203B41FA5}">
                      <a16:colId xmlns:a16="http://schemas.microsoft.com/office/drawing/2014/main" val="1845130253"/>
                    </a:ext>
                  </a:extLst>
                </a:gridCol>
              </a:tblGrid>
              <a:tr h="473299">
                <a:tc>
                  <a:txBody>
                    <a:bodyPr/>
                    <a:lstStyle/>
                    <a:p>
                      <a:r>
                        <a:rPr lang="en-IN" sz="1600"/>
                        <a:t>Relationship</a:t>
                      </a:r>
                    </a:p>
                  </a:txBody>
                  <a:tcPr marL="79115" marR="79115" marT="39558" marB="39558" anchor="ctr"/>
                </a:tc>
                <a:tc>
                  <a:txBody>
                    <a:bodyPr/>
                    <a:lstStyle/>
                    <a:p>
                      <a:r>
                        <a:rPr lang="en-IN" sz="1600" dirty="0"/>
                        <a:t>Correlation (r)</a:t>
                      </a:r>
                    </a:p>
                  </a:txBody>
                  <a:tcPr marL="79115" marR="79115" marT="39558" marB="39558" anchor="ctr"/>
                </a:tc>
                <a:tc>
                  <a:txBody>
                    <a:bodyPr/>
                    <a:lstStyle/>
                    <a:p>
                      <a:r>
                        <a:rPr lang="en-IN" sz="1600"/>
                        <a:t>p-value</a:t>
                      </a:r>
                    </a:p>
                  </a:txBody>
                  <a:tcPr marL="79115" marR="79115" marT="39558" marB="39558" anchor="ctr"/>
                </a:tc>
                <a:tc>
                  <a:txBody>
                    <a:bodyPr/>
                    <a:lstStyle/>
                    <a:p>
                      <a:r>
                        <a:rPr lang="en-IN" sz="1600"/>
                        <a:t>Interpretation</a:t>
                      </a:r>
                    </a:p>
                  </a:txBody>
                  <a:tcPr marL="79115" marR="79115" marT="39558" marB="39558" anchor="ctr"/>
                </a:tc>
                <a:extLst>
                  <a:ext uri="{0D108BD9-81ED-4DB2-BD59-A6C34878D82A}">
                    <a16:rowId xmlns:a16="http://schemas.microsoft.com/office/drawing/2014/main" val="1876120924"/>
                  </a:ext>
                </a:extLst>
              </a:tr>
              <a:tr h="1188006">
                <a:tc>
                  <a:txBody>
                    <a:bodyPr/>
                    <a:lstStyle/>
                    <a:p>
                      <a:r>
                        <a:rPr lang="en-IN" sz="1600" b="1" dirty="0"/>
                        <a:t>Training ↔ Practice</a:t>
                      </a:r>
                      <a:endParaRPr lang="en-IN" sz="1600" dirty="0"/>
                    </a:p>
                  </a:txBody>
                  <a:tcPr marL="79115" marR="79115" marT="39558" marB="39558" anchor="ctr"/>
                </a:tc>
                <a:tc>
                  <a:txBody>
                    <a:bodyPr/>
                    <a:lstStyle/>
                    <a:p>
                      <a:r>
                        <a:rPr lang="en-IN" sz="1600" dirty="0"/>
                        <a:t>0.223</a:t>
                      </a:r>
                    </a:p>
                  </a:txBody>
                  <a:tcPr marL="79115" marR="79115" marT="39558" marB="39558" anchor="ctr"/>
                </a:tc>
                <a:tc>
                  <a:txBody>
                    <a:bodyPr/>
                    <a:lstStyle/>
                    <a:p>
                      <a:r>
                        <a:rPr lang="en-IN" sz="1600"/>
                        <a:t>.000</a:t>
                      </a:r>
                    </a:p>
                  </a:txBody>
                  <a:tcPr marL="79115" marR="79115" marT="39558" marB="39558" anchor="ctr"/>
                </a:tc>
                <a:tc>
                  <a:txBody>
                    <a:bodyPr/>
                    <a:lstStyle/>
                    <a:p>
                      <a:r>
                        <a:rPr lang="en-US" sz="1600" dirty="0"/>
                        <a:t>Weak but statistically significant positive correlation</a:t>
                      </a:r>
                    </a:p>
                  </a:txBody>
                  <a:tcPr marL="79115" marR="79115" marT="39558" marB="39558" anchor="ctr"/>
                </a:tc>
                <a:extLst>
                  <a:ext uri="{0D108BD9-81ED-4DB2-BD59-A6C34878D82A}">
                    <a16:rowId xmlns:a16="http://schemas.microsoft.com/office/drawing/2014/main" val="2512560630"/>
                  </a:ext>
                </a:extLst>
              </a:tr>
              <a:tr h="1188006">
                <a:tc>
                  <a:txBody>
                    <a:bodyPr/>
                    <a:lstStyle/>
                    <a:p>
                      <a:r>
                        <a:rPr lang="en-IN" sz="1600" b="1" dirty="0"/>
                        <a:t>Training ↔ Attitude</a:t>
                      </a:r>
                      <a:endParaRPr lang="en-IN" sz="1600" dirty="0"/>
                    </a:p>
                  </a:txBody>
                  <a:tcPr marL="79115" marR="79115" marT="39558" marB="39558" anchor="ctr"/>
                </a:tc>
                <a:tc>
                  <a:txBody>
                    <a:bodyPr/>
                    <a:lstStyle/>
                    <a:p>
                      <a:r>
                        <a:rPr lang="en-IN" sz="1600" dirty="0"/>
                        <a:t>0.327</a:t>
                      </a:r>
                    </a:p>
                  </a:txBody>
                  <a:tcPr marL="79115" marR="79115" marT="39558" marB="39558" anchor="ctr"/>
                </a:tc>
                <a:tc>
                  <a:txBody>
                    <a:bodyPr/>
                    <a:lstStyle/>
                    <a:p>
                      <a:r>
                        <a:rPr lang="en-IN" sz="1600" dirty="0"/>
                        <a:t>.000</a:t>
                      </a:r>
                    </a:p>
                  </a:txBody>
                  <a:tcPr marL="79115" marR="79115" marT="39558" marB="39558" anchor="ctr"/>
                </a:tc>
                <a:tc>
                  <a:txBody>
                    <a:bodyPr/>
                    <a:lstStyle/>
                    <a:p>
                      <a:r>
                        <a:rPr lang="en-IN" sz="1600" dirty="0"/>
                        <a:t>Moderate positive correlation, statistically significant</a:t>
                      </a:r>
                    </a:p>
                  </a:txBody>
                  <a:tcPr marL="79115" marR="79115" marT="39558" marB="39558" anchor="ctr"/>
                </a:tc>
                <a:extLst>
                  <a:ext uri="{0D108BD9-81ED-4DB2-BD59-A6C34878D82A}">
                    <a16:rowId xmlns:a16="http://schemas.microsoft.com/office/drawing/2014/main" val="467093960"/>
                  </a:ext>
                </a:extLst>
              </a:tr>
              <a:tr h="830653">
                <a:tc>
                  <a:txBody>
                    <a:bodyPr/>
                    <a:lstStyle/>
                    <a:p>
                      <a:r>
                        <a:rPr lang="en-IN" sz="1600" b="1"/>
                        <a:t>Training ↔ Knowledge</a:t>
                      </a:r>
                      <a:endParaRPr lang="en-IN" sz="1600"/>
                    </a:p>
                  </a:txBody>
                  <a:tcPr marL="79115" marR="79115" marT="39558" marB="39558" anchor="ctr"/>
                </a:tc>
                <a:tc>
                  <a:txBody>
                    <a:bodyPr/>
                    <a:lstStyle/>
                    <a:p>
                      <a:r>
                        <a:rPr lang="en-IN" sz="1600" dirty="0"/>
                        <a:t>0.008</a:t>
                      </a:r>
                    </a:p>
                  </a:txBody>
                  <a:tcPr marL="79115" marR="79115" marT="39558" marB="39558" anchor="ctr"/>
                </a:tc>
                <a:tc>
                  <a:txBody>
                    <a:bodyPr/>
                    <a:lstStyle/>
                    <a:p>
                      <a:r>
                        <a:rPr lang="en-IN" sz="1600" dirty="0"/>
                        <a:t>.899</a:t>
                      </a:r>
                    </a:p>
                  </a:txBody>
                  <a:tcPr marL="79115" marR="79115" marT="39558" marB="39558" anchor="ctr"/>
                </a:tc>
                <a:tc>
                  <a:txBody>
                    <a:bodyPr/>
                    <a:lstStyle/>
                    <a:p>
                      <a:r>
                        <a:rPr lang="en-US" sz="1600" dirty="0"/>
                        <a:t>No correlation, not statistically significant</a:t>
                      </a:r>
                    </a:p>
                  </a:txBody>
                  <a:tcPr marL="79115" marR="79115" marT="39558" marB="39558" anchor="ctr"/>
                </a:tc>
                <a:extLst>
                  <a:ext uri="{0D108BD9-81ED-4DB2-BD59-A6C34878D82A}">
                    <a16:rowId xmlns:a16="http://schemas.microsoft.com/office/drawing/2014/main" val="546789349"/>
                  </a:ext>
                </a:extLst>
              </a:tr>
            </a:tbl>
          </a:graphicData>
        </a:graphic>
      </p:graphicFrame>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49934"/>
            <a:ext cx="10515600" cy="4351338"/>
          </a:xfrm>
        </p:spPr>
        <p:txBody>
          <a:bodyPr>
            <a:normAutofit/>
          </a:bodyPr>
          <a:lstStyle/>
          <a:p>
            <a:pPr marL="0" indent="0" algn="just">
              <a:buNone/>
            </a:pPr>
            <a:r>
              <a:rPr lang="en-US" b="1" dirty="0"/>
              <a:t>Inferences from Correlation Analysis</a:t>
            </a:r>
          </a:p>
          <a:p>
            <a:pPr marL="514350" indent="-514350" algn="just">
              <a:buFont typeface="+mj-lt"/>
              <a:buAutoNum type="arabicPeriod"/>
            </a:pPr>
            <a:r>
              <a:rPr lang="en-US" sz="2400" b="1" dirty="0"/>
              <a:t>Training Received vs Knowledge Score</a:t>
            </a:r>
            <a:endParaRPr lang="en-US" sz="2400" dirty="0"/>
          </a:p>
          <a:p>
            <a:pPr lvl="1" algn="just"/>
            <a:r>
              <a:rPr lang="en-US" dirty="0"/>
              <a:t>Implication: Training has no clear effect on knowledge scores, suggesting the training might not be effectively improving theoretical understanding — or that knowledge may already be high across participants.</a:t>
            </a:r>
            <a:endParaRPr lang="en-US" b="1" dirty="0"/>
          </a:p>
          <a:p>
            <a:pPr marL="514350" indent="-514350" algn="just">
              <a:buFont typeface="+mj-lt"/>
              <a:buAutoNum type="arabicPeriod"/>
            </a:pPr>
            <a:r>
              <a:rPr lang="en-US" sz="2400" b="1" dirty="0"/>
              <a:t>Training Received vs Attitude Score</a:t>
            </a:r>
            <a:endParaRPr lang="en-US" sz="2400" dirty="0"/>
          </a:p>
          <a:p>
            <a:pPr lvl="1" algn="just"/>
            <a:r>
              <a:rPr lang="en-US" dirty="0"/>
              <a:t>Implication: Training appears to have a noticeable impact on improving employee attitude toward biomedical waste management.</a:t>
            </a:r>
          </a:p>
          <a:p>
            <a:pPr marL="514350" indent="-514350" algn="just">
              <a:buFont typeface="+mj-lt"/>
              <a:buAutoNum type="arabicPeriod"/>
            </a:pPr>
            <a:r>
              <a:rPr lang="en-US" sz="2400" b="1" dirty="0"/>
              <a:t>Training Received vs Practice Score</a:t>
            </a:r>
            <a:endParaRPr lang="en-US" sz="2400" dirty="0"/>
          </a:p>
          <a:p>
            <a:pPr lvl="1" algn="just"/>
            <a:r>
              <a:rPr lang="en-US" dirty="0"/>
              <a:t>Implication: Employees who received biomedical waste training tend to follow better practices, but the relationship is not very strong.</a:t>
            </a:r>
          </a:p>
          <a:p>
            <a:pPr lvl="1" algn="just"/>
            <a:endParaRPr lang="en-US" dirty="0"/>
          </a:p>
          <a:p>
            <a:pPr algn="just"/>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EA6D5-8B6F-E38A-C235-D7C8663AE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AA8AC4-F04D-5728-847A-D854FE343536}"/>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DED56832-B180-C340-9938-AB972A113D0F}"/>
              </a:ext>
            </a:extLst>
          </p:cNvPr>
          <p:cNvSpPr>
            <a:spLocks noGrp="1"/>
          </p:cNvSpPr>
          <p:nvPr>
            <p:ph idx="1"/>
          </p:nvPr>
        </p:nvSpPr>
        <p:spPr/>
        <p:txBody>
          <a:bodyPr>
            <a:normAutofit/>
          </a:bodyPr>
          <a:lstStyle/>
          <a:p>
            <a:pPr algn="just"/>
            <a:r>
              <a:rPr lang="en-IN" b="1" dirty="0"/>
              <a:t>Gaps-</a:t>
            </a:r>
          </a:p>
          <a:p>
            <a:pPr marL="342900" indent="-342900" algn="just">
              <a:buFont typeface="+mj-lt"/>
              <a:buAutoNum type="arabicPeriod"/>
            </a:pPr>
            <a:r>
              <a:rPr lang="en-US" sz="2400" dirty="0"/>
              <a:t>Limited effectiveness of training indicates gaps in training content, delivery, or follow-up.</a:t>
            </a:r>
          </a:p>
          <a:p>
            <a:pPr marL="342900" indent="-342900" algn="just">
              <a:buFont typeface="+mj-lt"/>
              <a:buAutoNum type="arabicPeriod"/>
            </a:pPr>
            <a:r>
              <a:rPr lang="en-US" sz="2400" dirty="0"/>
              <a:t>Inconsistent Practice Compliance shows gaps in daily routine monitoring and supervision.</a:t>
            </a:r>
          </a:p>
          <a:p>
            <a:pPr marL="342900" indent="-342900" algn="just">
              <a:buFont typeface="+mj-lt"/>
              <a:buAutoNum type="arabicPeriod"/>
            </a:pPr>
            <a:r>
              <a:rPr lang="en-US" sz="2400" dirty="0"/>
              <a:t>Gaps Among Non-Clinical Staff like housekeeping, security, and administrative staff.</a:t>
            </a:r>
          </a:p>
          <a:p>
            <a:pPr marL="342900" indent="-342900" algn="just">
              <a:buFont typeface="+mj-lt"/>
              <a:buAutoNum type="arabicPeriod"/>
            </a:pPr>
            <a:r>
              <a:rPr lang="en-IN" sz="2400" dirty="0"/>
              <a:t>Weak links between Knowledge and Practice </a:t>
            </a:r>
            <a:r>
              <a:rPr lang="en-US" sz="2400" dirty="0"/>
              <a:t>indicates a gap between theoretical understanding and practical implementation of BMW rules.</a:t>
            </a:r>
          </a:p>
          <a:p>
            <a:pPr marL="342900" indent="-342900" algn="just">
              <a:buFont typeface="+mj-lt"/>
              <a:buAutoNum type="arabicPeriod"/>
            </a:pPr>
            <a:endParaRPr lang="en-US" sz="2400" dirty="0"/>
          </a:p>
          <a:p>
            <a:pPr marL="0" indent="0" algn="just">
              <a:buNone/>
            </a:pPr>
            <a:endParaRPr lang="en-US" sz="2400" b="1" dirty="0"/>
          </a:p>
        </p:txBody>
      </p:sp>
      <p:sp>
        <p:nvSpPr>
          <p:cNvPr id="4" name="Slide Number Placeholder 3">
            <a:extLst>
              <a:ext uri="{FF2B5EF4-FFF2-40B4-BE49-F238E27FC236}">
                <a16:creationId xmlns:a16="http://schemas.microsoft.com/office/drawing/2014/main" id="{E256E2C3-AF32-FF56-3BBD-193F82EF01CE}"/>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9937E4E1-16C3-3A52-8EC9-31C30CCA689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AD90A3C8-48C9-0DCF-15C6-85C0852A8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090994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C5A4C-D5A7-E1F5-2369-6047D91BB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60BCC-BA14-EE7F-B3F4-92821E8A4071}"/>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F5C62CA2-20D2-5D69-8F41-C87A6F064563}"/>
              </a:ext>
            </a:extLst>
          </p:cNvPr>
          <p:cNvSpPr>
            <a:spLocks noGrp="1"/>
          </p:cNvSpPr>
          <p:nvPr>
            <p:ph idx="1"/>
          </p:nvPr>
        </p:nvSpPr>
        <p:spPr/>
        <p:txBody>
          <a:bodyPr>
            <a:normAutofit/>
          </a:bodyPr>
          <a:lstStyle/>
          <a:p>
            <a:pPr algn="just"/>
            <a:r>
              <a:rPr lang="en-IN" b="1" dirty="0"/>
              <a:t>Recommendations-</a:t>
            </a:r>
          </a:p>
          <a:p>
            <a:pPr marL="342900" indent="-342900" algn="just">
              <a:buFont typeface="+mj-lt"/>
              <a:buAutoNum type="arabicPeriod"/>
            </a:pPr>
            <a:r>
              <a:rPr lang="en-US" sz="2400" dirty="0"/>
              <a:t>Strengthen Training Programs by conducting mandatory trainings for all hospital staff, including non-clinical staff.</a:t>
            </a:r>
          </a:p>
          <a:p>
            <a:pPr marL="342900" indent="-342900" algn="just">
              <a:buFont typeface="+mj-lt"/>
              <a:buAutoNum type="arabicPeriod"/>
            </a:pPr>
            <a:r>
              <a:rPr lang="en-US" sz="2400" dirty="0"/>
              <a:t>Periodic Check-ins for staff, if in case of skipped training sessions, to ensure their proper trainings.</a:t>
            </a:r>
          </a:p>
          <a:p>
            <a:pPr marL="342900" indent="-342900" algn="just">
              <a:buFont typeface="+mj-lt"/>
              <a:buAutoNum type="arabicPeriod"/>
            </a:pPr>
            <a:r>
              <a:rPr lang="en-US" sz="2400" dirty="0"/>
              <a:t>Use infographics/posters in wards and waste zones to reinforce daily reminders.</a:t>
            </a:r>
          </a:p>
          <a:p>
            <a:pPr marL="342900" indent="-342900" algn="just">
              <a:buFont typeface="+mj-lt"/>
              <a:buAutoNum type="arabicPeriod"/>
            </a:pPr>
            <a:r>
              <a:rPr lang="en-US" sz="2400" dirty="0"/>
              <a:t>Modification in trainings structures which may include practical demonstrations, visual aids, and real-life case scenarios to improve retention.</a:t>
            </a:r>
          </a:p>
          <a:p>
            <a:pPr marL="342900" indent="-342900" algn="just">
              <a:buFont typeface="+mj-lt"/>
              <a:buAutoNum type="arabicPeriod"/>
            </a:pPr>
            <a:r>
              <a:rPr lang="en-US" sz="2400" dirty="0"/>
              <a:t>Conduct awareness drives highlighting the risks of improper BMW handling.</a:t>
            </a:r>
          </a:p>
          <a:p>
            <a:pPr marL="0" indent="0" algn="just">
              <a:buNone/>
            </a:pPr>
            <a:endParaRPr lang="en-US" sz="2400" dirty="0"/>
          </a:p>
          <a:p>
            <a:pPr marL="342900" indent="-342900" algn="just">
              <a:buFont typeface="+mj-lt"/>
              <a:buAutoNum type="arabicPeriod"/>
            </a:pPr>
            <a:endParaRPr lang="en-US" sz="2400" dirty="0"/>
          </a:p>
          <a:p>
            <a:pPr marL="0" indent="0" algn="just">
              <a:buNone/>
            </a:pPr>
            <a:endParaRPr lang="en-US" sz="2400" b="1" dirty="0"/>
          </a:p>
        </p:txBody>
      </p:sp>
      <p:sp>
        <p:nvSpPr>
          <p:cNvPr id="4" name="Slide Number Placeholder 3">
            <a:extLst>
              <a:ext uri="{FF2B5EF4-FFF2-40B4-BE49-F238E27FC236}">
                <a16:creationId xmlns:a16="http://schemas.microsoft.com/office/drawing/2014/main" id="{7DFD13BE-4272-C035-1508-7F13477EDB95}"/>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99FFEB4F-DBCE-6AEC-70EC-D962C124FFF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2485A750-0156-A804-C7E7-D029AF5C5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786735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pPr marL="0" indent="0">
              <a:buNone/>
            </a:pPr>
            <a:r>
              <a:rPr lang="en-US" sz="2400" dirty="0"/>
              <a:t>This study highlights significant insights into the knowledge, attitude, and practices of hospital staff regarding BMW management. While the majority of staff showed positive attitudes and had received training, noticeable gaps still persists. The correlation analysis further revealed that attitude plays a more significant role in influencing proper waste handling than knowledge alone.</a:t>
            </a:r>
          </a:p>
          <a:p>
            <a:pPr marL="0" indent="0">
              <a:buNone/>
            </a:pPr>
            <a:r>
              <a:rPr lang="en-US" sz="2400" dirty="0"/>
              <a:t>These findings underscore the need for more effective, hands-on training, regular monitoring, and behavioral reinforcement strategies. Bridging these gaps is essential not only for compliance with BMW Management Rules, 2016, but also for ensuring patient safety, infection control, and environmental sustainability within healthcare settings.</a:t>
            </a:r>
            <a:endParaRPr lang="en-IN" sz="24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
        <p:cNvGrpSpPr/>
        <p:nvPr/>
      </p:nvGrpSpPr>
      <p:grpSpPr>
        <a:xfrm>
          <a:off x="0" y="0"/>
          <a:ext cx="0" cy="0"/>
          <a:chOff x="0" y="0"/>
          <a:chExt cx="0" cy="0"/>
        </a:xfrm>
      </p:grpSpPr>
      <p:sp>
        <p:nvSpPr>
          <p:cNvPr id="22" name="Google Shape;22;p1"/>
          <p:cNvSpPr txBox="1">
            <a:spLocks noGrp="1"/>
          </p:cNvSpPr>
          <p:nvPr>
            <p:ph type="title"/>
          </p:nvPr>
        </p:nvSpPr>
        <p:spPr>
          <a:xfrm>
            <a:off x="838200" y="596917"/>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b="1"/>
              <a:t>References </a:t>
            </a:r>
            <a:endParaRPr/>
          </a:p>
        </p:txBody>
      </p:sp>
      <p:sp>
        <p:nvSpPr>
          <p:cNvPr id="23" name="Google Shape;23;p1"/>
          <p:cNvSpPr txBox="1">
            <a:spLocks noGrp="1"/>
          </p:cNvSpPr>
          <p:nvPr>
            <p:ph type="body" idx="1"/>
          </p:nvPr>
        </p:nvSpPr>
        <p:spPr>
          <a:xfrm>
            <a:off x="838200" y="1922625"/>
            <a:ext cx="10515600" cy="4646100"/>
          </a:xfrm>
          <a:prstGeom prst="rect">
            <a:avLst/>
          </a:prstGeom>
          <a:noFill/>
          <a:ln>
            <a:noFill/>
          </a:ln>
        </p:spPr>
        <p:txBody>
          <a:bodyPr spcFirstLastPara="1" wrap="square" lIns="91425" tIns="45700" rIns="91425" bIns="45700" anchor="t" anchorCtr="0">
            <a:normAutofit fontScale="55000" lnSpcReduction="20000"/>
          </a:bodyPr>
          <a:lstStyle/>
          <a:p>
            <a:pPr marL="457200" lvl="0" indent="-300037" algn="l" rtl="0">
              <a:lnSpc>
                <a:spcPct val="90000"/>
              </a:lnSpc>
              <a:spcBef>
                <a:spcPts val="0"/>
              </a:spcBef>
              <a:spcAft>
                <a:spcPts val="0"/>
              </a:spcAft>
              <a:buSzPct val="64285"/>
              <a:buChar char="•"/>
            </a:pPr>
            <a:r>
              <a:rPr lang="en-US" dirty="0"/>
              <a:t>Abas Khan DA, Gupta M, Udhampur J, Gupta M. A cross-sectional study of Knowledge, Attitude and Practices regarding Biomedical waste management among the healthcare workers at a tertiary care teaching hospital in Northern India. </a:t>
            </a:r>
            <a:r>
              <a:rPr lang="en-US" u="sng" dirty="0">
                <a:solidFill>
                  <a:schemeClr val="hlink"/>
                </a:solidFill>
                <a:hlinkClick r:id="rId2"/>
              </a:rPr>
              <a:t>https://ijlbpr.com/uploadfiles/70vol14issue3pp395-400.20250314071826.pdf</a:t>
            </a:r>
            <a:endParaRPr dirty="0"/>
          </a:p>
          <a:p>
            <a:pPr marL="457200" lvl="0" indent="-300037" algn="l" rtl="0">
              <a:lnSpc>
                <a:spcPct val="90000"/>
              </a:lnSpc>
              <a:spcBef>
                <a:spcPts val="0"/>
              </a:spcBef>
              <a:spcAft>
                <a:spcPts val="0"/>
              </a:spcAft>
              <a:buSzPct val="64285"/>
              <a:buChar char="•"/>
            </a:pPr>
            <a:r>
              <a:rPr lang="en-US" dirty="0"/>
              <a:t>Mehta A. A study of knowledge, attitude, and practices regarding biomedical waste management among the health care workers at a tertiary care teaching hospital of western </a:t>
            </a:r>
            <a:r>
              <a:rPr lang="en-US" dirty="0" err="1"/>
              <a:t>uttar</a:t>
            </a:r>
            <a:r>
              <a:rPr lang="en-US" dirty="0"/>
              <a:t> </a:t>
            </a:r>
            <a:r>
              <a:rPr lang="en-US" dirty="0" err="1"/>
              <a:t>pradesh</a:t>
            </a:r>
            <a:r>
              <a:rPr lang="en-US" dirty="0"/>
              <a:t>. International Journal of Medical and Biomedical Studies. 2019;3:12. </a:t>
            </a:r>
            <a:endParaRPr dirty="0"/>
          </a:p>
          <a:p>
            <a:pPr marL="457200" lvl="0" indent="0" algn="l" rtl="0">
              <a:lnSpc>
                <a:spcPct val="90000"/>
              </a:lnSpc>
              <a:spcBef>
                <a:spcPts val="0"/>
              </a:spcBef>
              <a:spcAft>
                <a:spcPts val="0"/>
              </a:spcAft>
              <a:buNone/>
            </a:pPr>
            <a:r>
              <a:rPr lang="en-US" u="sng" dirty="0">
                <a:solidFill>
                  <a:schemeClr val="hlink"/>
                </a:solidFill>
                <a:hlinkClick r:id="rId3"/>
              </a:rPr>
              <a:t>https://doi.org/10.32553/ijmbs.v3i12.786</a:t>
            </a:r>
            <a:endParaRPr dirty="0"/>
          </a:p>
          <a:p>
            <a:pPr marL="457200" lvl="0" indent="-300037" algn="l" rtl="0">
              <a:lnSpc>
                <a:spcPct val="90000"/>
              </a:lnSpc>
              <a:spcBef>
                <a:spcPts val="0"/>
              </a:spcBef>
              <a:spcAft>
                <a:spcPts val="0"/>
              </a:spcAft>
              <a:buSzPct val="64285"/>
              <a:buChar char="•"/>
            </a:pPr>
            <a:r>
              <a:rPr lang="en-US" dirty="0"/>
              <a:t>Lipika Singhal, </a:t>
            </a:r>
            <a:r>
              <a:rPr lang="en-US" dirty="0" err="1"/>
              <a:t>Arpandeep</a:t>
            </a:r>
            <a:r>
              <a:rPr lang="en-US" dirty="0"/>
              <a:t> Kaur Tuli, Vikas Gautam,</a:t>
            </a:r>
            <a:endParaRPr dirty="0"/>
          </a:p>
          <a:p>
            <a:pPr marL="457200" lvl="0" indent="0" algn="l" rtl="0">
              <a:lnSpc>
                <a:spcPct val="90000"/>
              </a:lnSpc>
              <a:spcBef>
                <a:spcPts val="0"/>
              </a:spcBef>
              <a:spcAft>
                <a:spcPts val="0"/>
              </a:spcAft>
              <a:buNone/>
            </a:pPr>
            <a:r>
              <a:rPr lang="en-US" dirty="0"/>
              <a:t>Biomedical Waste Management Guidelines 2016: What’s done and what needs to be done,</a:t>
            </a:r>
            <a:endParaRPr dirty="0"/>
          </a:p>
          <a:p>
            <a:pPr marL="457200" lvl="0" indent="0" algn="l" rtl="0">
              <a:lnSpc>
                <a:spcPct val="90000"/>
              </a:lnSpc>
              <a:spcBef>
                <a:spcPts val="0"/>
              </a:spcBef>
              <a:spcAft>
                <a:spcPts val="0"/>
              </a:spcAft>
              <a:buNone/>
            </a:pPr>
            <a:r>
              <a:rPr lang="en-US" dirty="0"/>
              <a:t>Indian Journal of Medical Microbiology,</a:t>
            </a:r>
            <a:endParaRPr dirty="0"/>
          </a:p>
          <a:p>
            <a:pPr marL="457200" lvl="0" indent="0" algn="l" rtl="0">
              <a:lnSpc>
                <a:spcPct val="90000"/>
              </a:lnSpc>
              <a:spcBef>
                <a:spcPts val="0"/>
              </a:spcBef>
              <a:spcAft>
                <a:spcPts val="0"/>
              </a:spcAft>
              <a:buNone/>
            </a:pPr>
            <a:r>
              <a:rPr lang="en-US" dirty="0"/>
              <a:t>Volume 35, Issue 2,</a:t>
            </a:r>
            <a:endParaRPr dirty="0"/>
          </a:p>
          <a:p>
            <a:pPr marL="457200" lvl="0" indent="0" algn="l" rtl="0">
              <a:lnSpc>
                <a:spcPct val="90000"/>
              </a:lnSpc>
              <a:spcBef>
                <a:spcPts val="0"/>
              </a:spcBef>
              <a:spcAft>
                <a:spcPts val="0"/>
              </a:spcAft>
              <a:buNone/>
            </a:pPr>
            <a:r>
              <a:rPr lang="en-US" dirty="0"/>
              <a:t>2017 </a:t>
            </a:r>
            <a:r>
              <a:rPr lang="en-US" u="sng" dirty="0">
                <a:solidFill>
                  <a:schemeClr val="hlink"/>
                </a:solidFill>
                <a:hlinkClick r:id="rId4"/>
              </a:rPr>
              <a:t>https://doi.org/10.4103/ijmm.IJMM_17_105</a:t>
            </a:r>
            <a:endParaRPr dirty="0"/>
          </a:p>
          <a:p>
            <a:pPr marL="457200" lvl="0" indent="-300037" algn="l" rtl="0">
              <a:lnSpc>
                <a:spcPct val="90000"/>
              </a:lnSpc>
              <a:spcBef>
                <a:spcPts val="0"/>
              </a:spcBef>
              <a:spcAft>
                <a:spcPts val="0"/>
              </a:spcAft>
              <a:buSzPct val="64285"/>
              <a:buChar char="•"/>
            </a:pPr>
            <a:r>
              <a:rPr lang="en-US" dirty="0"/>
              <a:t>Kharat, Dr. D.S.. (2016). Biomedical Waste Management Rules, 2016: A review. International of advanced Research and Development. 1. 48-51. </a:t>
            </a:r>
            <a:r>
              <a:rPr lang="en-US" u="sng" dirty="0">
                <a:solidFill>
                  <a:schemeClr val="hlink"/>
                </a:solidFill>
                <a:hlinkClick r:id="rId5"/>
              </a:rPr>
              <a:t>https://www.researchgate.net/publication/317305231_Biomedical_Waste_Management_Rules_2016_A_review</a:t>
            </a:r>
            <a:r>
              <a:rPr lang="en-US" dirty="0"/>
              <a:t> </a:t>
            </a:r>
            <a:endParaRPr dirty="0"/>
          </a:p>
          <a:p>
            <a:pPr marL="457200" lvl="0" indent="-300037" algn="l" rtl="0">
              <a:lnSpc>
                <a:spcPct val="90000"/>
              </a:lnSpc>
              <a:spcBef>
                <a:spcPts val="0"/>
              </a:spcBef>
              <a:spcAft>
                <a:spcPts val="0"/>
              </a:spcAft>
              <a:buSzPct val="64285"/>
              <a:buChar char="•"/>
            </a:pPr>
            <a:r>
              <a:rPr lang="en-US" dirty="0"/>
              <a:t>Parida A, </a:t>
            </a:r>
            <a:r>
              <a:rPr lang="en-US" dirty="0" err="1"/>
              <a:t>Capoor</a:t>
            </a:r>
            <a:r>
              <a:rPr lang="en-US" dirty="0"/>
              <a:t> MR, Bhowmik KT. Knowledge, attitude, and practices of Bio-medical Waste Management rules, 2016; Bio-medical Waste Management (amendment) rules, 2018; and Solid Waste Rules, 2016, among health-care workers in a tertiary care setup. Journal of laboratory physicians. 2019 Oct;11(04):292-6. </a:t>
            </a:r>
            <a:r>
              <a:rPr lang="en-US" u="sng" dirty="0">
                <a:solidFill>
                  <a:schemeClr val="hlink"/>
                </a:solidFill>
                <a:hlinkClick r:id="rId6"/>
              </a:rPr>
              <a:t>https://www.thieme-connect.com/products/ejournals/abstract/10.4103/JLP.JLP_88_19?device=mobile&amp;innerWidth=416&amp;offsetWidth=417</a:t>
            </a:r>
            <a:endParaRPr dirty="0"/>
          </a:p>
          <a:p>
            <a:pPr marL="457200" lvl="0" indent="-300037" algn="l" rtl="0">
              <a:lnSpc>
                <a:spcPct val="90000"/>
              </a:lnSpc>
              <a:spcBef>
                <a:spcPts val="0"/>
              </a:spcBef>
              <a:spcAft>
                <a:spcPts val="0"/>
              </a:spcAft>
              <a:buSzPct val="64285"/>
              <a:buChar char="•"/>
            </a:pPr>
            <a:r>
              <a:rPr lang="en-US" u="sng" dirty="0">
                <a:solidFill>
                  <a:schemeClr val="hlink"/>
                </a:solidFill>
                <a:hlinkClick r:id="rId7"/>
              </a:rPr>
              <a:t>https://dhr.gov.in/sites/default/files/Bio-medical_Waste_Management_Rules_2016.pdf</a:t>
            </a:r>
            <a:endParaRPr dirty="0"/>
          </a:p>
          <a:p>
            <a:pPr marL="457200" lvl="0" indent="-300037" algn="l" rtl="0">
              <a:lnSpc>
                <a:spcPct val="90000"/>
              </a:lnSpc>
              <a:spcBef>
                <a:spcPts val="0"/>
              </a:spcBef>
              <a:spcAft>
                <a:spcPts val="0"/>
              </a:spcAft>
              <a:buSzPct val="64285"/>
              <a:buChar char="•"/>
            </a:pPr>
            <a:r>
              <a:rPr lang="en-US" dirty="0"/>
              <a:t>Bio-medical_Waste_Management_Rules_2016.pdf </a:t>
            </a:r>
            <a:r>
              <a:rPr lang="en-US" u="sng" dirty="0">
                <a:solidFill>
                  <a:schemeClr val="hlink"/>
                </a:solidFill>
                <a:hlinkClick r:id="rId8"/>
              </a:rPr>
              <a:t>https://share.google/IyXUNRl4PSChudDwf</a:t>
            </a:r>
            <a:r>
              <a:rPr lang="en-US" dirty="0"/>
              <a:t> </a:t>
            </a:r>
            <a:endParaRPr dirty="0"/>
          </a:p>
          <a:p>
            <a:pPr marL="457200" lvl="0" indent="0" algn="l" rtl="0">
              <a:lnSpc>
                <a:spcPct val="90000"/>
              </a:lnSpc>
              <a:spcBef>
                <a:spcPts val="0"/>
              </a:spcBef>
              <a:spcAft>
                <a:spcPts val="0"/>
              </a:spcAft>
              <a:buNone/>
            </a:pPr>
            <a:endParaRPr dirty="0"/>
          </a:p>
        </p:txBody>
      </p:sp>
      <p:sp>
        <p:nvSpPr>
          <p:cNvPr id="24" name="Google Shape;24;p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You are not allowed to add slides to this presentation</a:t>
            </a:r>
            <a:endParaRPr/>
          </a:p>
        </p:txBody>
      </p:sp>
      <p:sp>
        <p:nvSpPr>
          <p:cNvPr id="25" name="Google Shape;25;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6" name="Google Shape;26;p1"/>
          <p:cNvPicPr preferRelativeResize="0"/>
          <p:nvPr/>
        </p:nvPicPr>
        <p:blipFill rotWithShape="1">
          <a:blip r:embed="rId9">
            <a:alphaModFix/>
          </a:blip>
          <a:srcRect/>
          <a:stretch/>
        </p:blipFill>
        <p:spPr>
          <a:xfrm>
            <a:off x="0" y="23813"/>
            <a:ext cx="2695903" cy="12689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5221"/>
            <a:ext cx="10515600" cy="1325563"/>
          </a:xfrm>
        </p:spPr>
        <p:txBody>
          <a:bodyPr/>
          <a:lstStyle/>
          <a:p>
            <a:pPr algn="ctr"/>
            <a:r>
              <a:rPr lang="en-IN" b="1" dirty="0"/>
              <a:t>Mentor Approval</a:t>
            </a:r>
          </a:p>
        </p:txBody>
      </p:sp>
      <p:pic>
        <p:nvPicPr>
          <p:cNvPr id="8" name="Content Placeholder 7" descr="A screenshot of a phone&#10;&#10;AI-generated content may be incorrect.">
            <a:extLst>
              <a:ext uri="{FF2B5EF4-FFF2-40B4-BE49-F238E27FC236}">
                <a16:creationId xmlns:a16="http://schemas.microsoft.com/office/drawing/2014/main" id="{69B70DBC-538B-D634-2423-D8CFB7DF474B}"/>
              </a:ext>
            </a:extLst>
          </p:cNvPr>
          <p:cNvPicPr>
            <a:picLocks noGrp="1" noChangeAspect="1"/>
          </p:cNvPicPr>
          <p:nvPr>
            <p:ph idx="1"/>
          </p:nvPr>
        </p:nvPicPr>
        <p:blipFill>
          <a:blip r:embed="rId2"/>
          <a:srcRect t="2972" b="1896"/>
          <a:stretch>
            <a:fillRect/>
          </a:stretch>
        </p:blipFill>
        <p:spPr>
          <a:xfrm>
            <a:off x="3138651" y="1292772"/>
            <a:ext cx="5914697" cy="4788947"/>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9C3348-17CF-EA8C-F382-CC0A3C352B8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8200" y="3056949"/>
            <a:ext cx="10840583" cy="4093307"/>
          </a:xfrm>
        </p:spPr>
        <p:txBody>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a:t>
            </a:r>
          </a:p>
          <a:p>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 </a:t>
            </a: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34CCF5-037E-3DC4-AA7E-D1B8DF64DBA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160020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674914" y="1756363"/>
            <a:ext cx="10515600" cy="3345273"/>
          </a:xfrm>
        </p:spPr>
        <p:txBody>
          <a:bodyPr/>
          <a:lstStyle/>
          <a:p>
            <a:r>
              <a:rPr lang="en-US" dirty="0"/>
              <a:t>Goyla Diary Visit and Indira Gandhi Hospital Visit-</a:t>
            </a:r>
          </a:p>
          <a:p>
            <a:pPr marL="0" indent="0">
              <a:buNone/>
            </a:pPr>
            <a:endParaRPr lang="en-US" dirty="0"/>
          </a:p>
          <a:p>
            <a:pPr marL="514350" indent="-514350">
              <a:buFont typeface="+mj-lt"/>
              <a:buAutoNum type="arabicPeriod"/>
            </a:pPr>
            <a:r>
              <a:rPr lang="en-US" dirty="0"/>
              <a:t>Community engagement to understand ground level challenges.</a:t>
            </a:r>
          </a:p>
          <a:p>
            <a:pPr marL="514350" indent="-514350">
              <a:buFont typeface="+mj-lt"/>
              <a:buAutoNum type="arabicPeriod"/>
            </a:pPr>
            <a:r>
              <a:rPr lang="en-US" dirty="0"/>
              <a:t>Teamwork and coordination to engage community.</a:t>
            </a:r>
          </a:p>
          <a:p>
            <a:pPr marL="514350" indent="-514350">
              <a:buFont typeface="+mj-lt"/>
              <a:buAutoNum type="arabicPeriod"/>
            </a:pPr>
            <a:r>
              <a:rPr lang="en-US" dirty="0"/>
              <a:t>Challenges in govt. medical hospital and healthcare systems.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640904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1545771" y="518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7" name="Content Placeholder 6" descr="A group of people standing outside a building&#10;&#10;AI-generated content may be incorrect.">
            <a:extLst>
              <a:ext uri="{FF2B5EF4-FFF2-40B4-BE49-F238E27FC236}">
                <a16:creationId xmlns:a16="http://schemas.microsoft.com/office/drawing/2014/main" id="{3EE655B0-B6A6-6D97-379D-4529529D29B5}"/>
              </a:ext>
            </a:extLst>
          </p:cNvPr>
          <p:cNvPicPr>
            <a:picLocks noGrp="1" noChangeAspect="1"/>
          </p:cNvPicPr>
          <p:nvPr>
            <p:ph idx="1"/>
          </p:nvPr>
        </p:nvPicPr>
        <p:blipFill>
          <a:blip r:embed="rId3"/>
          <a:stretch>
            <a:fillRect/>
          </a:stretch>
        </p:blipFill>
        <p:spPr>
          <a:xfrm>
            <a:off x="242813" y="2396672"/>
            <a:ext cx="4459817" cy="3344863"/>
          </a:xfrm>
        </p:spPr>
      </p:pic>
      <p:pic>
        <p:nvPicPr>
          <p:cNvPr id="9" name="Picture 8" descr="A group of people in suits&#10;&#10;AI-generated content may be incorrect.">
            <a:extLst>
              <a:ext uri="{FF2B5EF4-FFF2-40B4-BE49-F238E27FC236}">
                <a16:creationId xmlns:a16="http://schemas.microsoft.com/office/drawing/2014/main" id="{F26C0654-F723-1B61-8A1B-2E8F308D5804}"/>
              </a:ext>
            </a:extLst>
          </p:cNvPr>
          <p:cNvPicPr>
            <a:picLocks noChangeAspect="1"/>
          </p:cNvPicPr>
          <p:nvPr/>
        </p:nvPicPr>
        <p:blipFill>
          <a:blip r:embed="rId4"/>
          <a:srcRect l="17389" t="-330"/>
          <a:stretch>
            <a:fillRect/>
          </a:stretch>
        </p:blipFill>
        <p:spPr>
          <a:xfrm>
            <a:off x="5295900" y="1656649"/>
            <a:ext cx="6629399" cy="4528864"/>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23</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algn="just"/>
            <a:r>
              <a:rPr lang="en-US" sz="2400" kern="100" dirty="0">
                <a:latin typeface="Calibri" panose="020F0502020204030204" pitchFamily="34" charset="0"/>
                <a:ea typeface="Calibri" panose="020F0502020204030204" pitchFamily="34" charset="0"/>
                <a:cs typeface="Calibri" panose="020F0502020204030204" pitchFamily="34" charset="0"/>
              </a:rPr>
              <a:t>Biomedical waste (BMW) refers to any waste generated during the diagnosis, treatment, or immunization of humans or animals, or in related research activities. Proper management of BMW is critical to prevent hospital-acquired infections, environmental contamination, and occupational hazards among healthcare workers.</a:t>
            </a:r>
          </a:p>
          <a:p>
            <a:pPr algn="just"/>
            <a:r>
              <a:rPr lang="en-US" sz="2400" dirty="0"/>
              <a:t>This study uses a </a:t>
            </a:r>
            <a:r>
              <a:rPr lang="en-US" sz="2400" b="1" dirty="0"/>
              <a:t>KAP (Knowledge, Attitude, and Practice)</a:t>
            </a:r>
            <a:r>
              <a:rPr lang="en-US" sz="2400" dirty="0"/>
              <a:t> framework to assess how well hospital staff understand and follow biomedical waste management protocols. By evaluating the staff’s knowledge level, mindset, and day-to-day practices, the study aims to identify gaps and areas for improvement in BMW management within the hospital setting.</a:t>
            </a:r>
            <a:endParaRPr lang="en-IN" sz="24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Rationale</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algn="just"/>
            <a:r>
              <a:rPr lang="en-US" sz="2400" dirty="0"/>
              <a:t>Effective biomedical waste management is crucial for ensuring patient safety, occupational health, and environmental protection. Despite existing guidelines under the Biomedical Waste Management Rules, 2016, non-compliance remains a widespread issue in many Indian healthcare facilities. Poor knowledge, negative attitudes, and unsafe practices among hospital staff are key contributors to improper waste handling, increasing the risk of infections and regulatory violations. This study aims to assess the knowledge, attitude, and practices (KAP) of hospital staff toward BMW management to identify gaps and support targeted interventions for improving compliance and safety within the hospital setting.</a:t>
            </a:r>
            <a:endParaRPr lang="en-IN" sz="24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6523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342900" marR="0" lvl="0" indent="-342900" algn="just">
              <a:lnSpc>
                <a:spcPct val="115000"/>
              </a:lnSpc>
              <a:buFont typeface="Symbol" panose="05050102010706020507" pitchFamily="18" charset="2"/>
              <a:buChar char=""/>
            </a:pPr>
            <a:r>
              <a:rPr lang="en-US" sz="2400" kern="100" dirty="0">
                <a:latin typeface="Calibri" panose="020F0502020204030204" pitchFamily="34" charset="0"/>
                <a:ea typeface="Calibri" panose="020F0502020204030204" pitchFamily="34" charset="0"/>
                <a:cs typeface="Calibri" panose="020F0502020204030204" pitchFamily="34" charset="0"/>
              </a:rPr>
              <a:t>To assess the level of knowledge among hospital staff regarding BMW segregation, risks, and disposal methods.</a:t>
            </a:r>
          </a:p>
          <a:p>
            <a:pPr marL="342900" marR="0" lvl="0" indent="-342900" algn="just">
              <a:lnSpc>
                <a:spcPct val="115000"/>
              </a:lnSpc>
              <a:buFont typeface="Symbol" panose="05050102010706020507" pitchFamily="18" charset="2"/>
              <a:buChar char=""/>
            </a:pPr>
            <a:r>
              <a:rPr lang="en-US" sz="2400" kern="100" dirty="0">
                <a:latin typeface="Calibri" panose="020F0502020204030204" pitchFamily="34" charset="0"/>
                <a:ea typeface="Calibri" panose="020F0502020204030204" pitchFamily="34" charset="0"/>
                <a:cs typeface="Calibri" panose="020F0502020204030204" pitchFamily="34" charset="0"/>
              </a:rPr>
              <a:t>To evaluate attitudes toward BMW management, including perceptions of its importance and barriers to compliance.</a:t>
            </a:r>
          </a:p>
          <a:p>
            <a:pPr marL="342900" marR="0" lvl="0" indent="-342900" algn="just">
              <a:lnSpc>
                <a:spcPct val="115000"/>
              </a:lnSpc>
              <a:buFont typeface="Symbol" panose="05050102010706020507" pitchFamily="18" charset="2"/>
              <a:buChar char=""/>
            </a:pPr>
            <a:r>
              <a:rPr lang="en-US" sz="2400" kern="100" dirty="0">
                <a:latin typeface="Calibri" panose="020F0502020204030204" pitchFamily="34" charset="0"/>
                <a:ea typeface="Calibri" panose="020F0502020204030204" pitchFamily="34" charset="0"/>
                <a:cs typeface="Calibri" panose="020F0502020204030204" pitchFamily="34" charset="0"/>
              </a:rPr>
              <a:t>To analyze current practices related to BMW handling, including adherence to hospital guidelines and regulations.</a:t>
            </a:r>
          </a:p>
          <a:p>
            <a:pPr marL="342900" marR="0" lvl="0" indent="-342900" algn="just">
              <a:lnSpc>
                <a:spcPct val="115000"/>
              </a:lnSpc>
              <a:spcAft>
                <a:spcPts val="800"/>
              </a:spcAft>
              <a:buFont typeface="Symbol" panose="05050102010706020507" pitchFamily="18" charset="2"/>
              <a:buChar char=""/>
            </a:pPr>
            <a:r>
              <a:rPr lang="en-US" sz="2400" kern="100" dirty="0">
                <a:latin typeface="Calibri" panose="020F0502020204030204" pitchFamily="34" charset="0"/>
                <a:ea typeface="Calibri" panose="020F0502020204030204" pitchFamily="34" charset="0"/>
                <a:cs typeface="Calibri" panose="020F0502020204030204" pitchFamily="34" charset="0"/>
              </a:rPr>
              <a:t>To identify gaps between knowledge, attitude, and practice and propose interventions for improvement</a:t>
            </a:r>
            <a:r>
              <a:rPr lang="en-US" sz="2400"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(1/4)</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algn="just"/>
            <a:r>
              <a:rPr lang="en-US" sz="2400" b="1" dirty="0">
                <a:latin typeface="Calibri" panose="020F0502020204030204" pitchFamily="34" charset="0"/>
                <a:ea typeface="Calibri" panose="020F0502020204030204" pitchFamily="34" charset="0"/>
                <a:cs typeface="Calibri" panose="020F0502020204030204" pitchFamily="34" charset="0"/>
              </a:rPr>
              <a:t>Study Design</a:t>
            </a:r>
            <a:r>
              <a:rPr lang="en-US" sz="2400" dirty="0">
                <a:latin typeface="Calibri" panose="020F0502020204030204" pitchFamily="34" charset="0"/>
                <a:ea typeface="Calibri" panose="020F0502020204030204" pitchFamily="34" charset="0"/>
                <a:cs typeface="Calibri" panose="020F0502020204030204" pitchFamily="34" charset="0"/>
              </a:rPr>
              <a:t>: Quantitative study including cross-sectional KAP (knowledge, attitude and practices) based survey of hospital staff.</a:t>
            </a:r>
          </a:p>
          <a:p>
            <a:pPr marL="0" indent="0" algn="just">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algn="just"/>
            <a:r>
              <a:rPr lang="en-US" sz="2400" b="1" dirty="0">
                <a:latin typeface="Calibri" panose="020F0502020204030204" pitchFamily="34" charset="0"/>
                <a:ea typeface="Calibri" panose="020F0502020204030204" pitchFamily="34" charset="0"/>
                <a:cs typeface="Calibri" panose="020F0502020204030204" pitchFamily="34" charset="0"/>
              </a:rPr>
              <a:t>Study Area: </a:t>
            </a:r>
            <a:r>
              <a:rPr lang="en-US" sz="2400" dirty="0">
                <a:latin typeface="Calibri" panose="020F0502020204030204" pitchFamily="34" charset="0"/>
                <a:ea typeface="Calibri" panose="020F0502020204030204" pitchFamily="34" charset="0"/>
                <a:cs typeface="Calibri" panose="020F0502020204030204" pitchFamily="34" charset="0"/>
              </a:rPr>
              <a:t>266 bedded Multi-Super-</a:t>
            </a:r>
            <a:r>
              <a:rPr lang="en-US" sz="2400" dirty="0" err="1">
                <a:latin typeface="Calibri" panose="020F0502020204030204" pitchFamily="34" charset="0"/>
                <a:ea typeface="Calibri" panose="020F0502020204030204" pitchFamily="34" charset="0"/>
                <a:cs typeface="Calibri" panose="020F0502020204030204" pitchFamily="34" charset="0"/>
              </a:rPr>
              <a:t>Speciality</a:t>
            </a:r>
            <a:r>
              <a:rPr lang="en-US" sz="2400" dirty="0">
                <a:latin typeface="Calibri" panose="020F0502020204030204" pitchFamily="34" charset="0"/>
                <a:ea typeface="Calibri" panose="020F0502020204030204" pitchFamily="34" charset="0"/>
                <a:cs typeface="Calibri" panose="020F0502020204030204" pitchFamily="34" charset="0"/>
              </a:rPr>
              <a:t> hospital, Delhi.</a:t>
            </a:r>
          </a:p>
          <a:p>
            <a:pPr marL="0" indent="0" algn="just">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algn="just"/>
            <a:r>
              <a:rPr lang="en-US" sz="2400" b="1" dirty="0">
                <a:latin typeface="Calibri" panose="020F0502020204030204" pitchFamily="34" charset="0"/>
                <a:ea typeface="Calibri" panose="020F0502020204030204" pitchFamily="34" charset="0"/>
                <a:cs typeface="Calibri" panose="020F0502020204030204" pitchFamily="34" charset="0"/>
              </a:rPr>
              <a:t>Study Population: </a:t>
            </a:r>
            <a:r>
              <a:rPr lang="en-US" sz="2400" dirty="0">
                <a:latin typeface="Calibri" panose="020F0502020204030204" pitchFamily="34" charset="0"/>
                <a:ea typeface="Calibri" panose="020F0502020204030204" pitchFamily="34" charset="0"/>
                <a:cs typeface="Calibri" panose="020F0502020204030204" pitchFamily="34" charset="0"/>
              </a:rPr>
              <a:t>Hospital staff </a:t>
            </a:r>
            <a:r>
              <a:rPr lang="en-US" sz="2400" kern="100" dirty="0">
                <a:ea typeface="Aptos" panose="020B0004020202020204" pitchFamily="34" charset="0"/>
                <a:cs typeface="Times New Roman" panose="02020603050405020304" pitchFamily="18" charset="0"/>
              </a:rPr>
              <a:t>(doctors, nurses, housekeeping, technicians, admin).</a:t>
            </a:r>
          </a:p>
          <a:p>
            <a:pPr marL="0" indent="0" algn="just">
              <a:buNone/>
            </a:pPr>
            <a:endParaRPr lang="en-US" sz="2400" dirty="0">
              <a:ea typeface="Calibri" panose="020F0502020204030204" pitchFamily="34" charset="0"/>
              <a:cs typeface="Calibri" panose="020F0502020204030204" pitchFamily="34" charset="0"/>
            </a:endParaRPr>
          </a:p>
          <a:p>
            <a:pPr algn="just"/>
            <a:r>
              <a:rPr lang="en-US" sz="2400" b="1" dirty="0">
                <a:latin typeface="Calibri" panose="020F0502020204030204" pitchFamily="34" charset="0"/>
                <a:ea typeface="Calibri" panose="020F0502020204030204" pitchFamily="34" charset="0"/>
                <a:cs typeface="Calibri" panose="020F0502020204030204" pitchFamily="34" charset="0"/>
              </a:rPr>
              <a:t>Sampling: </a:t>
            </a:r>
            <a:r>
              <a:rPr lang="en-US" sz="2400" dirty="0">
                <a:latin typeface="Calibri" panose="020F0502020204030204" pitchFamily="34" charset="0"/>
                <a:ea typeface="Calibri" panose="020F0502020204030204" pitchFamily="34" charset="0"/>
                <a:cs typeface="Calibri" panose="020F0502020204030204" pitchFamily="34" charset="0"/>
              </a:rPr>
              <a:t>Stratified Random Sampling to include different hospital staff.</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(2/4)</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algn="just"/>
            <a:r>
              <a:rPr lang="en-US" sz="2400" b="1" dirty="0">
                <a:ea typeface="Calibri" panose="020F0502020204030204" pitchFamily="34" charset="0"/>
                <a:cs typeface="Calibri" panose="020F0502020204030204" pitchFamily="34" charset="0"/>
              </a:rPr>
              <a:t>Sample Size: </a:t>
            </a:r>
            <a:r>
              <a:rPr lang="en-US" sz="2400" dirty="0">
                <a:ea typeface="Calibri" panose="020F0502020204030204" pitchFamily="34" charset="0"/>
                <a:cs typeface="Calibri" panose="020F0502020204030204" pitchFamily="34" charset="0"/>
              </a:rPr>
              <a:t>280 (calculated using Cochran formula)</a:t>
            </a:r>
          </a:p>
          <a:p>
            <a:pPr marL="0" indent="0" algn="just">
              <a:buNone/>
            </a:pPr>
            <a:endParaRPr lang="en-US" sz="2400" dirty="0">
              <a:ea typeface="Calibri" panose="020F0502020204030204" pitchFamily="34" charset="0"/>
              <a:cs typeface="Calibri" panose="020F0502020204030204" pitchFamily="34" charset="0"/>
            </a:endParaRPr>
          </a:p>
          <a:p>
            <a:pPr algn="just"/>
            <a:r>
              <a:rPr lang="en-US" sz="2400" b="1" dirty="0">
                <a:ea typeface="Calibri" panose="020F0502020204030204" pitchFamily="34" charset="0"/>
                <a:cs typeface="Calibri" panose="020F0502020204030204" pitchFamily="34" charset="0"/>
              </a:rPr>
              <a:t>Study Variables: </a:t>
            </a:r>
          </a:p>
          <a:p>
            <a:pPr marL="0" indent="0" algn="just">
              <a:buNone/>
            </a:pPr>
            <a:r>
              <a:rPr lang="en-US" sz="2400" dirty="0">
                <a:ea typeface="Calibri" panose="020F0502020204030204" pitchFamily="34" charset="0"/>
                <a:cs typeface="Calibri" panose="020F0502020204030204" pitchFamily="34" charset="0"/>
              </a:rPr>
              <a:t>Independent Variables- demographic ( age, designation, years of experience, training)</a:t>
            </a:r>
          </a:p>
          <a:p>
            <a:pPr marL="0" indent="0" algn="just">
              <a:buNone/>
            </a:pPr>
            <a:r>
              <a:rPr lang="en-US" sz="2400" dirty="0">
                <a:ea typeface="Calibri" panose="020F0502020204030204" pitchFamily="34" charset="0"/>
                <a:cs typeface="Calibri" panose="020F0502020204030204" pitchFamily="34" charset="0"/>
              </a:rPr>
              <a:t>Dependent Variables- Knowledge, Attitude and Practice scores.</a:t>
            </a:r>
          </a:p>
          <a:p>
            <a:pPr marL="0" indent="0" algn="just">
              <a:buNone/>
            </a:pPr>
            <a:endParaRPr lang="en-US" sz="2400" dirty="0">
              <a:ea typeface="Calibri" panose="020F0502020204030204" pitchFamily="34" charset="0"/>
              <a:cs typeface="Calibri" panose="020F0502020204030204" pitchFamily="34" charset="0"/>
            </a:endParaRPr>
          </a:p>
          <a:p>
            <a:pPr algn="just"/>
            <a:r>
              <a:rPr lang="en-IN" sz="2400" b="1" dirty="0"/>
              <a:t>Data Collection Tool: </a:t>
            </a:r>
            <a:r>
              <a:rPr lang="en-IN" sz="2400" dirty="0"/>
              <a:t>Structured Google Form questionnaire.</a:t>
            </a:r>
          </a:p>
          <a:p>
            <a:pPr marL="0" indent="0" algn="just">
              <a:buNone/>
            </a:pPr>
            <a:endParaRPr lang="en-IN" sz="2400" b="1" dirty="0"/>
          </a:p>
          <a:p>
            <a:pPr algn="just"/>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4C5DE-5456-B146-3B07-32F3851A2C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0F5369-85F5-F476-ED42-2B67057BFF7E}"/>
              </a:ext>
            </a:extLst>
          </p:cNvPr>
          <p:cNvSpPr>
            <a:spLocks noGrp="1"/>
          </p:cNvSpPr>
          <p:nvPr>
            <p:ph type="title"/>
          </p:nvPr>
        </p:nvSpPr>
        <p:spPr>
          <a:xfrm>
            <a:off x="838200" y="251050"/>
            <a:ext cx="10515600" cy="1325563"/>
          </a:xfrm>
        </p:spPr>
        <p:txBody>
          <a:bodyPr/>
          <a:lstStyle/>
          <a:p>
            <a:pPr algn="ctr"/>
            <a:r>
              <a:rPr lang="en-IN" b="1" dirty="0"/>
              <a:t>Methodology (3/4)</a:t>
            </a:r>
            <a:endParaRPr lang="en-IN" dirty="0"/>
          </a:p>
        </p:txBody>
      </p:sp>
      <p:sp>
        <p:nvSpPr>
          <p:cNvPr id="3" name="Content Placeholder 2">
            <a:extLst>
              <a:ext uri="{FF2B5EF4-FFF2-40B4-BE49-F238E27FC236}">
                <a16:creationId xmlns:a16="http://schemas.microsoft.com/office/drawing/2014/main" id="{F2694E3A-BF47-2168-F1C6-2C7BAC37381D}"/>
              </a:ext>
            </a:extLst>
          </p:cNvPr>
          <p:cNvSpPr>
            <a:spLocks noGrp="1"/>
          </p:cNvSpPr>
          <p:nvPr>
            <p:ph idx="1"/>
          </p:nvPr>
        </p:nvSpPr>
        <p:spPr>
          <a:xfrm>
            <a:off x="697306" y="1759176"/>
            <a:ext cx="10797388" cy="4779736"/>
          </a:xfrm>
        </p:spPr>
        <p:txBody>
          <a:bodyPr>
            <a:normAutofit fontScale="47500" lnSpcReduction="20000"/>
          </a:bodyPr>
          <a:lstStyle/>
          <a:p>
            <a:pPr algn="just"/>
            <a:r>
              <a:rPr lang="en-IN" sz="5100" b="1" dirty="0"/>
              <a:t>Data Analysis Plan: </a:t>
            </a:r>
          </a:p>
          <a:p>
            <a:pPr marL="0" indent="0" algn="just">
              <a:buNone/>
            </a:pPr>
            <a:r>
              <a:rPr lang="en-US" sz="5100" b="1" dirty="0">
                <a:ea typeface="Aptos" panose="020B0004020202020204" pitchFamily="34" charset="0"/>
                <a:cs typeface="Times New Roman" panose="02020603050405020304" pitchFamily="18" charset="0"/>
              </a:rPr>
              <a:t>Knowledge scores</a:t>
            </a:r>
            <a:r>
              <a:rPr lang="en-US" sz="5100" dirty="0">
                <a:ea typeface="Aptos" panose="020B0004020202020204" pitchFamily="34" charset="0"/>
                <a:cs typeface="Times New Roman" panose="02020603050405020304" pitchFamily="18" charset="0"/>
              </a:rPr>
              <a:t> categorized Good, Moderate, or Poor after analyzing the responses, by categorizing Knowledge levels as &gt;75%, 50-75% or &lt;50% respectively. (score=1 for each correct answer)</a:t>
            </a:r>
            <a:endParaRPr lang="en-IN" sz="5100" b="1" dirty="0">
              <a:ea typeface="Aptos" panose="020B0004020202020204" pitchFamily="34" charset="0"/>
              <a:cs typeface="Times New Roman" panose="02020603050405020304" pitchFamily="18" charset="0"/>
            </a:endParaRPr>
          </a:p>
          <a:p>
            <a:pPr marL="0" marR="0" lvl="0" indent="0" algn="just">
              <a:lnSpc>
                <a:spcPct val="115000"/>
              </a:lnSpc>
              <a:spcAft>
                <a:spcPts val="800"/>
              </a:spcAft>
              <a:buSzPts val="1000"/>
              <a:buNone/>
              <a:tabLst>
                <a:tab pos="457200" algn="l"/>
              </a:tabLst>
            </a:pPr>
            <a:r>
              <a:rPr lang="en-US" sz="5100" b="1" kern="100" dirty="0">
                <a:ea typeface="Aptos" panose="020B0004020202020204" pitchFamily="34" charset="0"/>
                <a:cs typeface="Times New Roman" panose="02020603050405020304" pitchFamily="18" charset="0"/>
              </a:rPr>
              <a:t>Attitude assessment</a:t>
            </a:r>
            <a:r>
              <a:rPr lang="en-US" sz="5100" kern="100" dirty="0">
                <a:ea typeface="Aptos" panose="020B0004020202020204" pitchFamily="34" charset="0"/>
                <a:cs typeface="Times New Roman" panose="02020603050405020304" pitchFamily="18" charset="0"/>
              </a:rPr>
              <a:t> </a:t>
            </a:r>
            <a:r>
              <a:rPr lang="en-US" sz="5100" kern="0" dirty="0">
                <a:ea typeface="Aptos" panose="020B0004020202020204" pitchFamily="34" charset="0"/>
                <a:cs typeface="Times New Roman" panose="02020603050405020304" pitchFamily="18" charset="0"/>
              </a:rPr>
              <a:t>b</a:t>
            </a:r>
            <a:r>
              <a:rPr lang="en-US" sz="5100" kern="0" dirty="0">
                <a:ea typeface="Times New Roman" panose="02020603050405020304" pitchFamily="18" charset="0"/>
                <a:cs typeface="Times New Roman" panose="02020603050405020304" pitchFamily="18" charset="0"/>
              </a:rPr>
              <a:t>y using Likert scale responses (Strongly Agree to Strongly Disagree). Scoring given out of 5 and categorization is done as Positive, Neutral or Negative attitudes according to &gt;3.75, 2.5-2.75, &lt;2.5 respectively.</a:t>
            </a:r>
          </a:p>
          <a:p>
            <a:pPr marL="0" marR="0" lvl="0" indent="0" algn="just">
              <a:lnSpc>
                <a:spcPct val="115000"/>
              </a:lnSpc>
              <a:spcAft>
                <a:spcPts val="800"/>
              </a:spcAft>
              <a:buSzPts val="1000"/>
              <a:buNone/>
              <a:tabLst>
                <a:tab pos="457200" algn="l"/>
              </a:tabLst>
            </a:pPr>
            <a:r>
              <a:rPr lang="en-US" sz="5100" b="1" kern="100" dirty="0">
                <a:ea typeface="Aptos" panose="020B0004020202020204" pitchFamily="34" charset="0"/>
                <a:cs typeface="Times New Roman" panose="02020603050405020304" pitchFamily="18" charset="0"/>
              </a:rPr>
              <a:t>Practice assessment</a:t>
            </a:r>
            <a:r>
              <a:rPr lang="en-US" sz="5100" kern="100" dirty="0">
                <a:ea typeface="Aptos" panose="020B0004020202020204" pitchFamily="34" charset="0"/>
                <a:cs typeface="Times New Roman" panose="02020603050405020304" pitchFamily="18" charset="0"/>
              </a:rPr>
              <a:t> by calculating </a:t>
            </a:r>
            <a:r>
              <a:rPr lang="en-US" sz="5100" kern="0" dirty="0">
                <a:ea typeface="Times New Roman" panose="02020603050405020304" pitchFamily="18" charset="0"/>
                <a:cs typeface="Times New Roman" panose="02020603050405020304" pitchFamily="18" charset="0"/>
              </a:rPr>
              <a:t>% of staff following proper disposal protocols by calculating practice scores as Good, Moderate and Poor according to </a:t>
            </a:r>
            <a:r>
              <a:rPr lang="en-US" sz="5100" dirty="0">
                <a:ea typeface="Aptos" panose="020B0004020202020204" pitchFamily="34" charset="0"/>
                <a:cs typeface="Times New Roman" panose="02020603050405020304" pitchFamily="18" charset="0"/>
              </a:rPr>
              <a:t>&gt;75%, 50-75% or &lt;50% respectively. </a:t>
            </a:r>
            <a:endParaRPr lang="en-US" sz="5100" kern="100" dirty="0">
              <a:ea typeface="Aptos" panose="020B0004020202020204" pitchFamily="34" charset="0"/>
              <a:cs typeface="Times New Roman" panose="02020603050405020304" pitchFamily="18" charset="0"/>
            </a:endParaRPr>
          </a:p>
          <a:p>
            <a:pPr marL="0" indent="0" algn="just">
              <a:buNone/>
            </a:pPr>
            <a:r>
              <a:rPr lang="en-US" sz="5100" b="1" kern="100" dirty="0">
                <a:ea typeface="Aptos" panose="020B0004020202020204" pitchFamily="34" charset="0"/>
                <a:cs typeface="Times New Roman" panose="02020603050405020304" pitchFamily="18" charset="0"/>
              </a:rPr>
              <a:t>Correlation analysis</a:t>
            </a:r>
            <a:r>
              <a:rPr lang="en-US" sz="5100" kern="100" dirty="0">
                <a:ea typeface="Aptos" panose="020B0004020202020204" pitchFamily="34" charset="0"/>
                <a:cs typeface="Times New Roman" panose="02020603050405020304" pitchFamily="18" charset="0"/>
              </a:rPr>
              <a:t> to examine links between independent and dependent variables.</a:t>
            </a:r>
            <a:endParaRPr lang="en-US" sz="5100" b="1" kern="100" dirty="0">
              <a:ea typeface="Aptos" panose="020B0004020202020204" pitchFamily="34" charset="0"/>
              <a:cs typeface="Times New Roman" panose="02020603050405020304" pitchFamily="18" charset="0"/>
            </a:endParaRPr>
          </a:p>
          <a:p>
            <a:pPr algn="just"/>
            <a:endParaRPr lang="en-IN" sz="5100" dirty="0"/>
          </a:p>
          <a:p>
            <a:pPr algn="just"/>
            <a:endParaRPr lang="en-IN" dirty="0"/>
          </a:p>
        </p:txBody>
      </p:sp>
      <p:sp>
        <p:nvSpPr>
          <p:cNvPr id="4" name="Slide Number Placeholder 3">
            <a:extLst>
              <a:ext uri="{FF2B5EF4-FFF2-40B4-BE49-F238E27FC236}">
                <a16:creationId xmlns:a16="http://schemas.microsoft.com/office/drawing/2014/main" id="{1A49147C-1E91-B243-F80F-B0DD5B85D888}"/>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B95EC3A4-4D07-957D-AF30-68F0DD84A034}"/>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C28C20C4-6F47-8ECB-A621-A56402CD0C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7548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6E488-DF00-F275-22DB-95434AD14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90C7BF-B1EF-63D9-A694-71C58E58A4F3}"/>
              </a:ext>
            </a:extLst>
          </p:cNvPr>
          <p:cNvSpPr>
            <a:spLocks noGrp="1"/>
          </p:cNvSpPr>
          <p:nvPr>
            <p:ph type="title"/>
          </p:nvPr>
        </p:nvSpPr>
        <p:spPr/>
        <p:txBody>
          <a:bodyPr/>
          <a:lstStyle/>
          <a:p>
            <a:pPr algn="ctr"/>
            <a:r>
              <a:rPr lang="en-IN" b="1" dirty="0"/>
              <a:t>Methodology (4/4)</a:t>
            </a:r>
            <a:endParaRPr lang="en-IN" dirty="0"/>
          </a:p>
        </p:txBody>
      </p:sp>
      <p:sp>
        <p:nvSpPr>
          <p:cNvPr id="3" name="Content Placeholder 2">
            <a:extLst>
              <a:ext uri="{FF2B5EF4-FFF2-40B4-BE49-F238E27FC236}">
                <a16:creationId xmlns:a16="http://schemas.microsoft.com/office/drawing/2014/main" id="{E2C4546E-07A4-DE0A-3A4B-4F1C2ADCB3C2}"/>
              </a:ext>
            </a:extLst>
          </p:cNvPr>
          <p:cNvSpPr>
            <a:spLocks noGrp="1"/>
          </p:cNvSpPr>
          <p:nvPr>
            <p:ph idx="1"/>
          </p:nvPr>
        </p:nvSpPr>
        <p:spPr/>
        <p:txBody>
          <a:bodyPr>
            <a:normAutofit/>
          </a:bodyPr>
          <a:lstStyle/>
          <a:p>
            <a:pPr algn="just"/>
            <a:r>
              <a:rPr lang="en-US" sz="2400" b="1" kern="100" dirty="0">
                <a:ea typeface="Aptos" panose="020B0004020202020204" pitchFamily="34" charset="0"/>
                <a:cs typeface="Times New Roman" panose="02020603050405020304" pitchFamily="18" charset="0"/>
              </a:rPr>
              <a:t>Timeline : </a:t>
            </a:r>
            <a:r>
              <a:rPr lang="en-US" sz="2400" kern="100" dirty="0">
                <a:ea typeface="Aptos" panose="020B0004020202020204" pitchFamily="34" charset="0"/>
                <a:cs typeface="Times New Roman" panose="02020603050405020304" pitchFamily="18" charset="0"/>
              </a:rPr>
              <a:t>3 months</a:t>
            </a:r>
          </a:p>
          <a:p>
            <a:pPr algn="just"/>
            <a:r>
              <a:rPr lang="en-US" sz="2400" b="1" kern="100" dirty="0">
                <a:ea typeface="Aptos" panose="020B0004020202020204" pitchFamily="34" charset="0"/>
                <a:cs typeface="Times New Roman" panose="02020603050405020304" pitchFamily="18" charset="0"/>
              </a:rPr>
              <a:t>Ethical Consideration: </a:t>
            </a:r>
          </a:p>
          <a:p>
            <a:pPr marL="0" indent="0" algn="just">
              <a:buNone/>
            </a:pPr>
            <a:r>
              <a:rPr lang="en-US" sz="2400" kern="100" dirty="0">
                <a:ea typeface="Aptos" panose="020B0004020202020204" pitchFamily="34" charset="0"/>
                <a:cs typeface="Times New Roman" panose="02020603050405020304" pitchFamily="18" charset="0"/>
              </a:rPr>
              <a:t>   Informed consent before proceeding with survey.</a:t>
            </a:r>
          </a:p>
          <a:p>
            <a:pPr marL="0" indent="0" algn="just">
              <a:buNone/>
            </a:pPr>
            <a:r>
              <a:rPr lang="en-US" sz="2400" kern="100" dirty="0">
                <a:ea typeface="Aptos" panose="020B0004020202020204" pitchFamily="34" charset="0"/>
                <a:cs typeface="Times New Roman" panose="02020603050405020304" pitchFamily="18" charset="0"/>
              </a:rPr>
              <a:t>   Completely Anonymous as it doesn’t require any personal detail.</a:t>
            </a:r>
          </a:p>
          <a:p>
            <a:pPr marL="0" indent="0" algn="just">
              <a:buNone/>
            </a:pPr>
            <a:r>
              <a:rPr lang="en-US" sz="2400" kern="100" dirty="0">
                <a:ea typeface="Aptos" panose="020B0004020202020204" pitchFamily="34" charset="0"/>
                <a:cs typeface="Times New Roman" panose="02020603050405020304" pitchFamily="18" charset="0"/>
              </a:rPr>
              <a:t>   Volunteer participation with right to refuse anytime during survey.</a:t>
            </a:r>
          </a:p>
          <a:p>
            <a:pPr algn="just"/>
            <a:r>
              <a:rPr lang="en-US" sz="2400" b="1" kern="100" dirty="0">
                <a:ea typeface="Aptos" panose="020B0004020202020204" pitchFamily="34" charset="0"/>
                <a:cs typeface="Times New Roman" panose="02020603050405020304" pitchFamily="18" charset="0"/>
              </a:rPr>
              <a:t>Limitations: </a:t>
            </a:r>
          </a:p>
          <a:p>
            <a:pPr marL="0" indent="0" algn="just">
              <a:buNone/>
            </a:pPr>
            <a:r>
              <a:rPr lang="en-US" sz="2400" kern="100" dirty="0">
                <a:ea typeface="Aptos" panose="020B0004020202020204" pitchFamily="34" charset="0"/>
                <a:cs typeface="Times New Roman" panose="02020603050405020304" pitchFamily="18" charset="0"/>
              </a:rPr>
              <a:t>   Variability in training policies.</a:t>
            </a:r>
          </a:p>
          <a:p>
            <a:pPr marL="0" indent="0" algn="just">
              <a:buNone/>
            </a:pPr>
            <a:r>
              <a:rPr lang="en-US" sz="2400" kern="100" dirty="0">
                <a:ea typeface="Aptos" panose="020B0004020202020204" pitchFamily="34" charset="0"/>
                <a:cs typeface="Times New Roman" panose="02020603050405020304" pitchFamily="18" charset="0"/>
              </a:rPr>
              <a:t>   No response bias.</a:t>
            </a:r>
          </a:p>
          <a:p>
            <a:pPr marL="0" indent="0" algn="just">
              <a:buNone/>
            </a:pPr>
            <a:r>
              <a:rPr lang="en-US" sz="2400" kern="100" dirty="0">
                <a:ea typeface="Aptos" panose="020B0004020202020204" pitchFamily="34" charset="0"/>
                <a:cs typeface="Times New Roman" panose="02020603050405020304" pitchFamily="18" charset="0"/>
              </a:rPr>
              <a:t>   Time constraints.</a:t>
            </a:r>
          </a:p>
          <a:p>
            <a:pPr marL="0" indent="0" algn="just">
              <a:buNone/>
            </a:pPr>
            <a:endParaRPr lang="en-US" b="1" kern="100" dirty="0">
              <a:ea typeface="Aptos" panose="020B0004020202020204" pitchFamily="34" charset="0"/>
              <a:cs typeface="Times New Roman" panose="02020603050405020304" pitchFamily="18" charset="0"/>
            </a:endParaRPr>
          </a:p>
          <a:p>
            <a:pPr algn="just"/>
            <a:endParaRPr lang="en-IN" dirty="0"/>
          </a:p>
          <a:p>
            <a:pPr algn="just"/>
            <a:endParaRPr lang="en-IN" dirty="0"/>
          </a:p>
        </p:txBody>
      </p:sp>
      <p:sp>
        <p:nvSpPr>
          <p:cNvPr id="4" name="Slide Number Placeholder 3">
            <a:extLst>
              <a:ext uri="{FF2B5EF4-FFF2-40B4-BE49-F238E27FC236}">
                <a16:creationId xmlns:a16="http://schemas.microsoft.com/office/drawing/2014/main" id="{BD161CEE-1C65-F5A9-03CE-F1A7CE0E4C05}"/>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85613118-B4FC-E37D-D88E-7703C18C57C8}"/>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AD35A98F-BD0B-3D04-B24A-54DDDD75A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038525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858F5F745C1742876B3B24DD09631F" ma:contentTypeVersion="5" ma:contentTypeDescription="Create a new document." ma:contentTypeScope="" ma:versionID="bf92871a5ac3a973f39c192be25ee5ec">
  <xsd:schema xmlns:xsd="http://www.w3.org/2001/XMLSchema" xmlns:xs="http://www.w3.org/2001/XMLSchema" xmlns:p="http://schemas.microsoft.com/office/2006/metadata/properties" xmlns:ns3="89aba0ee-ed23-4a89-bcb3-a93e2b31fcb6" targetNamespace="http://schemas.microsoft.com/office/2006/metadata/properties" ma:root="true" ma:fieldsID="b38b48ddc604775e9c42ca9d544feeaf" ns3:_="">
    <xsd:import namespace="89aba0ee-ed23-4a89-bcb3-a93e2b31fcb6"/>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aba0ee-ed23-4a89-bcb3-a93e2b31fc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3CFCC3F-811C-4607-A20E-C57310ED82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aba0ee-ed23-4a89-bcb3-a93e2b31fc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E6CC7A-9DC6-49E0-9F8A-6F855854EBBC}">
  <ds:schemaRefs>
    <ds:schemaRef ds:uri="http://schemas.microsoft.com/sharepoint/v3/contenttype/forms"/>
  </ds:schemaRefs>
</ds:datastoreItem>
</file>

<file path=customXml/itemProps3.xml><?xml version="1.0" encoding="utf-8"?>
<ds:datastoreItem xmlns:ds="http://schemas.openxmlformats.org/officeDocument/2006/customXml" ds:itemID="{590B717A-381F-4AC3-BDC4-6B0E8786614A}">
  <ds:schemaRefs>
    <ds:schemaRef ds:uri="http://schemas.openxmlformats.org/package/2006/metadata/core-properties"/>
    <ds:schemaRef ds:uri="89aba0ee-ed23-4a89-bcb3-a93e2b31fcb6"/>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http://purl.org/dc/elements/1.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197</TotalTime>
  <Words>1712</Words>
  <Application>Microsoft Office PowerPoint</Application>
  <PresentationFormat>Widescreen</PresentationFormat>
  <Paragraphs>169</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Calibri</vt:lpstr>
      <vt:lpstr>Calibri Light</vt:lpstr>
      <vt:lpstr>Symbol</vt:lpstr>
      <vt:lpstr>Times New Roman</vt:lpstr>
      <vt:lpstr>Office Theme</vt:lpstr>
      <vt:lpstr>   Understanding Awareness of Bio-Medical Waste Management in Hospital Setting</vt:lpstr>
      <vt:lpstr>Mentor Approval</vt:lpstr>
      <vt:lpstr>Introduction (1/2)</vt:lpstr>
      <vt:lpstr>Rationale</vt:lpstr>
      <vt:lpstr>Objectives of Your Study</vt:lpstr>
      <vt:lpstr>Methodology (1/4)</vt:lpstr>
      <vt:lpstr>Methodology (2/4)</vt:lpstr>
      <vt:lpstr>Methodology (3/4)</vt:lpstr>
      <vt:lpstr>Methodology (4/4)</vt:lpstr>
      <vt:lpstr>Results (1/5)</vt:lpstr>
      <vt:lpstr>Results (2/5)</vt:lpstr>
      <vt:lpstr>Results (3/5)</vt:lpstr>
      <vt:lpstr>Results (4/5)</vt:lpstr>
      <vt:lpstr>Results (5/5)</vt:lpstr>
      <vt:lpstr>Discussion (1/2)</vt:lpstr>
      <vt:lpstr>Discussion (2/2)</vt:lpstr>
      <vt:lpstr>Discussion (2/2)</vt:lpstr>
      <vt:lpstr>Conclusion</vt:lpstr>
      <vt:lpstr>References </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Simran Anand</cp:lastModifiedBy>
  <cp:revision>3</cp:revision>
  <dcterms:modified xsi:type="dcterms:W3CDTF">2025-07-22T19:18:13Z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0x010100E8858F5F745C1742876B3B24DD09631F</vt:lpwstr>
  </property>
</Properties>
</file>