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plotArea>
      <c:layout/>
      <c:lineChart>
        <c:grouping val="stacked"/>
        <c:ser>
          <c:idx val="0"/>
          <c:order val="0"/>
          <c:tx>
            <c:strRef>
              <c:f>Sheet1!$K$31</c:f>
              <c:strCache>
                <c:ptCount val="1"/>
                <c:pt idx="0">
                  <c:v>No. of indents </c:v>
                </c:pt>
              </c:strCache>
            </c:strRef>
          </c:tx>
          <c:cat>
            <c:strRef>
              <c:f>Sheet1!$J$32:$J$42</c:f>
              <c:strCache>
                <c:ptCount val="11"/>
                <c:pt idx="0">
                  <c:v>15.03.2011</c:v>
                </c:pt>
                <c:pt idx="1">
                  <c:v>16.03.2011</c:v>
                </c:pt>
                <c:pt idx="2">
                  <c:v>17.03.2011</c:v>
                </c:pt>
                <c:pt idx="3">
                  <c:v>18.03.2011</c:v>
                </c:pt>
                <c:pt idx="4">
                  <c:v>19.03.2011</c:v>
                </c:pt>
                <c:pt idx="5">
                  <c:v>20.03.2011</c:v>
                </c:pt>
                <c:pt idx="6">
                  <c:v>21.03.2011</c:v>
                </c:pt>
                <c:pt idx="7">
                  <c:v>22.03.2011</c:v>
                </c:pt>
                <c:pt idx="8">
                  <c:v>23.03.2011</c:v>
                </c:pt>
                <c:pt idx="9">
                  <c:v>24.03.2011</c:v>
                </c:pt>
                <c:pt idx="10">
                  <c:v>25.03.2011</c:v>
                </c:pt>
              </c:strCache>
            </c:strRef>
          </c:cat>
          <c:val>
            <c:numRef>
              <c:f>Sheet1!$K$32:$K$42</c:f>
              <c:numCache>
                <c:formatCode>General</c:formatCode>
                <c:ptCount val="11"/>
                <c:pt idx="0">
                  <c:v>801</c:v>
                </c:pt>
                <c:pt idx="1">
                  <c:v>740</c:v>
                </c:pt>
                <c:pt idx="2">
                  <c:v>778</c:v>
                </c:pt>
                <c:pt idx="3">
                  <c:v>813</c:v>
                </c:pt>
                <c:pt idx="4">
                  <c:v>790</c:v>
                </c:pt>
                <c:pt idx="5">
                  <c:v>998</c:v>
                </c:pt>
                <c:pt idx="6">
                  <c:v>1038</c:v>
                </c:pt>
                <c:pt idx="7">
                  <c:v>1023</c:v>
                </c:pt>
                <c:pt idx="8">
                  <c:v>1055</c:v>
                </c:pt>
                <c:pt idx="9">
                  <c:v>1075</c:v>
                </c:pt>
                <c:pt idx="10">
                  <c:v>1185</c:v>
                </c:pt>
              </c:numCache>
            </c:numRef>
          </c:val>
        </c:ser>
        <c:marker val="1"/>
        <c:axId val="55057024"/>
        <c:axId val="33333632"/>
      </c:lineChart>
      <c:catAx>
        <c:axId val="55057024"/>
        <c:scaling>
          <c:orientation val="minMax"/>
        </c:scaling>
        <c:axPos val="b"/>
        <c:tickLblPos val="nextTo"/>
        <c:crossAx val="33333632"/>
        <c:crosses val="autoZero"/>
        <c:auto val="1"/>
        <c:lblAlgn val="ctr"/>
        <c:lblOffset val="100"/>
      </c:catAx>
      <c:valAx>
        <c:axId val="33333632"/>
        <c:scaling>
          <c:orientation val="minMax"/>
        </c:scaling>
        <c:axPos val="l"/>
        <c:majorGridlines/>
        <c:numFmt formatCode="General" sourceLinked="1"/>
        <c:tickLblPos val="nextTo"/>
        <c:crossAx val="55057024"/>
        <c:crosses val="autoZero"/>
        <c:crossBetween val="between"/>
      </c:valAx>
    </c:plotArea>
    <c:legend>
      <c:legendPos val="r"/>
    </c:legend>
    <c:plotVisOnly val="1"/>
  </c:chart>
  <c:externalData r:id="rId1"/>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870A46FA-B283-4D2E-9D7F-300269F35628}" type="datetimeFigureOut">
              <a:rPr lang="en-US" smtClean="0"/>
              <a:pPr/>
              <a:t>5/5/2011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2F37D90E-C2EB-4CF0-B3E7-31997DF606D5}"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0A46FA-B283-4D2E-9D7F-300269F35628}" type="datetimeFigureOut">
              <a:rPr lang="en-US" smtClean="0"/>
              <a:pPr/>
              <a:t>5/5/2011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37D90E-C2EB-4CF0-B3E7-31997DF606D5}"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0A46FA-B283-4D2E-9D7F-300269F35628}" type="datetimeFigureOut">
              <a:rPr lang="en-US" smtClean="0"/>
              <a:pPr/>
              <a:t>5/5/2011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37D90E-C2EB-4CF0-B3E7-31997DF606D5}"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0A46FA-B283-4D2E-9D7F-300269F35628}" type="datetimeFigureOut">
              <a:rPr lang="en-US" smtClean="0"/>
              <a:pPr/>
              <a:t>5/5/2011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F37D90E-C2EB-4CF0-B3E7-31997DF606D5}"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70A46FA-B283-4D2E-9D7F-300269F35628}" type="datetimeFigureOut">
              <a:rPr lang="en-US" smtClean="0"/>
              <a:pPr/>
              <a:t>5/5/2011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2F37D90E-C2EB-4CF0-B3E7-31997DF606D5}"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70A46FA-B283-4D2E-9D7F-300269F35628}" type="datetimeFigureOut">
              <a:rPr lang="en-US" smtClean="0"/>
              <a:pPr/>
              <a:t>5/5/2011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37D90E-C2EB-4CF0-B3E7-31997DF606D5}"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870A46FA-B283-4D2E-9D7F-300269F35628}" type="datetimeFigureOut">
              <a:rPr lang="en-US" smtClean="0"/>
              <a:pPr/>
              <a:t>5/5/2011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F37D90E-C2EB-4CF0-B3E7-31997DF606D5}"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70A46FA-B283-4D2E-9D7F-300269F35628}" type="datetimeFigureOut">
              <a:rPr lang="en-US" smtClean="0"/>
              <a:pPr/>
              <a:t>5/5/2011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F37D90E-C2EB-4CF0-B3E7-31997DF606D5}"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0A46FA-B283-4D2E-9D7F-300269F35628}" type="datetimeFigureOut">
              <a:rPr lang="en-US" smtClean="0"/>
              <a:pPr/>
              <a:t>5/5/2011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F37D90E-C2EB-4CF0-B3E7-31997DF606D5}"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70A46FA-B283-4D2E-9D7F-300269F35628}" type="datetimeFigureOut">
              <a:rPr lang="en-US" smtClean="0"/>
              <a:pPr/>
              <a:t>5/5/2011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37D90E-C2EB-4CF0-B3E7-31997DF606D5}"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70A46FA-B283-4D2E-9D7F-300269F35628}" type="datetimeFigureOut">
              <a:rPr lang="en-US" smtClean="0"/>
              <a:pPr/>
              <a:t>5/5/2011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F37D90E-C2EB-4CF0-B3E7-31997DF606D5}"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870A46FA-B283-4D2E-9D7F-300269F35628}" type="datetimeFigureOut">
              <a:rPr lang="en-US" smtClean="0"/>
              <a:pPr/>
              <a:t>5/5/2011</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2F37D90E-C2EB-4CF0-B3E7-31997DF606D5}"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304800"/>
            <a:ext cx="5867400" cy="1470025"/>
          </a:xfrm>
        </p:spPr>
        <p:txBody>
          <a:bodyPr>
            <a:normAutofit fontScale="90000"/>
          </a:bodyPr>
          <a:lstStyle/>
          <a:p>
            <a:r>
              <a:rPr lang="en-US" dirty="0" smtClean="0"/>
              <a:t>FORTIS ESCORTS HEART INSTITUITE</a:t>
            </a:r>
            <a:endParaRPr lang="en-US" dirty="0"/>
          </a:p>
        </p:txBody>
      </p:sp>
      <p:sp>
        <p:nvSpPr>
          <p:cNvPr id="3" name="Subtitle 2"/>
          <p:cNvSpPr>
            <a:spLocks noGrp="1"/>
          </p:cNvSpPr>
          <p:nvPr>
            <p:ph type="subTitle" idx="1"/>
          </p:nvPr>
        </p:nvSpPr>
        <p:spPr>
          <a:xfrm>
            <a:off x="1371600" y="4876800"/>
            <a:ext cx="6400800" cy="1752600"/>
          </a:xfrm>
        </p:spPr>
        <p:txBody>
          <a:bodyPr/>
          <a:lstStyle/>
          <a:p>
            <a:r>
              <a:rPr lang="en-US" dirty="0" smtClean="0">
                <a:solidFill>
                  <a:schemeClr val="accent1">
                    <a:lumMod val="75000"/>
                  </a:schemeClr>
                </a:solidFill>
              </a:rPr>
              <a:t>SHOBHIT MATHUR</a:t>
            </a:r>
          </a:p>
          <a:p>
            <a:r>
              <a:rPr lang="en-US" dirty="0" smtClean="0">
                <a:solidFill>
                  <a:schemeClr val="accent1">
                    <a:lumMod val="75000"/>
                  </a:schemeClr>
                </a:solidFill>
              </a:rPr>
              <a:t>Management Trainee(Admin)</a:t>
            </a:r>
            <a:endParaRPr lang="en-US" dirty="0">
              <a:solidFill>
                <a:schemeClr val="accent1">
                  <a:lumMod val="75000"/>
                </a:schemeClr>
              </a:solidFill>
            </a:endParaRPr>
          </a:p>
        </p:txBody>
      </p:sp>
      <p:sp>
        <p:nvSpPr>
          <p:cNvPr id="4" name="TextBox 3"/>
          <p:cNvSpPr txBox="1"/>
          <p:nvPr/>
        </p:nvSpPr>
        <p:spPr>
          <a:xfrm>
            <a:off x="914400" y="1828801"/>
            <a:ext cx="7848600" cy="2585323"/>
          </a:xfrm>
          <a:prstGeom prst="rect">
            <a:avLst/>
          </a:prstGeom>
          <a:noFill/>
        </p:spPr>
        <p:txBody>
          <a:bodyPr wrap="square" rtlCol="0">
            <a:spAutoFit/>
          </a:bodyPr>
          <a:lstStyle/>
          <a:p>
            <a:pPr algn="ctr"/>
            <a:endParaRPr lang="en-US" b="1" u="sng" dirty="0" smtClean="0">
              <a:latin typeface="Garamond" pitchFamily="18" charset="0"/>
            </a:endParaRPr>
          </a:p>
          <a:p>
            <a:pPr algn="ctr"/>
            <a:r>
              <a:rPr lang="en-US" b="1" u="sng" dirty="0" smtClean="0">
                <a:solidFill>
                  <a:schemeClr val="bg1"/>
                </a:solidFill>
                <a:latin typeface="Garamond" pitchFamily="18" charset="0"/>
              </a:rPr>
              <a:t>DISSERTATION REPORT </a:t>
            </a:r>
            <a:endParaRPr lang="en-US" b="1" u="sng" dirty="0">
              <a:solidFill>
                <a:schemeClr val="bg1"/>
              </a:solidFill>
              <a:latin typeface="Garamond" pitchFamily="18" charset="0"/>
            </a:endParaRPr>
          </a:p>
          <a:p>
            <a:pPr algn="ctr"/>
            <a:endParaRPr lang="en-US" b="1" u="sng" dirty="0" smtClean="0">
              <a:solidFill>
                <a:schemeClr val="bg1"/>
              </a:solidFill>
              <a:latin typeface="Garamond" pitchFamily="18" charset="0"/>
            </a:endParaRPr>
          </a:p>
          <a:p>
            <a:pPr algn="ctr"/>
            <a:endParaRPr lang="en-US" b="1" u="sng" dirty="0">
              <a:solidFill>
                <a:schemeClr val="bg1"/>
              </a:solidFill>
              <a:latin typeface="Garamond" pitchFamily="18" charset="0"/>
            </a:endParaRPr>
          </a:p>
          <a:p>
            <a:pPr algn="ctr"/>
            <a:endParaRPr lang="en-US" b="1" u="sng" dirty="0">
              <a:solidFill>
                <a:schemeClr val="bg1"/>
              </a:solidFill>
              <a:latin typeface="Garamond" pitchFamily="18" charset="0"/>
            </a:endParaRPr>
          </a:p>
          <a:p>
            <a:pPr algn="ctr"/>
            <a:r>
              <a:rPr lang="en-US" b="1" u="sng" dirty="0" smtClean="0">
                <a:solidFill>
                  <a:schemeClr val="bg1"/>
                </a:solidFill>
                <a:latin typeface="Garamond" pitchFamily="18" charset="0"/>
              </a:rPr>
              <a:t>TO </a:t>
            </a:r>
            <a:r>
              <a:rPr lang="en-US" b="1" u="sng" dirty="0">
                <a:solidFill>
                  <a:schemeClr val="bg1"/>
                </a:solidFill>
                <a:latin typeface="Garamond" pitchFamily="18" charset="0"/>
              </a:rPr>
              <a:t>STREAMLINE THE PHARMACY OPERATIONS SO AS TO RAISE </a:t>
            </a:r>
            <a:endParaRPr lang="en-US" b="1" u="sng" dirty="0" smtClean="0">
              <a:solidFill>
                <a:schemeClr val="bg1"/>
              </a:solidFill>
              <a:latin typeface="Garamond" pitchFamily="18" charset="0"/>
            </a:endParaRPr>
          </a:p>
          <a:p>
            <a:pPr algn="ctr"/>
            <a:endParaRPr lang="en-US" b="1" u="sng" dirty="0">
              <a:solidFill>
                <a:schemeClr val="bg1"/>
              </a:solidFill>
              <a:latin typeface="Garamond" pitchFamily="18" charset="0"/>
            </a:endParaRPr>
          </a:p>
          <a:p>
            <a:pPr algn="ctr"/>
            <a:r>
              <a:rPr lang="en-US" b="1" u="sng" dirty="0" smtClean="0">
                <a:solidFill>
                  <a:schemeClr val="bg1"/>
                </a:solidFill>
                <a:latin typeface="Garamond" pitchFamily="18" charset="0"/>
              </a:rPr>
              <a:t>THE </a:t>
            </a:r>
            <a:r>
              <a:rPr lang="en-US" b="1" u="sng" dirty="0">
                <a:solidFill>
                  <a:schemeClr val="bg1"/>
                </a:solidFill>
                <a:latin typeface="Garamond" pitchFamily="18" charset="0"/>
              </a:rPr>
              <a:t>INSTITUTIONAL STANDARDS</a:t>
            </a:r>
            <a:endParaRPr lang="en-US" dirty="0">
              <a:solidFill>
                <a:schemeClr val="bg1"/>
              </a:solidFill>
              <a:latin typeface="Garamond" pitchFamily="18" charset="0"/>
            </a:endParaRPr>
          </a:p>
          <a:p>
            <a:endParaRPr lang="en-US" dirty="0"/>
          </a:p>
        </p:txBody>
      </p:sp>
      <p:pic>
        <p:nvPicPr>
          <p:cNvPr id="1026" name="Picture 2"/>
          <p:cNvPicPr>
            <a:picLocks noChangeAspect="1" noChangeArrowheads="1"/>
          </p:cNvPicPr>
          <p:nvPr/>
        </p:nvPicPr>
        <p:blipFill>
          <a:blip r:embed="rId2"/>
          <a:srcRect/>
          <a:stretch>
            <a:fillRect/>
          </a:stretch>
        </p:blipFill>
        <p:spPr bwMode="auto">
          <a:xfrm>
            <a:off x="6725920" y="-228600"/>
            <a:ext cx="2418080" cy="2133600"/>
          </a:xfrm>
          <a:prstGeom prst="rect">
            <a:avLst/>
          </a:prstGeom>
          <a:noFill/>
          <a:ln w="9525">
            <a:noFill/>
            <a:miter lim="800000"/>
            <a:headEnd/>
            <a:tailEnd/>
          </a:ln>
        </p:spPr>
      </p:pic>
      <p:pic>
        <p:nvPicPr>
          <p:cNvPr id="6" name="Picture 5"/>
          <p:cNvPicPr/>
          <p:nvPr/>
        </p:nvPicPr>
        <p:blipFill>
          <a:blip r:embed="rId3"/>
          <a:srcRect/>
          <a:stretch>
            <a:fillRect/>
          </a:stretch>
        </p:blipFill>
        <p:spPr bwMode="auto">
          <a:xfrm>
            <a:off x="0" y="152400"/>
            <a:ext cx="1295400" cy="17811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a:t>
            </a:r>
            <a:endParaRPr lang="en-US" dirty="0"/>
          </a:p>
        </p:txBody>
      </p:sp>
      <p:graphicFrame>
        <p:nvGraphicFramePr>
          <p:cNvPr id="4" name="Content Placeholder 3"/>
          <p:cNvGraphicFramePr>
            <a:graphicFrameLocks noGrp="1"/>
          </p:cNvGraphicFramePr>
          <p:nvPr>
            <p:ph idx="1"/>
          </p:nvPr>
        </p:nvGraphicFramePr>
        <p:xfrm>
          <a:off x="457200" y="1600200"/>
          <a:ext cx="8458200" cy="50292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 </a:t>
            </a:r>
            <a:r>
              <a:rPr lang="en-US" dirty="0" err="1" smtClean="0"/>
              <a:t>Contd</a:t>
            </a:r>
            <a:r>
              <a:rPr lang="en-US" dirty="0" smtClean="0"/>
              <a:t>…</a:t>
            </a:r>
            <a:endParaRPr lang="en-US" dirty="0"/>
          </a:p>
        </p:txBody>
      </p:sp>
      <p:graphicFrame>
        <p:nvGraphicFramePr>
          <p:cNvPr id="4" name="Content Placeholder 3"/>
          <p:cNvGraphicFramePr>
            <a:graphicFrameLocks noGrp="1"/>
          </p:cNvGraphicFramePr>
          <p:nvPr>
            <p:ph idx="1"/>
          </p:nvPr>
        </p:nvGraphicFramePr>
        <p:xfrm>
          <a:off x="381001" y="1600200"/>
          <a:ext cx="8305800" cy="4577080"/>
        </p:xfrm>
        <a:graphic>
          <a:graphicData uri="http://schemas.openxmlformats.org/drawingml/2006/table">
            <a:tbl>
              <a:tblPr firstRow="1" bandRow="1">
                <a:tableStyleId>{5C22544A-7EE6-4342-B048-85BDC9FD1C3A}</a:tableStyleId>
              </a:tblPr>
              <a:tblGrid>
                <a:gridCol w="2133600"/>
                <a:gridCol w="2057400"/>
                <a:gridCol w="2057400"/>
                <a:gridCol w="2057400"/>
              </a:tblGrid>
              <a:tr h="370840">
                <a:tc>
                  <a:txBody>
                    <a:bodyPr/>
                    <a:lstStyle/>
                    <a:p>
                      <a:r>
                        <a:rPr lang="en-US" dirty="0" smtClean="0"/>
                        <a:t>LOCATION</a:t>
                      </a:r>
                      <a:endParaRPr lang="en-US" dirty="0"/>
                    </a:p>
                  </a:txBody>
                  <a:tcPr/>
                </a:tc>
                <a:tc>
                  <a:txBody>
                    <a:bodyPr/>
                    <a:lstStyle/>
                    <a:p>
                      <a:r>
                        <a:rPr lang="en-US" dirty="0" smtClean="0"/>
                        <a:t>TOTAL NO. OF</a:t>
                      </a:r>
                      <a:r>
                        <a:rPr lang="en-US" baseline="0" dirty="0" smtClean="0"/>
                        <a:t> </a:t>
                      </a:r>
                      <a:r>
                        <a:rPr lang="en-US" dirty="0" smtClean="0"/>
                        <a:t>INDENTS</a:t>
                      </a:r>
                      <a:endParaRPr lang="en-US" dirty="0"/>
                    </a:p>
                  </a:txBody>
                  <a:tcPr/>
                </a:tc>
                <a:tc>
                  <a:txBody>
                    <a:bodyPr/>
                    <a:lstStyle/>
                    <a:p>
                      <a:r>
                        <a:rPr lang="en-US" dirty="0" smtClean="0"/>
                        <a:t>WRONG INDENTS(with</a:t>
                      </a:r>
                      <a:r>
                        <a:rPr lang="en-US" baseline="0" dirty="0" smtClean="0"/>
                        <a:t> explanation</a:t>
                      </a:r>
                      <a:r>
                        <a:rPr lang="en-US" dirty="0" smtClean="0"/>
                        <a:t>)</a:t>
                      </a:r>
                      <a:endParaRPr lang="en-US" dirty="0"/>
                    </a:p>
                  </a:txBody>
                  <a:tcPr/>
                </a:tc>
                <a:tc>
                  <a:txBody>
                    <a:bodyPr/>
                    <a:lstStyle/>
                    <a:p>
                      <a:r>
                        <a:rPr lang="en-US" dirty="0" smtClean="0"/>
                        <a:t>WRONG INDENTS(without explanation)</a:t>
                      </a:r>
                      <a:endParaRPr lang="en-US" dirty="0"/>
                    </a:p>
                  </a:txBody>
                  <a:tcPr/>
                </a:tc>
              </a:tr>
              <a:tr h="370840">
                <a:tc>
                  <a:txBody>
                    <a:bodyPr/>
                    <a:lstStyle/>
                    <a:p>
                      <a:pPr marL="0" marR="0">
                        <a:lnSpc>
                          <a:spcPct val="150000"/>
                        </a:lnSpc>
                        <a:spcBef>
                          <a:spcPts val="0"/>
                        </a:spcBef>
                        <a:spcAft>
                          <a:spcPts val="0"/>
                        </a:spcAft>
                      </a:pPr>
                      <a:r>
                        <a:rPr lang="en-US" sz="1400" dirty="0">
                          <a:latin typeface="Times New Roman"/>
                          <a:ea typeface="Calibri"/>
                          <a:cs typeface="Times New Roman"/>
                        </a:rPr>
                        <a:t>3</a:t>
                      </a:r>
                      <a:r>
                        <a:rPr lang="en-US" sz="1400" baseline="30000" dirty="0">
                          <a:latin typeface="Times New Roman"/>
                          <a:ea typeface="Calibri"/>
                          <a:cs typeface="Times New Roman"/>
                        </a:rPr>
                        <a:t>rd</a:t>
                      </a:r>
                      <a:r>
                        <a:rPr lang="en-US" sz="1400" dirty="0">
                          <a:latin typeface="Times New Roman"/>
                          <a:ea typeface="Calibri"/>
                          <a:cs typeface="Times New Roman"/>
                        </a:rPr>
                        <a:t> Old ward</a:t>
                      </a:r>
                      <a:endParaRPr lang="en-US" sz="1400" dirty="0">
                        <a:latin typeface="Calibri"/>
                        <a:ea typeface="Calibri"/>
                        <a:cs typeface="Times New Roman"/>
                      </a:endParaRPr>
                    </a:p>
                  </a:txBody>
                  <a:tcPr marL="68580" marR="68580" marT="0" marB="0"/>
                </a:tc>
                <a:tc>
                  <a:txBody>
                    <a:bodyPr/>
                    <a:lstStyle/>
                    <a:p>
                      <a:r>
                        <a:rPr lang="en-US" dirty="0" smtClean="0"/>
                        <a:t>50</a:t>
                      </a:r>
                      <a:endParaRPr lang="en-US" dirty="0"/>
                    </a:p>
                  </a:txBody>
                  <a:tcPr/>
                </a:tc>
                <a:tc>
                  <a:txBody>
                    <a:bodyPr/>
                    <a:lstStyle/>
                    <a:p>
                      <a:pPr marL="0" marR="0">
                        <a:lnSpc>
                          <a:spcPct val="150000"/>
                        </a:lnSpc>
                        <a:spcBef>
                          <a:spcPts val="0"/>
                        </a:spcBef>
                        <a:spcAft>
                          <a:spcPts val="0"/>
                        </a:spcAft>
                      </a:pPr>
                      <a:r>
                        <a:rPr lang="en-US" sz="1800" dirty="0">
                          <a:latin typeface="Times New Roman"/>
                          <a:ea typeface="Calibri"/>
                          <a:cs typeface="Times New Roman"/>
                        </a:rPr>
                        <a:t>22</a:t>
                      </a:r>
                      <a:endParaRPr lang="en-US" sz="1800" dirty="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800" dirty="0">
                          <a:latin typeface="Times New Roman"/>
                          <a:ea typeface="Calibri"/>
                          <a:cs typeface="Times New Roman"/>
                        </a:rPr>
                        <a:t>6</a:t>
                      </a:r>
                      <a:endParaRPr lang="en-US" sz="1800" dirty="0">
                        <a:latin typeface="Calibri"/>
                        <a:ea typeface="Calibri"/>
                        <a:cs typeface="Times New Roman"/>
                      </a:endParaRPr>
                    </a:p>
                  </a:txBody>
                  <a:tcPr marL="68580" marR="68580" marT="0" marB="0"/>
                </a:tc>
              </a:tr>
              <a:tr h="370840">
                <a:tc>
                  <a:txBody>
                    <a:bodyPr/>
                    <a:lstStyle/>
                    <a:p>
                      <a:pPr marL="0" marR="0">
                        <a:lnSpc>
                          <a:spcPct val="150000"/>
                        </a:lnSpc>
                        <a:spcBef>
                          <a:spcPts val="0"/>
                        </a:spcBef>
                        <a:spcAft>
                          <a:spcPts val="0"/>
                        </a:spcAft>
                      </a:pPr>
                      <a:r>
                        <a:rPr lang="en-US" sz="1400" dirty="0">
                          <a:latin typeface="Times New Roman"/>
                          <a:ea typeface="Calibri"/>
                          <a:cs typeface="Times New Roman"/>
                        </a:rPr>
                        <a:t>HCC 2</a:t>
                      </a:r>
                      <a:endParaRPr lang="en-US" sz="1400" dirty="0">
                        <a:latin typeface="Calibri"/>
                        <a:ea typeface="Calibri"/>
                        <a:cs typeface="Times New Roman"/>
                      </a:endParaRPr>
                    </a:p>
                  </a:txBody>
                  <a:tcPr marL="68580" marR="68580" marT="0" marB="0"/>
                </a:tc>
                <a:tc>
                  <a:txBody>
                    <a:bodyPr/>
                    <a:lstStyle/>
                    <a:p>
                      <a:r>
                        <a:rPr lang="en-US" dirty="0" smtClean="0"/>
                        <a:t>51</a:t>
                      </a:r>
                      <a:endParaRPr lang="en-US" dirty="0"/>
                    </a:p>
                  </a:txBody>
                  <a:tcPr/>
                </a:tc>
                <a:tc>
                  <a:txBody>
                    <a:bodyPr/>
                    <a:lstStyle/>
                    <a:p>
                      <a:pPr marL="0" marR="0">
                        <a:lnSpc>
                          <a:spcPct val="150000"/>
                        </a:lnSpc>
                        <a:spcBef>
                          <a:spcPts val="0"/>
                        </a:spcBef>
                        <a:spcAft>
                          <a:spcPts val="0"/>
                        </a:spcAft>
                      </a:pPr>
                      <a:r>
                        <a:rPr lang="en-US" sz="1800" dirty="0">
                          <a:latin typeface="Times New Roman"/>
                          <a:ea typeface="Calibri"/>
                          <a:cs typeface="Times New Roman"/>
                        </a:rPr>
                        <a:t>2</a:t>
                      </a:r>
                      <a:endParaRPr lang="en-US" sz="1800" dirty="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800">
                          <a:latin typeface="Times New Roman"/>
                          <a:ea typeface="Calibri"/>
                          <a:cs typeface="Times New Roman"/>
                        </a:rPr>
                        <a:t>1</a:t>
                      </a:r>
                      <a:endParaRPr lang="en-US" sz="1800">
                        <a:latin typeface="Calibri"/>
                        <a:ea typeface="Calibri"/>
                        <a:cs typeface="Times New Roman"/>
                      </a:endParaRPr>
                    </a:p>
                  </a:txBody>
                  <a:tcPr marL="68580" marR="68580" marT="0" marB="0"/>
                </a:tc>
              </a:tr>
              <a:tr h="370840">
                <a:tc>
                  <a:txBody>
                    <a:bodyPr/>
                    <a:lstStyle/>
                    <a:p>
                      <a:pPr marL="0" marR="0">
                        <a:lnSpc>
                          <a:spcPct val="150000"/>
                        </a:lnSpc>
                        <a:spcBef>
                          <a:spcPts val="0"/>
                        </a:spcBef>
                        <a:spcAft>
                          <a:spcPts val="0"/>
                        </a:spcAft>
                      </a:pPr>
                      <a:r>
                        <a:rPr lang="en-US" sz="1400" dirty="0">
                          <a:latin typeface="Times New Roman"/>
                          <a:ea typeface="Calibri"/>
                          <a:cs typeface="Times New Roman"/>
                        </a:rPr>
                        <a:t>ICU</a:t>
                      </a:r>
                      <a:endParaRPr lang="en-US" sz="1400" dirty="0">
                        <a:latin typeface="Calibri"/>
                        <a:ea typeface="Calibri"/>
                        <a:cs typeface="Times New Roman"/>
                      </a:endParaRPr>
                    </a:p>
                  </a:txBody>
                  <a:tcPr marL="68580" marR="68580" marT="0" marB="0"/>
                </a:tc>
                <a:tc>
                  <a:txBody>
                    <a:bodyPr/>
                    <a:lstStyle/>
                    <a:p>
                      <a:r>
                        <a:rPr lang="en-US" dirty="0" smtClean="0"/>
                        <a:t>71</a:t>
                      </a:r>
                      <a:endParaRPr lang="en-US" dirty="0"/>
                    </a:p>
                  </a:txBody>
                  <a:tcPr/>
                </a:tc>
                <a:tc>
                  <a:txBody>
                    <a:bodyPr/>
                    <a:lstStyle/>
                    <a:p>
                      <a:pPr marL="0" marR="0">
                        <a:lnSpc>
                          <a:spcPct val="150000"/>
                        </a:lnSpc>
                        <a:spcBef>
                          <a:spcPts val="0"/>
                        </a:spcBef>
                        <a:spcAft>
                          <a:spcPts val="0"/>
                        </a:spcAft>
                      </a:pPr>
                      <a:r>
                        <a:rPr lang="en-US" sz="1800" dirty="0">
                          <a:latin typeface="Times New Roman"/>
                          <a:ea typeface="Calibri"/>
                          <a:cs typeface="Times New Roman"/>
                        </a:rPr>
                        <a:t>19</a:t>
                      </a:r>
                      <a:endParaRPr lang="en-US" sz="1800" dirty="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800">
                          <a:latin typeface="Times New Roman"/>
                          <a:ea typeface="Calibri"/>
                          <a:cs typeface="Times New Roman"/>
                        </a:rPr>
                        <a:t>8</a:t>
                      </a:r>
                      <a:endParaRPr lang="en-US" sz="1800">
                        <a:latin typeface="Calibri"/>
                        <a:ea typeface="Calibri"/>
                        <a:cs typeface="Times New Roman"/>
                      </a:endParaRPr>
                    </a:p>
                  </a:txBody>
                  <a:tcPr marL="68580" marR="68580" marT="0" marB="0"/>
                </a:tc>
              </a:tr>
              <a:tr h="370840">
                <a:tc>
                  <a:txBody>
                    <a:bodyPr/>
                    <a:lstStyle/>
                    <a:p>
                      <a:pPr marL="0" marR="0">
                        <a:lnSpc>
                          <a:spcPct val="150000"/>
                        </a:lnSpc>
                        <a:spcBef>
                          <a:spcPts val="0"/>
                        </a:spcBef>
                        <a:spcAft>
                          <a:spcPts val="0"/>
                        </a:spcAft>
                      </a:pPr>
                      <a:r>
                        <a:rPr lang="en-US" sz="1400" dirty="0">
                          <a:latin typeface="Times New Roman"/>
                          <a:ea typeface="Calibri"/>
                          <a:cs typeface="Times New Roman"/>
                        </a:rPr>
                        <a:t>4</a:t>
                      </a:r>
                      <a:r>
                        <a:rPr lang="en-US" sz="1400" baseline="30000" dirty="0">
                          <a:latin typeface="Times New Roman"/>
                          <a:ea typeface="Calibri"/>
                          <a:cs typeface="Times New Roman"/>
                        </a:rPr>
                        <a:t>th</a:t>
                      </a:r>
                      <a:r>
                        <a:rPr lang="en-US" sz="1400" dirty="0">
                          <a:latin typeface="Times New Roman"/>
                          <a:ea typeface="Calibri"/>
                          <a:cs typeface="Times New Roman"/>
                        </a:rPr>
                        <a:t> New Ward</a:t>
                      </a:r>
                      <a:endParaRPr lang="en-US" sz="1400" dirty="0">
                        <a:latin typeface="Calibri"/>
                        <a:ea typeface="Calibri"/>
                        <a:cs typeface="Times New Roman"/>
                      </a:endParaRPr>
                    </a:p>
                  </a:txBody>
                  <a:tcPr marL="68580" marR="68580" marT="0" marB="0"/>
                </a:tc>
                <a:tc>
                  <a:txBody>
                    <a:bodyPr/>
                    <a:lstStyle/>
                    <a:p>
                      <a:r>
                        <a:rPr lang="en-US" dirty="0" smtClean="0"/>
                        <a:t>61</a:t>
                      </a:r>
                      <a:endParaRPr lang="en-US" dirty="0"/>
                    </a:p>
                  </a:txBody>
                  <a:tcPr/>
                </a:tc>
                <a:tc>
                  <a:txBody>
                    <a:bodyPr/>
                    <a:lstStyle/>
                    <a:p>
                      <a:pPr marL="0" marR="0">
                        <a:lnSpc>
                          <a:spcPct val="150000"/>
                        </a:lnSpc>
                        <a:spcBef>
                          <a:spcPts val="0"/>
                        </a:spcBef>
                        <a:spcAft>
                          <a:spcPts val="0"/>
                        </a:spcAft>
                      </a:pPr>
                      <a:r>
                        <a:rPr lang="en-US" sz="1800" dirty="0">
                          <a:latin typeface="Times New Roman"/>
                          <a:ea typeface="Calibri"/>
                          <a:cs typeface="Times New Roman"/>
                        </a:rPr>
                        <a:t>32</a:t>
                      </a:r>
                      <a:endParaRPr lang="en-US" sz="1800" dirty="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800">
                          <a:latin typeface="Times New Roman"/>
                          <a:ea typeface="Calibri"/>
                          <a:cs typeface="Times New Roman"/>
                        </a:rPr>
                        <a:t>4</a:t>
                      </a:r>
                      <a:endParaRPr lang="en-US" sz="1800">
                        <a:latin typeface="Calibri"/>
                        <a:ea typeface="Calibri"/>
                        <a:cs typeface="Times New Roman"/>
                      </a:endParaRPr>
                    </a:p>
                  </a:txBody>
                  <a:tcPr marL="68580" marR="68580" marT="0" marB="0"/>
                </a:tc>
              </a:tr>
              <a:tr h="370840">
                <a:tc>
                  <a:txBody>
                    <a:bodyPr/>
                    <a:lstStyle/>
                    <a:p>
                      <a:pPr marL="0" marR="0">
                        <a:lnSpc>
                          <a:spcPct val="150000"/>
                        </a:lnSpc>
                        <a:spcBef>
                          <a:spcPts val="0"/>
                        </a:spcBef>
                        <a:spcAft>
                          <a:spcPts val="0"/>
                        </a:spcAft>
                      </a:pPr>
                      <a:r>
                        <a:rPr lang="en-US" sz="1400" dirty="0">
                          <a:latin typeface="Times New Roman"/>
                          <a:ea typeface="Calibri"/>
                          <a:cs typeface="Times New Roman"/>
                        </a:rPr>
                        <a:t>CCU</a:t>
                      </a:r>
                      <a:endParaRPr lang="en-US" sz="1400" dirty="0">
                        <a:latin typeface="Calibri"/>
                        <a:ea typeface="Calibri"/>
                        <a:cs typeface="Times New Roman"/>
                      </a:endParaRPr>
                    </a:p>
                  </a:txBody>
                  <a:tcPr marL="68580" marR="68580" marT="0" marB="0"/>
                </a:tc>
                <a:tc>
                  <a:txBody>
                    <a:bodyPr/>
                    <a:lstStyle/>
                    <a:p>
                      <a:r>
                        <a:rPr lang="en-US" dirty="0" smtClean="0"/>
                        <a:t>27</a:t>
                      </a:r>
                      <a:endParaRPr lang="en-US" dirty="0"/>
                    </a:p>
                  </a:txBody>
                  <a:tcPr/>
                </a:tc>
                <a:tc>
                  <a:txBody>
                    <a:bodyPr/>
                    <a:lstStyle/>
                    <a:p>
                      <a:pPr marL="0" marR="0">
                        <a:lnSpc>
                          <a:spcPct val="150000"/>
                        </a:lnSpc>
                        <a:spcBef>
                          <a:spcPts val="0"/>
                        </a:spcBef>
                        <a:spcAft>
                          <a:spcPts val="0"/>
                        </a:spcAft>
                      </a:pPr>
                      <a:r>
                        <a:rPr lang="en-US" sz="1800" dirty="0">
                          <a:latin typeface="Times New Roman"/>
                          <a:ea typeface="Calibri"/>
                          <a:cs typeface="Times New Roman"/>
                        </a:rPr>
                        <a:t>12</a:t>
                      </a:r>
                      <a:endParaRPr lang="en-US" sz="1800" dirty="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800" dirty="0" smtClean="0">
                          <a:latin typeface="Times New Roman"/>
                          <a:ea typeface="Calibri"/>
                          <a:cs typeface="Times New Roman"/>
                        </a:rPr>
                        <a:t>6</a:t>
                      </a:r>
                      <a:endParaRPr lang="en-US" sz="1800" dirty="0">
                        <a:latin typeface="Calibri"/>
                        <a:ea typeface="Calibri"/>
                        <a:cs typeface="Times New Roman"/>
                      </a:endParaRPr>
                    </a:p>
                  </a:txBody>
                  <a:tcPr marL="68580" marR="68580" marT="0" marB="0"/>
                </a:tc>
              </a:tr>
              <a:tr h="370840">
                <a:tc>
                  <a:txBody>
                    <a:bodyPr/>
                    <a:lstStyle/>
                    <a:p>
                      <a:pPr marL="0" marR="0">
                        <a:lnSpc>
                          <a:spcPct val="150000"/>
                        </a:lnSpc>
                        <a:spcBef>
                          <a:spcPts val="0"/>
                        </a:spcBef>
                        <a:spcAft>
                          <a:spcPts val="0"/>
                        </a:spcAft>
                      </a:pPr>
                      <a:r>
                        <a:rPr lang="en-US" sz="1400" dirty="0">
                          <a:latin typeface="Times New Roman"/>
                          <a:ea typeface="Calibri"/>
                          <a:cs typeface="Times New Roman"/>
                        </a:rPr>
                        <a:t>HCC 1</a:t>
                      </a:r>
                      <a:endParaRPr lang="en-US" sz="1400" dirty="0">
                        <a:latin typeface="Calibri"/>
                        <a:ea typeface="Calibri"/>
                        <a:cs typeface="Times New Roman"/>
                      </a:endParaRPr>
                    </a:p>
                  </a:txBody>
                  <a:tcPr marL="68580" marR="68580" marT="0" marB="0"/>
                </a:tc>
                <a:tc>
                  <a:txBody>
                    <a:bodyPr/>
                    <a:lstStyle/>
                    <a:p>
                      <a:r>
                        <a:rPr lang="en-US" dirty="0" smtClean="0"/>
                        <a:t>48</a:t>
                      </a:r>
                      <a:endParaRPr lang="en-US" dirty="0"/>
                    </a:p>
                  </a:txBody>
                  <a:tcPr/>
                </a:tc>
                <a:tc>
                  <a:txBody>
                    <a:bodyPr/>
                    <a:lstStyle/>
                    <a:p>
                      <a:pPr marL="0" marR="0">
                        <a:lnSpc>
                          <a:spcPct val="150000"/>
                        </a:lnSpc>
                        <a:spcBef>
                          <a:spcPts val="0"/>
                        </a:spcBef>
                        <a:spcAft>
                          <a:spcPts val="0"/>
                        </a:spcAft>
                      </a:pPr>
                      <a:r>
                        <a:rPr lang="en-US" sz="1800" dirty="0">
                          <a:latin typeface="Times New Roman"/>
                          <a:ea typeface="Calibri"/>
                          <a:cs typeface="Times New Roman"/>
                        </a:rPr>
                        <a:t>20</a:t>
                      </a:r>
                      <a:endParaRPr lang="en-US" sz="1800" dirty="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800">
                          <a:latin typeface="Times New Roman"/>
                          <a:ea typeface="Calibri"/>
                          <a:cs typeface="Times New Roman"/>
                        </a:rPr>
                        <a:t>2</a:t>
                      </a:r>
                      <a:endParaRPr lang="en-US" sz="1800">
                        <a:latin typeface="Calibri"/>
                        <a:ea typeface="Calibri"/>
                        <a:cs typeface="Times New Roman"/>
                      </a:endParaRPr>
                    </a:p>
                  </a:txBody>
                  <a:tcPr marL="68580" marR="68580" marT="0" marB="0"/>
                </a:tc>
              </a:tr>
              <a:tr h="370840">
                <a:tc>
                  <a:txBody>
                    <a:bodyPr/>
                    <a:lstStyle/>
                    <a:p>
                      <a:pPr marL="0" marR="0">
                        <a:lnSpc>
                          <a:spcPct val="150000"/>
                        </a:lnSpc>
                        <a:spcBef>
                          <a:spcPts val="0"/>
                        </a:spcBef>
                        <a:spcAft>
                          <a:spcPts val="0"/>
                        </a:spcAft>
                      </a:pPr>
                      <a:r>
                        <a:rPr lang="en-US" sz="1400" dirty="0">
                          <a:latin typeface="Times New Roman"/>
                          <a:ea typeface="Calibri"/>
                          <a:cs typeface="Times New Roman"/>
                        </a:rPr>
                        <a:t>RR 4</a:t>
                      </a:r>
                      <a:endParaRPr lang="en-US" sz="1400" dirty="0">
                        <a:latin typeface="Calibri"/>
                        <a:ea typeface="Calibri"/>
                        <a:cs typeface="Times New Roman"/>
                      </a:endParaRPr>
                    </a:p>
                  </a:txBody>
                  <a:tcPr marL="68580" marR="68580" marT="0" marB="0"/>
                </a:tc>
                <a:tc>
                  <a:txBody>
                    <a:bodyPr/>
                    <a:lstStyle/>
                    <a:p>
                      <a:r>
                        <a:rPr lang="en-US" dirty="0" smtClean="0"/>
                        <a:t>42</a:t>
                      </a:r>
                      <a:endParaRPr lang="en-US" dirty="0"/>
                    </a:p>
                  </a:txBody>
                  <a:tcPr/>
                </a:tc>
                <a:tc>
                  <a:txBody>
                    <a:bodyPr/>
                    <a:lstStyle/>
                    <a:p>
                      <a:pPr marL="0" marR="0">
                        <a:lnSpc>
                          <a:spcPct val="150000"/>
                        </a:lnSpc>
                        <a:spcBef>
                          <a:spcPts val="0"/>
                        </a:spcBef>
                        <a:spcAft>
                          <a:spcPts val="0"/>
                        </a:spcAft>
                      </a:pPr>
                      <a:r>
                        <a:rPr lang="en-US" sz="1800" dirty="0">
                          <a:latin typeface="Times New Roman"/>
                          <a:ea typeface="Calibri"/>
                          <a:cs typeface="Times New Roman"/>
                        </a:rPr>
                        <a:t>18</a:t>
                      </a:r>
                      <a:endParaRPr lang="en-US" sz="1800" dirty="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800">
                          <a:latin typeface="Times New Roman"/>
                          <a:ea typeface="Calibri"/>
                          <a:cs typeface="Times New Roman"/>
                        </a:rPr>
                        <a:t>4</a:t>
                      </a:r>
                      <a:endParaRPr lang="en-US" sz="1800">
                        <a:latin typeface="Calibri"/>
                        <a:ea typeface="Calibri"/>
                        <a:cs typeface="Times New Roman"/>
                      </a:endParaRPr>
                    </a:p>
                  </a:txBody>
                  <a:tcPr marL="68580" marR="68580" marT="0" marB="0"/>
                </a:tc>
              </a:tr>
              <a:tr h="370840">
                <a:tc>
                  <a:txBody>
                    <a:bodyPr/>
                    <a:lstStyle/>
                    <a:p>
                      <a:pPr marL="0" marR="0">
                        <a:lnSpc>
                          <a:spcPct val="150000"/>
                        </a:lnSpc>
                        <a:spcBef>
                          <a:spcPts val="0"/>
                        </a:spcBef>
                        <a:spcAft>
                          <a:spcPts val="0"/>
                        </a:spcAft>
                      </a:pPr>
                      <a:r>
                        <a:rPr lang="en-US" sz="1400" dirty="0">
                          <a:latin typeface="Times New Roman"/>
                          <a:ea typeface="Calibri"/>
                          <a:cs typeface="Times New Roman"/>
                        </a:rPr>
                        <a:t>PICU 2</a:t>
                      </a:r>
                      <a:endParaRPr lang="en-US" sz="1400" dirty="0">
                        <a:latin typeface="Calibri"/>
                        <a:ea typeface="Calibri"/>
                        <a:cs typeface="Times New Roman"/>
                      </a:endParaRPr>
                    </a:p>
                  </a:txBody>
                  <a:tcPr marL="68580" marR="68580" marT="0" marB="0"/>
                </a:tc>
                <a:tc>
                  <a:txBody>
                    <a:bodyPr/>
                    <a:lstStyle/>
                    <a:p>
                      <a:r>
                        <a:rPr lang="en-US" dirty="0" smtClean="0"/>
                        <a:t>20</a:t>
                      </a:r>
                      <a:endParaRPr lang="en-US" dirty="0"/>
                    </a:p>
                  </a:txBody>
                  <a:tcPr/>
                </a:tc>
                <a:tc>
                  <a:txBody>
                    <a:bodyPr/>
                    <a:lstStyle/>
                    <a:p>
                      <a:pPr marL="0" marR="0">
                        <a:lnSpc>
                          <a:spcPct val="150000"/>
                        </a:lnSpc>
                        <a:spcBef>
                          <a:spcPts val="0"/>
                        </a:spcBef>
                        <a:spcAft>
                          <a:spcPts val="0"/>
                        </a:spcAft>
                      </a:pPr>
                      <a:r>
                        <a:rPr lang="en-US" sz="1800" dirty="0">
                          <a:latin typeface="Times New Roman"/>
                          <a:ea typeface="Calibri"/>
                          <a:cs typeface="Times New Roman"/>
                        </a:rPr>
                        <a:t>8</a:t>
                      </a:r>
                      <a:endParaRPr lang="en-US" sz="1800" dirty="0">
                        <a:latin typeface="Calibri"/>
                        <a:ea typeface="Calibri"/>
                        <a:cs typeface="Times New Roman"/>
                      </a:endParaRPr>
                    </a:p>
                  </a:txBody>
                  <a:tcPr marL="68580" marR="68580" marT="0" marB="0"/>
                </a:tc>
                <a:tc>
                  <a:txBody>
                    <a:bodyPr/>
                    <a:lstStyle/>
                    <a:p>
                      <a:pPr marL="0" marR="0">
                        <a:lnSpc>
                          <a:spcPct val="150000"/>
                        </a:lnSpc>
                        <a:spcBef>
                          <a:spcPts val="0"/>
                        </a:spcBef>
                        <a:spcAft>
                          <a:spcPts val="0"/>
                        </a:spcAft>
                      </a:pPr>
                      <a:r>
                        <a:rPr lang="en-US" sz="1800" dirty="0" smtClean="0">
                          <a:latin typeface="Times New Roman"/>
                          <a:ea typeface="Calibri"/>
                          <a:cs typeface="Times New Roman"/>
                        </a:rPr>
                        <a:t>4</a:t>
                      </a:r>
                      <a:endParaRPr lang="en-US" sz="1800" dirty="0">
                        <a:latin typeface="Calibri"/>
                        <a:ea typeface="Calibri"/>
                        <a:cs typeface="Times New Roman"/>
                      </a:endParaRPr>
                    </a:p>
                  </a:txBody>
                  <a:tcPr marL="68580" marR="68580" marT="0" marB="0"/>
                </a:tc>
              </a:tr>
              <a:tr h="370840">
                <a:tc>
                  <a:txBody>
                    <a:bodyPr/>
                    <a:lstStyle/>
                    <a:p>
                      <a:r>
                        <a:rPr lang="en-US" dirty="0" smtClean="0"/>
                        <a:t>TOTAL</a:t>
                      </a:r>
                      <a:endParaRPr lang="en-US" dirty="0"/>
                    </a:p>
                  </a:txBody>
                  <a:tcPr marL="68580" marR="68580" marT="0" marB="0"/>
                </a:tc>
                <a:tc>
                  <a:txBody>
                    <a:bodyPr/>
                    <a:lstStyle/>
                    <a:p>
                      <a:r>
                        <a:rPr lang="en-US" dirty="0" smtClean="0"/>
                        <a:t>370</a:t>
                      </a:r>
                      <a:endParaRPr lang="en-US" dirty="0"/>
                    </a:p>
                  </a:txBody>
                  <a:tcPr/>
                </a:tc>
                <a:tc>
                  <a:txBody>
                    <a:bodyPr/>
                    <a:lstStyle/>
                    <a:p>
                      <a:r>
                        <a:rPr lang="en-US" sz="1800" dirty="0" smtClean="0"/>
                        <a:t>133</a:t>
                      </a:r>
                      <a:endParaRPr lang="en-US" sz="1800" dirty="0"/>
                    </a:p>
                  </a:txBody>
                  <a:tcPr/>
                </a:tc>
                <a:tc>
                  <a:txBody>
                    <a:bodyPr/>
                    <a:lstStyle/>
                    <a:p>
                      <a:r>
                        <a:rPr lang="en-US" dirty="0" smtClean="0"/>
                        <a:t>35</a:t>
                      </a:r>
                      <a:endParaRPr lang="en-US" dirty="0"/>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FINDINGS Contd..</a:t>
            </a:r>
            <a:endParaRPr lang="en-US" dirty="0"/>
          </a:p>
        </p:txBody>
      </p:sp>
      <p:sp>
        <p:nvSpPr>
          <p:cNvPr id="3" name="Content Placeholder 2"/>
          <p:cNvSpPr>
            <a:spLocks noGrp="1"/>
          </p:cNvSpPr>
          <p:nvPr>
            <p:ph idx="1"/>
          </p:nvPr>
        </p:nvSpPr>
        <p:spPr/>
        <p:txBody>
          <a:bodyPr/>
          <a:lstStyle/>
          <a:p>
            <a:r>
              <a:rPr lang="en-US" dirty="0" smtClean="0">
                <a:solidFill>
                  <a:schemeClr val="bg1"/>
                </a:solidFill>
              </a:rPr>
              <a:t>CALCULATION:</a:t>
            </a:r>
          </a:p>
          <a:p>
            <a:pPr>
              <a:buNone/>
            </a:pPr>
            <a:r>
              <a:rPr lang="en-US" dirty="0" smtClean="0">
                <a:solidFill>
                  <a:schemeClr val="bg1"/>
                </a:solidFill>
              </a:rPr>
              <a:t>         </a:t>
            </a:r>
            <a:r>
              <a:rPr lang="en-US" sz="1800" dirty="0" smtClean="0">
                <a:solidFill>
                  <a:schemeClr val="bg1"/>
                </a:solidFill>
              </a:rPr>
              <a:t>No of wrong indents without explanation                    </a:t>
            </a:r>
            <a:r>
              <a:rPr lang="en-US" sz="3600" dirty="0" smtClean="0">
                <a:solidFill>
                  <a:schemeClr val="bg1"/>
                </a:solidFill>
              </a:rPr>
              <a:t>100</a:t>
            </a:r>
          </a:p>
          <a:p>
            <a:pPr>
              <a:buNone/>
            </a:pPr>
            <a:r>
              <a:rPr lang="en-US" sz="1800" dirty="0" smtClean="0">
                <a:solidFill>
                  <a:schemeClr val="bg1"/>
                </a:solidFill>
              </a:rPr>
              <a:t>                 Total No. Of Indents                                                         </a:t>
            </a:r>
          </a:p>
          <a:p>
            <a:pPr>
              <a:buNone/>
            </a:pPr>
            <a:endParaRPr lang="en-US" dirty="0" smtClean="0">
              <a:solidFill>
                <a:schemeClr val="bg1"/>
              </a:solidFill>
            </a:endParaRPr>
          </a:p>
          <a:p>
            <a:pPr>
              <a:buNone/>
            </a:pPr>
            <a:r>
              <a:rPr lang="en-US" dirty="0" smtClean="0">
                <a:solidFill>
                  <a:schemeClr val="bg1"/>
                </a:solidFill>
              </a:rPr>
              <a:t>            35/370* 100 =  10%  (approx)</a:t>
            </a:r>
          </a:p>
          <a:p>
            <a:pPr>
              <a:buNone/>
            </a:pPr>
            <a:endParaRPr lang="en-US" dirty="0" smtClean="0">
              <a:solidFill>
                <a:schemeClr val="bg1"/>
              </a:solidFill>
            </a:endParaRPr>
          </a:p>
          <a:p>
            <a:r>
              <a:rPr lang="en-US" dirty="0" smtClean="0">
                <a:solidFill>
                  <a:schemeClr val="bg1"/>
                </a:solidFill>
              </a:rPr>
              <a:t>This shows that nearly 10% of total indents can be reduced so as to spare some more time and material for better patient care.</a:t>
            </a:r>
            <a:endParaRPr lang="en-US" dirty="0">
              <a:solidFill>
                <a:schemeClr val="bg1"/>
              </a:solidFill>
            </a:endParaRPr>
          </a:p>
        </p:txBody>
      </p:sp>
      <p:cxnSp>
        <p:nvCxnSpPr>
          <p:cNvPr id="5" name="Straight Connector 4"/>
          <p:cNvCxnSpPr/>
          <p:nvPr/>
        </p:nvCxnSpPr>
        <p:spPr>
          <a:xfrm>
            <a:off x="1295400" y="2743200"/>
            <a:ext cx="3962400" cy="1588"/>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rot="16200000" flipH="1">
            <a:off x="6019800" y="2667000"/>
            <a:ext cx="381000" cy="3810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5981700" y="2705100"/>
            <a:ext cx="381000" cy="3048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a:xfrm>
            <a:off x="381000" y="1600200"/>
            <a:ext cx="8305800" cy="5105400"/>
          </a:xfrm>
        </p:spPr>
        <p:txBody>
          <a:bodyPr>
            <a:noAutofit/>
          </a:bodyPr>
          <a:lstStyle/>
          <a:p>
            <a:pPr lvl="0"/>
            <a:r>
              <a:rPr lang="en-US" sz="2000" dirty="0" smtClean="0">
                <a:solidFill>
                  <a:schemeClr val="bg1"/>
                </a:solidFill>
                <a:latin typeface="Times New Roman" pitchFamily="18" charset="0"/>
                <a:cs typeface="Times New Roman" pitchFamily="18" charset="0"/>
              </a:rPr>
              <a:t>Increase the no of Pharmacy Staff </a:t>
            </a:r>
            <a:r>
              <a:rPr lang="en-US" sz="2000" b="1" dirty="0" smtClean="0">
                <a:solidFill>
                  <a:schemeClr val="bg1"/>
                </a:solidFill>
                <a:latin typeface="Times New Roman" pitchFamily="18" charset="0"/>
                <a:cs typeface="Times New Roman" pitchFamily="18" charset="0"/>
              </a:rPr>
              <a:t>at least 4 pharmacists</a:t>
            </a:r>
            <a:r>
              <a:rPr lang="en-US" sz="2000" dirty="0" smtClean="0">
                <a:solidFill>
                  <a:schemeClr val="bg1"/>
                </a:solidFill>
                <a:latin typeface="Times New Roman" pitchFamily="18" charset="0"/>
                <a:cs typeface="Times New Roman" pitchFamily="18" charset="0"/>
              </a:rPr>
              <a:t> </a:t>
            </a:r>
            <a:r>
              <a:rPr lang="en-US" sz="2000" b="1" dirty="0" smtClean="0">
                <a:solidFill>
                  <a:schemeClr val="bg1"/>
                </a:solidFill>
                <a:latin typeface="Times New Roman" pitchFamily="18" charset="0"/>
                <a:cs typeface="Times New Roman" pitchFamily="18" charset="0"/>
              </a:rPr>
              <a:t>at day time</a:t>
            </a:r>
            <a:r>
              <a:rPr lang="en-US" sz="2000" dirty="0" smtClean="0">
                <a:solidFill>
                  <a:schemeClr val="bg1"/>
                </a:solidFill>
                <a:latin typeface="Times New Roman" pitchFamily="18" charset="0"/>
                <a:cs typeface="Times New Roman" pitchFamily="18" charset="0"/>
              </a:rPr>
              <a:t> will reduce the </a:t>
            </a:r>
            <a:r>
              <a:rPr lang="en-US" sz="2000" b="1" dirty="0" smtClean="0">
                <a:solidFill>
                  <a:schemeClr val="bg1"/>
                </a:solidFill>
                <a:latin typeface="Times New Roman" pitchFamily="18" charset="0"/>
                <a:cs typeface="Times New Roman" pitchFamily="18" charset="0"/>
              </a:rPr>
              <a:t>dispensing difficulty problem</a:t>
            </a:r>
            <a:r>
              <a:rPr lang="en-US" sz="2000" dirty="0" smtClean="0">
                <a:solidFill>
                  <a:schemeClr val="bg1"/>
                </a:solidFill>
                <a:latin typeface="Times New Roman" pitchFamily="18" charset="0"/>
                <a:cs typeface="Times New Roman" pitchFamily="18" charset="0"/>
              </a:rPr>
              <a:t> and also will lead to achievement of </a:t>
            </a:r>
            <a:r>
              <a:rPr lang="en-US" sz="2000" b="1" dirty="0" smtClean="0">
                <a:solidFill>
                  <a:schemeClr val="bg1"/>
                </a:solidFill>
                <a:latin typeface="Times New Roman" pitchFamily="18" charset="0"/>
                <a:cs typeface="Times New Roman" pitchFamily="18" charset="0"/>
              </a:rPr>
              <a:t>JCI Requirement – prescription review.</a:t>
            </a:r>
            <a:r>
              <a:rPr lang="en-US" sz="2000" dirty="0" smtClean="0">
                <a:solidFill>
                  <a:schemeClr val="bg1"/>
                </a:solidFill>
                <a:latin typeface="Times New Roman" pitchFamily="18" charset="0"/>
                <a:cs typeface="Times New Roman" pitchFamily="18" charset="0"/>
              </a:rPr>
              <a:t> </a:t>
            </a:r>
          </a:p>
          <a:p>
            <a:pPr lvl="0"/>
            <a:endParaRPr lang="en-US" sz="2000" dirty="0" smtClean="0">
              <a:solidFill>
                <a:schemeClr val="bg1"/>
              </a:solidFill>
              <a:latin typeface="Times New Roman" pitchFamily="18" charset="0"/>
              <a:cs typeface="Times New Roman" pitchFamily="18" charset="0"/>
            </a:endParaRPr>
          </a:p>
          <a:p>
            <a:pPr lvl="0"/>
            <a:r>
              <a:rPr lang="en-US" sz="2000" dirty="0" smtClean="0">
                <a:solidFill>
                  <a:schemeClr val="bg1"/>
                </a:solidFill>
                <a:latin typeface="Times New Roman" pitchFamily="18" charset="0"/>
                <a:cs typeface="Times New Roman" pitchFamily="18" charset="0"/>
              </a:rPr>
              <a:t>Regular follow up should be done so as to ensure that nurses are following time slots allocated to them for ordering medicines for patients.</a:t>
            </a:r>
          </a:p>
          <a:p>
            <a:pPr lvl="0"/>
            <a:endParaRPr lang="en-US" sz="2000" dirty="0" smtClean="0">
              <a:solidFill>
                <a:schemeClr val="bg1"/>
              </a:solidFill>
              <a:latin typeface="Times New Roman" pitchFamily="18" charset="0"/>
              <a:cs typeface="Times New Roman" pitchFamily="18" charset="0"/>
            </a:endParaRPr>
          </a:p>
          <a:p>
            <a:pPr lvl="0"/>
            <a:r>
              <a:rPr lang="en-US" sz="2000" dirty="0" smtClean="0">
                <a:solidFill>
                  <a:schemeClr val="bg1"/>
                </a:solidFill>
                <a:latin typeface="Times New Roman" pitchFamily="18" charset="0"/>
                <a:cs typeface="Times New Roman" pitchFamily="18" charset="0"/>
              </a:rPr>
              <a:t>Random Patient beside audit should be done to check the amount of medicine indented against the patient as per the dose frequency written in the prescription.</a:t>
            </a:r>
          </a:p>
          <a:p>
            <a:pPr lvl="0"/>
            <a:endParaRPr lang="en-US" sz="2000" dirty="0" smtClean="0">
              <a:solidFill>
                <a:schemeClr val="bg1"/>
              </a:solidFill>
              <a:latin typeface="Times New Roman" pitchFamily="18" charset="0"/>
              <a:cs typeface="Times New Roman" pitchFamily="18" charset="0"/>
            </a:endParaRPr>
          </a:p>
          <a:p>
            <a:pPr lvl="0"/>
            <a:r>
              <a:rPr lang="en-US" sz="2000" dirty="0" smtClean="0">
                <a:solidFill>
                  <a:schemeClr val="bg1"/>
                </a:solidFill>
                <a:latin typeface="Times New Roman" pitchFamily="18" charset="0"/>
                <a:cs typeface="Times New Roman" pitchFamily="18" charset="0"/>
              </a:rPr>
              <a:t>Daily a specific area can be selected and can be checked for the discrepancies in the time slots for indenting the medicines. An explanation can be asked from the ordering nurse if any indent found outside the time slot.</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SHOBHIT's\Desktop\thank-you.jpg"/>
          <p:cNvPicPr>
            <a:picLocks noGrp="1" noChangeAspect="1" noChangeArrowheads="1"/>
          </p:cNvPicPr>
          <p:nvPr>
            <p:ph idx="1"/>
          </p:nvPr>
        </p:nvPicPr>
        <p:blipFill>
          <a:blip r:embed="rId2"/>
          <a:srcRect/>
          <a:stretch>
            <a:fillRect/>
          </a:stretch>
        </p:blipFill>
        <p:spPr bwMode="auto">
          <a:xfrm>
            <a:off x="0" y="-304800"/>
            <a:ext cx="9144000" cy="68580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About The Hospital</a:t>
            </a:r>
            <a:endParaRPr lang="en-US" dirty="0"/>
          </a:p>
        </p:txBody>
      </p:sp>
      <p:sp>
        <p:nvSpPr>
          <p:cNvPr id="3" name="Content Placeholder 2"/>
          <p:cNvSpPr>
            <a:spLocks noGrp="1"/>
          </p:cNvSpPr>
          <p:nvPr>
            <p:ph idx="1"/>
          </p:nvPr>
        </p:nvSpPr>
        <p:spPr/>
        <p:txBody>
          <a:bodyPr/>
          <a:lstStyle/>
          <a:p>
            <a:endParaRPr lang="en-US" dirty="0" smtClean="0"/>
          </a:p>
          <a:p>
            <a:r>
              <a:rPr lang="en-US" dirty="0" smtClean="0">
                <a:solidFill>
                  <a:schemeClr val="bg1"/>
                </a:solidFill>
                <a:latin typeface="Times New Roman" pitchFamily="18" charset="0"/>
                <a:cs typeface="Times New Roman" pitchFamily="18" charset="0"/>
              </a:rPr>
              <a:t>285 bedded Heart Hospital.</a:t>
            </a:r>
          </a:p>
          <a:p>
            <a:r>
              <a:rPr lang="en-US" dirty="0">
                <a:solidFill>
                  <a:schemeClr val="bg1"/>
                </a:solidFill>
                <a:latin typeface="Times New Roman" pitchFamily="18" charset="0"/>
                <a:cs typeface="Times New Roman" pitchFamily="18" charset="0"/>
              </a:rPr>
              <a:t>Escorts celebrated 22 years of Cardiac excellence last </a:t>
            </a:r>
            <a:r>
              <a:rPr lang="en-US" dirty="0" smtClean="0">
                <a:solidFill>
                  <a:schemeClr val="bg1"/>
                </a:solidFill>
                <a:latin typeface="Times New Roman" pitchFamily="18" charset="0"/>
                <a:cs typeface="Times New Roman" pitchFamily="18" charset="0"/>
              </a:rPr>
              <a:t>year.</a:t>
            </a:r>
          </a:p>
          <a:p>
            <a:r>
              <a:rPr lang="en-US" dirty="0" smtClean="0">
                <a:solidFill>
                  <a:schemeClr val="bg1"/>
                </a:solidFill>
                <a:latin typeface="Times New Roman" pitchFamily="18" charset="0"/>
                <a:cs typeface="Times New Roman" pitchFamily="18" charset="0"/>
              </a:rPr>
              <a:t>Handles 15000 admissions every year out of those nearly 7000 are emergency cases</a:t>
            </a:r>
            <a:endParaRPr lang="en-US"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DEPARTMENT OVERVIEW</a:t>
            </a:r>
            <a:endParaRPr lang="en-US" dirty="0"/>
          </a:p>
        </p:txBody>
      </p:sp>
      <p:sp>
        <p:nvSpPr>
          <p:cNvPr id="3" name="Content Placeholder 2"/>
          <p:cNvSpPr>
            <a:spLocks noGrp="1"/>
          </p:cNvSpPr>
          <p:nvPr>
            <p:ph idx="1"/>
          </p:nvPr>
        </p:nvSpPr>
        <p:spPr/>
        <p:txBody>
          <a:bodyPr>
            <a:normAutofit/>
          </a:bodyPr>
          <a:lstStyle/>
          <a:p>
            <a:pPr algn="ctr">
              <a:buNone/>
            </a:pPr>
            <a:r>
              <a:rPr lang="en-US" dirty="0" smtClean="0">
                <a:solidFill>
                  <a:schemeClr val="bg1"/>
                </a:solidFill>
                <a:latin typeface="Times New Roman" pitchFamily="18" charset="0"/>
                <a:cs typeface="Times New Roman" pitchFamily="18" charset="0"/>
              </a:rPr>
              <a:t>HOSPITAL PHARMACY DEPARTMENT</a:t>
            </a:r>
          </a:p>
          <a:p>
            <a:pPr algn="ctr">
              <a:buNone/>
            </a:pPr>
            <a:endParaRPr lang="en-US" dirty="0" smtClean="0">
              <a:solidFill>
                <a:schemeClr val="bg1"/>
              </a:solidFill>
              <a:latin typeface="Times New Roman" pitchFamily="18" charset="0"/>
              <a:cs typeface="Times New Roman" pitchFamily="18" charset="0"/>
            </a:endParaRPr>
          </a:p>
          <a:p>
            <a:pPr lvl="0"/>
            <a:r>
              <a:rPr lang="en-US" dirty="0">
                <a:solidFill>
                  <a:schemeClr val="bg1"/>
                </a:solidFill>
                <a:latin typeface="Times New Roman" pitchFamily="18" charset="0"/>
                <a:cs typeface="Times New Roman" pitchFamily="18" charset="0"/>
              </a:rPr>
              <a:t>Purchasing, storing and distribution of medicines.</a:t>
            </a:r>
          </a:p>
          <a:p>
            <a:pPr lvl="0"/>
            <a:r>
              <a:rPr lang="en-US" dirty="0">
                <a:solidFill>
                  <a:schemeClr val="bg1"/>
                </a:solidFill>
                <a:latin typeface="Times New Roman" pitchFamily="18" charset="0"/>
                <a:cs typeface="Times New Roman" pitchFamily="18" charset="0"/>
              </a:rPr>
              <a:t>Ensuring potency and good quality of medicines.</a:t>
            </a:r>
          </a:p>
          <a:p>
            <a:pPr lvl="0"/>
            <a:r>
              <a:rPr lang="en-US" dirty="0">
                <a:solidFill>
                  <a:schemeClr val="bg1"/>
                </a:solidFill>
                <a:latin typeface="Times New Roman" pitchFamily="18" charset="0"/>
                <a:cs typeface="Times New Roman" pitchFamily="18" charset="0"/>
              </a:rPr>
              <a:t>Dispensing of medications.</a:t>
            </a:r>
          </a:p>
          <a:p>
            <a:pPr lvl="0"/>
            <a:r>
              <a:rPr lang="en-US" dirty="0">
                <a:solidFill>
                  <a:schemeClr val="bg1"/>
                </a:solidFill>
                <a:latin typeface="Times New Roman" pitchFamily="18" charset="0"/>
                <a:cs typeface="Times New Roman" pitchFamily="18" charset="0"/>
              </a:rPr>
              <a:t>Maintenance of records and stock registers. </a:t>
            </a:r>
          </a:p>
          <a:p>
            <a:pPr lvl="0"/>
            <a:r>
              <a:rPr lang="en-US" dirty="0">
                <a:solidFill>
                  <a:schemeClr val="bg1"/>
                </a:solidFill>
                <a:latin typeface="Times New Roman" pitchFamily="18" charset="0"/>
                <a:cs typeface="Times New Roman" pitchFamily="18" charset="0"/>
              </a:rPr>
              <a:t>Adherence to laws and regulations as per the government norms.</a:t>
            </a:r>
          </a:p>
          <a:p>
            <a:pPr>
              <a:buNone/>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REFLECTION </a:t>
            </a:r>
            <a:endParaRPr lang="en-US" dirty="0"/>
          </a:p>
        </p:txBody>
      </p:sp>
      <p:sp>
        <p:nvSpPr>
          <p:cNvPr id="3" name="Content Placeholder 2"/>
          <p:cNvSpPr>
            <a:spLocks noGrp="1"/>
          </p:cNvSpPr>
          <p:nvPr>
            <p:ph idx="1"/>
          </p:nvPr>
        </p:nvSpPr>
        <p:spPr/>
        <p:txBody>
          <a:bodyPr>
            <a:normAutofit fontScale="92500"/>
          </a:bodyPr>
          <a:lstStyle/>
          <a:p>
            <a:r>
              <a:rPr lang="en-US" sz="2800" dirty="0" smtClean="0">
                <a:solidFill>
                  <a:schemeClr val="bg1"/>
                </a:solidFill>
                <a:latin typeface="Times New Roman" pitchFamily="18" charset="0"/>
                <a:cs typeface="Times New Roman" pitchFamily="18" charset="0"/>
              </a:rPr>
              <a:t>Involved in pharmacy operations </a:t>
            </a:r>
          </a:p>
          <a:p>
            <a:r>
              <a:rPr lang="en-US" sz="2800" dirty="0" smtClean="0">
                <a:solidFill>
                  <a:schemeClr val="bg1"/>
                </a:solidFill>
                <a:latin typeface="Times New Roman" pitchFamily="18" charset="0"/>
                <a:cs typeface="Times New Roman" pitchFamily="18" charset="0"/>
              </a:rPr>
              <a:t>Studied the Distribution system of medicines</a:t>
            </a:r>
          </a:p>
          <a:p>
            <a:r>
              <a:rPr lang="en-US" sz="2800" dirty="0" smtClean="0">
                <a:solidFill>
                  <a:schemeClr val="bg1"/>
                </a:solidFill>
                <a:latin typeface="Times New Roman" pitchFamily="18" charset="0"/>
                <a:cs typeface="Times New Roman" pitchFamily="18" charset="0"/>
              </a:rPr>
              <a:t>Conducted various Audits in the department:</a:t>
            </a:r>
          </a:p>
          <a:p>
            <a:pPr>
              <a:buNone/>
            </a:pPr>
            <a:r>
              <a:rPr lang="en-US" sz="2800" dirty="0" smtClean="0">
                <a:solidFill>
                  <a:schemeClr val="bg1"/>
                </a:solidFill>
                <a:latin typeface="Times New Roman" pitchFamily="18" charset="0"/>
                <a:cs typeface="Times New Roman" pitchFamily="18" charset="0"/>
              </a:rPr>
              <a:t>                     1. Prescription Audit</a:t>
            </a:r>
          </a:p>
          <a:p>
            <a:pPr>
              <a:buNone/>
            </a:pPr>
            <a:r>
              <a:rPr lang="en-US" sz="2800" dirty="0" smtClean="0">
                <a:solidFill>
                  <a:schemeClr val="bg1"/>
                </a:solidFill>
                <a:latin typeface="Times New Roman" pitchFamily="18" charset="0"/>
                <a:cs typeface="Times New Roman" pitchFamily="18" charset="0"/>
              </a:rPr>
              <a:t>                     2. Pilferage Audit</a:t>
            </a:r>
          </a:p>
          <a:p>
            <a:pPr>
              <a:buNone/>
            </a:pPr>
            <a:r>
              <a:rPr lang="en-US" sz="2800" dirty="0" smtClean="0">
                <a:solidFill>
                  <a:schemeClr val="bg1"/>
                </a:solidFill>
                <a:latin typeface="Times New Roman" pitchFamily="18" charset="0"/>
                <a:cs typeface="Times New Roman" pitchFamily="18" charset="0"/>
              </a:rPr>
              <a:t>                     3. Crash Cart Audit</a:t>
            </a:r>
          </a:p>
          <a:p>
            <a:r>
              <a:rPr lang="en-US" sz="2800" dirty="0" smtClean="0">
                <a:solidFill>
                  <a:schemeClr val="bg1"/>
                </a:solidFill>
                <a:latin typeface="Times New Roman" pitchFamily="18" charset="0"/>
                <a:cs typeface="Times New Roman" pitchFamily="18" charset="0"/>
              </a:rPr>
              <a:t>Involved in arrangements and stacking the medicines as per the separate codes and Dosage forms</a:t>
            </a:r>
          </a:p>
          <a:p>
            <a:r>
              <a:rPr lang="en-US" sz="2800" dirty="0" smtClean="0">
                <a:solidFill>
                  <a:schemeClr val="bg1"/>
                </a:solidFill>
                <a:latin typeface="Times New Roman" pitchFamily="18" charset="0"/>
                <a:cs typeface="Times New Roman" pitchFamily="18" charset="0"/>
              </a:rPr>
              <a:t>Implemented system of Fast Moving items in pharmacy</a:t>
            </a:r>
            <a:endParaRPr lang="en-US" sz="28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Introduction /Rationale of Study</a:t>
            </a:r>
            <a:endParaRPr lang="en-US" dirty="0"/>
          </a:p>
        </p:txBody>
      </p:sp>
      <p:sp>
        <p:nvSpPr>
          <p:cNvPr id="3" name="Content Placeholder 2"/>
          <p:cNvSpPr>
            <a:spLocks noGrp="1"/>
          </p:cNvSpPr>
          <p:nvPr>
            <p:ph idx="1"/>
          </p:nvPr>
        </p:nvSpPr>
        <p:spPr/>
        <p:txBody>
          <a:bodyPr>
            <a:normAutofit/>
          </a:bodyPr>
          <a:lstStyle/>
          <a:p>
            <a:r>
              <a:rPr lang="en-US" sz="2800" dirty="0" smtClean="0">
                <a:solidFill>
                  <a:schemeClr val="bg1"/>
                </a:solidFill>
                <a:latin typeface="Times New Roman" pitchFamily="18" charset="0"/>
                <a:cs typeface="Times New Roman" pitchFamily="18" charset="0"/>
              </a:rPr>
              <a:t>Hospital Pharmacy follows:</a:t>
            </a:r>
          </a:p>
          <a:p>
            <a:pPr algn="ctr">
              <a:buNone/>
            </a:pPr>
            <a:r>
              <a:rPr lang="en-US" sz="2800" dirty="0" smtClean="0">
                <a:solidFill>
                  <a:schemeClr val="bg1"/>
                </a:solidFill>
                <a:latin typeface="Times New Roman" pitchFamily="18" charset="0"/>
                <a:cs typeface="Times New Roman" pitchFamily="18" charset="0"/>
              </a:rPr>
              <a:t>   “RIGHT DRUG, RIGHT PLACE, RIGHT TIME”</a:t>
            </a:r>
          </a:p>
          <a:p>
            <a:r>
              <a:rPr lang="en-US" sz="2800" dirty="0" smtClean="0">
                <a:solidFill>
                  <a:schemeClr val="bg1"/>
                </a:solidFill>
                <a:latin typeface="Times New Roman" pitchFamily="18" charset="0"/>
                <a:cs typeface="Times New Roman" pitchFamily="18" charset="0"/>
              </a:rPr>
              <a:t>An attempt was made to streamline the pharmacy operations so as to raise institutional standards.</a:t>
            </a:r>
          </a:p>
          <a:p>
            <a:r>
              <a:rPr lang="en-US" sz="2800" dirty="0" smtClean="0">
                <a:solidFill>
                  <a:schemeClr val="bg1"/>
                </a:solidFill>
                <a:latin typeface="Times New Roman" pitchFamily="18" charset="0"/>
                <a:cs typeface="Times New Roman" pitchFamily="18" charset="0"/>
              </a:rPr>
              <a:t>As per the set institutional guidelines, there should be one indent against one patient within a time period of 24 hours except the emergency or stat orders</a:t>
            </a:r>
            <a:r>
              <a:rPr lang="en-US" dirty="0" smtClean="0">
                <a:solidFill>
                  <a:schemeClr val="bg1"/>
                </a:solidFill>
                <a:latin typeface="Times New Roman" pitchFamily="18" charset="0"/>
                <a:cs typeface="Times New Roman" pitchFamily="18" charset="0"/>
              </a:rPr>
              <a:t>.</a:t>
            </a:r>
          </a:p>
          <a:p>
            <a:r>
              <a:rPr lang="en-US" dirty="0" smtClean="0">
                <a:solidFill>
                  <a:schemeClr val="bg1"/>
                </a:solidFill>
                <a:latin typeface="Times New Roman" pitchFamily="18" charset="0"/>
                <a:cs typeface="Times New Roman" pitchFamily="18" charset="0"/>
              </a:rPr>
              <a:t>But the practice observed was that nurses indents erratically against a patient.</a:t>
            </a:r>
            <a:endParaRPr lang="en-US"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lnSpcReduction="10000"/>
          </a:bodyPr>
          <a:lstStyle/>
          <a:p>
            <a:pPr lvl="0"/>
            <a:r>
              <a:rPr lang="en-US" sz="3000" dirty="0" smtClean="0">
                <a:solidFill>
                  <a:schemeClr val="bg1"/>
                </a:solidFill>
                <a:latin typeface="Times New Roman" pitchFamily="18" charset="0"/>
                <a:cs typeface="Times New Roman" pitchFamily="18" charset="0"/>
              </a:rPr>
              <a:t>To decrease the No of Indents/patient/day</a:t>
            </a:r>
          </a:p>
          <a:p>
            <a:pPr lvl="0"/>
            <a:r>
              <a:rPr lang="en-US" sz="3000" dirty="0" smtClean="0">
                <a:solidFill>
                  <a:schemeClr val="bg1"/>
                </a:solidFill>
                <a:latin typeface="Times New Roman" pitchFamily="18" charset="0"/>
                <a:cs typeface="Times New Roman" pitchFamily="18" charset="0"/>
              </a:rPr>
              <a:t>To involve Nurses more in the patient care rather than indenting and other works. </a:t>
            </a:r>
          </a:p>
          <a:p>
            <a:pPr lvl="0"/>
            <a:r>
              <a:rPr lang="en-US" sz="3000" b="1" i="1" dirty="0" smtClean="0">
                <a:solidFill>
                  <a:schemeClr val="bg1"/>
                </a:solidFill>
                <a:latin typeface="Times New Roman" pitchFamily="18" charset="0"/>
                <a:cs typeface="Times New Roman" pitchFamily="18" charset="0"/>
              </a:rPr>
              <a:t>To decrease the workload of Pharmacist and involve them in the prescription review process.</a:t>
            </a:r>
          </a:p>
          <a:p>
            <a:pPr lvl="0"/>
            <a:r>
              <a:rPr lang="en-US" sz="3000" dirty="0" smtClean="0">
                <a:solidFill>
                  <a:schemeClr val="bg1"/>
                </a:solidFill>
                <a:latin typeface="Times New Roman" pitchFamily="18" charset="0"/>
                <a:cs typeface="Times New Roman" pitchFamily="18" charset="0"/>
              </a:rPr>
              <a:t>To save the time and material involved in packing and receiving of frequent indents against the same patient</a:t>
            </a:r>
          </a:p>
          <a:p>
            <a:pPr lvl="0"/>
            <a:r>
              <a:rPr lang="en-US" sz="3000" dirty="0" smtClean="0">
                <a:solidFill>
                  <a:schemeClr val="bg1"/>
                </a:solidFill>
                <a:latin typeface="Times New Roman" pitchFamily="18" charset="0"/>
                <a:cs typeface="Times New Roman" pitchFamily="18" charset="0"/>
              </a:rPr>
              <a:t>Increase the communication between the transcriptionist and the Nurses</a:t>
            </a:r>
          </a:p>
          <a:p>
            <a:endParaRPr lang="en-US"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p:txBody>
          <a:bodyPr/>
          <a:lstStyle/>
          <a:p>
            <a:r>
              <a:rPr lang="en-US" dirty="0" smtClean="0">
                <a:solidFill>
                  <a:schemeClr val="bg1"/>
                </a:solidFill>
                <a:latin typeface="Times New Roman" pitchFamily="18" charset="0"/>
                <a:cs typeface="Times New Roman" pitchFamily="18" charset="0"/>
              </a:rPr>
              <a:t>Analytical Study was conducted</a:t>
            </a:r>
          </a:p>
          <a:p>
            <a:r>
              <a:rPr lang="en-US" dirty="0" smtClean="0">
                <a:solidFill>
                  <a:schemeClr val="bg1"/>
                </a:solidFill>
                <a:latin typeface="Times New Roman" pitchFamily="18" charset="0"/>
                <a:cs typeface="Times New Roman" pitchFamily="18" charset="0"/>
              </a:rPr>
              <a:t>Primary data was taken from Hospital Information system “</a:t>
            </a:r>
            <a:r>
              <a:rPr lang="en-US" b="1" i="1" dirty="0" smtClean="0">
                <a:solidFill>
                  <a:schemeClr val="bg1"/>
                </a:solidFill>
                <a:latin typeface="Times New Roman" pitchFamily="18" charset="0"/>
                <a:cs typeface="Times New Roman" pitchFamily="18" charset="0"/>
              </a:rPr>
              <a:t>Report Hook</a:t>
            </a:r>
            <a:r>
              <a:rPr lang="en-US" dirty="0" smtClean="0">
                <a:solidFill>
                  <a:schemeClr val="bg1"/>
                </a:solidFill>
                <a:latin typeface="Times New Roman" pitchFamily="18" charset="0"/>
                <a:cs typeface="Times New Roman" pitchFamily="18" charset="0"/>
              </a:rPr>
              <a:t>” </a:t>
            </a:r>
          </a:p>
          <a:p>
            <a:r>
              <a:rPr lang="en-US" dirty="0" smtClean="0">
                <a:solidFill>
                  <a:schemeClr val="bg1"/>
                </a:solidFill>
                <a:latin typeface="Times New Roman" pitchFamily="18" charset="0"/>
                <a:cs typeface="Times New Roman" pitchFamily="18" charset="0"/>
              </a:rPr>
              <a:t>Average number of indents were calculated prior to intervention.</a:t>
            </a:r>
          </a:p>
          <a:p>
            <a:r>
              <a:rPr lang="en-US" dirty="0" smtClean="0">
                <a:solidFill>
                  <a:schemeClr val="bg1"/>
                </a:solidFill>
                <a:latin typeface="Times New Roman" pitchFamily="18" charset="0"/>
                <a:cs typeface="Times New Roman" pitchFamily="18" charset="0"/>
              </a:rPr>
              <a:t>Then comparison was done from the data after the intervention </a:t>
            </a:r>
            <a:endParaRPr lang="en-US"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Analysis</a:t>
            </a:r>
            <a:endParaRPr lang="en-US" dirty="0"/>
          </a:p>
        </p:txBody>
      </p:sp>
      <p:graphicFrame>
        <p:nvGraphicFramePr>
          <p:cNvPr id="4" name="Content Placeholder 3"/>
          <p:cNvGraphicFramePr>
            <a:graphicFrameLocks noGrp="1"/>
          </p:cNvGraphicFramePr>
          <p:nvPr>
            <p:ph idx="1"/>
          </p:nvPr>
        </p:nvGraphicFramePr>
        <p:xfrm>
          <a:off x="457200" y="1752600"/>
          <a:ext cx="8229600" cy="18338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sz="1800" b="1" kern="1200" dirty="0" smtClean="0">
                          <a:solidFill>
                            <a:schemeClr val="lt1"/>
                          </a:solidFill>
                          <a:latin typeface="+mn-lt"/>
                          <a:ea typeface="+mn-ea"/>
                          <a:cs typeface="+mn-cs"/>
                        </a:rPr>
                        <a:t>TOTAL NO. OF INDENTS FOR 11 DAYS</a:t>
                      </a:r>
                      <a:endParaRPr lang="en-US" dirty="0"/>
                    </a:p>
                  </a:txBody>
                  <a:tcPr/>
                </a:tc>
                <a:tc>
                  <a:txBody>
                    <a:bodyPr/>
                    <a:lstStyle/>
                    <a:p>
                      <a:r>
                        <a:rPr lang="en-US" sz="1800" b="1" kern="1200" dirty="0" smtClean="0">
                          <a:solidFill>
                            <a:schemeClr val="lt1"/>
                          </a:solidFill>
                          <a:latin typeface="+mn-lt"/>
                          <a:ea typeface="+mn-ea"/>
                          <a:cs typeface="+mn-cs"/>
                        </a:rPr>
                        <a:t>11835</a:t>
                      </a:r>
                      <a:endParaRPr lang="en-US" dirty="0"/>
                    </a:p>
                  </a:txBody>
                  <a:tcPr/>
                </a:tc>
              </a:tr>
              <a:tr h="370840">
                <a:tc>
                  <a:txBody>
                    <a:bodyPr/>
                    <a:lstStyle/>
                    <a:p>
                      <a:r>
                        <a:rPr lang="en-US" sz="1800" kern="1200" dirty="0" smtClean="0">
                          <a:solidFill>
                            <a:schemeClr val="dk1"/>
                          </a:solidFill>
                          <a:latin typeface="+mn-lt"/>
                          <a:ea typeface="+mn-ea"/>
                          <a:cs typeface="+mn-cs"/>
                        </a:rPr>
                        <a:t>AVG. NO OF IDENTS PER DAY</a:t>
                      </a:r>
                      <a:endParaRPr lang="en-US" dirty="0"/>
                    </a:p>
                  </a:txBody>
                  <a:tcPr/>
                </a:tc>
                <a:tc>
                  <a:txBody>
                    <a:bodyPr/>
                    <a:lstStyle/>
                    <a:p>
                      <a:r>
                        <a:rPr lang="en-US" sz="1800" kern="1200" dirty="0" smtClean="0">
                          <a:solidFill>
                            <a:schemeClr val="dk1"/>
                          </a:solidFill>
                          <a:latin typeface="+mn-lt"/>
                          <a:ea typeface="+mn-ea"/>
                          <a:cs typeface="+mn-cs"/>
                        </a:rPr>
                        <a:t>11835/11 = 1075.9</a:t>
                      </a:r>
                      <a:endParaRPr lang="en-US" dirty="0"/>
                    </a:p>
                  </a:txBody>
                  <a:tcPr/>
                </a:tc>
              </a:tr>
              <a:tr h="370840">
                <a:tc>
                  <a:txBody>
                    <a:bodyPr/>
                    <a:lstStyle/>
                    <a:p>
                      <a:pPr marL="0" marR="0">
                        <a:lnSpc>
                          <a:spcPct val="150000"/>
                        </a:lnSpc>
                        <a:spcBef>
                          <a:spcPts val="0"/>
                        </a:spcBef>
                        <a:spcAft>
                          <a:spcPts val="0"/>
                        </a:spcAft>
                      </a:pPr>
                      <a:r>
                        <a:rPr lang="en-US" sz="1800" kern="1200" dirty="0" smtClean="0">
                          <a:solidFill>
                            <a:schemeClr val="dk1"/>
                          </a:solidFill>
                          <a:latin typeface="+mn-lt"/>
                          <a:ea typeface="+mn-ea"/>
                          <a:cs typeface="+mn-cs"/>
                        </a:rPr>
                        <a:t>NO OF INDENTS FROM NURSING UNITS</a:t>
                      </a:r>
                      <a:endParaRPr lang="en-US" sz="1100" dirty="0">
                        <a:latin typeface="Calibri"/>
                        <a:ea typeface="Calibri"/>
                        <a:cs typeface="Times New Roman"/>
                      </a:endParaRPr>
                    </a:p>
                  </a:txBody>
                  <a:tcPr marL="68580" marR="68580" marT="0" marB="0"/>
                </a:tc>
                <a:tc>
                  <a:txBody>
                    <a:bodyPr/>
                    <a:lstStyle/>
                    <a:p>
                      <a:r>
                        <a:rPr lang="en-US" sz="1800" kern="1200" dirty="0" smtClean="0">
                          <a:solidFill>
                            <a:schemeClr val="dk1"/>
                          </a:solidFill>
                          <a:latin typeface="+mn-lt"/>
                          <a:ea typeface="+mn-ea"/>
                          <a:cs typeface="+mn-cs"/>
                        </a:rPr>
                        <a:t>1075.9/2 = 537.95</a:t>
                      </a:r>
                      <a:endParaRPr lang="en-US" dirty="0"/>
                    </a:p>
                  </a:txBody>
                  <a:tcPr/>
                </a:tc>
              </a:tr>
            </a:tbl>
          </a:graphicData>
        </a:graphic>
      </p:graphicFrame>
      <p:sp>
        <p:nvSpPr>
          <p:cNvPr id="5" name="TextBox 4"/>
          <p:cNvSpPr txBox="1"/>
          <p:nvPr/>
        </p:nvSpPr>
        <p:spPr>
          <a:xfrm>
            <a:off x="1524000" y="2971800"/>
            <a:ext cx="5791200" cy="369332"/>
          </a:xfrm>
          <a:prstGeom prst="rect">
            <a:avLst/>
          </a:prstGeom>
          <a:noFill/>
        </p:spPr>
        <p:txBody>
          <a:bodyPr wrap="square" rtlCol="0">
            <a:spAutoFit/>
          </a:bodyPr>
          <a:lstStyle/>
          <a:p>
            <a:r>
              <a:rPr lang="en-US" dirty="0" smtClean="0"/>
              <a:t>             Avg. No. Of indents prior to Interventions</a:t>
            </a:r>
            <a:endParaRPr lang="en-US" dirty="0"/>
          </a:p>
        </p:txBody>
      </p:sp>
      <p:graphicFrame>
        <p:nvGraphicFramePr>
          <p:cNvPr id="6" name="Content Placeholder 3"/>
          <p:cNvGraphicFramePr>
            <a:graphicFrameLocks/>
          </p:cNvGraphicFramePr>
          <p:nvPr/>
        </p:nvGraphicFramePr>
        <p:xfrm>
          <a:off x="457200" y="3657600"/>
          <a:ext cx="8229600" cy="183388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en-US" sz="1800" b="1" kern="1200" dirty="0" smtClean="0">
                          <a:solidFill>
                            <a:schemeClr val="lt1"/>
                          </a:solidFill>
                          <a:latin typeface="+mn-lt"/>
                          <a:ea typeface="+mn-ea"/>
                          <a:cs typeface="+mn-cs"/>
                        </a:rPr>
                        <a:t>TOTAL NO. OF INDENTS FOR 11 DAYS</a:t>
                      </a:r>
                      <a:endParaRPr lang="en-US" dirty="0"/>
                    </a:p>
                  </a:txBody>
                  <a:tcPr/>
                </a:tc>
                <a:tc>
                  <a:txBody>
                    <a:bodyPr/>
                    <a:lstStyle/>
                    <a:p>
                      <a:r>
                        <a:rPr lang="en-US" sz="1800" b="1" kern="1200" dirty="0" smtClean="0">
                          <a:solidFill>
                            <a:schemeClr val="lt1"/>
                          </a:solidFill>
                          <a:latin typeface="+mn-lt"/>
                          <a:ea typeface="+mn-ea"/>
                          <a:cs typeface="+mn-cs"/>
                        </a:rPr>
                        <a:t>10296</a:t>
                      </a:r>
                      <a:endParaRPr lang="en-US" dirty="0"/>
                    </a:p>
                  </a:txBody>
                  <a:tcPr/>
                </a:tc>
              </a:tr>
              <a:tr h="370840">
                <a:tc>
                  <a:txBody>
                    <a:bodyPr/>
                    <a:lstStyle/>
                    <a:p>
                      <a:r>
                        <a:rPr lang="en-US" sz="1800" kern="1200" dirty="0" smtClean="0">
                          <a:solidFill>
                            <a:schemeClr val="dk1"/>
                          </a:solidFill>
                          <a:latin typeface="+mn-lt"/>
                          <a:ea typeface="+mn-ea"/>
                          <a:cs typeface="+mn-cs"/>
                        </a:rPr>
                        <a:t>AVG. NO OF IDENTS PER DAY</a:t>
                      </a:r>
                      <a:endParaRPr lang="en-US" dirty="0"/>
                    </a:p>
                  </a:txBody>
                  <a:tcPr/>
                </a:tc>
                <a:tc>
                  <a:txBody>
                    <a:bodyPr/>
                    <a:lstStyle/>
                    <a:p>
                      <a:r>
                        <a:rPr lang="en-US" sz="1800" kern="1200" dirty="0" smtClean="0">
                          <a:solidFill>
                            <a:schemeClr val="dk1"/>
                          </a:solidFill>
                          <a:latin typeface="+mn-lt"/>
                          <a:ea typeface="+mn-ea"/>
                          <a:cs typeface="+mn-cs"/>
                        </a:rPr>
                        <a:t>10296/11 = 936</a:t>
                      </a:r>
                      <a:endParaRPr lang="en-US" dirty="0"/>
                    </a:p>
                  </a:txBody>
                  <a:tcPr/>
                </a:tc>
              </a:tr>
              <a:tr h="370840">
                <a:tc>
                  <a:txBody>
                    <a:bodyPr/>
                    <a:lstStyle/>
                    <a:p>
                      <a:pPr marL="0" marR="0">
                        <a:lnSpc>
                          <a:spcPct val="150000"/>
                        </a:lnSpc>
                        <a:spcBef>
                          <a:spcPts val="0"/>
                        </a:spcBef>
                        <a:spcAft>
                          <a:spcPts val="0"/>
                        </a:spcAft>
                      </a:pPr>
                      <a:r>
                        <a:rPr lang="en-US" sz="1800" kern="1200" dirty="0" smtClean="0">
                          <a:solidFill>
                            <a:schemeClr val="dk1"/>
                          </a:solidFill>
                          <a:latin typeface="+mn-lt"/>
                          <a:ea typeface="+mn-ea"/>
                          <a:cs typeface="+mn-cs"/>
                        </a:rPr>
                        <a:t>NO OF INDENTS FROM NURSING UNITS</a:t>
                      </a:r>
                      <a:endParaRPr lang="en-US" sz="1100" dirty="0">
                        <a:latin typeface="Calibri"/>
                        <a:ea typeface="Calibri"/>
                        <a:cs typeface="Times New Roman"/>
                      </a:endParaRPr>
                    </a:p>
                  </a:txBody>
                  <a:tcPr marL="68580" marR="68580" marT="0" marB="0"/>
                </a:tc>
                <a:tc>
                  <a:txBody>
                    <a:bodyPr/>
                    <a:lstStyle/>
                    <a:p>
                      <a:r>
                        <a:rPr lang="en-US" sz="1800" kern="1200" dirty="0" smtClean="0">
                          <a:solidFill>
                            <a:schemeClr val="dk1"/>
                          </a:solidFill>
                          <a:latin typeface="+mn-lt"/>
                          <a:ea typeface="+mn-ea"/>
                          <a:cs typeface="+mn-cs"/>
                        </a:rPr>
                        <a:t>936/2 = 468</a:t>
                      </a:r>
                      <a:endParaRPr lang="en-US" dirty="0"/>
                    </a:p>
                  </a:txBody>
                  <a:tcPr/>
                </a:tc>
              </a:tr>
            </a:tbl>
          </a:graphicData>
        </a:graphic>
      </p:graphicFrame>
      <p:sp>
        <p:nvSpPr>
          <p:cNvPr id="7" name="TextBox 6"/>
          <p:cNvSpPr txBox="1"/>
          <p:nvPr/>
        </p:nvSpPr>
        <p:spPr>
          <a:xfrm>
            <a:off x="1752600" y="4953000"/>
            <a:ext cx="5791200" cy="369332"/>
          </a:xfrm>
          <a:prstGeom prst="rect">
            <a:avLst/>
          </a:prstGeom>
          <a:noFill/>
        </p:spPr>
        <p:txBody>
          <a:bodyPr wrap="square" rtlCol="0">
            <a:spAutoFit/>
          </a:bodyPr>
          <a:lstStyle/>
          <a:p>
            <a:r>
              <a:rPr lang="en-US" dirty="0" smtClean="0"/>
              <a:t>             Avg. No. Of indents after Interventions</a:t>
            </a:r>
            <a:endParaRPr lang="en-US" dirty="0"/>
          </a:p>
        </p:txBody>
      </p:sp>
      <p:sp>
        <p:nvSpPr>
          <p:cNvPr id="8" name="TextBox 7"/>
          <p:cNvSpPr txBox="1"/>
          <p:nvPr/>
        </p:nvSpPr>
        <p:spPr>
          <a:xfrm>
            <a:off x="533400" y="5638800"/>
            <a:ext cx="7924800" cy="369332"/>
          </a:xfrm>
          <a:prstGeom prst="rect">
            <a:avLst/>
          </a:prstGeom>
          <a:noFill/>
        </p:spPr>
        <p:txBody>
          <a:bodyPr wrap="square" rtlCol="0">
            <a:spAutoFit/>
          </a:bodyPr>
          <a:lstStyle/>
          <a:p>
            <a:r>
              <a:rPr lang="en-US" dirty="0" smtClean="0"/>
              <a:t>No. Of Indents Decreased = 537- 468 = 69</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Interventions</a:t>
            </a:r>
            <a:endParaRPr lang="en-US" dirty="0"/>
          </a:p>
        </p:txBody>
      </p:sp>
      <p:sp>
        <p:nvSpPr>
          <p:cNvPr id="3" name="Content Placeholder 2"/>
          <p:cNvSpPr>
            <a:spLocks noGrp="1"/>
          </p:cNvSpPr>
          <p:nvPr>
            <p:ph idx="1"/>
          </p:nvPr>
        </p:nvSpPr>
        <p:spPr/>
        <p:txBody>
          <a:bodyPr>
            <a:normAutofit/>
          </a:bodyPr>
          <a:lstStyle/>
          <a:p>
            <a:pPr lvl="0"/>
            <a:r>
              <a:rPr lang="en-US" sz="2800" dirty="0" smtClean="0">
                <a:solidFill>
                  <a:schemeClr val="bg1"/>
                </a:solidFill>
                <a:latin typeface="Times New Roman" pitchFamily="18" charset="0"/>
                <a:cs typeface="Times New Roman" pitchFamily="18" charset="0"/>
              </a:rPr>
              <a:t>Given specific timing for the indenting process in different area according to their need as follows.</a:t>
            </a:r>
          </a:p>
          <a:p>
            <a:pPr lvl="0"/>
            <a:r>
              <a:rPr lang="en-US" sz="2800" dirty="0" smtClean="0">
                <a:solidFill>
                  <a:schemeClr val="bg1"/>
                </a:solidFill>
                <a:latin typeface="Times New Roman" pitchFamily="18" charset="0"/>
                <a:cs typeface="Times New Roman" pitchFamily="18" charset="0"/>
              </a:rPr>
              <a:t>In each area Medical transcriptionists were fixed to increase the communication between Nurses and Transcriptionists and also for smooth working of the unit.</a:t>
            </a:r>
          </a:p>
          <a:p>
            <a:pPr lvl="0"/>
            <a:r>
              <a:rPr lang="en-US" sz="2800" dirty="0" smtClean="0">
                <a:solidFill>
                  <a:schemeClr val="bg1"/>
                </a:solidFill>
                <a:latin typeface="Times New Roman" pitchFamily="18" charset="0"/>
                <a:cs typeface="Times New Roman" pitchFamily="18" charset="0"/>
              </a:rPr>
              <a:t>Daily discontinued medicine’s were returned to the pharmacy at the night time</a:t>
            </a:r>
          </a:p>
          <a:p>
            <a:endParaRPr lang="en-US" sz="28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143</TotalTime>
  <Words>718</Words>
  <Application>Microsoft Office PowerPoint</Application>
  <PresentationFormat>On-screen Show (4:3)</PresentationFormat>
  <Paragraphs>129</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Apex</vt:lpstr>
      <vt:lpstr>FORTIS ESCORTS HEART INSTITUITE</vt:lpstr>
      <vt:lpstr>About The Hospital</vt:lpstr>
      <vt:lpstr>DEPARTMENT OVERVIEW</vt:lpstr>
      <vt:lpstr>REFLECTION </vt:lpstr>
      <vt:lpstr>Introduction /Rationale of Study</vt:lpstr>
      <vt:lpstr>OBJECTIVES</vt:lpstr>
      <vt:lpstr>METHODOLOGY</vt:lpstr>
      <vt:lpstr>Analysis</vt:lpstr>
      <vt:lpstr>Interventions</vt:lpstr>
      <vt:lpstr>FINDINGS</vt:lpstr>
      <vt:lpstr>FINDINGS Contd…</vt:lpstr>
      <vt:lpstr>FINDINGS Contd..</vt:lpstr>
      <vt:lpstr>Recommendations</vt:lpstr>
      <vt:lpstr>Slide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FORTIS ESCORTS HEART INSTITUITE</dc:title>
  <dc:creator>SHOBHIT's</dc:creator>
  <cp:lastModifiedBy>Sam</cp:lastModifiedBy>
  <cp:revision>18</cp:revision>
  <dcterms:created xsi:type="dcterms:W3CDTF">2011-04-24T08:32:56Z</dcterms:created>
  <dcterms:modified xsi:type="dcterms:W3CDTF">2011-05-05T12:48:30Z</dcterms:modified>
</cp:coreProperties>
</file>