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sha sharma" userId="a8363104-4aa1-4f24-8616-20cd7d021081" providerId="ADAL" clId="{58251D4E-1620-4EBA-BC65-169FD809FEFB}"/>
    <pc:docChg chg="undo custSel modSld sldOrd">
      <pc:chgData name="Nisha sharma" userId="a8363104-4aa1-4f24-8616-20cd7d021081" providerId="ADAL" clId="{58251D4E-1620-4EBA-BC65-169FD809FEFB}" dt="2025-08-05T06:12:50.691" v="8" actId="1076"/>
      <pc:docMkLst>
        <pc:docMk/>
      </pc:docMkLst>
      <pc:sldChg chg="modSp mod">
        <pc:chgData name="Nisha sharma" userId="a8363104-4aa1-4f24-8616-20cd7d021081" providerId="ADAL" clId="{58251D4E-1620-4EBA-BC65-169FD809FEFB}" dt="2025-08-05T06:12:50.691" v="8" actId="1076"/>
        <pc:sldMkLst>
          <pc:docMk/>
          <pc:sldMk cId="3582111501" sldId="256"/>
        </pc:sldMkLst>
        <pc:picChg chg="mod">
          <ac:chgData name="Nisha sharma" userId="a8363104-4aa1-4f24-8616-20cd7d021081" providerId="ADAL" clId="{58251D4E-1620-4EBA-BC65-169FD809FEFB}" dt="2025-08-05T06:12:50.691" v="8" actId="1076"/>
          <ac:picMkLst>
            <pc:docMk/>
            <pc:sldMk cId="3582111501" sldId="256"/>
            <ac:picMk id="4" creationId="{680AB47A-0905-9D45-4955-CFB7770667F7}"/>
          </ac:picMkLst>
        </pc:picChg>
      </pc:sldChg>
      <pc:sldChg chg="addSp modSp mod">
        <pc:chgData name="Nisha sharma" userId="a8363104-4aa1-4f24-8616-20cd7d021081" providerId="ADAL" clId="{58251D4E-1620-4EBA-BC65-169FD809FEFB}" dt="2025-06-26T05:37:58.453" v="4" actId="1076"/>
        <pc:sldMkLst>
          <pc:docMk/>
          <pc:sldMk cId="4258475252" sldId="257"/>
        </pc:sldMkLst>
        <pc:picChg chg="add mod">
          <ac:chgData name="Nisha sharma" userId="a8363104-4aa1-4f24-8616-20cd7d021081" providerId="ADAL" clId="{58251D4E-1620-4EBA-BC65-169FD809FEFB}" dt="2025-06-26T05:37:58.453" v="4" actId="1076"/>
          <ac:picMkLst>
            <pc:docMk/>
            <pc:sldMk cId="4258475252" sldId="257"/>
            <ac:picMk id="6" creationId="{D1B63ABB-519A-B5C7-0EEA-5FA88609D4E0}"/>
          </ac:picMkLst>
        </pc:picChg>
      </pc:sldChg>
      <pc:sldChg chg="ord">
        <pc:chgData name="Nisha sharma" userId="a8363104-4aa1-4f24-8616-20cd7d021081" providerId="ADAL" clId="{58251D4E-1620-4EBA-BC65-169FD809FEFB}" dt="2025-06-26T07:40:29.569" v="7" actId="20578"/>
        <pc:sldMkLst>
          <pc:docMk/>
          <pc:sldMk cId="4006802554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38709-600D-42A1-BECA-26C7FF0C0517}" type="datetimeFigureOut">
              <a:rPr lang="en-IN" smtClean="0"/>
              <a:t>04-08-2025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73D90-FF5B-4DC6-ADFE-2F4896F4D82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6937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73D90-FF5B-4DC6-ADFE-2F4896F4D829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1350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DA0E2-BA94-D95B-EF01-D2CF07514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FDE78-DD86-F926-E2AE-6F331D64D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F59EC-475E-EE2F-8F57-A1253A57E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5C6F8-799B-636D-5920-0D589A37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78D50-5932-5130-17BC-E1D252FF4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6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0B46-9330-CB81-3B22-A68CD9BA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50337-94E2-5711-27A9-F164573F9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3865A-3056-E940-22C2-12F7E8E98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4C8DF-6E35-7F74-FDEC-E80D1287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9127-2B1D-CE18-B86F-6CBA13EE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038F47-D714-66AE-F44D-8FB4AFF32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59334-9BF5-3E33-E068-1FC2E80FA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0D1EC-DED3-FF04-EE2F-EFA32C47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91780-40D4-36D6-9A6C-5CD88008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16F66-088C-E824-D178-DAAE4D76F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DDDD8-4B40-2D32-2774-BFDABDB3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52E45-8304-9E74-FD03-AEE079DEC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36F2E-A068-3837-FD48-82D5E3BE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A7706-D021-DB71-18D5-010B5A02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966D-9F50-C9FC-F58D-A569541B7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9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D186-FC9C-F7A0-4B7C-619CB1EE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0798B-FA33-824C-109E-5A354BE9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4C517-F098-609C-6C79-367F46119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9781-D52B-5BB4-C1E0-E0F9EBABF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3EDCE-FC0A-813F-AC3C-955C02648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5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C37B1-9276-C279-168E-9C866531D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E545E-E93F-AA2D-B901-E72E953F3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BB36C-23D8-4E7D-4B77-3AC4575D6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7E874-C963-3C04-E0D8-5E47A600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7FE48-5E83-CC92-1C20-CFE5F41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06256-409E-D4D3-3BBC-996F31B4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6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2990D-C69A-C4B1-3A0E-720238204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00D7E-C41B-1B36-CB65-5A353774B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6FD327-2C3F-02A8-E582-06CE282A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6E1404-4CD0-5000-0BCA-9B59083BE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2EB1B-A047-DCFD-CDAF-D538DF425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9DA718-091B-D604-4437-45FF9DD1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286017-08FC-82E4-A7A1-9AD59399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428682-8B32-B793-2E3F-9D2C8705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6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27B5E-4804-7386-AAB8-2FB778F33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8F4BDF-EE19-7D39-B128-A82E2DD0C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1327-99F0-49F1-55E8-451FF5405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3064B-723C-2731-DE5F-633B52A4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4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DBE4F6-5F3E-B753-9F0D-70197B2B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8144C-578D-AAEB-A2D2-D44C656C9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77CE4-9A18-C99F-C361-02F1AE845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4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4171A-F595-9F13-0DBF-D09B63C34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EDC27-E877-9C60-8026-815C1E100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9ED08-1818-FC24-E3E4-7DAAD302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EA737-CDD4-85DF-E471-5021A07D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CAAE7-41D2-3F93-DC6D-E212BA5E8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03FB87-53BE-6E9A-4A3B-C84A0967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91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91670-A6D1-C60B-76B5-49CB2D9FF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AB82EB-6C11-7384-7B50-96E7E5AD6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1F1B8-99F4-C977-FA1A-254DB44EE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A8779-0AD8-7A59-5058-8CA7EEE4F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8182F-1AA3-F015-737A-6E3AAC6FA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B34D3-CE31-6BC8-4A18-D90C9D2D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2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F96E9F-3050-75BC-A831-6A91EB1A8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F117E-3A06-2300-EDD9-A269C6928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2EFE3-AF2F-86DC-4935-2DBCA9C99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1FF18E-F0EF-4432-95B8-F01FB3789A9B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05D0F-BD8E-1D3E-AB7B-6B1AB9FB5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9D41A-8FED-B39F-0038-A7BA6FD5E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682F6-3CA0-4D62-B6DC-6B9CEFC1F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0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nicef.org/india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A5E7A-6755-8F66-05A0-F9213B8EE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3178" y="864524"/>
            <a:ext cx="9144000" cy="2468269"/>
          </a:xfrm>
        </p:spPr>
        <p:txBody>
          <a:bodyPr>
            <a:normAutofit/>
          </a:bodyPr>
          <a:lstStyle/>
          <a:p>
            <a:r>
              <a:rPr lang="en-IN" sz="4000" b="1" dirty="0"/>
              <a:t>Impact of VHSND Strengthening on Immunization Coverage in Rural Bihar</a:t>
            </a:r>
            <a:br>
              <a:rPr lang="en-IN" dirty="0"/>
            </a:br>
            <a:br>
              <a:rPr lang="en-US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UNICEF BIHAR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DF742-34C3-8F2B-2FD9-FB4E5774D5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Nisha Sharma</a:t>
            </a:r>
          </a:p>
          <a:p>
            <a:r>
              <a:rPr lang="en-US" dirty="0"/>
              <a:t>UNDER GUIDANCE- DR. Divya Aggarwal</a:t>
            </a:r>
          </a:p>
          <a:p>
            <a:r>
              <a:rPr lang="en-US" dirty="0"/>
              <a:t>IIHMR DELHI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0AB47A-0905-9D45-4955-CFB777066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48" y="2015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11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72DA-46EB-FF1B-BB64-D410CB94F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37" y="245007"/>
            <a:ext cx="8787063" cy="1325563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D7CD-D6C9-1646-1525-392172FE1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516"/>
            <a:ext cx="10515600" cy="5542484"/>
          </a:xfrm>
        </p:spPr>
        <p:txBody>
          <a:bodyPr/>
          <a:lstStyle/>
          <a:p>
            <a:r>
              <a:rPr lang="en-US" dirty="0"/>
              <a:t>Thematic Findings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1F1F71-DC5F-BDC6-0FE2-5FBE45180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3EB847B-6655-EE10-B6D4-07331D3C8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366662"/>
              </p:ext>
            </p:extLst>
          </p:nvPr>
        </p:nvGraphicFramePr>
        <p:xfrm>
          <a:off x="1017767" y="1837592"/>
          <a:ext cx="10556612" cy="4594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212">
                  <a:extLst>
                    <a:ext uri="{9D8B030D-6E8A-4147-A177-3AD203B41FA5}">
                      <a16:colId xmlns:a16="http://schemas.microsoft.com/office/drawing/2014/main" val="164939815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9606851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18989367"/>
                    </a:ext>
                  </a:extLst>
                </a:gridCol>
              </a:tblGrid>
              <a:tr h="765738">
                <a:tc>
                  <a:txBody>
                    <a:bodyPr/>
                    <a:lstStyle/>
                    <a:p>
                      <a:r>
                        <a:rPr lang="en-IN" b="1" dirty="0"/>
                        <a:t>Key Component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Coverage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Percentage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644176"/>
                  </a:ext>
                </a:extLst>
              </a:tr>
              <a:tr h="765738">
                <a:tc>
                  <a:txBody>
                    <a:bodyPr/>
                    <a:lstStyle/>
                    <a:p>
                      <a:r>
                        <a:rPr lang="en-IN" b="1" dirty="0"/>
                        <a:t>Monthly VHSND Session Conducted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20/23 sessions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87%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06169"/>
                  </a:ext>
                </a:extLst>
              </a:tr>
              <a:tr h="765738">
                <a:tc>
                  <a:txBody>
                    <a:bodyPr/>
                    <a:lstStyle/>
                    <a:p>
                      <a:r>
                        <a:rPr lang="en-IN" b="1" dirty="0"/>
                        <a:t>Availability of Vaccines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19/23 sessions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83%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746131"/>
                  </a:ext>
                </a:extLst>
              </a:tr>
              <a:tr h="765738">
                <a:tc>
                  <a:txBody>
                    <a:bodyPr/>
                    <a:lstStyle/>
                    <a:p>
                      <a:r>
                        <a:rPr lang="en-IN" b="1"/>
                        <a:t>Presence of Frontline Workers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22/23 sessions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96%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907483"/>
                  </a:ext>
                </a:extLst>
              </a:tr>
              <a:tr h="765738">
                <a:tc>
                  <a:txBody>
                    <a:bodyPr/>
                    <a:lstStyle/>
                    <a:p>
                      <a:r>
                        <a:rPr lang="en-IN" b="1" dirty="0"/>
                        <a:t>Accurate Documentation and Records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15/23 sessions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65%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772689"/>
                  </a:ext>
                </a:extLst>
              </a:tr>
              <a:tr h="765738">
                <a:tc>
                  <a:txBody>
                    <a:bodyPr/>
                    <a:lstStyle/>
                    <a:p>
                      <a:r>
                        <a:rPr lang="en-IN" b="1" dirty="0"/>
                        <a:t>Supportive Supervision Visits Conducted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16/23 sessions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70%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6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584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BC80E-F62B-7E1B-C3C2-F0E8E5B1C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4450" y="46557"/>
            <a:ext cx="8113295" cy="1325563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44845-A4FC-D01A-BC38-C82E661D2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4" y="1633119"/>
            <a:ext cx="11385055" cy="468746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Key reasons for excluded studies</a:t>
            </a:r>
          </a:p>
          <a:p>
            <a:r>
              <a:rPr lang="en-US" sz="2400" dirty="0"/>
              <a:t>Not focused on VHSND framework.</a:t>
            </a:r>
          </a:p>
          <a:p>
            <a:r>
              <a:rPr lang="en-IN" sz="2400" dirty="0"/>
              <a:t>Data not specific to Bihar (studies from other states like Uttar Pradesh, Maharashtra, Tamil Nadu).</a:t>
            </a:r>
          </a:p>
          <a:p>
            <a:r>
              <a:rPr lang="en-US" sz="2400" dirty="0"/>
              <a:t>Studies addressing only maternal or neonatal outcomes, excluding immunization.</a:t>
            </a:r>
          </a:p>
          <a:p>
            <a:r>
              <a:rPr lang="en-US" sz="2400" dirty="0"/>
              <a:t>Evaluated general healthcare access/utilization rather than immunization-specific interventions.</a:t>
            </a:r>
          </a:p>
          <a:p>
            <a:r>
              <a:rPr lang="en-US" sz="2400" dirty="0"/>
              <a:t>Focused on urban or tertiary hospital settings, excluding rural and VHSND-based contexts.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9F2BCF-9566-DC32-6DFB-BA31B14E3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07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1CBD0-73DA-3B6E-C217-C75542EF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245007"/>
            <a:ext cx="8787063" cy="1325563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34CA3-3FE9-BAF1-7990-417350F54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57" y="1570570"/>
            <a:ext cx="11592658" cy="4351338"/>
          </a:xfrm>
        </p:spPr>
        <p:txBody>
          <a:bodyPr/>
          <a:lstStyle/>
          <a:p>
            <a:pPr marL="0" indent="0">
              <a:buNone/>
            </a:pPr>
            <a:r>
              <a:rPr lang="en-IN" sz="2400" b="1" u="sng" dirty="0"/>
              <a:t>Barriers to VHSND Strengthening</a:t>
            </a:r>
          </a:p>
          <a:p>
            <a:pPr marL="0" indent="0">
              <a:buNone/>
            </a:pPr>
            <a:r>
              <a:rPr lang="en-US" sz="2400" b="1" dirty="0"/>
              <a:t>Irregular Stakeholder Participation</a:t>
            </a:r>
            <a:r>
              <a:rPr lang="en-US" sz="2400" dirty="0"/>
              <a:t> - Inconsistent presence of frontline workers.</a:t>
            </a:r>
          </a:p>
          <a:p>
            <a:r>
              <a:rPr lang="en-US" sz="2400" b="1" dirty="0"/>
              <a:t>Poor Infrastructure</a:t>
            </a:r>
            <a:r>
              <a:rPr lang="en-US" sz="2400" dirty="0"/>
              <a:t> - Lack of essential equipment like weighing scales and cold storage.</a:t>
            </a:r>
          </a:p>
          <a:p>
            <a:r>
              <a:rPr lang="en-IN" sz="2400" b="1" dirty="0"/>
              <a:t>Documentation Issues</a:t>
            </a:r>
            <a:r>
              <a:rPr lang="en-IN" sz="2400" dirty="0"/>
              <a:t> -</a:t>
            </a:r>
            <a:r>
              <a:rPr lang="en-US" sz="2400" dirty="0"/>
              <a:t>Incomplete immunization and follow-up records.</a:t>
            </a:r>
          </a:p>
          <a:p>
            <a:r>
              <a:rPr lang="en-IN" sz="2400" b="1" dirty="0"/>
              <a:t>Vaccine Shortages</a:t>
            </a:r>
            <a:r>
              <a:rPr lang="en-IN" sz="2400" dirty="0"/>
              <a:t> -</a:t>
            </a:r>
            <a:r>
              <a:rPr lang="en-US" sz="2400" dirty="0"/>
              <a:t>Frequent unavailability of key vaccines.</a:t>
            </a:r>
          </a:p>
          <a:p>
            <a:r>
              <a:rPr lang="en-IN" sz="2400" b="1" dirty="0"/>
              <a:t>Community Hesitation</a:t>
            </a:r>
            <a:r>
              <a:rPr lang="en-IN" sz="2400" dirty="0"/>
              <a:t> - </a:t>
            </a:r>
            <a:r>
              <a:rPr lang="en-US" sz="2400" dirty="0"/>
              <a:t>Fear and reluctance towards vaccination.</a:t>
            </a:r>
          </a:p>
          <a:p>
            <a:r>
              <a:rPr lang="en-IN" sz="2400" b="1" dirty="0"/>
              <a:t>Limited Training</a:t>
            </a:r>
            <a:r>
              <a:rPr lang="en-IN" sz="2400" dirty="0"/>
              <a:t> -</a:t>
            </a:r>
            <a:r>
              <a:rPr lang="en-US" sz="2400" dirty="0"/>
              <a:t>Inadequate guidance for frontline workers.</a:t>
            </a:r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C0D9D-1891-29BC-A15D-BAEAA73E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55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4B305-E9FB-F99F-0522-3546EED9F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537" y="46557"/>
            <a:ext cx="8353926" cy="1325563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2895E-5735-2462-3E75-20816856A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825625"/>
            <a:ext cx="11486148" cy="435058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Enablers of VHSND Strengthening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Supportive Supervision ensures quality service delivery and proper documentation.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 Guidelines like micro-plans and checklists maintain consistency in implementation.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Engagement driven by ASHAs and local leaders increases session participation.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Capacity-Building Workshops improve the skills and readiness of frontline workers.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Initiatives such as Mission Indradhanush strengthen immunization efforts in rural areas.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5CF8EA-305C-C736-5339-2CBE2D4F9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93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ACD0-EF95-3D6B-D1EC-BA350B1DC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411" y="23813"/>
            <a:ext cx="8065168" cy="1325563"/>
          </a:xfrm>
        </p:spPr>
        <p:txBody>
          <a:bodyPr/>
          <a:lstStyle/>
          <a:p>
            <a:pPr algn="ctr"/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F70FE-7316-5722-62C6-3A78327FF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47" y="1540042"/>
            <a:ext cx="11710737" cy="500513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Delivery and Community Outreach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VHSND sessions with proper planning and FLW participation (ANM, ASHA, AWW) were more effective in delivering routine immunization and maternal-child health services. Regular follow-up through due lists improved coverage post-Penta-3 (field report).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and Data Management Gaps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Across several sites, U-WIN portal entries were incomplete, and registers often lacked reasons for non-vaccination, delivery dates, or follow-up details. Incomplete MCP cards and poor HBNC documentation limited tracking of child health status (Field data – Gaya).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C4897-2668-85DF-DB18-974696296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0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643D8-AD5D-EE1C-B827-14EF81DA6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366" y="46557"/>
            <a:ext cx="8353926" cy="1325563"/>
          </a:xfrm>
        </p:spPr>
        <p:txBody>
          <a:bodyPr/>
          <a:lstStyle/>
          <a:p>
            <a:pPr algn="ctr"/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50397-131D-5DEF-1E45-C6D3C54AE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821" y="1524000"/>
            <a:ext cx="11566357" cy="4989095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Supply Chain and Logistics Issues</a:t>
            </a:r>
            <a:br>
              <a:rPr lang="en-US" dirty="0"/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 shortages of essential items like Vitamin A, MUAC tapes, and urine test strips were observed in most VHSND sites. Rotavirus vaccine was unavailable in 75% of centers during supervision visits (Rajpur report, 2025).</a:t>
            </a:r>
          </a:p>
          <a:p>
            <a:r>
              <a:rPr lang="en-US" dirty="0"/>
              <a:t> </a:t>
            </a:r>
            <a:r>
              <a:rPr lang="en-US" b="1" dirty="0"/>
              <a:t>FLW Training and Supportive Supervision</a:t>
            </a:r>
            <a:br>
              <a:rPr lang="en-US" dirty="0"/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on-site sessions helped FLWs understand the importance of accurate register maintenance, EDD calculation, and using digital tools. Supportive supervision was found to improve session quality, especially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Aliganj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Raudamath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en-US" b="1" dirty="0"/>
              <a:t>Community Participation and Vaccine Hesitancy</a:t>
            </a:r>
            <a:br>
              <a:rPr lang="en-US" dirty="0"/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awareness, fear of side effects, and misinformation led to refusal in some households. ASHA-led counselling during home visits played a critical role in increasing trust and vaccine uptake (Rajpur case – child vaccinated after refusal).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57855B-D269-4E09-AF5F-EEDED9FB6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6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DE51-68FC-82C4-7443-E7196F9BC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366" y="46557"/>
            <a:ext cx="8145379" cy="1325563"/>
          </a:xfrm>
        </p:spPr>
        <p:txBody>
          <a:bodyPr/>
          <a:lstStyle/>
          <a:p>
            <a:pPr algn="ctr"/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31A21-972B-8D35-9C19-A58ADC1E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73" y="1507958"/>
            <a:ext cx="11678653" cy="500513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field observations and review of supervision reports, this study highlights significant progress and persistent gaps in the implementation of VHSND sessions in rural Bihar.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components addressed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Immunization delivery, FLW coordination, microplanning, and community mobilization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Supportive supervision improved session quality, on-the-spot mentoring, and recordkeeping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ASHA-led counselling reduced hesitancy and improved child follow-up after Penta-3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Persistent barriers:  Incomplete or delayed U-WIN and MCP documentation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5789C-E8B1-1927-0FA7-E38EC58F2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69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4D74-9DF6-E1AD-2F4B-AF3FC630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366" y="110236"/>
            <a:ext cx="7984958" cy="1325563"/>
          </a:xfrm>
        </p:spPr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9A4C-764A-944B-1B2C-7CF391135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556083"/>
            <a:ext cx="11694695" cy="525535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Singh, R., &amp; Kumar, A. (2021).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of Village Health Sanitation and Nutrition Day (VHSND) in Delivering Immunization Services in Rural India: A Review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Indian Journal of Public Health, 65(3), 205–210.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Pandey, A., &amp; Rai, R. K. (2022).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Barriers to Full Immunization Coverage in Bihar: A Systematic Review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BMC Public Health, 22(1), 1187.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Gupta, S., &amp; Bhatia, P. (2020).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Frontline Health Workers in Strengthening VHSND Services in India: A Literature Review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Journal of Community Medicine, 47(2), 113–118.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UNICEF India. (2021).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VHSND Platforms in Low-Coverage Rural Areas of Bihar and Uttar Pradesh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Retrieved from: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www.unicef.org/india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for Population Sciences (IIPS). (2021).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Family Health Survey-5: State Factsheet for Bihar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Mumbai: IIPS.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Bhandari, R., &amp; Sharma, N. (2022).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Immunization Coverage Through Community-Based Interventions in India: A Review of Evidence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Lancet Regional Health – Southeast Asia, 2, 100017.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46B44A-7551-8DC7-6C38-AA025C870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46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4B44-FD8C-CABE-31B5-FAF3673A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242" y="46557"/>
            <a:ext cx="8257674" cy="1325563"/>
          </a:xfrm>
        </p:spPr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68D6C-35B9-2127-6631-D11165D87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551214"/>
            <a:ext cx="11786937" cy="495626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Kumar, P., &amp; Das, A. (2023).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and Evaluation of Immunization Programs in Bihar: Gaps and Opportunities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Indian Journal of Health Management, 38(1), 45–52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Mohanty, S., &amp; Prasad, R. (2020).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Immunization Services During VHSNDs in Rural Bihar: A Secondary Data Analysis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Journal of Epidemiology and Global Health, 10(4), 305–312.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Berman, P., &amp; Ahuja, R. (2021).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the Reach of Routine Immunization through Strengthened Outreach Platforms: Evidence from Bihar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Harvard School of Public Health Working Paper Series.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Kar, A., &amp; Meena, R. (2023).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Engagement and Frontline Worker Performance in VHSNDs: Findings from a Block-Level Assessment in Bihar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Indian Journal of Health and Development, 29(2), 108–115.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Desai, D., &amp; Verma, P. (2022).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Training and Supervision on VHSND Functioning in Low-Performing States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Health Policy and Planning, 37(9), 1124–113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048B39-36C5-AFAD-8565-6128BCCC4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20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CC5B-00FE-D2BA-475A-F8EE2333F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9057" y="112233"/>
            <a:ext cx="8787063" cy="1325563"/>
          </a:xfrm>
        </p:spPr>
        <p:txBody>
          <a:bodyPr>
            <a:normAutofit/>
          </a:bodyPr>
          <a:lstStyle/>
          <a:p>
            <a:r>
              <a:rPr lang="en-IN" dirty="0"/>
              <a:t>Involvement in VHSND Activities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712CF-2B82-7CD9-95FA-2CE0C17F8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46557"/>
            <a:ext cx="2695903" cy="126895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6D3717-7E4D-C041-2033-716176DB9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755638"/>
              </p:ext>
            </p:extLst>
          </p:nvPr>
        </p:nvGraphicFramePr>
        <p:xfrm>
          <a:off x="620202" y="1437796"/>
          <a:ext cx="10572404" cy="5090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843">
                  <a:extLst>
                    <a:ext uri="{9D8B030D-6E8A-4147-A177-3AD203B41FA5}">
                      <a16:colId xmlns:a16="http://schemas.microsoft.com/office/drawing/2014/main" val="3881101521"/>
                    </a:ext>
                  </a:extLst>
                </a:gridCol>
                <a:gridCol w="3209193">
                  <a:extLst>
                    <a:ext uri="{9D8B030D-6E8A-4147-A177-3AD203B41FA5}">
                      <a16:colId xmlns:a16="http://schemas.microsoft.com/office/drawing/2014/main" val="2927519997"/>
                    </a:ext>
                  </a:extLst>
                </a:gridCol>
                <a:gridCol w="5064368">
                  <a:extLst>
                    <a:ext uri="{9D8B030D-6E8A-4147-A177-3AD203B41FA5}">
                      <a16:colId xmlns:a16="http://schemas.microsoft.com/office/drawing/2014/main" val="715193641"/>
                    </a:ext>
                  </a:extLst>
                </a:gridCol>
              </a:tblGrid>
              <a:tr h="518748">
                <a:tc>
                  <a:txBody>
                    <a:bodyPr/>
                    <a:lstStyle/>
                    <a:p>
                      <a:r>
                        <a:rPr lang="en-IN" b="1" dirty="0"/>
                        <a:t>Date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Location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Activities Conducted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02856"/>
                  </a:ext>
                </a:extLst>
              </a:tr>
              <a:tr h="414704">
                <a:tc>
                  <a:txBody>
                    <a:bodyPr/>
                    <a:lstStyle/>
                    <a:p>
                      <a:r>
                        <a:rPr lang="en-IN" b="0" dirty="0"/>
                        <a:t>16th May 2025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err="1"/>
                        <a:t>Dobhi</a:t>
                      </a:r>
                      <a:r>
                        <a:rPr lang="en-IN" dirty="0"/>
                        <a:t> Block, Gaya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Reviewed immunization records, assessed vaccine stock, and identified gaps in planning and equipment.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853114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r>
                        <a:rPr lang="en-IN" b="0" dirty="0"/>
                        <a:t>21st May 2025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Anganwadi Centre, Sakerbigha (Belaganj Block)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Observed vaccine availability, equipment functionality, and community awareness activities.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943897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r>
                        <a:rPr lang="en-IN" dirty="0"/>
                        <a:t>21st May 2025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Jola </a:t>
                      </a:r>
                      <a:r>
                        <a:rPr lang="en-IN" dirty="0" err="1"/>
                        <a:t>Bhiga</a:t>
                      </a:r>
                      <a:r>
                        <a:rPr lang="en-IN" dirty="0"/>
                        <a:t> Health Sub-Centre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Assessed immunization services, biomedical waste management, and gaps in infrastructure and records.</a:t>
                      </a:r>
                      <a:endParaRPr lang="en-IN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82048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r>
                        <a:rPr lang="en-IN" dirty="0"/>
                        <a:t>6th June 2025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err="1"/>
                        <a:t>Aliganj</a:t>
                      </a:r>
                      <a:r>
                        <a:rPr lang="en-IN" dirty="0"/>
                        <a:t> &amp; </a:t>
                      </a:r>
                      <a:r>
                        <a:rPr lang="en-IN" dirty="0" err="1"/>
                        <a:t>Raudamath</a:t>
                      </a:r>
                      <a:r>
                        <a:rPr lang="en-IN" dirty="0"/>
                        <a:t> Villages (</a:t>
                      </a:r>
                      <a:r>
                        <a:rPr lang="en-IN" dirty="0" err="1"/>
                        <a:t>Guraru</a:t>
                      </a:r>
                      <a:r>
                        <a:rPr lang="en-IN" dirty="0"/>
                        <a:t> Block)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Monitored documentation practices, addressed vaccine resistance, and evaluated session planning.</a:t>
                      </a:r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005203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r>
                        <a:rPr lang="en-IN" dirty="0"/>
                        <a:t>14th May 2025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Rajpur Paswan Tola (Paraiya Block)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Reviewed immunization gaps, conducted household surveys, and engaged with families on vaccine safety.</a:t>
                      </a:r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63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56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7370B-292B-6960-AC84-CBB6BC779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365125"/>
            <a:ext cx="80010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F1862-1511-40A1-B925-2C12BD2D5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1F5CB-2219-F96A-0409-3D1086268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B63ABB-519A-B5C7-0EEA-5FA88609D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65" y="1825625"/>
            <a:ext cx="10515600" cy="426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47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98B2E-67BB-7EA0-DEF5-00AFACD68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394057"/>
            <a:ext cx="925546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LEARNING FROM Field Involvement and Learning Experience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15518-1F58-2653-4C41-5C19313B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B0154772-1252-0CE9-8AAB-645B0A5525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2223" y="2089864"/>
            <a:ext cx="11412415" cy="419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Participated in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supportive supervision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VHSND sessions in rural blocks of Gaya district 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Aliganj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Raudamath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Rajpur Paswan Tola).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Observed service delivery and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documentation practices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FLWs (ANMs, ASHAs, AWWs).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Reviewed and guided filling of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U-WIN portal entries, due list registers, and MCP cards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Assisted in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counselling vaccine-hesitant families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supported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mobilization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activities.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Learnt about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microplanning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checklist-based supervision, and session quality indicators.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Gained hands-on experience in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identifying service delivery gaps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providing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on-the-spot feedback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health workers.</a:t>
            </a:r>
          </a:p>
        </p:txBody>
      </p:sp>
    </p:spTree>
    <p:extLst>
      <p:ext uri="{BB962C8B-B14F-4D97-AF65-F5344CB8AC3E}">
        <p14:creationId xmlns:p14="http://schemas.microsoft.com/office/powerpoint/2010/main" val="1780199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6AD6-9280-BF26-8845-522A4AAFF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758" y="18255"/>
            <a:ext cx="8594558" cy="1325563"/>
          </a:xfrm>
        </p:spPr>
        <p:txBody>
          <a:bodyPr/>
          <a:lstStyle/>
          <a:p>
            <a:r>
              <a:rPr lang="en-US" dirty="0"/>
              <a:t>CO FIELD ACTIVITIES PHOTOGRAPH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C9645F-B4F8-6E44-5A5A-66D97E65E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8948D55-B3D0-0EE1-6937-34BDEDA861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632" y="1772870"/>
            <a:ext cx="4064291" cy="485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6AA842-652B-3B25-EF51-0701A1F21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15" y="1415864"/>
            <a:ext cx="5898953" cy="533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84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A16B-A4BA-CBEE-DE6A-0502CB15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388" y="245007"/>
            <a:ext cx="7551821" cy="1325563"/>
          </a:xfrm>
        </p:spPr>
        <p:txBody>
          <a:bodyPr/>
          <a:lstStyle/>
          <a:p>
            <a:r>
              <a:rPr lang="en-US" dirty="0"/>
              <a:t>PICTORIAL JOURNEY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D49100-BE24-6837-F0B4-B6A501E9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46557"/>
            <a:ext cx="2695903" cy="126895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4F8CF64-45E1-3A20-4DCA-6083900F8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5" y="1570570"/>
            <a:ext cx="4826976" cy="504242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1213D8-14E4-EC7E-9DD1-2B72A0AD1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546" y="1570570"/>
            <a:ext cx="5635868" cy="517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61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91543-0F8B-C918-66AA-57BA95BC0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dirty="0"/>
          </a:p>
          <a:p>
            <a:pPr marL="0" indent="0" algn="ctr">
              <a:buNone/>
            </a:pPr>
            <a:r>
              <a:rPr lang="en-US" sz="7200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B4D8A8-7B00-E5B3-B931-253A213DA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83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D4584-87F8-67D0-9D6D-32A12A57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233635"/>
            <a:ext cx="8963526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CB473-7438-FFF4-60DA-6BE39C03D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1559198"/>
            <a:ext cx="11357810" cy="4921813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Immunization is one of the most cost-effective and powerful public health strategies to reduce illness, disability, and death—especially among children under five. It forms the foundation of child survival efforts in countries like India.</a:t>
            </a:r>
          </a:p>
          <a:p>
            <a:r>
              <a:rPr lang="en-US" sz="2600" dirty="0"/>
              <a:t>Over the past decade, India has launched several national initiatives—such as </a:t>
            </a:r>
            <a:r>
              <a:rPr lang="en-US" sz="2600" b="1" dirty="0"/>
              <a:t>Universal Immunization </a:t>
            </a:r>
            <a:r>
              <a:rPr lang="en-US" sz="2600" b="1" dirty="0" err="1"/>
              <a:t>Programme</a:t>
            </a:r>
            <a:r>
              <a:rPr lang="en-US" sz="2600" b="1" dirty="0"/>
              <a:t> (UIP)</a:t>
            </a:r>
            <a:r>
              <a:rPr lang="en-US" sz="2600" dirty="0"/>
              <a:t> and </a:t>
            </a:r>
            <a:r>
              <a:rPr lang="en-US" sz="2600" b="1" dirty="0"/>
              <a:t>Mission Indradhanush</a:t>
            </a:r>
            <a:r>
              <a:rPr lang="en-US" sz="2600" dirty="0"/>
              <a:t>—to increase vaccination coverage. Yet, rural states like </a:t>
            </a:r>
            <a:r>
              <a:rPr lang="en-US" sz="2600" b="1" dirty="0"/>
              <a:t>Bihar</a:t>
            </a:r>
            <a:r>
              <a:rPr lang="en-US" sz="2600" dirty="0"/>
              <a:t> continue to face persistent challenges in achieving </a:t>
            </a:r>
            <a:r>
              <a:rPr lang="en-US" sz="2600" b="1" dirty="0"/>
              <a:t>full immunization</a:t>
            </a:r>
            <a:r>
              <a:rPr lang="en-US" sz="2600" dirty="0"/>
              <a:t> for all children.</a:t>
            </a:r>
          </a:p>
          <a:p>
            <a:r>
              <a:rPr lang="en-US" sz="2600" dirty="0"/>
              <a:t>To strengthen outreach and last-mile service delivery, the </a:t>
            </a:r>
            <a:r>
              <a:rPr lang="en-US" sz="2600" b="1" dirty="0"/>
              <a:t>Government of India institutionalized the Village Health, Sanitation, and Nutrition Day (VHSND)</a:t>
            </a:r>
            <a:r>
              <a:rPr lang="en-US" sz="2600" dirty="0"/>
              <a:t>. This monthly event aims to provide integrated maternal, child health, and nutrition services at the village level, with active participation of </a:t>
            </a:r>
            <a:r>
              <a:rPr lang="en-US" sz="2600" b="1" dirty="0"/>
              <a:t>ANMs, ASHAs, and AWWs</a:t>
            </a:r>
            <a:r>
              <a:rPr lang="en-US" sz="2600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AADB4-88F3-2F61-B1A5-91A78EBE5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15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CA27-5B19-7C9D-1993-5B226DF24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274" y="365125"/>
            <a:ext cx="8963526" cy="1325563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544AC-8FE9-DFD1-2BAB-D7C0C5EF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1634084"/>
            <a:ext cx="11341767" cy="4858791"/>
          </a:xfrm>
        </p:spPr>
        <p:txBody>
          <a:bodyPr>
            <a:normAutofit/>
          </a:bodyPr>
          <a:lstStyle/>
          <a:p>
            <a:r>
              <a:rPr lang="en-US" b="1" dirty="0"/>
              <a:t>VHSND is a well-designed initiative</a:t>
            </a:r>
            <a:r>
              <a:rPr lang="en-US" dirty="0"/>
              <a:t>, its actual impact depends on how effectively it is carried out at the village level.</a:t>
            </a:r>
          </a:p>
          <a:p>
            <a:r>
              <a:rPr lang="en-US" dirty="0"/>
              <a:t>In many rural areas of Bihar, several issues reduce its success:</a:t>
            </a:r>
          </a:p>
          <a:p>
            <a:r>
              <a:rPr lang="en-US" dirty="0"/>
              <a:t>Sessions are often </a:t>
            </a:r>
            <a:r>
              <a:rPr lang="en-US" b="1" dirty="0"/>
              <a:t>irregular or not properly organized</a:t>
            </a:r>
            <a:endParaRPr lang="en-US" dirty="0"/>
          </a:p>
          <a:p>
            <a:r>
              <a:rPr lang="en-US" b="1" dirty="0"/>
              <a:t>Vaccines, medicines, and basic supplies are frequently unavailable</a:t>
            </a:r>
            <a:endParaRPr lang="en-US" dirty="0"/>
          </a:p>
          <a:p>
            <a:r>
              <a:rPr lang="en-US" dirty="0"/>
              <a:t>Health workers are </a:t>
            </a:r>
            <a:r>
              <a:rPr lang="en-US" b="1" dirty="0"/>
              <a:t>overworked and lack proper coordination</a:t>
            </a:r>
            <a:endParaRPr lang="en-US" dirty="0"/>
          </a:p>
          <a:p>
            <a:r>
              <a:rPr lang="en-US" b="1" dirty="0"/>
              <a:t>Villagers are not always informed or encouraged</a:t>
            </a:r>
            <a:r>
              <a:rPr lang="en-US" dirty="0"/>
              <a:t> to attend the sessions</a:t>
            </a:r>
          </a:p>
          <a:p>
            <a:r>
              <a:rPr lang="en-US" b="1" dirty="0"/>
              <a:t>Poor documentation</a:t>
            </a:r>
            <a:r>
              <a:rPr lang="en-US" dirty="0"/>
              <a:t> makes it difficult to track services and follow-up care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DDB82-47B2-10EA-EC4B-A96942FE2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5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02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54B46-EF8F-B4F1-FDD2-45B21E5F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283" y="268872"/>
            <a:ext cx="8129337" cy="1325563"/>
          </a:xfrm>
        </p:spPr>
        <p:txBody>
          <a:bodyPr/>
          <a:lstStyle/>
          <a:p>
            <a:pPr algn="ctr"/>
            <a:r>
              <a:rPr lang="en-US" dirty="0"/>
              <a:t>Objectives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40183-46EA-B537-C085-BF8C58D08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existing literature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role and functioning of VHSND in improving immunization services in rural Bihar.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the relationship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VHSND strengthening activities (like planning, monitoring, and community participation) and changes in immunization coverage.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major gaps and challenges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current implementation of VHSND sessions at the grassroots level.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 actionable recommendations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improve the effectiveness of VHSND in increasing full immunization coverage among children.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988EEB-097A-83B8-289C-612D4CCCA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8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9A53A-1D9D-7E14-339E-B1B23A00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452" y="245007"/>
            <a:ext cx="8225589" cy="1325563"/>
          </a:xfrm>
        </p:spPr>
        <p:txBody>
          <a:bodyPr/>
          <a:lstStyle/>
          <a:p>
            <a:pPr algn="ctr"/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0E961-99CD-B783-3211-9CC7A7C63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1431894"/>
            <a:ext cx="11357809" cy="5297477"/>
          </a:xfrm>
        </p:spPr>
        <p:txBody>
          <a:bodyPr>
            <a:normAutofit/>
          </a:bodyPr>
          <a:lstStyle/>
          <a:p>
            <a:r>
              <a:rPr lang="en-US" sz="3200" b="1" dirty="0"/>
              <a:t>STUDY DESIGN- </a:t>
            </a:r>
          </a:p>
          <a:p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study follows secondary research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CRITERIA-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VHSND sessions that took place in villages of Gaya district.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Sessions where field visit reports or supervision data were available.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Sessions that included services like vaccination, ANC/PNC, or nutrition advice.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collected during May and June 2025.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EXCLUSION CRITERIA-  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Studies from outside Bihar.</a:t>
            </a: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Articles not focused on VHSND or immunization</a:t>
            </a: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studies focusing only on nutrition or sanitation.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3200" b="0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DDBFB1-6C2A-604D-C6DA-DDF2FAC0E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9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42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DD810-14DF-25C7-54B5-301ADA20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452" y="46557"/>
            <a:ext cx="8289758" cy="1325563"/>
          </a:xfrm>
        </p:spPr>
        <p:txBody>
          <a:bodyPr/>
          <a:lstStyle/>
          <a:p>
            <a:pPr algn="ctr"/>
            <a:r>
              <a:rPr lang="en-US" dirty="0"/>
              <a:t>Data collection &amp;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327F2-3CA8-4C6F-B87F-8BA504170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968" y="1652336"/>
            <a:ext cx="11502190" cy="479658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 </a:t>
            </a:r>
            <a:r>
              <a:rPr lang="en-US" b="1" dirty="0">
                <a:solidFill>
                  <a:srgbClr val="000000"/>
                </a:solidFill>
              </a:rPr>
              <a:t>IDENTIFY DATA SOURCES- 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</a:rPr>
              <a:t>Search scientific databases: </a:t>
            </a:r>
            <a:r>
              <a:rPr lang="en-US" dirty="0" err="1">
                <a:solidFill>
                  <a:srgbClr val="000000"/>
                </a:solidFill>
              </a:rPr>
              <a:t>Pubmed</a:t>
            </a:r>
            <a:r>
              <a:rPr lang="en-US" dirty="0">
                <a:solidFill>
                  <a:srgbClr val="000000"/>
                </a:solidFill>
              </a:rPr>
              <a:t>, Google scholar, Scopus.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</a:rPr>
              <a:t>Include grey literature- NHM Bihar reports, </a:t>
            </a:r>
            <a:r>
              <a:rPr lang="en-US" dirty="0" err="1">
                <a:solidFill>
                  <a:srgbClr val="000000"/>
                </a:solidFill>
              </a:rPr>
              <a:t>MoHFW</a:t>
            </a:r>
            <a:r>
              <a:rPr lang="en-US" dirty="0">
                <a:solidFill>
                  <a:srgbClr val="000000"/>
                </a:solidFill>
              </a:rPr>
              <a:t> documents, conference papers.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/>
              <a:t>VHSND guidelines and supervision formats.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DEVELOP SEARCH STRATEGIES-</a:t>
            </a:r>
          </a:p>
          <a:p>
            <a:r>
              <a:rPr lang="en-US" dirty="0">
                <a:solidFill>
                  <a:srgbClr val="000000"/>
                </a:solidFill>
              </a:rPr>
              <a:t>Use keywords like </a:t>
            </a:r>
            <a:r>
              <a:rPr lang="en-US" dirty="0"/>
              <a:t>“VHSND”, “Immunization”, “Bihar”, “Rural health”, “Community health workers”, “ANM”, “ASHA”, “Coverage improvement”</a:t>
            </a:r>
          </a:p>
          <a:p>
            <a:pPr marL="514350" indent="-514350">
              <a:buFont typeface="+mj-lt"/>
              <a:buAutoNum type="romanUcPeriod"/>
            </a:pPr>
            <a:r>
              <a:rPr lang="en-US" b="1" dirty="0">
                <a:solidFill>
                  <a:srgbClr val="000000"/>
                </a:solidFill>
              </a:rPr>
              <a:t>SCREEN AND SELECT STUDIES-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</a:rPr>
              <a:t>Screen titles and abstracts using inclusion and exclusion criteria.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>
                <a:solidFill>
                  <a:srgbClr val="000000"/>
                </a:solidFill>
              </a:rPr>
              <a:t>Conduct full text review for final selection.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CEB157-E72B-4523-9509-D17E1DC3F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9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61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34336-3705-6189-9D02-C0BE4159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8211" y="245007"/>
            <a:ext cx="8225589" cy="1325563"/>
          </a:xfrm>
        </p:spPr>
        <p:txBody>
          <a:bodyPr/>
          <a:lstStyle/>
          <a:p>
            <a:r>
              <a:rPr lang="en-US" dirty="0"/>
              <a:t>Data Collection &amp;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53A38-B05D-D6B4-2EC5-843CB44FC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15516"/>
            <a:ext cx="11518232" cy="5495927"/>
          </a:xfrm>
        </p:spPr>
        <p:txBody>
          <a:bodyPr/>
          <a:lstStyle/>
          <a:p>
            <a:r>
              <a:rPr lang="en-US" b="1" dirty="0"/>
              <a:t>CREATE A DATA EXTRACTION FORM- </a:t>
            </a:r>
          </a:p>
          <a:p>
            <a:r>
              <a:rPr lang="en-US" dirty="0"/>
              <a:t>Use Excel/Google sheets to chart key fields like Author name, District, Facility type, </a:t>
            </a:r>
            <a:r>
              <a:rPr lang="en-IN" dirty="0"/>
              <a:t>VHSND </a:t>
            </a:r>
            <a:r>
              <a:rPr lang="en-US" dirty="0"/>
              <a:t>components, Findings.</a:t>
            </a:r>
          </a:p>
          <a:p>
            <a:r>
              <a:rPr lang="en-US" b="1" dirty="0"/>
              <a:t>EXTRACT AND CHART DATA- </a:t>
            </a:r>
          </a:p>
          <a:p>
            <a:r>
              <a:rPr lang="en-US" dirty="0"/>
              <a:t> Systemically collect and organize data from included sources.</a:t>
            </a:r>
          </a:p>
          <a:p>
            <a:r>
              <a:rPr lang="en-US" dirty="0"/>
              <a:t>  Due list and MCP card analysis.</a:t>
            </a:r>
          </a:p>
          <a:p>
            <a:endParaRPr lang="en-US" dirty="0"/>
          </a:p>
          <a:p>
            <a:r>
              <a:rPr lang="en-US" b="1" dirty="0"/>
              <a:t>DOCUMENT THE PROCESS-  </a:t>
            </a:r>
          </a:p>
          <a:p>
            <a:r>
              <a:rPr lang="en-US" dirty="0"/>
              <a:t> Use PRISMA flowchart to show inclusion/exclusion and also record the number of studies at each stage and reasons for exclusion.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30FA5-4737-6D93-AFF2-38A204ED4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9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53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11E79-F219-428D-A30C-F171231F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6114" y="233635"/>
            <a:ext cx="8434137" cy="1325563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B1953-3F47-088F-A7FF-02524611C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825625"/>
            <a:ext cx="11161295" cy="435133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Study Selection Process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records initially identified through PubMed, Google Scholar, ResearchGate, and grey literature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duplicates removed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studies/reports screened by title and abstract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full-text studies/reports assessed for eligibility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excluded due to: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focus on VHSND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mention of immunization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not specific to Bihar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studies/reports included in the final review and analysis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1C628E-E8F1-710C-4B4B-B968EDAFC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18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3836</TotalTime>
  <Words>1835</Words>
  <Application>Microsoft Office PowerPoint</Application>
  <PresentationFormat>Widescreen</PresentationFormat>
  <Paragraphs>167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Office Theme</vt:lpstr>
      <vt:lpstr>Impact of VHSND Strengthening on Immunization Coverage in Rural Bihar   UNICEF BIHAR</vt:lpstr>
      <vt:lpstr>Mentor Approval</vt:lpstr>
      <vt:lpstr>Introduction</vt:lpstr>
      <vt:lpstr>Introduction</vt:lpstr>
      <vt:lpstr>Objectives of the Study</vt:lpstr>
      <vt:lpstr>Methodology</vt:lpstr>
      <vt:lpstr>Data collection &amp; Analysis</vt:lpstr>
      <vt:lpstr>Data Collection &amp; Analysis</vt:lpstr>
      <vt:lpstr>Results</vt:lpstr>
      <vt:lpstr>Results</vt:lpstr>
      <vt:lpstr>Results</vt:lpstr>
      <vt:lpstr>Results</vt:lpstr>
      <vt:lpstr>Results</vt:lpstr>
      <vt:lpstr>Discussion</vt:lpstr>
      <vt:lpstr>Discussion</vt:lpstr>
      <vt:lpstr>Conclusion</vt:lpstr>
      <vt:lpstr>References</vt:lpstr>
      <vt:lpstr>References</vt:lpstr>
      <vt:lpstr>Involvement in VHSND Activities</vt:lpstr>
      <vt:lpstr>KEY LEARNING FROM Field Involvement and Learning Experience</vt:lpstr>
      <vt:lpstr>CO FIELD ACTIVITIES PHOTOGRAPH</vt:lpstr>
      <vt:lpstr>PICTORIAL JOURNEY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NISHA SHARMA</dc:creator>
  <cp:lastModifiedBy>Nisha sharma</cp:lastModifiedBy>
  <cp:revision>3</cp:revision>
  <dcterms:created xsi:type="dcterms:W3CDTF">2025-06-13T14:53:40Z</dcterms:created>
  <dcterms:modified xsi:type="dcterms:W3CDTF">2025-08-05T06:15:10Z</dcterms:modified>
</cp:coreProperties>
</file>