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95" r:id="rId2"/>
    <p:sldId id="296" r:id="rId3"/>
    <p:sldId id="297" r:id="rId4"/>
    <p:sldId id="259" r:id="rId5"/>
    <p:sldId id="261" r:id="rId6"/>
    <p:sldId id="298" r:id="rId7"/>
    <p:sldId id="264" r:id="rId8"/>
    <p:sldId id="299" r:id="rId9"/>
    <p:sldId id="302" r:id="rId10"/>
    <p:sldId id="303" r:id="rId11"/>
    <p:sldId id="304" r:id="rId12"/>
    <p:sldId id="306" r:id="rId13"/>
    <p:sldId id="307" r:id="rId14"/>
    <p:sldId id="308" r:id="rId15"/>
    <p:sldId id="309" r:id="rId16"/>
    <p:sldId id="310" r:id="rId17"/>
    <p:sldId id="311" r:id="rId18"/>
    <p:sldId id="313" r:id="rId19"/>
    <p:sldId id="267" r:id="rId20"/>
    <p:sldId id="30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37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5/18/2013</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5/18/2013</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791199"/>
          </a:xfrm>
        </p:spPr>
        <p:txBody>
          <a:bodyPr>
            <a:normAutofit fontScale="70000" lnSpcReduction="20000"/>
          </a:bodyPr>
          <a:lstStyle/>
          <a:p>
            <a:pPr algn="ctr">
              <a:lnSpc>
                <a:spcPct val="150000"/>
              </a:lnSpc>
              <a:buNone/>
              <a:defRPr/>
            </a:pPr>
            <a:r>
              <a:rPr lang="en-US" sz="3300" b="1" dirty="0" smtClean="0"/>
              <a:t>Dissertation</a:t>
            </a:r>
          </a:p>
          <a:p>
            <a:pPr algn="ctr">
              <a:lnSpc>
                <a:spcPct val="150000"/>
              </a:lnSpc>
              <a:buNone/>
              <a:defRPr/>
            </a:pPr>
            <a:r>
              <a:rPr lang="en-US" sz="3300" b="1" dirty="0" smtClean="0"/>
              <a:t>At</a:t>
            </a:r>
          </a:p>
          <a:p>
            <a:pPr algn="ctr">
              <a:lnSpc>
                <a:spcPct val="150000"/>
              </a:lnSpc>
              <a:buNone/>
              <a:defRPr/>
            </a:pPr>
            <a:r>
              <a:rPr lang="en-US" sz="5800" b="1" dirty="0" smtClean="0"/>
              <a:t>National Rural Health Mission, Bihar </a:t>
            </a:r>
          </a:p>
          <a:p>
            <a:pPr algn="ctr">
              <a:lnSpc>
                <a:spcPct val="150000"/>
              </a:lnSpc>
              <a:buNone/>
              <a:defRPr/>
            </a:pPr>
            <a:r>
              <a:rPr lang="en-US" sz="3600" b="1" dirty="0" smtClean="0"/>
              <a:t>Dissertation Report  on</a:t>
            </a:r>
          </a:p>
          <a:p>
            <a:pPr algn="ctr">
              <a:lnSpc>
                <a:spcPct val="150000"/>
              </a:lnSpc>
              <a:buNone/>
              <a:defRPr/>
            </a:pPr>
            <a:endParaRPr lang="en-US" sz="3600" b="1" dirty="0" smtClean="0"/>
          </a:p>
          <a:p>
            <a:pPr algn="ctr">
              <a:lnSpc>
                <a:spcPct val="150000"/>
              </a:lnSpc>
              <a:buNone/>
              <a:defRPr/>
            </a:pPr>
            <a:endParaRPr lang="en-US" sz="3600" b="1" dirty="0" smtClean="0"/>
          </a:p>
          <a:p>
            <a:pPr marL="0" marR="0" indent="0" algn="ctr">
              <a:lnSpc>
                <a:spcPct val="115000"/>
              </a:lnSpc>
              <a:spcBef>
                <a:spcPts val="0"/>
              </a:spcBef>
              <a:spcAft>
                <a:spcPts val="1000"/>
              </a:spcAft>
              <a:buNone/>
            </a:pPr>
            <a:r>
              <a:rPr lang="en-US" sz="3600" b="1" dirty="0" smtClean="0">
                <a:latin typeface="Times New Roman"/>
                <a:ea typeface="Calibri"/>
                <a:cs typeface="Times New Roman"/>
              </a:rPr>
              <a:t>                           </a:t>
            </a:r>
            <a:r>
              <a:rPr lang="en-US" sz="3600" b="1" dirty="0">
                <a:latin typeface="Times New Roman"/>
                <a:ea typeface="Calibri"/>
                <a:cs typeface="Times New Roman"/>
              </a:rPr>
              <a:t>IMPLEMENTING QUALITY STANDARD IN </a:t>
            </a:r>
            <a:r>
              <a:rPr lang="en-US" sz="3600" b="1" dirty="0" smtClean="0">
                <a:latin typeface="Times New Roman"/>
                <a:ea typeface="Calibri"/>
                <a:cs typeface="Times New Roman"/>
              </a:rPr>
              <a:t>SUB –DIVISIONAL  HOSPITAL       MAHUA                          </a:t>
            </a:r>
            <a:endParaRPr lang="en-US" sz="3600" b="1" dirty="0" smtClean="0"/>
          </a:p>
          <a:p>
            <a:pPr algn="ctr">
              <a:lnSpc>
                <a:spcPct val="150000"/>
              </a:lnSpc>
              <a:buNone/>
              <a:defRPr/>
            </a:pPr>
            <a:r>
              <a:rPr lang="en-US" sz="3600" b="1" dirty="0" err="1" smtClean="0"/>
              <a:t>Vikas</a:t>
            </a:r>
            <a:r>
              <a:rPr lang="en-US" sz="3600" b="1" dirty="0" smtClean="0"/>
              <a:t> Kumar Gupta PG/11/120</a:t>
            </a:r>
            <a:endParaRPr lang="en-US" sz="3600" b="1" dirty="0" smtClean="0"/>
          </a:p>
          <a:p>
            <a:pPr>
              <a:lnSpc>
                <a:spcPct val="150000"/>
              </a:lnSpc>
              <a:buNone/>
              <a:defRPr/>
            </a:pPr>
            <a:endParaRPr lang="en-US" sz="2900" dirty="0"/>
          </a:p>
          <a:p>
            <a:pPr>
              <a:lnSpc>
                <a:spcPct val="150000"/>
              </a:lnSpc>
              <a:buNone/>
              <a:defRPr/>
            </a:pPr>
            <a:endParaRPr lang="en-US" sz="2900" b="1" dirty="0" smtClean="0"/>
          </a:p>
          <a:p>
            <a:pPr>
              <a:lnSpc>
                <a:spcPct val="150000"/>
              </a:lnSpc>
              <a:buNone/>
              <a:defRPr/>
            </a:pPr>
            <a:endParaRPr lang="en-US" sz="2900" b="1" dirty="0" smtClean="0"/>
          </a:p>
        </p:txBody>
      </p:sp>
      <p:sp>
        <p:nvSpPr>
          <p:cNvPr id="1026" name="AutoShape 2" descr="data:image/jpeg;base64,/9j/4AAQSkZJRgABAQAAAQABAAD/2wCEAAkGBhISEBUTExEWFRQWFBgVFRgSGBcXGhgSGBUWFRcTFxoZHSYfGBomGRYdIC8sIycpLCwsFh4xNTAqNSYrLCsBCQoKDgwOGg8PGjUkHyUsLCo2NSk2Ki8sLTEsLTQ0LCotNCw1LSwqKioxMCw2NCwsLCwsLDAqLC8sKSwvLCkpLP/AABEIAK4BIgMBIgACEQEDEQH/xAAcAAEAAgIDAQAAAAAAAAAAAAAABQYEBwEDCAL/xABLEAACAQMBBQQFBgkJCAMAAAABAgMABBESBQYTITEHIkFRFGFxgZEyNHKhs8EjNUJSVGJ0orEXM1OCk6PR0vAVFiRDRJLC8WNz4f/EABoBAQADAQEBAAAAAAAAAAAAAAADBAUCAQb/xAA1EQACAQIDBQYFAwQDAAAAAAAAAQIDEQQSITFBUWHwInGBobHBBRQy0eETNJEjJFPxBjNy/9oADAMBAAIRAxEAPwDeNKUoBSlKAUpSgFKUoBSlKAUpSgFKUoBSlKAUpSgFKUoBSlKAUpSgFKUoBSlKAUpSgFKUoBSlKAUpSgFKUoBSlKAUpSgFKUoBSlKAUpSgFKUoBSlKAUpSgFKUoBSlKAUpSgFKUoBSlKAUpSgFKUoBSlKAUpSgFKUoBSlKAUpSgFKUoBXDuACScAcyT4DzrrublY0Z3YKqgsxPQKOZJrSG++/0l6xjjJS3B5L0L4/Kf7h0HrNWKFCVZ2Wwr18RGirvaXrb/azawkrCDcOPFTpjz9LB1e4EeuqZe9rl+57hjiH6iaj7y5P8KqWz3QTRmQZjDqXHmmRqHwq4b87Rs5IEERjaTUCDGB3Uwcg4HIdOVTVZQw2IpUFScs9+1uXfu9PEzlVqVqc6mdRtu4mCvaftIH5wD7Y4vuWpnZnbLcKQJ4Y5F8SmY2+8H4Cqvs3cq+nGY7Zyp6M2EBHmC5GfdUi3ZdtEDPAU+oSR5+tq0Zww2x28kV4TxW1X82bY3c32tb3lE+JMZMcndf3Dow9hNT1ecL7YV3akNJDLEQch8EAMOhDryz7DWzuzztD9IxbXJ/DY/Bv04gH5J8nx8fb1z6+EyrPTd0aOHxmZ5KiszYNKUqgaBGbx7eSzt2ndWZVKjCYz3mC+Jx41T/5aLb9Hm/u/81Svar+LJPpx/aLWr9xN10v7h4ndkCxF8pjOQ6LjmOnerRw9GlKk5z3Gbia1WNVU6e9F7/lotv0eb+7/AM1P5aLb9Hm/u/8ANXH8i1v+kTfCP/LXB7Frf9Im+Cf4U/tOfmP7zl5GfZdrli5w3Fi9bpkfuFj9VW2w2lFOgeKRZFPihBGfI46H21q7anYxKqkwXCyH82RdBPsYEjPtAqm2d9dbOuTp1RSqcOrdGHXSw6Mp/wD0Hxrr5alVX9KWpz81WpP+tHTkejKVD7q7xpe2yzKMH5Lr10yDqvrHMEeoipis2UXF2ZpRkpK6FRG3N67W0H4aUK2MhB3nPsUc8es4FVXtC7RfRybe2I435b9RH+qPN/qHt6a62FuzdbQlYoC3PMkshOAT+cxyWb1DJq7Rwl456jsilWxeWWSmrsvd721Rg/grVmHnI4T6lDfxrDXtrkzztEx6pGH/AI1K7M7G7ZQONLJI3jpxGv3t9dSMnZPs8jAjkHrEjZ+vIqTNhFpZv+SPJjHrdIj9m9sls5xNDJF6xiRR7cYb4A1dtm7VhuE1wyLIvmpzg+RHUH1Gta7c7GiAWtZtX6k2AT7HHLPtA9tUe2u7rZ9wca4ZV5Mp8R5MOjKfh4jzrr5ajWV6T1Ofma1F2rLTiejaVC7o7ea8tUmeIxk5GD0bH5aeOk+vyPXqZqs2UXFtM04yUkmihXfa9bxyvGYJiUdkJGjBKsVyO905VfBXm7bfzyf9ok+0avSIq3iqMaai47ynhK86rkpbvyc0pSqReFKUoBSlKAUpSgFKV8uwAJPQDJ9lAaz7Ut8dEgtFRJFADzCTXjUcFE7rL0HeOfNfKqVDvLD+Xs61Yfq8VD8dZqL2vtAzzyzN1kdn9gJ5D3DA91Y8MLOwVQSzEKoHUsTgAevNfRUqEYQSZ83VxEp1G0XbYtrsy/lEK2lxBK3QwycVBjqza+YX3Vf92ezu1s++Rxpc5DyAd3y0L0U+vr6/Cvndbd+HZdm0krKH0655D4eUa+YGcDHUn1gVrnebtJubicNC7QxocxqpwT4apMfKJHhzA6c+ZNF568nGm3l59XL/APTw8VKqlm5dWLfvL2txwu0dvEZHUkM0mUUMPDT8pv3apN32m7RkP8/oHlGiAfEgn66k4tt221FEV4FhusYjuVGFc+CSj/Q8tPQ1DbGx5bWZoZl0uvwI8GU+Kn/XOrFCjSj2XHXnr4orV61WXajLs8tPBktF2h7QX/qWYeIdY2BHkcrWFc7YSQhzCsMwIYSW2UGoHIJjJwDnxUr7DUTSrapQWxW7im6s3td+89Cblbxem2iSnHEHclA/pFxk+wghvfU9WoexraZW5lgJ5SR6x9NCB9asf+2tvVgYmn+nUaWw+hwtX9SkpPaVHtV/Fkn04/tFqk9jPz6X9nb7SKrt2q/iyT6cf2i1Sexn59L+zt9pFVuj+1l1wKlb93DribkpSlZhqCtfdsGw1e2W5A78TKpPnG5xg+xiCPafOtg1S+1m/VNnMhPeldFUfRYSE/BfrFT4ZtVY24lfEpOlK/AqvYxfkXM0Oe68Wv8ArIwX+D/UKv8AvtvF6HZvIP5w9yLP9I2cH3AFvdWuuxu2JvZH8EgIPtZ0wPgp+FZHbPtEm4hhzySMyH6TsVH1J+9V6rSVTFW/ko0qrp4TN/BU92NgSX92I9R5kvK55kJnLNz6sScD1tW/9m7NjgiWKJAqKMAD+J8yepPjVI7HNlBLV5yO9LJpB/UTkP3i3wFbAqDG1XOeXcixgqKhTzPaxSlKol4VE7d3WtrzRx4wxRgVI5HGclCR1U+I++palexk4u6PJRUlZnzHGFAAAAAwAOQAHQAeAr6pSvD0827b+eT/ALRJ9o1ekRXm7bfzyf8AaJPtGr0iK08f9MPH2Mv4f9U+9e5zSlKzDUFKUoBSlKAUpSgFYG32ItJyOohkI9uhqz66ru3Dxuh6MpU+xgR99exdnc8krpnmIVsfsi3a1yNduO7GdEWfGQjvP7gce1j5VQ7eF1l4XDDvr4ehgeb6tOkEEEc+XI1tbee9i2fZJYrLwjJGRqRS5Vc99jzz3iSAevXlyrZxtdxSgk9d61036LX+EzBwlNXdSW713cipdpG+Zu5uDE3/AA8Z5Y6SSDkX9YHQe8+PKl1NpunK4zBJFOPKNwG96PgisK62JcR/LgkX1lTj4jlXWHxWF/64TV1uvZ+KevkRVoVpNzkn7GDVt2XtAX8IsrhhxlH/AAczfnfo8h8VboD4HHqqpGuQatzhmXMhhNwfI+poWRirAqykqwPUMDgg+vNfFT22ZPSoVu/+apWK59bY/BT/ANZVKn9ZP1qglXJwOtexldank42ehauy5sbUh9YkB9nCc/dW961B2V7tzC8E8kbIiRtguMEs2FGAeeME+FbfrCxlWFSpeDT3aam7gYShS7StqVHtV/Fkn04/tFqh9kl7HFeSNJIiAwEAuwUZ4kZxknrgfVV87VfxZJ9OP7Ra07sLd+a8kMcChmVdZBYL3QQucn1sKt4WKlh5KTsrlXFyccRFxV3b7m//APeO0/SoP7WP/GuDvJaD/qoP7WP/ADVpz+SvaP8AQp/aJ/jXI7K9o/0Sf2if41H8tQ/yehL81X/x+psna/aZYwKdMvGbwWHvZP0vkj4+6tSbx7xz7QuAzD9SKNMnSCfkjxZiep8fcALJs/sbumI4s0UY8dOqRvhgD66v+7O4lrZd5FLy4xxJMFvWFHRR7OfmTXUZ0MPrDtM5lDEYjSfZidXZ9uqbK2w4/DSEPJ6uXdjz44GfeTWtu1cn/aT/AP1x49mk/fW8a092y2BW7ilxyki0/wBZGOfqcVHhKjlXzS2skxlNRw+WOxWLz2Zgf7Lgx5SfHjSVaKoXY9tMPZNDnvRSHl+o/eB/7tXwq+1VxCtVknxLWHadKNuApSlQk4pSlAKUpQHm3bfzyf8AaJPtGr0iK83bb+eT/tEn2jV6RFaeP+mHj7GX8P8Aqn3r3OaUpWYagpSlAKUpQClKUApSlAa9fc0R7aN0wxbhGuSx6CUd1gf6x4n/AKrWm9G3Wu7qSY5wThAfyYxyUfDmfWTW/tu7L9JtpYNZTiIV1L4Z/iPAjxBNeets7GltZmhmXSy/Bl8GU+Kn/XOtjBTU3eT1St4GLjoOmrRWjd/Ewgccx1qXsd7ruL5M7EeT98fvZI9xqHpVythqNdZasFJc0n6mfCrOm7wbXcW6PtCLfz9rDJ68YP7wasmPejZrfLsQp/VSM/wI/hVIpWTL4Bgn9CcP/MpLyvbyLa+IV19TT70mbEtN4tlDKrEEDgK2YuRXUG73UYBAPurvl3zsrdmRIWVlJUhI0TvA4IzkeIrWlX3c3cw38qXEo/ABV4mf+ZKnc0j1EKGY/rEdc4o1v+OYNLNVnNrg5XLdH4hXm8sIxT5I2VulM0luszRmPid5VJyeH+STyGMjn7CKm64VcDArmoqVGnRgqdJWitiNS8nrJ3ZUe1X8WSfTj+0WqT2M/PZf2dvtIqu3ar+LJPpx/aLVJ7Gfn0v7O32kVbFH9rLrgZdb93DribkpSlZhqClKUAqr9om7hu7JggzLGeJGPEkAhk96594FWildwm4SUluOJwU4uL3nnvcveY2N0shyY27kqjxQnqB5g8x7x41v60u0lRZEYMjAMrLzBB8RWsu0Ts6Ys11apnOWljUc89TIg8c+I949VT3V35uLE6V78ROWjc8s+JU/kH6vMGtOrTjio/qU9plUqssLL9OpsN/0qm7M7V7GUDWzQt4iRSRn1MmR8cVIP2g7OAz6Wnu1E/ADNZzoVE7OLNJV6bV1JFiqP21t+C0jEk8gRSQB1JJ9QHM46n1VS9t9sUCAi2jaVvBpAUQevHym+r21rqWa82ncjOqaVugHJVXPh4Ig/wBc6s0sHKWtTRFatjYx7NPVnoaGdXUMrBlYAqVOQQeYIPiK+6gdy922srURNKZGyWP5qk9VQHov8SSeWcVPVTmkpNJ3Rdg24ptWZ5t2388n/aJPtGr0iK83bb+eT/tEn2jV6RFaOP8Aph4+xm/D/qn3r3OaUpWYagpSlAKUpQClKUApSlAKit4d2oL2PRMmcfJZeTIfNT93Q+IqVpXqk4u6PJRUlZmktv8AZTdwEmEekR+Gjk4HrQ9f6pPsFU+5tHjOmRGQ+TqVPwNena+ZIgwwQCPIjNaEPiE1pJXM2p8Og3eLseX81IbN2Bc3BxDBI/rVTp97Huj3mvRKbNhByIkB8wij7qyMVJL4jwicR+GrfI1hux2Q4IkvGB8eFGfqd/uX41s2GBUUKqhVUYAUAAAdAAOgr7pWfVrTqu8maFKjCkrRQpSlRExD717A9NtWg4nD1FTq06saWDdMjy86hNy+zw2E7S+kCTVGUxo04yytnOo/m/XVzpUqqzjBwT0ZFKjCU1NrVClKVESilKUApSlAKrO8XZ7aXZLshjkPV4sKSfNhjDe8Z9dWaldRnKDvF2OJwjNWkrmo73sWnB/BXMbD/wCQMh/d1Vir2OXueckA/ruf/CtzUq2sdW4lR4Ci9xrHZfYuoINxclvNYV0/vNn+Aq/7H2FBapogiCDxxzLHzZjzY+2s+lQVK9Sp9TLFOhTp/ShSlKhJjWl92OmSZ5PSwNcjPjhZxqYtjOvn1rZQrmlS1Ks6lsz2EVOjCndxW0UpSoiUUpSgFKUoBSlKAUpSgKvabXvrkNNbLbrCHZY1m4muQIxRmLKcRglTjkfXXzvLvPJBcxwiW2hVoWkL3IcjUHC6FKsvPBz7jXcu688Zdbe8MULuX0cJXZCx1OInJ7oJJPMHGa79q7vyyXCTxXCxssTRHXEJQVZlcn5S4OVFWU4Zt1vHzKzU8u+/h5HTNt6VLe2k1wyma5iiLRBuGY5HI1Jlic48yeeakN5dptb2k0yAFo4ywDZIJHngg/XWJtHd+aa3jRrhRLHMswkEQAyjEqOHr9Y8fCubnYM81rNBPcq5lXSrLEE0Ajn3Q51fEVz2Lp8+Z129VbdyMfdvbsk8hBurOZQmStsH1g5ABOpyMdfDyqFst/J2MeZLVy8/CMCaxMF4pj1fLI5KNXMAYq0bL2dcxvmW5SRNONKwCM55YOoOfhjxqGXcaUw+jtdg2/ELlVgUPzlMuBIXOO8euM13F07u/LrZ9u8jaqWVufW379xkbZ29cLeGCKS2jUQLKWuQ3Ml3TSCHXwXNZmxt5BJY+lSgIFEhfScqRGzKXQnqp05HtrjaW6UNxcPLMqurW4g0MoJXvs3EVuqt3schyx1r5m3ZaS0jtZZ9aKycQ6NJkhQ5ERw3InCgkdcHkM1y3TaS7vydpVFJvv8AwfG7m3Z7iOVJUSK5QBgpDadEqa4mIzk+Ktg9UPSunY20r6S6lika20wOiyaElBYPGJBoy5A6gcxWVY7oxQXKzQEx9xkkUln4inBXmzHSVYZ95rNsNkcOe4l1547I2MY06IxHjOeecZ8KOUNbcPMKM9L7n5EXJvJKIL+TSmbV5Fj5HBCRI418+fNj0xXTbb5M6W/cCStcpb3EbZyhaN31Lz6HSCp5gg1mvuxmG8j4nztnbOn5GuNY8Yz3sac+HWvm+3PjkntpwxWSArqIHKRVBAVhnqCTg88ZI9nqdLf1p9zxqru61OjaO8E5mmSFoIo7cJxpbrUV1uoYIoVlwACMknq2MVNbGvTLAjl4mJHeMDa49QODpbxGRUbf7tyGd5re4ERlCiZZIxKjlBhXALAqwHLrg4HKs/YOyBbQLEHL4LMWIAyzuXY4HIDLHArieTKrdcTuGfM77OrEDvHvVJBdcESwQoIkfVcJK2WZ3XGUYBQAo6+dSO1trzCWG3g4ZllRpGeQMUSNNILBVILEswA51ztzYlxOXVLvhxSJw3QxK+AQQxRsjSSD46qX+7ZPAaCUxS26mNGK8QGIqqmN1yNQ7oPUYIrpOGnXXmc2nd9deR27u7XkmEqSqqzQymKTRnSThWV1zzAKsDg9Odde3NuNayxvIF9FbKSPg6opOqM3PBQ/J6cjjnzrJ2Fsb0dHzIZJJJDJK5AXU5wOSjkqgAADwxXO8GyPSraSDVo4gxqxqxzBzjIz0864vDPyO7TycyHut5LhNnSXhREOQ0KOG5Qs6qpl73yip1HGMZA8DWRu1tqSd3BurSZVXmLUPqBJ5FtTsMYBrP3h2R6VbPBr0a8d7GrGGVumRn5PnXXs7Z90jMZLlJAVIULAI8NywxIc5Hq5detdXg4Pjc5tNTXCxgf71P6dwtA9G1+j8Tnn0zRxNHXGnT3enyqbd25Ol2kET28YaFpS1yGxlXVdI0uv52fcax/5OYOBp1N6RnXx8vnj6tfF0atPyvD6/GpK/wB1457hZZgkirA0RRkBBLMrcQEnunkR58+tdXpJq3DpnNqrTT65Ecm90p2fLcCNGkjkaLMepom0yBDOuO8YwCW5c+6edSW7O1XnVmaa2mUEaWtSw8OYdWJ0n3/ClpsKWK0FulyylDiKQIpZYw2VRgch8Duk8sjyrjYe77QyyzSSrJLKEU8OMRKFTVjugnLZY5JPkK5k4WduJ7FTur8D73g2w8XCjhRWmncpHrJCLpUu7vjmQFHQczWPY7WuY7pba6ERMiM8UkAZQSmNaMrEkEBgQQcGszbuxPSFQrIYpYn1xSKASrYKnIPJlIJBHjXRs7YEgn9IuJ+NKqGOPSgjRFYgtpXJJY4GST0GK8Thl1/PI6anm0/HMhbPe2eSZ09JsYyLl4VjkD8UhZCi8uIMlh05dautRexthrAHBIcvPJNkqARxHL6fHpnGalK5qSi32T2nGSXaFKUqMlFKUoBSlKAUpSgFKUoDX0G99wMP6VBIxujD6KEAlKccx5Uq+rIXvc1xyqa9Nu7qadYJkgjgk4WWj4jSShVZs5YBUGoDlzPOpTY2wY7dSFAZi8j6iq6vwjs5GQOg1Y9grFvN2CZnlguZbdpccURhGVyBgPh1Ol8csjyqy5wbdlYrKE0tWRU+9Nw1mrqoSRbhre5aNGmEQQsHlRBzYZA9mrxxXY+8Ug2eZkuYp2E8aB0TT3WmjQq6EnS+GPl1HKpQbshLdIYJpYdDFw6EMzOc6jJqBEmSxJyOuPIV0jc9TDJG0zu8syTSSEICzoyMAFUBQPwYHTzpmp+fXV/DeeZanl11Yxtvy3iXMKx3SKk8pjUGEMUAiZ851jXkp6uvqrKW9nF4lsZAc2TSFggGZhIiawMnA5k4qRv9lCWSCQsQYZDIAMYJKMmD6sN9VcHZK+lC51HUITDp5Y0l1fV55yuK4zxsk+HmSZHdtceJXot553t4YxpF49wbaTlkK0RJmk0+XDXUPprWNtXeaVb24iN4IEj4egejNOTqiV2JKnlzPj51YbfdiJL17sE63TTp5aQxChpB+sVRQfZXRcbsyekSzRXksJm0F1RYmGUQIPlqT0H11IpU7+HnfufoRyhUt4+Vu9ErJccKAu51aIyzEDGdK5JA8M46VBbHe/mSK5M8KpJpcw8MkCFsEASasl9J8sZ8KsSQ9wKx193SxYDvcsEkDlz++oOy3TaIqqXk4gRgyQgpyAORHxNOsx+rPTlUUWrPiSyTuuBjx3l5dSTGCaOCOGVoVDR8QyOmAzOdQ0rq5DHPxrCvd8Lk2ttLFEvFe4eKWPrqMQl4iIfXwzj2ipe53VPEkeC6ltxKdUqxhCGfGC661OhyBzI8q703YiVbZEJVbaTiKOupirqdRPXOsk+upM8Ou7f49IjyTfXPcQ+zt8Xub+JYh/wjxyYZhgySIqM2M8wq6wvrIbyqOst/bgwOjRhrl2f0UgYV4w7ozt4Dh8Ni3mNPnVvfYaceGZe7wVlVVUAKeLpLE+vK595r42du9HFAIQdWBKA7AagJXZ2A5cubfuimenbZw9/weZKt9vH2/JF7K2/NI9gGIxcWryycgMuqxEEeQ75ro2xvJPHHtEoy5t3hWLKg41pEW1efNzUjJukvCt0SaSOS2TRFKuknTpCMGVgVYEAZGPAVw256G2mhaWRmnYPLK2nUzArjkBpAAQAADkKKVO9+tv2DjUtbrZ9zEtd63kltY8CNzLLFdRkZKukLOMH80kBgfEGuy0vbqeCcpOsbxXU6AmMODFGzBUxqHPpz9VSF1uzE95Fd81ljDA6cYcFWUBvZqOD667tnbGWFJVDE8WWWU5xyMpJIGPAZrlyhbsrq7OlGd+0+rIhdjTX81hxxcI0skSSRKYgqq3Uox1HUGHLPLHWu/YW8Et5MGjUxwRpiUOveNyesIz0EfifEkCpjY+zRb28cKksI0CAtjJAGMnFfGyNki3EgDFuJNJMc45NI2oqMeAryU4vNp3HqhJZde8xttbSeO4tEUjTLMyPkZyoidxjy5qKr0e/M0ctzHJHrPHkis9AxrkVgnAbyPeVsnw1eVWraGyVllgkLEGFy6gYwSUZMH3N4V87O2IkJc/KLzvcAsB3XcYOny5ZHngmvYyglqr/7EozctHb/AEVX/ee5NjZyNPHE807xSyMqlFVTMM4JAH82B1rM2fvc6293JI6Ti3YLHLCNKzMygqgGSNWtgpwccxUhDuhGsVvEWLLBM8o1BTqL8QlWGMY/CH4Csvam70U4iRx+CjfWYwBpcgEKrD80E5x4kCu3Om3a2l/f7HChUWt9be33IvZe8siWtwbrS09oGMoj5Bl0cSNl8gVOPaprv2VFfsY5ZLiHS+GkiERAVSM4STVksOQ5jHWu2Hc+2SRmjjWNHhMMsSKAkik5DMB+UMkZ8mr52duw8TIPTZ2hjPciOgcgMBXcLqdQPAnwFcuUNbenpwOlGel/X14keXv/AE70f0xNPBM+fRx04oTh/L8j1+qrdWB/slfSvSdR1cHg6eWNOsSavPORis+o5yUrWJIRcb3FKUqMkFKUoBSlKAUpSgFKUoBSlKAUpSgFKUoBSlKAUpSgFKUoBSlKAUpSgFKUoBSlKAUpSgFKUoBSlKAUpSgFKUoBSlKAUpSgFKUoBSlKAUpSgFKUoBSlKAUpSgFKUoBSlKAUpSgFKUoBSlKAUpSgFKUoBSlKAUpSgFKUoBSlKAUpSgFKUo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9" name="Picture 5" descr="C:\Users\IBM\Desktop\IIHMR-D.jpg"/>
          <p:cNvPicPr>
            <a:picLocks noChangeAspect="1" noChangeArrowheads="1"/>
          </p:cNvPicPr>
          <p:nvPr/>
        </p:nvPicPr>
        <p:blipFill>
          <a:blip r:embed="rId2" cstate="print"/>
          <a:srcRect/>
          <a:stretch>
            <a:fillRect/>
          </a:stretch>
        </p:blipFill>
        <p:spPr bwMode="auto">
          <a:xfrm>
            <a:off x="7543800" y="6015228"/>
            <a:ext cx="1600200" cy="842772"/>
          </a:xfrm>
          <a:prstGeom prst="rect">
            <a:avLst/>
          </a:prstGeom>
          <a:noFill/>
        </p:spPr>
      </p:pic>
      <p:pic>
        <p:nvPicPr>
          <p:cNvPr id="7" name="Picture 6"/>
          <p:cNvPicPr/>
          <p:nvPr/>
        </p:nvPicPr>
        <p:blipFill>
          <a:blip r:embed="rId3" cstate="print"/>
          <a:srcRect/>
          <a:stretch>
            <a:fillRect/>
          </a:stretch>
        </p:blipFill>
        <p:spPr bwMode="auto">
          <a:xfrm>
            <a:off x="0" y="5791201"/>
            <a:ext cx="1524000" cy="10668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52582540"/>
              </p:ext>
            </p:extLst>
          </p:nvPr>
        </p:nvGraphicFramePr>
        <p:xfrm>
          <a:off x="685800" y="381000"/>
          <a:ext cx="7848600" cy="4724401"/>
        </p:xfrm>
        <a:graphic>
          <a:graphicData uri="http://schemas.openxmlformats.org/drawingml/2006/table">
            <a:tbl>
              <a:tblPr firstRow="1" firstCol="1" bandRow="1">
                <a:tableStyleId>{5C22544A-7EE6-4342-B048-85BDC9FD1C3A}</a:tableStyleId>
              </a:tblPr>
              <a:tblGrid>
                <a:gridCol w="3924300"/>
                <a:gridCol w="3924300"/>
              </a:tblGrid>
              <a:tr h="333638">
                <a:tc>
                  <a:txBody>
                    <a:bodyPr/>
                    <a:lstStyle/>
                    <a:p>
                      <a:pPr marL="0" marR="0" algn="just">
                        <a:lnSpc>
                          <a:spcPct val="150000"/>
                        </a:lnSpc>
                        <a:spcBef>
                          <a:spcPts val="0"/>
                        </a:spcBef>
                        <a:spcAft>
                          <a:spcPts val="0"/>
                        </a:spcAft>
                      </a:pPr>
                      <a:r>
                        <a:rPr lang="en-US" sz="1200">
                          <a:effectLst/>
                        </a:rPr>
                        <a:t>Gap ID No.</a:t>
                      </a:r>
                      <a:endParaRPr lang="en-US" sz="11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200" dirty="0" smtClean="0">
                          <a:effectLst/>
                        </a:rPr>
                        <a:t>OP002</a:t>
                      </a:r>
                      <a:endParaRPr lang="en-US" sz="1100" dirty="0">
                        <a:effectLst/>
                        <a:latin typeface="Calibri"/>
                        <a:ea typeface="Times New Roman"/>
                        <a:cs typeface="Times New Roman"/>
                      </a:endParaRPr>
                    </a:p>
                  </a:txBody>
                  <a:tcPr marL="68580" marR="68580" marT="0" marB="0"/>
                </a:tc>
              </a:tr>
              <a:tr h="380707">
                <a:tc gridSpan="2">
                  <a:txBody>
                    <a:bodyPr/>
                    <a:lstStyle/>
                    <a:p>
                      <a:pPr marL="0" marR="0" algn="just">
                        <a:lnSpc>
                          <a:spcPct val="150000"/>
                        </a:lnSpc>
                        <a:spcBef>
                          <a:spcPts val="0"/>
                        </a:spcBef>
                        <a:spcAft>
                          <a:spcPts val="0"/>
                        </a:spcAft>
                      </a:pPr>
                      <a:r>
                        <a:rPr lang="en-US" sz="1200">
                          <a:effectLst/>
                        </a:rPr>
                        <a:t>Gap Statement: Space for patient waiting area is a narrow corridor.</a:t>
                      </a:r>
                      <a:endParaRPr lang="en-US" sz="1100">
                        <a:effectLst/>
                        <a:latin typeface="Calibri"/>
                        <a:ea typeface="Times New Roman"/>
                        <a:cs typeface="Times New Roman"/>
                      </a:endParaRPr>
                    </a:p>
                  </a:txBody>
                  <a:tcPr marL="68580" marR="68580" marT="0" marB="0"/>
                </a:tc>
                <a:tc hMerge="1">
                  <a:txBody>
                    <a:bodyPr/>
                    <a:lstStyle/>
                    <a:p>
                      <a:endParaRPr lang="en-US"/>
                    </a:p>
                  </a:txBody>
                  <a:tcPr/>
                </a:tc>
              </a:tr>
              <a:tr h="2576348">
                <a:tc gridSpan="2">
                  <a:txBody>
                    <a:bodyPr/>
                    <a:lstStyle/>
                    <a:p>
                      <a:pPr marL="0" marR="0" algn="just">
                        <a:lnSpc>
                          <a:spcPct val="150000"/>
                        </a:lnSpc>
                        <a:spcBef>
                          <a:spcPts val="0"/>
                        </a:spcBef>
                        <a:spcAft>
                          <a:spcPts val="0"/>
                        </a:spcAft>
                      </a:pPr>
                      <a:r>
                        <a:rPr lang="en-US" sz="1200">
                          <a:effectLst/>
                        </a:rPr>
                        <a:t>Rationale/Explanation:</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There is no designated waiting area for the patients.</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The patients wait outside the consulting chamber in the corridor.</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There is no sufficient space for waiting of the patients.</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No supporting facilities (like wheelchair, ramps, handrails &amp; trolleys) for disabled patients.</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Rights of the patients/ Patients Charter are not displayed.</a:t>
                      </a:r>
                      <a:endParaRPr lang="en-US" sz="1100">
                        <a:effectLst/>
                        <a:latin typeface="Calibri"/>
                        <a:ea typeface="Times New Roman"/>
                        <a:cs typeface="Times New Roman"/>
                      </a:endParaRPr>
                    </a:p>
                  </a:txBody>
                  <a:tcPr marL="68580" marR="68580" marT="0" marB="0"/>
                </a:tc>
                <a:tc hMerge="1">
                  <a:txBody>
                    <a:bodyPr/>
                    <a:lstStyle/>
                    <a:p>
                      <a:endParaRPr lang="en-US"/>
                    </a:p>
                  </a:txBody>
                  <a:tcPr/>
                </a:tc>
              </a:tr>
              <a:tr h="709499">
                <a:tc>
                  <a:txBody>
                    <a:bodyPr/>
                    <a:lstStyle/>
                    <a:p>
                      <a:pPr marL="0" marR="0" algn="just">
                        <a:lnSpc>
                          <a:spcPct val="150000"/>
                        </a:lnSpc>
                        <a:spcBef>
                          <a:spcPts val="0"/>
                        </a:spcBef>
                        <a:spcAft>
                          <a:spcPts val="0"/>
                        </a:spcAft>
                      </a:pPr>
                      <a:r>
                        <a:rPr lang="en-US" sz="1200">
                          <a:effectLst/>
                        </a:rPr>
                        <a:t>Gap Classification</a:t>
                      </a:r>
                      <a:endParaRPr lang="en-US" sz="1100">
                        <a:effectLst/>
                      </a:endParaRPr>
                    </a:p>
                    <a:p>
                      <a:pPr marL="0" marR="0" algn="just">
                        <a:lnSpc>
                          <a:spcPct val="150000"/>
                        </a:lnSpc>
                        <a:spcBef>
                          <a:spcPts val="0"/>
                        </a:spcBef>
                        <a:spcAft>
                          <a:spcPts val="0"/>
                        </a:spcAft>
                      </a:pPr>
                      <a:r>
                        <a:rPr lang="en-US" sz="1200">
                          <a:effectLst/>
                        </a:rPr>
                        <a:t>Structure</a:t>
                      </a:r>
                      <a:endParaRPr lang="en-US" sz="11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200">
                          <a:effectLst/>
                        </a:rPr>
                        <a:t>*Gap Severity Rating</a:t>
                      </a:r>
                      <a:endParaRPr lang="en-US" sz="1100">
                        <a:effectLst/>
                      </a:endParaRPr>
                    </a:p>
                    <a:p>
                      <a:pPr marL="0" marR="0" algn="just">
                        <a:lnSpc>
                          <a:spcPct val="150000"/>
                        </a:lnSpc>
                        <a:spcBef>
                          <a:spcPts val="0"/>
                        </a:spcBef>
                        <a:spcAft>
                          <a:spcPts val="0"/>
                        </a:spcAft>
                      </a:pPr>
                      <a:r>
                        <a:rPr lang="en-US" sz="1200">
                          <a:effectLst/>
                        </a:rPr>
                        <a:t>Medium</a:t>
                      </a:r>
                      <a:endParaRPr lang="en-US" sz="1100">
                        <a:effectLst/>
                        <a:latin typeface="Calibri"/>
                        <a:ea typeface="Times New Roman"/>
                        <a:cs typeface="Times New Roman"/>
                      </a:endParaRPr>
                    </a:p>
                  </a:txBody>
                  <a:tcPr marL="68580" marR="68580" marT="0" marB="0"/>
                </a:tc>
              </a:tr>
              <a:tr h="724209">
                <a:tc>
                  <a:txBody>
                    <a:bodyPr/>
                    <a:lstStyle/>
                    <a:p>
                      <a:pPr marL="0" marR="0" algn="just">
                        <a:lnSpc>
                          <a:spcPct val="150000"/>
                        </a:lnSpc>
                        <a:spcBef>
                          <a:spcPts val="0"/>
                        </a:spcBef>
                        <a:spcAft>
                          <a:spcPts val="0"/>
                        </a:spcAft>
                      </a:pPr>
                      <a:r>
                        <a:rPr lang="en-US" sz="1200">
                          <a:effectLst/>
                        </a:rPr>
                        <a:t>Gap Reference </a:t>
                      </a:r>
                      <a:endParaRPr lang="en-US" sz="11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200" dirty="0">
                          <a:effectLst/>
                        </a:rPr>
                        <a:t>IPHS (4.1.4 &amp; 4.1.5, 4.1.6)</a:t>
                      </a:r>
                      <a:endParaRPr lang="en-US" sz="1100" dirty="0">
                        <a:effectLst/>
                        <a:latin typeface="Calibri"/>
                        <a:ea typeface="Times New Roman"/>
                        <a:cs typeface="Times New Roman"/>
                      </a:endParaRPr>
                    </a:p>
                  </a:txBody>
                  <a:tcPr marL="68580" marR="68580" marT="0" marB="0"/>
                </a:tc>
              </a:tr>
            </a:tbl>
          </a:graphicData>
        </a:graphic>
      </p:graphicFrame>
      <p:sp>
        <p:nvSpPr>
          <p:cNvPr id="5" name="Rectangle 1"/>
          <p:cNvSpPr>
            <a:spLocks noChangeArrowheads="1"/>
          </p:cNvSpPr>
          <p:nvPr/>
        </p:nvSpPr>
        <p:spPr bwMode="auto">
          <a:xfrm>
            <a:off x="1543050" y="12493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60025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4346963"/>
              </p:ext>
            </p:extLst>
          </p:nvPr>
        </p:nvGraphicFramePr>
        <p:xfrm>
          <a:off x="533400" y="609602"/>
          <a:ext cx="8077200" cy="4876797"/>
        </p:xfrm>
        <a:graphic>
          <a:graphicData uri="http://schemas.openxmlformats.org/drawingml/2006/table">
            <a:tbl>
              <a:tblPr firstRow="1" firstCol="1" bandRow="1">
                <a:tableStyleId>{5C22544A-7EE6-4342-B048-85BDC9FD1C3A}</a:tableStyleId>
              </a:tblPr>
              <a:tblGrid>
                <a:gridCol w="4038600"/>
                <a:gridCol w="4038600"/>
              </a:tblGrid>
              <a:tr h="366035">
                <a:tc>
                  <a:txBody>
                    <a:bodyPr/>
                    <a:lstStyle/>
                    <a:p>
                      <a:pPr marL="0" marR="0" algn="just">
                        <a:lnSpc>
                          <a:spcPct val="150000"/>
                        </a:lnSpc>
                        <a:spcBef>
                          <a:spcPts val="0"/>
                        </a:spcBef>
                        <a:spcAft>
                          <a:spcPts val="0"/>
                        </a:spcAft>
                      </a:pPr>
                      <a:r>
                        <a:rPr lang="en-US" sz="1600" dirty="0">
                          <a:effectLst/>
                        </a:rPr>
                        <a:t>Gap ID No.</a:t>
                      </a:r>
                      <a:endParaRPr lang="en-US" sz="1400" dirty="0">
                        <a:effectLst/>
                        <a:latin typeface="Calibri"/>
                        <a:ea typeface="Times New Roman"/>
                        <a:cs typeface="Times New Roman"/>
                      </a:endParaRPr>
                    </a:p>
                  </a:txBody>
                  <a:tcPr marL="67017" marR="67017" marT="0" marB="0"/>
                </a:tc>
                <a:tc>
                  <a:txBody>
                    <a:bodyPr/>
                    <a:lstStyle/>
                    <a:p>
                      <a:pPr marL="0" marR="0" algn="just">
                        <a:lnSpc>
                          <a:spcPct val="150000"/>
                        </a:lnSpc>
                        <a:spcBef>
                          <a:spcPts val="0"/>
                        </a:spcBef>
                        <a:spcAft>
                          <a:spcPts val="0"/>
                        </a:spcAft>
                      </a:pPr>
                      <a:r>
                        <a:rPr lang="en-US" sz="1600">
                          <a:effectLst/>
                        </a:rPr>
                        <a:t>OP003</a:t>
                      </a:r>
                      <a:endParaRPr lang="en-US" sz="1400">
                        <a:effectLst/>
                        <a:latin typeface="Calibri"/>
                        <a:ea typeface="Times New Roman"/>
                        <a:cs typeface="Times New Roman"/>
                      </a:endParaRPr>
                    </a:p>
                  </a:txBody>
                  <a:tcPr marL="67017" marR="67017" marT="0" marB="0"/>
                </a:tc>
              </a:tr>
              <a:tr h="484374">
                <a:tc gridSpan="2">
                  <a:txBody>
                    <a:bodyPr/>
                    <a:lstStyle/>
                    <a:p>
                      <a:pPr marL="0" marR="0" algn="just">
                        <a:lnSpc>
                          <a:spcPct val="150000"/>
                        </a:lnSpc>
                        <a:spcBef>
                          <a:spcPts val="0"/>
                        </a:spcBef>
                        <a:spcAft>
                          <a:spcPts val="0"/>
                        </a:spcAft>
                      </a:pPr>
                      <a:r>
                        <a:rPr lang="en-US" sz="1600">
                          <a:effectLst/>
                        </a:rPr>
                        <a:t>Gap Statement: Basic facilities are not available in the OPD</a:t>
                      </a:r>
                      <a:endParaRPr lang="en-US" sz="1400">
                        <a:effectLst/>
                        <a:latin typeface="Calibri"/>
                        <a:ea typeface="Times New Roman"/>
                        <a:cs typeface="Times New Roman"/>
                      </a:endParaRPr>
                    </a:p>
                  </a:txBody>
                  <a:tcPr marL="67017" marR="67017" marT="0" marB="0"/>
                </a:tc>
                <a:tc hMerge="1">
                  <a:txBody>
                    <a:bodyPr/>
                    <a:lstStyle/>
                    <a:p>
                      <a:endParaRPr lang="en-US"/>
                    </a:p>
                  </a:txBody>
                  <a:tcPr/>
                </a:tc>
              </a:tr>
              <a:tr h="2562248">
                <a:tc gridSpan="2">
                  <a:txBody>
                    <a:bodyPr/>
                    <a:lstStyle/>
                    <a:p>
                      <a:pPr marL="0" marR="0" algn="just">
                        <a:lnSpc>
                          <a:spcPct val="150000"/>
                        </a:lnSpc>
                        <a:spcBef>
                          <a:spcPts val="0"/>
                        </a:spcBef>
                        <a:spcAft>
                          <a:spcPts val="0"/>
                        </a:spcAft>
                      </a:pPr>
                      <a:r>
                        <a:rPr lang="en-US" sz="1600" dirty="0">
                          <a:effectLst/>
                        </a:rPr>
                        <a:t>Rationale/Explanation:</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There is no waiting area.</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The doorway leading to the entrance not has a ramp facility easy access for handicapped patients; wheelchairs and stretchers are also not available.</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Toilets with adequate water supply separate for males and females are not available.</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Drinking water is not available in the patient’s waiting area.</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There are in-adequate chairs for patients and attendant in waiting area.</a:t>
                      </a:r>
                      <a:endParaRPr lang="en-US" sz="1400" dirty="0">
                        <a:effectLst/>
                        <a:latin typeface="Calibri"/>
                        <a:ea typeface="Times New Roman"/>
                        <a:cs typeface="Times New Roman"/>
                      </a:endParaRPr>
                    </a:p>
                  </a:txBody>
                  <a:tcPr marL="67017" marR="67017" marT="0" marB="0"/>
                </a:tc>
                <a:tc hMerge="1">
                  <a:txBody>
                    <a:bodyPr/>
                    <a:lstStyle/>
                    <a:p>
                      <a:endParaRPr lang="en-US"/>
                    </a:p>
                  </a:txBody>
                  <a:tcPr/>
                </a:tc>
              </a:tr>
              <a:tr h="732070">
                <a:tc>
                  <a:txBody>
                    <a:bodyPr/>
                    <a:lstStyle/>
                    <a:p>
                      <a:pPr marL="0" marR="0" algn="just">
                        <a:lnSpc>
                          <a:spcPct val="150000"/>
                        </a:lnSpc>
                        <a:spcBef>
                          <a:spcPts val="0"/>
                        </a:spcBef>
                        <a:spcAft>
                          <a:spcPts val="0"/>
                        </a:spcAft>
                      </a:pPr>
                      <a:r>
                        <a:rPr lang="en-US" sz="1600">
                          <a:effectLst/>
                        </a:rPr>
                        <a:t>Gap Classification</a:t>
                      </a:r>
                      <a:endParaRPr lang="en-US" sz="1400">
                        <a:effectLst/>
                      </a:endParaRPr>
                    </a:p>
                    <a:p>
                      <a:pPr marL="0" marR="0" algn="just">
                        <a:lnSpc>
                          <a:spcPct val="150000"/>
                        </a:lnSpc>
                        <a:spcBef>
                          <a:spcPts val="0"/>
                        </a:spcBef>
                        <a:spcAft>
                          <a:spcPts val="0"/>
                        </a:spcAft>
                      </a:pPr>
                      <a:r>
                        <a:rPr lang="en-US" sz="1600">
                          <a:effectLst/>
                        </a:rPr>
                        <a:t>Structure</a:t>
                      </a:r>
                      <a:endParaRPr lang="en-US" sz="1400">
                        <a:effectLst/>
                        <a:latin typeface="Calibri"/>
                        <a:ea typeface="Times New Roman"/>
                        <a:cs typeface="Times New Roman"/>
                      </a:endParaRPr>
                    </a:p>
                  </a:txBody>
                  <a:tcPr marL="67017" marR="67017" marT="0" marB="0"/>
                </a:tc>
                <a:tc>
                  <a:txBody>
                    <a:bodyPr/>
                    <a:lstStyle/>
                    <a:p>
                      <a:pPr marL="0" marR="0" algn="just">
                        <a:lnSpc>
                          <a:spcPct val="150000"/>
                        </a:lnSpc>
                        <a:spcBef>
                          <a:spcPts val="0"/>
                        </a:spcBef>
                        <a:spcAft>
                          <a:spcPts val="0"/>
                        </a:spcAft>
                      </a:pPr>
                      <a:r>
                        <a:rPr lang="en-US" sz="1600">
                          <a:effectLst/>
                        </a:rPr>
                        <a:t>*Gap Severity Rating</a:t>
                      </a:r>
                      <a:endParaRPr lang="en-US" sz="1400">
                        <a:effectLst/>
                      </a:endParaRPr>
                    </a:p>
                    <a:p>
                      <a:pPr marL="0" marR="0" algn="just">
                        <a:lnSpc>
                          <a:spcPct val="150000"/>
                        </a:lnSpc>
                        <a:spcBef>
                          <a:spcPts val="0"/>
                        </a:spcBef>
                        <a:spcAft>
                          <a:spcPts val="0"/>
                        </a:spcAft>
                      </a:pPr>
                      <a:r>
                        <a:rPr lang="en-US" sz="1600">
                          <a:effectLst/>
                        </a:rPr>
                        <a:t>Medium</a:t>
                      </a:r>
                      <a:endParaRPr lang="en-US" sz="1400">
                        <a:effectLst/>
                        <a:latin typeface="Calibri"/>
                        <a:ea typeface="Times New Roman"/>
                        <a:cs typeface="Times New Roman"/>
                      </a:endParaRPr>
                    </a:p>
                  </a:txBody>
                  <a:tcPr marL="67017" marR="67017" marT="0" marB="0"/>
                </a:tc>
              </a:tr>
              <a:tr h="366035">
                <a:tc>
                  <a:txBody>
                    <a:bodyPr/>
                    <a:lstStyle/>
                    <a:p>
                      <a:pPr marL="0" marR="0" algn="just">
                        <a:lnSpc>
                          <a:spcPct val="150000"/>
                        </a:lnSpc>
                        <a:spcBef>
                          <a:spcPts val="0"/>
                        </a:spcBef>
                        <a:spcAft>
                          <a:spcPts val="0"/>
                        </a:spcAft>
                      </a:pPr>
                      <a:r>
                        <a:rPr lang="en-US" sz="1600">
                          <a:effectLst/>
                        </a:rPr>
                        <a:t>Gap Reference</a:t>
                      </a:r>
                      <a:endParaRPr lang="en-US" sz="1400">
                        <a:effectLst/>
                        <a:latin typeface="Calibri"/>
                        <a:ea typeface="Times New Roman"/>
                        <a:cs typeface="Times New Roman"/>
                      </a:endParaRPr>
                    </a:p>
                  </a:txBody>
                  <a:tcPr marL="67017" marR="67017" marT="0" marB="0"/>
                </a:tc>
                <a:tc>
                  <a:txBody>
                    <a:bodyPr/>
                    <a:lstStyle/>
                    <a:p>
                      <a:pPr marL="0" marR="0" algn="just">
                        <a:lnSpc>
                          <a:spcPct val="150000"/>
                        </a:lnSpc>
                        <a:spcBef>
                          <a:spcPts val="0"/>
                        </a:spcBef>
                        <a:spcAft>
                          <a:spcPts val="0"/>
                        </a:spcAft>
                      </a:pPr>
                      <a:r>
                        <a:rPr lang="en-US" sz="1600">
                          <a:effectLst/>
                        </a:rPr>
                        <a:t>IPHS (4.1.4 &amp; 4.1.5)</a:t>
                      </a:r>
                      <a:endParaRPr lang="en-US" sz="1400">
                        <a:effectLst/>
                        <a:latin typeface="Calibri"/>
                        <a:ea typeface="Times New Roman"/>
                        <a:cs typeface="Times New Roman"/>
                      </a:endParaRPr>
                    </a:p>
                  </a:txBody>
                  <a:tcPr marL="67017" marR="67017" marT="0" marB="0"/>
                </a:tc>
              </a:tr>
              <a:tr h="366035">
                <a:tc>
                  <a:txBody>
                    <a:bodyPr/>
                    <a:lstStyle/>
                    <a:p>
                      <a:pPr marL="0" marR="0" algn="just">
                        <a:lnSpc>
                          <a:spcPct val="150000"/>
                        </a:lnSpc>
                        <a:spcBef>
                          <a:spcPts val="0"/>
                        </a:spcBef>
                        <a:spcAft>
                          <a:spcPts val="0"/>
                        </a:spcAft>
                      </a:pPr>
                      <a:r>
                        <a:rPr lang="en-US" sz="1600">
                          <a:effectLst/>
                        </a:rPr>
                        <a:t>Supporting Annexure</a:t>
                      </a:r>
                      <a:endParaRPr lang="en-US" sz="1400">
                        <a:effectLst/>
                        <a:latin typeface="Calibri"/>
                        <a:ea typeface="Times New Roman"/>
                        <a:cs typeface="Times New Roman"/>
                      </a:endParaRPr>
                    </a:p>
                  </a:txBody>
                  <a:tcPr marL="67017" marR="67017" marT="0" marB="0"/>
                </a:tc>
                <a:tc>
                  <a:txBody>
                    <a:bodyPr/>
                    <a:lstStyle/>
                    <a:p>
                      <a:pPr marL="0" marR="0" algn="just">
                        <a:lnSpc>
                          <a:spcPct val="150000"/>
                        </a:lnSpc>
                        <a:spcBef>
                          <a:spcPts val="0"/>
                        </a:spcBef>
                        <a:spcAft>
                          <a:spcPts val="0"/>
                        </a:spcAft>
                      </a:pPr>
                      <a:r>
                        <a:rPr lang="en-US" sz="1600" dirty="0">
                          <a:effectLst/>
                        </a:rPr>
                        <a:t>Photograph</a:t>
                      </a:r>
                      <a:endParaRPr lang="en-US" sz="1400" dirty="0">
                        <a:effectLst/>
                        <a:latin typeface="Calibri"/>
                        <a:ea typeface="Times New Roman"/>
                        <a:cs typeface="Times New Roman"/>
                      </a:endParaRPr>
                    </a:p>
                  </a:txBody>
                  <a:tcPr marL="67017" marR="67017" marT="0" marB="0"/>
                </a:tc>
              </a:tr>
            </a:tbl>
          </a:graphicData>
        </a:graphic>
      </p:graphicFrame>
      <p:sp>
        <p:nvSpPr>
          <p:cNvPr id="5" name="Rectangle 1"/>
          <p:cNvSpPr>
            <a:spLocks noChangeArrowheads="1"/>
          </p:cNvSpPr>
          <p:nvPr/>
        </p:nvSpPr>
        <p:spPr bwMode="auto">
          <a:xfrm>
            <a:off x="1611313" y="10620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73970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gaps analysis of </a:t>
            </a:r>
            <a:r>
              <a:rPr lang="en-US" dirty="0" err="1" smtClean="0"/>
              <a:t>Ipd</a:t>
            </a:r>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70885495"/>
              </p:ext>
            </p:extLst>
          </p:nvPr>
        </p:nvGraphicFramePr>
        <p:xfrm>
          <a:off x="457197" y="1018658"/>
          <a:ext cx="8305802" cy="5440680"/>
        </p:xfrm>
        <a:graphic>
          <a:graphicData uri="http://schemas.openxmlformats.org/drawingml/2006/table">
            <a:tbl>
              <a:tblPr firstRow="1" firstCol="1" bandRow="1">
                <a:tableStyleId>{5C22544A-7EE6-4342-B048-85BDC9FD1C3A}</a:tableStyleId>
              </a:tblPr>
              <a:tblGrid>
                <a:gridCol w="4152901"/>
                <a:gridCol w="4152901"/>
              </a:tblGrid>
              <a:tr h="267049">
                <a:tc>
                  <a:txBody>
                    <a:bodyPr/>
                    <a:lstStyle/>
                    <a:p>
                      <a:pPr marL="0" marR="0" algn="just">
                        <a:lnSpc>
                          <a:spcPct val="150000"/>
                        </a:lnSpc>
                        <a:spcBef>
                          <a:spcPts val="0"/>
                        </a:spcBef>
                        <a:spcAft>
                          <a:spcPts val="0"/>
                        </a:spcAft>
                      </a:pPr>
                      <a:r>
                        <a:rPr lang="en-US" sz="1400" dirty="0">
                          <a:effectLst/>
                        </a:rPr>
                        <a:t>Gap ID No.</a:t>
                      </a:r>
                      <a:endParaRPr lang="en-US" sz="1200" dirty="0">
                        <a:effectLst/>
                        <a:latin typeface="Calibri"/>
                        <a:ea typeface="Times New Roman"/>
                        <a:cs typeface="Times New Roman"/>
                      </a:endParaRPr>
                    </a:p>
                  </a:txBody>
                  <a:tcPr marL="49039" marR="49039" marT="0" marB="0"/>
                </a:tc>
                <a:tc>
                  <a:txBody>
                    <a:bodyPr/>
                    <a:lstStyle/>
                    <a:p>
                      <a:pPr marL="0" marR="0" algn="just">
                        <a:lnSpc>
                          <a:spcPct val="150000"/>
                        </a:lnSpc>
                        <a:spcBef>
                          <a:spcPts val="0"/>
                        </a:spcBef>
                        <a:spcAft>
                          <a:spcPts val="0"/>
                        </a:spcAft>
                      </a:pPr>
                      <a:r>
                        <a:rPr lang="en-US" sz="1400">
                          <a:effectLst/>
                        </a:rPr>
                        <a:t>IP001</a:t>
                      </a:r>
                      <a:endParaRPr lang="en-US" sz="1200">
                        <a:effectLst/>
                        <a:latin typeface="Calibri"/>
                        <a:ea typeface="Times New Roman"/>
                        <a:cs typeface="Times New Roman"/>
                      </a:endParaRPr>
                    </a:p>
                  </a:txBody>
                  <a:tcPr marL="49039" marR="49039" marT="0" marB="0"/>
                </a:tc>
              </a:tr>
              <a:tr h="318259">
                <a:tc gridSpan="2">
                  <a:txBody>
                    <a:bodyPr/>
                    <a:lstStyle/>
                    <a:p>
                      <a:pPr marL="0" marR="0" algn="just">
                        <a:lnSpc>
                          <a:spcPct val="150000"/>
                        </a:lnSpc>
                        <a:spcBef>
                          <a:spcPts val="0"/>
                        </a:spcBef>
                        <a:spcAft>
                          <a:spcPts val="0"/>
                        </a:spcAft>
                      </a:pPr>
                      <a:r>
                        <a:rPr lang="en-US" sz="1400">
                          <a:effectLst/>
                        </a:rPr>
                        <a:t>Gap Statement: Wards are not fully equipped for patients care.</a:t>
                      </a:r>
                      <a:endParaRPr lang="en-US" sz="1200">
                        <a:effectLst/>
                        <a:latin typeface="Calibri"/>
                        <a:ea typeface="Times New Roman"/>
                        <a:cs typeface="Times New Roman"/>
                      </a:endParaRPr>
                    </a:p>
                  </a:txBody>
                  <a:tcPr marL="49039" marR="49039" marT="0" marB="0"/>
                </a:tc>
                <a:tc hMerge="1">
                  <a:txBody>
                    <a:bodyPr/>
                    <a:lstStyle/>
                    <a:p>
                      <a:endParaRPr lang="en-US"/>
                    </a:p>
                  </a:txBody>
                  <a:tcPr/>
                </a:tc>
              </a:tr>
              <a:tr h="3309887">
                <a:tc gridSpan="2">
                  <a:txBody>
                    <a:bodyPr/>
                    <a:lstStyle/>
                    <a:p>
                      <a:pPr marL="0" marR="0" algn="just">
                        <a:lnSpc>
                          <a:spcPct val="150000"/>
                        </a:lnSpc>
                        <a:spcBef>
                          <a:spcPts val="0"/>
                        </a:spcBef>
                        <a:spcAft>
                          <a:spcPts val="0"/>
                        </a:spcAft>
                      </a:pPr>
                      <a:r>
                        <a:rPr lang="en-US" sz="1400" dirty="0">
                          <a:effectLst/>
                        </a:rPr>
                        <a:t>Rationale/ Explanation:</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Patient transport facility (from OP consultation room to ward) is not adequate for vulnerable patient.</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Bed side lockers are not provided to keep medicines.</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Bed railings are not available in the wards.</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Pillow and blanket not provided to patient.</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Waste segregation bins are not available near the patient’s bed.</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Drinking water facility is not available in ward area.</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Waiting area for patient’s attendant is not available in front of wards.</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The cots and mattresses are in bed condition and need immediate repair.</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All the drugs are not available in the hospital and some have to bought from outside.</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Wards are not clean.</a:t>
                      </a:r>
                      <a:endParaRPr lang="en-US" sz="1200" dirty="0">
                        <a:effectLst/>
                      </a:endParaRPr>
                    </a:p>
                    <a:p>
                      <a:pPr marL="342900" marR="0" lvl="0" indent="-342900" algn="just">
                        <a:lnSpc>
                          <a:spcPct val="150000"/>
                        </a:lnSpc>
                        <a:spcBef>
                          <a:spcPts val="0"/>
                        </a:spcBef>
                        <a:spcAft>
                          <a:spcPts val="0"/>
                        </a:spcAft>
                        <a:buFont typeface="Symbol"/>
                        <a:buChar char=""/>
                      </a:pPr>
                      <a:r>
                        <a:rPr lang="en-US" sz="1400" dirty="0">
                          <a:effectLst/>
                        </a:rPr>
                        <a:t>No washing area is designated for washing of badly soiled linen.</a:t>
                      </a:r>
                      <a:endParaRPr lang="en-US" sz="1200" dirty="0">
                        <a:effectLst/>
                        <a:latin typeface="Calibri"/>
                        <a:ea typeface="Times New Roman"/>
                        <a:cs typeface="Times New Roman"/>
                      </a:endParaRPr>
                    </a:p>
                  </a:txBody>
                  <a:tcPr marL="49039" marR="49039" marT="0" marB="0"/>
                </a:tc>
                <a:tc hMerge="1">
                  <a:txBody>
                    <a:bodyPr/>
                    <a:lstStyle/>
                    <a:p>
                      <a:endParaRPr lang="en-US"/>
                    </a:p>
                  </a:txBody>
                  <a:tcPr/>
                </a:tc>
              </a:tr>
              <a:tr h="534098">
                <a:tc>
                  <a:txBody>
                    <a:bodyPr/>
                    <a:lstStyle/>
                    <a:p>
                      <a:pPr marL="0" marR="0" algn="just">
                        <a:lnSpc>
                          <a:spcPct val="150000"/>
                        </a:lnSpc>
                        <a:spcBef>
                          <a:spcPts val="0"/>
                        </a:spcBef>
                        <a:spcAft>
                          <a:spcPts val="0"/>
                        </a:spcAft>
                      </a:pPr>
                      <a:r>
                        <a:rPr lang="en-US" sz="1400">
                          <a:effectLst/>
                        </a:rPr>
                        <a:t>Gap Classification</a:t>
                      </a:r>
                      <a:endParaRPr lang="en-US" sz="1200">
                        <a:effectLst/>
                      </a:endParaRPr>
                    </a:p>
                    <a:p>
                      <a:pPr marL="0" marR="0" algn="just">
                        <a:lnSpc>
                          <a:spcPct val="150000"/>
                        </a:lnSpc>
                        <a:spcBef>
                          <a:spcPts val="0"/>
                        </a:spcBef>
                        <a:spcAft>
                          <a:spcPts val="0"/>
                        </a:spcAft>
                      </a:pPr>
                      <a:r>
                        <a:rPr lang="en-US" sz="1400">
                          <a:effectLst/>
                        </a:rPr>
                        <a:t>Structural</a:t>
                      </a:r>
                      <a:endParaRPr lang="en-US" sz="1200">
                        <a:effectLst/>
                        <a:latin typeface="Calibri"/>
                        <a:ea typeface="Times New Roman"/>
                        <a:cs typeface="Times New Roman"/>
                      </a:endParaRPr>
                    </a:p>
                  </a:txBody>
                  <a:tcPr marL="49039" marR="49039" marT="0" marB="0"/>
                </a:tc>
                <a:tc>
                  <a:txBody>
                    <a:bodyPr/>
                    <a:lstStyle/>
                    <a:p>
                      <a:pPr marL="0" marR="0" algn="just">
                        <a:lnSpc>
                          <a:spcPct val="150000"/>
                        </a:lnSpc>
                        <a:spcBef>
                          <a:spcPts val="0"/>
                        </a:spcBef>
                        <a:spcAft>
                          <a:spcPts val="0"/>
                        </a:spcAft>
                      </a:pPr>
                      <a:r>
                        <a:rPr lang="en-US" sz="1400">
                          <a:effectLst/>
                        </a:rPr>
                        <a:t>*Gap Severity Rating</a:t>
                      </a:r>
                      <a:endParaRPr lang="en-US" sz="1200">
                        <a:effectLst/>
                      </a:endParaRPr>
                    </a:p>
                    <a:p>
                      <a:pPr marL="0" marR="0" algn="just">
                        <a:lnSpc>
                          <a:spcPct val="150000"/>
                        </a:lnSpc>
                        <a:spcBef>
                          <a:spcPts val="0"/>
                        </a:spcBef>
                        <a:spcAft>
                          <a:spcPts val="0"/>
                        </a:spcAft>
                      </a:pPr>
                      <a:r>
                        <a:rPr lang="en-US" sz="1400">
                          <a:effectLst/>
                        </a:rPr>
                        <a:t>High</a:t>
                      </a:r>
                      <a:endParaRPr lang="en-US" sz="1200">
                        <a:effectLst/>
                        <a:latin typeface="Calibri"/>
                        <a:ea typeface="Times New Roman"/>
                        <a:cs typeface="Times New Roman"/>
                      </a:endParaRPr>
                    </a:p>
                  </a:txBody>
                  <a:tcPr marL="49039" marR="49039" marT="0" marB="0"/>
                </a:tc>
              </a:tr>
              <a:tr h="267049">
                <a:tc>
                  <a:txBody>
                    <a:bodyPr/>
                    <a:lstStyle/>
                    <a:p>
                      <a:pPr marL="0" marR="0" algn="just">
                        <a:lnSpc>
                          <a:spcPct val="150000"/>
                        </a:lnSpc>
                        <a:spcBef>
                          <a:spcPts val="0"/>
                        </a:spcBef>
                        <a:spcAft>
                          <a:spcPts val="0"/>
                        </a:spcAft>
                      </a:pPr>
                      <a:r>
                        <a:rPr lang="en-US" sz="1400">
                          <a:effectLst/>
                        </a:rPr>
                        <a:t>Gap Reference</a:t>
                      </a:r>
                      <a:endParaRPr lang="en-US" sz="1200">
                        <a:effectLst/>
                        <a:latin typeface="Calibri"/>
                        <a:ea typeface="Times New Roman"/>
                        <a:cs typeface="Times New Roman"/>
                      </a:endParaRPr>
                    </a:p>
                  </a:txBody>
                  <a:tcPr marL="49039" marR="49039" marT="0" marB="0"/>
                </a:tc>
                <a:tc>
                  <a:txBody>
                    <a:bodyPr/>
                    <a:lstStyle/>
                    <a:p>
                      <a:pPr marL="0" marR="0" algn="just">
                        <a:lnSpc>
                          <a:spcPct val="150000"/>
                        </a:lnSpc>
                        <a:spcBef>
                          <a:spcPts val="0"/>
                        </a:spcBef>
                        <a:spcAft>
                          <a:spcPts val="0"/>
                        </a:spcAft>
                      </a:pPr>
                      <a:r>
                        <a:rPr lang="en-US" sz="1400" dirty="0">
                          <a:effectLst/>
                        </a:rPr>
                        <a:t>IPHS (4.1.8)</a:t>
                      </a:r>
                      <a:endParaRPr lang="en-US" sz="1200" dirty="0">
                        <a:effectLst/>
                        <a:latin typeface="Calibri"/>
                        <a:ea typeface="Times New Roman"/>
                        <a:cs typeface="Times New Roman"/>
                      </a:endParaRPr>
                    </a:p>
                  </a:txBody>
                  <a:tcPr marL="49039" marR="49039" marT="0" marB="0"/>
                </a:tc>
              </a:tr>
            </a:tbl>
          </a:graphicData>
        </a:graphic>
      </p:graphicFrame>
      <p:sp>
        <p:nvSpPr>
          <p:cNvPr id="5" name="Rectangle 1"/>
          <p:cNvSpPr>
            <a:spLocks noChangeArrowheads="1"/>
          </p:cNvSpPr>
          <p:nvPr/>
        </p:nvSpPr>
        <p:spPr bwMode="auto">
          <a:xfrm>
            <a:off x="2409825" y="10191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(2.1) For Gap Analysis:</a:t>
            </a:r>
            <a:endParaRPr kumimoji="0" lang="en-US"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143794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02057199"/>
              </p:ext>
            </p:extLst>
          </p:nvPr>
        </p:nvGraphicFramePr>
        <p:xfrm>
          <a:off x="457200" y="902018"/>
          <a:ext cx="8153402" cy="5447094"/>
        </p:xfrm>
        <a:graphic>
          <a:graphicData uri="http://schemas.openxmlformats.org/drawingml/2006/table">
            <a:tbl>
              <a:tblPr firstRow="1" firstCol="1" bandRow="1">
                <a:tableStyleId>{5C22544A-7EE6-4342-B048-85BDC9FD1C3A}</a:tableStyleId>
              </a:tblPr>
              <a:tblGrid>
                <a:gridCol w="4076701"/>
                <a:gridCol w="4076701"/>
              </a:tblGrid>
              <a:tr h="207392">
                <a:tc>
                  <a:txBody>
                    <a:bodyPr/>
                    <a:lstStyle/>
                    <a:p>
                      <a:pPr marL="0" marR="0" algn="just">
                        <a:lnSpc>
                          <a:spcPct val="150000"/>
                        </a:lnSpc>
                        <a:spcBef>
                          <a:spcPts val="0"/>
                        </a:spcBef>
                        <a:spcAft>
                          <a:spcPts val="0"/>
                        </a:spcAft>
                      </a:pPr>
                      <a:r>
                        <a:rPr lang="en-US" sz="1600" dirty="0">
                          <a:effectLst/>
                        </a:rPr>
                        <a:t>Gap ID No.</a:t>
                      </a:r>
                      <a:endParaRPr lang="en-US" sz="1600" dirty="0">
                        <a:effectLst/>
                        <a:latin typeface="Calibri"/>
                        <a:ea typeface="Times New Roman"/>
                        <a:cs typeface="Times New Roman"/>
                      </a:endParaRPr>
                    </a:p>
                  </a:txBody>
                  <a:tcPr marL="59664" marR="59664" marT="0" marB="0"/>
                </a:tc>
                <a:tc>
                  <a:txBody>
                    <a:bodyPr/>
                    <a:lstStyle/>
                    <a:p>
                      <a:pPr marL="0" marR="0" algn="just">
                        <a:lnSpc>
                          <a:spcPct val="150000"/>
                        </a:lnSpc>
                        <a:spcBef>
                          <a:spcPts val="0"/>
                        </a:spcBef>
                        <a:spcAft>
                          <a:spcPts val="0"/>
                        </a:spcAft>
                      </a:pPr>
                      <a:r>
                        <a:rPr lang="en-US" sz="1600">
                          <a:effectLst/>
                        </a:rPr>
                        <a:t>IP001</a:t>
                      </a:r>
                      <a:endParaRPr lang="en-US" sz="1600">
                        <a:effectLst/>
                        <a:latin typeface="Calibri"/>
                        <a:ea typeface="Times New Roman"/>
                        <a:cs typeface="Times New Roman"/>
                      </a:endParaRPr>
                    </a:p>
                  </a:txBody>
                  <a:tcPr marL="59664" marR="59664" marT="0" marB="0"/>
                </a:tc>
              </a:tr>
              <a:tr h="312737">
                <a:tc gridSpan="2">
                  <a:txBody>
                    <a:bodyPr/>
                    <a:lstStyle/>
                    <a:p>
                      <a:pPr marL="0" marR="0" algn="just">
                        <a:lnSpc>
                          <a:spcPct val="150000"/>
                        </a:lnSpc>
                        <a:spcBef>
                          <a:spcPts val="0"/>
                        </a:spcBef>
                        <a:spcAft>
                          <a:spcPts val="0"/>
                        </a:spcAft>
                      </a:pPr>
                      <a:r>
                        <a:rPr lang="en-US" sz="1600">
                          <a:effectLst/>
                        </a:rPr>
                        <a:t>Gap Statement: Infection control not being practiced in the ward.</a:t>
                      </a:r>
                      <a:endParaRPr lang="en-US" sz="1600">
                        <a:effectLst/>
                        <a:latin typeface="Calibri"/>
                        <a:ea typeface="Times New Roman"/>
                        <a:cs typeface="Times New Roman"/>
                      </a:endParaRPr>
                    </a:p>
                  </a:txBody>
                  <a:tcPr marL="59664" marR="59664" marT="0" marB="0"/>
                </a:tc>
                <a:tc hMerge="1">
                  <a:txBody>
                    <a:bodyPr/>
                    <a:lstStyle/>
                    <a:p>
                      <a:endParaRPr lang="en-US"/>
                    </a:p>
                  </a:txBody>
                  <a:tcPr/>
                </a:tc>
              </a:tr>
              <a:tr h="2814638">
                <a:tc gridSpan="2">
                  <a:txBody>
                    <a:bodyPr/>
                    <a:lstStyle/>
                    <a:p>
                      <a:pPr marL="0" marR="0" algn="just">
                        <a:lnSpc>
                          <a:spcPct val="150000"/>
                        </a:lnSpc>
                        <a:spcBef>
                          <a:spcPts val="0"/>
                        </a:spcBef>
                        <a:spcAft>
                          <a:spcPts val="0"/>
                        </a:spcAft>
                      </a:pPr>
                      <a:r>
                        <a:rPr lang="en-US" sz="1600" dirty="0">
                          <a:effectLst/>
                        </a:rPr>
                        <a:t>Rationale/ Explanation:</a:t>
                      </a:r>
                    </a:p>
                    <a:p>
                      <a:pPr marL="342900" marR="0" lvl="0" indent="-342900" algn="just">
                        <a:lnSpc>
                          <a:spcPct val="150000"/>
                        </a:lnSpc>
                        <a:spcBef>
                          <a:spcPts val="0"/>
                        </a:spcBef>
                        <a:spcAft>
                          <a:spcPts val="0"/>
                        </a:spcAft>
                        <a:buFont typeface="Symbol"/>
                        <a:buChar char=""/>
                      </a:pPr>
                      <a:r>
                        <a:rPr lang="en-US" sz="1600" dirty="0" err="1" smtClean="0">
                          <a:effectLst/>
                        </a:rPr>
                        <a:t>Cheattle</a:t>
                      </a:r>
                      <a:r>
                        <a:rPr lang="en-US" sz="1600" dirty="0" smtClean="0">
                          <a:effectLst/>
                        </a:rPr>
                        <a:t> </a:t>
                      </a:r>
                      <a:r>
                        <a:rPr lang="en-US" sz="1600" dirty="0">
                          <a:effectLst/>
                        </a:rPr>
                        <a:t>Forceps and thermometer kept in the </a:t>
                      </a:r>
                      <a:r>
                        <a:rPr lang="en-US" sz="1600" dirty="0" err="1">
                          <a:effectLst/>
                        </a:rPr>
                        <a:t>Savlon</a:t>
                      </a:r>
                      <a:r>
                        <a:rPr lang="en-US" sz="1600" dirty="0">
                          <a:effectLst/>
                        </a:rPr>
                        <a:t> Solution but the solution is not changed every day.</a:t>
                      </a:r>
                    </a:p>
                    <a:p>
                      <a:pPr marL="342900" marR="0" lvl="0" indent="-342900" algn="just">
                        <a:lnSpc>
                          <a:spcPct val="150000"/>
                        </a:lnSpc>
                        <a:spcBef>
                          <a:spcPts val="0"/>
                        </a:spcBef>
                        <a:spcAft>
                          <a:spcPts val="0"/>
                        </a:spcAft>
                        <a:buFont typeface="Symbol"/>
                        <a:buChar char=""/>
                      </a:pPr>
                      <a:r>
                        <a:rPr lang="en-US" sz="1600" dirty="0">
                          <a:effectLst/>
                        </a:rPr>
                        <a:t>There is no separate area to keep the sterile and unsterile </a:t>
                      </a:r>
                      <a:r>
                        <a:rPr lang="en-US" sz="1600" dirty="0" err="1">
                          <a:effectLst/>
                        </a:rPr>
                        <a:t>equipments</a:t>
                      </a:r>
                      <a:r>
                        <a:rPr lang="en-US" sz="1600" dirty="0">
                          <a:effectLst/>
                        </a:rPr>
                        <a:t>.</a:t>
                      </a:r>
                    </a:p>
                    <a:p>
                      <a:pPr marL="342900" marR="0" lvl="0" indent="-342900" algn="just">
                        <a:lnSpc>
                          <a:spcPct val="150000"/>
                        </a:lnSpc>
                        <a:spcBef>
                          <a:spcPts val="0"/>
                        </a:spcBef>
                        <a:spcAft>
                          <a:spcPts val="0"/>
                        </a:spcAft>
                        <a:buFont typeface="Symbol"/>
                        <a:buChar char=""/>
                      </a:pPr>
                      <a:r>
                        <a:rPr lang="en-US" sz="1600" dirty="0">
                          <a:effectLst/>
                        </a:rPr>
                        <a:t>The Biomedical waste segregation is not as per guidelines.</a:t>
                      </a:r>
                    </a:p>
                    <a:p>
                      <a:pPr marL="342900" marR="0" lvl="0" indent="-342900" algn="just">
                        <a:lnSpc>
                          <a:spcPct val="150000"/>
                        </a:lnSpc>
                        <a:spcBef>
                          <a:spcPts val="0"/>
                        </a:spcBef>
                        <a:spcAft>
                          <a:spcPts val="0"/>
                        </a:spcAft>
                        <a:buFont typeface="Symbol"/>
                        <a:buChar char=""/>
                      </a:pPr>
                      <a:r>
                        <a:rPr lang="en-US" sz="1600" dirty="0">
                          <a:effectLst/>
                        </a:rPr>
                        <a:t>Color coded dustbins have not been provided in the wards.</a:t>
                      </a:r>
                    </a:p>
                    <a:p>
                      <a:pPr marL="342900" marR="0" lvl="0" indent="-342900" algn="just">
                        <a:lnSpc>
                          <a:spcPct val="150000"/>
                        </a:lnSpc>
                        <a:spcBef>
                          <a:spcPts val="0"/>
                        </a:spcBef>
                        <a:spcAft>
                          <a:spcPts val="0"/>
                        </a:spcAft>
                        <a:buFont typeface="Symbol"/>
                        <a:buChar char=""/>
                      </a:pPr>
                      <a:r>
                        <a:rPr lang="en-US" sz="1600" dirty="0">
                          <a:effectLst/>
                        </a:rPr>
                        <a:t>Needle cutter is not available in the ward.</a:t>
                      </a:r>
                    </a:p>
                    <a:p>
                      <a:pPr marL="342900" marR="0" lvl="0" indent="-342900" algn="just">
                        <a:lnSpc>
                          <a:spcPct val="150000"/>
                        </a:lnSpc>
                        <a:spcBef>
                          <a:spcPts val="0"/>
                        </a:spcBef>
                        <a:spcAft>
                          <a:spcPts val="0"/>
                        </a:spcAft>
                        <a:buFont typeface="Symbol"/>
                        <a:buChar char=""/>
                      </a:pPr>
                      <a:r>
                        <a:rPr lang="en-US" sz="1600" dirty="0">
                          <a:effectLst/>
                        </a:rPr>
                        <a:t>Unsterile instruments are used by staff nurse/ ANM.</a:t>
                      </a:r>
                    </a:p>
                    <a:p>
                      <a:pPr marL="342900" marR="0" lvl="0" indent="-342900" algn="just">
                        <a:lnSpc>
                          <a:spcPct val="150000"/>
                        </a:lnSpc>
                        <a:spcBef>
                          <a:spcPts val="0"/>
                        </a:spcBef>
                        <a:spcAft>
                          <a:spcPts val="0"/>
                        </a:spcAft>
                        <a:buFont typeface="Symbol"/>
                        <a:buChar char=""/>
                      </a:pPr>
                      <a:r>
                        <a:rPr lang="en-US" sz="1600" dirty="0">
                          <a:effectLst/>
                        </a:rPr>
                        <a:t>Cleaning and mopping schedule is not proper and disinfectants are not used.</a:t>
                      </a:r>
                      <a:endParaRPr lang="en-US" sz="1600" dirty="0">
                        <a:effectLst/>
                        <a:latin typeface="Calibri"/>
                        <a:ea typeface="Times New Roman"/>
                        <a:cs typeface="Times New Roman"/>
                      </a:endParaRPr>
                    </a:p>
                  </a:txBody>
                  <a:tcPr marL="59664" marR="59664" marT="0" marB="0"/>
                </a:tc>
                <a:tc hMerge="1">
                  <a:txBody>
                    <a:bodyPr/>
                    <a:lstStyle/>
                    <a:p>
                      <a:endParaRPr lang="en-US"/>
                    </a:p>
                  </a:txBody>
                  <a:tcPr/>
                </a:tc>
              </a:tr>
              <a:tr h="625475">
                <a:tc>
                  <a:txBody>
                    <a:bodyPr/>
                    <a:lstStyle/>
                    <a:p>
                      <a:pPr marL="0" marR="0" algn="just">
                        <a:lnSpc>
                          <a:spcPct val="150000"/>
                        </a:lnSpc>
                        <a:spcBef>
                          <a:spcPts val="0"/>
                        </a:spcBef>
                        <a:spcAft>
                          <a:spcPts val="0"/>
                        </a:spcAft>
                      </a:pPr>
                      <a:r>
                        <a:rPr lang="en-US" sz="1600">
                          <a:effectLst/>
                        </a:rPr>
                        <a:t>Gap Classification</a:t>
                      </a:r>
                    </a:p>
                    <a:p>
                      <a:pPr marL="0" marR="0" algn="just">
                        <a:lnSpc>
                          <a:spcPct val="150000"/>
                        </a:lnSpc>
                        <a:spcBef>
                          <a:spcPts val="0"/>
                        </a:spcBef>
                        <a:spcAft>
                          <a:spcPts val="0"/>
                        </a:spcAft>
                      </a:pPr>
                      <a:r>
                        <a:rPr lang="en-US" sz="1600">
                          <a:effectLst/>
                        </a:rPr>
                        <a:t>Process</a:t>
                      </a:r>
                      <a:endParaRPr lang="en-US" sz="1600">
                        <a:effectLst/>
                        <a:latin typeface="Calibri"/>
                        <a:ea typeface="Times New Roman"/>
                        <a:cs typeface="Times New Roman"/>
                      </a:endParaRPr>
                    </a:p>
                  </a:txBody>
                  <a:tcPr marL="59664" marR="59664" marT="0" marB="0"/>
                </a:tc>
                <a:tc>
                  <a:txBody>
                    <a:bodyPr/>
                    <a:lstStyle/>
                    <a:p>
                      <a:pPr marL="0" marR="0" algn="just">
                        <a:lnSpc>
                          <a:spcPct val="150000"/>
                        </a:lnSpc>
                        <a:spcBef>
                          <a:spcPts val="0"/>
                        </a:spcBef>
                        <a:spcAft>
                          <a:spcPts val="0"/>
                        </a:spcAft>
                      </a:pPr>
                      <a:r>
                        <a:rPr lang="en-US" sz="1600">
                          <a:effectLst/>
                        </a:rPr>
                        <a:t>*Gap Severity Rating</a:t>
                      </a:r>
                    </a:p>
                    <a:p>
                      <a:pPr marL="0" marR="0" algn="just">
                        <a:lnSpc>
                          <a:spcPct val="150000"/>
                        </a:lnSpc>
                        <a:spcBef>
                          <a:spcPts val="0"/>
                        </a:spcBef>
                        <a:spcAft>
                          <a:spcPts val="0"/>
                        </a:spcAft>
                      </a:pPr>
                      <a:r>
                        <a:rPr lang="en-US" sz="1600">
                          <a:effectLst/>
                        </a:rPr>
                        <a:t>Medium</a:t>
                      </a:r>
                      <a:endParaRPr lang="en-US" sz="1600">
                        <a:effectLst/>
                        <a:latin typeface="Calibri"/>
                        <a:ea typeface="Times New Roman"/>
                        <a:cs typeface="Times New Roman"/>
                      </a:endParaRPr>
                    </a:p>
                  </a:txBody>
                  <a:tcPr marL="59664" marR="59664" marT="0" marB="0"/>
                </a:tc>
              </a:tr>
              <a:tr h="312737">
                <a:tc>
                  <a:txBody>
                    <a:bodyPr/>
                    <a:lstStyle/>
                    <a:p>
                      <a:pPr marL="0" marR="0" algn="just">
                        <a:lnSpc>
                          <a:spcPct val="150000"/>
                        </a:lnSpc>
                        <a:spcBef>
                          <a:spcPts val="0"/>
                        </a:spcBef>
                        <a:spcAft>
                          <a:spcPts val="0"/>
                        </a:spcAft>
                      </a:pPr>
                      <a:r>
                        <a:rPr lang="en-US" sz="1600">
                          <a:effectLst/>
                        </a:rPr>
                        <a:t>Gap Reference</a:t>
                      </a:r>
                      <a:endParaRPr lang="en-US" sz="1600">
                        <a:effectLst/>
                        <a:latin typeface="Calibri"/>
                        <a:ea typeface="Times New Roman"/>
                        <a:cs typeface="Times New Roman"/>
                      </a:endParaRPr>
                    </a:p>
                  </a:txBody>
                  <a:tcPr marL="59664" marR="59664" marT="0" marB="0"/>
                </a:tc>
                <a:tc>
                  <a:txBody>
                    <a:bodyPr/>
                    <a:lstStyle/>
                    <a:p>
                      <a:pPr marL="0" marR="0" algn="just">
                        <a:lnSpc>
                          <a:spcPct val="150000"/>
                        </a:lnSpc>
                        <a:spcBef>
                          <a:spcPts val="0"/>
                        </a:spcBef>
                        <a:spcAft>
                          <a:spcPts val="0"/>
                        </a:spcAft>
                      </a:pPr>
                      <a:r>
                        <a:rPr lang="en-US" sz="1600">
                          <a:effectLst/>
                        </a:rPr>
                        <a:t>IPHS (4.1.8)</a:t>
                      </a:r>
                      <a:endParaRPr lang="en-US" sz="1600">
                        <a:effectLst/>
                        <a:latin typeface="Calibri"/>
                        <a:ea typeface="Times New Roman"/>
                        <a:cs typeface="Times New Roman"/>
                      </a:endParaRPr>
                    </a:p>
                  </a:txBody>
                  <a:tcPr marL="59664" marR="59664" marT="0" marB="0"/>
                </a:tc>
              </a:tr>
              <a:tr h="312737">
                <a:tc>
                  <a:txBody>
                    <a:bodyPr/>
                    <a:lstStyle/>
                    <a:p>
                      <a:pPr marL="0" marR="0" algn="just">
                        <a:lnSpc>
                          <a:spcPct val="150000"/>
                        </a:lnSpc>
                        <a:spcBef>
                          <a:spcPts val="0"/>
                        </a:spcBef>
                        <a:spcAft>
                          <a:spcPts val="0"/>
                        </a:spcAft>
                      </a:pPr>
                      <a:r>
                        <a:rPr lang="en-US" sz="1600">
                          <a:effectLst/>
                        </a:rPr>
                        <a:t>Supporting Annexure</a:t>
                      </a:r>
                      <a:endParaRPr lang="en-US" sz="1600">
                        <a:effectLst/>
                        <a:latin typeface="Calibri"/>
                        <a:ea typeface="Times New Roman"/>
                        <a:cs typeface="Times New Roman"/>
                      </a:endParaRPr>
                    </a:p>
                  </a:txBody>
                  <a:tcPr marL="59664" marR="59664" marT="0" marB="0"/>
                </a:tc>
                <a:tc>
                  <a:txBody>
                    <a:bodyPr/>
                    <a:lstStyle/>
                    <a:p>
                      <a:pPr marL="0" marR="0" algn="just">
                        <a:lnSpc>
                          <a:spcPct val="150000"/>
                        </a:lnSpc>
                        <a:spcBef>
                          <a:spcPts val="0"/>
                        </a:spcBef>
                        <a:spcAft>
                          <a:spcPts val="0"/>
                        </a:spcAft>
                      </a:pPr>
                      <a:r>
                        <a:rPr lang="en-US" sz="1600" dirty="0">
                          <a:effectLst/>
                        </a:rPr>
                        <a:t>Photographs</a:t>
                      </a:r>
                      <a:endParaRPr lang="en-US" sz="1600" dirty="0">
                        <a:effectLst/>
                        <a:latin typeface="Calibri"/>
                        <a:ea typeface="Times New Roman"/>
                        <a:cs typeface="Times New Roman"/>
                      </a:endParaRPr>
                    </a:p>
                  </a:txBody>
                  <a:tcPr marL="59664" marR="59664" marT="0" marB="0"/>
                </a:tc>
              </a:tr>
            </a:tbl>
          </a:graphicData>
        </a:graphic>
      </p:graphicFrame>
      <p:sp>
        <p:nvSpPr>
          <p:cNvPr id="5" name="Rectangle 1"/>
          <p:cNvSpPr>
            <a:spLocks noChangeArrowheads="1"/>
          </p:cNvSpPr>
          <p:nvPr/>
        </p:nvSpPr>
        <p:spPr bwMode="auto">
          <a:xfrm>
            <a:off x="1828800" y="8715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Gap Analysis:</a:t>
            </a:r>
            <a:endParaRPr kumimoji="0" lang="en-US"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40978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Maternity &amp; Child Health Care:</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7102552"/>
              </p:ext>
            </p:extLst>
          </p:nvPr>
        </p:nvGraphicFramePr>
        <p:xfrm>
          <a:off x="685800" y="1364456"/>
          <a:ext cx="7924800" cy="3984054"/>
        </p:xfrm>
        <a:graphic>
          <a:graphicData uri="http://schemas.openxmlformats.org/drawingml/2006/table">
            <a:tbl>
              <a:tblPr firstRow="1" firstCol="1" bandRow="1">
                <a:tableStyleId>{5C22544A-7EE6-4342-B048-85BDC9FD1C3A}</a:tableStyleId>
              </a:tblPr>
              <a:tblGrid>
                <a:gridCol w="3962400"/>
                <a:gridCol w="3962400"/>
              </a:tblGrid>
              <a:tr h="0">
                <a:tc>
                  <a:txBody>
                    <a:bodyPr/>
                    <a:lstStyle/>
                    <a:p>
                      <a:pPr marL="0" marR="0" algn="just">
                        <a:lnSpc>
                          <a:spcPct val="150000"/>
                        </a:lnSpc>
                        <a:spcBef>
                          <a:spcPts val="0"/>
                        </a:spcBef>
                        <a:spcAft>
                          <a:spcPts val="0"/>
                        </a:spcAft>
                      </a:pPr>
                      <a:r>
                        <a:rPr lang="en-US" sz="1600" dirty="0">
                          <a:effectLst/>
                        </a:rPr>
                        <a:t>Gap ID No.</a:t>
                      </a:r>
                      <a:endParaRPr lang="en-US" sz="1400" dirty="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a:effectLst/>
                        </a:rPr>
                        <a:t>IP001</a:t>
                      </a:r>
                      <a:endParaRPr lang="en-US" sz="1400">
                        <a:effectLst/>
                        <a:latin typeface="Calibri"/>
                        <a:ea typeface="Times New Roman"/>
                        <a:cs typeface="Times New Roman"/>
                      </a:endParaRPr>
                    </a:p>
                  </a:txBody>
                  <a:tcPr marL="68580" marR="68580" marT="0" marB="0"/>
                </a:tc>
              </a:tr>
              <a:tr h="307975">
                <a:tc gridSpan="2">
                  <a:txBody>
                    <a:bodyPr/>
                    <a:lstStyle/>
                    <a:p>
                      <a:pPr marL="0" marR="0" algn="just">
                        <a:lnSpc>
                          <a:spcPct val="150000"/>
                        </a:lnSpc>
                        <a:spcBef>
                          <a:spcPts val="0"/>
                        </a:spcBef>
                        <a:spcAft>
                          <a:spcPts val="0"/>
                        </a:spcAft>
                      </a:pPr>
                      <a:r>
                        <a:rPr lang="en-US" sz="1600">
                          <a:effectLst/>
                        </a:rPr>
                        <a:t>Gap Statement: Essential facility for labour room is not available.</a:t>
                      </a:r>
                      <a:endParaRPr lang="en-US" sz="1400">
                        <a:effectLst/>
                        <a:latin typeface="Calibri"/>
                        <a:ea typeface="Times New Roman"/>
                        <a:cs typeface="Times New Roman"/>
                      </a:endParaRPr>
                    </a:p>
                  </a:txBody>
                  <a:tcPr marL="68580" marR="68580" marT="0" marB="0"/>
                </a:tc>
                <a:tc hMerge="1">
                  <a:txBody>
                    <a:bodyPr/>
                    <a:lstStyle/>
                    <a:p>
                      <a:endParaRPr lang="en-US"/>
                    </a:p>
                  </a:txBody>
                  <a:tcPr/>
                </a:tc>
              </a:tr>
              <a:tr h="965200">
                <a:tc gridSpan="2">
                  <a:txBody>
                    <a:bodyPr/>
                    <a:lstStyle/>
                    <a:p>
                      <a:pPr marL="0" marR="0" algn="just">
                        <a:lnSpc>
                          <a:spcPct val="150000"/>
                        </a:lnSpc>
                        <a:spcBef>
                          <a:spcPts val="0"/>
                        </a:spcBef>
                        <a:spcAft>
                          <a:spcPts val="0"/>
                        </a:spcAft>
                      </a:pPr>
                      <a:r>
                        <a:rPr lang="en-US" sz="1600" dirty="0">
                          <a:effectLst/>
                        </a:rPr>
                        <a:t>Rationale/ Explanation:</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There are no separate areas for septic and aseptic deliveries.</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The </a:t>
                      </a:r>
                      <a:r>
                        <a:rPr lang="en-US" sz="1600" dirty="0" err="1" smtClean="0">
                          <a:effectLst/>
                        </a:rPr>
                        <a:t>labour</a:t>
                      </a:r>
                      <a:r>
                        <a:rPr lang="en-US" sz="1600" dirty="0" smtClean="0">
                          <a:effectLst/>
                        </a:rPr>
                        <a:t> </a:t>
                      </a:r>
                      <a:r>
                        <a:rPr lang="en-US" sz="1600" dirty="0">
                          <a:effectLst/>
                        </a:rPr>
                        <a:t>room is not well-lit and ventilated with an attached toilet facilities.</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No scrub room for doctors and nurses.</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No sterile supply in </a:t>
                      </a:r>
                      <a:r>
                        <a:rPr lang="en-US" sz="1600" dirty="0" err="1" smtClean="0">
                          <a:effectLst/>
                        </a:rPr>
                        <a:t>labour</a:t>
                      </a:r>
                      <a:r>
                        <a:rPr lang="en-US" sz="1600" dirty="0" smtClean="0">
                          <a:effectLst/>
                        </a:rPr>
                        <a:t> </a:t>
                      </a:r>
                      <a:r>
                        <a:rPr lang="en-US" sz="1600" dirty="0">
                          <a:effectLst/>
                        </a:rPr>
                        <a:t>room.</a:t>
                      </a:r>
                      <a:endParaRPr lang="en-US" sz="1400" dirty="0">
                        <a:effectLst/>
                        <a:latin typeface="Calibri"/>
                        <a:ea typeface="Times New Roman"/>
                        <a:cs typeface="Times New Roman"/>
                      </a:endParaRPr>
                    </a:p>
                  </a:txBody>
                  <a:tcPr marL="68580" marR="68580" marT="0" marB="0"/>
                </a:tc>
                <a:tc hMerge="1">
                  <a:txBody>
                    <a:bodyPr/>
                    <a:lstStyle/>
                    <a:p>
                      <a:endParaRPr lang="en-US"/>
                    </a:p>
                  </a:txBody>
                  <a:tcPr/>
                </a:tc>
              </a:tr>
              <a:tr h="0">
                <a:tc>
                  <a:txBody>
                    <a:bodyPr/>
                    <a:lstStyle/>
                    <a:p>
                      <a:pPr marL="0" marR="0" algn="just">
                        <a:lnSpc>
                          <a:spcPct val="150000"/>
                        </a:lnSpc>
                        <a:spcBef>
                          <a:spcPts val="0"/>
                        </a:spcBef>
                        <a:spcAft>
                          <a:spcPts val="0"/>
                        </a:spcAft>
                      </a:pPr>
                      <a:r>
                        <a:rPr lang="en-US" sz="1600">
                          <a:effectLst/>
                        </a:rPr>
                        <a:t>Gap Classification</a:t>
                      </a:r>
                      <a:endParaRPr lang="en-US" sz="1400">
                        <a:effectLst/>
                      </a:endParaRPr>
                    </a:p>
                    <a:p>
                      <a:pPr marL="0" marR="0" algn="just">
                        <a:lnSpc>
                          <a:spcPct val="150000"/>
                        </a:lnSpc>
                        <a:spcBef>
                          <a:spcPts val="0"/>
                        </a:spcBef>
                        <a:spcAft>
                          <a:spcPts val="0"/>
                        </a:spcAft>
                      </a:pPr>
                      <a:r>
                        <a:rPr lang="en-US" sz="1600">
                          <a:effectLst/>
                        </a:rPr>
                        <a:t>Structure</a:t>
                      </a:r>
                      <a:endParaRPr lang="en-US" sz="14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a:effectLst/>
                        </a:rPr>
                        <a:t>*Gap Severity Rating</a:t>
                      </a:r>
                      <a:endParaRPr lang="en-US" sz="1400">
                        <a:effectLst/>
                      </a:endParaRPr>
                    </a:p>
                    <a:p>
                      <a:pPr marL="0" marR="0" algn="just">
                        <a:lnSpc>
                          <a:spcPct val="150000"/>
                        </a:lnSpc>
                        <a:spcBef>
                          <a:spcPts val="0"/>
                        </a:spcBef>
                        <a:spcAft>
                          <a:spcPts val="0"/>
                        </a:spcAft>
                      </a:pPr>
                      <a:r>
                        <a:rPr lang="en-US" sz="1600">
                          <a:effectLst/>
                        </a:rPr>
                        <a:t>Medium</a:t>
                      </a:r>
                      <a:endParaRPr lang="en-US" sz="1400">
                        <a:effectLst/>
                        <a:latin typeface="Calibri"/>
                        <a:ea typeface="Times New Roman"/>
                        <a:cs typeface="Times New Roman"/>
                      </a:endParaRPr>
                    </a:p>
                  </a:txBody>
                  <a:tcPr marL="68580" marR="68580" marT="0" marB="0"/>
                </a:tc>
              </a:tr>
              <a:tr h="0">
                <a:tc>
                  <a:txBody>
                    <a:bodyPr/>
                    <a:lstStyle/>
                    <a:p>
                      <a:pPr marL="0" marR="0" algn="just">
                        <a:lnSpc>
                          <a:spcPct val="150000"/>
                        </a:lnSpc>
                        <a:spcBef>
                          <a:spcPts val="0"/>
                        </a:spcBef>
                        <a:spcAft>
                          <a:spcPts val="0"/>
                        </a:spcAft>
                      </a:pPr>
                      <a:r>
                        <a:rPr lang="en-US" sz="1600">
                          <a:effectLst/>
                        </a:rPr>
                        <a:t>Gap Reference</a:t>
                      </a:r>
                      <a:endParaRPr lang="en-US" sz="14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a:effectLst/>
                        </a:rPr>
                        <a:t>IPHS (4.1.10)</a:t>
                      </a:r>
                      <a:endParaRPr lang="en-US" sz="1400">
                        <a:effectLst/>
                        <a:latin typeface="Calibri"/>
                        <a:ea typeface="Times New Roman"/>
                        <a:cs typeface="Times New Roman"/>
                      </a:endParaRPr>
                    </a:p>
                  </a:txBody>
                  <a:tcPr marL="68580" marR="68580" marT="0" marB="0"/>
                </a:tc>
              </a:tr>
              <a:tr h="0">
                <a:tc>
                  <a:txBody>
                    <a:bodyPr/>
                    <a:lstStyle/>
                    <a:p>
                      <a:pPr marL="0" marR="0" algn="just">
                        <a:lnSpc>
                          <a:spcPct val="150000"/>
                        </a:lnSpc>
                        <a:spcBef>
                          <a:spcPts val="0"/>
                        </a:spcBef>
                        <a:spcAft>
                          <a:spcPts val="0"/>
                        </a:spcAft>
                      </a:pPr>
                      <a:r>
                        <a:rPr lang="en-US" sz="1600">
                          <a:effectLst/>
                        </a:rPr>
                        <a:t>Supporting Annexure</a:t>
                      </a:r>
                      <a:endParaRPr lang="en-US" sz="14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effectLst/>
                        </a:rPr>
                        <a:t>Photograph</a:t>
                      </a:r>
                      <a:endParaRPr lang="en-US" sz="1400" dirty="0">
                        <a:effectLst/>
                        <a:latin typeface="Calibri"/>
                        <a:ea typeface="Times New Roman"/>
                        <a:cs typeface="Times New Roman"/>
                      </a:endParaRPr>
                    </a:p>
                  </a:txBody>
                  <a:tcPr marL="68580" marR="68580" marT="0" marB="0"/>
                </a:tc>
              </a:tr>
            </a:tbl>
          </a:graphicData>
        </a:graphic>
      </p:graphicFrame>
      <p:sp>
        <p:nvSpPr>
          <p:cNvPr id="5" name="Rectangle 1"/>
          <p:cNvSpPr>
            <a:spLocks noChangeArrowheads="1"/>
          </p:cNvSpPr>
          <p:nvPr/>
        </p:nvSpPr>
        <p:spPr bwMode="auto">
          <a:xfrm>
            <a:off x="1543050" y="13636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Gap Analysis:</a:t>
            </a:r>
            <a:endParaRPr kumimoji="0" lang="en-US"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Pics...</a:t>
            </a:r>
            <a:endParaRPr kumimoji="0" lang="en-US"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213902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6401166"/>
              </p:ext>
            </p:extLst>
          </p:nvPr>
        </p:nvGraphicFramePr>
        <p:xfrm>
          <a:off x="762000" y="914401"/>
          <a:ext cx="6806632" cy="5189218"/>
        </p:xfrm>
        <a:graphic>
          <a:graphicData uri="http://schemas.openxmlformats.org/drawingml/2006/table">
            <a:tbl>
              <a:tblPr firstRow="1" firstCol="1" bandRow="1">
                <a:tableStyleId>{5C22544A-7EE6-4342-B048-85BDC9FD1C3A}</a:tableStyleId>
              </a:tblPr>
              <a:tblGrid>
                <a:gridCol w="3205263"/>
                <a:gridCol w="3601369"/>
              </a:tblGrid>
              <a:tr h="495299">
                <a:tc>
                  <a:txBody>
                    <a:bodyPr/>
                    <a:lstStyle/>
                    <a:p>
                      <a:pPr marL="0" marR="0" algn="just">
                        <a:lnSpc>
                          <a:spcPct val="150000"/>
                        </a:lnSpc>
                        <a:spcBef>
                          <a:spcPts val="0"/>
                        </a:spcBef>
                        <a:spcAft>
                          <a:spcPts val="0"/>
                        </a:spcAft>
                      </a:pPr>
                      <a:r>
                        <a:rPr lang="en-US" sz="1600">
                          <a:effectLst/>
                        </a:rPr>
                        <a:t>Gap ID No.</a:t>
                      </a:r>
                      <a:endParaRPr lang="en-US" sz="14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a:effectLst/>
                        </a:rPr>
                        <a:t>IP 007</a:t>
                      </a:r>
                      <a:endParaRPr lang="en-US" sz="1400">
                        <a:effectLst/>
                        <a:latin typeface="Calibri"/>
                        <a:ea typeface="Times New Roman"/>
                        <a:cs typeface="Times New Roman"/>
                      </a:endParaRPr>
                    </a:p>
                  </a:txBody>
                  <a:tcPr marL="68580" marR="68580" marT="0" marB="0"/>
                </a:tc>
              </a:tr>
              <a:tr h="495299">
                <a:tc gridSpan="2">
                  <a:txBody>
                    <a:bodyPr/>
                    <a:lstStyle/>
                    <a:p>
                      <a:pPr marL="0" marR="0" algn="just">
                        <a:lnSpc>
                          <a:spcPct val="150000"/>
                        </a:lnSpc>
                        <a:spcBef>
                          <a:spcPts val="0"/>
                        </a:spcBef>
                        <a:spcAft>
                          <a:spcPts val="0"/>
                        </a:spcAft>
                      </a:pPr>
                      <a:r>
                        <a:rPr lang="en-US" sz="1600">
                          <a:effectLst/>
                        </a:rPr>
                        <a:t>Gap Statement: Patients are not accompanied by any hospital staff during transfer.</a:t>
                      </a:r>
                      <a:endParaRPr lang="en-US" sz="1400">
                        <a:effectLst/>
                        <a:latin typeface="Calibri"/>
                        <a:ea typeface="Times New Roman"/>
                        <a:cs typeface="Times New Roman"/>
                      </a:endParaRPr>
                    </a:p>
                  </a:txBody>
                  <a:tcPr marL="68580" marR="68580" marT="0" marB="0"/>
                </a:tc>
                <a:tc hMerge="1">
                  <a:txBody>
                    <a:bodyPr/>
                    <a:lstStyle/>
                    <a:p>
                      <a:endParaRPr lang="en-US"/>
                    </a:p>
                  </a:txBody>
                  <a:tcPr/>
                </a:tc>
              </a:tr>
              <a:tr h="1981201">
                <a:tc gridSpan="2">
                  <a:txBody>
                    <a:bodyPr/>
                    <a:lstStyle/>
                    <a:p>
                      <a:pPr marL="0" marR="0" algn="just">
                        <a:lnSpc>
                          <a:spcPct val="150000"/>
                        </a:lnSpc>
                        <a:spcBef>
                          <a:spcPts val="0"/>
                        </a:spcBef>
                        <a:spcAft>
                          <a:spcPts val="0"/>
                        </a:spcAft>
                      </a:pPr>
                      <a:r>
                        <a:rPr lang="en-US" sz="1600" dirty="0">
                          <a:effectLst/>
                        </a:rPr>
                        <a:t>Rationale/ Explanation:</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The Referral Hospital has 24hr facility for the Ambulance.</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During transfer no staff member accompanies the patient in ambulance in critical cases.</a:t>
                      </a:r>
                      <a:endParaRPr lang="en-US" sz="1400" dirty="0">
                        <a:effectLst/>
                        <a:latin typeface="Calibri"/>
                        <a:ea typeface="Times New Roman"/>
                        <a:cs typeface="Times New Roman"/>
                      </a:endParaRPr>
                    </a:p>
                  </a:txBody>
                  <a:tcPr marL="68580" marR="68580" marT="0" marB="0"/>
                </a:tc>
                <a:tc hMerge="1">
                  <a:txBody>
                    <a:bodyPr/>
                    <a:lstStyle/>
                    <a:p>
                      <a:endParaRPr lang="en-US"/>
                    </a:p>
                  </a:txBody>
                  <a:tcPr/>
                </a:tc>
              </a:tr>
              <a:tr h="990600">
                <a:tc>
                  <a:txBody>
                    <a:bodyPr/>
                    <a:lstStyle/>
                    <a:p>
                      <a:pPr marL="0" marR="0" algn="just">
                        <a:lnSpc>
                          <a:spcPct val="150000"/>
                        </a:lnSpc>
                        <a:spcBef>
                          <a:spcPts val="0"/>
                        </a:spcBef>
                        <a:spcAft>
                          <a:spcPts val="0"/>
                        </a:spcAft>
                      </a:pPr>
                      <a:r>
                        <a:rPr lang="en-US" sz="1600">
                          <a:effectLst/>
                        </a:rPr>
                        <a:t>Gap Classification</a:t>
                      </a:r>
                      <a:endParaRPr lang="en-US" sz="1400">
                        <a:effectLst/>
                      </a:endParaRPr>
                    </a:p>
                    <a:p>
                      <a:pPr marL="0" marR="0" algn="just">
                        <a:lnSpc>
                          <a:spcPct val="150000"/>
                        </a:lnSpc>
                        <a:spcBef>
                          <a:spcPts val="0"/>
                        </a:spcBef>
                        <a:spcAft>
                          <a:spcPts val="0"/>
                        </a:spcAft>
                      </a:pPr>
                      <a:r>
                        <a:rPr lang="en-US" sz="1600">
                          <a:effectLst/>
                        </a:rPr>
                        <a:t>Structure</a:t>
                      </a:r>
                      <a:endParaRPr lang="en-US" sz="14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a:effectLst/>
                        </a:rPr>
                        <a:t>*Gap Severity Rating</a:t>
                      </a:r>
                      <a:endParaRPr lang="en-US" sz="1400">
                        <a:effectLst/>
                      </a:endParaRPr>
                    </a:p>
                    <a:p>
                      <a:pPr marL="0" marR="0" algn="just">
                        <a:lnSpc>
                          <a:spcPct val="150000"/>
                        </a:lnSpc>
                        <a:spcBef>
                          <a:spcPts val="0"/>
                        </a:spcBef>
                        <a:spcAft>
                          <a:spcPts val="0"/>
                        </a:spcAft>
                      </a:pPr>
                      <a:r>
                        <a:rPr lang="en-US" sz="1600">
                          <a:effectLst/>
                        </a:rPr>
                        <a:t>High</a:t>
                      </a:r>
                      <a:endParaRPr lang="en-US" sz="1400">
                        <a:effectLst/>
                        <a:latin typeface="Calibri"/>
                        <a:ea typeface="Times New Roman"/>
                        <a:cs typeface="Times New Roman"/>
                      </a:endParaRPr>
                    </a:p>
                  </a:txBody>
                  <a:tcPr marL="68580" marR="68580" marT="0" marB="0"/>
                </a:tc>
              </a:tr>
              <a:tr h="495299">
                <a:tc>
                  <a:txBody>
                    <a:bodyPr/>
                    <a:lstStyle/>
                    <a:p>
                      <a:pPr marL="0" marR="0" algn="just">
                        <a:lnSpc>
                          <a:spcPct val="150000"/>
                        </a:lnSpc>
                        <a:spcBef>
                          <a:spcPts val="0"/>
                        </a:spcBef>
                        <a:spcAft>
                          <a:spcPts val="0"/>
                        </a:spcAft>
                      </a:pPr>
                      <a:r>
                        <a:rPr lang="en-US" sz="1600">
                          <a:effectLst/>
                        </a:rPr>
                        <a:t>Gap Reference</a:t>
                      </a:r>
                      <a:endParaRPr lang="en-US" sz="14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a:effectLst/>
                        </a:rPr>
                        <a:t>IPHS (4.1.11)</a:t>
                      </a:r>
                      <a:endParaRPr lang="en-US" sz="1400">
                        <a:effectLst/>
                        <a:latin typeface="Calibri"/>
                        <a:ea typeface="Times New Roman"/>
                        <a:cs typeface="Times New Roman"/>
                      </a:endParaRPr>
                    </a:p>
                  </a:txBody>
                  <a:tcPr marL="68580" marR="68580" marT="0" marB="0"/>
                </a:tc>
              </a:tr>
              <a:tr h="495299">
                <a:tc>
                  <a:txBody>
                    <a:bodyPr/>
                    <a:lstStyle/>
                    <a:p>
                      <a:pPr marL="0" marR="0" algn="just">
                        <a:lnSpc>
                          <a:spcPct val="150000"/>
                        </a:lnSpc>
                        <a:spcBef>
                          <a:spcPts val="0"/>
                        </a:spcBef>
                        <a:spcAft>
                          <a:spcPts val="0"/>
                        </a:spcAft>
                      </a:pPr>
                      <a:r>
                        <a:rPr lang="en-US" sz="1600">
                          <a:effectLst/>
                        </a:rPr>
                        <a:t>Supporting Annexure</a:t>
                      </a:r>
                      <a:endParaRPr lang="en-US" sz="14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600" dirty="0">
                          <a:effectLst/>
                        </a:rPr>
                        <a:t>-</a:t>
                      </a:r>
                      <a:endParaRPr lang="en-US" sz="1400" dirty="0">
                        <a:effectLst/>
                        <a:latin typeface="Calibri"/>
                        <a:ea typeface="Times New Roman"/>
                        <a:cs typeface="Times New Roman"/>
                      </a:endParaRPr>
                    </a:p>
                  </a:txBody>
                  <a:tcPr marL="68580" marR="68580" marT="0" marB="0"/>
                </a:tc>
              </a:tr>
            </a:tbl>
          </a:graphicData>
        </a:graphic>
      </p:graphicFrame>
      <p:sp>
        <p:nvSpPr>
          <p:cNvPr id="5" name="Rectangle 1"/>
          <p:cNvSpPr>
            <a:spLocks noChangeArrowheads="1"/>
          </p:cNvSpPr>
          <p:nvPr/>
        </p:nvSpPr>
        <p:spPr bwMode="auto">
          <a:xfrm>
            <a:off x="1597025" y="16557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Gap Analysis:</a:t>
            </a:r>
            <a:endParaRPr kumimoji="0" lang="en-US"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91312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Ot</a:t>
            </a:r>
            <a:endParaRPr lang="en-US" dirty="0"/>
          </a:p>
        </p:txBody>
      </p:sp>
      <p:graphicFrame>
        <p:nvGraphicFramePr>
          <p:cNvPr id="6" name="Content Placeholder 5"/>
          <p:cNvGraphicFramePr>
            <a:graphicFrameLocks noGrp="1"/>
          </p:cNvGraphicFramePr>
          <p:nvPr>
            <p:ph idx="1"/>
          </p:nvPr>
        </p:nvGraphicFramePr>
        <p:xfrm>
          <a:off x="2012498" y="1326991"/>
          <a:ext cx="5141228" cy="3126105"/>
        </p:xfrm>
        <a:graphic>
          <a:graphicData uri="http://schemas.openxmlformats.org/drawingml/2006/table">
            <a:tbl>
              <a:tblPr firstRow="1" firstCol="1" bandRow="1">
                <a:tableStyleId>{5C22544A-7EE6-4342-B048-85BDC9FD1C3A}</a:tableStyleId>
              </a:tblPr>
              <a:tblGrid>
                <a:gridCol w="1962150"/>
                <a:gridCol w="138698"/>
                <a:gridCol w="3040380"/>
              </a:tblGrid>
              <a:tr h="0">
                <a:tc gridSpan="2">
                  <a:txBody>
                    <a:bodyPr/>
                    <a:lstStyle/>
                    <a:p>
                      <a:pPr marL="0" marR="0" algn="just">
                        <a:lnSpc>
                          <a:spcPct val="150000"/>
                        </a:lnSpc>
                        <a:spcBef>
                          <a:spcPts val="0"/>
                        </a:spcBef>
                        <a:spcAft>
                          <a:spcPts val="0"/>
                        </a:spcAft>
                      </a:pPr>
                      <a:r>
                        <a:rPr lang="en-US" sz="1200">
                          <a:effectLst/>
                        </a:rPr>
                        <a:t>Gap ID No.</a:t>
                      </a:r>
                      <a:endParaRPr lang="en-US" sz="1100">
                        <a:effectLst/>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US" sz="1200">
                          <a:effectLst/>
                        </a:rPr>
                        <a:t>OT001</a:t>
                      </a:r>
                      <a:endParaRPr lang="en-US" sz="1100">
                        <a:effectLst/>
                        <a:latin typeface="Calibri"/>
                        <a:ea typeface="Times New Roman"/>
                        <a:cs typeface="Times New Roman"/>
                      </a:endParaRPr>
                    </a:p>
                  </a:txBody>
                  <a:tcPr marL="68580" marR="68580" marT="0" marB="0"/>
                </a:tc>
              </a:tr>
              <a:tr h="285750">
                <a:tc gridSpan="3">
                  <a:txBody>
                    <a:bodyPr/>
                    <a:lstStyle/>
                    <a:p>
                      <a:pPr marL="0" marR="0" algn="just">
                        <a:lnSpc>
                          <a:spcPct val="150000"/>
                        </a:lnSpc>
                        <a:spcBef>
                          <a:spcPts val="0"/>
                        </a:spcBef>
                        <a:spcAft>
                          <a:spcPts val="0"/>
                        </a:spcAft>
                      </a:pPr>
                      <a:r>
                        <a:rPr lang="en-US" sz="1200">
                          <a:effectLst/>
                        </a:rPr>
                        <a:t>Gap Statement: OT is not designed as per standard guidelines.</a:t>
                      </a:r>
                      <a:endParaRPr lang="en-US" sz="110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847725">
                <a:tc gridSpan="3">
                  <a:txBody>
                    <a:bodyPr/>
                    <a:lstStyle/>
                    <a:p>
                      <a:pPr marL="0" marR="0" algn="just">
                        <a:lnSpc>
                          <a:spcPct val="150000"/>
                        </a:lnSpc>
                        <a:spcBef>
                          <a:spcPts val="0"/>
                        </a:spcBef>
                        <a:spcAft>
                          <a:spcPts val="0"/>
                        </a:spcAft>
                      </a:pPr>
                      <a:r>
                        <a:rPr lang="en-US" sz="1200">
                          <a:effectLst/>
                        </a:rPr>
                        <a:t>Rationale/ Explanation:</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No concept of zoning exists at present.</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There is no separate dress change area in the OT.</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There are windows which are not sealed.</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Scrubbing Room is inside the Operating Room.</a:t>
                      </a:r>
                      <a:endParaRPr lang="en-US" sz="110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0">
                <a:tc gridSpan="2">
                  <a:txBody>
                    <a:bodyPr/>
                    <a:lstStyle/>
                    <a:p>
                      <a:pPr marL="0" marR="0" algn="just">
                        <a:lnSpc>
                          <a:spcPct val="150000"/>
                        </a:lnSpc>
                        <a:spcBef>
                          <a:spcPts val="0"/>
                        </a:spcBef>
                        <a:spcAft>
                          <a:spcPts val="0"/>
                        </a:spcAft>
                      </a:pPr>
                      <a:r>
                        <a:rPr lang="en-US" sz="1200">
                          <a:effectLst/>
                        </a:rPr>
                        <a:t>Gap Classification</a:t>
                      </a:r>
                      <a:endParaRPr lang="en-US" sz="1100">
                        <a:effectLst/>
                      </a:endParaRPr>
                    </a:p>
                    <a:p>
                      <a:pPr marL="0" marR="0" algn="just">
                        <a:lnSpc>
                          <a:spcPct val="150000"/>
                        </a:lnSpc>
                        <a:spcBef>
                          <a:spcPts val="0"/>
                        </a:spcBef>
                        <a:spcAft>
                          <a:spcPts val="0"/>
                        </a:spcAft>
                      </a:pPr>
                      <a:r>
                        <a:rPr lang="en-US" sz="1200">
                          <a:effectLst/>
                        </a:rPr>
                        <a:t>Structure</a:t>
                      </a:r>
                      <a:endParaRPr lang="en-US" sz="1100">
                        <a:effectLst/>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US" sz="1200">
                          <a:effectLst/>
                        </a:rPr>
                        <a:t>*Gap Severity Rating</a:t>
                      </a:r>
                      <a:endParaRPr lang="en-US" sz="1100">
                        <a:effectLst/>
                      </a:endParaRPr>
                    </a:p>
                    <a:p>
                      <a:pPr marL="0" marR="0" algn="just">
                        <a:lnSpc>
                          <a:spcPct val="150000"/>
                        </a:lnSpc>
                        <a:spcBef>
                          <a:spcPts val="0"/>
                        </a:spcBef>
                        <a:spcAft>
                          <a:spcPts val="0"/>
                        </a:spcAft>
                      </a:pPr>
                      <a:r>
                        <a:rPr lang="en-US" sz="1200">
                          <a:effectLst/>
                        </a:rPr>
                        <a:t>High</a:t>
                      </a:r>
                      <a:endParaRPr lang="en-US" sz="1100">
                        <a:effectLst/>
                        <a:latin typeface="Calibri"/>
                        <a:ea typeface="Times New Roman"/>
                        <a:cs typeface="Times New Roman"/>
                      </a:endParaRPr>
                    </a:p>
                  </a:txBody>
                  <a:tcPr marL="68580" marR="68580" marT="0" marB="0"/>
                </a:tc>
              </a:tr>
              <a:tr h="371475">
                <a:tc>
                  <a:txBody>
                    <a:bodyPr/>
                    <a:lstStyle/>
                    <a:p>
                      <a:pPr marL="0" marR="0" algn="just">
                        <a:lnSpc>
                          <a:spcPct val="150000"/>
                        </a:lnSpc>
                        <a:spcBef>
                          <a:spcPts val="0"/>
                        </a:spcBef>
                        <a:spcAft>
                          <a:spcPts val="0"/>
                        </a:spcAft>
                      </a:pPr>
                      <a:r>
                        <a:rPr lang="en-US" sz="1200">
                          <a:effectLst/>
                        </a:rPr>
                        <a:t>Gap Reference</a:t>
                      </a:r>
                      <a:endParaRPr lang="en-US" sz="1100">
                        <a:effectLst/>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US" sz="1200">
                          <a:effectLst/>
                        </a:rPr>
                        <a:t>IPHS (4.1.9)</a:t>
                      </a:r>
                      <a:endParaRPr lang="en-US" sz="1100">
                        <a:effectLst/>
                        <a:latin typeface="Calibri"/>
                        <a:ea typeface="Times New Roman"/>
                        <a:cs typeface="Times New Roman"/>
                      </a:endParaRPr>
                    </a:p>
                  </a:txBody>
                  <a:tcPr marL="68580" marR="68580" marT="0" marB="0"/>
                </a:tc>
                <a:tc hMerge="1">
                  <a:txBody>
                    <a:bodyPr/>
                    <a:lstStyle/>
                    <a:p>
                      <a:endParaRPr lang="en-US"/>
                    </a:p>
                  </a:txBody>
                  <a:tcPr/>
                </a:tc>
              </a:tr>
              <a:tr h="0">
                <a:tc gridSpan="2">
                  <a:txBody>
                    <a:bodyPr/>
                    <a:lstStyle/>
                    <a:p>
                      <a:pPr marL="0" marR="0" algn="just">
                        <a:lnSpc>
                          <a:spcPct val="150000"/>
                        </a:lnSpc>
                        <a:spcBef>
                          <a:spcPts val="0"/>
                        </a:spcBef>
                        <a:spcAft>
                          <a:spcPts val="0"/>
                        </a:spcAft>
                      </a:pPr>
                      <a:r>
                        <a:rPr lang="en-US" sz="1200">
                          <a:effectLst/>
                        </a:rPr>
                        <a:t>Supporting Annexure</a:t>
                      </a:r>
                      <a:endParaRPr lang="en-US" sz="1100">
                        <a:effectLst/>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US" sz="1200" dirty="0">
                          <a:effectLst/>
                        </a:rPr>
                        <a:t>-</a:t>
                      </a:r>
                      <a:endParaRPr lang="en-US" sz="1100" dirty="0">
                        <a:effectLst/>
                        <a:latin typeface="Calibri"/>
                        <a:ea typeface="Times New Roman"/>
                        <a:cs typeface="Times New Roman"/>
                      </a:endParaRPr>
                    </a:p>
                  </a:txBody>
                  <a:tcPr marL="68580" marR="68580" marT="0" marB="0"/>
                </a:tc>
              </a:tr>
            </a:tbl>
          </a:graphicData>
        </a:graphic>
      </p:graphicFrame>
      <p:sp>
        <p:nvSpPr>
          <p:cNvPr id="7" name="Rectangle 2"/>
          <p:cNvSpPr>
            <a:spLocks noChangeArrowheads="1"/>
          </p:cNvSpPr>
          <p:nvPr/>
        </p:nvSpPr>
        <p:spPr bwMode="auto">
          <a:xfrm>
            <a:off x="2012950" y="13271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Gap Analysis:</a:t>
            </a:r>
            <a:endParaRPr kumimoji="0" lang="en-US"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Pics...</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691168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4 STERILIZATION UNIT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16533283"/>
              </p:ext>
            </p:extLst>
          </p:nvPr>
        </p:nvGraphicFramePr>
        <p:xfrm>
          <a:off x="381000" y="990600"/>
          <a:ext cx="8305800" cy="4654296"/>
        </p:xfrm>
        <a:graphic>
          <a:graphicData uri="http://schemas.openxmlformats.org/drawingml/2006/table">
            <a:tbl>
              <a:tblPr firstRow="1" firstCol="1" bandRow="1">
                <a:tableStyleId>{5C22544A-7EE6-4342-B048-85BDC9FD1C3A}</a:tableStyleId>
              </a:tblPr>
              <a:tblGrid>
                <a:gridCol w="4152900"/>
                <a:gridCol w="4152900"/>
              </a:tblGrid>
              <a:tr h="311061">
                <a:tc>
                  <a:txBody>
                    <a:bodyPr/>
                    <a:lstStyle/>
                    <a:p>
                      <a:pPr marL="0" marR="0" algn="just">
                        <a:lnSpc>
                          <a:spcPct val="150000"/>
                        </a:lnSpc>
                        <a:spcBef>
                          <a:spcPts val="0"/>
                        </a:spcBef>
                        <a:spcAft>
                          <a:spcPts val="0"/>
                        </a:spcAft>
                      </a:pPr>
                      <a:r>
                        <a:rPr lang="en-US" sz="1200" dirty="0">
                          <a:effectLst/>
                        </a:rPr>
                        <a:t>Gap ID No.</a:t>
                      </a:r>
                      <a:endParaRPr lang="en-US" sz="1100" dirty="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200">
                          <a:effectLst/>
                        </a:rPr>
                        <a:t>OT001</a:t>
                      </a:r>
                      <a:endParaRPr lang="en-US" sz="1100">
                        <a:effectLst/>
                        <a:latin typeface="Calibri"/>
                        <a:ea typeface="Times New Roman"/>
                        <a:cs typeface="Times New Roman"/>
                      </a:endParaRPr>
                    </a:p>
                  </a:txBody>
                  <a:tcPr marL="68580" marR="68580" marT="0" marB="0"/>
                </a:tc>
              </a:tr>
              <a:tr h="659552">
                <a:tc gridSpan="2">
                  <a:txBody>
                    <a:bodyPr/>
                    <a:lstStyle/>
                    <a:p>
                      <a:pPr marL="0" marR="0" algn="just">
                        <a:lnSpc>
                          <a:spcPct val="150000"/>
                        </a:lnSpc>
                        <a:spcBef>
                          <a:spcPts val="0"/>
                        </a:spcBef>
                        <a:spcAft>
                          <a:spcPts val="0"/>
                        </a:spcAft>
                      </a:pPr>
                      <a:r>
                        <a:rPr lang="en-US" sz="1200" dirty="0">
                          <a:effectLst/>
                        </a:rPr>
                        <a:t>Gap Statement: Sterilization process is not commensurate the standard sterilization practices.</a:t>
                      </a:r>
                      <a:endParaRPr lang="en-US" sz="1100" dirty="0">
                        <a:effectLst/>
                        <a:latin typeface="Calibri"/>
                        <a:ea typeface="Times New Roman"/>
                        <a:cs typeface="Times New Roman"/>
                      </a:endParaRPr>
                    </a:p>
                  </a:txBody>
                  <a:tcPr marL="68580" marR="68580" marT="0" marB="0"/>
                </a:tc>
                <a:tc hMerge="1">
                  <a:txBody>
                    <a:bodyPr/>
                    <a:lstStyle/>
                    <a:p>
                      <a:endParaRPr lang="en-US"/>
                    </a:p>
                  </a:txBody>
                  <a:tcPr/>
                </a:tc>
              </a:tr>
              <a:tr h="2402009">
                <a:tc gridSpan="2">
                  <a:txBody>
                    <a:bodyPr/>
                    <a:lstStyle/>
                    <a:p>
                      <a:pPr marL="0" marR="0" algn="just">
                        <a:lnSpc>
                          <a:spcPct val="150000"/>
                        </a:lnSpc>
                        <a:spcBef>
                          <a:spcPts val="0"/>
                        </a:spcBef>
                        <a:spcAft>
                          <a:spcPts val="0"/>
                        </a:spcAft>
                      </a:pPr>
                      <a:r>
                        <a:rPr lang="en-US" sz="1200">
                          <a:effectLst/>
                        </a:rPr>
                        <a:t>Rationale/ Explanation:</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Calibration and maintenance of Autoclave is not being done.</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Chemical indicators for sterilization are not being used.</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Instruments are not disinfected and washed in enzymatic solution.</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Decontamination of instruments, gloves, cannulae and syringes are not in practices.</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No proper storage and re-assembly of instruments.</a:t>
                      </a:r>
                      <a:endParaRPr lang="en-US" sz="1100">
                        <a:effectLst/>
                      </a:endParaRPr>
                    </a:p>
                    <a:p>
                      <a:pPr marL="342900" marR="0" lvl="0" indent="-342900" algn="just">
                        <a:lnSpc>
                          <a:spcPct val="150000"/>
                        </a:lnSpc>
                        <a:spcBef>
                          <a:spcPts val="0"/>
                        </a:spcBef>
                        <a:spcAft>
                          <a:spcPts val="0"/>
                        </a:spcAft>
                        <a:buFont typeface="Symbol"/>
                        <a:buChar char=""/>
                      </a:pPr>
                      <a:r>
                        <a:rPr lang="en-US" sz="1200">
                          <a:effectLst/>
                        </a:rPr>
                        <a:t>No testing of sterilization.</a:t>
                      </a:r>
                      <a:endParaRPr lang="en-US" sz="1100">
                        <a:effectLst/>
                        <a:latin typeface="Calibri"/>
                        <a:ea typeface="Times New Roman"/>
                        <a:cs typeface="Times New Roman"/>
                      </a:endParaRPr>
                    </a:p>
                  </a:txBody>
                  <a:tcPr marL="68580" marR="68580" marT="0" marB="0"/>
                </a:tc>
                <a:tc hMerge="1">
                  <a:txBody>
                    <a:bodyPr/>
                    <a:lstStyle/>
                    <a:p>
                      <a:endParaRPr lang="en-US"/>
                    </a:p>
                  </a:txBody>
                  <a:tcPr/>
                </a:tc>
              </a:tr>
              <a:tr h="659552">
                <a:tc>
                  <a:txBody>
                    <a:bodyPr/>
                    <a:lstStyle/>
                    <a:p>
                      <a:pPr marL="0" marR="0" algn="just">
                        <a:lnSpc>
                          <a:spcPct val="150000"/>
                        </a:lnSpc>
                        <a:spcBef>
                          <a:spcPts val="0"/>
                        </a:spcBef>
                        <a:spcAft>
                          <a:spcPts val="0"/>
                        </a:spcAft>
                      </a:pPr>
                      <a:r>
                        <a:rPr lang="en-US" sz="1200">
                          <a:effectLst/>
                        </a:rPr>
                        <a:t>Gap Classification</a:t>
                      </a:r>
                      <a:endParaRPr lang="en-US" sz="1100">
                        <a:effectLst/>
                      </a:endParaRPr>
                    </a:p>
                    <a:p>
                      <a:pPr marL="0" marR="0" algn="just">
                        <a:lnSpc>
                          <a:spcPct val="150000"/>
                        </a:lnSpc>
                        <a:spcBef>
                          <a:spcPts val="0"/>
                        </a:spcBef>
                        <a:spcAft>
                          <a:spcPts val="0"/>
                        </a:spcAft>
                      </a:pPr>
                      <a:r>
                        <a:rPr lang="en-US" sz="1200">
                          <a:effectLst/>
                        </a:rPr>
                        <a:t>Structure</a:t>
                      </a:r>
                      <a:endParaRPr lang="en-US" sz="11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200">
                          <a:effectLst/>
                        </a:rPr>
                        <a:t>*Gap Severity Rating</a:t>
                      </a:r>
                      <a:endParaRPr lang="en-US" sz="1100">
                        <a:effectLst/>
                      </a:endParaRPr>
                    </a:p>
                    <a:p>
                      <a:pPr marL="0" marR="0" algn="just">
                        <a:lnSpc>
                          <a:spcPct val="150000"/>
                        </a:lnSpc>
                        <a:spcBef>
                          <a:spcPts val="0"/>
                        </a:spcBef>
                        <a:spcAft>
                          <a:spcPts val="0"/>
                        </a:spcAft>
                      </a:pPr>
                      <a:r>
                        <a:rPr lang="en-US" sz="1200">
                          <a:effectLst/>
                        </a:rPr>
                        <a:t>Medium</a:t>
                      </a:r>
                      <a:endParaRPr lang="en-US" sz="1100">
                        <a:effectLst/>
                        <a:latin typeface="Calibri"/>
                        <a:ea typeface="Times New Roman"/>
                        <a:cs typeface="Times New Roman"/>
                      </a:endParaRPr>
                    </a:p>
                  </a:txBody>
                  <a:tcPr marL="68580" marR="68580" marT="0" marB="0"/>
                </a:tc>
              </a:tr>
              <a:tr h="311061">
                <a:tc>
                  <a:txBody>
                    <a:bodyPr/>
                    <a:lstStyle/>
                    <a:p>
                      <a:pPr marL="0" marR="0" algn="just">
                        <a:lnSpc>
                          <a:spcPct val="150000"/>
                        </a:lnSpc>
                        <a:spcBef>
                          <a:spcPts val="0"/>
                        </a:spcBef>
                        <a:spcAft>
                          <a:spcPts val="0"/>
                        </a:spcAft>
                      </a:pPr>
                      <a:r>
                        <a:rPr lang="en-US" sz="1200">
                          <a:effectLst/>
                        </a:rPr>
                        <a:t>Gap Reference</a:t>
                      </a:r>
                      <a:endParaRPr lang="en-US" sz="11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200">
                          <a:effectLst/>
                        </a:rPr>
                        <a:t>IPHS (4.1.9)</a:t>
                      </a:r>
                      <a:endParaRPr lang="en-US" sz="1100">
                        <a:effectLst/>
                        <a:latin typeface="Calibri"/>
                        <a:ea typeface="Times New Roman"/>
                        <a:cs typeface="Times New Roman"/>
                      </a:endParaRPr>
                    </a:p>
                  </a:txBody>
                  <a:tcPr marL="68580" marR="68580" marT="0" marB="0"/>
                </a:tc>
              </a:tr>
              <a:tr h="311061">
                <a:tc>
                  <a:txBody>
                    <a:bodyPr/>
                    <a:lstStyle/>
                    <a:p>
                      <a:pPr marL="0" marR="0" algn="just">
                        <a:lnSpc>
                          <a:spcPct val="150000"/>
                        </a:lnSpc>
                        <a:spcBef>
                          <a:spcPts val="0"/>
                        </a:spcBef>
                        <a:spcAft>
                          <a:spcPts val="0"/>
                        </a:spcAft>
                      </a:pPr>
                      <a:r>
                        <a:rPr lang="en-US" sz="1200">
                          <a:effectLst/>
                        </a:rPr>
                        <a:t>Supporting Annexure</a:t>
                      </a:r>
                      <a:endParaRPr lang="en-US" sz="11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200" dirty="0">
                          <a:effectLst/>
                        </a:rPr>
                        <a:t>Photographs</a:t>
                      </a:r>
                      <a:endParaRPr lang="en-US" sz="1100" dirty="0">
                        <a:effectLst/>
                        <a:latin typeface="Calibri"/>
                        <a:ea typeface="Times New Roman"/>
                        <a:cs typeface="Times New Roman"/>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647870790"/>
              </p:ext>
            </p:extLst>
          </p:nvPr>
        </p:nvGraphicFramePr>
        <p:xfrm>
          <a:off x="2514600" y="2341404"/>
          <a:ext cx="5108892" cy="1371600"/>
        </p:xfrm>
        <a:graphic>
          <a:graphicData uri="http://schemas.openxmlformats.org/drawingml/2006/table">
            <a:tbl>
              <a:tblPr firstRow="1" firstCol="1" bandRow="1">
                <a:tableStyleId>{5C22544A-7EE6-4342-B048-85BDC9FD1C3A}</a:tableStyleId>
              </a:tblPr>
              <a:tblGrid>
                <a:gridCol w="390842"/>
                <a:gridCol w="1940560"/>
                <a:gridCol w="1374775"/>
                <a:gridCol w="1402715"/>
              </a:tblGrid>
              <a:tr h="0">
                <a:tc>
                  <a:txBody>
                    <a:bodyPr/>
                    <a:lstStyle/>
                    <a:p>
                      <a:pPr marL="0" marR="0" algn="just">
                        <a:lnSpc>
                          <a:spcPct val="150000"/>
                        </a:lnSpc>
                        <a:spcBef>
                          <a:spcPts val="0"/>
                        </a:spcBef>
                        <a:spcAft>
                          <a:spcPts val="0"/>
                        </a:spcAft>
                      </a:pPr>
                      <a:r>
                        <a:rPr lang="en-US" sz="1200" dirty="0">
                          <a:effectLst/>
                        </a:rPr>
                        <a:t>Process Group</a:t>
                      </a:r>
                      <a:endParaRPr lang="en-US" sz="1100" dirty="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200">
                          <a:effectLst/>
                        </a:rPr>
                        <a:t>Administration(Procurement)</a:t>
                      </a:r>
                      <a:endParaRPr lang="en-US" sz="11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200">
                          <a:effectLst/>
                        </a:rPr>
                        <a:t>Sub-Process</a:t>
                      </a:r>
                      <a:endParaRPr lang="en-US" sz="1100">
                        <a:effectLst/>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0"/>
                        </a:spcAft>
                      </a:pPr>
                      <a:r>
                        <a:rPr lang="en-US" sz="1200" dirty="0">
                          <a:effectLst/>
                        </a:rPr>
                        <a:t>Procurement of drugs and kits, Lab </a:t>
                      </a:r>
                      <a:r>
                        <a:rPr lang="en-US" sz="1200" dirty="0" err="1">
                          <a:effectLst/>
                        </a:rPr>
                        <a:t>equipments</a:t>
                      </a:r>
                      <a:r>
                        <a:rPr lang="en-US" sz="1200" dirty="0">
                          <a:effectLst/>
                        </a:rPr>
                        <a:t> &amp; stationary.</a:t>
                      </a:r>
                      <a:endParaRPr lang="en-US" sz="1100" dirty="0">
                        <a:effectLst/>
                        <a:latin typeface="Calibri"/>
                        <a:ea typeface="Times New Roman"/>
                        <a:cs typeface="Times New Roman"/>
                      </a:endParaRPr>
                    </a:p>
                  </a:txBody>
                  <a:tcPr marL="68580" marR="68580" marT="0" marB="0"/>
                </a:tc>
              </a:tr>
            </a:tbl>
          </a:graphicData>
        </a:graphic>
      </p:graphicFrame>
      <p:sp>
        <p:nvSpPr>
          <p:cNvPr id="6" name="Rectangle 1"/>
          <p:cNvSpPr>
            <a:spLocks noChangeArrowheads="1"/>
          </p:cNvSpPr>
          <p:nvPr/>
        </p:nvSpPr>
        <p:spPr bwMode="auto">
          <a:xfrm>
            <a:off x="1543050" y="23415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Medical Store</a:t>
            </a:r>
            <a:endParaRPr kumimoji="0" lang="en-US"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Process Flow:</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17598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 </a:t>
            </a:r>
            <a:endParaRPr lang="en-US" dirty="0"/>
          </a:p>
        </p:txBody>
      </p:sp>
      <p:sp>
        <p:nvSpPr>
          <p:cNvPr id="3" name="Content Placeholder 2"/>
          <p:cNvSpPr>
            <a:spLocks noGrp="1"/>
          </p:cNvSpPr>
          <p:nvPr>
            <p:ph idx="1"/>
          </p:nvPr>
        </p:nvSpPr>
        <p:spPr/>
        <p:txBody>
          <a:bodyPr/>
          <a:lstStyle/>
          <a:p>
            <a:pPr lvl="0"/>
            <a:r>
              <a:rPr lang="en-US" dirty="0">
                <a:latin typeface="Times New Roman" pitchFamily="18" charset="0"/>
                <a:cs typeface="Times New Roman" pitchFamily="18" charset="0"/>
              </a:rPr>
              <a:t>There are no adequate chairs in waiting area.</a:t>
            </a:r>
          </a:p>
          <a:p>
            <a:pPr lvl="0"/>
            <a:r>
              <a:rPr lang="en-US" dirty="0">
                <a:latin typeface="Times New Roman" pitchFamily="18" charset="0"/>
                <a:cs typeface="Times New Roman" pitchFamily="18" charset="0"/>
              </a:rPr>
              <a:t>No availability of Wheel chairs &amp; trolley ramp.</a:t>
            </a:r>
          </a:p>
          <a:p>
            <a:pPr lvl="0"/>
            <a:r>
              <a:rPr lang="en-US" dirty="0">
                <a:latin typeface="Times New Roman" pitchFamily="18" charset="0"/>
                <a:cs typeface="Times New Roman" pitchFamily="18" charset="0"/>
              </a:rPr>
              <a:t>Too many patients and its relative enter the consultation chamber at a time.</a:t>
            </a:r>
          </a:p>
          <a:p>
            <a:pPr lvl="0"/>
            <a:r>
              <a:rPr lang="en-US" dirty="0">
                <a:latin typeface="Times New Roman" pitchFamily="18" charset="0"/>
                <a:cs typeface="Times New Roman" pitchFamily="18" charset="0"/>
              </a:rPr>
              <a:t>OPD patient’s registration takes place from 8:00 am to 12:00 pm. </a:t>
            </a:r>
          </a:p>
          <a:p>
            <a:pPr lvl="0"/>
            <a:r>
              <a:rPr lang="en-US" dirty="0">
                <a:latin typeface="Times New Roman" pitchFamily="18" charset="0"/>
                <a:cs typeface="Times New Roman" pitchFamily="18" charset="0"/>
              </a:rPr>
              <a:t>There are two registration counters for both female and male patients. </a:t>
            </a:r>
          </a:p>
          <a:p>
            <a:pPr lvl="0"/>
            <a:r>
              <a:rPr lang="en-US" dirty="0">
                <a:latin typeface="Times New Roman" pitchFamily="18" charset="0"/>
                <a:cs typeface="Times New Roman" pitchFamily="18" charset="0"/>
              </a:rPr>
              <a:t>Drinking Water facilities is not available </a:t>
            </a:r>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Not available essential  equipment in labor room</a:t>
            </a:r>
          </a:p>
          <a:p>
            <a:pPr lvl="0"/>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In emergency not available required instrument</a:t>
            </a:r>
          </a:p>
          <a:p>
            <a:pPr lvl="0"/>
            <a:r>
              <a:rPr lang="en-US" dirty="0" smtClean="0">
                <a:latin typeface="Times New Roman" pitchFamily="18" charset="0"/>
                <a:cs typeface="Times New Roman" pitchFamily="18" charset="0"/>
              </a:rPr>
              <a:t>Very Less human resource in hospital but hospital is running with help of PHC staff</a:t>
            </a:r>
          </a:p>
          <a:p>
            <a:pPr lvl="0"/>
            <a:r>
              <a:rPr lang="en-US" dirty="0" smtClean="0">
                <a:latin typeface="Times New Roman" pitchFamily="18" charset="0"/>
                <a:cs typeface="Times New Roman" pitchFamily="18" charset="0"/>
              </a:rPr>
              <a:t>Nursing staff is  very efficient</a:t>
            </a:r>
          </a:p>
          <a:p>
            <a:pPr lvl="0"/>
            <a:endParaRPr lang="en-US" dirty="0" smtClean="0">
              <a:latin typeface="Times New Roman" pitchFamily="18" charset="0"/>
              <a:cs typeface="Times New Roman" pitchFamily="18" charset="0"/>
            </a:endParaRPr>
          </a:p>
          <a:p>
            <a:pPr lvl="0"/>
            <a:endParaRPr lang="en-US" dirty="0">
              <a:latin typeface="Times New Roman" pitchFamily="18" charset="0"/>
              <a:cs typeface="Times New Roman" pitchFamily="18" charset="0"/>
            </a:endParaRPr>
          </a:p>
          <a:p>
            <a:pPr lvl="0"/>
            <a:endParaRPr lang="en-US" dirty="0">
              <a:latin typeface="Times New Roman" pitchFamily="18" charset="0"/>
              <a:cs typeface="Times New Roman" pitchFamily="18" charset="0"/>
            </a:endParaRPr>
          </a:p>
          <a:p>
            <a:endParaRPr lang="en-US" dirty="0"/>
          </a:p>
          <a:p>
            <a:endParaRPr lang="en-US" dirty="0"/>
          </a:p>
          <a:p>
            <a:endParaRPr lang="en-US" dirty="0"/>
          </a:p>
        </p:txBody>
      </p:sp>
    </p:spTree>
    <p:extLst>
      <p:ext uri="{BB962C8B-B14F-4D97-AF65-F5344CB8AC3E}">
        <p14:creationId xmlns:p14="http://schemas.microsoft.com/office/powerpoint/2010/main" val="4147685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4000" dirty="0" smtClean="0"/>
              <a:t>RECOMMENDATION</a:t>
            </a:r>
            <a:endParaRPr lang="en-US" sz="4000" dirty="0"/>
          </a:p>
        </p:txBody>
      </p:sp>
      <p:sp>
        <p:nvSpPr>
          <p:cNvPr id="3" name="Content Placeholder 2"/>
          <p:cNvSpPr>
            <a:spLocks noGrp="1"/>
          </p:cNvSpPr>
          <p:nvPr>
            <p:ph idx="1"/>
          </p:nvPr>
        </p:nvSpPr>
        <p:spPr>
          <a:xfrm>
            <a:off x="457200" y="1600201"/>
            <a:ext cx="8229600" cy="3733800"/>
          </a:xfrm>
        </p:spPr>
        <p:txBody>
          <a:bodyPr>
            <a:normAutofit/>
          </a:bodyPr>
          <a:lstStyle/>
          <a:p>
            <a:pPr algn="just">
              <a:lnSpc>
                <a:spcPct val="150000"/>
              </a:lnSpc>
              <a:buFont typeface="Arial" pitchFamily="34" charset="0"/>
              <a:buChar char="•"/>
              <a:defRPr/>
            </a:pPr>
            <a:r>
              <a:rPr lang="en-US" sz="1800" b="1" dirty="0" smtClean="0"/>
              <a:t>To maintain the quality of services external and internal monitoring should be done in regular basis.</a:t>
            </a:r>
          </a:p>
          <a:p>
            <a:pPr algn="just">
              <a:lnSpc>
                <a:spcPct val="150000"/>
              </a:lnSpc>
              <a:buFont typeface="Arial" pitchFamily="34" charset="0"/>
              <a:buChar char="•"/>
              <a:defRPr/>
            </a:pPr>
            <a:r>
              <a:rPr lang="en-US" sz="1800" b="1" dirty="0" smtClean="0"/>
              <a:t>Training of  staff to make them efficient .</a:t>
            </a:r>
          </a:p>
          <a:p>
            <a:pPr algn="just">
              <a:lnSpc>
                <a:spcPct val="150000"/>
              </a:lnSpc>
              <a:buFont typeface="Arial" pitchFamily="34" charset="0"/>
              <a:buChar char="•"/>
              <a:defRPr/>
            </a:pPr>
            <a:r>
              <a:rPr lang="en-US" sz="1800" b="1" dirty="0" smtClean="0"/>
              <a:t>Should be distribute the work in the staff.</a:t>
            </a:r>
          </a:p>
          <a:p>
            <a:pPr algn="just">
              <a:lnSpc>
                <a:spcPct val="150000"/>
              </a:lnSpc>
              <a:buFont typeface="Arial" pitchFamily="34" charset="0"/>
              <a:buChar char="•"/>
              <a:defRPr/>
            </a:pPr>
            <a:r>
              <a:rPr lang="en-US" sz="1800" b="1" dirty="0" smtClean="0"/>
              <a:t>Should be evaluate the work in the weekly basis.</a:t>
            </a:r>
          </a:p>
          <a:p>
            <a:pPr algn="just">
              <a:lnSpc>
                <a:spcPct val="150000"/>
              </a:lnSpc>
              <a:buNone/>
              <a:defRPr/>
            </a:pPr>
            <a:endParaRPr lang="en-US" sz="1800" b="1" dirty="0" smtClean="0"/>
          </a:p>
        </p:txBody>
      </p:sp>
      <p:sp>
        <p:nvSpPr>
          <p:cNvPr id="1026" name="AutoShape 2" descr="data:image/jpeg;base64,/9j/4AAQSkZJRgABAQAAAQABAAD/2wCEAAkGBhISEBUTExEWFRQWFBgVFRgSGBcXGhgSGBUWFRcTFxoZHSYfGBomGRYdIC8sIycpLCwsFh4xNTAqNSYrLCsBCQoKDgwOGg8PGjUkHyUsLCo2NSk2Ki8sLTEsLTQ0LCotNCw1LSwqKioxMCw2NCwsLCwsLDAqLC8sKSwvLCkpLP/AABEIAK4BIgMBIgACEQEDEQH/xAAcAAEAAgIDAQAAAAAAAAAAAAAABQYEBwEDCAL/xABLEAACAQMBBQQFBgkJCAMAAAABAgMABBESBQYTITEHIkFRFGFxgZEyNHKhs8EjNUJSVGJ0orEXM1OCk6PR0vAVFiRDRJLC8WNz4f/EABoBAQADAQEBAAAAAAAAAAAAAAADBAUCAQb/xAA1EQACAQIDBQYFAwQDAAAAAAAAAQIDEQQSITFBUWHwInGBobHBBRQy0eETNJEjJFPxBjNy/9oADAMBAAIRAxEAPwDeNKUoBSlKAUpSgFKUoBSlKAUpSgFKUoBSlKAUpSgFKUoBSlKAUpSgFKUoBSlKAUpSgFKUoBSlKAUpSgFKUoBSlKAUpSgFKUoBSlKAUpSgFKUoBSlKAUpSgFKUoBSlKAUpSgFKUoBSlKAUpSgFKUoBSlKAUpSgFKUoBSlKAUpSgFKUoBXDuACScAcyT4DzrrublY0Z3YKqgsxPQKOZJrSG++/0l6xjjJS3B5L0L4/Kf7h0HrNWKFCVZ2Wwr18RGirvaXrb/azawkrCDcOPFTpjz9LB1e4EeuqZe9rl+57hjiH6iaj7y5P8KqWz3QTRmQZjDqXHmmRqHwq4b87Rs5IEERjaTUCDGB3Uwcg4HIdOVTVZQw2IpUFScs9+1uXfu9PEzlVqVqc6mdRtu4mCvaftIH5wD7Y4vuWpnZnbLcKQJ4Y5F8SmY2+8H4Cqvs3cq+nGY7Zyp6M2EBHmC5GfdUi3ZdtEDPAU+oSR5+tq0Zww2x28kV4TxW1X82bY3c32tb3lE+JMZMcndf3Dow9hNT1ecL7YV3akNJDLEQch8EAMOhDryz7DWzuzztD9IxbXJ/DY/Bv04gH5J8nx8fb1z6+EyrPTd0aOHxmZ5KiszYNKUqgaBGbx7eSzt2ndWZVKjCYz3mC+Jx41T/5aLb9Hm/u/81Svar+LJPpx/aLWr9xN10v7h4ndkCxF8pjOQ6LjmOnerRw9GlKk5z3Gbia1WNVU6e9F7/lotv0eb+7/AM1P5aLb9Hm/u/8ANXH8i1v+kTfCP/LXB7Frf9Im+Cf4U/tOfmP7zl5GfZdrli5w3Fi9bpkfuFj9VW2w2lFOgeKRZFPihBGfI46H21q7anYxKqkwXCyH82RdBPsYEjPtAqm2d9dbOuTp1RSqcOrdGHXSw6Mp/wD0Hxrr5alVX9KWpz81WpP+tHTkejKVD7q7xpe2yzKMH5Lr10yDqvrHMEeoipis2UXF2ZpRkpK6FRG3N67W0H4aUK2MhB3nPsUc8es4FVXtC7RfRybe2I435b9RH+qPN/qHt6a62FuzdbQlYoC3PMkshOAT+cxyWb1DJq7Rwl456jsilWxeWWSmrsvd721Rg/grVmHnI4T6lDfxrDXtrkzztEx6pGH/AI1K7M7G7ZQONLJI3jpxGv3t9dSMnZPs8jAjkHrEjZ+vIqTNhFpZv+SPJjHrdIj9m9sls5xNDJF6xiRR7cYb4A1dtm7VhuE1wyLIvmpzg+RHUH1Gta7c7GiAWtZtX6k2AT7HHLPtA9tUe2u7rZ9wca4ZV5Mp8R5MOjKfh4jzrr5ajWV6T1Ofma1F2rLTiejaVC7o7ea8tUmeIxk5GD0bH5aeOk+vyPXqZqs2UXFtM04yUkmihXfa9bxyvGYJiUdkJGjBKsVyO905VfBXm7bfzyf9ok+0avSIq3iqMaai47ynhK86rkpbvyc0pSqReFKUoBSlKAUpSgFKV8uwAJPQDJ9lAaz7Ut8dEgtFRJFADzCTXjUcFE7rL0HeOfNfKqVDvLD+Xs61Yfq8VD8dZqL2vtAzzyzN1kdn9gJ5D3DA91Y8MLOwVQSzEKoHUsTgAevNfRUqEYQSZ83VxEp1G0XbYtrsy/lEK2lxBK3QwycVBjqza+YX3Vf92ezu1s++Rxpc5DyAd3y0L0U+vr6/Cvndbd+HZdm0krKH0655D4eUa+YGcDHUn1gVrnebtJubicNC7QxocxqpwT4apMfKJHhzA6c+ZNF568nGm3l59XL/APTw8VKqlm5dWLfvL2txwu0dvEZHUkM0mUUMPDT8pv3apN32m7RkP8/oHlGiAfEgn66k4tt221FEV4FhusYjuVGFc+CSj/Q8tPQ1DbGx5bWZoZl0uvwI8GU+Kn/XOrFCjSj2XHXnr4orV61WXajLs8tPBktF2h7QX/qWYeIdY2BHkcrWFc7YSQhzCsMwIYSW2UGoHIJjJwDnxUr7DUTSrapQWxW7im6s3td+89Cblbxem2iSnHEHclA/pFxk+wghvfU9WoexraZW5lgJ5SR6x9NCB9asf+2tvVgYmn+nUaWw+hwtX9SkpPaVHtV/Fkn04/tFqk9jPz6X9nb7SKrt2q/iyT6cf2i1Sexn59L+zt9pFVuj+1l1wKlb93DribkpSlZhqCtfdsGw1e2W5A78TKpPnG5xg+xiCPafOtg1S+1m/VNnMhPeldFUfRYSE/BfrFT4ZtVY24lfEpOlK/AqvYxfkXM0Oe68Wv8ArIwX+D/UKv8AvtvF6HZvIP5w9yLP9I2cH3AFvdWuuxu2JvZH8EgIPtZ0wPgp+FZHbPtEm4hhzySMyH6TsVH1J+9V6rSVTFW/ko0qrp4TN/BU92NgSX92I9R5kvK55kJnLNz6sScD1tW/9m7NjgiWKJAqKMAD+J8yepPjVI7HNlBLV5yO9LJpB/UTkP3i3wFbAqDG1XOeXcixgqKhTzPaxSlKol4VE7d3WtrzRx4wxRgVI5HGclCR1U+I++palexk4u6PJRUlZnzHGFAAAAAwAOQAHQAeAr6pSvD0827b+eT/ALRJ9o1ekRXm7bfzyf8AaJPtGr0iK08f9MPH2Mv4f9U+9e5zSlKzDUFKUoBSlKAUpSgFYG32ItJyOohkI9uhqz66ru3Dxuh6MpU+xgR99exdnc8krpnmIVsfsi3a1yNduO7GdEWfGQjvP7gce1j5VQ7eF1l4XDDvr4ehgeb6tOkEEEc+XI1tbee9i2fZJYrLwjJGRqRS5Vc99jzz3iSAevXlyrZxtdxSgk9d61036LX+EzBwlNXdSW713cipdpG+Zu5uDE3/AA8Z5Y6SSDkX9YHQe8+PKl1NpunK4zBJFOPKNwG96PgisK62JcR/LgkX1lTj4jlXWHxWF/64TV1uvZ+KevkRVoVpNzkn7GDVt2XtAX8IsrhhxlH/AAczfnfo8h8VboD4HHqqpGuQatzhmXMhhNwfI+poWRirAqykqwPUMDgg+vNfFT22ZPSoVu/+apWK59bY/BT/ANZVKn9ZP1qglXJwOtexldank42ehauy5sbUh9YkB9nCc/dW961B2V7tzC8E8kbIiRtguMEs2FGAeeME+FbfrCxlWFSpeDT3aam7gYShS7StqVHtV/Fkn04/tFqh9kl7HFeSNJIiAwEAuwUZ4kZxknrgfVV87VfxZJ9OP7Ra07sLd+a8kMcChmVdZBYL3QQucn1sKt4WKlh5KTsrlXFyccRFxV3b7m//APeO0/SoP7WP/GuDvJaD/qoP7WP/ADVpz+SvaP8AQp/aJ/jXI7K9o/0Sf2if41H8tQ/yehL81X/x+psna/aZYwKdMvGbwWHvZP0vkj4+6tSbx7xz7QuAzD9SKNMnSCfkjxZiep8fcALJs/sbumI4s0UY8dOqRvhgD66v+7O4lrZd5FLy4xxJMFvWFHRR7OfmTXUZ0MPrDtM5lDEYjSfZidXZ9uqbK2w4/DSEPJ6uXdjz44GfeTWtu1cn/aT/AP1x49mk/fW8a092y2BW7ilxyki0/wBZGOfqcVHhKjlXzS2skxlNRw+WOxWLz2Zgf7Lgx5SfHjSVaKoXY9tMPZNDnvRSHl+o/eB/7tXwq+1VxCtVknxLWHadKNuApSlQk4pSlAKUpQHm3bfzyf8AaJPtGr0iK83bb+eT/tEn2jV6RFaeP+mHj7GX8P8Aqn3r3OaUpWYagpSlAKUpQClKUApSlAa9fc0R7aN0wxbhGuSx6CUd1gf6x4n/AKrWm9G3Wu7qSY5wThAfyYxyUfDmfWTW/tu7L9JtpYNZTiIV1L4Z/iPAjxBNeets7GltZmhmXSy/Bl8GU+Kn/XOtjBTU3eT1St4GLjoOmrRWjd/Ewgccx1qXsd7ruL5M7EeT98fvZI9xqHpVythqNdZasFJc0n6mfCrOm7wbXcW6PtCLfz9rDJ68YP7wasmPejZrfLsQp/VSM/wI/hVIpWTL4Bgn9CcP/MpLyvbyLa+IV19TT70mbEtN4tlDKrEEDgK2YuRXUG73UYBAPurvl3zsrdmRIWVlJUhI0TvA4IzkeIrWlX3c3cw38qXEo/ABV4mf+ZKnc0j1EKGY/rEdc4o1v+OYNLNVnNrg5XLdH4hXm8sIxT5I2VulM0luszRmPid5VJyeH+STyGMjn7CKm64VcDArmoqVGnRgqdJWitiNS8nrJ3ZUe1X8WSfTj+0WqT2M/PZf2dvtIqu3ar+LJPpx/aLVJ7Gfn0v7O32kVbFH9rLrgZdb93DribkpSlZhqClKUAqr9om7hu7JggzLGeJGPEkAhk96594FWildwm4SUluOJwU4uL3nnvcveY2N0shyY27kqjxQnqB5g8x7x41v60u0lRZEYMjAMrLzBB8RWsu0Ts6Ys11apnOWljUc89TIg8c+I949VT3V35uLE6V78ROWjc8s+JU/kH6vMGtOrTjio/qU9plUqssLL9OpsN/0qm7M7V7GUDWzQt4iRSRn1MmR8cVIP2g7OAz6Wnu1E/ADNZzoVE7OLNJV6bV1JFiqP21t+C0jEk8gRSQB1JJ9QHM46n1VS9t9sUCAi2jaVvBpAUQevHym+r21rqWa82ncjOqaVugHJVXPh4Ig/wBc6s0sHKWtTRFatjYx7NPVnoaGdXUMrBlYAqVOQQeYIPiK+6gdy922srURNKZGyWP5qk9VQHov8SSeWcVPVTmkpNJ3Rdg24ptWZ5t2388n/aJPtGr0iK83bb+eT/tEn2jV6RFaOP8Aph4+xm/D/qn3r3OaUpWYagpSlAKUpQClKUApSlAKit4d2oL2PRMmcfJZeTIfNT93Q+IqVpXqk4u6PJRUlZmktv8AZTdwEmEekR+Gjk4HrQ9f6pPsFU+5tHjOmRGQ+TqVPwNena+ZIgwwQCPIjNaEPiE1pJXM2p8Og3eLseX81IbN2Bc3BxDBI/rVTp97Huj3mvRKbNhByIkB8wij7qyMVJL4jwicR+GrfI1hux2Q4IkvGB8eFGfqd/uX41s2GBUUKqhVUYAUAAAdAAOgr7pWfVrTqu8maFKjCkrRQpSlRExD717A9NtWg4nD1FTq06saWDdMjy86hNy+zw2E7S+kCTVGUxo04yytnOo/m/XVzpUqqzjBwT0ZFKjCU1NrVClKVESilKUApSlAKrO8XZ7aXZLshjkPV4sKSfNhjDe8Z9dWaldRnKDvF2OJwjNWkrmo73sWnB/BXMbD/wCQMh/d1Vir2OXueckA/ruf/CtzUq2sdW4lR4Ci9xrHZfYuoINxclvNYV0/vNn+Aq/7H2FBapogiCDxxzLHzZjzY+2s+lQVK9Sp9TLFOhTp/ShSlKhJjWl92OmSZ5PSwNcjPjhZxqYtjOvn1rZQrmlS1Ks6lsz2EVOjCndxW0UpSoiUUpSgFKUoBSlKAUpSgKvabXvrkNNbLbrCHZY1m4muQIxRmLKcRglTjkfXXzvLvPJBcxwiW2hVoWkL3IcjUHC6FKsvPBz7jXcu688Zdbe8MULuX0cJXZCx1OInJ7oJJPMHGa79q7vyyXCTxXCxssTRHXEJQVZlcn5S4OVFWU4Zt1vHzKzU8u+/h5HTNt6VLe2k1wyma5iiLRBuGY5HI1Jlic48yeeakN5dptb2k0yAFo4ywDZIJHngg/XWJtHd+aa3jRrhRLHMswkEQAyjEqOHr9Y8fCubnYM81rNBPcq5lXSrLEE0Ajn3Q51fEVz2Lp8+Z129VbdyMfdvbsk8hBurOZQmStsH1g5ABOpyMdfDyqFst/J2MeZLVy8/CMCaxMF4pj1fLI5KNXMAYq0bL2dcxvmW5SRNONKwCM55YOoOfhjxqGXcaUw+jtdg2/ELlVgUPzlMuBIXOO8euM13F07u/LrZ9u8jaqWVufW379xkbZ29cLeGCKS2jUQLKWuQ3Ml3TSCHXwXNZmxt5BJY+lSgIFEhfScqRGzKXQnqp05HtrjaW6UNxcPLMqurW4g0MoJXvs3EVuqt3schyx1r5m3ZaS0jtZZ9aKycQ6NJkhQ5ERw3InCgkdcHkM1y3TaS7vydpVFJvv8AwfG7m3Z7iOVJUSK5QBgpDadEqa4mIzk+Ktg9UPSunY20r6S6lika20wOiyaElBYPGJBoy5A6gcxWVY7oxQXKzQEx9xkkUln4inBXmzHSVYZ95rNsNkcOe4l1547I2MY06IxHjOeecZ8KOUNbcPMKM9L7n5EXJvJKIL+TSmbV5Fj5HBCRI418+fNj0xXTbb5M6W/cCStcpb3EbZyhaN31Lz6HSCp5gg1mvuxmG8j4nztnbOn5GuNY8Yz3sac+HWvm+3PjkntpwxWSArqIHKRVBAVhnqCTg88ZI9nqdLf1p9zxqru61OjaO8E5mmSFoIo7cJxpbrUV1uoYIoVlwACMknq2MVNbGvTLAjl4mJHeMDa49QODpbxGRUbf7tyGd5re4ERlCiZZIxKjlBhXALAqwHLrg4HKs/YOyBbQLEHL4LMWIAyzuXY4HIDLHArieTKrdcTuGfM77OrEDvHvVJBdcESwQoIkfVcJK2WZ3XGUYBQAo6+dSO1trzCWG3g4ZllRpGeQMUSNNILBVILEswA51ztzYlxOXVLvhxSJw3QxK+AQQxRsjSSD46qX+7ZPAaCUxS26mNGK8QGIqqmN1yNQ7oPUYIrpOGnXXmc2nd9deR27u7XkmEqSqqzQymKTRnSThWV1zzAKsDg9Odde3NuNayxvIF9FbKSPg6opOqM3PBQ/J6cjjnzrJ2Fsb0dHzIZJJJDJK5AXU5wOSjkqgAADwxXO8GyPSraSDVo4gxqxqxzBzjIz0864vDPyO7TycyHut5LhNnSXhREOQ0KOG5Qs6qpl73yip1HGMZA8DWRu1tqSd3BurSZVXmLUPqBJ5FtTsMYBrP3h2R6VbPBr0a8d7GrGGVumRn5PnXXs7Z90jMZLlJAVIULAI8NywxIc5Hq5detdXg4Pjc5tNTXCxgf71P6dwtA9G1+j8Tnn0zRxNHXGnT3enyqbd25Ol2kET28YaFpS1yGxlXVdI0uv52fcax/5OYOBp1N6RnXx8vnj6tfF0atPyvD6/GpK/wB1457hZZgkirA0RRkBBLMrcQEnunkR58+tdXpJq3DpnNqrTT65Ecm90p2fLcCNGkjkaLMepom0yBDOuO8YwCW5c+6edSW7O1XnVmaa2mUEaWtSw8OYdWJ0n3/ClpsKWK0FulyylDiKQIpZYw2VRgch8Duk8sjyrjYe77QyyzSSrJLKEU8OMRKFTVjugnLZY5JPkK5k4WduJ7FTur8D73g2w8XCjhRWmncpHrJCLpUu7vjmQFHQczWPY7WuY7pba6ERMiM8UkAZQSmNaMrEkEBgQQcGszbuxPSFQrIYpYn1xSKASrYKnIPJlIJBHjXRs7YEgn9IuJ+NKqGOPSgjRFYgtpXJJY4GST0GK8Thl1/PI6anm0/HMhbPe2eSZ09JsYyLl4VjkD8UhZCi8uIMlh05dautRexthrAHBIcvPJNkqARxHL6fHpnGalK5qSi32T2nGSXaFKUqMlFKUoBSlKAUpSgFKUoDX0G99wMP6VBIxujD6KEAlKccx5Uq+rIXvc1xyqa9Nu7qadYJkgjgk4WWj4jSShVZs5YBUGoDlzPOpTY2wY7dSFAZi8j6iq6vwjs5GQOg1Y9grFvN2CZnlguZbdpccURhGVyBgPh1Ol8csjyqy5wbdlYrKE0tWRU+9Nw1mrqoSRbhre5aNGmEQQsHlRBzYZA9mrxxXY+8Ug2eZkuYp2E8aB0TT3WmjQq6EnS+GPl1HKpQbshLdIYJpYdDFw6EMzOc6jJqBEmSxJyOuPIV0jc9TDJG0zu8syTSSEICzoyMAFUBQPwYHTzpmp+fXV/DeeZanl11Yxtvy3iXMKx3SKk8pjUGEMUAiZ851jXkp6uvqrKW9nF4lsZAc2TSFggGZhIiawMnA5k4qRv9lCWSCQsQYZDIAMYJKMmD6sN9VcHZK+lC51HUITDp5Y0l1fV55yuK4zxsk+HmSZHdtceJXot553t4YxpF49wbaTlkK0RJmk0+XDXUPprWNtXeaVb24iN4IEj4egejNOTqiV2JKnlzPj51YbfdiJL17sE63TTp5aQxChpB+sVRQfZXRcbsyekSzRXksJm0F1RYmGUQIPlqT0H11IpU7+HnfufoRyhUt4+Vu9ErJccKAu51aIyzEDGdK5JA8M46VBbHe/mSK5M8KpJpcw8MkCFsEASasl9J8sZ8KsSQ9wKx193SxYDvcsEkDlz++oOy3TaIqqXk4gRgyQgpyAORHxNOsx+rPTlUUWrPiSyTuuBjx3l5dSTGCaOCOGVoVDR8QyOmAzOdQ0rq5DHPxrCvd8Lk2ttLFEvFe4eKWPrqMQl4iIfXwzj2ipe53VPEkeC6ltxKdUqxhCGfGC661OhyBzI8q703YiVbZEJVbaTiKOupirqdRPXOsk+upM8Ou7f49IjyTfXPcQ+zt8Xub+JYh/wjxyYZhgySIqM2M8wq6wvrIbyqOst/bgwOjRhrl2f0UgYV4w7ozt4Dh8Ni3mNPnVvfYaceGZe7wVlVVUAKeLpLE+vK595r42du9HFAIQdWBKA7AagJXZ2A5cubfuimenbZw9/weZKt9vH2/JF7K2/NI9gGIxcWryycgMuqxEEeQ75ro2xvJPHHtEoy5t3hWLKg41pEW1efNzUjJukvCt0SaSOS2TRFKuknTpCMGVgVYEAZGPAVw256G2mhaWRmnYPLK2nUzArjkBpAAQAADkKKVO9+tv2DjUtbrZ9zEtd63kltY8CNzLLFdRkZKukLOMH80kBgfEGuy0vbqeCcpOsbxXU6AmMODFGzBUxqHPpz9VSF1uzE95Fd81ljDA6cYcFWUBvZqOD667tnbGWFJVDE8WWWU5xyMpJIGPAZrlyhbsrq7OlGd+0+rIhdjTX81hxxcI0skSSRKYgqq3Uox1HUGHLPLHWu/YW8Et5MGjUxwRpiUOveNyesIz0EfifEkCpjY+zRb28cKksI0CAtjJAGMnFfGyNki3EgDFuJNJMc45NI2oqMeAryU4vNp3HqhJZde8xttbSeO4tEUjTLMyPkZyoidxjy5qKr0e/M0ctzHJHrPHkis9AxrkVgnAbyPeVsnw1eVWraGyVllgkLEGFy6gYwSUZMH3N4V87O2IkJc/KLzvcAsB3XcYOny5ZHngmvYyglqr/7EozctHb/AEVX/ee5NjZyNPHE807xSyMqlFVTMM4JAH82B1rM2fvc6293JI6Ti3YLHLCNKzMygqgGSNWtgpwccxUhDuhGsVvEWLLBM8o1BTqL8QlWGMY/CH4Csvam70U4iRx+CjfWYwBpcgEKrD80E5x4kCu3Om3a2l/f7HChUWt9be33IvZe8siWtwbrS09oGMoj5Bl0cSNl8gVOPaprv2VFfsY5ZLiHS+GkiERAVSM4STVksOQ5jHWu2Hc+2SRmjjWNHhMMsSKAkik5DMB+UMkZ8mr52duw8TIPTZ2hjPciOgcgMBXcLqdQPAnwFcuUNbenpwOlGel/X14keXv/AE70f0xNPBM+fRx04oTh/L8j1+qrdWB/slfSvSdR1cHg6eWNOsSavPORis+o5yUrWJIRcb3FKUqMkFKUoBSlKAUpSgFKUoBSlKAUpSgFKUoBSlKAUpSgFKUoBSlKAUpSgFKUoBSlKAUpSgFKUoBSlKAUpSgFKUoBSlKAUpSgFKUoBSlKAUpSgFKUoBSlKAUpSgFKUoBSlKAUpSgFKUoBSlKAUpSgFKUoBSlKAUpSgFKUoBSlKAUpSgFKUo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9" name="Picture 5" descr="C:\Users\IBM\Desktop\IIHMR-D.jpg"/>
          <p:cNvPicPr>
            <a:picLocks noChangeAspect="1" noChangeArrowheads="1"/>
          </p:cNvPicPr>
          <p:nvPr/>
        </p:nvPicPr>
        <p:blipFill>
          <a:blip r:embed="rId2" cstate="print"/>
          <a:srcRect/>
          <a:stretch>
            <a:fillRect/>
          </a:stretch>
        </p:blipFill>
        <p:spPr bwMode="auto">
          <a:xfrm>
            <a:off x="7552480" y="6019800"/>
            <a:ext cx="1591519" cy="8382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4000" dirty="0" smtClean="0"/>
              <a:t>LEARNING DURING DISSERTATION</a:t>
            </a:r>
            <a:endParaRPr lang="en-US" sz="4000" dirty="0"/>
          </a:p>
        </p:txBody>
      </p:sp>
      <p:sp>
        <p:nvSpPr>
          <p:cNvPr id="3" name="Content Placeholder 2"/>
          <p:cNvSpPr>
            <a:spLocks noGrp="1"/>
          </p:cNvSpPr>
          <p:nvPr>
            <p:ph idx="1"/>
          </p:nvPr>
        </p:nvSpPr>
        <p:spPr>
          <a:xfrm>
            <a:off x="457200" y="1600201"/>
            <a:ext cx="8229600" cy="3733800"/>
          </a:xfrm>
        </p:spPr>
        <p:txBody>
          <a:bodyPr>
            <a:noAutofit/>
          </a:bodyPr>
          <a:lstStyle/>
          <a:p>
            <a:pPr algn="just">
              <a:lnSpc>
                <a:spcPct val="160000"/>
              </a:lnSpc>
              <a:defRPr/>
            </a:pPr>
            <a:r>
              <a:rPr lang="en-US" sz="1600" b="1" dirty="0" smtClean="0">
                <a:latin typeface="Garamond" pitchFamily="18" charset="0"/>
              </a:rPr>
              <a:t>Attend the Bio Medical Waste (BMW) workshop.</a:t>
            </a:r>
          </a:p>
          <a:p>
            <a:pPr algn="just">
              <a:lnSpc>
                <a:spcPct val="160000"/>
              </a:lnSpc>
              <a:defRPr/>
            </a:pPr>
            <a:r>
              <a:rPr lang="en-US" dirty="0" err="1" smtClean="0">
                <a:latin typeface="Garamond" pitchFamily="18" charset="0"/>
              </a:rPr>
              <a:t>Labour</a:t>
            </a:r>
            <a:r>
              <a:rPr lang="en-US" dirty="0" smtClean="0">
                <a:latin typeface="Garamond" pitchFamily="18" charset="0"/>
              </a:rPr>
              <a:t> room assessment as hospital manager</a:t>
            </a:r>
            <a:r>
              <a:rPr lang="en-US" sz="1600" b="1" dirty="0" smtClean="0">
                <a:latin typeface="Garamond" pitchFamily="18" charset="0"/>
              </a:rPr>
              <a:t>.</a:t>
            </a:r>
          </a:p>
          <a:p>
            <a:pPr algn="just">
              <a:lnSpc>
                <a:spcPct val="160000"/>
              </a:lnSpc>
              <a:defRPr/>
            </a:pPr>
            <a:r>
              <a:rPr lang="en-US" sz="1600" b="1" dirty="0" smtClean="0">
                <a:latin typeface="Garamond" pitchFamily="18" charset="0"/>
              </a:rPr>
              <a:t>Visit of the community as a health manager.</a:t>
            </a:r>
          </a:p>
          <a:p>
            <a:pPr algn="just">
              <a:lnSpc>
                <a:spcPct val="160000"/>
              </a:lnSpc>
              <a:defRPr/>
            </a:pPr>
            <a:r>
              <a:rPr lang="en-US" sz="1600" b="1" dirty="0" smtClean="0">
                <a:latin typeface="Garamond" pitchFamily="18" charset="0"/>
              </a:rPr>
              <a:t>Prepare </a:t>
            </a:r>
            <a:r>
              <a:rPr lang="en-US" dirty="0" smtClean="0">
                <a:latin typeface="Garamond" pitchFamily="18" charset="0"/>
              </a:rPr>
              <a:t>ACTION PLAN</a:t>
            </a:r>
            <a:r>
              <a:rPr lang="en-US" sz="1600" b="1" dirty="0" smtClean="0">
                <a:latin typeface="Garamond" pitchFamily="18" charset="0"/>
              </a:rPr>
              <a:t>  as a </a:t>
            </a:r>
            <a:r>
              <a:rPr lang="en-US" dirty="0" smtClean="0">
                <a:latin typeface="Garamond" pitchFamily="18" charset="0"/>
              </a:rPr>
              <a:t>HOSPITAL</a:t>
            </a:r>
            <a:r>
              <a:rPr lang="en-US" sz="1600" b="1" dirty="0" smtClean="0">
                <a:latin typeface="Garamond" pitchFamily="18" charset="0"/>
              </a:rPr>
              <a:t> MANAGER.</a:t>
            </a:r>
          </a:p>
          <a:p>
            <a:pPr algn="just">
              <a:lnSpc>
                <a:spcPct val="160000"/>
              </a:lnSpc>
              <a:defRPr/>
            </a:pPr>
            <a:r>
              <a:rPr lang="en-US" sz="1600" b="1" dirty="0" smtClean="0">
                <a:latin typeface="Garamond" pitchFamily="18" charset="0"/>
              </a:rPr>
              <a:t>Prepare the Gap analysis report as a Hospital manager.</a:t>
            </a:r>
          </a:p>
          <a:p>
            <a:pPr algn="just">
              <a:lnSpc>
                <a:spcPct val="160000"/>
              </a:lnSpc>
              <a:defRPr/>
            </a:pPr>
            <a:r>
              <a:rPr lang="en-US" sz="1600" b="1" dirty="0" smtClean="0">
                <a:latin typeface="Garamond" pitchFamily="18" charset="0"/>
              </a:rPr>
              <a:t>Mobilize the </a:t>
            </a:r>
            <a:r>
              <a:rPr lang="en-US" sz="1600" b="1" dirty="0" err="1" smtClean="0">
                <a:latin typeface="Garamond" pitchFamily="18" charset="0"/>
              </a:rPr>
              <a:t>Asha</a:t>
            </a:r>
            <a:r>
              <a:rPr lang="en-US" sz="1600" b="1" dirty="0" smtClean="0">
                <a:latin typeface="Garamond" pitchFamily="18" charset="0"/>
              </a:rPr>
              <a:t>, AWW and ANM for program successful.</a:t>
            </a:r>
          </a:p>
          <a:p>
            <a:pPr algn="just">
              <a:lnSpc>
                <a:spcPct val="160000"/>
              </a:lnSpc>
              <a:defRPr/>
            </a:pPr>
            <a:endParaRPr lang="en-US" sz="1600" dirty="0"/>
          </a:p>
        </p:txBody>
      </p:sp>
      <p:sp>
        <p:nvSpPr>
          <p:cNvPr id="1026" name="AutoShape 2" descr="data:image/jpeg;base64,/9j/4AAQSkZJRgABAQAAAQABAAD/2wCEAAkGBhISEBUTExEWFRQWFBgVFRgSGBcXGhgSGBUWFRcTFxoZHSYfGBomGRYdIC8sIycpLCwsFh4xNTAqNSYrLCsBCQoKDgwOGg8PGjUkHyUsLCo2NSk2Ki8sLTEsLTQ0LCotNCw1LSwqKioxMCw2NCwsLCwsLDAqLC8sKSwvLCkpLP/AABEIAK4BIgMBIgACEQEDEQH/xAAcAAEAAgIDAQAAAAAAAAAAAAAABQYEBwEDCAL/xABLEAACAQMBBQQFBgkJCAMAAAABAgMABBESBQYTITEHIkFRFGFxgZEyNHKhs8EjNUJSVGJ0orEXM1OCk6PR0vAVFiRDRJLC8WNz4f/EABoBAQADAQEBAAAAAAAAAAAAAAADBAUCAQb/xAA1EQACAQIDBQYFAwQDAAAAAAAAAQIDEQQSITFBUWHwInGBobHBBRQy0eETNJEjJFPxBjNy/9oADAMBAAIRAxEAPwDeNKUoBSlKAUpSgFKUoBSlKAUpSgFKUoBSlKAUpSgFKUoBSlKAUpSgFKUoBSlKAUpSgFKUoBSlKAUpSgFKUoBSlKAUpSgFKUoBSlKAUpSgFKUoBSlKAUpSgFKUoBSlKAUpSgFKUoBSlKAUpSgFKUoBSlKAUpSgFKUoBSlKAUpSgFKUoBXDuACScAcyT4DzrrublY0Z3YKqgsxPQKOZJrSG++/0l6xjjJS3B5L0L4/Kf7h0HrNWKFCVZ2Wwr18RGirvaXrb/azawkrCDcOPFTpjz9LB1e4EeuqZe9rl+57hjiH6iaj7y5P8KqWz3QTRmQZjDqXHmmRqHwq4b87Rs5IEERjaTUCDGB3Uwcg4HIdOVTVZQw2IpUFScs9+1uXfu9PEzlVqVqc6mdRtu4mCvaftIH5wD7Y4vuWpnZnbLcKQJ4Y5F8SmY2+8H4Cqvs3cq+nGY7Zyp6M2EBHmC5GfdUi3ZdtEDPAU+oSR5+tq0Zww2x28kV4TxW1X82bY3c32tb3lE+JMZMcndf3Dow9hNT1ecL7YV3akNJDLEQch8EAMOhDryz7DWzuzztD9IxbXJ/DY/Bv04gH5J8nx8fb1z6+EyrPTd0aOHxmZ5KiszYNKUqgaBGbx7eSzt2ndWZVKjCYz3mC+Jx41T/5aLb9Hm/u/81Svar+LJPpx/aLWr9xN10v7h4ndkCxF8pjOQ6LjmOnerRw9GlKk5z3Gbia1WNVU6e9F7/lotv0eb+7/AM1P5aLb9Hm/u/8ANXH8i1v+kTfCP/LXB7Frf9Im+Cf4U/tOfmP7zl5GfZdrli5w3Fi9bpkfuFj9VW2w2lFOgeKRZFPihBGfI46H21q7anYxKqkwXCyH82RdBPsYEjPtAqm2d9dbOuTp1RSqcOrdGHXSw6Mp/wD0Hxrr5alVX9KWpz81WpP+tHTkejKVD7q7xpe2yzKMH5Lr10yDqvrHMEeoipis2UXF2ZpRkpK6FRG3N67W0H4aUK2MhB3nPsUc8es4FVXtC7RfRybe2I435b9RH+qPN/qHt6a62FuzdbQlYoC3PMkshOAT+cxyWb1DJq7Rwl456jsilWxeWWSmrsvd721Rg/grVmHnI4T6lDfxrDXtrkzztEx6pGH/AI1K7M7G7ZQONLJI3jpxGv3t9dSMnZPs8jAjkHrEjZ+vIqTNhFpZv+SPJjHrdIj9m9sls5xNDJF6xiRR7cYb4A1dtm7VhuE1wyLIvmpzg+RHUH1Gta7c7GiAWtZtX6k2AT7HHLPtA9tUe2u7rZ9wca4ZV5Mp8R5MOjKfh4jzrr5ajWV6T1Ofma1F2rLTiejaVC7o7ea8tUmeIxk5GD0bH5aeOk+vyPXqZqs2UXFtM04yUkmihXfa9bxyvGYJiUdkJGjBKsVyO905VfBXm7bfzyf9ok+0avSIq3iqMaai47ynhK86rkpbvyc0pSqReFKUoBSlKAUpSgFKV8uwAJPQDJ9lAaz7Ut8dEgtFRJFADzCTXjUcFE7rL0HeOfNfKqVDvLD+Xs61Yfq8VD8dZqL2vtAzzyzN1kdn9gJ5D3DA91Y8MLOwVQSzEKoHUsTgAevNfRUqEYQSZ83VxEp1G0XbYtrsy/lEK2lxBK3QwycVBjqza+YX3Vf92ezu1s++Rxpc5DyAd3y0L0U+vr6/Cvndbd+HZdm0krKH0655D4eUa+YGcDHUn1gVrnebtJubicNC7QxocxqpwT4apMfKJHhzA6c+ZNF568nGm3l59XL/APTw8VKqlm5dWLfvL2txwu0dvEZHUkM0mUUMPDT8pv3apN32m7RkP8/oHlGiAfEgn66k4tt221FEV4FhusYjuVGFc+CSj/Q8tPQ1DbGx5bWZoZl0uvwI8GU+Kn/XOrFCjSj2XHXnr4orV61WXajLs8tPBktF2h7QX/qWYeIdY2BHkcrWFc7YSQhzCsMwIYSW2UGoHIJjJwDnxUr7DUTSrapQWxW7im6s3td+89Cblbxem2iSnHEHclA/pFxk+wghvfU9WoexraZW5lgJ5SR6x9NCB9asf+2tvVgYmn+nUaWw+hwtX9SkpPaVHtV/Fkn04/tFqk9jPz6X9nb7SKrt2q/iyT6cf2i1Sexn59L+zt9pFVuj+1l1wKlb93DribkpSlZhqCtfdsGw1e2W5A78TKpPnG5xg+xiCPafOtg1S+1m/VNnMhPeldFUfRYSE/BfrFT4ZtVY24lfEpOlK/AqvYxfkXM0Oe68Wv8ArIwX+D/UKv8AvtvF6HZvIP5w9yLP9I2cH3AFvdWuuxu2JvZH8EgIPtZ0wPgp+FZHbPtEm4hhzySMyH6TsVH1J+9V6rSVTFW/ko0qrp4TN/BU92NgSX92I9R5kvK55kJnLNz6sScD1tW/9m7NjgiWKJAqKMAD+J8yepPjVI7HNlBLV5yO9LJpB/UTkP3i3wFbAqDG1XOeXcixgqKhTzPaxSlKol4VE7d3WtrzRx4wxRgVI5HGclCR1U+I++palexk4u6PJRUlZnzHGFAAAAAwAOQAHQAeAr6pSvD0827b+eT/ALRJ9o1ekRXm7bfzyf8AaJPtGr0iK08f9MPH2Mv4f9U+9e5zSlKzDUFKUoBSlKAUpSgFYG32ItJyOohkI9uhqz66ru3Dxuh6MpU+xgR99exdnc8krpnmIVsfsi3a1yNduO7GdEWfGQjvP7gce1j5VQ7eF1l4XDDvr4ehgeb6tOkEEEc+XI1tbee9i2fZJYrLwjJGRqRS5Vc99jzz3iSAevXlyrZxtdxSgk9d61036LX+EzBwlNXdSW713cipdpG+Zu5uDE3/AA8Z5Y6SSDkX9YHQe8+PKl1NpunK4zBJFOPKNwG96PgisK62JcR/LgkX1lTj4jlXWHxWF/64TV1uvZ+KevkRVoVpNzkn7GDVt2XtAX8IsrhhxlH/AAczfnfo8h8VboD4HHqqpGuQatzhmXMhhNwfI+poWRirAqykqwPUMDgg+vNfFT22ZPSoVu/+apWK59bY/BT/ANZVKn9ZP1qglXJwOtexldank42ehauy5sbUh9YkB9nCc/dW961B2V7tzC8E8kbIiRtguMEs2FGAeeME+FbfrCxlWFSpeDT3aam7gYShS7StqVHtV/Fkn04/tFqh9kl7HFeSNJIiAwEAuwUZ4kZxknrgfVV87VfxZJ9OP7Ra07sLd+a8kMcChmVdZBYL3QQucn1sKt4WKlh5KTsrlXFyccRFxV3b7m//APeO0/SoP7WP/GuDvJaD/qoP7WP/ADVpz+SvaP8AQp/aJ/jXI7K9o/0Sf2if41H8tQ/yehL81X/x+psna/aZYwKdMvGbwWHvZP0vkj4+6tSbx7xz7QuAzD9SKNMnSCfkjxZiep8fcALJs/sbumI4s0UY8dOqRvhgD66v+7O4lrZd5FLy4xxJMFvWFHRR7OfmTXUZ0MPrDtM5lDEYjSfZidXZ9uqbK2w4/DSEPJ6uXdjz44GfeTWtu1cn/aT/AP1x49mk/fW8a092y2BW7ilxyki0/wBZGOfqcVHhKjlXzS2skxlNRw+WOxWLz2Zgf7Lgx5SfHjSVaKoXY9tMPZNDnvRSHl+o/eB/7tXwq+1VxCtVknxLWHadKNuApSlQk4pSlAKUpQHm3bfzyf8AaJPtGr0iK83bb+eT/tEn2jV6RFaeP+mHj7GX8P8Aqn3r3OaUpWYagpSlAKUpQClKUApSlAa9fc0R7aN0wxbhGuSx6CUd1gf6x4n/AKrWm9G3Wu7qSY5wThAfyYxyUfDmfWTW/tu7L9JtpYNZTiIV1L4Z/iPAjxBNeets7GltZmhmXSy/Bl8GU+Kn/XOtjBTU3eT1St4GLjoOmrRWjd/Ewgccx1qXsd7ruL5M7EeT98fvZI9xqHpVythqNdZasFJc0n6mfCrOm7wbXcW6PtCLfz9rDJ68YP7wasmPejZrfLsQp/VSM/wI/hVIpWTL4Bgn9CcP/MpLyvbyLa+IV19TT70mbEtN4tlDKrEEDgK2YuRXUG73UYBAPurvl3zsrdmRIWVlJUhI0TvA4IzkeIrWlX3c3cw38qXEo/ABV4mf+ZKnc0j1EKGY/rEdc4o1v+OYNLNVnNrg5XLdH4hXm8sIxT5I2VulM0luszRmPid5VJyeH+STyGMjn7CKm64VcDArmoqVGnRgqdJWitiNS8nrJ3ZUe1X8WSfTj+0WqT2M/PZf2dvtIqu3ar+LJPpx/aLVJ7Gfn0v7O32kVbFH9rLrgZdb93DribkpSlZhqClKUAqr9om7hu7JggzLGeJGPEkAhk96594FWildwm4SUluOJwU4uL3nnvcveY2N0shyY27kqjxQnqB5g8x7x41v60u0lRZEYMjAMrLzBB8RWsu0Ts6Ys11apnOWljUc89TIg8c+I949VT3V35uLE6V78ROWjc8s+JU/kH6vMGtOrTjio/qU9plUqssLL9OpsN/0qm7M7V7GUDWzQt4iRSRn1MmR8cVIP2g7OAz6Wnu1E/ADNZzoVE7OLNJV6bV1JFiqP21t+C0jEk8gRSQB1JJ9QHM46n1VS9t9sUCAi2jaVvBpAUQevHym+r21rqWa82ncjOqaVugHJVXPh4Ig/wBc6s0sHKWtTRFatjYx7NPVnoaGdXUMrBlYAqVOQQeYIPiK+6gdy922srURNKZGyWP5qk9VQHov8SSeWcVPVTmkpNJ3Rdg24ptWZ5t2388n/aJPtGr0iK83bb+eT/tEn2jV6RFaOP8Aph4+xm/D/qn3r3OaUpWYagpSlAKUpQClKUApSlAKit4d2oL2PRMmcfJZeTIfNT93Q+IqVpXqk4u6PJRUlZmktv8AZTdwEmEekR+Gjk4HrQ9f6pPsFU+5tHjOmRGQ+TqVPwNena+ZIgwwQCPIjNaEPiE1pJXM2p8Og3eLseX81IbN2Bc3BxDBI/rVTp97Huj3mvRKbNhByIkB8wij7qyMVJL4jwicR+GrfI1hux2Q4IkvGB8eFGfqd/uX41s2GBUUKqhVUYAUAAAdAAOgr7pWfVrTqu8maFKjCkrRQpSlRExD717A9NtWg4nD1FTq06saWDdMjy86hNy+zw2E7S+kCTVGUxo04yytnOo/m/XVzpUqqzjBwT0ZFKjCU1NrVClKVESilKUApSlAKrO8XZ7aXZLshjkPV4sKSfNhjDe8Z9dWaldRnKDvF2OJwjNWkrmo73sWnB/BXMbD/wCQMh/d1Vir2OXueckA/ruf/CtzUq2sdW4lR4Ci9xrHZfYuoINxclvNYV0/vNn+Aq/7H2FBapogiCDxxzLHzZjzY+2s+lQVK9Sp9TLFOhTp/ShSlKhJjWl92OmSZ5PSwNcjPjhZxqYtjOvn1rZQrmlS1Ks6lsz2EVOjCndxW0UpSoiUUpSgFKUoBSlKAUpSgKvabXvrkNNbLbrCHZY1m4muQIxRmLKcRglTjkfXXzvLvPJBcxwiW2hVoWkL3IcjUHC6FKsvPBz7jXcu688Zdbe8MULuX0cJXZCx1OInJ7oJJPMHGa79q7vyyXCTxXCxssTRHXEJQVZlcn5S4OVFWU4Zt1vHzKzU8u+/h5HTNt6VLe2k1wyma5iiLRBuGY5HI1Jlic48yeeakN5dptb2k0yAFo4ywDZIJHngg/XWJtHd+aa3jRrhRLHMswkEQAyjEqOHr9Y8fCubnYM81rNBPcq5lXSrLEE0Ajn3Q51fEVz2Lp8+Z129VbdyMfdvbsk8hBurOZQmStsH1g5ABOpyMdfDyqFst/J2MeZLVy8/CMCaxMF4pj1fLI5KNXMAYq0bL2dcxvmW5SRNONKwCM55YOoOfhjxqGXcaUw+jtdg2/ELlVgUPzlMuBIXOO8euM13F07u/LrZ9u8jaqWVufW379xkbZ29cLeGCKS2jUQLKWuQ3Ml3TSCHXwXNZmxt5BJY+lSgIFEhfScqRGzKXQnqp05HtrjaW6UNxcPLMqurW4g0MoJXvs3EVuqt3schyx1r5m3ZaS0jtZZ9aKycQ6NJkhQ5ERw3InCgkdcHkM1y3TaS7vydpVFJvv8AwfG7m3Z7iOVJUSK5QBgpDadEqa4mIzk+Ktg9UPSunY20r6S6lika20wOiyaElBYPGJBoy5A6gcxWVY7oxQXKzQEx9xkkUln4inBXmzHSVYZ95rNsNkcOe4l1547I2MY06IxHjOeecZ8KOUNbcPMKM9L7n5EXJvJKIL+TSmbV5Fj5HBCRI418+fNj0xXTbb5M6W/cCStcpb3EbZyhaN31Lz6HSCp5gg1mvuxmG8j4nztnbOn5GuNY8Yz3sac+HWvm+3PjkntpwxWSArqIHKRVBAVhnqCTg88ZI9nqdLf1p9zxqru61OjaO8E5mmSFoIo7cJxpbrUV1uoYIoVlwACMknq2MVNbGvTLAjl4mJHeMDa49QODpbxGRUbf7tyGd5re4ERlCiZZIxKjlBhXALAqwHLrg4HKs/YOyBbQLEHL4LMWIAyzuXY4HIDLHArieTKrdcTuGfM77OrEDvHvVJBdcESwQoIkfVcJK2WZ3XGUYBQAo6+dSO1trzCWG3g4ZllRpGeQMUSNNILBVILEswA51ztzYlxOXVLvhxSJw3QxK+AQQxRsjSSD46qX+7ZPAaCUxS26mNGK8QGIqqmN1yNQ7oPUYIrpOGnXXmc2nd9deR27u7XkmEqSqqzQymKTRnSThWV1zzAKsDg9Odde3NuNayxvIF9FbKSPg6opOqM3PBQ/J6cjjnzrJ2Fsb0dHzIZJJJDJK5AXU5wOSjkqgAADwxXO8GyPSraSDVo4gxqxqxzBzjIz0864vDPyO7TycyHut5LhNnSXhREOQ0KOG5Qs6qpl73yip1HGMZA8DWRu1tqSd3BurSZVXmLUPqBJ5FtTsMYBrP3h2R6VbPBr0a8d7GrGGVumRn5PnXXs7Z90jMZLlJAVIULAI8NywxIc5Hq5detdXg4Pjc5tNTXCxgf71P6dwtA9G1+j8Tnn0zRxNHXGnT3enyqbd25Ol2kET28YaFpS1yGxlXVdI0uv52fcax/5OYOBp1N6RnXx8vnj6tfF0atPyvD6/GpK/wB1457hZZgkirA0RRkBBLMrcQEnunkR58+tdXpJq3DpnNqrTT65Ecm90p2fLcCNGkjkaLMepom0yBDOuO8YwCW5c+6edSW7O1XnVmaa2mUEaWtSw8OYdWJ0n3/ClpsKWK0FulyylDiKQIpZYw2VRgch8Duk8sjyrjYe77QyyzSSrJLKEU8OMRKFTVjugnLZY5JPkK5k4WduJ7FTur8D73g2w8XCjhRWmncpHrJCLpUu7vjmQFHQczWPY7WuY7pba6ERMiM8UkAZQSmNaMrEkEBgQQcGszbuxPSFQrIYpYn1xSKASrYKnIPJlIJBHjXRs7YEgn9IuJ+NKqGOPSgjRFYgtpXJJY4GST0GK8Thl1/PI6anm0/HMhbPe2eSZ09JsYyLl4VjkD8UhZCi8uIMlh05dautRexthrAHBIcvPJNkqARxHL6fHpnGalK5qSi32T2nGSXaFKUqMlFKUoBSlKAUpSgFKUoDX0G99wMP6VBIxujD6KEAlKccx5Uq+rIXvc1xyqa9Nu7qadYJkgjgk4WWj4jSShVZs5YBUGoDlzPOpTY2wY7dSFAZi8j6iq6vwjs5GQOg1Y9grFvN2CZnlguZbdpccURhGVyBgPh1Ol8csjyqy5wbdlYrKE0tWRU+9Nw1mrqoSRbhre5aNGmEQQsHlRBzYZA9mrxxXY+8Ug2eZkuYp2E8aB0TT3WmjQq6EnS+GPl1HKpQbshLdIYJpYdDFw6EMzOc6jJqBEmSxJyOuPIV0jc9TDJG0zu8syTSSEICzoyMAFUBQPwYHTzpmp+fXV/DeeZanl11Yxtvy3iXMKx3SKk8pjUGEMUAiZ851jXkp6uvqrKW9nF4lsZAc2TSFggGZhIiawMnA5k4qRv9lCWSCQsQYZDIAMYJKMmD6sN9VcHZK+lC51HUITDp5Y0l1fV55yuK4zxsk+HmSZHdtceJXot553t4YxpF49wbaTlkK0RJmk0+XDXUPprWNtXeaVb24iN4IEj4egejNOTqiV2JKnlzPj51YbfdiJL17sE63TTp5aQxChpB+sVRQfZXRcbsyekSzRXksJm0F1RYmGUQIPlqT0H11IpU7+HnfufoRyhUt4+Vu9ErJccKAu51aIyzEDGdK5JA8M46VBbHe/mSK5M8KpJpcw8MkCFsEASasl9J8sZ8KsSQ9wKx193SxYDvcsEkDlz++oOy3TaIqqXk4gRgyQgpyAORHxNOsx+rPTlUUWrPiSyTuuBjx3l5dSTGCaOCOGVoVDR8QyOmAzOdQ0rq5DHPxrCvd8Lk2ttLFEvFe4eKWPrqMQl4iIfXwzj2ipe53VPEkeC6ltxKdUqxhCGfGC661OhyBzI8q703YiVbZEJVbaTiKOupirqdRPXOsk+upM8Ou7f49IjyTfXPcQ+zt8Xub+JYh/wjxyYZhgySIqM2M8wq6wvrIbyqOst/bgwOjRhrl2f0UgYV4w7ozt4Dh8Ni3mNPnVvfYaceGZe7wVlVVUAKeLpLE+vK595r42du9HFAIQdWBKA7AagJXZ2A5cubfuimenbZw9/weZKt9vH2/JF7K2/NI9gGIxcWryycgMuqxEEeQ75ro2xvJPHHtEoy5t3hWLKg41pEW1efNzUjJukvCt0SaSOS2TRFKuknTpCMGVgVYEAZGPAVw256G2mhaWRmnYPLK2nUzArjkBpAAQAADkKKVO9+tv2DjUtbrZ9zEtd63kltY8CNzLLFdRkZKukLOMH80kBgfEGuy0vbqeCcpOsbxXU6AmMODFGzBUxqHPpz9VSF1uzE95Fd81ljDA6cYcFWUBvZqOD667tnbGWFJVDE8WWWU5xyMpJIGPAZrlyhbsrq7OlGd+0+rIhdjTX81hxxcI0skSSRKYgqq3Uox1HUGHLPLHWu/YW8Et5MGjUxwRpiUOveNyesIz0EfifEkCpjY+zRb28cKksI0CAtjJAGMnFfGyNki3EgDFuJNJMc45NI2oqMeAryU4vNp3HqhJZde8xttbSeO4tEUjTLMyPkZyoidxjy5qKr0e/M0ctzHJHrPHkis9AxrkVgnAbyPeVsnw1eVWraGyVllgkLEGFy6gYwSUZMH3N4V87O2IkJc/KLzvcAsB3XcYOny5ZHngmvYyglqr/7EozctHb/AEVX/ee5NjZyNPHE807xSyMqlFVTMM4JAH82B1rM2fvc6293JI6Ti3YLHLCNKzMygqgGSNWtgpwccxUhDuhGsVvEWLLBM8o1BTqL8QlWGMY/CH4Csvam70U4iRx+CjfWYwBpcgEKrD80E5x4kCu3Om3a2l/f7HChUWt9be33IvZe8siWtwbrS09oGMoj5Bl0cSNl8gVOPaprv2VFfsY5ZLiHS+GkiERAVSM4STVksOQ5jHWu2Hc+2SRmjjWNHhMMsSKAkik5DMB+UMkZ8mr52duw8TIPTZ2hjPciOgcgMBXcLqdQPAnwFcuUNbenpwOlGel/X14keXv/AE70f0xNPBM+fRx04oTh/L8j1+qrdWB/slfSvSdR1cHg6eWNOsSavPORis+o5yUrWJIRcb3FKUqMkFKUoBSlKAUpSgFKUoBSlKAUpSgFKUoBSlKAUpSgFKUoBSlKAUpSgFKUoBSlKAUpSgFKUoBSlKAUpSgFKUoBSlKAUpSgFKUoBSlKAUpSgFKUoBSlKAUpSgFKUoBSlKAUpSgFKUoBSlKAUpSgFKUoBSlKAUpSgFKUoBSlKAUpSgFKUo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9" name="Picture 5" descr="C:\Users\IBM\Desktop\IIHMR-D.jpg"/>
          <p:cNvPicPr>
            <a:picLocks noChangeAspect="1" noChangeArrowheads="1"/>
          </p:cNvPicPr>
          <p:nvPr/>
        </p:nvPicPr>
        <p:blipFill>
          <a:blip r:embed="rId2" cstate="print"/>
          <a:srcRect/>
          <a:stretch>
            <a:fillRect/>
          </a:stretch>
        </p:blipFill>
        <p:spPr bwMode="auto">
          <a:xfrm>
            <a:off x="7697165" y="6096000"/>
            <a:ext cx="1446835" cy="762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gn="ctr"/>
            <a:endParaRPr lang="en-US" sz="6000" dirty="0" smtClean="0"/>
          </a:p>
          <a:p>
            <a:pPr algn="ctr"/>
            <a:endParaRPr lang="en-US" sz="6000" dirty="0"/>
          </a:p>
          <a:p>
            <a:pPr algn="ctr"/>
            <a:r>
              <a:rPr lang="en-US" sz="6000" dirty="0" smtClean="0"/>
              <a:t>Thank You</a:t>
            </a:r>
            <a:endParaRPr lang="en-US" sz="6000" dirty="0"/>
          </a:p>
        </p:txBody>
      </p:sp>
    </p:spTree>
    <p:extLst>
      <p:ext uri="{BB962C8B-B14F-4D97-AF65-F5344CB8AC3E}">
        <p14:creationId xmlns:p14="http://schemas.microsoft.com/office/powerpoint/2010/main" val="2344960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4000" dirty="0" smtClean="0"/>
              <a:t>INTRODUCTION</a:t>
            </a:r>
            <a:endParaRPr lang="en-US" sz="4000" dirty="0"/>
          </a:p>
        </p:txBody>
      </p:sp>
      <p:sp>
        <p:nvSpPr>
          <p:cNvPr id="3" name="Content Placeholder 2"/>
          <p:cNvSpPr>
            <a:spLocks noGrp="1"/>
          </p:cNvSpPr>
          <p:nvPr>
            <p:ph idx="1"/>
          </p:nvPr>
        </p:nvSpPr>
        <p:spPr>
          <a:xfrm>
            <a:off x="457200" y="1600201"/>
            <a:ext cx="8229600" cy="3733800"/>
          </a:xfrm>
        </p:spPr>
        <p:txBody>
          <a:bodyPr>
            <a:noAutofit/>
          </a:bodyPr>
          <a:lstStyle/>
          <a:p>
            <a:pPr lvl="0"/>
            <a:r>
              <a:rPr lang="en-US" sz="1600" dirty="0" smtClean="0">
                <a:latin typeface="Bookman Old Style" pitchFamily="18" charset="0"/>
                <a:cs typeface="Times New Roman" pitchFamily="18" charset="0"/>
              </a:rPr>
              <a:t>Sub-Divisional Hospital </a:t>
            </a:r>
            <a:r>
              <a:rPr lang="en-US" sz="1600" dirty="0" err="1" smtClean="0">
                <a:latin typeface="Bookman Old Style" pitchFamily="18" charset="0"/>
                <a:cs typeface="Times New Roman" pitchFamily="18" charset="0"/>
              </a:rPr>
              <a:t>Mahua</a:t>
            </a:r>
            <a:r>
              <a:rPr lang="en-US" sz="1600" dirty="0" smtClean="0">
                <a:latin typeface="Bookman Old Style" pitchFamily="18" charset="0"/>
                <a:cs typeface="Times New Roman" pitchFamily="18" charset="0"/>
              </a:rPr>
              <a:t> is 80 bedded referral unit situated in </a:t>
            </a:r>
            <a:r>
              <a:rPr lang="en-US" sz="1600" dirty="0" err="1" smtClean="0">
                <a:latin typeface="Bookman Old Style" pitchFamily="18" charset="0"/>
                <a:cs typeface="Times New Roman" pitchFamily="18" charset="0"/>
              </a:rPr>
              <a:t>Mahua</a:t>
            </a:r>
            <a:r>
              <a:rPr lang="en-US" sz="1600" dirty="0" smtClean="0">
                <a:latin typeface="Bookman Old Style" pitchFamily="18" charset="0"/>
                <a:cs typeface="Times New Roman" pitchFamily="18" charset="0"/>
              </a:rPr>
              <a:t> Bock. .</a:t>
            </a:r>
          </a:p>
          <a:p>
            <a:pPr lvl="0"/>
            <a:endParaRPr lang="en-US" sz="1600" dirty="0" smtClean="0">
              <a:latin typeface="Bookman Old Style" pitchFamily="18" charset="0"/>
              <a:cs typeface="Times New Roman" pitchFamily="18" charset="0"/>
            </a:endParaRPr>
          </a:p>
          <a:p>
            <a:pPr lvl="0"/>
            <a:r>
              <a:rPr lang="en-US" sz="1600" dirty="0" smtClean="0">
                <a:latin typeface="Bookman Old Style" pitchFamily="18" charset="0"/>
                <a:cs typeface="Times New Roman" pitchFamily="18" charset="0"/>
              </a:rPr>
              <a:t>One of the major component of NRHM was to establish the quality healthcare services in public hospitals as per standards. For this purpose Indian Public Health Standards (IPHS) were released to provide optimal specialized care within a define parameters of quality in public hospitals.</a:t>
            </a:r>
          </a:p>
          <a:p>
            <a:pPr lvl="0"/>
            <a:endParaRPr lang="en-US" sz="1600" dirty="0" smtClean="0">
              <a:latin typeface="Bookman Old Style" pitchFamily="18" charset="0"/>
              <a:cs typeface="Times New Roman" pitchFamily="18" charset="0"/>
            </a:endParaRPr>
          </a:p>
          <a:p>
            <a:pPr lvl="0"/>
            <a:r>
              <a:rPr lang="en-US" sz="1600" dirty="0" smtClean="0">
                <a:latin typeface="Bookman Old Style" pitchFamily="18" charset="0"/>
                <a:cs typeface="Times New Roman" pitchFamily="18" charset="0"/>
              </a:rPr>
              <a:t>In this study the gap analysis of SDH </a:t>
            </a:r>
            <a:r>
              <a:rPr lang="en-US" sz="1600" dirty="0" err="1" smtClean="0">
                <a:latin typeface="Bookman Old Style" pitchFamily="18" charset="0"/>
                <a:cs typeface="Times New Roman" pitchFamily="18" charset="0"/>
              </a:rPr>
              <a:t>Mahua</a:t>
            </a:r>
            <a:r>
              <a:rPr lang="en-US" sz="1600" dirty="0" smtClean="0">
                <a:latin typeface="Bookman Old Style" pitchFamily="18" charset="0"/>
                <a:cs typeface="Times New Roman" pitchFamily="18" charset="0"/>
              </a:rPr>
              <a:t> hospital  is done by using IPHS standards. </a:t>
            </a:r>
          </a:p>
          <a:p>
            <a:pPr algn="just">
              <a:lnSpc>
                <a:spcPct val="160000"/>
              </a:lnSpc>
              <a:defRPr/>
            </a:pPr>
            <a:endParaRPr lang="en-US" sz="1600" dirty="0"/>
          </a:p>
        </p:txBody>
      </p:sp>
      <p:sp>
        <p:nvSpPr>
          <p:cNvPr id="1026" name="AutoShape 2" descr="data:image/jpeg;base64,/9j/4AAQSkZJRgABAQAAAQABAAD/2wCEAAkGBhISEBUTExEWFRQWFBgVFRgSGBcXGhgSGBUWFRcTFxoZHSYfGBomGRYdIC8sIycpLCwsFh4xNTAqNSYrLCsBCQoKDgwOGg8PGjUkHyUsLCo2NSk2Ki8sLTEsLTQ0LCotNCw1LSwqKioxMCw2NCwsLCwsLDAqLC8sKSwvLCkpLP/AABEIAK4BIgMBIgACEQEDEQH/xAAcAAEAAgIDAQAAAAAAAAAAAAAABQYEBwEDCAL/xABLEAACAQMBBQQFBgkJCAMAAAABAgMABBESBQYTITEHIkFRFGFxgZEyNHKhs8EjNUJSVGJ0orEXM1OCk6PR0vAVFiRDRJLC8WNz4f/EABoBAQADAQEBAAAAAAAAAAAAAAADBAUCAQb/xAA1EQACAQIDBQYFAwQDAAAAAAAAAQIDEQQSITFBUWHwInGBobHBBRQy0eETNJEjJFPxBjNy/9oADAMBAAIRAxEAPwDeNKUoBSlKAUpSgFKUoBSlKAUpSgFKUoBSlKAUpSgFKUoBSlKAUpSgFKUoBSlKAUpSgFKUoBSlKAUpSgFKUoBSlKAUpSgFKUoBSlKAUpSgFKUoBSlKAUpSgFKUoBSlKAUpSgFKUoBSlKAUpSgFKUoBSlKAUpSgFKUoBSlKAUpSgFKUoBXDuACScAcyT4DzrrublY0Z3YKqgsxPQKOZJrSG++/0l6xjjJS3B5L0L4/Kf7h0HrNWKFCVZ2Wwr18RGirvaXrb/azawkrCDcOPFTpjz9LB1e4EeuqZe9rl+57hjiH6iaj7y5P8KqWz3QTRmQZjDqXHmmRqHwq4b87Rs5IEERjaTUCDGB3Uwcg4HIdOVTVZQw2IpUFScs9+1uXfu9PEzlVqVqc6mdRtu4mCvaftIH5wD7Y4vuWpnZnbLcKQJ4Y5F8SmY2+8H4Cqvs3cq+nGY7Zyp6M2EBHmC5GfdUi3ZdtEDPAU+oSR5+tq0Zww2x28kV4TxW1X82bY3c32tb3lE+JMZMcndf3Dow9hNT1ecL7YV3akNJDLEQch8EAMOhDryz7DWzuzztD9IxbXJ/DY/Bv04gH5J8nx8fb1z6+EyrPTd0aOHxmZ5KiszYNKUqgaBGbx7eSzt2ndWZVKjCYz3mC+Jx41T/5aLb9Hm/u/81Svar+LJPpx/aLWr9xN10v7h4ndkCxF8pjOQ6LjmOnerRw9GlKk5z3Gbia1WNVU6e9F7/lotv0eb+7/AM1P5aLb9Hm/u/8ANXH8i1v+kTfCP/LXB7Frf9Im+Cf4U/tOfmP7zl5GfZdrli5w3Fi9bpkfuFj9VW2w2lFOgeKRZFPihBGfI46H21q7anYxKqkwXCyH82RdBPsYEjPtAqm2d9dbOuTp1RSqcOrdGHXSw6Mp/wD0Hxrr5alVX9KWpz81WpP+tHTkejKVD7q7xpe2yzKMH5Lr10yDqvrHMEeoipis2UXF2ZpRkpK6FRG3N67W0H4aUK2MhB3nPsUc8es4FVXtC7RfRybe2I435b9RH+qPN/qHt6a62FuzdbQlYoC3PMkshOAT+cxyWb1DJq7Rwl456jsilWxeWWSmrsvd721Rg/grVmHnI4T6lDfxrDXtrkzztEx6pGH/AI1K7M7G7ZQONLJI3jpxGv3t9dSMnZPs8jAjkHrEjZ+vIqTNhFpZv+SPJjHrdIj9m9sls5xNDJF6xiRR7cYb4A1dtm7VhuE1wyLIvmpzg+RHUH1Gta7c7GiAWtZtX6k2AT7HHLPtA9tUe2u7rZ9wca4ZV5Mp8R5MOjKfh4jzrr5ajWV6T1Ofma1F2rLTiejaVC7o7ea8tUmeIxk5GD0bH5aeOk+vyPXqZqs2UXFtM04yUkmihXfa9bxyvGYJiUdkJGjBKsVyO905VfBXm7bfzyf9ok+0avSIq3iqMaai47ynhK86rkpbvyc0pSqReFKUoBSlKAUpSgFKV8uwAJPQDJ9lAaz7Ut8dEgtFRJFADzCTXjUcFE7rL0HeOfNfKqVDvLD+Xs61Yfq8VD8dZqL2vtAzzyzN1kdn9gJ5D3DA91Y8MLOwVQSzEKoHUsTgAevNfRUqEYQSZ83VxEp1G0XbYtrsy/lEK2lxBK3QwycVBjqza+YX3Vf92ezu1s++Rxpc5DyAd3y0L0U+vr6/Cvndbd+HZdm0krKH0655D4eUa+YGcDHUn1gVrnebtJubicNC7QxocxqpwT4apMfKJHhzA6c+ZNF568nGm3l59XL/APTw8VKqlm5dWLfvL2txwu0dvEZHUkM0mUUMPDT8pv3apN32m7RkP8/oHlGiAfEgn66k4tt221FEV4FhusYjuVGFc+CSj/Q8tPQ1DbGx5bWZoZl0uvwI8GU+Kn/XOrFCjSj2XHXnr4orV61WXajLs8tPBktF2h7QX/qWYeIdY2BHkcrWFc7YSQhzCsMwIYSW2UGoHIJjJwDnxUr7DUTSrapQWxW7im6s3td+89Cblbxem2iSnHEHclA/pFxk+wghvfU9WoexraZW5lgJ5SR6x9NCB9asf+2tvVgYmn+nUaWw+hwtX9SkpPaVHtV/Fkn04/tFqk9jPz6X9nb7SKrt2q/iyT6cf2i1Sexn59L+zt9pFVuj+1l1wKlb93DribkpSlZhqCtfdsGw1e2W5A78TKpPnG5xg+xiCPafOtg1S+1m/VNnMhPeldFUfRYSE/BfrFT4ZtVY24lfEpOlK/AqvYxfkXM0Oe68Wv8ArIwX+D/UKv8AvtvF6HZvIP5w9yLP9I2cH3AFvdWuuxu2JvZH8EgIPtZ0wPgp+FZHbPtEm4hhzySMyH6TsVH1J+9V6rSVTFW/ko0qrp4TN/BU92NgSX92I9R5kvK55kJnLNz6sScD1tW/9m7NjgiWKJAqKMAD+J8yepPjVI7HNlBLV5yO9LJpB/UTkP3i3wFbAqDG1XOeXcixgqKhTzPaxSlKol4VE7d3WtrzRx4wxRgVI5HGclCR1U+I++palexk4u6PJRUlZnzHGFAAAAAwAOQAHQAeAr6pSvD0827b+eT/ALRJ9o1ekRXm7bfzyf8AaJPtGr0iK08f9MPH2Mv4f9U+9e5zSlKzDUFKUoBSlKAUpSgFYG32ItJyOohkI9uhqz66ru3Dxuh6MpU+xgR99exdnc8krpnmIVsfsi3a1yNduO7GdEWfGQjvP7gce1j5VQ7eF1l4XDDvr4ehgeb6tOkEEEc+XI1tbee9i2fZJYrLwjJGRqRS5Vc99jzz3iSAevXlyrZxtdxSgk9d61036LX+EzBwlNXdSW713cipdpG+Zu5uDE3/AA8Z5Y6SSDkX9YHQe8+PKl1NpunK4zBJFOPKNwG96PgisK62JcR/LgkX1lTj4jlXWHxWF/64TV1uvZ+KevkRVoVpNzkn7GDVt2XtAX8IsrhhxlH/AAczfnfo8h8VboD4HHqqpGuQatzhmXMhhNwfI+poWRirAqykqwPUMDgg+vNfFT22ZPSoVu/+apWK59bY/BT/ANZVKn9ZP1qglXJwOtexldank42ehauy5sbUh9YkB9nCc/dW961B2V7tzC8E8kbIiRtguMEs2FGAeeME+FbfrCxlWFSpeDT3aam7gYShS7StqVHtV/Fkn04/tFqh9kl7HFeSNJIiAwEAuwUZ4kZxknrgfVV87VfxZJ9OP7Ra07sLd+a8kMcChmVdZBYL3QQucn1sKt4WKlh5KTsrlXFyccRFxV3b7m//APeO0/SoP7WP/GuDvJaD/qoP7WP/ADVpz+SvaP8AQp/aJ/jXI7K9o/0Sf2if41H8tQ/yehL81X/x+psna/aZYwKdMvGbwWHvZP0vkj4+6tSbx7xz7QuAzD9SKNMnSCfkjxZiep8fcALJs/sbumI4s0UY8dOqRvhgD66v+7O4lrZd5FLy4xxJMFvWFHRR7OfmTXUZ0MPrDtM5lDEYjSfZidXZ9uqbK2w4/DSEPJ6uXdjz44GfeTWtu1cn/aT/AP1x49mk/fW8a092y2BW7ilxyki0/wBZGOfqcVHhKjlXzS2skxlNRw+WOxWLz2Zgf7Lgx5SfHjSVaKoXY9tMPZNDnvRSHl+o/eB/7tXwq+1VxCtVknxLWHadKNuApSlQk4pSlAKUpQHm3bfzyf8AaJPtGr0iK83bb+eT/tEn2jV6RFaeP+mHj7GX8P8Aqn3r3OaUpWYagpSlAKUpQClKUApSlAa9fc0R7aN0wxbhGuSx6CUd1gf6x4n/AKrWm9G3Wu7qSY5wThAfyYxyUfDmfWTW/tu7L9JtpYNZTiIV1L4Z/iPAjxBNeets7GltZmhmXSy/Bl8GU+Kn/XOtjBTU3eT1St4GLjoOmrRWjd/Ewgccx1qXsd7ruL5M7EeT98fvZI9xqHpVythqNdZasFJc0n6mfCrOm7wbXcW6PtCLfz9rDJ68YP7wasmPejZrfLsQp/VSM/wI/hVIpWTL4Bgn9CcP/MpLyvbyLa+IV19TT70mbEtN4tlDKrEEDgK2YuRXUG73UYBAPurvl3zsrdmRIWVlJUhI0TvA4IzkeIrWlX3c3cw38qXEo/ABV4mf+ZKnc0j1EKGY/rEdc4o1v+OYNLNVnNrg5XLdH4hXm8sIxT5I2VulM0luszRmPid5VJyeH+STyGMjn7CKm64VcDArmoqVGnRgqdJWitiNS8nrJ3ZUe1X8WSfTj+0WqT2M/PZf2dvtIqu3ar+LJPpx/aLVJ7Gfn0v7O32kVbFH9rLrgZdb93DribkpSlZhqClKUAqr9om7hu7JggzLGeJGPEkAhk96594FWildwm4SUluOJwU4uL3nnvcveY2N0shyY27kqjxQnqB5g8x7x41v60u0lRZEYMjAMrLzBB8RWsu0Ts6Ys11apnOWljUc89TIg8c+I949VT3V35uLE6V78ROWjc8s+JU/kH6vMGtOrTjio/qU9plUqssLL9OpsN/0qm7M7V7GUDWzQt4iRSRn1MmR8cVIP2g7OAz6Wnu1E/ADNZzoVE7OLNJV6bV1JFiqP21t+C0jEk8gRSQB1JJ9QHM46n1VS9t9sUCAi2jaVvBpAUQevHym+r21rqWa82ncjOqaVugHJVXPh4Ig/wBc6s0sHKWtTRFatjYx7NPVnoaGdXUMrBlYAqVOQQeYIPiK+6gdy922srURNKZGyWP5qk9VQHov8SSeWcVPVTmkpNJ3Rdg24ptWZ5t2388n/aJPtGr0iK83bb+eT/tEn2jV6RFaOP8Aph4+xm/D/qn3r3OaUpWYagpSlAKUpQClKUApSlAKit4d2oL2PRMmcfJZeTIfNT93Q+IqVpXqk4u6PJRUlZmktv8AZTdwEmEekR+Gjk4HrQ9f6pPsFU+5tHjOmRGQ+TqVPwNena+ZIgwwQCPIjNaEPiE1pJXM2p8Og3eLseX81IbN2Bc3BxDBI/rVTp97Huj3mvRKbNhByIkB8wij7qyMVJL4jwicR+GrfI1hux2Q4IkvGB8eFGfqd/uX41s2GBUUKqhVUYAUAAAdAAOgr7pWfVrTqu8maFKjCkrRQpSlRExD717A9NtWg4nD1FTq06saWDdMjy86hNy+zw2E7S+kCTVGUxo04yytnOo/m/XVzpUqqzjBwT0ZFKjCU1NrVClKVESilKUApSlAKrO8XZ7aXZLshjkPV4sKSfNhjDe8Z9dWaldRnKDvF2OJwjNWkrmo73sWnB/BXMbD/wCQMh/d1Vir2OXueckA/ruf/CtzUq2sdW4lR4Ci9xrHZfYuoINxclvNYV0/vNn+Aq/7H2FBapogiCDxxzLHzZjzY+2s+lQVK9Sp9TLFOhTp/ShSlKhJjWl92OmSZ5PSwNcjPjhZxqYtjOvn1rZQrmlS1Ks6lsz2EVOjCndxW0UpSoiUUpSgFKUoBSlKAUpSgKvabXvrkNNbLbrCHZY1m4muQIxRmLKcRglTjkfXXzvLvPJBcxwiW2hVoWkL3IcjUHC6FKsvPBz7jXcu688Zdbe8MULuX0cJXZCx1OInJ7oJJPMHGa79q7vyyXCTxXCxssTRHXEJQVZlcn5S4OVFWU4Zt1vHzKzU8u+/h5HTNt6VLe2k1wyma5iiLRBuGY5HI1Jlic48yeeakN5dptb2k0yAFo4ywDZIJHngg/XWJtHd+aa3jRrhRLHMswkEQAyjEqOHr9Y8fCubnYM81rNBPcq5lXSrLEE0Ajn3Q51fEVz2Lp8+Z129VbdyMfdvbsk8hBurOZQmStsH1g5ABOpyMdfDyqFst/J2MeZLVy8/CMCaxMF4pj1fLI5KNXMAYq0bL2dcxvmW5SRNONKwCM55YOoOfhjxqGXcaUw+jtdg2/ELlVgUPzlMuBIXOO8euM13F07u/LrZ9u8jaqWVufW379xkbZ29cLeGCKS2jUQLKWuQ3Ml3TSCHXwXNZmxt5BJY+lSgIFEhfScqRGzKXQnqp05HtrjaW6UNxcPLMqurW4g0MoJXvs3EVuqt3schyx1r5m3ZaS0jtZZ9aKycQ6NJkhQ5ERw3InCgkdcHkM1y3TaS7vydpVFJvv8AwfG7m3Z7iOVJUSK5QBgpDadEqa4mIzk+Ktg9UPSunY20r6S6lika20wOiyaElBYPGJBoy5A6gcxWVY7oxQXKzQEx9xkkUln4inBXmzHSVYZ95rNsNkcOe4l1547I2MY06IxHjOeecZ8KOUNbcPMKM9L7n5EXJvJKIL+TSmbV5Fj5HBCRI418+fNj0xXTbb5M6W/cCStcpb3EbZyhaN31Lz6HSCp5gg1mvuxmG8j4nztnbOn5GuNY8Yz3sac+HWvm+3PjkntpwxWSArqIHKRVBAVhnqCTg88ZI9nqdLf1p9zxqru61OjaO8E5mmSFoIo7cJxpbrUV1uoYIoVlwACMknq2MVNbGvTLAjl4mJHeMDa49QODpbxGRUbf7tyGd5re4ERlCiZZIxKjlBhXALAqwHLrg4HKs/YOyBbQLEHL4LMWIAyzuXY4HIDLHArieTKrdcTuGfM77OrEDvHvVJBdcESwQoIkfVcJK2WZ3XGUYBQAo6+dSO1trzCWG3g4ZllRpGeQMUSNNILBVILEswA51ztzYlxOXVLvhxSJw3QxK+AQQxRsjSSD46qX+7ZPAaCUxS26mNGK8QGIqqmN1yNQ7oPUYIrpOGnXXmc2nd9deR27u7XkmEqSqqzQymKTRnSThWV1zzAKsDg9Odde3NuNayxvIF9FbKSPg6opOqM3PBQ/J6cjjnzrJ2Fsb0dHzIZJJJDJK5AXU5wOSjkqgAADwxXO8GyPSraSDVo4gxqxqxzBzjIz0864vDPyO7TycyHut5LhNnSXhREOQ0KOG5Qs6qpl73yip1HGMZA8DWRu1tqSd3BurSZVXmLUPqBJ5FtTsMYBrP3h2R6VbPBr0a8d7GrGGVumRn5PnXXs7Z90jMZLlJAVIULAI8NywxIc5Hq5detdXg4Pjc5tNTXCxgf71P6dwtA9G1+j8Tnn0zRxNHXGnT3enyqbd25Ol2kET28YaFpS1yGxlXVdI0uv52fcax/5OYOBp1N6RnXx8vnj6tfF0atPyvD6/GpK/wB1457hZZgkirA0RRkBBLMrcQEnunkR58+tdXpJq3DpnNqrTT65Ecm90p2fLcCNGkjkaLMepom0yBDOuO8YwCW5c+6edSW7O1XnVmaa2mUEaWtSw8OYdWJ0n3/ClpsKWK0FulyylDiKQIpZYw2VRgch8Duk8sjyrjYe77QyyzSSrJLKEU8OMRKFTVjugnLZY5JPkK5k4WduJ7FTur8D73g2w8XCjhRWmncpHrJCLpUu7vjmQFHQczWPY7WuY7pba6ERMiM8UkAZQSmNaMrEkEBgQQcGszbuxPSFQrIYpYn1xSKASrYKnIPJlIJBHjXRs7YEgn9IuJ+NKqGOPSgjRFYgtpXJJY4GST0GK8Thl1/PI6anm0/HMhbPe2eSZ09JsYyLl4VjkD8UhZCi8uIMlh05dautRexthrAHBIcvPJNkqARxHL6fHpnGalK5qSi32T2nGSXaFKUqMlFKUoBSlKAUpSgFKUoDX0G99wMP6VBIxujD6KEAlKccx5Uq+rIXvc1xyqa9Nu7qadYJkgjgk4WWj4jSShVZs5YBUGoDlzPOpTY2wY7dSFAZi8j6iq6vwjs5GQOg1Y9grFvN2CZnlguZbdpccURhGVyBgPh1Ol8csjyqy5wbdlYrKE0tWRU+9Nw1mrqoSRbhre5aNGmEQQsHlRBzYZA9mrxxXY+8Ug2eZkuYp2E8aB0TT3WmjQq6EnS+GPl1HKpQbshLdIYJpYdDFw6EMzOc6jJqBEmSxJyOuPIV0jc9TDJG0zu8syTSSEICzoyMAFUBQPwYHTzpmp+fXV/DeeZanl11Yxtvy3iXMKx3SKk8pjUGEMUAiZ851jXkp6uvqrKW9nF4lsZAc2TSFggGZhIiawMnA5k4qRv9lCWSCQsQYZDIAMYJKMmD6sN9VcHZK+lC51HUITDp5Y0l1fV55yuK4zxsk+HmSZHdtceJXot553t4YxpF49wbaTlkK0RJmk0+XDXUPprWNtXeaVb24iN4IEj4egejNOTqiV2JKnlzPj51YbfdiJL17sE63TTp5aQxChpB+sVRQfZXRcbsyekSzRXksJm0F1RYmGUQIPlqT0H11IpU7+HnfufoRyhUt4+Vu9ErJccKAu51aIyzEDGdK5JA8M46VBbHe/mSK5M8KpJpcw8MkCFsEASasl9J8sZ8KsSQ9wKx193SxYDvcsEkDlz++oOy3TaIqqXk4gRgyQgpyAORHxNOsx+rPTlUUWrPiSyTuuBjx3l5dSTGCaOCOGVoVDR8QyOmAzOdQ0rq5DHPxrCvd8Lk2ttLFEvFe4eKWPrqMQl4iIfXwzj2ipe53VPEkeC6ltxKdUqxhCGfGC661OhyBzI8q703YiVbZEJVbaTiKOupirqdRPXOsk+upM8Ou7f49IjyTfXPcQ+zt8Xub+JYh/wjxyYZhgySIqM2M8wq6wvrIbyqOst/bgwOjRhrl2f0UgYV4w7ozt4Dh8Ni3mNPnVvfYaceGZe7wVlVVUAKeLpLE+vK595r42du9HFAIQdWBKA7AagJXZ2A5cubfuimenbZw9/weZKt9vH2/JF7K2/NI9gGIxcWryycgMuqxEEeQ75ro2xvJPHHtEoy5t3hWLKg41pEW1efNzUjJukvCt0SaSOS2TRFKuknTpCMGVgVYEAZGPAVw256G2mhaWRmnYPLK2nUzArjkBpAAQAADkKKVO9+tv2DjUtbrZ9zEtd63kltY8CNzLLFdRkZKukLOMH80kBgfEGuy0vbqeCcpOsbxXU6AmMODFGzBUxqHPpz9VSF1uzE95Fd81ljDA6cYcFWUBvZqOD667tnbGWFJVDE8WWWU5xyMpJIGPAZrlyhbsrq7OlGd+0+rIhdjTX81hxxcI0skSSRKYgqq3Uox1HUGHLPLHWu/YW8Et5MGjUxwRpiUOveNyesIz0EfifEkCpjY+zRb28cKksI0CAtjJAGMnFfGyNki3EgDFuJNJMc45NI2oqMeAryU4vNp3HqhJZde8xttbSeO4tEUjTLMyPkZyoidxjy5qKr0e/M0ctzHJHrPHkis9AxrkVgnAbyPeVsnw1eVWraGyVllgkLEGFy6gYwSUZMH3N4V87O2IkJc/KLzvcAsB3XcYOny5ZHngmvYyglqr/7EozctHb/AEVX/ee5NjZyNPHE807xSyMqlFVTMM4JAH82B1rM2fvc6293JI6Ti3YLHLCNKzMygqgGSNWtgpwccxUhDuhGsVvEWLLBM8o1BTqL8QlWGMY/CH4Csvam70U4iRx+CjfWYwBpcgEKrD80E5x4kCu3Om3a2l/f7HChUWt9be33IvZe8siWtwbrS09oGMoj5Bl0cSNl8gVOPaprv2VFfsY5ZLiHS+GkiERAVSM4STVksOQ5jHWu2Hc+2SRmjjWNHhMMsSKAkik5DMB+UMkZ8mr52duw8TIPTZ2hjPciOgcgMBXcLqdQPAnwFcuUNbenpwOlGel/X14keXv/AE70f0xNPBM+fRx04oTh/L8j1+qrdWB/slfSvSdR1cHg6eWNOsSavPORis+o5yUrWJIRcb3FKUqMkFKUoBSlKAUpSgFKUoBSlKAUpSgFKUoBSlKAUpSgFKUoBSlKAUpSgFKUoBSlKAUpSgFKUoBSlKAUpSgFKUoBSlKAUpSgFKUoBSlKAUpSgFKUoBSlKAUpSgFKUoBSlKAUpSgFKUoBSlKAUpSgFKUoBSlKAUpSgFKUoBSlKAUpSgFKUo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9" name="Picture 5" descr="C:\Users\IBM\Desktop\IIHMR-D.jpg"/>
          <p:cNvPicPr>
            <a:picLocks noChangeAspect="1" noChangeArrowheads="1"/>
          </p:cNvPicPr>
          <p:nvPr/>
        </p:nvPicPr>
        <p:blipFill>
          <a:blip r:embed="rId2" cstate="print"/>
          <a:srcRect/>
          <a:stretch>
            <a:fillRect/>
          </a:stretch>
        </p:blipFill>
        <p:spPr bwMode="auto">
          <a:xfrm>
            <a:off x="7697165" y="6096000"/>
            <a:ext cx="1446835" cy="762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4000" dirty="0" smtClean="0"/>
              <a:t>INTRODUCTION</a:t>
            </a:r>
            <a:endParaRPr lang="en-US" sz="4000" dirty="0"/>
          </a:p>
        </p:txBody>
      </p:sp>
      <p:sp>
        <p:nvSpPr>
          <p:cNvPr id="3" name="Content Placeholder 2"/>
          <p:cNvSpPr>
            <a:spLocks noGrp="1"/>
          </p:cNvSpPr>
          <p:nvPr>
            <p:ph idx="1"/>
          </p:nvPr>
        </p:nvSpPr>
        <p:spPr>
          <a:xfrm>
            <a:off x="457200" y="990600"/>
            <a:ext cx="8229600" cy="4419599"/>
          </a:xfrm>
        </p:spPr>
        <p:txBody>
          <a:bodyPr>
            <a:normAutofit/>
          </a:bodyPr>
          <a:lstStyle/>
          <a:p>
            <a:pPr>
              <a:lnSpc>
                <a:spcPct val="150000"/>
              </a:lnSpc>
              <a:defRPr/>
            </a:pPr>
            <a:r>
              <a:rPr lang="en-US" sz="1800" b="1" dirty="0" smtClean="0">
                <a:latin typeface="Garamond" pitchFamily="18" charset="0"/>
                <a:cs typeface="Times New Roman" pitchFamily="18" charset="0"/>
              </a:rPr>
              <a:t>Sub-district (Sub-divisional) hospitals are below the district and above the block level (CHC) hospitals and act as First Referral Units for the </a:t>
            </a:r>
            <a:r>
              <a:rPr lang="en-US" sz="1800" b="1" dirty="0" err="1" smtClean="0">
                <a:latin typeface="Garamond" pitchFamily="18" charset="0"/>
                <a:cs typeface="Times New Roman" pitchFamily="18" charset="0"/>
              </a:rPr>
              <a:t>Tehsil</a:t>
            </a:r>
            <a:r>
              <a:rPr lang="en-US" sz="1800" b="1" dirty="0" smtClean="0">
                <a:latin typeface="Garamond" pitchFamily="18" charset="0"/>
                <a:cs typeface="Times New Roman" pitchFamily="18" charset="0"/>
              </a:rPr>
              <a:t> /</a:t>
            </a:r>
            <a:r>
              <a:rPr lang="en-US" sz="1800" b="1" dirty="0" err="1" smtClean="0">
                <a:latin typeface="Garamond" pitchFamily="18" charset="0"/>
                <a:cs typeface="Times New Roman" pitchFamily="18" charset="0"/>
              </a:rPr>
              <a:t>Taluk</a:t>
            </a:r>
            <a:r>
              <a:rPr lang="en-US" sz="1800" b="1" dirty="0" smtClean="0">
                <a:latin typeface="Garamond" pitchFamily="18" charset="0"/>
                <a:cs typeface="Times New Roman" pitchFamily="18" charset="0"/>
              </a:rPr>
              <a:t> /block population in which they are geographically located.</a:t>
            </a:r>
          </a:p>
          <a:p>
            <a:pPr>
              <a:lnSpc>
                <a:spcPct val="150000"/>
              </a:lnSpc>
              <a:defRPr/>
            </a:pPr>
            <a:endParaRPr lang="en-US" sz="1800" b="1" dirty="0" smtClean="0">
              <a:latin typeface="Garamond" pitchFamily="18" charset="0"/>
              <a:cs typeface="Times New Roman" pitchFamily="18" charset="0"/>
            </a:endParaRPr>
          </a:p>
          <a:p>
            <a:pPr>
              <a:lnSpc>
                <a:spcPct val="150000"/>
              </a:lnSpc>
              <a:defRPr/>
            </a:pPr>
            <a:r>
              <a:rPr lang="en-US" sz="1800" b="1" dirty="0" smtClean="0">
                <a:latin typeface="Garamond" pitchFamily="18" charset="0"/>
                <a:cs typeface="Times New Roman" pitchFamily="18" charset="0"/>
              </a:rPr>
              <a:t>Referral hospital plays an important referral link between the Community Health Centers, Primary Health Centers and sub-centers. </a:t>
            </a:r>
          </a:p>
        </p:txBody>
      </p:sp>
      <p:sp>
        <p:nvSpPr>
          <p:cNvPr id="1026" name="AutoShape 2" descr="data:image/jpeg;base64,/9j/4AAQSkZJRgABAQAAAQABAAD/2wCEAAkGBhISEBUTExEWFRQWFBgVFRgSGBcXGhgSGBUWFRcTFxoZHSYfGBomGRYdIC8sIycpLCwsFh4xNTAqNSYrLCsBCQoKDgwOGg8PGjUkHyUsLCo2NSk2Ki8sLTEsLTQ0LCotNCw1LSwqKioxMCw2NCwsLCwsLDAqLC8sKSwvLCkpLP/AABEIAK4BIgMBIgACEQEDEQH/xAAcAAEAAgIDAQAAAAAAAAAAAAAABQYEBwEDCAL/xABLEAACAQMBBQQFBgkJCAMAAAABAgMABBESBQYTITEHIkFRFGFxgZEyNHKhs8EjNUJSVGJ0orEXM1OCk6PR0vAVFiRDRJLC8WNz4f/EABoBAQADAQEBAAAAAAAAAAAAAAADBAUCAQb/xAA1EQACAQIDBQYFAwQDAAAAAAAAAQIDEQQSITFBUWHwInGBobHBBRQy0eETNJEjJFPxBjNy/9oADAMBAAIRAxEAPwDeNKUoBSlKAUpSgFKUoBSlKAUpSgFKUoBSlKAUpSgFKUoBSlKAUpSgFKUoBSlKAUpSgFKUoBSlKAUpSgFKUoBSlKAUpSgFKUoBSlKAUpSgFKUoBSlKAUpSgFKUoBSlKAUpSgFKUoBSlKAUpSgFKUoBSlKAUpSgFKUoBSlKAUpSgFKUoBXDuACScAcyT4DzrrublY0Z3YKqgsxPQKOZJrSG++/0l6xjjJS3B5L0L4/Kf7h0HrNWKFCVZ2Wwr18RGirvaXrb/azawkrCDcOPFTpjz9LB1e4EeuqZe9rl+57hjiH6iaj7y5P8KqWz3QTRmQZjDqXHmmRqHwq4b87Rs5IEERjaTUCDGB3Uwcg4HIdOVTVZQw2IpUFScs9+1uXfu9PEzlVqVqc6mdRtu4mCvaftIH5wD7Y4vuWpnZnbLcKQJ4Y5F8SmY2+8H4Cqvs3cq+nGY7Zyp6M2EBHmC5GfdUi3ZdtEDPAU+oSR5+tq0Zww2x28kV4TxW1X82bY3c32tb3lE+JMZMcndf3Dow9hNT1ecL7YV3akNJDLEQch8EAMOhDryz7DWzuzztD9IxbXJ/DY/Bv04gH5J8nx8fb1z6+EyrPTd0aOHxmZ5KiszYNKUqgaBGbx7eSzt2ndWZVKjCYz3mC+Jx41T/5aLb9Hm/u/81Svar+LJPpx/aLWr9xN10v7h4ndkCxF8pjOQ6LjmOnerRw9GlKk5z3Gbia1WNVU6e9F7/lotv0eb+7/AM1P5aLb9Hm/u/8ANXH8i1v+kTfCP/LXB7Frf9Im+Cf4U/tOfmP7zl5GfZdrli5w3Fi9bpkfuFj9VW2w2lFOgeKRZFPihBGfI46H21q7anYxKqkwXCyH82RdBPsYEjPtAqm2d9dbOuTp1RSqcOrdGHXSw6Mp/wD0Hxrr5alVX9KWpz81WpP+tHTkejKVD7q7xpe2yzKMH5Lr10yDqvrHMEeoipis2UXF2ZpRkpK6FRG3N67W0H4aUK2MhB3nPsUc8es4FVXtC7RfRybe2I435b9RH+qPN/qHt6a62FuzdbQlYoC3PMkshOAT+cxyWb1DJq7Rwl456jsilWxeWWSmrsvd721Rg/grVmHnI4T6lDfxrDXtrkzztEx6pGH/AI1K7M7G7ZQONLJI3jpxGv3t9dSMnZPs8jAjkHrEjZ+vIqTNhFpZv+SPJjHrdIj9m9sls5xNDJF6xiRR7cYb4A1dtm7VhuE1wyLIvmpzg+RHUH1Gta7c7GiAWtZtX6k2AT7HHLPtA9tUe2u7rZ9wca4ZV5Mp8R5MOjKfh4jzrr5ajWV6T1Ofma1F2rLTiejaVC7o7ea8tUmeIxk5GD0bH5aeOk+vyPXqZqs2UXFtM04yUkmihXfa9bxyvGYJiUdkJGjBKsVyO905VfBXm7bfzyf9ok+0avSIq3iqMaai47ynhK86rkpbvyc0pSqReFKUoBSlKAUpSgFKV8uwAJPQDJ9lAaz7Ut8dEgtFRJFADzCTXjUcFE7rL0HeOfNfKqVDvLD+Xs61Yfq8VD8dZqL2vtAzzyzN1kdn9gJ5D3DA91Y8MLOwVQSzEKoHUsTgAevNfRUqEYQSZ83VxEp1G0XbYtrsy/lEK2lxBK3QwycVBjqza+YX3Vf92ezu1s++Rxpc5DyAd3y0L0U+vr6/Cvndbd+HZdm0krKH0655D4eUa+YGcDHUn1gVrnebtJubicNC7QxocxqpwT4apMfKJHhzA6c+ZNF568nGm3l59XL/APTw8VKqlm5dWLfvL2txwu0dvEZHUkM0mUUMPDT8pv3apN32m7RkP8/oHlGiAfEgn66k4tt221FEV4FhusYjuVGFc+CSj/Q8tPQ1DbGx5bWZoZl0uvwI8GU+Kn/XOrFCjSj2XHXnr4orV61WXajLs8tPBktF2h7QX/qWYeIdY2BHkcrWFc7YSQhzCsMwIYSW2UGoHIJjJwDnxUr7DUTSrapQWxW7im6s3td+89Cblbxem2iSnHEHclA/pFxk+wghvfU9WoexraZW5lgJ5SR6x9NCB9asf+2tvVgYmn+nUaWw+hwtX9SkpPaVHtV/Fkn04/tFqk9jPz6X9nb7SKrt2q/iyT6cf2i1Sexn59L+zt9pFVuj+1l1wKlb93DribkpSlZhqCtfdsGw1e2W5A78TKpPnG5xg+xiCPafOtg1S+1m/VNnMhPeldFUfRYSE/BfrFT4ZtVY24lfEpOlK/AqvYxfkXM0Oe68Wv8ArIwX+D/UKv8AvtvF6HZvIP5w9yLP9I2cH3AFvdWuuxu2JvZH8EgIPtZ0wPgp+FZHbPtEm4hhzySMyH6TsVH1J+9V6rSVTFW/ko0qrp4TN/BU92NgSX92I9R5kvK55kJnLNz6sScD1tW/9m7NjgiWKJAqKMAD+J8yepPjVI7HNlBLV5yO9LJpB/UTkP3i3wFbAqDG1XOeXcixgqKhTzPaxSlKol4VE7d3WtrzRx4wxRgVI5HGclCR1U+I++palexk4u6PJRUlZnzHGFAAAAAwAOQAHQAeAr6pSvD0827b+eT/ALRJ9o1ekRXm7bfzyf8AaJPtGr0iK08f9MPH2Mv4f9U+9e5zSlKzDUFKUoBSlKAUpSgFYG32ItJyOohkI9uhqz66ru3Dxuh6MpU+xgR99exdnc8krpnmIVsfsi3a1yNduO7GdEWfGQjvP7gce1j5VQ7eF1l4XDDvr4ehgeb6tOkEEEc+XI1tbee9i2fZJYrLwjJGRqRS5Vc99jzz3iSAevXlyrZxtdxSgk9d61036LX+EzBwlNXdSW713cipdpG+Zu5uDE3/AA8Z5Y6SSDkX9YHQe8+PKl1NpunK4zBJFOPKNwG96PgisK62JcR/LgkX1lTj4jlXWHxWF/64TV1uvZ+KevkRVoVpNzkn7GDVt2XtAX8IsrhhxlH/AAczfnfo8h8VboD4HHqqpGuQatzhmXMhhNwfI+poWRirAqykqwPUMDgg+vNfFT22ZPSoVu/+apWK59bY/BT/ANZVKn9ZP1qglXJwOtexldank42ehauy5sbUh9YkB9nCc/dW961B2V7tzC8E8kbIiRtguMEs2FGAeeME+FbfrCxlWFSpeDT3aam7gYShS7StqVHtV/Fkn04/tFqh9kl7HFeSNJIiAwEAuwUZ4kZxknrgfVV87VfxZJ9OP7Ra07sLd+a8kMcChmVdZBYL3QQucn1sKt4WKlh5KTsrlXFyccRFxV3b7m//APeO0/SoP7WP/GuDvJaD/qoP7WP/ADVpz+SvaP8AQp/aJ/jXI7K9o/0Sf2if41H8tQ/yehL81X/x+psna/aZYwKdMvGbwWHvZP0vkj4+6tSbx7xz7QuAzD9SKNMnSCfkjxZiep8fcALJs/sbumI4s0UY8dOqRvhgD66v+7O4lrZd5FLy4xxJMFvWFHRR7OfmTXUZ0MPrDtM5lDEYjSfZidXZ9uqbK2w4/DSEPJ6uXdjz44GfeTWtu1cn/aT/AP1x49mk/fW8a092y2BW7ilxyki0/wBZGOfqcVHhKjlXzS2skxlNRw+WOxWLz2Zgf7Lgx5SfHjSVaKoXY9tMPZNDnvRSHl+o/eB/7tXwq+1VxCtVknxLWHadKNuApSlQk4pSlAKUpQHm3bfzyf8AaJPtGr0iK83bb+eT/tEn2jV6RFaeP+mHj7GX8P8Aqn3r3OaUpWYagpSlAKUpQClKUApSlAa9fc0R7aN0wxbhGuSx6CUd1gf6x4n/AKrWm9G3Wu7qSY5wThAfyYxyUfDmfWTW/tu7L9JtpYNZTiIV1L4Z/iPAjxBNeets7GltZmhmXSy/Bl8GU+Kn/XOtjBTU3eT1St4GLjoOmrRWjd/Ewgccx1qXsd7ruL5M7EeT98fvZI9xqHpVythqNdZasFJc0n6mfCrOm7wbXcW6PtCLfz9rDJ68YP7wasmPejZrfLsQp/VSM/wI/hVIpWTL4Bgn9CcP/MpLyvbyLa+IV19TT70mbEtN4tlDKrEEDgK2YuRXUG73UYBAPurvl3zsrdmRIWVlJUhI0TvA4IzkeIrWlX3c3cw38qXEo/ABV4mf+ZKnc0j1EKGY/rEdc4o1v+OYNLNVnNrg5XLdH4hXm8sIxT5I2VulM0luszRmPid5VJyeH+STyGMjn7CKm64VcDArmoqVGnRgqdJWitiNS8nrJ3ZUe1X8WSfTj+0WqT2M/PZf2dvtIqu3ar+LJPpx/aLVJ7Gfn0v7O32kVbFH9rLrgZdb93DribkpSlZhqClKUAqr9om7hu7JggzLGeJGPEkAhk96594FWildwm4SUluOJwU4uL3nnvcveY2N0shyY27kqjxQnqB5g8x7x41v60u0lRZEYMjAMrLzBB8RWsu0Ts6Ys11apnOWljUc89TIg8c+I949VT3V35uLE6V78ROWjc8s+JU/kH6vMGtOrTjio/qU9plUqssLL9OpsN/0qm7M7V7GUDWzQt4iRSRn1MmR8cVIP2g7OAz6Wnu1E/ADNZzoVE7OLNJV6bV1JFiqP21t+C0jEk8gRSQB1JJ9QHM46n1VS9t9sUCAi2jaVvBpAUQevHym+r21rqWa82ncjOqaVugHJVXPh4Ig/wBc6s0sHKWtTRFatjYx7NPVnoaGdXUMrBlYAqVOQQeYIPiK+6gdy922srURNKZGyWP5qk9VQHov8SSeWcVPVTmkpNJ3Rdg24ptWZ5t2388n/aJPtGr0iK83bb+eT/tEn2jV6RFaOP8Aph4+xm/D/qn3r3OaUpWYagpSlAKUpQClKUApSlAKit4d2oL2PRMmcfJZeTIfNT93Q+IqVpXqk4u6PJRUlZmktv8AZTdwEmEekR+Gjk4HrQ9f6pPsFU+5tHjOmRGQ+TqVPwNena+ZIgwwQCPIjNaEPiE1pJXM2p8Og3eLseX81IbN2Bc3BxDBI/rVTp97Huj3mvRKbNhByIkB8wij7qyMVJL4jwicR+GrfI1hux2Q4IkvGB8eFGfqd/uX41s2GBUUKqhVUYAUAAAdAAOgr7pWfVrTqu8maFKjCkrRQpSlRExD717A9NtWg4nD1FTq06saWDdMjy86hNy+zw2E7S+kCTVGUxo04yytnOo/m/XVzpUqqzjBwT0ZFKjCU1NrVClKVESilKUApSlAKrO8XZ7aXZLshjkPV4sKSfNhjDe8Z9dWaldRnKDvF2OJwjNWkrmo73sWnB/BXMbD/wCQMh/d1Vir2OXueckA/ruf/CtzUq2sdW4lR4Ci9xrHZfYuoINxclvNYV0/vNn+Aq/7H2FBapogiCDxxzLHzZjzY+2s+lQVK9Sp9TLFOhTp/ShSlKhJjWl92OmSZ5PSwNcjPjhZxqYtjOvn1rZQrmlS1Ks6lsz2EVOjCndxW0UpSoiUUpSgFKUoBSlKAUpSgKvabXvrkNNbLbrCHZY1m4muQIxRmLKcRglTjkfXXzvLvPJBcxwiW2hVoWkL3IcjUHC6FKsvPBz7jXcu688Zdbe8MULuX0cJXZCx1OInJ7oJJPMHGa79q7vyyXCTxXCxssTRHXEJQVZlcn5S4OVFWU4Zt1vHzKzU8u+/h5HTNt6VLe2k1wyma5iiLRBuGY5HI1Jlic48yeeakN5dptb2k0yAFo4ywDZIJHngg/XWJtHd+aa3jRrhRLHMswkEQAyjEqOHr9Y8fCubnYM81rNBPcq5lXSrLEE0Ajn3Q51fEVz2Lp8+Z129VbdyMfdvbsk8hBurOZQmStsH1g5ABOpyMdfDyqFst/J2MeZLVy8/CMCaxMF4pj1fLI5KNXMAYq0bL2dcxvmW5SRNONKwCM55YOoOfhjxqGXcaUw+jtdg2/ELlVgUPzlMuBIXOO8euM13F07u/LrZ9u8jaqWVufW379xkbZ29cLeGCKS2jUQLKWuQ3Ml3TSCHXwXNZmxt5BJY+lSgIFEhfScqRGzKXQnqp05HtrjaW6UNxcPLMqurW4g0MoJXvs3EVuqt3schyx1r5m3ZaS0jtZZ9aKycQ6NJkhQ5ERw3InCgkdcHkM1y3TaS7vydpVFJvv8AwfG7m3Z7iOVJUSK5QBgpDadEqa4mIzk+Ktg9UPSunY20r6S6lika20wOiyaElBYPGJBoy5A6gcxWVY7oxQXKzQEx9xkkUln4inBXmzHSVYZ95rNsNkcOe4l1547I2MY06IxHjOeecZ8KOUNbcPMKM9L7n5EXJvJKIL+TSmbV5Fj5HBCRI418+fNj0xXTbb5M6W/cCStcpb3EbZyhaN31Lz6HSCp5gg1mvuxmG8j4nztnbOn5GuNY8Yz3sac+HWvm+3PjkntpwxWSArqIHKRVBAVhnqCTg88ZI9nqdLf1p9zxqru61OjaO8E5mmSFoIo7cJxpbrUV1uoYIoVlwACMknq2MVNbGvTLAjl4mJHeMDa49QODpbxGRUbf7tyGd5re4ERlCiZZIxKjlBhXALAqwHLrg4HKs/YOyBbQLEHL4LMWIAyzuXY4HIDLHArieTKrdcTuGfM77OrEDvHvVJBdcESwQoIkfVcJK2WZ3XGUYBQAo6+dSO1trzCWG3g4ZllRpGeQMUSNNILBVILEswA51ztzYlxOXVLvhxSJw3QxK+AQQxRsjSSD46qX+7ZPAaCUxS26mNGK8QGIqqmN1yNQ7oPUYIrpOGnXXmc2nd9deR27u7XkmEqSqqzQymKTRnSThWV1zzAKsDg9Odde3NuNayxvIF9FbKSPg6opOqM3PBQ/J6cjjnzrJ2Fsb0dHzIZJJJDJK5AXU5wOSjkqgAADwxXO8GyPSraSDVo4gxqxqxzBzjIz0864vDPyO7TycyHut5LhNnSXhREOQ0KOG5Qs6qpl73yip1HGMZA8DWRu1tqSd3BurSZVXmLUPqBJ5FtTsMYBrP3h2R6VbPBr0a8d7GrGGVumRn5PnXXs7Z90jMZLlJAVIULAI8NywxIc5Hq5detdXg4Pjc5tNTXCxgf71P6dwtA9G1+j8Tnn0zRxNHXGnT3enyqbd25Ol2kET28YaFpS1yGxlXVdI0uv52fcax/5OYOBp1N6RnXx8vnj6tfF0atPyvD6/GpK/wB1457hZZgkirA0RRkBBLMrcQEnunkR58+tdXpJq3DpnNqrTT65Ecm90p2fLcCNGkjkaLMepom0yBDOuO8YwCW5c+6edSW7O1XnVmaa2mUEaWtSw8OYdWJ0n3/ClpsKWK0FulyylDiKQIpZYw2VRgch8Duk8sjyrjYe77QyyzSSrJLKEU8OMRKFTVjugnLZY5JPkK5k4WduJ7FTur8D73g2w8XCjhRWmncpHrJCLpUu7vjmQFHQczWPY7WuY7pba6ERMiM8UkAZQSmNaMrEkEBgQQcGszbuxPSFQrIYpYn1xSKASrYKnIPJlIJBHjXRs7YEgn9IuJ+NKqGOPSgjRFYgtpXJJY4GST0GK8Thl1/PI6anm0/HMhbPe2eSZ09JsYyLl4VjkD8UhZCi8uIMlh05dautRexthrAHBIcvPJNkqARxHL6fHpnGalK5qSi32T2nGSXaFKUqMlFKUoBSlKAUpSgFKUoDX0G99wMP6VBIxujD6KEAlKccx5Uq+rIXvc1xyqa9Nu7qadYJkgjgk4WWj4jSShVZs5YBUGoDlzPOpTY2wY7dSFAZi8j6iq6vwjs5GQOg1Y9grFvN2CZnlguZbdpccURhGVyBgPh1Ol8csjyqy5wbdlYrKE0tWRU+9Nw1mrqoSRbhre5aNGmEQQsHlRBzYZA9mrxxXY+8Ug2eZkuYp2E8aB0TT3WmjQq6EnS+GPl1HKpQbshLdIYJpYdDFw6EMzOc6jJqBEmSxJyOuPIV0jc9TDJG0zu8syTSSEICzoyMAFUBQPwYHTzpmp+fXV/DeeZanl11Yxtvy3iXMKx3SKk8pjUGEMUAiZ851jXkp6uvqrKW9nF4lsZAc2TSFggGZhIiawMnA5k4qRv9lCWSCQsQYZDIAMYJKMmD6sN9VcHZK+lC51HUITDp5Y0l1fV55yuK4zxsk+HmSZHdtceJXot553t4YxpF49wbaTlkK0RJmk0+XDXUPprWNtXeaVb24iN4IEj4egejNOTqiV2JKnlzPj51YbfdiJL17sE63TTp5aQxChpB+sVRQfZXRcbsyekSzRXksJm0F1RYmGUQIPlqT0H11IpU7+HnfufoRyhUt4+Vu9ErJccKAu51aIyzEDGdK5JA8M46VBbHe/mSK5M8KpJpcw8MkCFsEASasl9J8sZ8KsSQ9wKx193SxYDvcsEkDlz++oOy3TaIqqXk4gRgyQgpyAORHxNOsx+rPTlUUWrPiSyTuuBjx3l5dSTGCaOCOGVoVDR8QyOmAzOdQ0rq5DHPxrCvd8Lk2ttLFEvFe4eKWPrqMQl4iIfXwzj2ipe53VPEkeC6ltxKdUqxhCGfGC661OhyBzI8q703YiVbZEJVbaTiKOupirqdRPXOsk+upM8Ou7f49IjyTfXPcQ+zt8Xub+JYh/wjxyYZhgySIqM2M8wq6wvrIbyqOst/bgwOjRhrl2f0UgYV4w7ozt4Dh8Ni3mNPnVvfYaceGZe7wVlVVUAKeLpLE+vK595r42du9HFAIQdWBKA7AagJXZ2A5cubfuimenbZw9/weZKt9vH2/JF7K2/NI9gGIxcWryycgMuqxEEeQ75ro2xvJPHHtEoy5t3hWLKg41pEW1efNzUjJukvCt0SaSOS2TRFKuknTpCMGVgVYEAZGPAVw256G2mhaWRmnYPLK2nUzArjkBpAAQAADkKKVO9+tv2DjUtbrZ9zEtd63kltY8CNzLLFdRkZKukLOMH80kBgfEGuy0vbqeCcpOsbxXU6AmMODFGzBUxqHPpz9VSF1uzE95Fd81ljDA6cYcFWUBvZqOD667tnbGWFJVDE8WWWU5xyMpJIGPAZrlyhbsrq7OlGd+0+rIhdjTX81hxxcI0skSSRKYgqq3Uox1HUGHLPLHWu/YW8Et5MGjUxwRpiUOveNyesIz0EfifEkCpjY+zRb28cKksI0CAtjJAGMnFfGyNki3EgDFuJNJMc45NI2oqMeAryU4vNp3HqhJZde8xttbSeO4tEUjTLMyPkZyoidxjy5qKr0e/M0ctzHJHrPHkis9AxrkVgnAbyPeVsnw1eVWraGyVllgkLEGFy6gYwSUZMH3N4V87O2IkJc/KLzvcAsB3XcYOny5ZHngmvYyglqr/7EozctHb/AEVX/ee5NjZyNPHE807xSyMqlFVTMM4JAH82B1rM2fvc6293JI6Ti3YLHLCNKzMygqgGSNWtgpwccxUhDuhGsVvEWLLBM8o1BTqL8QlWGMY/CH4Csvam70U4iRx+CjfWYwBpcgEKrD80E5x4kCu3Om3a2l/f7HChUWt9be33IvZe8siWtwbrS09oGMoj5Bl0cSNl8gVOPaprv2VFfsY5ZLiHS+GkiERAVSM4STVksOQ5jHWu2Hc+2SRmjjWNHhMMsSKAkik5DMB+UMkZ8mr52duw8TIPTZ2hjPciOgcgMBXcLqdQPAnwFcuUNbenpwOlGel/X14keXv/AE70f0xNPBM+fRx04oTh/L8j1+qrdWB/slfSvSdR1cHg6eWNOsSavPORis+o5yUrWJIRcb3FKUqMkFKUoBSlKAUpSgFKUoBSlKAUpSgFKUoBSlKAUpSgFKUoBSlKAUpSgFKUoBSlKAUpSgFKUoBSlKAUpSgFKUoBSlKAUpSgFKUoBSlKAUpSgFKUoBSlKAUpSgFKUoBSlKAUpSgFKUoBSlKAUpSgFKUoBSlKAUpSgFKUoBSlKAUpSgFKUo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3200" dirty="0" smtClean="0"/>
              <a:t>RATIONAL OF THE STUDY </a:t>
            </a:r>
            <a:endParaRPr lang="en-US" sz="3200" dirty="0"/>
          </a:p>
        </p:txBody>
      </p:sp>
      <p:sp>
        <p:nvSpPr>
          <p:cNvPr id="3" name="Content Placeholder 2"/>
          <p:cNvSpPr>
            <a:spLocks noGrp="1"/>
          </p:cNvSpPr>
          <p:nvPr>
            <p:ph idx="1"/>
          </p:nvPr>
        </p:nvSpPr>
        <p:spPr>
          <a:xfrm>
            <a:off x="533400" y="1524000"/>
            <a:ext cx="8229600" cy="4724400"/>
          </a:xfrm>
        </p:spPr>
        <p:txBody>
          <a:bodyPr>
            <a:noAutofit/>
          </a:bodyPr>
          <a:lstStyle/>
          <a:p>
            <a:r>
              <a:rPr lang="en-US" sz="2000" b="1" dirty="0" smtClean="0"/>
              <a:t>In order to provide Quality of Care in FRUs, Indian Public Health Standards (IPHS)</a:t>
            </a:r>
            <a:r>
              <a:rPr lang="en-US" sz="2000" dirty="0" smtClean="0"/>
              <a:t> </a:t>
            </a:r>
            <a:r>
              <a:rPr lang="en-US" sz="2000" b="1" dirty="0" smtClean="0"/>
              <a:t>are being prescribed </a:t>
            </a:r>
            <a:r>
              <a:rPr lang="en-US" sz="2000" dirty="0" smtClean="0"/>
              <a:t>to provide optimal expert care to the community and achieve and maintain an acceptable standard of quality of care. These standards would help monitor and improve the functioning of the Referral Hospital.</a:t>
            </a:r>
          </a:p>
          <a:p>
            <a:endParaRPr lang="en-US" sz="2000" dirty="0" smtClean="0"/>
          </a:p>
          <a:p>
            <a:r>
              <a:rPr lang="en-US" sz="2000" dirty="0" smtClean="0"/>
              <a:t>To facilitate the above goals, comprehensive study of Referral Hospital was carried out on the current process, practices and existing infrastructure with other available resources to identify the major gaps based on Indian Public Health Standards as applicable to Referral Hospital to enhance the service quality level.</a:t>
            </a:r>
          </a:p>
        </p:txBody>
      </p:sp>
      <p:sp>
        <p:nvSpPr>
          <p:cNvPr id="1026" name="AutoShape 2" descr="data:image/jpeg;base64,/9j/4AAQSkZJRgABAQAAAQABAAD/2wCEAAkGBhISEBUTExEWFRQWFBgVFRgSGBcXGhgSGBUWFRcTFxoZHSYfGBomGRYdIC8sIycpLCwsFh4xNTAqNSYrLCsBCQoKDgwOGg8PGjUkHyUsLCo2NSk2Ki8sLTEsLTQ0LCotNCw1LSwqKioxMCw2NCwsLCwsLDAqLC8sKSwvLCkpLP/AABEIAK4BIgMBIgACEQEDEQH/xAAcAAEAAgIDAQAAAAAAAAAAAAAABQYEBwEDCAL/xABLEAACAQMBBQQFBgkJCAMAAAABAgMABBESBQYTITEHIkFRFGFxgZEyNHKhs8EjNUJSVGJ0orEXM1OCk6PR0vAVFiRDRJLC8WNz4f/EABoBAQADAQEBAAAAAAAAAAAAAAADBAUCAQb/xAA1EQACAQIDBQYFAwQDAAAAAAAAAQIDEQQSITFBUWHwInGBobHBBRQy0eETNJEjJFPxBjNy/9oADAMBAAIRAxEAPwDeNKUoBSlKAUpSgFKUoBSlKAUpSgFKUoBSlKAUpSgFKUoBSlKAUpSgFKUoBSlKAUpSgFKUoBSlKAUpSgFKUoBSlKAUpSgFKUoBSlKAUpSgFKUoBSlKAUpSgFKUoBSlKAUpSgFKUoBSlKAUpSgFKUoBSlKAUpSgFKUoBSlKAUpSgFKUoBXDuACScAcyT4DzrrublY0Z3YKqgsxPQKOZJrSG++/0l6xjjJS3B5L0L4/Kf7h0HrNWKFCVZ2Wwr18RGirvaXrb/azawkrCDcOPFTpjz9LB1e4EeuqZe9rl+57hjiH6iaj7y5P8KqWz3QTRmQZjDqXHmmRqHwq4b87Rs5IEERjaTUCDGB3Uwcg4HIdOVTVZQw2IpUFScs9+1uXfu9PEzlVqVqc6mdRtu4mCvaftIH5wD7Y4vuWpnZnbLcKQJ4Y5F8SmY2+8H4Cqvs3cq+nGY7Zyp6M2EBHmC5GfdUi3ZdtEDPAU+oSR5+tq0Zww2x28kV4TxW1X82bY3c32tb3lE+JMZMcndf3Dow9hNT1ecL7YV3akNJDLEQch8EAMOhDryz7DWzuzztD9IxbXJ/DY/Bv04gH5J8nx8fb1z6+EyrPTd0aOHxmZ5KiszYNKUqgaBGbx7eSzt2ndWZVKjCYz3mC+Jx41T/5aLb9Hm/u/81Svar+LJPpx/aLWr9xN10v7h4ndkCxF8pjOQ6LjmOnerRw9GlKk5z3Gbia1WNVU6e9F7/lotv0eb+7/AM1P5aLb9Hm/u/8ANXH8i1v+kTfCP/LXB7Frf9Im+Cf4U/tOfmP7zl5GfZdrli5w3Fi9bpkfuFj9VW2w2lFOgeKRZFPihBGfI46H21q7anYxKqkwXCyH82RdBPsYEjPtAqm2d9dbOuTp1RSqcOrdGHXSw6Mp/wD0Hxrr5alVX9KWpz81WpP+tHTkejKVD7q7xpe2yzKMH5Lr10yDqvrHMEeoipis2UXF2ZpRkpK6FRG3N67W0H4aUK2MhB3nPsUc8es4FVXtC7RfRybe2I435b9RH+qPN/qHt6a62FuzdbQlYoC3PMkshOAT+cxyWb1DJq7Rwl456jsilWxeWWSmrsvd721Rg/grVmHnI4T6lDfxrDXtrkzztEx6pGH/AI1K7M7G7ZQONLJI3jpxGv3t9dSMnZPs8jAjkHrEjZ+vIqTNhFpZv+SPJjHrdIj9m9sls5xNDJF6xiRR7cYb4A1dtm7VhuE1wyLIvmpzg+RHUH1Gta7c7GiAWtZtX6k2AT7HHLPtA9tUe2u7rZ9wca4ZV5Mp8R5MOjKfh4jzrr5ajWV6T1Ofma1F2rLTiejaVC7o7ea8tUmeIxk5GD0bH5aeOk+vyPXqZqs2UXFtM04yUkmihXfa9bxyvGYJiUdkJGjBKsVyO905VfBXm7bfzyf9ok+0avSIq3iqMaai47ynhK86rkpbvyc0pSqReFKUoBSlKAUpSgFKV8uwAJPQDJ9lAaz7Ut8dEgtFRJFADzCTXjUcFE7rL0HeOfNfKqVDvLD+Xs61Yfq8VD8dZqL2vtAzzyzN1kdn9gJ5D3DA91Y8MLOwVQSzEKoHUsTgAevNfRUqEYQSZ83VxEp1G0XbYtrsy/lEK2lxBK3QwycVBjqza+YX3Vf92ezu1s++Rxpc5DyAd3y0L0U+vr6/Cvndbd+HZdm0krKH0655D4eUa+YGcDHUn1gVrnebtJubicNC7QxocxqpwT4apMfKJHhzA6c+ZNF568nGm3l59XL/APTw8VKqlm5dWLfvL2txwu0dvEZHUkM0mUUMPDT8pv3apN32m7RkP8/oHlGiAfEgn66k4tt221FEV4FhusYjuVGFc+CSj/Q8tPQ1DbGx5bWZoZl0uvwI8GU+Kn/XOrFCjSj2XHXnr4orV61WXajLs8tPBktF2h7QX/qWYeIdY2BHkcrWFc7YSQhzCsMwIYSW2UGoHIJjJwDnxUr7DUTSrapQWxW7im6s3td+89Cblbxem2iSnHEHclA/pFxk+wghvfU9WoexraZW5lgJ5SR6x9NCB9asf+2tvVgYmn+nUaWw+hwtX9SkpPaVHtV/Fkn04/tFqk9jPz6X9nb7SKrt2q/iyT6cf2i1Sexn59L+zt9pFVuj+1l1wKlb93DribkpSlZhqCtfdsGw1e2W5A78TKpPnG5xg+xiCPafOtg1S+1m/VNnMhPeldFUfRYSE/BfrFT4ZtVY24lfEpOlK/AqvYxfkXM0Oe68Wv8ArIwX+D/UKv8AvtvF6HZvIP5w9yLP9I2cH3AFvdWuuxu2JvZH8EgIPtZ0wPgp+FZHbPtEm4hhzySMyH6TsVH1J+9V6rSVTFW/ko0qrp4TN/BU92NgSX92I9R5kvK55kJnLNz6sScD1tW/9m7NjgiWKJAqKMAD+J8yepPjVI7HNlBLV5yO9LJpB/UTkP3i3wFbAqDG1XOeXcixgqKhTzPaxSlKol4VE7d3WtrzRx4wxRgVI5HGclCR1U+I++palexk4u6PJRUlZnzHGFAAAAAwAOQAHQAeAr6pSvD0827b+eT/ALRJ9o1ekRXm7bfzyf8AaJPtGr0iK08f9MPH2Mv4f9U+9e5zSlKzDUFKUoBSlKAUpSgFYG32ItJyOohkI9uhqz66ru3Dxuh6MpU+xgR99exdnc8krpnmIVsfsi3a1yNduO7GdEWfGQjvP7gce1j5VQ7eF1l4XDDvr4ehgeb6tOkEEEc+XI1tbee9i2fZJYrLwjJGRqRS5Vc99jzz3iSAevXlyrZxtdxSgk9d61036LX+EzBwlNXdSW713cipdpG+Zu5uDE3/AA8Z5Y6SSDkX9YHQe8+PKl1NpunK4zBJFOPKNwG96PgisK62JcR/LgkX1lTj4jlXWHxWF/64TV1uvZ+KevkRVoVpNzkn7GDVt2XtAX8IsrhhxlH/AAczfnfo8h8VboD4HHqqpGuQatzhmXMhhNwfI+poWRirAqykqwPUMDgg+vNfFT22ZPSoVu/+apWK59bY/BT/ANZVKn9ZP1qglXJwOtexldank42ehauy5sbUh9YkB9nCc/dW961B2V7tzC8E8kbIiRtguMEs2FGAeeME+FbfrCxlWFSpeDT3aam7gYShS7StqVHtV/Fkn04/tFqh9kl7HFeSNJIiAwEAuwUZ4kZxknrgfVV87VfxZJ9OP7Ra07sLd+a8kMcChmVdZBYL3QQucn1sKt4WKlh5KTsrlXFyccRFxV3b7m//APeO0/SoP7WP/GuDvJaD/qoP7WP/ADVpz+SvaP8AQp/aJ/jXI7K9o/0Sf2if41H8tQ/yehL81X/x+psna/aZYwKdMvGbwWHvZP0vkj4+6tSbx7xz7QuAzD9SKNMnSCfkjxZiep8fcALJs/sbumI4s0UY8dOqRvhgD66v+7O4lrZd5FLy4xxJMFvWFHRR7OfmTXUZ0MPrDtM5lDEYjSfZidXZ9uqbK2w4/DSEPJ6uXdjz44GfeTWtu1cn/aT/AP1x49mk/fW8a092y2BW7ilxyki0/wBZGOfqcVHhKjlXzS2skxlNRw+WOxWLz2Zgf7Lgx5SfHjSVaKoXY9tMPZNDnvRSHl+o/eB/7tXwq+1VxCtVknxLWHadKNuApSlQk4pSlAKUpQHm3bfzyf8AaJPtGr0iK83bb+eT/tEn2jV6RFaeP+mHj7GX8P8Aqn3r3OaUpWYagpSlAKUpQClKUApSlAa9fc0R7aN0wxbhGuSx6CUd1gf6x4n/AKrWm9G3Wu7qSY5wThAfyYxyUfDmfWTW/tu7L9JtpYNZTiIV1L4Z/iPAjxBNeets7GltZmhmXSy/Bl8GU+Kn/XOtjBTU3eT1St4GLjoOmrRWjd/Ewgccx1qXsd7ruL5M7EeT98fvZI9xqHpVythqNdZasFJc0n6mfCrOm7wbXcW6PtCLfz9rDJ68YP7wasmPejZrfLsQp/VSM/wI/hVIpWTL4Bgn9CcP/MpLyvbyLa+IV19TT70mbEtN4tlDKrEEDgK2YuRXUG73UYBAPurvl3zsrdmRIWVlJUhI0TvA4IzkeIrWlX3c3cw38qXEo/ABV4mf+ZKnc0j1EKGY/rEdc4o1v+OYNLNVnNrg5XLdH4hXm8sIxT5I2VulM0luszRmPid5VJyeH+STyGMjn7CKm64VcDArmoqVGnRgqdJWitiNS8nrJ3ZUe1X8WSfTj+0WqT2M/PZf2dvtIqu3ar+LJPpx/aLVJ7Gfn0v7O32kVbFH9rLrgZdb93DribkpSlZhqClKUAqr9om7hu7JggzLGeJGPEkAhk96594FWildwm4SUluOJwU4uL3nnvcveY2N0shyY27kqjxQnqB5g8x7x41v60u0lRZEYMjAMrLzBB8RWsu0Ts6Ys11apnOWljUc89TIg8c+I949VT3V35uLE6V78ROWjc8s+JU/kH6vMGtOrTjio/qU9plUqssLL9OpsN/0qm7M7V7GUDWzQt4iRSRn1MmR8cVIP2g7OAz6Wnu1E/ADNZzoVE7OLNJV6bV1JFiqP21t+C0jEk8gRSQB1JJ9QHM46n1VS9t9sUCAi2jaVvBpAUQevHym+r21rqWa82ncjOqaVugHJVXPh4Ig/wBc6s0sHKWtTRFatjYx7NPVnoaGdXUMrBlYAqVOQQeYIPiK+6gdy922srURNKZGyWP5qk9VQHov8SSeWcVPVTmkpNJ3Rdg24ptWZ5t2388n/aJPtGr0iK83bb+eT/tEn2jV6RFaOP8Aph4+xm/D/qn3r3OaUpWYagpSlAKUpQClKUApSlAKit4d2oL2PRMmcfJZeTIfNT93Q+IqVpXqk4u6PJRUlZmktv8AZTdwEmEekR+Gjk4HrQ9f6pPsFU+5tHjOmRGQ+TqVPwNena+ZIgwwQCPIjNaEPiE1pJXM2p8Og3eLseX81IbN2Bc3BxDBI/rVTp97Huj3mvRKbNhByIkB8wij7qyMVJL4jwicR+GrfI1hux2Q4IkvGB8eFGfqd/uX41s2GBUUKqhVUYAUAAAdAAOgr7pWfVrTqu8maFKjCkrRQpSlRExD717A9NtWg4nD1FTq06saWDdMjy86hNy+zw2E7S+kCTVGUxo04yytnOo/m/XVzpUqqzjBwT0ZFKjCU1NrVClKVESilKUApSlAKrO8XZ7aXZLshjkPV4sKSfNhjDe8Z9dWaldRnKDvF2OJwjNWkrmo73sWnB/BXMbD/wCQMh/d1Vir2OXueckA/ruf/CtzUq2sdW4lR4Ci9xrHZfYuoINxclvNYV0/vNn+Aq/7H2FBapogiCDxxzLHzZjzY+2s+lQVK9Sp9TLFOhTp/ShSlKhJjWl92OmSZ5PSwNcjPjhZxqYtjOvn1rZQrmlS1Ks6lsz2EVOjCndxW0UpSoiUUpSgFKUoBSlKAUpSgKvabXvrkNNbLbrCHZY1m4muQIxRmLKcRglTjkfXXzvLvPJBcxwiW2hVoWkL3IcjUHC6FKsvPBz7jXcu688Zdbe8MULuX0cJXZCx1OInJ7oJJPMHGa79q7vyyXCTxXCxssTRHXEJQVZlcn5S4OVFWU4Zt1vHzKzU8u+/h5HTNt6VLe2k1wyma5iiLRBuGY5HI1Jlic48yeeakN5dptb2k0yAFo4ywDZIJHngg/XWJtHd+aa3jRrhRLHMswkEQAyjEqOHr9Y8fCubnYM81rNBPcq5lXSrLEE0Ajn3Q51fEVz2Lp8+Z129VbdyMfdvbsk8hBurOZQmStsH1g5ABOpyMdfDyqFst/J2MeZLVy8/CMCaxMF4pj1fLI5KNXMAYq0bL2dcxvmW5SRNONKwCM55YOoOfhjxqGXcaUw+jtdg2/ELlVgUPzlMuBIXOO8euM13F07u/LrZ9u8jaqWVufW379xkbZ29cLeGCKS2jUQLKWuQ3Ml3TSCHXwXNZmxt5BJY+lSgIFEhfScqRGzKXQnqp05HtrjaW6UNxcPLMqurW4g0MoJXvs3EVuqt3schyx1r5m3ZaS0jtZZ9aKycQ6NJkhQ5ERw3InCgkdcHkM1y3TaS7vydpVFJvv8AwfG7m3Z7iOVJUSK5QBgpDadEqa4mIzk+Ktg9UPSunY20r6S6lika20wOiyaElBYPGJBoy5A6gcxWVY7oxQXKzQEx9xkkUln4inBXmzHSVYZ95rNsNkcOe4l1547I2MY06IxHjOeecZ8KOUNbcPMKM9L7n5EXJvJKIL+TSmbV5Fj5HBCRI418+fNj0xXTbb5M6W/cCStcpb3EbZyhaN31Lz6HSCp5gg1mvuxmG8j4nztnbOn5GuNY8Yz3sac+HWvm+3PjkntpwxWSArqIHKRVBAVhnqCTg88ZI9nqdLf1p9zxqru61OjaO8E5mmSFoIo7cJxpbrUV1uoYIoVlwACMknq2MVNbGvTLAjl4mJHeMDa49QODpbxGRUbf7tyGd5re4ERlCiZZIxKjlBhXALAqwHLrg4HKs/YOyBbQLEHL4LMWIAyzuXY4HIDLHArieTKrdcTuGfM77OrEDvHvVJBdcESwQoIkfVcJK2WZ3XGUYBQAo6+dSO1trzCWG3g4ZllRpGeQMUSNNILBVILEswA51ztzYlxOXVLvhxSJw3QxK+AQQxRsjSSD46qX+7ZPAaCUxS26mNGK8QGIqqmN1yNQ7oPUYIrpOGnXXmc2nd9deR27u7XkmEqSqqzQymKTRnSThWV1zzAKsDg9Odde3NuNayxvIF9FbKSPg6opOqM3PBQ/J6cjjnzrJ2Fsb0dHzIZJJJDJK5AXU5wOSjkqgAADwxXO8GyPSraSDVo4gxqxqxzBzjIz0864vDPyO7TycyHut5LhNnSXhREOQ0KOG5Qs6qpl73yip1HGMZA8DWRu1tqSd3BurSZVXmLUPqBJ5FtTsMYBrP3h2R6VbPBr0a8d7GrGGVumRn5PnXXs7Z90jMZLlJAVIULAI8NywxIc5Hq5detdXg4Pjc5tNTXCxgf71P6dwtA9G1+j8Tnn0zRxNHXGnT3enyqbd25Ol2kET28YaFpS1yGxlXVdI0uv52fcax/5OYOBp1N6RnXx8vnj6tfF0atPyvD6/GpK/wB1457hZZgkirA0RRkBBLMrcQEnunkR58+tdXpJq3DpnNqrTT65Ecm90p2fLcCNGkjkaLMepom0yBDOuO8YwCW5c+6edSW7O1XnVmaa2mUEaWtSw8OYdWJ0n3/ClpsKWK0FulyylDiKQIpZYw2VRgch8Duk8sjyrjYe77QyyzSSrJLKEU8OMRKFTVjugnLZY5JPkK5k4WduJ7FTur8D73g2w8XCjhRWmncpHrJCLpUu7vjmQFHQczWPY7WuY7pba6ERMiM8UkAZQSmNaMrEkEBgQQcGszbuxPSFQrIYpYn1xSKASrYKnIPJlIJBHjXRs7YEgn9IuJ+NKqGOPSgjRFYgtpXJJY4GST0GK8Thl1/PI6anm0/HMhbPe2eSZ09JsYyLl4VjkD8UhZCi8uIMlh05dautRexthrAHBIcvPJNkqARxHL6fHpnGalK5qSi32T2nGSXaFKUqMlFKUoBSlKAUpSgFKUoDX0G99wMP6VBIxujD6KEAlKccx5Uq+rIXvc1xyqa9Nu7qadYJkgjgk4WWj4jSShVZs5YBUGoDlzPOpTY2wY7dSFAZi8j6iq6vwjs5GQOg1Y9grFvN2CZnlguZbdpccURhGVyBgPh1Ol8csjyqy5wbdlYrKE0tWRU+9Nw1mrqoSRbhre5aNGmEQQsHlRBzYZA9mrxxXY+8Ug2eZkuYp2E8aB0TT3WmjQq6EnS+GPl1HKpQbshLdIYJpYdDFw6EMzOc6jJqBEmSxJyOuPIV0jc9TDJG0zu8syTSSEICzoyMAFUBQPwYHTzpmp+fXV/DeeZanl11Yxtvy3iXMKx3SKk8pjUGEMUAiZ851jXkp6uvqrKW9nF4lsZAc2TSFggGZhIiawMnA5k4qRv9lCWSCQsQYZDIAMYJKMmD6sN9VcHZK+lC51HUITDp5Y0l1fV55yuK4zxsk+HmSZHdtceJXot553t4YxpF49wbaTlkK0RJmk0+XDXUPprWNtXeaVb24iN4IEj4egejNOTqiV2JKnlzPj51YbfdiJL17sE63TTp5aQxChpB+sVRQfZXRcbsyekSzRXksJm0F1RYmGUQIPlqT0H11IpU7+HnfufoRyhUt4+Vu9ErJccKAu51aIyzEDGdK5JA8M46VBbHe/mSK5M8KpJpcw8MkCFsEASasl9J8sZ8KsSQ9wKx193SxYDvcsEkDlz++oOy3TaIqqXk4gRgyQgpyAORHxNOsx+rPTlUUWrPiSyTuuBjx3l5dSTGCaOCOGVoVDR8QyOmAzOdQ0rq5DHPxrCvd8Lk2ttLFEvFe4eKWPrqMQl4iIfXwzj2ipe53VPEkeC6ltxKdUqxhCGfGC661OhyBzI8q703YiVbZEJVbaTiKOupirqdRPXOsk+upM8Ou7f49IjyTfXPcQ+zt8Xub+JYh/wjxyYZhgySIqM2M8wq6wvrIbyqOst/bgwOjRhrl2f0UgYV4w7ozt4Dh8Ni3mNPnVvfYaceGZe7wVlVVUAKeLpLE+vK595r42du9HFAIQdWBKA7AagJXZ2A5cubfuimenbZw9/weZKt9vH2/JF7K2/NI9gGIxcWryycgMuqxEEeQ75ro2xvJPHHtEoy5t3hWLKg41pEW1efNzUjJukvCt0SaSOS2TRFKuknTpCMGVgVYEAZGPAVw256G2mhaWRmnYPLK2nUzArjkBpAAQAADkKKVO9+tv2DjUtbrZ9zEtd63kltY8CNzLLFdRkZKukLOMH80kBgfEGuy0vbqeCcpOsbxXU6AmMODFGzBUxqHPpz9VSF1uzE95Fd81ljDA6cYcFWUBvZqOD667tnbGWFJVDE8WWWU5xyMpJIGPAZrlyhbsrq7OlGd+0+rIhdjTX81hxxcI0skSSRKYgqq3Uox1HUGHLPLHWu/YW8Et5MGjUxwRpiUOveNyesIz0EfifEkCpjY+zRb28cKksI0CAtjJAGMnFfGyNki3EgDFuJNJMc45NI2oqMeAryU4vNp3HqhJZde8xttbSeO4tEUjTLMyPkZyoidxjy5qKr0e/M0ctzHJHrPHkis9AxrkVgnAbyPeVsnw1eVWraGyVllgkLEGFy6gYwSUZMH3N4V87O2IkJc/KLzvcAsB3XcYOny5ZHngmvYyglqr/7EozctHb/AEVX/ee5NjZyNPHE807xSyMqlFVTMM4JAH82B1rM2fvc6293JI6Ti3YLHLCNKzMygqgGSNWtgpwccxUhDuhGsVvEWLLBM8o1BTqL8QlWGMY/CH4Csvam70U4iRx+CjfWYwBpcgEKrD80E5x4kCu3Om3a2l/f7HChUWt9be33IvZe8siWtwbrS09oGMoj5Bl0cSNl8gVOPaprv2VFfsY5ZLiHS+GkiERAVSM4STVksOQ5jHWu2Hc+2SRmjjWNHhMMsSKAkik5DMB+UMkZ8mr52duw8TIPTZ2hjPciOgcgMBXcLqdQPAnwFcuUNbenpwOlGel/X14keXv/AE70f0xNPBM+fRx04oTh/L8j1+qrdWB/slfSvSdR1cHg6eWNOsSavPORis+o5yUrWJIRcb3FKUqMkFKUoBSlKAUpSgFKUoBSlKAUpSgFKUoBSlKAUpSgFKUoBSlKAUpSgFKUoBSlKAUpSgFKUoBSlKAUpSgFKUoBSlKAUpSgFKUoBSlKAUpSgFKUoBSlKAUpSgFKUoBSlKAUpSgFKUoBSlKAUpSgFKUoBSlKAUpSgFKUoBSlKAUpSgFKUo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9" name="Picture 5" descr="C:\Users\IBM\Desktop\IIHMR-D.jpg"/>
          <p:cNvPicPr>
            <a:picLocks noChangeAspect="1" noChangeArrowheads="1"/>
          </p:cNvPicPr>
          <p:nvPr/>
        </p:nvPicPr>
        <p:blipFill>
          <a:blip r:embed="rId2" cstate="print"/>
          <a:srcRect/>
          <a:stretch>
            <a:fillRect/>
          </a:stretch>
        </p:blipFill>
        <p:spPr bwMode="auto">
          <a:xfrm>
            <a:off x="7543800" y="6015228"/>
            <a:ext cx="1600200" cy="84277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3200" dirty="0" smtClean="0"/>
              <a:t>OBJECTIVE </a:t>
            </a:r>
            <a:endParaRPr lang="en-US" sz="3200" dirty="0"/>
          </a:p>
        </p:txBody>
      </p:sp>
      <p:sp>
        <p:nvSpPr>
          <p:cNvPr id="3" name="Content Placeholder 2"/>
          <p:cNvSpPr>
            <a:spLocks noGrp="1"/>
          </p:cNvSpPr>
          <p:nvPr>
            <p:ph idx="1"/>
          </p:nvPr>
        </p:nvSpPr>
        <p:spPr>
          <a:xfrm>
            <a:off x="533400" y="914400"/>
            <a:ext cx="8229600" cy="4724400"/>
          </a:xfrm>
        </p:spPr>
        <p:txBody>
          <a:bodyPr>
            <a:noAutofit/>
          </a:bodyPr>
          <a:lstStyle/>
          <a:p>
            <a:pPr marL="0" indent="0" algn="just">
              <a:buNone/>
              <a:defRPr/>
            </a:pPr>
            <a:r>
              <a:rPr lang="en-US" sz="1800" b="1" dirty="0" smtClean="0">
                <a:latin typeface="Garamond" pitchFamily="18" charset="0"/>
              </a:rPr>
              <a:t> </a:t>
            </a:r>
          </a:p>
          <a:p>
            <a:pPr>
              <a:buNone/>
            </a:pPr>
            <a:r>
              <a:rPr lang="en-US" sz="1800" b="1" dirty="0" smtClean="0"/>
              <a:t>GENERAL OBJECTIVES</a:t>
            </a:r>
            <a:endParaRPr lang="en-US" sz="1800" dirty="0" smtClean="0"/>
          </a:p>
          <a:p>
            <a:endParaRPr lang="en-US" sz="1800" dirty="0" smtClean="0"/>
          </a:p>
          <a:p>
            <a:r>
              <a:rPr lang="en-US" sz="1800" dirty="0" smtClean="0"/>
              <a:t> To study and analysis the gap of SDH ,MAHUA hospital Patna in Bihar by compare with the IPHS guideline.</a:t>
            </a:r>
          </a:p>
          <a:p>
            <a:pPr>
              <a:buNone/>
            </a:pPr>
            <a:r>
              <a:rPr lang="en-US" sz="1800" b="1" dirty="0" smtClean="0"/>
              <a:t> </a:t>
            </a:r>
            <a:endParaRPr lang="en-US" sz="1800" dirty="0" smtClean="0"/>
          </a:p>
          <a:p>
            <a:pPr>
              <a:buNone/>
            </a:pPr>
            <a:r>
              <a:rPr lang="en-US" sz="1800" b="1" dirty="0" smtClean="0"/>
              <a:t>SPECIFIC OBJECTIVES</a:t>
            </a:r>
            <a:endParaRPr lang="en-US" sz="1800" dirty="0" smtClean="0"/>
          </a:p>
          <a:p>
            <a:endParaRPr lang="en-US" sz="1800" dirty="0" smtClean="0"/>
          </a:p>
          <a:p>
            <a:r>
              <a:rPr lang="en-US" sz="1800" dirty="0" smtClean="0"/>
              <a:t> Describes the process flow of all the departments in the REFERRAL HOSPITAL  Patna; with the identification of process owners, Input(s), Output(s) and process flow as each process occurring at each section of the hospital with the relevant records.</a:t>
            </a:r>
          </a:p>
          <a:p>
            <a:pPr>
              <a:buNone/>
            </a:pPr>
            <a:endParaRPr lang="en-US" sz="1800" dirty="0" smtClean="0"/>
          </a:p>
          <a:p>
            <a:pPr lvl="0"/>
            <a:r>
              <a:rPr lang="en-US" sz="1800" dirty="0" smtClean="0"/>
              <a:t>To analysis the gap (infrastructural, instrumental etc.)  in all dept. of </a:t>
            </a:r>
            <a:r>
              <a:rPr lang="en-US" sz="1800" dirty="0"/>
              <a:t> </a:t>
            </a:r>
            <a:r>
              <a:rPr lang="en-US" sz="1800" dirty="0" smtClean="0"/>
              <a:t>SDH MAHUA hospital  of  Bihar </a:t>
            </a:r>
          </a:p>
          <a:p>
            <a:pPr>
              <a:buNone/>
            </a:pPr>
            <a:r>
              <a:rPr lang="en-US" sz="1800" b="1" dirty="0" smtClean="0"/>
              <a:t> </a:t>
            </a:r>
            <a:endParaRPr lang="en-US" sz="1800" dirty="0" smtClean="0"/>
          </a:p>
          <a:p>
            <a:pPr algn="just">
              <a:lnSpc>
                <a:spcPct val="150000"/>
              </a:lnSpc>
              <a:defRPr/>
            </a:pPr>
            <a:endParaRPr lang="en-US" sz="1800" dirty="0"/>
          </a:p>
        </p:txBody>
      </p:sp>
      <p:sp>
        <p:nvSpPr>
          <p:cNvPr id="1026" name="AutoShape 2" descr="data:image/jpeg;base64,/9j/4AAQSkZJRgABAQAAAQABAAD/2wCEAAkGBhISEBUTExEWFRQWFBgVFRgSGBcXGhgSGBUWFRcTFxoZHSYfGBomGRYdIC8sIycpLCwsFh4xNTAqNSYrLCsBCQoKDgwOGg8PGjUkHyUsLCo2NSk2Ki8sLTEsLTQ0LCotNCw1LSwqKioxMCw2NCwsLCwsLDAqLC8sKSwvLCkpLP/AABEIAK4BIgMBIgACEQEDEQH/xAAcAAEAAgIDAQAAAAAAAAAAAAAABQYEBwEDCAL/xABLEAACAQMBBQQFBgkJCAMAAAABAgMABBESBQYTITEHIkFRFGFxgZEyNHKhs8EjNUJSVGJ0orEXM1OCk6PR0vAVFiRDRJLC8WNz4f/EABoBAQADAQEBAAAAAAAAAAAAAAADBAUCAQb/xAA1EQACAQIDBQYFAwQDAAAAAAAAAQIDEQQSITFBUWHwInGBobHBBRQy0eETNJEjJFPxBjNy/9oADAMBAAIRAxEAPwDeNKUoBSlKAUpSgFKUoBSlKAUpSgFKUoBSlKAUpSgFKUoBSlKAUpSgFKUoBSlKAUpSgFKUoBSlKAUpSgFKUoBSlKAUpSgFKUoBSlKAUpSgFKUoBSlKAUpSgFKUoBSlKAUpSgFKUoBSlKAUpSgFKUoBSlKAUpSgFKUoBSlKAUpSgFKUoBXDuACScAcyT4DzrrublY0Z3YKqgsxPQKOZJrSG++/0l6xjjJS3B5L0L4/Kf7h0HrNWKFCVZ2Wwr18RGirvaXrb/azawkrCDcOPFTpjz9LB1e4EeuqZe9rl+57hjiH6iaj7y5P8KqWz3QTRmQZjDqXHmmRqHwq4b87Rs5IEERjaTUCDGB3Uwcg4HIdOVTVZQw2IpUFScs9+1uXfu9PEzlVqVqc6mdRtu4mCvaftIH5wD7Y4vuWpnZnbLcKQJ4Y5F8SmY2+8H4Cqvs3cq+nGY7Zyp6M2EBHmC5GfdUi3ZdtEDPAU+oSR5+tq0Zww2x28kV4TxW1X82bY3c32tb3lE+JMZMcndf3Dow9hNT1ecL7YV3akNJDLEQch8EAMOhDryz7DWzuzztD9IxbXJ/DY/Bv04gH5J8nx8fb1z6+EyrPTd0aOHxmZ5KiszYNKUqgaBGbx7eSzt2ndWZVKjCYz3mC+Jx41T/5aLb9Hm/u/81Svar+LJPpx/aLWr9xN10v7h4ndkCxF8pjOQ6LjmOnerRw9GlKk5z3Gbia1WNVU6e9F7/lotv0eb+7/AM1P5aLb9Hm/u/8ANXH8i1v+kTfCP/LXB7Frf9Im+Cf4U/tOfmP7zl5GfZdrli5w3Fi9bpkfuFj9VW2w2lFOgeKRZFPihBGfI46H21q7anYxKqkwXCyH82RdBPsYEjPtAqm2d9dbOuTp1RSqcOrdGHXSw6Mp/wD0Hxrr5alVX9KWpz81WpP+tHTkejKVD7q7xpe2yzKMH5Lr10yDqvrHMEeoipis2UXF2ZpRkpK6FRG3N67W0H4aUK2MhB3nPsUc8es4FVXtC7RfRybe2I435b9RH+qPN/qHt6a62FuzdbQlYoC3PMkshOAT+cxyWb1DJq7Rwl456jsilWxeWWSmrsvd721Rg/grVmHnI4T6lDfxrDXtrkzztEx6pGH/AI1K7M7G7ZQONLJI3jpxGv3t9dSMnZPs8jAjkHrEjZ+vIqTNhFpZv+SPJjHrdIj9m9sls5xNDJF6xiRR7cYb4A1dtm7VhuE1wyLIvmpzg+RHUH1Gta7c7GiAWtZtX6k2AT7HHLPtA9tUe2u7rZ9wca4ZV5Mp8R5MOjKfh4jzrr5ajWV6T1Ofma1F2rLTiejaVC7o7ea8tUmeIxk5GD0bH5aeOk+vyPXqZqs2UXFtM04yUkmihXfa9bxyvGYJiUdkJGjBKsVyO905VfBXm7bfzyf9ok+0avSIq3iqMaai47ynhK86rkpbvyc0pSqReFKUoBSlKAUpSgFKV8uwAJPQDJ9lAaz7Ut8dEgtFRJFADzCTXjUcFE7rL0HeOfNfKqVDvLD+Xs61Yfq8VD8dZqL2vtAzzyzN1kdn9gJ5D3DA91Y8MLOwVQSzEKoHUsTgAevNfRUqEYQSZ83VxEp1G0XbYtrsy/lEK2lxBK3QwycVBjqza+YX3Vf92ezu1s++Rxpc5DyAd3y0L0U+vr6/Cvndbd+HZdm0krKH0655D4eUa+YGcDHUn1gVrnebtJubicNC7QxocxqpwT4apMfKJHhzA6c+ZNF568nGm3l59XL/APTw8VKqlm5dWLfvL2txwu0dvEZHUkM0mUUMPDT8pv3apN32m7RkP8/oHlGiAfEgn66k4tt221FEV4FhusYjuVGFc+CSj/Q8tPQ1DbGx5bWZoZl0uvwI8GU+Kn/XOrFCjSj2XHXnr4orV61WXajLs8tPBktF2h7QX/qWYeIdY2BHkcrWFc7YSQhzCsMwIYSW2UGoHIJjJwDnxUr7DUTSrapQWxW7im6s3td+89Cblbxem2iSnHEHclA/pFxk+wghvfU9WoexraZW5lgJ5SR6x9NCB9asf+2tvVgYmn+nUaWw+hwtX9SkpPaVHtV/Fkn04/tFqk9jPz6X9nb7SKrt2q/iyT6cf2i1Sexn59L+zt9pFVuj+1l1wKlb93DribkpSlZhqCtfdsGw1e2W5A78TKpPnG5xg+xiCPafOtg1S+1m/VNnMhPeldFUfRYSE/BfrFT4ZtVY24lfEpOlK/AqvYxfkXM0Oe68Wv8ArIwX+D/UKv8AvtvF6HZvIP5w9yLP9I2cH3AFvdWuuxu2JvZH8EgIPtZ0wPgp+FZHbPtEm4hhzySMyH6TsVH1J+9V6rSVTFW/ko0qrp4TN/BU92NgSX92I9R5kvK55kJnLNz6sScD1tW/9m7NjgiWKJAqKMAD+J8yepPjVI7HNlBLV5yO9LJpB/UTkP3i3wFbAqDG1XOeXcixgqKhTzPaxSlKol4VE7d3WtrzRx4wxRgVI5HGclCR1U+I++palexk4u6PJRUlZnzHGFAAAAAwAOQAHQAeAr6pSvD0827b+eT/ALRJ9o1ekRXm7bfzyf8AaJPtGr0iK08f9MPH2Mv4f9U+9e5zSlKzDUFKUoBSlKAUpSgFYG32ItJyOohkI9uhqz66ru3Dxuh6MpU+xgR99exdnc8krpnmIVsfsi3a1yNduO7GdEWfGQjvP7gce1j5VQ7eF1l4XDDvr4ehgeb6tOkEEEc+XI1tbee9i2fZJYrLwjJGRqRS5Vc99jzz3iSAevXlyrZxtdxSgk9d61036LX+EzBwlNXdSW713cipdpG+Zu5uDE3/AA8Z5Y6SSDkX9YHQe8+PKl1NpunK4zBJFOPKNwG96PgisK62JcR/LgkX1lTj4jlXWHxWF/64TV1uvZ+KevkRVoVpNzkn7GDVt2XtAX8IsrhhxlH/AAczfnfo8h8VboD4HHqqpGuQatzhmXMhhNwfI+poWRirAqykqwPUMDgg+vNfFT22ZPSoVu/+apWK59bY/BT/ANZVKn9ZP1qglXJwOtexldank42ehauy5sbUh9YkB9nCc/dW961B2V7tzC8E8kbIiRtguMEs2FGAeeME+FbfrCxlWFSpeDT3aam7gYShS7StqVHtV/Fkn04/tFqh9kl7HFeSNJIiAwEAuwUZ4kZxknrgfVV87VfxZJ9OP7Ra07sLd+a8kMcChmVdZBYL3QQucn1sKt4WKlh5KTsrlXFyccRFxV3b7m//APeO0/SoP7WP/GuDvJaD/qoP7WP/ADVpz+SvaP8AQp/aJ/jXI7K9o/0Sf2if41H8tQ/yehL81X/x+psna/aZYwKdMvGbwWHvZP0vkj4+6tSbx7xz7QuAzD9SKNMnSCfkjxZiep8fcALJs/sbumI4s0UY8dOqRvhgD66v+7O4lrZd5FLy4xxJMFvWFHRR7OfmTXUZ0MPrDtM5lDEYjSfZidXZ9uqbK2w4/DSEPJ6uXdjz44GfeTWtu1cn/aT/AP1x49mk/fW8a092y2BW7ilxyki0/wBZGOfqcVHhKjlXzS2skxlNRw+WOxWLz2Zgf7Lgx5SfHjSVaKoXY9tMPZNDnvRSHl+o/eB/7tXwq+1VxCtVknxLWHadKNuApSlQk4pSlAKUpQHm3bfzyf8AaJPtGr0iK83bb+eT/tEn2jV6RFaeP+mHj7GX8P8Aqn3r3OaUpWYagpSlAKUpQClKUApSlAa9fc0R7aN0wxbhGuSx6CUd1gf6x4n/AKrWm9G3Wu7qSY5wThAfyYxyUfDmfWTW/tu7L9JtpYNZTiIV1L4Z/iPAjxBNeets7GltZmhmXSy/Bl8GU+Kn/XOtjBTU3eT1St4GLjoOmrRWjd/Ewgccx1qXsd7ruL5M7EeT98fvZI9xqHpVythqNdZasFJc0n6mfCrOm7wbXcW6PtCLfz9rDJ68YP7wasmPejZrfLsQp/VSM/wI/hVIpWTL4Bgn9CcP/MpLyvbyLa+IV19TT70mbEtN4tlDKrEEDgK2YuRXUG73UYBAPurvl3zsrdmRIWVlJUhI0TvA4IzkeIrWlX3c3cw38qXEo/ABV4mf+ZKnc0j1EKGY/rEdc4o1v+OYNLNVnNrg5XLdH4hXm8sIxT5I2VulM0luszRmPid5VJyeH+STyGMjn7CKm64VcDArmoqVGnRgqdJWitiNS8nrJ3ZUe1X8WSfTj+0WqT2M/PZf2dvtIqu3ar+LJPpx/aLVJ7Gfn0v7O32kVbFH9rLrgZdb93DribkpSlZhqClKUAqr9om7hu7JggzLGeJGPEkAhk96594FWildwm4SUluOJwU4uL3nnvcveY2N0shyY27kqjxQnqB5g8x7x41v60u0lRZEYMjAMrLzBB8RWsu0Ts6Ys11apnOWljUc89TIg8c+I949VT3V35uLE6V78ROWjc8s+JU/kH6vMGtOrTjio/qU9plUqssLL9OpsN/0qm7M7V7GUDWzQt4iRSRn1MmR8cVIP2g7OAz6Wnu1E/ADNZzoVE7OLNJV6bV1JFiqP21t+C0jEk8gRSQB1JJ9QHM46n1VS9t9sUCAi2jaVvBpAUQevHym+r21rqWa82ncjOqaVugHJVXPh4Ig/wBc6s0sHKWtTRFatjYx7NPVnoaGdXUMrBlYAqVOQQeYIPiK+6gdy922srURNKZGyWP5qk9VQHov8SSeWcVPVTmkpNJ3Rdg24ptWZ5t2388n/aJPtGr0iK83bb+eT/tEn2jV6RFaOP8Aph4+xm/D/qn3r3OaUpWYagpSlAKUpQClKUApSlAKit4d2oL2PRMmcfJZeTIfNT93Q+IqVpXqk4u6PJRUlZmktv8AZTdwEmEekR+Gjk4HrQ9f6pPsFU+5tHjOmRGQ+TqVPwNena+ZIgwwQCPIjNaEPiE1pJXM2p8Og3eLseX81IbN2Bc3BxDBI/rVTp97Huj3mvRKbNhByIkB8wij7qyMVJL4jwicR+GrfI1hux2Q4IkvGB8eFGfqd/uX41s2GBUUKqhVUYAUAAAdAAOgr7pWfVrTqu8maFKjCkrRQpSlRExD717A9NtWg4nD1FTq06saWDdMjy86hNy+zw2E7S+kCTVGUxo04yytnOo/m/XVzpUqqzjBwT0ZFKjCU1NrVClKVESilKUApSlAKrO8XZ7aXZLshjkPV4sKSfNhjDe8Z9dWaldRnKDvF2OJwjNWkrmo73sWnB/BXMbD/wCQMh/d1Vir2OXueckA/ruf/CtzUq2sdW4lR4Ci9xrHZfYuoINxclvNYV0/vNn+Aq/7H2FBapogiCDxxzLHzZjzY+2s+lQVK9Sp9TLFOhTp/ShSlKhJjWl92OmSZ5PSwNcjPjhZxqYtjOvn1rZQrmlS1Ks6lsz2EVOjCndxW0UpSoiUUpSgFKUoBSlKAUpSgKvabXvrkNNbLbrCHZY1m4muQIxRmLKcRglTjkfXXzvLvPJBcxwiW2hVoWkL3IcjUHC6FKsvPBz7jXcu688Zdbe8MULuX0cJXZCx1OInJ7oJJPMHGa79q7vyyXCTxXCxssTRHXEJQVZlcn5S4OVFWU4Zt1vHzKzU8u+/h5HTNt6VLe2k1wyma5iiLRBuGY5HI1Jlic48yeeakN5dptb2k0yAFo4ywDZIJHngg/XWJtHd+aa3jRrhRLHMswkEQAyjEqOHr9Y8fCubnYM81rNBPcq5lXSrLEE0Ajn3Q51fEVz2Lp8+Z129VbdyMfdvbsk8hBurOZQmStsH1g5ABOpyMdfDyqFst/J2MeZLVy8/CMCaxMF4pj1fLI5KNXMAYq0bL2dcxvmW5SRNONKwCM55YOoOfhjxqGXcaUw+jtdg2/ELlVgUPzlMuBIXOO8euM13F07u/LrZ9u8jaqWVufW379xkbZ29cLeGCKS2jUQLKWuQ3Ml3TSCHXwXNZmxt5BJY+lSgIFEhfScqRGzKXQnqp05HtrjaW6UNxcPLMqurW4g0MoJXvs3EVuqt3schyx1r5m3ZaS0jtZZ9aKycQ6NJkhQ5ERw3InCgkdcHkM1y3TaS7vydpVFJvv8AwfG7m3Z7iOVJUSK5QBgpDadEqa4mIzk+Ktg9UPSunY20r6S6lika20wOiyaElBYPGJBoy5A6gcxWVY7oxQXKzQEx9xkkUln4inBXmzHSVYZ95rNsNkcOe4l1547I2MY06IxHjOeecZ8KOUNbcPMKM9L7n5EXJvJKIL+TSmbV5Fj5HBCRI418+fNj0xXTbb5M6W/cCStcpb3EbZyhaN31Lz6HSCp5gg1mvuxmG8j4nztnbOn5GuNY8Yz3sac+HWvm+3PjkntpwxWSArqIHKRVBAVhnqCTg88ZI9nqdLf1p9zxqru61OjaO8E5mmSFoIo7cJxpbrUV1uoYIoVlwACMknq2MVNbGvTLAjl4mJHeMDa49QODpbxGRUbf7tyGd5re4ERlCiZZIxKjlBhXALAqwHLrg4HKs/YOyBbQLEHL4LMWIAyzuXY4HIDLHArieTKrdcTuGfM77OrEDvHvVJBdcESwQoIkfVcJK2WZ3XGUYBQAo6+dSO1trzCWG3g4ZllRpGeQMUSNNILBVILEswA51ztzYlxOXVLvhxSJw3QxK+AQQxRsjSSD46qX+7ZPAaCUxS26mNGK8QGIqqmN1yNQ7oPUYIrpOGnXXmc2nd9deR27u7XkmEqSqqzQymKTRnSThWV1zzAKsDg9Odde3NuNayxvIF9FbKSPg6opOqM3PBQ/J6cjjnzrJ2Fsb0dHzIZJJJDJK5AXU5wOSjkqgAADwxXO8GyPSraSDVo4gxqxqxzBzjIz0864vDPyO7TycyHut5LhNnSXhREOQ0KOG5Qs6qpl73yip1HGMZA8DWRu1tqSd3BurSZVXmLUPqBJ5FtTsMYBrP3h2R6VbPBr0a8d7GrGGVumRn5PnXXs7Z90jMZLlJAVIULAI8NywxIc5Hq5detdXg4Pjc5tNTXCxgf71P6dwtA9G1+j8Tnn0zRxNHXGnT3enyqbd25Ol2kET28YaFpS1yGxlXVdI0uv52fcax/5OYOBp1N6RnXx8vnj6tfF0atPyvD6/GpK/wB1457hZZgkirA0RRkBBLMrcQEnunkR58+tdXpJq3DpnNqrTT65Ecm90p2fLcCNGkjkaLMepom0yBDOuO8YwCW5c+6edSW7O1XnVmaa2mUEaWtSw8OYdWJ0n3/ClpsKWK0FulyylDiKQIpZYw2VRgch8Duk8sjyrjYe77QyyzSSrJLKEU8OMRKFTVjugnLZY5JPkK5k4WduJ7FTur8D73g2w8XCjhRWmncpHrJCLpUu7vjmQFHQczWPY7WuY7pba6ERMiM8UkAZQSmNaMrEkEBgQQcGszbuxPSFQrIYpYn1xSKASrYKnIPJlIJBHjXRs7YEgn9IuJ+NKqGOPSgjRFYgtpXJJY4GST0GK8Thl1/PI6anm0/HMhbPe2eSZ09JsYyLl4VjkD8UhZCi8uIMlh05dautRexthrAHBIcvPJNkqARxHL6fHpnGalK5qSi32T2nGSXaFKUqMlFKUoBSlKAUpSgFKUoDX0G99wMP6VBIxujD6KEAlKccx5Uq+rIXvc1xyqa9Nu7qadYJkgjgk4WWj4jSShVZs5YBUGoDlzPOpTY2wY7dSFAZi8j6iq6vwjs5GQOg1Y9grFvN2CZnlguZbdpccURhGVyBgPh1Ol8csjyqy5wbdlYrKE0tWRU+9Nw1mrqoSRbhre5aNGmEQQsHlRBzYZA9mrxxXY+8Ug2eZkuYp2E8aB0TT3WmjQq6EnS+GPl1HKpQbshLdIYJpYdDFw6EMzOc6jJqBEmSxJyOuPIV0jc9TDJG0zu8syTSSEICzoyMAFUBQPwYHTzpmp+fXV/DeeZanl11Yxtvy3iXMKx3SKk8pjUGEMUAiZ851jXkp6uvqrKW9nF4lsZAc2TSFggGZhIiawMnA5k4qRv9lCWSCQsQYZDIAMYJKMmD6sN9VcHZK+lC51HUITDp5Y0l1fV55yuK4zxsk+HmSZHdtceJXot553t4YxpF49wbaTlkK0RJmk0+XDXUPprWNtXeaVb24iN4IEj4egejNOTqiV2JKnlzPj51YbfdiJL17sE63TTp5aQxChpB+sVRQfZXRcbsyekSzRXksJm0F1RYmGUQIPlqT0H11IpU7+HnfufoRyhUt4+Vu9ErJccKAu51aIyzEDGdK5JA8M46VBbHe/mSK5M8KpJpcw8MkCFsEASasl9J8sZ8KsSQ9wKx193SxYDvcsEkDlz++oOy3TaIqqXk4gRgyQgpyAORHxNOsx+rPTlUUWrPiSyTuuBjx3l5dSTGCaOCOGVoVDR8QyOmAzOdQ0rq5DHPxrCvd8Lk2ttLFEvFe4eKWPrqMQl4iIfXwzj2ipe53VPEkeC6ltxKdUqxhCGfGC661OhyBzI8q703YiVbZEJVbaTiKOupirqdRPXOsk+upM8Ou7f49IjyTfXPcQ+zt8Xub+JYh/wjxyYZhgySIqM2M8wq6wvrIbyqOst/bgwOjRhrl2f0UgYV4w7ozt4Dh8Ni3mNPnVvfYaceGZe7wVlVVUAKeLpLE+vK595r42du9HFAIQdWBKA7AagJXZ2A5cubfuimenbZw9/weZKt9vH2/JF7K2/NI9gGIxcWryycgMuqxEEeQ75ro2xvJPHHtEoy5t3hWLKg41pEW1efNzUjJukvCt0SaSOS2TRFKuknTpCMGVgVYEAZGPAVw256G2mhaWRmnYPLK2nUzArjkBpAAQAADkKKVO9+tv2DjUtbrZ9zEtd63kltY8CNzLLFdRkZKukLOMH80kBgfEGuy0vbqeCcpOsbxXU6AmMODFGzBUxqHPpz9VSF1uzE95Fd81ljDA6cYcFWUBvZqOD667tnbGWFJVDE8WWWU5xyMpJIGPAZrlyhbsrq7OlGd+0+rIhdjTX81hxxcI0skSSRKYgqq3Uox1HUGHLPLHWu/YW8Et5MGjUxwRpiUOveNyesIz0EfifEkCpjY+zRb28cKksI0CAtjJAGMnFfGyNki3EgDFuJNJMc45NI2oqMeAryU4vNp3HqhJZde8xttbSeO4tEUjTLMyPkZyoidxjy5qKr0e/M0ctzHJHrPHkis9AxrkVgnAbyPeVsnw1eVWraGyVllgkLEGFy6gYwSUZMH3N4V87O2IkJc/KLzvcAsB3XcYOny5ZHngmvYyglqr/7EozctHb/AEVX/ee5NjZyNPHE807xSyMqlFVTMM4JAH82B1rM2fvc6293JI6Ti3YLHLCNKzMygqgGSNWtgpwccxUhDuhGsVvEWLLBM8o1BTqL8QlWGMY/CH4Csvam70U4iRx+CjfWYwBpcgEKrD80E5x4kCu3Om3a2l/f7HChUWt9be33IvZe8siWtwbrS09oGMoj5Bl0cSNl8gVOPaprv2VFfsY5ZLiHS+GkiERAVSM4STVksOQ5jHWu2Hc+2SRmjjWNHhMMsSKAkik5DMB+UMkZ8mr52duw8TIPTZ2hjPciOgcgMBXcLqdQPAnwFcuUNbenpwOlGel/X14keXv/AE70f0xNPBM+fRx04oTh/L8j1+qrdWB/slfSvSdR1cHg6eWNOsSavPORis+o5yUrWJIRcb3FKUqMkFKUoBSlKAUpSgFKUoBSlKAUpSgFKUoBSlKAUpSgFKUoBSlKAUpSgFKUoBSlKAUpSgFKUoBSlKAUpSgFKUoBSlKAUpSgFKUoBSlKAUpSgFKUoBSlKAUpSgFKUoBSlKAUpSgFKUoBSlKAUpSgFKUoBSlKAUpSgFKUoBSlKAUpSgFKUo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9" name="Picture 5" descr="C:\Users\IBM\Desktop\IIHMR-D.jpg"/>
          <p:cNvPicPr>
            <a:picLocks noChangeAspect="1" noChangeArrowheads="1"/>
          </p:cNvPicPr>
          <p:nvPr/>
        </p:nvPicPr>
        <p:blipFill>
          <a:blip r:embed="rId2" cstate="print"/>
          <a:srcRect/>
          <a:stretch>
            <a:fillRect/>
          </a:stretch>
        </p:blipFill>
        <p:spPr bwMode="auto">
          <a:xfrm>
            <a:off x="7543800" y="6015228"/>
            <a:ext cx="1600200" cy="84277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4000" dirty="0" smtClean="0"/>
              <a:t>DATA AND METHOD</a:t>
            </a:r>
            <a:endParaRPr lang="en-US" sz="4000" dirty="0"/>
          </a:p>
        </p:txBody>
      </p:sp>
      <p:sp>
        <p:nvSpPr>
          <p:cNvPr id="3" name="Content Placeholder 2"/>
          <p:cNvSpPr>
            <a:spLocks noGrp="1"/>
          </p:cNvSpPr>
          <p:nvPr>
            <p:ph idx="1"/>
          </p:nvPr>
        </p:nvSpPr>
        <p:spPr>
          <a:xfrm>
            <a:off x="457200" y="1600200"/>
            <a:ext cx="8229600" cy="4190999"/>
          </a:xfrm>
        </p:spPr>
        <p:txBody>
          <a:bodyPr>
            <a:noAutofit/>
          </a:bodyPr>
          <a:lstStyle/>
          <a:p>
            <a:pPr>
              <a:buNone/>
            </a:pPr>
            <a:r>
              <a:rPr lang="en-IN" sz="1800" dirty="0" smtClean="0"/>
              <a:t>Both primary &amp; secondary data collection was carried out to assess the current system and potential improvement. The study was completed with the help of two stages:-</a:t>
            </a:r>
            <a:endParaRPr lang="en-US" sz="1800" dirty="0" smtClean="0"/>
          </a:p>
          <a:p>
            <a:pPr>
              <a:buNone/>
            </a:pPr>
            <a:r>
              <a:rPr lang="en-IN" sz="1800" b="1" dirty="0" smtClean="0"/>
              <a:t>Stage 1.  </a:t>
            </a:r>
            <a:endParaRPr lang="en-US" sz="1800" dirty="0" smtClean="0"/>
          </a:p>
          <a:p>
            <a:r>
              <a:rPr lang="en-IN" sz="1800" dirty="0" smtClean="0"/>
              <a:t>IPHS checklist was used for a total survey of the hospital. The survey was done to understand the scope of services, status of manpower, physical infrastructure, status and availability of equipments  and diagnostic services.</a:t>
            </a:r>
            <a:endParaRPr lang="en-US" sz="1800" dirty="0" smtClean="0"/>
          </a:p>
          <a:p>
            <a:pPr>
              <a:buNone/>
            </a:pPr>
            <a:r>
              <a:rPr lang="en-IN" sz="1800" b="1" dirty="0" smtClean="0"/>
              <a:t>Stage 2. </a:t>
            </a:r>
            <a:endParaRPr lang="en-US" sz="1800" dirty="0" smtClean="0"/>
          </a:p>
          <a:p>
            <a:r>
              <a:rPr lang="en-IN" sz="1800" dirty="0" smtClean="0"/>
              <a:t>Observations were used to map the various processes of the hospital and to know the functioning of the each department.</a:t>
            </a:r>
            <a:endParaRPr lang="en-US" sz="1800" dirty="0" smtClean="0"/>
          </a:p>
          <a:p>
            <a:pPr marL="285750" indent="-285750" algn="just">
              <a:lnSpc>
                <a:spcPct val="150000"/>
              </a:lnSpc>
              <a:defRPr/>
            </a:pPr>
            <a:endParaRPr lang="en-US" sz="1800" dirty="0"/>
          </a:p>
        </p:txBody>
      </p:sp>
      <p:sp>
        <p:nvSpPr>
          <p:cNvPr id="1026" name="AutoShape 2" descr="data:image/jpeg;base64,/9j/4AAQSkZJRgABAQAAAQABAAD/2wCEAAkGBhISEBUTExEWFRQWFBgVFRgSGBcXGhgSGBUWFRcTFxoZHSYfGBomGRYdIC8sIycpLCwsFh4xNTAqNSYrLCsBCQoKDgwOGg8PGjUkHyUsLCo2NSk2Ki8sLTEsLTQ0LCotNCw1LSwqKioxMCw2NCwsLCwsLDAqLC8sKSwvLCkpLP/AABEIAK4BIgMBIgACEQEDEQH/xAAcAAEAAgIDAQAAAAAAAAAAAAAABQYEBwEDCAL/xABLEAACAQMBBQQFBgkJCAMAAAABAgMABBESBQYTITEHIkFRFGFxgZEyNHKhs8EjNUJSVGJ0orEXM1OCk6PR0vAVFiRDRJLC8WNz4f/EABoBAQADAQEBAAAAAAAAAAAAAAADBAUCAQb/xAA1EQACAQIDBQYFAwQDAAAAAAAAAQIDEQQSITFBUWHwInGBobHBBRQy0eETNJEjJFPxBjNy/9oADAMBAAIRAxEAPwDeNKUoBSlKAUpSgFKUoBSlKAUpSgFKUoBSlKAUpSgFKUoBSlKAUpSgFKUoBSlKAUpSgFKUoBSlKAUpSgFKUoBSlKAUpSgFKUoBSlKAUpSgFKUoBSlKAUpSgFKUoBSlKAUpSgFKUoBSlKAUpSgFKUoBSlKAUpSgFKUoBSlKAUpSgFKUoBXDuACScAcyT4DzrrublY0Z3YKqgsxPQKOZJrSG++/0l6xjjJS3B5L0L4/Kf7h0HrNWKFCVZ2Wwr18RGirvaXrb/azawkrCDcOPFTpjz9LB1e4EeuqZe9rl+57hjiH6iaj7y5P8KqWz3QTRmQZjDqXHmmRqHwq4b87Rs5IEERjaTUCDGB3Uwcg4HIdOVTVZQw2IpUFScs9+1uXfu9PEzlVqVqc6mdRtu4mCvaftIH5wD7Y4vuWpnZnbLcKQJ4Y5F8SmY2+8H4Cqvs3cq+nGY7Zyp6M2EBHmC5GfdUi3ZdtEDPAU+oSR5+tq0Zww2x28kV4TxW1X82bY3c32tb3lE+JMZMcndf3Dow9hNT1ecL7YV3akNJDLEQch8EAMOhDryz7DWzuzztD9IxbXJ/DY/Bv04gH5J8nx8fb1z6+EyrPTd0aOHxmZ5KiszYNKUqgaBGbx7eSzt2ndWZVKjCYz3mC+Jx41T/5aLb9Hm/u/81Svar+LJPpx/aLWr9xN10v7h4ndkCxF8pjOQ6LjmOnerRw9GlKk5z3Gbia1WNVU6e9F7/lotv0eb+7/AM1P5aLb9Hm/u/8ANXH8i1v+kTfCP/LXB7Frf9Im+Cf4U/tOfmP7zl5GfZdrli5w3Fi9bpkfuFj9VW2w2lFOgeKRZFPihBGfI46H21q7anYxKqkwXCyH82RdBPsYEjPtAqm2d9dbOuTp1RSqcOrdGHXSw6Mp/wD0Hxrr5alVX9KWpz81WpP+tHTkejKVD7q7xpe2yzKMH5Lr10yDqvrHMEeoipis2UXF2ZpRkpK6FRG3N67W0H4aUK2MhB3nPsUc8es4FVXtC7RfRybe2I435b9RH+qPN/qHt6a62FuzdbQlYoC3PMkshOAT+cxyWb1DJq7Rwl456jsilWxeWWSmrsvd721Rg/grVmHnI4T6lDfxrDXtrkzztEx6pGH/AI1K7M7G7ZQONLJI3jpxGv3t9dSMnZPs8jAjkHrEjZ+vIqTNhFpZv+SPJjHrdIj9m9sls5xNDJF6xiRR7cYb4A1dtm7VhuE1wyLIvmpzg+RHUH1Gta7c7GiAWtZtX6k2AT7HHLPtA9tUe2u7rZ9wca4ZV5Mp8R5MOjKfh4jzrr5ajWV6T1Ofma1F2rLTiejaVC7o7ea8tUmeIxk5GD0bH5aeOk+vyPXqZqs2UXFtM04yUkmihXfa9bxyvGYJiUdkJGjBKsVyO905VfBXm7bfzyf9ok+0avSIq3iqMaai47ynhK86rkpbvyc0pSqReFKUoBSlKAUpSgFKV8uwAJPQDJ9lAaz7Ut8dEgtFRJFADzCTXjUcFE7rL0HeOfNfKqVDvLD+Xs61Yfq8VD8dZqL2vtAzzyzN1kdn9gJ5D3DA91Y8MLOwVQSzEKoHUsTgAevNfRUqEYQSZ83VxEp1G0XbYtrsy/lEK2lxBK3QwycVBjqza+YX3Vf92ezu1s++Rxpc5DyAd3y0L0U+vr6/Cvndbd+HZdm0krKH0655D4eUa+YGcDHUn1gVrnebtJubicNC7QxocxqpwT4apMfKJHhzA6c+ZNF568nGm3l59XL/APTw8VKqlm5dWLfvL2txwu0dvEZHUkM0mUUMPDT8pv3apN32m7RkP8/oHlGiAfEgn66k4tt221FEV4FhusYjuVGFc+CSj/Q8tPQ1DbGx5bWZoZl0uvwI8GU+Kn/XOrFCjSj2XHXnr4orV61WXajLs8tPBktF2h7QX/qWYeIdY2BHkcrWFc7YSQhzCsMwIYSW2UGoHIJjJwDnxUr7DUTSrapQWxW7im6s3td+89Cblbxem2iSnHEHclA/pFxk+wghvfU9WoexraZW5lgJ5SR6x9NCB9asf+2tvVgYmn+nUaWw+hwtX9SkpPaVHtV/Fkn04/tFqk9jPz6X9nb7SKrt2q/iyT6cf2i1Sexn59L+zt9pFVuj+1l1wKlb93DribkpSlZhqCtfdsGw1e2W5A78TKpPnG5xg+xiCPafOtg1S+1m/VNnMhPeldFUfRYSE/BfrFT4ZtVY24lfEpOlK/AqvYxfkXM0Oe68Wv8ArIwX+D/UKv8AvtvF6HZvIP5w9yLP9I2cH3AFvdWuuxu2JvZH8EgIPtZ0wPgp+FZHbPtEm4hhzySMyH6TsVH1J+9V6rSVTFW/ko0qrp4TN/BU92NgSX92I9R5kvK55kJnLNz6sScD1tW/9m7NjgiWKJAqKMAD+J8yepPjVI7HNlBLV5yO9LJpB/UTkP3i3wFbAqDG1XOeXcixgqKhTzPaxSlKol4VE7d3WtrzRx4wxRgVI5HGclCR1U+I++palexk4u6PJRUlZnzHGFAAAAAwAOQAHQAeAr6pSvD0827b+eT/ALRJ9o1ekRXm7bfzyf8AaJPtGr0iK08f9MPH2Mv4f9U+9e5zSlKzDUFKUoBSlKAUpSgFYG32ItJyOohkI9uhqz66ru3Dxuh6MpU+xgR99exdnc8krpnmIVsfsi3a1yNduO7GdEWfGQjvP7gce1j5VQ7eF1l4XDDvr4ehgeb6tOkEEEc+XI1tbee9i2fZJYrLwjJGRqRS5Vc99jzz3iSAevXlyrZxtdxSgk9d61036LX+EzBwlNXdSW713cipdpG+Zu5uDE3/AA8Z5Y6SSDkX9YHQe8+PKl1NpunK4zBJFOPKNwG96PgisK62JcR/LgkX1lTj4jlXWHxWF/64TV1uvZ+KevkRVoVpNzkn7GDVt2XtAX8IsrhhxlH/AAczfnfo8h8VboD4HHqqpGuQatzhmXMhhNwfI+poWRirAqykqwPUMDgg+vNfFT22ZPSoVu/+apWK59bY/BT/ANZVKn9ZP1qglXJwOtexldank42ehauy5sbUh9YkB9nCc/dW961B2V7tzC8E8kbIiRtguMEs2FGAeeME+FbfrCxlWFSpeDT3aam7gYShS7StqVHtV/Fkn04/tFqh9kl7HFeSNJIiAwEAuwUZ4kZxknrgfVV87VfxZJ9OP7Ra07sLd+a8kMcChmVdZBYL3QQucn1sKt4WKlh5KTsrlXFyccRFxV3b7m//APeO0/SoP7WP/GuDvJaD/qoP7WP/ADVpz+SvaP8AQp/aJ/jXI7K9o/0Sf2if41H8tQ/yehL81X/x+psna/aZYwKdMvGbwWHvZP0vkj4+6tSbx7xz7QuAzD9SKNMnSCfkjxZiep8fcALJs/sbumI4s0UY8dOqRvhgD66v+7O4lrZd5FLy4xxJMFvWFHRR7OfmTXUZ0MPrDtM5lDEYjSfZidXZ9uqbK2w4/DSEPJ6uXdjz44GfeTWtu1cn/aT/AP1x49mk/fW8a092y2BW7ilxyki0/wBZGOfqcVHhKjlXzS2skxlNRw+WOxWLz2Zgf7Lgx5SfHjSVaKoXY9tMPZNDnvRSHl+o/eB/7tXwq+1VxCtVknxLWHadKNuApSlQk4pSlAKUpQHm3bfzyf8AaJPtGr0iK83bb+eT/tEn2jV6RFaeP+mHj7GX8P8Aqn3r3OaUpWYagpSlAKUpQClKUApSlAa9fc0R7aN0wxbhGuSx6CUd1gf6x4n/AKrWm9G3Wu7qSY5wThAfyYxyUfDmfWTW/tu7L9JtpYNZTiIV1L4Z/iPAjxBNeets7GltZmhmXSy/Bl8GU+Kn/XOtjBTU3eT1St4GLjoOmrRWjd/Ewgccx1qXsd7ruL5M7EeT98fvZI9xqHpVythqNdZasFJc0n6mfCrOm7wbXcW6PtCLfz9rDJ68YP7wasmPejZrfLsQp/VSM/wI/hVIpWTL4Bgn9CcP/MpLyvbyLa+IV19TT70mbEtN4tlDKrEEDgK2YuRXUG73UYBAPurvl3zsrdmRIWVlJUhI0TvA4IzkeIrWlX3c3cw38qXEo/ABV4mf+ZKnc0j1EKGY/rEdc4o1v+OYNLNVnNrg5XLdH4hXm8sIxT5I2VulM0luszRmPid5VJyeH+STyGMjn7CKm64VcDArmoqVGnRgqdJWitiNS8nrJ3ZUe1X8WSfTj+0WqT2M/PZf2dvtIqu3ar+LJPpx/aLVJ7Gfn0v7O32kVbFH9rLrgZdb93DribkpSlZhqClKUAqr9om7hu7JggzLGeJGPEkAhk96594FWildwm4SUluOJwU4uL3nnvcveY2N0shyY27kqjxQnqB5g8x7x41v60u0lRZEYMjAMrLzBB8RWsu0Ts6Ys11apnOWljUc89TIg8c+I949VT3V35uLE6V78ROWjc8s+JU/kH6vMGtOrTjio/qU9plUqssLL9OpsN/0qm7M7V7GUDWzQt4iRSRn1MmR8cVIP2g7OAz6Wnu1E/ADNZzoVE7OLNJV6bV1JFiqP21t+C0jEk8gRSQB1JJ9QHM46n1VS9t9sUCAi2jaVvBpAUQevHym+r21rqWa82ncjOqaVugHJVXPh4Ig/wBc6s0sHKWtTRFatjYx7NPVnoaGdXUMrBlYAqVOQQeYIPiK+6gdy922srURNKZGyWP5qk9VQHov8SSeWcVPVTmkpNJ3Rdg24ptWZ5t2388n/aJPtGr0iK83bb+eT/tEn2jV6RFaOP8Aph4+xm/D/qn3r3OaUpWYagpSlAKUpQClKUApSlAKit4d2oL2PRMmcfJZeTIfNT93Q+IqVpXqk4u6PJRUlZmktv8AZTdwEmEekR+Gjk4HrQ9f6pPsFU+5tHjOmRGQ+TqVPwNena+ZIgwwQCPIjNaEPiE1pJXM2p8Og3eLseX81IbN2Bc3BxDBI/rVTp97Huj3mvRKbNhByIkB8wij7qyMVJL4jwicR+GrfI1hux2Q4IkvGB8eFGfqd/uX41s2GBUUKqhVUYAUAAAdAAOgr7pWfVrTqu8maFKjCkrRQpSlRExD717A9NtWg4nD1FTq06saWDdMjy86hNy+zw2E7S+kCTVGUxo04yytnOo/m/XVzpUqqzjBwT0ZFKjCU1NrVClKVESilKUApSlAKrO8XZ7aXZLshjkPV4sKSfNhjDe8Z9dWaldRnKDvF2OJwjNWkrmo73sWnB/BXMbD/wCQMh/d1Vir2OXueckA/ruf/CtzUq2sdW4lR4Ci9xrHZfYuoINxclvNYV0/vNn+Aq/7H2FBapogiCDxxzLHzZjzY+2s+lQVK9Sp9TLFOhTp/ShSlKhJjWl92OmSZ5PSwNcjPjhZxqYtjOvn1rZQrmlS1Ks6lsz2EVOjCndxW0UpSoiUUpSgFKUoBSlKAUpSgKvabXvrkNNbLbrCHZY1m4muQIxRmLKcRglTjkfXXzvLvPJBcxwiW2hVoWkL3IcjUHC6FKsvPBz7jXcu688Zdbe8MULuX0cJXZCx1OInJ7oJJPMHGa79q7vyyXCTxXCxssTRHXEJQVZlcn5S4OVFWU4Zt1vHzKzU8u+/h5HTNt6VLe2k1wyma5iiLRBuGY5HI1Jlic48yeeakN5dptb2k0yAFo4ywDZIJHngg/XWJtHd+aa3jRrhRLHMswkEQAyjEqOHr9Y8fCubnYM81rNBPcq5lXSrLEE0Ajn3Q51fEVz2Lp8+Z129VbdyMfdvbsk8hBurOZQmStsH1g5ABOpyMdfDyqFst/J2MeZLVy8/CMCaxMF4pj1fLI5KNXMAYq0bL2dcxvmW5SRNONKwCM55YOoOfhjxqGXcaUw+jtdg2/ELlVgUPzlMuBIXOO8euM13F07u/LrZ9u8jaqWVufW379xkbZ29cLeGCKS2jUQLKWuQ3Ml3TSCHXwXNZmxt5BJY+lSgIFEhfScqRGzKXQnqp05HtrjaW6UNxcPLMqurW4g0MoJXvs3EVuqt3schyx1r5m3ZaS0jtZZ9aKycQ6NJkhQ5ERw3InCgkdcHkM1y3TaS7vydpVFJvv8AwfG7m3Z7iOVJUSK5QBgpDadEqa4mIzk+Ktg9UPSunY20r6S6lika20wOiyaElBYPGJBoy5A6gcxWVY7oxQXKzQEx9xkkUln4inBXmzHSVYZ95rNsNkcOe4l1547I2MY06IxHjOeecZ8KOUNbcPMKM9L7n5EXJvJKIL+TSmbV5Fj5HBCRI418+fNj0xXTbb5M6W/cCStcpb3EbZyhaN31Lz6HSCp5gg1mvuxmG8j4nztnbOn5GuNY8Yz3sac+HWvm+3PjkntpwxWSArqIHKRVBAVhnqCTg88ZI9nqdLf1p9zxqru61OjaO8E5mmSFoIo7cJxpbrUV1uoYIoVlwACMknq2MVNbGvTLAjl4mJHeMDa49QODpbxGRUbf7tyGd5re4ERlCiZZIxKjlBhXALAqwHLrg4HKs/YOyBbQLEHL4LMWIAyzuXY4HIDLHArieTKrdcTuGfM77OrEDvHvVJBdcESwQoIkfVcJK2WZ3XGUYBQAo6+dSO1trzCWG3g4ZllRpGeQMUSNNILBVILEswA51ztzYlxOXVLvhxSJw3QxK+AQQxRsjSSD46qX+7ZPAaCUxS26mNGK8QGIqqmN1yNQ7oPUYIrpOGnXXmc2nd9deR27u7XkmEqSqqzQymKTRnSThWV1zzAKsDg9Odde3NuNayxvIF9FbKSPg6opOqM3PBQ/J6cjjnzrJ2Fsb0dHzIZJJJDJK5AXU5wOSjkqgAADwxXO8GyPSraSDVo4gxqxqxzBzjIz0864vDPyO7TycyHut5LhNnSXhREOQ0KOG5Qs6qpl73yip1HGMZA8DWRu1tqSd3BurSZVXmLUPqBJ5FtTsMYBrP3h2R6VbPBr0a8d7GrGGVumRn5PnXXs7Z90jMZLlJAVIULAI8NywxIc5Hq5detdXg4Pjc5tNTXCxgf71P6dwtA9G1+j8Tnn0zRxNHXGnT3enyqbd25Ol2kET28YaFpS1yGxlXVdI0uv52fcax/5OYOBp1N6RnXx8vnj6tfF0atPyvD6/GpK/wB1457hZZgkirA0RRkBBLMrcQEnunkR58+tdXpJq3DpnNqrTT65Ecm90p2fLcCNGkjkaLMepom0yBDOuO8YwCW5c+6edSW7O1XnVmaa2mUEaWtSw8OYdWJ0n3/ClpsKWK0FulyylDiKQIpZYw2VRgch8Duk8sjyrjYe77QyyzSSrJLKEU8OMRKFTVjugnLZY5JPkK5k4WduJ7FTur8D73g2w8XCjhRWmncpHrJCLpUu7vjmQFHQczWPY7WuY7pba6ERMiM8UkAZQSmNaMrEkEBgQQcGszbuxPSFQrIYpYn1xSKASrYKnIPJlIJBHjXRs7YEgn9IuJ+NKqGOPSgjRFYgtpXJJY4GST0GK8Thl1/PI6anm0/HMhbPe2eSZ09JsYyLl4VjkD8UhZCi8uIMlh05dautRexthrAHBIcvPJNkqARxHL6fHpnGalK5qSi32T2nGSXaFKUqMlFKUoBSlKAUpSgFKUoDX0G99wMP6VBIxujD6KEAlKccx5Uq+rIXvc1xyqa9Nu7qadYJkgjgk4WWj4jSShVZs5YBUGoDlzPOpTY2wY7dSFAZi8j6iq6vwjs5GQOg1Y9grFvN2CZnlguZbdpccURhGVyBgPh1Ol8csjyqy5wbdlYrKE0tWRU+9Nw1mrqoSRbhre5aNGmEQQsHlRBzYZA9mrxxXY+8Ug2eZkuYp2E8aB0TT3WmjQq6EnS+GPl1HKpQbshLdIYJpYdDFw6EMzOc6jJqBEmSxJyOuPIV0jc9TDJG0zu8syTSSEICzoyMAFUBQPwYHTzpmp+fXV/DeeZanl11Yxtvy3iXMKx3SKk8pjUGEMUAiZ851jXkp6uvqrKW9nF4lsZAc2TSFggGZhIiawMnA5k4qRv9lCWSCQsQYZDIAMYJKMmD6sN9VcHZK+lC51HUITDp5Y0l1fV55yuK4zxsk+HmSZHdtceJXot553t4YxpF49wbaTlkK0RJmk0+XDXUPprWNtXeaVb24iN4IEj4egejNOTqiV2JKnlzPj51YbfdiJL17sE63TTp5aQxChpB+sVRQfZXRcbsyekSzRXksJm0F1RYmGUQIPlqT0H11IpU7+HnfufoRyhUt4+Vu9ErJccKAu51aIyzEDGdK5JA8M46VBbHe/mSK5M8KpJpcw8MkCFsEASasl9J8sZ8KsSQ9wKx193SxYDvcsEkDlz++oOy3TaIqqXk4gRgyQgpyAORHxNOsx+rPTlUUWrPiSyTuuBjx3l5dSTGCaOCOGVoVDR8QyOmAzOdQ0rq5DHPxrCvd8Lk2ttLFEvFe4eKWPrqMQl4iIfXwzj2ipe53VPEkeC6ltxKdUqxhCGfGC661OhyBzI8q703YiVbZEJVbaTiKOupirqdRPXOsk+upM8Ou7f49IjyTfXPcQ+zt8Xub+JYh/wjxyYZhgySIqM2M8wq6wvrIbyqOst/bgwOjRhrl2f0UgYV4w7ozt4Dh8Ni3mNPnVvfYaceGZe7wVlVVUAKeLpLE+vK595r42du9HFAIQdWBKA7AagJXZ2A5cubfuimenbZw9/weZKt9vH2/JF7K2/NI9gGIxcWryycgMuqxEEeQ75ro2xvJPHHtEoy5t3hWLKg41pEW1efNzUjJukvCt0SaSOS2TRFKuknTpCMGVgVYEAZGPAVw256G2mhaWRmnYPLK2nUzArjkBpAAQAADkKKVO9+tv2DjUtbrZ9zEtd63kltY8CNzLLFdRkZKukLOMH80kBgfEGuy0vbqeCcpOsbxXU6AmMODFGzBUxqHPpz9VSF1uzE95Fd81ljDA6cYcFWUBvZqOD667tnbGWFJVDE8WWWU5xyMpJIGPAZrlyhbsrq7OlGd+0+rIhdjTX81hxxcI0skSSRKYgqq3Uox1HUGHLPLHWu/YW8Et5MGjUxwRpiUOveNyesIz0EfifEkCpjY+zRb28cKksI0CAtjJAGMnFfGyNki3EgDFuJNJMc45NI2oqMeAryU4vNp3HqhJZde8xttbSeO4tEUjTLMyPkZyoidxjy5qKr0e/M0ctzHJHrPHkis9AxrkVgnAbyPeVsnw1eVWraGyVllgkLEGFy6gYwSUZMH3N4V87O2IkJc/KLzvcAsB3XcYOny5ZHngmvYyglqr/7EozctHb/AEVX/ee5NjZyNPHE807xSyMqlFVTMM4JAH82B1rM2fvc6293JI6Ti3YLHLCNKzMygqgGSNWtgpwccxUhDuhGsVvEWLLBM8o1BTqL8QlWGMY/CH4Csvam70U4iRx+CjfWYwBpcgEKrD80E5x4kCu3Om3a2l/f7HChUWt9be33IvZe8siWtwbrS09oGMoj5Bl0cSNl8gVOPaprv2VFfsY5ZLiHS+GkiERAVSM4STVksOQ5jHWu2Hc+2SRmjjWNHhMMsSKAkik5DMB+UMkZ8mr52duw8TIPTZ2hjPciOgcgMBXcLqdQPAnwFcuUNbenpwOlGel/X14keXv/AE70f0xNPBM+fRx04oTh/L8j1+qrdWB/slfSvSdR1cHg6eWNOsSavPORis+o5yUrWJIRcb3FKUqMkFKUoBSlKAUpSgFKUoBSlKAUpSgFKUoBSlKAUpSgFKUoBSlKAUpSgFKUoBSlKAUpSgFKUoBSlKAUpSgFKUoBSlKAUpSgFKUoBSlKAUpSgFKUoBSlKAUpSgFKUoBSlKAUpSgFKUoBSlKAUpSgFKUoBSlKAUpSgFKUoBSlKAUpSgFKUo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9" name="Picture 5" descr="C:\Users\IBM\Desktop\IIHMR-D.jpg"/>
          <p:cNvPicPr>
            <a:picLocks noChangeAspect="1" noChangeArrowheads="1"/>
          </p:cNvPicPr>
          <p:nvPr/>
        </p:nvPicPr>
        <p:blipFill>
          <a:blip r:embed="rId2" cstate="print"/>
          <a:srcRect/>
          <a:stretch>
            <a:fillRect/>
          </a:stretch>
        </p:blipFill>
        <p:spPr bwMode="auto">
          <a:xfrm>
            <a:off x="7552481" y="6019800"/>
            <a:ext cx="1591519" cy="8382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4000" dirty="0" smtClean="0"/>
              <a:t>DATA AND METHOD</a:t>
            </a:r>
            <a:endParaRPr lang="en-US" sz="4000" dirty="0"/>
          </a:p>
        </p:txBody>
      </p:sp>
      <p:sp>
        <p:nvSpPr>
          <p:cNvPr id="3" name="Content Placeholder 2"/>
          <p:cNvSpPr>
            <a:spLocks noGrp="1"/>
          </p:cNvSpPr>
          <p:nvPr>
            <p:ph idx="1"/>
          </p:nvPr>
        </p:nvSpPr>
        <p:spPr>
          <a:xfrm>
            <a:off x="457200" y="1600200"/>
            <a:ext cx="8229600" cy="4190999"/>
          </a:xfrm>
        </p:spPr>
        <p:txBody>
          <a:bodyPr>
            <a:noAutofit/>
          </a:bodyPr>
          <a:lstStyle/>
          <a:p>
            <a:pPr marL="285750" indent="-285750" algn="just">
              <a:lnSpc>
                <a:spcPct val="150000"/>
              </a:lnSpc>
              <a:defRPr/>
            </a:pPr>
            <a:r>
              <a:rPr lang="en-US" sz="1800" b="1" dirty="0" smtClean="0">
                <a:latin typeface="Garamond" pitchFamily="18" charset="0"/>
              </a:rPr>
              <a:t>STUDY AREA :- </a:t>
            </a:r>
            <a:r>
              <a:rPr lang="en-US" sz="1800" dirty="0" smtClean="0"/>
              <a:t>various department of hospital were visited which includes operation theatre (OT) dept., Labour room dept., NBCC dept., Pharmacy dept., IPD, OPD, Emergency, Family Planning dept., Routine Immunization dept. etc. </a:t>
            </a:r>
            <a:endParaRPr lang="en-US" sz="1800" b="1" dirty="0" smtClean="0">
              <a:latin typeface="Garamond" pitchFamily="18" charset="0"/>
            </a:endParaRPr>
          </a:p>
          <a:p>
            <a:pPr marL="0" indent="0" algn="just">
              <a:lnSpc>
                <a:spcPct val="150000"/>
              </a:lnSpc>
              <a:buNone/>
              <a:defRPr/>
            </a:pPr>
            <a:endParaRPr lang="en-US" sz="1800" b="1" dirty="0" smtClean="0">
              <a:latin typeface="Garamond" pitchFamily="18" charset="0"/>
            </a:endParaRPr>
          </a:p>
          <a:p>
            <a:r>
              <a:rPr lang="en-US" sz="1800" b="1" dirty="0" smtClean="0">
                <a:latin typeface="Garamond" pitchFamily="18" charset="0"/>
              </a:rPr>
              <a:t>STUDY DESIGN :-  </a:t>
            </a:r>
            <a:r>
              <a:rPr lang="en-IN" sz="1800" dirty="0" smtClean="0"/>
              <a:t>Observational study to analyse the gaps within the facility by using IPHS standards.</a:t>
            </a:r>
            <a:r>
              <a:rPr lang="en-US" sz="1800" b="1" dirty="0" smtClean="0"/>
              <a:t> </a:t>
            </a:r>
          </a:p>
          <a:p>
            <a:pPr>
              <a:buNone/>
            </a:pPr>
            <a:endParaRPr lang="en-US" sz="1800" dirty="0" smtClean="0"/>
          </a:p>
          <a:p>
            <a:r>
              <a:rPr lang="en-US" sz="1800" b="1" dirty="0" smtClean="0"/>
              <a:t>Data Collection TOOL:    </a:t>
            </a:r>
            <a:r>
              <a:rPr lang="en-US" sz="1800" dirty="0" smtClean="0"/>
              <a:t>Checklist</a:t>
            </a:r>
          </a:p>
          <a:p>
            <a:pPr>
              <a:buNone/>
            </a:pPr>
            <a:endParaRPr lang="en-US" sz="1800" dirty="0" smtClean="0"/>
          </a:p>
          <a:p>
            <a:r>
              <a:rPr lang="en-US" sz="1800" b="1" dirty="0" smtClean="0"/>
              <a:t>Duration of the Study:</a:t>
            </a:r>
            <a:r>
              <a:rPr lang="en-US" sz="1800" dirty="0" smtClean="0"/>
              <a:t>    February 19 to April 26, 2013</a:t>
            </a:r>
            <a:endParaRPr lang="en-US" sz="1800" dirty="0"/>
          </a:p>
        </p:txBody>
      </p:sp>
      <p:sp>
        <p:nvSpPr>
          <p:cNvPr id="1026" name="AutoShape 2" descr="data:image/jpeg;base64,/9j/4AAQSkZJRgABAQAAAQABAAD/2wCEAAkGBhISEBUTExEWFRQWFBgVFRgSGBcXGhgSGBUWFRcTFxoZHSYfGBomGRYdIC8sIycpLCwsFh4xNTAqNSYrLCsBCQoKDgwOGg8PGjUkHyUsLCo2NSk2Ki8sLTEsLTQ0LCotNCw1LSwqKioxMCw2NCwsLCwsLDAqLC8sKSwvLCkpLP/AABEIAK4BIgMBIgACEQEDEQH/xAAcAAEAAgIDAQAAAAAAAAAAAAAABQYEBwEDCAL/xABLEAACAQMBBQQFBgkJCAMAAAABAgMABBESBQYTITEHIkFRFGFxgZEyNHKhs8EjNUJSVGJ0orEXM1OCk6PR0vAVFiRDRJLC8WNz4f/EABoBAQADAQEBAAAAAAAAAAAAAAADBAUCAQb/xAA1EQACAQIDBQYFAwQDAAAAAAAAAQIDEQQSITFBUWHwInGBobHBBRQy0eETNJEjJFPxBjNy/9oADAMBAAIRAxEAPwDeNKUoBSlKAUpSgFKUoBSlKAUpSgFKUoBSlKAUpSgFKUoBSlKAUpSgFKUoBSlKAUpSgFKUoBSlKAUpSgFKUoBSlKAUpSgFKUoBSlKAUpSgFKUoBSlKAUpSgFKUoBSlKAUpSgFKUoBSlKAUpSgFKUoBSlKAUpSgFKUoBSlKAUpSgFKUoBXDuACScAcyT4DzrrublY0Z3YKqgsxPQKOZJrSG++/0l6xjjJS3B5L0L4/Kf7h0HrNWKFCVZ2Wwr18RGirvaXrb/azawkrCDcOPFTpjz9LB1e4EeuqZe9rl+57hjiH6iaj7y5P8KqWz3QTRmQZjDqXHmmRqHwq4b87Rs5IEERjaTUCDGB3Uwcg4HIdOVTVZQw2IpUFScs9+1uXfu9PEzlVqVqc6mdRtu4mCvaftIH5wD7Y4vuWpnZnbLcKQJ4Y5F8SmY2+8H4Cqvs3cq+nGY7Zyp6M2EBHmC5GfdUi3ZdtEDPAU+oSR5+tq0Zww2x28kV4TxW1X82bY3c32tb3lE+JMZMcndf3Dow9hNT1ecL7YV3akNJDLEQch8EAMOhDryz7DWzuzztD9IxbXJ/DY/Bv04gH5J8nx8fb1z6+EyrPTd0aOHxmZ5KiszYNKUqgaBGbx7eSzt2ndWZVKjCYz3mC+Jx41T/5aLb9Hm/u/81Svar+LJPpx/aLWr9xN10v7h4ndkCxF8pjOQ6LjmOnerRw9GlKk5z3Gbia1WNVU6e9F7/lotv0eb+7/AM1P5aLb9Hm/u/8ANXH8i1v+kTfCP/LXB7Frf9Im+Cf4U/tOfmP7zl5GfZdrli5w3Fi9bpkfuFj9VW2w2lFOgeKRZFPihBGfI46H21q7anYxKqkwXCyH82RdBPsYEjPtAqm2d9dbOuTp1RSqcOrdGHXSw6Mp/wD0Hxrr5alVX9KWpz81WpP+tHTkejKVD7q7xpe2yzKMH5Lr10yDqvrHMEeoipis2UXF2ZpRkpK6FRG3N67W0H4aUK2MhB3nPsUc8es4FVXtC7RfRybe2I435b9RH+qPN/qHt6a62FuzdbQlYoC3PMkshOAT+cxyWb1DJq7Rwl456jsilWxeWWSmrsvd721Rg/grVmHnI4T6lDfxrDXtrkzztEx6pGH/AI1K7M7G7ZQONLJI3jpxGv3t9dSMnZPs8jAjkHrEjZ+vIqTNhFpZv+SPJjHrdIj9m9sls5xNDJF6xiRR7cYb4A1dtm7VhuE1wyLIvmpzg+RHUH1Gta7c7GiAWtZtX6k2AT7HHLPtA9tUe2u7rZ9wca4ZV5Mp8R5MOjKfh4jzrr5ajWV6T1Ofma1F2rLTiejaVC7o7ea8tUmeIxk5GD0bH5aeOk+vyPXqZqs2UXFtM04yUkmihXfa9bxyvGYJiUdkJGjBKsVyO905VfBXm7bfzyf9ok+0avSIq3iqMaai47ynhK86rkpbvyc0pSqReFKUoBSlKAUpSgFKV8uwAJPQDJ9lAaz7Ut8dEgtFRJFADzCTXjUcFE7rL0HeOfNfKqVDvLD+Xs61Yfq8VD8dZqL2vtAzzyzN1kdn9gJ5D3DA91Y8MLOwVQSzEKoHUsTgAevNfRUqEYQSZ83VxEp1G0XbYtrsy/lEK2lxBK3QwycVBjqza+YX3Vf92ezu1s++Rxpc5DyAd3y0L0U+vr6/Cvndbd+HZdm0krKH0655D4eUa+YGcDHUn1gVrnebtJubicNC7QxocxqpwT4apMfKJHhzA6c+ZNF568nGm3l59XL/APTw8VKqlm5dWLfvL2txwu0dvEZHUkM0mUUMPDT8pv3apN32m7RkP8/oHlGiAfEgn66k4tt221FEV4FhusYjuVGFc+CSj/Q8tPQ1DbGx5bWZoZl0uvwI8GU+Kn/XOrFCjSj2XHXnr4orV61WXajLs8tPBktF2h7QX/qWYeIdY2BHkcrWFc7YSQhzCsMwIYSW2UGoHIJjJwDnxUr7DUTSrapQWxW7im6s3td+89Cblbxem2iSnHEHclA/pFxk+wghvfU9WoexraZW5lgJ5SR6x9NCB9asf+2tvVgYmn+nUaWw+hwtX9SkpPaVHtV/Fkn04/tFqk9jPz6X9nb7SKrt2q/iyT6cf2i1Sexn59L+zt9pFVuj+1l1wKlb93DribkpSlZhqCtfdsGw1e2W5A78TKpPnG5xg+xiCPafOtg1S+1m/VNnMhPeldFUfRYSE/BfrFT4ZtVY24lfEpOlK/AqvYxfkXM0Oe68Wv8ArIwX+D/UKv8AvtvF6HZvIP5w9yLP9I2cH3AFvdWuuxu2JvZH8EgIPtZ0wPgp+FZHbPtEm4hhzySMyH6TsVH1J+9V6rSVTFW/ko0qrp4TN/BU92NgSX92I9R5kvK55kJnLNz6sScD1tW/9m7NjgiWKJAqKMAD+J8yepPjVI7HNlBLV5yO9LJpB/UTkP3i3wFbAqDG1XOeXcixgqKhTzPaxSlKol4VE7d3WtrzRx4wxRgVI5HGclCR1U+I++palexk4u6PJRUlZnzHGFAAAAAwAOQAHQAeAr6pSvD0827b+eT/ALRJ9o1ekRXm7bfzyf8AaJPtGr0iK08f9MPH2Mv4f9U+9e5zSlKzDUFKUoBSlKAUpSgFYG32ItJyOohkI9uhqz66ru3Dxuh6MpU+xgR99exdnc8krpnmIVsfsi3a1yNduO7GdEWfGQjvP7gce1j5VQ7eF1l4XDDvr4ehgeb6tOkEEEc+XI1tbee9i2fZJYrLwjJGRqRS5Vc99jzz3iSAevXlyrZxtdxSgk9d61036LX+EzBwlNXdSW713cipdpG+Zu5uDE3/AA8Z5Y6SSDkX9YHQe8+PKl1NpunK4zBJFOPKNwG96PgisK62JcR/LgkX1lTj4jlXWHxWF/64TV1uvZ+KevkRVoVpNzkn7GDVt2XtAX8IsrhhxlH/AAczfnfo8h8VboD4HHqqpGuQatzhmXMhhNwfI+poWRirAqykqwPUMDgg+vNfFT22ZPSoVu/+apWK59bY/BT/ANZVKn9ZP1qglXJwOtexldank42ehauy5sbUh9YkB9nCc/dW961B2V7tzC8E8kbIiRtguMEs2FGAeeME+FbfrCxlWFSpeDT3aam7gYShS7StqVHtV/Fkn04/tFqh9kl7HFeSNJIiAwEAuwUZ4kZxknrgfVV87VfxZJ9OP7Ra07sLd+a8kMcChmVdZBYL3QQucn1sKt4WKlh5KTsrlXFyccRFxV3b7m//APeO0/SoP7WP/GuDvJaD/qoP7WP/ADVpz+SvaP8AQp/aJ/jXI7K9o/0Sf2if41H8tQ/yehL81X/x+psna/aZYwKdMvGbwWHvZP0vkj4+6tSbx7xz7QuAzD9SKNMnSCfkjxZiep8fcALJs/sbumI4s0UY8dOqRvhgD66v+7O4lrZd5FLy4xxJMFvWFHRR7OfmTXUZ0MPrDtM5lDEYjSfZidXZ9uqbK2w4/DSEPJ6uXdjz44GfeTWtu1cn/aT/AP1x49mk/fW8a092y2BW7ilxyki0/wBZGOfqcVHhKjlXzS2skxlNRw+WOxWLz2Zgf7Lgx5SfHjSVaKoXY9tMPZNDnvRSHl+o/eB/7tXwq+1VxCtVknxLWHadKNuApSlQk4pSlAKUpQHm3bfzyf8AaJPtGr0iK83bb+eT/tEn2jV6RFaeP+mHj7GX8P8Aqn3r3OaUpWYagpSlAKUpQClKUApSlAa9fc0R7aN0wxbhGuSx6CUd1gf6x4n/AKrWm9G3Wu7qSY5wThAfyYxyUfDmfWTW/tu7L9JtpYNZTiIV1L4Z/iPAjxBNeets7GltZmhmXSy/Bl8GU+Kn/XOtjBTU3eT1St4GLjoOmrRWjd/Ewgccx1qXsd7ruL5M7EeT98fvZI9xqHpVythqNdZasFJc0n6mfCrOm7wbXcW6PtCLfz9rDJ68YP7wasmPejZrfLsQp/VSM/wI/hVIpWTL4Bgn9CcP/MpLyvbyLa+IV19TT70mbEtN4tlDKrEEDgK2YuRXUG73UYBAPurvl3zsrdmRIWVlJUhI0TvA4IzkeIrWlX3c3cw38qXEo/ABV4mf+ZKnc0j1EKGY/rEdc4o1v+OYNLNVnNrg5XLdH4hXm8sIxT5I2VulM0luszRmPid5VJyeH+STyGMjn7CKm64VcDArmoqVGnRgqdJWitiNS8nrJ3ZUe1X8WSfTj+0WqT2M/PZf2dvtIqu3ar+LJPpx/aLVJ7Gfn0v7O32kVbFH9rLrgZdb93DribkpSlZhqClKUAqr9om7hu7JggzLGeJGPEkAhk96594FWildwm4SUluOJwU4uL3nnvcveY2N0shyY27kqjxQnqB5g8x7x41v60u0lRZEYMjAMrLzBB8RWsu0Ts6Ys11apnOWljUc89TIg8c+I949VT3V35uLE6V78ROWjc8s+JU/kH6vMGtOrTjio/qU9plUqssLL9OpsN/0qm7M7V7GUDWzQt4iRSRn1MmR8cVIP2g7OAz6Wnu1E/ADNZzoVE7OLNJV6bV1JFiqP21t+C0jEk8gRSQB1JJ9QHM46n1VS9t9sUCAi2jaVvBpAUQevHym+r21rqWa82ncjOqaVugHJVXPh4Ig/wBc6s0sHKWtTRFatjYx7NPVnoaGdXUMrBlYAqVOQQeYIPiK+6gdy922srURNKZGyWP5qk9VQHov8SSeWcVPVTmkpNJ3Rdg24ptWZ5t2388n/aJPtGr0iK83bb+eT/tEn2jV6RFaOP8Aph4+xm/D/qn3r3OaUpWYagpSlAKUpQClKUApSlAKit4d2oL2PRMmcfJZeTIfNT93Q+IqVpXqk4u6PJRUlZmktv8AZTdwEmEekR+Gjk4HrQ9f6pPsFU+5tHjOmRGQ+TqVPwNena+ZIgwwQCPIjNaEPiE1pJXM2p8Og3eLseX81IbN2Bc3BxDBI/rVTp97Huj3mvRKbNhByIkB8wij7qyMVJL4jwicR+GrfI1hux2Q4IkvGB8eFGfqd/uX41s2GBUUKqhVUYAUAAAdAAOgr7pWfVrTqu8maFKjCkrRQpSlRExD717A9NtWg4nD1FTq06saWDdMjy86hNy+zw2E7S+kCTVGUxo04yytnOo/m/XVzpUqqzjBwT0ZFKjCU1NrVClKVESilKUApSlAKrO8XZ7aXZLshjkPV4sKSfNhjDe8Z9dWaldRnKDvF2OJwjNWkrmo73sWnB/BXMbD/wCQMh/d1Vir2OXueckA/ruf/CtzUq2sdW4lR4Ci9xrHZfYuoINxclvNYV0/vNn+Aq/7H2FBapogiCDxxzLHzZjzY+2s+lQVK9Sp9TLFOhTp/ShSlKhJjWl92OmSZ5PSwNcjPjhZxqYtjOvn1rZQrmlS1Ks6lsz2EVOjCndxW0UpSoiUUpSgFKUoBSlKAUpSgKvabXvrkNNbLbrCHZY1m4muQIxRmLKcRglTjkfXXzvLvPJBcxwiW2hVoWkL3IcjUHC6FKsvPBz7jXcu688Zdbe8MULuX0cJXZCx1OInJ7oJJPMHGa79q7vyyXCTxXCxssTRHXEJQVZlcn5S4OVFWU4Zt1vHzKzU8u+/h5HTNt6VLe2k1wyma5iiLRBuGY5HI1Jlic48yeeakN5dptb2k0yAFo4ywDZIJHngg/XWJtHd+aa3jRrhRLHMswkEQAyjEqOHr9Y8fCubnYM81rNBPcq5lXSrLEE0Ajn3Q51fEVz2Lp8+Z129VbdyMfdvbsk8hBurOZQmStsH1g5ABOpyMdfDyqFst/J2MeZLVy8/CMCaxMF4pj1fLI5KNXMAYq0bL2dcxvmW5SRNONKwCM55YOoOfhjxqGXcaUw+jtdg2/ELlVgUPzlMuBIXOO8euM13F07u/LrZ9u8jaqWVufW379xkbZ29cLeGCKS2jUQLKWuQ3Ml3TSCHXwXNZmxt5BJY+lSgIFEhfScqRGzKXQnqp05HtrjaW6UNxcPLMqurW4g0MoJXvs3EVuqt3schyx1r5m3ZaS0jtZZ9aKycQ6NJkhQ5ERw3InCgkdcHkM1y3TaS7vydpVFJvv8AwfG7m3Z7iOVJUSK5QBgpDadEqa4mIzk+Ktg9UPSunY20r6S6lika20wOiyaElBYPGJBoy5A6gcxWVY7oxQXKzQEx9xkkUln4inBXmzHSVYZ95rNsNkcOe4l1547I2MY06IxHjOeecZ8KOUNbcPMKM9L7n5EXJvJKIL+TSmbV5Fj5HBCRI418+fNj0xXTbb5M6W/cCStcpb3EbZyhaN31Lz6HSCp5gg1mvuxmG8j4nztnbOn5GuNY8Yz3sac+HWvm+3PjkntpwxWSArqIHKRVBAVhnqCTg88ZI9nqdLf1p9zxqru61OjaO8E5mmSFoIo7cJxpbrUV1uoYIoVlwACMknq2MVNbGvTLAjl4mJHeMDa49QODpbxGRUbf7tyGd5re4ERlCiZZIxKjlBhXALAqwHLrg4HKs/YOyBbQLEHL4LMWIAyzuXY4HIDLHArieTKrdcTuGfM77OrEDvHvVJBdcESwQoIkfVcJK2WZ3XGUYBQAo6+dSO1trzCWG3g4ZllRpGeQMUSNNILBVILEswA51ztzYlxOXVLvhxSJw3QxK+AQQxRsjSSD46qX+7ZPAaCUxS26mNGK8QGIqqmN1yNQ7oPUYIrpOGnXXmc2nd9deR27u7XkmEqSqqzQymKTRnSThWV1zzAKsDg9Odde3NuNayxvIF9FbKSPg6opOqM3PBQ/J6cjjnzrJ2Fsb0dHzIZJJJDJK5AXU5wOSjkqgAADwxXO8GyPSraSDVo4gxqxqxzBzjIz0864vDPyO7TycyHut5LhNnSXhREOQ0KOG5Qs6qpl73yip1HGMZA8DWRu1tqSd3BurSZVXmLUPqBJ5FtTsMYBrP3h2R6VbPBr0a8d7GrGGVumRn5PnXXs7Z90jMZLlJAVIULAI8NywxIc5Hq5detdXg4Pjc5tNTXCxgf71P6dwtA9G1+j8Tnn0zRxNHXGnT3enyqbd25Ol2kET28YaFpS1yGxlXVdI0uv52fcax/5OYOBp1N6RnXx8vnj6tfF0atPyvD6/GpK/wB1457hZZgkirA0RRkBBLMrcQEnunkR58+tdXpJq3DpnNqrTT65Ecm90p2fLcCNGkjkaLMepom0yBDOuO8YwCW5c+6edSW7O1XnVmaa2mUEaWtSw8OYdWJ0n3/ClpsKWK0FulyylDiKQIpZYw2VRgch8Duk8sjyrjYe77QyyzSSrJLKEU8OMRKFTVjugnLZY5JPkK5k4WduJ7FTur8D73g2w8XCjhRWmncpHrJCLpUu7vjmQFHQczWPY7WuY7pba6ERMiM8UkAZQSmNaMrEkEBgQQcGszbuxPSFQrIYpYn1xSKASrYKnIPJlIJBHjXRs7YEgn9IuJ+NKqGOPSgjRFYgtpXJJY4GST0GK8Thl1/PI6anm0/HMhbPe2eSZ09JsYyLl4VjkD8UhZCi8uIMlh05dautRexthrAHBIcvPJNkqARxHL6fHpnGalK5qSi32T2nGSXaFKUqMlFKUoBSlKAUpSgFKUoDX0G99wMP6VBIxujD6KEAlKccx5Uq+rIXvc1xyqa9Nu7qadYJkgjgk4WWj4jSShVZs5YBUGoDlzPOpTY2wY7dSFAZi8j6iq6vwjs5GQOg1Y9grFvN2CZnlguZbdpccURhGVyBgPh1Ol8csjyqy5wbdlYrKE0tWRU+9Nw1mrqoSRbhre5aNGmEQQsHlRBzYZA9mrxxXY+8Ug2eZkuYp2E8aB0TT3WmjQq6EnS+GPl1HKpQbshLdIYJpYdDFw6EMzOc6jJqBEmSxJyOuPIV0jc9TDJG0zu8syTSSEICzoyMAFUBQPwYHTzpmp+fXV/DeeZanl11Yxtvy3iXMKx3SKk8pjUGEMUAiZ851jXkp6uvqrKW9nF4lsZAc2TSFggGZhIiawMnA5k4qRv9lCWSCQsQYZDIAMYJKMmD6sN9VcHZK+lC51HUITDp5Y0l1fV55yuK4zxsk+HmSZHdtceJXot553t4YxpF49wbaTlkK0RJmk0+XDXUPprWNtXeaVb24iN4IEj4egejNOTqiV2JKnlzPj51YbfdiJL17sE63TTp5aQxChpB+sVRQfZXRcbsyekSzRXksJm0F1RYmGUQIPlqT0H11IpU7+HnfufoRyhUt4+Vu9ErJccKAu51aIyzEDGdK5JA8M46VBbHe/mSK5M8KpJpcw8MkCFsEASasl9J8sZ8KsSQ9wKx193SxYDvcsEkDlz++oOy3TaIqqXk4gRgyQgpyAORHxNOsx+rPTlUUWrPiSyTuuBjx3l5dSTGCaOCOGVoVDR8QyOmAzOdQ0rq5DHPxrCvd8Lk2ttLFEvFe4eKWPrqMQl4iIfXwzj2ipe53VPEkeC6ltxKdUqxhCGfGC661OhyBzI8q703YiVbZEJVbaTiKOupirqdRPXOsk+upM8Ou7f49IjyTfXPcQ+zt8Xub+JYh/wjxyYZhgySIqM2M8wq6wvrIbyqOst/bgwOjRhrl2f0UgYV4w7ozt4Dh8Ni3mNPnVvfYaceGZe7wVlVVUAKeLpLE+vK595r42du9HFAIQdWBKA7AagJXZ2A5cubfuimenbZw9/weZKt9vH2/JF7K2/NI9gGIxcWryycgMuqxEEeQ75ro2xvJPHHtEoy5t3hWLKg41pEW1efNzUjJukvCt0SaSOS2TRFKuknTpCMGVgVYEAZGPAVw256G2mhaWRmnYPLK2nUzArjkBpAAQAADkKKVO9+tv2DjUtbrZ9zEtd63kltY8CNzLLFdRkZKukLOMH80kBgfEGuy0vbqeCcpOsbxXU6AmMODFGzBUxqHPpz9VSF1uzE95Fd81ljDA6cYcFWUBvZqOD667tnbGWFJVDE8WWWU5xyMpJIGPAZrlyhbsrq7OlGd+0+rIhdjTX81hxxcI0skSSRKYgqq3Uox1HUGHLPLHWu/YW8Et5MGjUxwRpiUOveNyesIz0EfifEkCpjY+zRb28cKksI0CAtjJAGMnFfGyNki3EgDFuJNJMc45NI2oqMeAryU4vNp3HqhJZde8xttbSeO4tEUjTLMyPkZyoidxjy5qKr0e/M0ctzHJHrPHkis9AxrkVgnAbyPeVsnw1eVWraGyVllgkLEGFy6gYwSUZMH3N4V87O2IkJc/KLzvcAsB3XcYOny5ZHngmvYyglqr/7EozctHb/AEVX/ee5NjZyNPHE807xSyMqlFVTMM4JAH82B1rM2fvc6293JI6Ti3YLHLCNKzMygqgGSNWtgpwccxUhDuhGsVvEWLLBM8o1BTqL8QlWGMY/CH4Csvam70U4iRx+CjfWYwBpcgEKrD80E5x4kCu3Om3a2l/f7HChUWt9be33IvZe8siWtwbrS09oGMoj5Bl0cSNl8gVOPaprv2VFfsY5ZLiHS+GkiERAVSM4STVksOQ5jHWu2Hc+2SRmjjWNHhMMsSKAkik5DMB+UMkZ8mr52duw8TIPTZ2hjPciOgcgMBXcLqdQPAnwFcuUNbenpwOlGel/X14keXv/AE70f0xNPBM+fRx04oTh/L8j1+qrdWB/slfSvSdR1cHg6eWNOsSavPORis+o5yUrWJIRcb3FKUqMkFKUoBSlKAUpSgFKUoBSlKAUpSgFKUoBSlKAUpSgFKUoBSlKAUpSgFKUoBSlKAUpSgFKUoBSlKAUpSgFKUoBSlKAUpSgFKUoBSlKAUpSgFKUoBSlKAUpSgFKUoBSlKAUpSgFKUoBSlKAUpSgFKUoBSlKAUpSgFKUoBSlKAUpSgFKUo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9" name="Picture 5" descr="C:\Users\IBM\Desktop\IIHMR-D.jpg"/>
          <p:cNvPicPr>
            <a:picLocks noChangeAspect="1" noChangeArrowheads="1"/>
          </p:cNvPicPr>
          <p:nvPr/>
        </p:nvPicPr>
        <p:blipFill>
          <a:blip r:embed="rId2" cstate="print"/>
          <a:srcRect/>
          <a:stretch>
            <a:fillRect/>
          </a:stretch>
        </p:blipFill>
        <p:spPr bwMode="auto">
          <a:xfrm>
            <a:off x="7552481" y="5867400"/>
            <a:ext cx="1591519" cy="8382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Gap analysis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4156420"/>
              </p:ext>
            </p:extLst>
          </p:nvPr>
        </p:nvGraphicFramePr>
        <p:xfrm>
          <a:off x="685800" y="914400"/>
          <a:ext cx="7543800" cy="4648200"/>
        </p:xfrm>
        <a:graphic>
          <a:graphicData uri="http://schemas.openxmlformats.org/drawingml/2006/table">
            <a:tbl>
              <a:tblPr firstRow="1" firstCol="1" bandRow="1">
                <a:tableStyleId>{5C22544A-7EE6-4342-B048-85BDC9FD1C3A}</a:tableStyleId>
              </a:tblPr>
              <a:tblGrid>
                <a:gridCol w="2938109"/>
                <a:gridCol w="198527"/>
                <a:gridCol w="4407164"/>
              </a:tblGrid>
              <a:tr h="396070">
                <a:tc gridSpan="2">
                  <a:txBody>
                    <a:bodyPr/>
                    <a:lstStyle/>
                    <a:p>
                      <a:pPr marL="0" marR="0" algn="just">
                        <a:lnSpc>
                          <a:spcPct val="150000"/>
                        </a:lnSpc>
                        <a:spcBef>
                          <a:spcPts val="0"/>
                        </a:spcBef>
                        <a:spcAft>
                          <a:spcPts val="0"/>
                        </a:spcAft>
                      </a:pPr>
                      <a:r>
                        <a:rPr lang="en-US" sz="1600" dirty="0">
                          <a:effectLst/>
                        </a:rPr>
                        <a:t>Gap ID No.</a:t>
                      </a:r>
                      <a:endParaRPr lang="en-US" sz="1400" dirty="0">
                        <a:effectLst/>
                        <a:latin typeface="Calibri"/>
                        <a:ea typeface="Times New Roman"/>
                        <a:cs typeface="Times New Roman"/>
                      </a:endParaRPr>
                    </a:p>
                  </a:txBody>
                  <a:tcPr marL="68580" marR="68580" marT="0" marB="0"/>
                </a:tc>
                <a:tc hMerge="1">
                  <a:txBody>
                    <a:bodyPr/>
                    <a:lstStyle/>
                    <a:p>
                      <a:endParaRPr lang="en-US"/>
                    </a:p>
                  </a:txBody>
                  <a:tcPr/>
                </a:tc>
                <a:tc>
                  <a:txBody>
                    <a:bodyPr/>
                    <a:lstStyle/>
                    <a:p>
                      <a:pPr marL="0" marR="0" algn="just">
                        <a:lnSpc>
                          <a:spcPct val="150000"/>
                        </a:lnSpc>
                        <a:spcBef>
                          <a:spcPts val="0"/>
                        </a:spcBef>
                        <a:spcAft>
                          <a:spcPts val="0"/>
                        </a:spcAft>
                      </a:pPr>
                      <a:r>
                        <a:rPr lang="en-US" sz="1600" dirty="0">
                          <a:effectLst/>
                        </a:rPr>
                        <a:t>OP001</a:t>
                      </a:r>
                      <a:endParaRPr lang="en-US" sz="1400" dirty="0">
                        <a:effectLst/>
                        <a:latin typeface="Calibri"/>
                        <a:ea typeface="Times New Roman"/>
                        <a:cs typeface="Times New Roman"/>
                      </a:endParaRPr>
                    </a:p>
                  </a:txBody>
                  <a:tcPr marL="68580" marR="68580" marT="0" marB="0"/>
                </a:tc>
              </a:tr>
              <a:tr h="464273">
                <a:tc gridSpan="3">
                  <a:txBody>
                    <a:bodyPr/>
                    <a:lstStyle/>
                    <a:p>
                      <a:pPr marL="0" marR="0" algn="just">
                        <a:lnSpc>
                          <a:spcPct val="150000"/>
                        </a:lnSpc>
                        <a:spcBef>
                          <a:spcPts val="0"/>
                        </a:spcBef>
                        <a:spcAft>
                          <a:spcPts val="0"/>
                        </a:spcAft>
                      </a:pPr>
                      <a:r>
                        <a:rPr lang="en-US" sz="1600">
                          <a:effectLst/>
                        </a:rPr>
                        <a:t>Gap Statement: Registration counter is in the open.</a:t>
                      </a:r>
                      <a:endParaRPr lang="en-US" sz="140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2170989">
                <a:tc gridSpan="3">
                  <a:txBody>
                    <a:bodyPr/>
                    <a:lstStyle/>
                    <a:p>
                      <a:pPr marL="0" marR="0" algn="just">
                        <a:lnSpc>
                          <a:spcPct val="150000"/>
                        </a:lnSpc>
                        <a:spcBef>
                          <a:spcPts val="0"/>
                        </a:spcBef>
                        <a:spcAft>
                          <a:spcPts val="0"/>
                        </a:spcAft>
                      </a:pPr>
                      <a:r>
                        <a:rPr lang="en-US" sz="1600" dirty="0">
                          <a:effectLst/>
                        </a:rPr>
                        <a:t>Rationale/Explanation:</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For registration the patient has to stand outside in the open.</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The area is not covered and patients have to stand in adverse weather condition.</a:t>
                      </a:r>
                      <a:endParaRPr lang="en-US" sz="1400" dirty="0">
                        <a:effectLst/>
                      </a:endParaRPr>
                    </a:p>
                    <a:p>
                      <a:pPr marL="342900" marR="0" lvl="0" indent="-342900" algn="just">
                        <a:lnSpc>
                          <a:spcPct val="150000"/>
                        </a:lnSpc>
                        <a:spcBef>
                          <a:spcPts val="0"/>
                        </a:spcBef>
                        <a:spcAft>
                          <a:spcPts val="0"/>
                        </a:spcAft>
                        <a:buFont typeface="Symbol"/>
                        <a:buChar char=""/>
                      </a:pPr>
                      <a:r>
                        <a:rPr lang="en-US" sz="1600" dirty="0">
                          <a:effectLst/>
                        </a:rPr>
                        <a:t>There is no chair or bench available for the patients to sit.</a:t>
                      </a:r>
                      <a:endParaRPr lang="en-US" sz="1400"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839799">
                <a:tc>
                  <a:txBody>
                    <a:bodyPr/>
                    <a:lstStyle/>
                    <a:p>
                      <a:pPr marL="0" marR="0" algn="just">
                        <a:lnSpc>
                          <a:spcPct val="150000"/>
                        </a:lnSpc>
                        <a:spcBef>
                          <a:spcPts val="0"/>
                        </a:spcBef>
                        <a:spcAft>
                          <a:spcPts val="0"/>
                        </a:spcAft>
                      </a:pPr>
                      <a:r>
                        <a:rPr lang="en-US" sz="1600">
                          <a:effectLst/>
                        </a:rPr>
                        <a:t>Gap Classification</a:t>
                      </a:r>
                      <a:endParaRPr lang="en-US" sz="1400">
                        <a:effectLst/>
                      </a:endParaRPr>
                    </a:p>
                    <a:p>
                      <a:pPr marL="0" marR="0" algn="just">
                        <a:lnSpc>
                          <a:spcPct val="150000"/>
                        </a:lnSpc>
                        <a:spcBef>
                          <a:spcPts val="0"/>
                        </a:spcBef>
                        <a:spcAft>
                          <a:spcPts val="0"/>
                        </a:spcAft>
                      </a:pPr>
                      <a:r>
                        <a:rPr lang="en-US" sz="1600">
                          <a:effectLst/>
                        </a:rPr>
                        <a:t>Structure</a:t>
                      </a:r>
                      <a:endParaRPr lang="en-US" sz="1400">
                        <a:effectLst/>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US" sz="1600">
                          <a:effectLst/>
                        </a:rPr>
                        <a:t>*Gap Severity Rating</a:t>
                      </a:r>
                      <a:endParaRPr lang="en-US" sz="1400">
                        <a:effectLst/>
                      </a:endParaRPr>
                    </a:p>
                    <a:p>
                      <a:pPr marL="0" marR="0" algn="just">
                        <a:lnSpc>
                          <a:spcPct val="150000"/>
                        </a:lnSpc>
                        <a:spcBef>
                          <a:spcPts val="0"/>
                        </a:spcBef>
                        <a:spcAft>
                          <a:spcPts val="0"/>
                        </a:spcAft>
                      </a:pPr>
                      <a:r>
                        <a:rPr lang="en-US" sz="1600">
                          <a:effectLst/>
                        </a:rPr>
                        <a:t>Medium</a:t>
                      </a:r>
                      <a:endParaRPr lang="en-US" sz="1400">
                        <a:effectLst/>
                        <a:latin typeface="Calibri"/>
                        <a:ea typeface="Times New Roman"/>
                        <a:cs typeface="Times New Roman"/>
                      </a:endParaRPr>
                    </a:p>
                  </a:txBody>
                  <a:tcPr marL="68580" marR="68580" marT="0" marB="0"/>
                </a:tc>
                <a:tc hMerge="1">
                  <a:txBody>
                    <a:bodyPr/>
                    <a:lstStyle/>
                    <a:p>
                      <a:endParaRPr lang="en-US"/>
                    </a:p>
                  </a:txBody>
                  <a:tcPr/>
                </a:tc>
              </a:tr>
              <a:tr h="777069">
                <a:tc>
                  <a:txBody>
                    <a:bodyPr/>
                    <a:lstStyle/>
                    <a:p>
                      <a:pPr marL="0" marR="0" algn="just">
                        <a:lnSpc>
                          <a:spcPct val="150000"/>
                        </a:lnSpc>
                        <a:spcBef>
                          <a:spcPts val="0"/>
                        </a:spcBef>
                        <a:spcAft>
                          <a:spcPts val="0"/>
                        </a:spcAft>
                      </a:pPr>
                      <a:r>
                        <a:rPr lang="en-US" sz="1600">
                          <a:effectLst/>
                        </a:rPr>
                        <a:t>Gap Reference </a:t>
                      </a:r>
                      <a:endParaRPr lang="en-US" sz="1400">
                        <a:effectLst/>
                        <a:latin typeface="Calibri"/>
                        <a:ea typeface="Times New Roman"/>
                        <a:cs typeface="Times New Roman"/>
                      </a:endParaRPr>
                    </a:p>
                  </a:txBody>
                  <a:tcPr marL="68580" marR="68580" marT="0" marB="0"/>
                </a:tc>
                <a:tc gridSpan="2">
                  <a:txBody>
                    <a:bodyPr/>
                    <a:lstStyle/>
                    <a:p>
                      <a:pPr marL="0" marR="0" algn="just">
                        <a:lnSpc>
                          <a:spcPct val="150000"/>
                        </a:lnSpc>
                        <a:spcBef>
                          <a:spcPts val="0"/>
                        </a:spcBef>
                        <a:spcAft>
                          <a:spcPts val="0"/>
                        </a:spcAft>
                      </a:pPr>
                      <a:r>
                        <a:rPr lang="en-US" sz="1600" dirty="0">
                          <a:effectLst/>
                        </a:rPr>
                        <a:t>IPHS Standards (4.1.3.)</a:t>
                      </a:r>
                      <a:endParaRPr lang="en-US" sz="1400" dirty="0">
                        <a:effectLst/>
                        <a:latin typeface="Calibri"/>
                        <a:ea typeface="Times New Roman"/>
                        <a:cs typeface="Times New Roman"/>
                      </a:endParaRPr>
                    </a:p>
                  </a:txBody>
                  <a:tcPr marL="68580" marR="68580" marT="0" marB="0"/>
                </a:tc>
                <a:tc hMerge="1">
                  <a:txBody>
                    <a:bodyPr/>
                    <a:lstStyle/>
                    <a:p>
                      <a:endParaRPr lang="en-US"/>
                    </a:p>
                  </a:txBody>
                  <a:tcPr/>
                </a:tc>
              </a:tr>
            </a:tbl>
          </a:graphicData>
        </a:graphic>
      </p:graphicFrame>
      <p:sp>
        <p:nvSpPr>
          <p:cNvPr id="5" name="Rectangle 1"/>
          <p:cNvSpPr>
            <a:spLocks noChangeArrowheads="1"/>
          </p:cNvSpPr>
          <p:nvPr/>
        </p:nvSpPr>
        <p:spPr bwMode="auto">
          <a:xfrm>
            <a:off x="1981200" y="1512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Calibri" pitchFamily="34" charset="0"/>
                <a:ea typeface="Calibri" pitchFamily="34" charset="0"/>
                <a:cs typeface="Times New Roman" pitchFamily="18" charset="0"/>
              </a:rPr>
              <a:t>Gap Analysis:</a:t>
            </a:r>
            <a:endParaRPr kumimoji="0" lang="en-US" sz="9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9168309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1294</TotalTime>
  <Words>1571</Words>
  <Application>Microsoft Office PowerPoint</Application>
  <PresentationFormat>On-screen Show (4:3)</PresentationFormat>
  <Paragraphs>248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Angles</vt:lpstr>
      <vt:lpstr>PowerPoint Presentation</vt:lpstr>
      <vt:lpstr>LEARNING DURING DISSERTATION</vt:lpstr>
      <vt:lpstr>INTRODUCTION</vt:lpstr>
      <vt:lpstr>INTRODUCTION</vt:lpstr>
      <vt:lpstr>RATIONAL OF THE STUDY </vt:lpstr>
      <vt:lpstr>OBJECTIVE </vt:lpstr>
      <vt:lpstr>DATA AND METHOD</vt:lpstr>
      <vt:lpstr>DATA AND METHOD</vt:lpstr>
      <vt:lpstr>Gap analysis</vt:lpstr>
      <vt:lpstr>PowerPoint Presentation</vt:lpstr>
      <vt:lpstr>PowerPoint Presentation</vt:lpstr>
      <vt:lpstr> gaps analysis of Ipd </vt:lpstr>
      <vt:lpstr>PowerPoint Presentation</vt:lpstr>
      <vt:lpstr>Maternity &amp; Child Health Care: </vt:lpstr>
      <vt:lpstr>Emergency </vt:lpstr>
      <vt:lpstr>Ot</vt:lpstr>
      <vt:lpstr>4 STERILIZATION UNIT</vt:lpstr>
      <vt:lpstr>Findings </vt:lpstr>
      <vt:lpstr>RECOMMENDATION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keshav</dc:creator>
  <cp:lastModifiedBy>vikash</cp:lastModifiedBy>
  <cp:revision>101</cp:revision>
  <dcterms:created xsi:type="dcterms:W3CDTF">2006-08-16T00:00:00Z</dcterms:created>
  <dcterms:modified xsi:type="dcterms:W3CDTF">2013-05-18T01:48:54Z</dcterms:modified>
</cp:coreProperties>
</file>