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67" r:id="rId2"/>
    <p:sldId id="284" r:id="rId3"/>
    <p:sldId id="257" r:id="rId4"/>
    <p:sldId id="270" r:id="rId5"/>
    <p:sldId id="258" r:id="rId6"/>
    <p:sldId id="268" r:id="rId7"/>
    <p:sldId id="262" r:id="rId8"/>
    <p:sldId id="263" r:id="rId9"/>
    <p:sldId id="279" r:id="rId10"/>
    <p:sldId id="273" r:id="rId11"/>
    <p:sldId id="272" r:id="rId12"/>
    <p:sldId id="274" r:id="rId13"/>
    <p:sldId id="275" r:id="rId14"/>
    <p:sldId id="282" r:id="rId15"/>
    <p:sldId id="283" r:id="rId16"/>
    <p:sldId id="261" r:id="rId17"/>
    <p:sldId id="286" r:id="rId18"/>
    <p:sldId id="287" r:id="rId19"/>
    <p:sldId id="269" r:id="rId20"/>
    <p:sldId id="276" r:id="rId21"/>
    <p:sldId id="264"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353" autoAdjust="0"/>
    <p:restoredTop sz="94660"/>
  </p:normalViewPr>
  <p:slideViewPr>
    <p:cSldViewPr snapToGrid="0">
      <p:cViewPr varScale="1">
        <p:scale>
          <a:sx n="72" d="100"/>
          <a:sy n="72" d="100"/>
        </p:scale>
        <p:origin x="76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pc\AppData\Roaming\Microsoft\Excel\Book2%20(version%201).xlsb"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Sheet1!$C$3</c:f>
              <c:strCache>
                <c:ptCount val="1"/>
                <c:pt idx="0">
                  <c:v>NO.OF ARTICLES INCLUDED </c:v>
                </c:pt>
              </c:strCache>
            </c:strRef>
          </c:tx>
          <c:spPr>
            <a:solidFill>
              <a:schemeClr val="accent6"/>
            </a:solidFill>
            <a:ln>
              <a:noFill/>
            </a:ln>
            <a:effectLst/>
          </c:spPr>
          <c:invertIfNegative val="0"/>
          <c:cat>
            <c:multiLvlStrRef>
              <c:f>Sheet1!$A$4:$B$8</c:f>
              <c:multiLvlStrCache>
                <c:ptCount val="5"/>
                <c:lvl>
                  <c:pt idx="0">
                    <c:v>AWARENESS</c:v>
                  </c:pt>
                  <c:pt idx="1">
                    <c:v>DISEASE COVERAGE</c:v>
                  </c:pt>
                  <c:pt idx="2">
                    <c:v>IMAGE/REPUTATION</c:v>
                  </c:pt>
                  <c:pt idx="3">
                    <c:v>PREMIUM</c:v>
                  </c:pt>
                  <c:pt idx="4">
                    <c:v>CLAIM SETTLEMENT RATIO</c:v>
                  </c:pt>
                </c:lvl>
                <c:lvl>
                  <c:pt idx="0">
                    <c:v>1</c:v>
                  </c:pt>
                  <c:pt idx="1">
                    <c:v>2</c:v>
                  </c:pt>
                  <c:pt idx="2">
                    <c:v>3</c:v>
                  </c:pt>
                  <c:pt idx="3">
                    <c:v>4</c:v>
                  </c:pt>
                  <c:pt idx="4">
                    <c:v>5</c:v>
                  </c:pt>
                </c:lvl>
              </c:multiLvlStrCache>
            </c:multiLvlStrRef>
          </c:cat>
          <c:val>
            <c:numRef>
              <c:f>Sheet1!$C$4:$C$8</c:f>
              <c:numCache>
                <c:formatCode>General</c:formatCode>
                <c:ptCount val="5"/>
                <c:pt idx="0">
                  <c:v>14</c:v>
                </c:pt>
                <c:pt idx="1">
                  <c:v>9</c:v>
                </c:pt>
                <c:pt idx="2">
                  <c:v>6</c:v>
                </c:pt>
                <c:pt idx="3">
                  <c:v>7</c:v>
                </c:pt>
                <c:pt idx="4">
                  <c:v>13</c:v>
                </c:pt>
              </c:numCache>
            </c:numRef>
          </c:val>
          <c:extLst>
            <c:ext xmlns:c16="http://schemas.microsoft.com/office/drawing/2014/chart" uri="{C3380CC4-5D6E-409C-BE32-E72D297353CC}">
              <c16:uniqueId val="{00000000-57E8-4913-879E-EC5EAF85629C}"/>
            </c:ext>
          </c:extLst>
        </c:ser>
        <c:dLbls>
          <c:showLegendKey val="0"/>
          <c:showVal val="0"/>
          <c:showCatName val="0"/>
          <c:showSerName val="0"/>
          <c:showPercent val="0"/>
          <c:showBubbleSize val="0"/>
        </c:dLbls>
        <c:gapWidth val="182"/>
        <c:axId val="1382714176"/>
        <c:axId val="1382717536"/>
      </c:barChart>
      <c:catAx>
        <c:axId val="13827141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82717536"/>
        <c:crosses val="autoZero"/>
        <c:auto val="1"/>
        <c:lblAlgn val="ctr"/>
        <c:lblOffset val="100"/>
        <c:noMultiLvlLbl val="0"/>
      </c:catAx>
      <c:valAx>
        <c:axId val="138271753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827141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D55E78-34DB-4DFE-A75F-ABA175467472}"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n-IN"/>
        </a:p>
      </dgm:t>
    </dgm:pt>
    <dgm:pt modelId="{CEBD9F7D-0085-4D68-A866-13092DFACB22}">
      <dgm:prSet phldrT="[Text]"/>
      <dgm:spPr/>
      <dgm:t>
        <a:bodyPr/>
        <a:lstStyle/>
        <a:p>
          <a:r>
            <a:rPr lang="en-US" dirty="0"/>
            <a:t>AWARENESS</a:t>
          </a:r>
          <a:endParaRPr lang="en-IN" dirty="0"/>
        </a:p>
      </dgm:t>
    </dgm:pt>
    <dgm:pt modelId="{EAB7C49A-8861-4B6B-A9BA-C9E9CB96B9E2}" type="parTrans" cxnId="{0A9AFE02-0E61-40C3-9F15-A7DDC567D0DD}">
      <dgm:prSet/>
      <dgm:spPr/>
      <dgm:t>
        <a:bodyPr/>
        <a:lstStyle/>
        <a:p>
          <a:endParaRPr lang="en-IN"/>
        </a:p>
      </dgm:t>
    </dgm:pt>
    <dgm:pt modelId="{E85AE2E1-1659-42F7-A3DB-2B13767D9177}" type="sibTrans" cxnId="{0A9AFE02-0E61-40C3-9F15-A7DDC567D0DD}">
      <dgm:prSet/>
      <dgm:spPr/>
      <dgm:t>
        <a:bodyPr/>
        <a:lstStyle/>
        <a:p>
          <a:endParaRPr lang="en-IN"/>
        </a:p>
      </dgm:t>
    </dgm:pt>
    <dgm:pt modelId="{529AF966-6A91-434A-87B8-164C721157A9}">
      <dgm:prSet phldrT="[Text]"/>
      <dgm:spPr/>
      <dgm:t>
        <a:bodyPr/>
        <a:lstStyle/>
        <a:p>
          <a:r>
            <a:rPr lang="en-US" b="0" i="0">
              <a:effectLst/>
              <a:latin typeface="Times New Roman" panose="02020603050405020304" pitchFamily="18" charset="0"/>
              <a:cs typeface="Times New Roman" panose="02020603050405020304" pitchFamily="18" charset="0"/>
            </a:rPr>
            <a:t>Higher levels of awareness about health insurance options lead to increased demand and a greater willingness to invest in suitable policies. </a:t>
          </a:r>
          <a:endParaRPr lang="en-IN" dirty="0"/>
        </a:p>
      </dgm:t>
    </dgm:pt>
    <dgm:pt modelId="{38CD4147-70C2-4BC7-9F4A-8CB7920F698F}" type="parTrans" cxnId="{09DF9031-4A79-4233-89BE-FA7F89E3FD63}">
      <dgm:prSet/>
      <dgm:spPr/>
      <dgm:t>
        <a:bodyPr/>
        <a:lstStyle/>
        <a:p>
          <a:endParaRPr lang="en-IN"/>
        </a:p>
      </dgm:t>
    </dgm:pt>
    <dgm:pt modelId="{A64CCE44-BF06-4F5E-910D-453C953DF224}" type="sibTrans" cxnId="{09DF9031-4A79-4233-89BE-FA7F89E3FD63}">
      <dgm:prSet/>
      <dgm:spPr/>
      <dgm:t>
        <a:bodyPr/>
        <a:lstStyle/>
        <a:p>
          <a:endParaRPr lang="en-IN"/>
        </a:p>
      </dgm:t>
    </dgm:pt>
    <dgm:pt modelId="{0D6FB239-1AD9-41E1-BFAE-66EBF7259E6E}">
      <dgm:prSet phldrT="[Text]"/>
      <dgm:spPr/>
      <dgm:t>
        <a:bodyPr/>
        <a:lstStyle/>
        <a:p>
          <a:r>
            <a:rPr lang="en-US" b="0" i="0">
              <a:effectLst/>
              <a:latin typeface="Times New Roman" panose="02020603050405020304" pitchFamily="18" charset="0"/>
              <a:cs typeface="Times New Roman" panose="02020603050405020304" pitchFamily="18" charset="0"/>
            </a:rPr>
            <a:t>DISEASE COVERAGE</a:t>
          </a:r>
          <a:endParaRPr lang="en-IN" dirty="0"/>
        </a:p>
      </dgm:t>
    </dgm:pt>
    <dgm:pt modelId="{A6197A72-9CEF-4058-85A3-387D9568F781}" type="parTrans" cxnId="{FEF6E790-B9D0-4070-977D-A4E7CA24CAEE}">
      <dgm:prSet/>
      <dgm:spPr/>
      <dgm:t>
        <a:bodyPr/>
        <a:lstStyle/>
        <a:p>
          <a:endParaRPr lang="en-IN"/>
        </a:p>
      </dgm:t>
    </dgm:pt>
    <dgm:pt modelId="{3D2B1960-30CF-46AF-BAE6-00C2382B9544}" type="sibTrans" cxnId="{FEF6E790-B9D0-4070-977D-A4E7CA24CAEE}">
      <dgm:prSet/>
      <dgm:spPr/>
      <dgm:t>
        <a:bodyPr/>
        <a:lstStyle/>
        <a:p>
          <a:endParaRPr lang="en-IN"/>
        </a:p>
      </dgm:t>
    </dgm:pt>
    <dgm:pt modelId="{FE97F981-8EC1-4F02-AE0A-AC2007C8AD39}">
      <dgm:prSet phldrT="[Text]"/>
      <dgm:spPr/>
      <dgm:t>
        <a:bodyPr/>
        <a:lstStyle/>
        <a:p>
          <a:r>
            <a:rPr lang="en-US" b="0" i="0">
              <a:effectLst/>
              <a:latin typeface="Times New Roman" panose="02020603050405020304" pitchFamily="18" charset="0"/>
              <a:cs typeface="Times New Roman" panose="02020603050405020304" pitchFamily="18" charset="0"/>
            </a:rPr>
            <a:t>Disease coverage is a crucial consideration .</a:t>
          </a:r>
          <a:endParaRPr lang="en-IN" dirty="0"/>
        </a:p>
      </dgm:t>
    </dgm:pt>
    <dgm:pt modelId="{387F5753-8773-4696-944C-DB4892194D9E}" type="parTrans" cxnId="{693DBB5F-1968-48F0-9D03-BF0D8C7BE70B}">
      <dgm:prSet/>
      <dgm:spPr/>
      <dgm:t>
        <a:bodyPr/>
        <a:lstStyle/>
        <a:p>
          <a:endParaRPr lang="en-IN"/>
        </a:p>
      </dgm:t>
    </dgm:pt>
    <dgm:pt modelId="{1DFA6792-1175-4F58-BDB4-2B5A9DE67BC5}" type="sibTrans" cxnId="{693DBB5F-1968-48F0-9D03-BF0D8C7BE70B}">
      <dgm:prSet/>
      <dgm:spPr/>
      <dgm:t>
        <a:bodyPr/>
        <a:lstStyle/>
        <a:p>
          <a:endParaRPr lang="en-IN"/>
        </a:p>
      </dgm:t>
    </dgm:pt>
    <dgm:pt modelId="{AEE8E0E0-8155-4A49-AFC8-B19F413B57F2}">
      <dgm:prSet phldrT="[Text]"/>
      <dgm:spPr/>
      <dgm:t>
        <a:bodyPr/>
        <a:lstStyle/>
        <a:p>
          <a:r>
            <a:rPr lang="en-US" dirty="0"/>
            <a:t>CLAIM SETTLEMENT RAIO</a:t>
          </a:r>
          <a:endParaRPr lang="en-IN" dirty="0"/>
        </a:p>
      </dgm:t>
    </dgm:pt>
    <dgm:pt modelId="{D3899DD1-F857-43D8-A298-B69788E013F2}" type="parTrans" cxnId="{A7D2836E-641A-4AEB-82B4-DA72C6CE962F}">
      <dgm:prSet/>
      <dgm:spPr/>
      <dgm:t>
        <a:bodyPr/>
        <a:lstStyle/>
        <a:p>
          <a:endParaRPr lang="en-IN"/>
        </a:p>
      </dgm:t>
    </dgm:pt>
    <dgm:pt modelId="{7E638EA0-4729-4ED6-B503-3C7641008488}" type="sibTrans" cxnId="{A7D2836E-641A-4AEB-82B4-DA72C6CE962F}">
      <dgm:prSet/>
      <dgm:spPr/>
      <dgm:t>
        <a:bodyPr/>
        <a:lstStyle/>
        <a:p>
          <a:endParaRPr lang="en-IN"/>
        </a:p>
      </dgm:t>
    </dgm:pt>
    <dgm:pt modelId="{79907F89-3E55-40BB-82C8-327EBFA10C3C}">
      <dgm:prSet phldrT="[Text]"/>
      <dgm:spPr/>
      <dgm:t>
        <a:bodyPr/>
        <a:lstStyle/>
        <a:p>
          <a:r>
            <a:rPr lang="en-US" b="0" i="0">
              <a:effectLst/>
              <a:latin typeface="Times New Roman" panose="02020603050405020304" pitchFamily="18" charset="0"/>
              <a:cs typeface="Times New Roman" panose="02020603050405020304" pitchFamily="18" charset="0"/>
            </a:rPr>
            <a:t>Consumers prioritize insurance providers that have a reputation for efficiently settling claims, as this assures them that their medical expenses will be covered when needed</a:t>
          </a:r>
          <a:r>
            <a:rPr lang="en-US" b="0" i="0">
              <a:effectLst/>
              <a:latin typeface="Arial" panose="020B0604020202020204" pitchFamily="34" charset="0"/>
            </a:rPr>
            <a:t>.</a:t>
          </a:r>
          <a:endParaRPr lang="en-IN" dirty="0"/>
        </a:p>
      </dgm:t>
    </dgm:pt>
    <dgm:pt modelId="{217FBBA7-51D8-4A66-BC50-CFD8651B1411}" type="parTrans" cxnId="{83DA520C-EE23-4D3A-BCA4-3C359A70E6DF}">
      <dgm:prSet/>
      <dgm:spPr/>
      <dgm:t>
        <a:bodyPr/>
        <a:lstStyle/>
        <a:p>
          <a:endParaRPr lang="en-IN"/>
        </a:p>
      </dgm:t>
    </dgm:pt>
    <dgm:pt modelId="{1A8FA001-02E1-4ECC-8BEE-44E9903C3DC1}" type="sibTrans" cxnId="{83DA520C-EE23-4D3A-BCA4-3C359A70E6DF}">
      <dgm:prSet/>
      <dgm:spPr/>
      <dgm:t>
        <a:bodyPr/>
        <a:lstStyle/>
        <a:p>
          <a:endParaRPr lang="en-IN"/>
        </a:p>
      </dgm:t>
    </dgm:pt>
    <dgm:pt modelId="{1B917E9C-ABF9-4353-8BA6-5F4BC230291E}">
      <dgm:prSet phldrT="[Text]"/>
      <dgm:spPr/>
      <dgm:t>
        <a:bodyPr/>
        <a:lstStyle/>
        <a:p>
          <a:r>
            <a:rPr lang="en-US" b="0" i="0" dirty="0">
              <a:effectLst/>
              <a:latin typeface="Times New Roman" panose="02020603050405020304" pitchFamily="18" charset="0"/>
              <a:cs typeface="Times New Roman" panose="02020603050405020304" pitchFamily="18" charset="0"/>
            </a:rPr>
            <a:t>Findings highlight the importance of educational campaigns and marketing.</a:t>
          </a:r>
          <a:endParaRPr lang="en-IN" dirty="0"/>
        </a:p>
      </dgm:t>
    </dgm:pt>
    <dgm:pt modelId="{5EDE9EC2-3FA8-45EA-BD54-D88978E2C378}" type="parTrans" cxnId="{2F05BB90-2E30-424A-9A30-E6E4CBF98ADD}">
      <dgm:prSet/>
      <dgm:spPr/>
      <dgm:t>
        <a:bodyPr/>
        <a:lstStyle/>
        <a:p>
          <a:endParaRPr lang="en-IN"/>
        </a:p>
      </dgm:t>
    </dgm:pt>
    <dgm:pt modelId="{E770A481-2E35-44E6-B035-E4F10D2EFD19}" type="sibTrans" cxnId="{2F05BB90-2E30-424A-9A30-E6E4CBF98ADD}">
      <dgm:prSet/>
      <dgm:spPr/>
      <dgm:t>
        <a:bodyPr/>
        <a:lstStyle/>
        <a:p>
          <a:endParaRPr lang="en-IN"/>
        </a:p>
      </dgm:t>
    </dgm:pt>
    <dgm:pt modelId="{E1DDBB5B-8BC8-4C02-B608-0D9FA2EE96AA}">
      <dgm:prSet phldrT="[Text]"/>
      <dgm:spPr/>
      <dgm:t>
        <a:bodyPr/>
        <a:lstStyle/>
        <a:p>
          <a:r>
            <a:rPr lang="en-US" b="0" i="0">
              <a:effectLst/>
              <a:latin typeface="Times New Roman" panose="02020603050405020304" pitchFamily="18" charset="0"/>
              <a:cs typeface="Times New Roman" panose="02020603050405020304" pitchFamily="18" charset="0"/>
            </a:rPr>
            <a:t>When individuals are aware of the benefits of health insurance and the financial protection it provides in the event of medical emergencies, they are more likely to prioritize obtaining coverage. </a:t>
          </a:r>
          <a:endParaRPr lang="en-IN" dirty="0"/>
        </a:p>
      </dgm:t>
    </dgm:pt>
    <dgm:pt modelId="{A8562868-AA3B-4C43-81AE-AE099E65BB32}" type="parTrans" cxnId="{F46D83C2-CBD6-4FA9-98A4-A71EF7A69A75}">
      <dgm:prSet/>
      <dgm:spPr/>
      <dgm:t>
        <a:bodyPr/>
        <a:lstStyle/>
        <a:p>
          <a:endParaRPr lang="en-IN"/>
        </a:p>
      </dgm:t>
    </dgm:pt>
    <dgm:pt modelId="{0F184108-1CFD-425F-A8A8-1E1EB3AEDFC6}" type="sibTrans" cxnId="{F46D83C2-CBD6-4FA9-98A4-A71EF7A69A75}">
      <dgm:prSet/>
      <dgm:spPr/>
      <dgm:t>
        <a:bodyPr/>
        <a:lstStyle/>
        <a:p>
          <a:endParaRPr lang="en-IN"/>
        </a:p>
      </dgm:t>
    </dgm:pt>
    <dgm:pt modelId="{5EB898A9-369D-46E7-B59C-E4C668689EA3}">
      <dgm:prSet phldrT="[Text]"/>
      <dgm:spPr/>
      <dgm:t>
        <a:bodyPr/>
        <a:lstStyle/>
        <a:p>
          <a:r>
            <a:rPr lang="en-US" b="0" i="0">
              <a:effectLst/>
              <a:latin typeface="Times New Roman" panose="02020603050405020304" pitchFamily="18" charset="0"/>
              <a:cs typeface="Times New Roman" panose="02020603050405020304" pitchFamily="18" charset="0"/>
            </a:rPr>
            <a:t>Individuals want comprehensive coverage that includes a wide range of medical services, including hospitalization, surgeries, consultations, diagnostic tests, and medications. Policies that offer robust coverage for specific diseases or critical illnesses are particularly attractive to consumers.</a:t>
          </a:r>
          <a:endParaRPr lang="en-IN" dirty="0"/>
        </a:p>
      </dgm:t>
    </dgm:pt>
    <dgm:pt modelId="{EE28D404-C7E5-419D-A9E0-EF17DD84CC7B}" type="parTrans" cxnId="{C7F56E2B-A0C6-47D6-B2B9-BD1EEB151DF2}">
      <dgm:prSet/>
      <dgm:spPr/>
      <dgm:t>
        <a:bodyPr/>
        <a:lstStyle/>
        <a:p>
          <a:endParaRPr lang="en-IN"/>
        </a:p>
      </dgm:t>
    </dgm:pt>
    <dgm:pt modelId="{E609B1F9-C4CB-45F2-B6DF-7ECF7E23DA4E}" type="sibTrans" cxnId="{C7F56E2B-A0C6-47D6-B2B9-BD1EEB151DF2}">
      <dgm:prSet/>
      <dgm:spPr/>
      <dgm:t>
        <a:bodyPr/>
        <a:lstStyle/>
        <a:p>
          <a:endParaRPr lang="en-IN"/>
        </a:p>
      </dgm:t>
    </dgm:pt>
    <dgm:pt modelId="{2CFC56CA-C871-4ADA-BD98-0A191EFF3250}" type="pres">
      <dgm:prSet presAssocID="{0ED55E78-34DB-4DFE-A75F-ABA175467472}" presName="linear" presStyleCnt="0">
        <dgm:presLayoutVars>
          <dgm:dir/>
          <dgm:animLvl val="lvl"/>
          <dgm:resizeHandles val="exact"/>
        </dgm:presLayoutVars>
      </dgm:prSet>
      <dgm:spPr/>
    </dgm:pt>
    <dgm:pt modelId="{3AEA6163-B4B3-4FF0-A143-E80082FB2F47}" type="pres">
      <dgm:prSet presAssocID="{CEBD9F7D-0085-4D68-A866-13092DFACB22}" presName="parentLin" presStyleCnt="0"/>
      <dgm:spPr/>
    </dgm:pt>
    <dgm:pt modelId="{317D8685-BC58-4C5C-9351-62C9769EEBBE}" type="pres">
      <dgm:prSet presAssocID="{CEBD9F7D-0085-4D68-A866-13092DFACB22}" presName="parentLeftMargin" presStyleLbl="node1" presStyleIdx="0" presStyleCnt="3"/>
      <dgm:spPr/>
    </dgm:pt>
    <dgm:pt modelId="{E645FB3B-A3E7-4988-8D70-D3756BE239F8}" type="pres">
      <dgm:prSet presAssocID="{CEBD9F7D-0085-4D68-A866-13092DFACB22}" presName="parentText" presStyleLbl="node1" presStyleIdx="0" presStyleCnt="3">
        <dgm:presLayoutVars>
          <dgm:chMax val="0"/>
          <dgm:bulletEnabled val="1"/>
        </dgm:presLayoutVars>
      </dgm:prSet>
      <dgm:spPr/>
    </dgm:pt>
    <dgm:pt modelId="{85C2DAC0-E8FC-4617-A9CD-C1E4B4085769}" type="pres">
      <dgm:prSet presAssocID="{CEBD9F7D-0085-4D68-A866-13092DFACB22}" presName="negativeSpace" presStyleCnt="0"/>
      <dgm:spPr/>
    </dgm:pt>
    <dgm:pt modelId="{3110B36B-ABB2-47C5-8FD5-B4AE1E003291}" type="pres">
      <dgm:prSet presAssocID="{CEBD9F7D-0085-4D68-A866-13092DFACB22}" presName="childText" presStyleLbl="conFgAcc1" presStyleIdx="0" presStyleCnt="3">
        <dgm:presLayoutVars>
          <dgm:bulletEnabled val="1"/>
        </dgm:presLayoutVars>
      </dgm:prSet>
      <dgm:spPr/>
    </dgm:pt>
    <dgm:pt modelId="{B39A1003-5FF3-4499-80D7-7CCE8DF0A6EF}" type="pres">
      <dgm:prSet presAssocID="{E85AE2E1-1659-42F7-A3DB-2B13767D9177}" presName="spaceBetweenRectangles" presStyleCnt="0"/>
      <dgm:spPr/>
    </dgm:pt>
    <dgm:pt modelId="{6F1476B3-FDE8-4BF5-9F43-C13A729676C7}" type="pres">
      <dgm:prSet presAssocID="{0D6FB239-1AD9-41E1-BFAE-66EBF7259E6E}" presName="parentLin" presStyleCnt="0"/>
      <dgm:spPr/>
    </dgm:pt>
    <dgm:pt modelId="{7D626976-7BF5-490C-8D19-8C9B427A562F}" type="pres">
      <dgm:prSet presAssocID="{0D6FB239-1AD9-41E1-BFAE-66EBF7259E6E}" presName="parentLeftMargin" presStyleLbl="node1" presStyleIdx="0" presStyleCnt="3"/>
      <dgm:spPr/>
    </dgm:pt>
    <dgm:pt modelId="{1A6C98F1-7D8B-4F8A-A4DB-38D4CCC9DB37}" type="pres">
      <dgm:prSet presAssocID="{0D6FB239-1AD9-41E1-BFAE-66EBF7259E6E}" presName="parentText" presStyleLbl="node1" presStyleIdx="1" presStyleCnt="3">
        <dgm:presLayoutVars>
          <dgm:chMax val="0"/>
          <dgm:bulletEnabled val="1"/>
        </dgm:presLayoutVars>
      </dgm:prSet>
      <dgm:spPr/>
    </dgm:pt>
    <dgm:pt modelId="{EFAC91D9-8FC8-4CB4-AB25-59CA516A0230}" type="pres">
      <dgm:prSet presAssocID="{0D6FB239-1AD9-41E1-BFAE-66EBF7259E6E}" presName="negativeSpace" presStyleCnt="0"/>
      <dgm:spPr/>
    </dgm:pt>
    <dgm:pt modelId="{5BC8566F-34AE-482F-8ED4-3AA52DD8DFD3}" type="pres">
      <dgm:prSet presAssocID="{0D6FB239-1AD9-41E1-BFAE-66EBF7259E6E}" presName="childText" presStyleLbl="conFgAcc1" presStyleIdx="1" presStyleCnt="3">
        <dgm:presLayoutVars>
          <dgm:bulletEnabled val="1"/>
        </dgm:presLayoutVars>
      </dgm:prSet>
      <dgm:spPr/>
    </dgm:pt>
    <dgm:pt modelId="{FD24AB56-0B3D-4A25-9160-D3D7476FA22B}" type="pres">
      <dgm:prSet presAssocID="{3D2B1960-30CF-46AF-BAE6-00C2382B9544}" presName="spaceBetweenRectangles" presStyleCnt="0"/>
      <dgm:spPr/>
    </dgm:pt>
    <dgm:pt modelId="{D9576FFD-2B3E-40D4-BFE9-362C97DCE4DD}" type="pres">
      <dgm:prSet presAssocID="{AEE8E0E0-8155-4A49-AFC8-B19F413B57F2}" presName="parentLin" presStyleCnt="0"/>
      <dgm:spPr/>
    </dgm:pt>
    <dgm:pt modelId="{9BE26C51-CF21-4775-B92F-F4FFF7FF6888}" type="pres">
      <dgm:prSet presAssocID="{AEE8E0E0-8155-4A49-AFC8-B19F413B57F2}" presName="parentLeftMargin" presStyleLbl="node1" presStyleIdx="1" presStyleCnt="3"/>
      <dgm:spPr/>
    </dgm:pt>
    <dgm:pt modelId="{68937688-D96E-4231-83C3-9ED30EA6BF83}" type="pres">
      <dgm:prSet presAssocID="{AEE8E0E0-8155-4A49-AFC8-B19F413B57F2}" presName="parentText" presStyleLbl="node1" presStyleIdx="2" presStyleCnt="3">
        <dgm:presLayoutVars>
          <dgm:chMax val="0"/>
          <dgm:bulletEnabled val="1"/>
        </dgm:presLayoutVars>
      </dgm:prSet>
      <dgm:spPr/>
    </dgm:pt>
    <dgm:pt modelId="{9A56BABA-6961-4DBC-88D2-312F447E6ACE}" type="pres">
      <dgm:prSet presAssocID="{AEE8E0E0-8155-4A49-AFC8-B19F413B57F2}" presName="negativeSpace" presStyleCnt="0"/>
      <dgm:spPr/>
    </dgm:pt>
    <dgm:pt modelId="{A939B198-1A58-47CA-83C2-DDF995DEA096}" type="pres">
      <dgm:prSet presAssocID="{AEE8E0E0-8155-4A49-AFC8-B19F413B57F2}" presName="childText" presStyleLbl="conFgAcc1" presStyleIdx="2" presStyleCnt="3">
        <dgm:presLayoutVars>
          <dgm:bulletEnabled val="1"/>
        </dgm:presLayoutVars>
      </dgm:prSet>
      <dgm:spPr/>
    </dgm:pt>
  </dgm:ptLst>
  <dgm:cxnLst>
    <dgm:cxn modelId="{0A9AFE02-0E61-40C3-9F15-A7DDC567D0DD}" srcId="{0ED55E78-34DB-4DFE-A75F-ABA175467472}" destId="{CEBD9F7D-0085-4D68-A866-13092DFACB22}" srcOrd="0" destOrd="0" parTransId="{EAB7C49A-8861-4B6B-A9BA-C9E9CB96B9E2}" sibTransId="{E85AE2E1-1659-42F7-A3DB-2B13767D9177}"/>
    <dgm:cxn modelId="{842FB004-4740-4256-97FE-29DEEB587693}" type="presOf" srcId="{5EB898A9-369D-46E7-B59C-E4C668689EA3}" destId="{5BC8566F-34AE-482F-8ED4-3AA52DD8DFD3}" srcOrd="0" destOrd="1" presId="urn:microsoft.com/office/officeart/2005/8/layout/list1"/>
    <dgm:cxn modelId="{E80DA40B-9197-40EE-BA8D-015D2C37127B}" type="presOf" srcId="{CEBD9F7D-0085-4D68-A866-13092DFACB22}" destId="{317D8685-BC58-4C5C-9351-62C9769EEBBE}" srcOrd="0" destOrd="0" presId="urn:microsoft.com/office/officeart/2005/8/layout/list1"/>
    <dgm:cxn modelId="{83DA520C-EE23-4D3A-BCA4-3C359A70E6DF}" srcId="{AEE8E0E0-8155-4A49-AFC8-B19F413B57F2}" destId="{79907F89-3E55-40BB-82C8-327EBFA10C3C}" srcOrd="0" destOrd="0" parTransId="{217FBBA7-51D8-4A66-BC50-CFD8651B1411}" sibTransId="{1A8FA001-02E1-4ECC-8BEE-44E9903C3DC1}"/>
    <dgm:cxn modelId="{E8E5670E-9776-4688-A74B-7A77348BCB35}" type="presOf" srcId="{0D6FB239-1AD9-41E1-BFAE-66EBF7259E6E}" destId="{1A6C98F1-7D8B-4F8A-A4DB-38D4CCC9DB37}" srcOrd="1" destOrd="0" presId="urn:microsoft.com/office/officeart/2005/8/layout/list1"/>
    <dgm:cxn modelId="{B1D9A214-33B0-4B0D-8E35-FED45917999D}" type="presOf" srcId="{0ED55E78-34DB-4DFE-A75F-ABA175467472}" destId="{2CFC56CA-C871-4ADA-BD98-0A191EFF3250}" srcOrd="0" destOrd="0" presId="urn:microsoft.com/office/officeart/2005/8/layout/list1"/>
    <dgm:cxn modelId="{3A2F5219-6DAB-472F-AAD4-03D6EC331D84}" type="presOf" srcId="{79907F89-3E55-40BB-82C8-327EBFA10C3C}" destId="{A939B198-1A58-47CA-83C2-DDF995DEA096}" srcOrd="0" destOrd="0" presId="urn:microsoft.com/office/officeart/2005/8/layout/list1"/>
    <dgm:cxn modelId="{7220191D-C7BD-4C82-B23B-C7760B320954}" type="presOf" srcId="{529AF966-6A91-434A-87B8-164C721157A9}" destId="{3110B36B-ABB2-47C5-8FD5-B4AE1E003291}" srcOrd="0" destOrd="1" presId="urn:microsoft.com/office/officeart/2005/8/layout/list1"/>
    <dgm:cxn modelId="{B1B7A028-4659-463F-9603-B6696DCC5CE9}" type="presOf" srcId="{0D6FB239-1AD9-41E1-BFAE-66EBF7259E6E}" destId="{7D626976-7BF5-490C-8D19-8C9B427A562F}" srcOrd="0" destOrd="0" presId="urn:microsoft.com/office/officeart/2005/8/layout/list1"/>
    <dgm:cxn modelId="{C7F56E2B-A0C6-47D6-B2B9-BD1EEB151DF2}" srcId="{0D6FB239-1AD9-41E1-BFAE-66EBF7259E6E}" destId="{5EB898A9-369D-46E7-B59C-E4C668689EA3}" srcOrd="1" destOrd="0" parTransId="{EE28D404-C7E5-419D-A9E0-EF17DD84CC7B}" sibTransId="{E609B1F9-C4CB-45F2-B6DF-7ECF7E23DA4E}"/>
    <dgm:cxn modelId="{09DF9031-4A79-4233-89BE-FA7F89E3FD63}" srcId="{CEBD9F7D-0085-4D68-A866-13092DFACB22}" destId="{529AF966-6A91-434A-87B8-164C721157A9}" srcOrd="1" destOrd="0" parTransId="{38CD4147-70C2-4BC7-9F4A-8CB7920F698F}" sibTransId="{A64CCE44-BF06-4F5E-910D-453C953DF224}"/>
    <dgm:cxn modelId="{693DBB5F-1968-48F0-9D03-BF0D8C7BE70B}" srcId="{0D6FB239-1AD9-41E1-BFAE-66EBF7259E6E}" destId="{FE97F981-8EC1-4F02-AE0A-AC2007C8AD39}" srcOrd="0" destOrd="0" parTransId="{387F5753-8773-4696-944C-DB4892194D9E}" sibTransId="{1DFA6792-1175-4F58-BDB4-2B5A9DE67BC5}"/>
    <dgm:cxn modelId="{911A676E-B85F-4F98-B142-F0F6B8F9BFA8}" type="presOf" srcId="{CEBD9F7D-0085-4D68-A866-13092DFACB22}" destId="{E645FB3B-A3E7-4988-8D70-D3756BE239F8}" srcOrd="1" destOrd="0" presId="urn:microsoft.com/office/officeart/2005/8/layout/list1"/>
    <dgm:cxn modelId="{A7D2836E-641A-4AEB-82B4-DA72C6CE962F}" srcId="{0ED55E78-34DB-4DFE-A75F-ABA175467472}" destId="{AEE8E0E0-8155-4A49-AFC8-B19F413B57F2}" srcOrd="2" destOrd="0" parTransId="{D3899DD1-F857-43D8-A298-B69788E013F2}" sibTransId="{7E638EA0-4729-4ED6-B503-3C7641008488}"/>
    <dgm:cxn modelId="{EA52167D-C716-436D-A333-5C8EC4280216}" type="presOf" srcId="{1B917E9C-ABF9-4353-8BA6-5F4BC230291E}" destId="{3110B36B-ABB2-47C5-8FD5-B4AE1E003291}" srcOrd="0" destOrd="2" presId="urn:microsoft.com/office/officeart/2005/8/layout/list1"/>
    <dgm:cxn modelId="{C6BA6A80-72C0-43A1-A45F-B55D1B0AF9B8}" type="presOf" srcId="{FE97F981-8EC1-4F02-AE0A-AC2007C8AD39}" destId="{5BC8566F-34AE-482F-8ED4-3AA52DD8DFD3}" srcOrd="0" destOrd="0" presId="urn:microsoft.com/office/officeart/2005/8/layout/list1"/>
    <dgm:cxn modelId="{2F05BB90-2E30-424A-9A30-E6E4CBF98ADD}" srcId="{CEBD9F7D-0085-4D68-A866-13092DFACB22}" destId="{1B917E9C-ABF9-4353-8BA6-5F4BC230291E}" srcOrd="2" destOrd="0" parTransId="{5EDE9EC2-3FA8-45EA-BD54-D88978E2C378}" sibTransId="{E770A481-2E35-44E6-B035-E4F10D2EFD19}"/>
    <dgm:cxn modelId="{FEF6E790-B9D0-4070-977D-A4E7CA24CAEE}" srcId="{0ED55E78-34DB-4DFE-A75F-ABA175467472}" destId="{0D6FB239-1AD9-41E1-BFAE-66EBF7259E6E}" srcOrd="1" destOrd="0" parTransId="{A6197A72-9CEF-4058-85A3-387D9568F781}" sibTransId="{3D2B1960-30CF-46AF-BAE6-00C2382B9544}"/>
    <dgm:cxn modelId="{E044C6B8-3BA7-4335-BB64-581BA3101CED}" type="presOf" srcId="{AEE8E0E0-8155-4A49-AFC8-B19F413B57F2}" destId="{68937688-D96E-4231-83C3-9ED30EA6BF83}" srcOrd="1" destOrd="0" presId="urn:microsoft.com/office/officeart/2005/8/layout/list1"/>
    <dgm:cxn modelId="{F46D83C2-CBD6-4FA9-98A4-A71EF7A69A75}" srcId="{CEBD9F7D-0085-4D68-A866-13092DFACB22}" destId="{E1DDBB5B-8BC8-4C02-B608-0D9FA2EE96AA}" srcOrd="0" destOrd="0" parTransId="{A8562868-AA3B-4C43-81AE-AE099E65BB32}" sibTransId="{0F184108-1CFD-425F-A8A8-1E1EB3AEDFC6}"/>
    <dgm:cxn modelId="{F59075C3-EE4B-4545-A4F6-DFD7C3475351}" type="presOf" srcId="{E1DDBB5B-8BC8-4C02-B608-0D9FA2EE96AA}" destId="{3110B36B-ABB2-47C5-8FD5-B4AE1E003291}" srcOrd="0" destOrd="0" presId="urn:microsoft.com/office/officeart/2005/8/layout/list1"/>
    <dgm:cxn modelId="{509886DB-8100-4871-8FD7-7B4410553BCD}" type="presOf" srcId="{AEE8E0E0-8155-4A49-AFC8-B19F413B57F2}" destId="{9BE26C51-CF21-4775-B92F-F4FFF7FF6888}" srcOrd="0" destOrd="0" presId="urn:microsoft.com/office/officeart/2005/8/layout/list1"/>
    <dgm:cxn modelId="{8EDEA15B-8B57-4E38-B361-9C11AEA73AD5}" type="presParOf" srcId="{2CFC56CA-C871-4ADA-BD98-0A191EFF3250}" destId="{3AEA6163-B4B3-4FF0-A143-E80082FB2F47}" srcOrd="0" destOrd="0" presId="urn:microsoft.com/office/officeart/2005/8/layout/list1"/>
    <dgm:cxn modelId="{629FD5BB-1754-4997-B3D5-F80966FA0F80}" type="presParOf" srcId="{3AEA6163-B4B3-4FF0-A143-E80082FB2F47}" destId="{317D8685-BC58-4C5C-9351-62C9769EEBBE}" srcOrd="0" destOrd="0" presId="urn:microsoft.com/office/officeart/2005/8/layout/list1"/>
    <dgm:cxn modelId="{485DBD8D-C275-4877-B453-5956657BA33D}" type="presParOf" srcId="{3AEA6163-B4B3-4FF0-A143-E80082FB2F47}" destId="{E645FB3B-A3E7-4988-8D70-D3756BE239F8}" srcOrd="1" destOrd="0" presId="urn:microsoft.com/office/officeart/2005/8/layout/list1"/>
    <dgm:cxn modelId="{50740DDD-7D18-4F5C-80DC-02B86EEC00A8}" type="presParOf" srcId="{2CFC56CA-C871-4ADA-BD98-0A191EFF3250}" destId="{85C2DAC0-E8FC-4617-A9CD-C1E4B4085769}" srcOrd="1" destOrd="0" presId="urn:microsoft.com/office/officeart/2005/8/layout/list1"/>
    <dgm:cxn modelId="{4E225546-536D-4236-84E0-FEAB79849331}" type="presParOf" srcId="{2CFC56CA-C871-4ADA-BD98-0A191EFF3250}" destId="{3110B36B-ABB2-47C5-8FD5-B4AE1E003291}" srcOrd="2" destOrd="0" presId="urn:microsoft.com/office/officeart/2005/8/layout/list1"/>
    <dgm:cxn modelId="{02E1C3C6-4DAF-4644-A946-9EB284555802}" type="presParOf" srcId="{2CFC56CA-C871-4ADA-BD98-0A191EFF3250}" destId="{B39A1003-5FF3-4499-80D7-7CCE8DF0A6EF}" srcOrd="3" destOrd="0" presId="urn:microsoft.com/office/officeart/2005/8/layout/list1"/>
    <dgm:cxn modelId="{FD593DC7-129C-4364-B0F8-828BB98CB184}" type="presParOf" srcId="{2CFC56CA-C871-4ADA-BD98-0A191EFF3250}" destId="{6F1476B3-FDE8-4BF5-9F43-C13A729676C7}" srcOrd="4" destOrd="0" presId="urn:microsoft.com/office/officeart/2005/8/layout/list1"/>
    <dgm:cxn modelId="{CEA0F2F0-A084-4C8F-BF79-0ED77D39E57B}" type="presParOf" srcId="{6F1476B3-FDE8-4BF5-9F43-C13A729676C7}" destId="{7D626976-7BF5-490C-8D19-8C9B427A562F}" srcOrd="0" destOrd="0" presId="urn:microsoft.com/office/officeart/2005/8/layout/list1"/>
    <dgm:cxn modelId="{CB14F4A3-A442-439C-8472-B84DBED39019}" type="presParOf" srcId="{6F1476B3-FDE8-4BF5-9F43-C13A729676C7}" destId="{1A6C98F1-7D8B-4F8A-A4DB-38D4CCC9DB37}" srcOrd="1" destOrd="0" presId="urn:microsoft.com/office/officeart/2005/8/layout/list1"/>
    <dgm:cxn modelId="{8D1D2ECC-9B5C-4F8E-88D4-243323DFAC52}" type="presParOf" srcId="{2CFC56CA-C871-4ADA-BD98-0A191EFF3250}" destId="{EFAC91D9-8FC8-4CB4-AB25-59CA516A0230}" srcOrd="5" destOrd="0" presId="urn:microsoft.com/office/officeart/2005/8/layout/list1"/>
    <dgm:cxn modelId="{3E203677-7D91-4DD2-9623-9E698B659469}" type="presParOf" srcId="{2CFC56CA-C871-4ADA-BD98-0A191EFF3250}" destId="{5BC8566F-34AE-482F-8ED4-3AA52DD8DFD3}" srcOrd="6" destOrd="0" presId="urn:microsoft.com/office/officeart/2005/8/layout/list1"/>
    <dgm:cxn modelId="{A62851FD-26B2-48B5-81F1-5578010806EA}" type="presParOf" srcId="{2CFC56CA-C871-4ADA-BD98-0A191EFF3250}" destId="{FD24AB56-0B3D-4A25-9160-D3D7476FA22B}" srcOrd="7" destOrd="0" presId="urn:microsoft.com/office/officeart/2005/8/layout/list1"/>
    <dgm:cxn modelId="{3E5825F4-02AA-4B75-B87D-067C96CB9DA3}" type="presParOf" srcId="{2CFC56CA-C871-4ADA-BD98-0A191EFF3250}" destId="{D9576FFD-2B3E-40D4-BFE9-362C97DCE4DD}" srcOrd="8" destOrd="0" presId="urn:microsoft.com/office/officeart/2005/8/layout/list1"/>
    <dgm:cxn modelId="{E8FD6A87-A39C-4C26-9723-2EB5EA72711E}" type="presParOf" srcId="{D9576FFD-2B3E-40D4-BFE9-362C97DCE4DD}" destId="{9BE26C51-CF21-4775-B92F-F4FFF7FF6888}" srcOrd="0" destOrd="0" presId="urn:microsoft.com/office/officeart/2005/8/layout/list1"/>
    <dgm:cxn modelId="{7FF78496-5100-43A1-A809-EBB38668E82A}" type="presParOf" srcId="{D9576FFD-2B3E-40D4-BFE9-362C97DCE4DD}" destId="{68937688-D96E-4231-83C3-9ED30EA6BF83}" srcOrd="1" destOrd="0" presId="urn:microsoft.com/office/officeart/2005/8/layout/list1"/>
    <dgm:cxn modelId="{0B5B31B0-9768-4B6D-AFCA-037EBF94CF27}" type="presParOf" srcId="{2CFC56CA-C871-4ADA-BD98-0A191EFF3250}" destId="{9A56BABA-6961-4DBC-88D2-312F447E6ACE}" srcOrd="9" destOrd="0" presId="urn:microsoft.com/office/officeart/2005/8/layout/list1"/>
    <dgm:cxn modelId="{1C74F854-0389-4FA3-9402-23E9283E95C3}" type="presParOf" srcId="{2CFC56CA-C871-4ADA-BD98-0A191EFF3250}" destId="{A939B198-1A58-47CA-83C2-DDF995DEA096}"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ED55E78-34DB-4DFE-A75F-ABA175467472}"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IN"/>
        </a:p>
      </dgm:t>
    </dgm:pt>
    <dgm:pt modelId="{CEBD9F7D-0085-4D68-A866-13092DFACB22}">
      <dgm:prSet phldrT="[Text]"/>
      <dgm:spPr/>
      <dgm:t>
        <a:bodyPr/>
        <a:lstStyle/>
        <a:p>
          <a:r>
            <a:rPr lang="en-US" dirty="0"/>
            <a:t>REPUTATION OF INSURANCE COMPANY</a:t>
          </a:r>
          <a:endParaRPr lang="en-IN" dirty="0"/>
        </a:p>
      </dgm:t>
    </dgm:pt>
    <dgm:pt modelId="{EAB7C49A-8861-4B6B-A9BA-C9E9CB96B9E2}" type="parTrans" cxnId="{0A9AFE02-0E61-40C3-9F15-A7DDC567D0DD}">
      <dgm:prSet/>
      <dgm:spPr/>
      <dgm:t>
        <a:bodyPr/>
        <a:lstStyle/>
        <a:p>
          <a:endParaRPr lang="en-IN"/>
        </a:p>
      </dgm:t>
    </dgm:pt>
    <dgm:pt modelId="{E85AE2E1-1659-42F7-A3DB-2B13767D9177}" type="sibTrans" cxnId="{0A9AFE02-0E61-40C3-9F15-A7DDC567D0DD}">
      <dgm:prSet/>
      <dgm:spPr/>
      <dgm:t>
        <a:bodyPr/>
        <a:lstStyle/>
        <a:p>
          <a:endParaRPr lang="en-IN"/>
        </a:p>
      </dgm:t>
    </dgm:pt>
    <dgm:pt modelId="{0D6FB239-1AD9-41E1-BFAE-66EBF7259E6E}">
      <dgm:prSet phldrT="[Text]"/>
      <dgm:spPr/>
      <dgm:t>
        <a:bodyPr/>
        <a:lstStyle/>
        <a:p>
          <a:r>
            <a:rPr lang="en-US" b="0" i="0" dirty="0">
              <a:effectLst/>
              <a:latin typeface="Times New Roman" panose="02020603050405020304" pitchFamily="18" charset="0"/>
              <a:cs typeface="Times New Roman" panose="02020603050405020304" pitchFamily="18" charset="0"/>
            </a:rPr>
            <a:t>PREMIUM</a:t>
          </a:r>
          <a:endParaRPr lang="en-IN" dirty="0"/>
        </a:p>
      </dgm:t>
    </dgm:pt>
    <dgm:pt modelId="{A6197A72-9CEF-4058-85A3-387D9568F781}" type="parTrans" cxnId="{FEF6E790-B9D0-4070-977D-A4E7CA24CAEE}">
      <dgm:prSet/>
      <dgm:spPr/>
      <dgm:t>
        <a:bodyPr/>
        <a:lstStyle/>
        <a:p>
          <a:endParaRPr lang="en-IN"/>
        </a:p>
      </dgm:t>
    </dgm:pt>
    <dgm:pt modelId="{3D2B1960-30CF-46AF-BAE6-00C2382B9544}" type="sibTrans" cxnId="{FEF6E790-B9D0-4070-977D-A4E7CA24CAEE}">
      <dgm:prSet/>
      <dgm:spPr/>
      <dgm:t>
        <a:bodyPr/>
        <a:lstStyle/>
        <a:p>
          <a:endParaRPr lang="en-IN"/>
        </a:p>
      </dgm:t>
    </dgm:pt>
    <dgm:pt modelId="{FE97F981-8EC1-4F02-AE0A-AC2007C8AD39}">
      <dgm:prSet phldrT="[Text]"/>
      <dgm:spPr/>
      <dgm:t>
        <a:bodyPr/>
        <a:lstStyle/>
        <a:p>
          <a:r>
            <a:rPr lang="en-US" b="0" i="0">
              <a:effectLst/>
              <a:latin typeface="Times New Roman" panose="02020603050405020304" pitchFamily="18" charset="0"/>
              <a:cs typeface="Times New Roman" panose="02020603050405020304" pitchFamily="18" charset="0"/>
            </a:rPr>
            <a:t>The premium cost of health insurance policies also plays a crucial role in decision-making. </a:t>
          </a:r>
          <a:endParaRPr lang="en-IN" dirty="0"/>
        </a:p>
      </dgm:t>
    </dgm:pt>
    <dgm:pt modelId="{387F5753-8773-4696-944C-DB4892194D9E}" type="parTrans" cxnId="{693DBB5F-1968-48F0-9D03-BF0D8C7BE70B}">
      <dgm:prSet/>
      <dgm:spPr/>
      <dgm:t>
        <a:bodyPr/>
        <a:lstStyle/>
        <a:p>
          <a:endParaRPr lang="en-IN"/>
        </a:p>
      </dgm:t>
    </dgm:pt>
    <dgm:pt modelId="{1DFA6792-1175-4F58-BDB4-2B5A9DE67BC5}" type="sibTrans" cxnId="{693DBB5F-1968-48F0-9D03-BF0D8C7BE70B}">
      <dgm:prSet/>
      <dgm:spPr/>
      <dgm:t>
        <a:bodyPr/>
        <a:lstStyle/>
        <a:p>
          <a:endParaRPr lang="en-IN"/>
        </a:p>
      </dgm:t>
    </dgm:pt>
    <dgm:pt modelId="{E1DDBB5B-8BC8-4C02-B608-0D9FA2EE96AA}">
      <dgm:prSet phldrT="[Text]"/>
      <dgm:spPr/>
      <dgm:t>
        <a:bodyPr/>
        <a:lstStyle/>
        <a:p>
          <a:r>
            <a:rPr lang="en-US" b="0" i="0">
              <a:effectLst/>
              <a:latin typeface="Times New Roman" panose="02020603050405020304" pitchFamily="18" charset="0"/>
              <a:cs typeface="Times New Roman" panose="02020603050405020304" pitchFamily="18" charset="0"/>
            </a:rPr>
            <a:t>The reputation of the insurance company emerges as another influential factor. </a:t>
          </a:r>
          <a:endParaRPr lang="en-IN" dirty="0"/>
        </a:p>
      </dgm:t>
    </dgm:pt>
    <dgm:pt modelId="{A8562868-AA3B-4C43-81AE-AE099E65BB32}" type="parTrans" cxnId="{F46D83C2-CBD6-4FA9-98A4-A71EF7A69A75}">
      <dgm:prSet/>
      <dgm:spPr/>
      <dgm:t>
        <a:bodyPr/>
        <a:lstStyle/>
        <a:p>
          <a:endParaRPr lang="en-IN"/>
        </a:p>
      </dgm:t>
    </dgm:pt>
    <dgm:pt modelId="{0F184108-1CFD-425F-A8A8-1E1EB3AEDFC6}" type="sibTrans" cxnId="{F46D83C2-CBD6-4FA9-98A4-A71EF7A69A75}">
      <dgm:prSet/>
      <dgm:spPr/>
      <dgm:t>
        <a:bodyPr/>
        <a:lstStyle/>
        <a:p>
          <a:endParaRPr lang="en-IN"/>
        </a:p>
      </dgm:t>
    </dgm:pt>
    <dgm:pt modelId="{FF175232-2D9C-474F-9E33-0A7243573B5E}">
      <dgm:prSet phldrT="[Text]"/>
      <dgm:spPr/>
      <dgm:t>
        <a:bodyPr/>
        <a:lstStyle/>
        <a:p>
          <a:r>
            <a:rPr lang="en-US" b="0" i="0">
              <a:effectLst/>
              <a:latin typeface="Times New Roman" panose="02020603050405020304" pitchFamily="18" charset="0"/>
              <a:cs typeface="Times New Roman" panose="02020603050405020304" pitchFamily="18" charset="0"/>
            </a:rPr>
            <a:t>Consumers consider the track record and credibility of insurance providers before making their decision.</a:t>
          </a:r>
          <a:endParaRPr lang="en-IN" dirty="0"/>
        </a:p>
      </dgm:t>
    </dgm:pt>
    <dgm:pt modelId="{7D12AD55-8C1C-4E5A-A31E-2E6A21A1B195}" type="parTrans" cxnId="{49E556F1-104D-40F5-850E-4600631D0DA6}">
      <dgm:prSet/>
      <dgm:spPr/>
      <dgm:t>
        <a:bodyPr/>
        <a:lstStyle/>
        <a:p>
          <a:endParaRPr lang="en-IN"/>
        </a:p>
      </dgm:t>
    </dgm:pt>
    <dgm:pt modelId="{476AA128-0042-487B-91EE-E97D9B9E51B1}" type="sibTrans" cxnId="{49E556F1-104D-40F5-850E-4600631D0DA6}">
      <dgm:prSet/>
      <dgm:spPr/>
      <dgm:t>
        <a:bodyPr/>
        <a:lstStyle/>
        <a:p>
          <a:endParaRPr lang="en-IN"/>
        </a:p>
      </dgm:t>
    </dgm:pt>
    <dgm:pt modelId="{9168BE9E-1FE9-4594-902B-65E8054D6157}">
      <dgm:prSet phldrT="[Text]"/>
      <dgm:spPr/>
      <dgm:t>
        <a:bodyPr/>
        <a:lstStyle/>
        <a:p>
          <a:r>
            <a:rPr lang="en-US" b="0" i="0">
              <a:effectLst/>
              <a:latin typeface="Times New Roman" panose="02020603050405020304" pitchFamily="18" charset="0"/>
              <a:cs typeface="Times New Roman" panose="02020603050405020304" pitchFamily="18" charset="0"/>
            </a:rPr>
            <a:t> Companies with a strong reputation for customer service, prompt claims processing, and reliable  coverage are more likely to gain trust and attract customers.</a:t>
          </a:r>
          <a:endParaRPr lang="en-IN" dirty="0"/>
        </a:p>
      </dgm:t>
    </dgm:pt>
    <dgm:pt modelId="{40A684DB-EB1E-42A6-A4FB-AED9C2093EC5}" type="parTrans" cxnId="{F9BF33AA-2D3F-419A-B9EC-E0FBFF14C1B7}">
      <dgm:prSet/>
      <dgm:spPr/>
      <dgm:t>
        <a:bodyPr/>
        <a:lstStyle/>
        <a:p>
          <a:endParaRPr lang="en-IN"/>
        </a:p>
      </dgm:t>
    </dgm:pt>
    <dgm:pt modelId="{D68B0F76-7AA4-417F-81F1-8DFF57316046}" type="sibTrans" cxnId="{F9BF33AA-2D3F-419A-B9EC-E0FBFF14C1B7}">
      <dgm:prSet/>
      <dgm:spPr/>
      <dgm:t>
        <a:bodyPr/>
        <a:lstStyle/>
        <a:p>
          <a:endParaRPr lang="en-IN"/>
        </a:p>
      </dgm:t>
    </dgm:pt>
    <dgm:pt modelId="{3E8FC414-9978-4E6D-9794-8917D7663D67}">
      <dgm:prSet phldrT="[Text]"/>
      <dgm:spPr/>
      <dgm:t>
        <a:bodyPr/>
        <a:lstStyle/>
        <a:p>
          <a:r>
            <a:rPr lang="en-US" b="0" i="0">
              <a:effectLst/>
              <a:latin typeface="Times New Roman" panose="02020603050405020304" pitchFamily="18" charset="0"/>
              <a:cs typeface="Times New Roman" panose="02020603050405020304" pitchFamily="18" charset="0"/>
            </a:rPr>
            <a:t>Consumers evaluate the affordability of premiums and weigh them against the benefits provided by the policy. While individuals recognize the importance of adequate coverage, they also seek policies that fit within their budgetary constraints. </a:t>
          </a:r>
          <a:endParaRPr lang="en-IN" dirty="0"/>
        </a:p>
      </dgm:t>
    </dgm:pt>
    <dgm:pt modelId="{E0667847-B20A-4149-BC23-B04C803C2C3A}" type="parTrans" cxnId="{C924CD44-6877-4CE2-8C8F-7E3165B0F5FF}">
      <dgm:prSet/>
      <dgm:spPr/>
      <dgm:t>
        <a:bodyPr/>
        <a:lstStyle/>
        <a:p>
          <a:endParaRPr lang="en-IN"/>
        </a:p>
      </dgm:t>
    </dgm:pt>
    <dgm:pt modelId="{43E53D76-0E76-4B69-9207-9B2299379C28}" type="sibTrans" cxnId="{C924CD44-6877-4CE2-8C8F-7E3165B0F5FF}">
      <dgm:prSet/>
      <dgm:spPr/>
      <dgm:t>
        <a:bodyPr/>
        <a:lstStyle/>
        <a:p>
          <a:endParaRPr lang="en-IN"/>
        </a:p>
      </dgm:t>
    </dgm:pt>
    <dgm:pt modelId="{1C354E31-E8BD-4DC3-87A5-C8C338026FBB}">
      <dgm:prSet phldrT="[Text]"/>
      <dgm:spPr/>
      <dgm:t>
        <a:bodyPr/>
        <a:lstStyle/>
        <a:p>
          <a:r>
            <a:rPr lang="en-US" b="0" i="0">
              <a:effectLst/>
              <a:latin typeface="Times New Roman" panose="02020603050405020304" pitchFamily="18" charset="0"/>
              <a:cs typeface="Times New Roman" panose="02020603050405020304" pitchFamily="18" charset="0"/>
            </a:rPr>
            <a:t>Insurance providers must strike a balance between offering competitive premiums and providing sufficient coverage to cater to the diverse economic backgrounds of consumers.</a:t>
          </a:r>
          <a:endParaRPr lang="en-IN" dirty="0"/>
        </a:p>
      </dgm:t>
    </dgm:pt>
    <dgm:pt modelId="{4C0E4347-0E32-49BF-BF7A-BCFC80B6A165}" type="parTrans" cxnId="{11CB0DD6-A208-4EE5-82BD-E12DF1D30D84}">
      <dgm:prSet/>
      <dgm:spPr/>
      <dgm:t>
        <a:bodyPr/>
        <a:lstStyle/>
        <a:p>
          <a:endParaRPr lang="en-IN"/>
        </a:p>
      </dgm:t>
    </dgm:pt>
    <dgm:pt modelId="{D6C749E7-1786-4531-85E6-9BD77DEF4007}" type="sibTrans" cxnId="{11CB0DD6-A208-4EE5-82BD-E12DF1D30D84}">
      <dgm:prSet/>
      <dgm:spPr/>
      <dgm:t>
        <a:bodyPr/>
        <a:lstStyle/>
        <a:p>
          <a:endParaRPr lang="en-IN"/>
        </a:p>
      </dgm:t>
    </dgm:pt>
    <dgm:pt modelId="{2CFC56CA-C871-4ADA-BD98-0A191EFF3250}" type="pres">
      <dgm:prSet presAssocID="{0ED55E78-34DB-4DFE-A75F-ABA175467472}" presName="linear" presStyleCnt="0">
        <dgm:presLayoutVars>
          <dgm:dir/>
          <dgm:animLvl val="lvl"/>
          <dgm:resizeHandles val="exact"/>
        </dgm:presLayoutVars>
      </dgm:prSet>
      <dgm:spPr/>
    </dgm:pt>
    <dgm:pt modelId="{3AEA6163-B4B3-4FF0-A143-E80082FB2F47}" type="pres">
      <dgm:prSet presAssocID="{CEBD9F7D-0085-4D68-A866-13092DFACB22}" presName="parentLin" presStyleCnt="0"/>
      <dgm:spPr/>
    </dgm:pt>
    <dgm:pt modelId="{317D8685-BC58-4C5C-9351-62C9769EEBBE}" type="pres">
      <dgm:prSet presAssocID="{CEBD9F7D-0085-4D68-A866-13092DFACB22}" presName="parentLeftMargin" presStyleLbl="node1" presStyleIdx="0" presStyleCnt="2"/>
      <dgm:spPr/>
    </dgm:pt>
    <dgm:pt modelId="{E645FB3B-A3E7-4988-8D70-D3756BE239F8}" type="pres">
      <dgm:prSet presAssocID="{CEBD9F7D-0085-4D68-A866-13092DFACB22}" presName="parentText" presStyleLbl="node1" presStyleIdx="0" presStyleCnt="2">
        <dgm:presLayoutVars>
          <dgm:chMax val="0"/>
          <dgm:bulletEnabled val="1"/>
        </dgm:presLayoutVars>
      </dgm:prSet>
      <dgm:spPr/>
    </dgm:pt>
    <dgm:pt modelId="{85C2DAC0-E8FC-4617-A9CD-C1E4B4085769}" type="pres">
      <dgm:prSet presAssocID="{CEBD9F7D-0085-4D68-A866-13092DFACB22}" presName="negativeSpace" presStyleCnt="0"/>
      <dgm:spPr/>
    </dgm:pt>
    <dgm:pt modelId="{3110B36B-ABB2-47C5-8FD5-B4AE1E003291}" type="pres">
      <dgm:prSet presAssocID="{CEBD9F7D-0085-4D68-A866-13092DFACB22}" presName="childText" presStyleLbl="conFgAcc1" presStyleIdx="0" presStyleCnt="2">
        <dgm:presLayoutVars>
          <dgm:bulletEnabled val="1"/>
        </dgm:presLayoutVars>
      </dgm:prSet>
      <dgm:spPr/>
    </dgm:pt>
    <dgm:pt modelId="{B39A1003-5FF3-4499-80D7-7CCE8DF0A6EF}" type="pres">
      <dgm:prSet presAssocID="{E85AE2E1-1659-42F7-A3DB-2B13767D9177}" presName="spaceBetweenRectangles" presStyleCnt="0"/>
      <dgm:spPr/>
    </dgm:pt>
    <dgm:pt modelId="{6F1476B3-FDE8-4BF5-9F43-C13A729676C7}" type="pres">
      <dgm:prSet presAssocID="{0D6FB239-1AD9-41E1-BFAE-66EBF7259E6E}" presName="parentLin" presStyleCnt="0"/>
      <dgm:spPr/>
    </dgm:pt>
    <dgm:pt modelId="{7D626976-7BF5-490C-8D19-8C9B427A562F}" type="pres">
      <dgm:prSet presAssocID="{0D6FB239-1AD9-41E1-BFAE-66EBF7259E6E}" presName="parentLeftMargin" presStyleLbl="node1" presStyleIdx="0" presStyleCnt="2"/>
      <dgm:spPr/>
    </dgm:pt>
    <dgm:pt modelId="{1A6C98F1-7D8B-4F8A-A4DB-38D4CCC9DB37}" type="pres">
      <dgm:prSet presAssocID="{0D6FB239-1AD9-41E1-BFAE-66EBF7259E6E}" presName="parentText" presStyleLbl="node1" presStyleIdx="1" presStyleCnt="2">
        <dgm:presLayoutVars>
          <dgm:chMax val="0"/>
          <dgm:bulletEnabled val="1"/>
        </dgm:presLayoutVars>
      </dgm:prSet>
      <dgm:spPr/>
    </dgm:pt>
    <dgm:pt modelId="{EFAC91D9-8FC8-4CB4-AB25-59CA516A0230}" type="pres">
      <dgm:prSet presAssocID="{0D6FB239-1AD9-41E1-BFAE-66EBF7259E6E}" presName="negativeSpace" presStyleCnt="0"/>
      <dgm:spPr/>
    </dgm:pt>
    <dgm:pt modelId="{5BC8566F-34AE-482F-8ED4-3AA52DD8DFD3}" type="pres">
      <dgm:prSet presAssocID="{0D6FB239-1AD9-41E1-BFAE-66EBF7259E6E}" presName="childText" presStyleLbl="conFgAcc1" presStyleIdx="1" presStyleCnt="2">
        <dgm:presLayoutVars>
          <dgm:bulletEnabled val="1"/>
        </dgm:presLayoutVars>
      </dgm:prSet>
      <dgm:spPr/>
    </dgm:pt>
  </dgm:ptLst>
  <dgm:cxnLst>
    <dgm:cxn modelId="{0A9AFE02-0E61-40C3-9F15-A7DDC567D0DD}" srcId="{0ED55E78-34DB-4DFE-A75F-ABA175467472}" destId="{CEBD9F7D-0085-4D68-A866-13092DFACB22}" srcOrd="0" destOrd="0" parTransId="{EAB7C49A-8861-4B6B-A9BA-C9E9CB96B9E2}" sibTransId="{E85AE2E1-1659-42F7-A3DB-2B13767D9177}"/>
    <dgm:cxn modelId="{E80DA40B-9197-40EE-BA8D-015D2C37127B}" type="presOf" srcId="{CEBD9F7D-0085-4D68-A866-13092DFACB22}" destId="{317D8685-BC58-4C5C-9351-62C9769EEBBE}" srcOrd="0" destOrd="0" presId="urn:microsoft.com/office/officeart/2005/8/layout/list1"/>
    <dgm:cxn modelId="{E8E5670E-9776-4688-A74B-7A77348BCB35}" type="presOf" srcId="{0D6FB239-1AD9-41E1-BFAE-66EBF7259E6E}" destId="{1A6C98F1-7D8B-4F8A-A4DB-38D4CCC9DB37}" srcOrd="1" destOrd="0" presId="urn:microsoft.com/office/officeart/2005/8/layout/list1"/>
    <dgm:cxn modelId="{B1D9A214-33B0-4B0D-8E35-FED45917999D}" type="presOf" srcId="{0ED55E78-34DB-4DFE-A75F-ABA175467472}" destId="{2CFC56CA-C871-4ADA-BD98-0A191EFF3250}" srcOrd="0" destOrd="0" presId="urn:microsoft.com/office/officeart/2005/8/layout/list1"/>
    <dgm:cxn modelId="{B1B7A028-4659-463F-9603-B6696DCC5CE9}" type="presOf" srcId="{0D6FB239-1AD9-41E1-BFAE-66EBF7259E6E}" destId="{7D626976-7BF5-490C-8D19-8C9B427A562F}" srcOrd="0" destOrd="0" presId="urn:microsoft.com/office/officeart/2005/8/layout/list1"/>
    <dgm:cxn modelId="{693DBB5F-1968-48F0-9D03-BF0D8C7BE70B}" srcId="{0D6FB239-1AD9-41E1-BFAE-66EBF7259E6E}" destId="{FE97F981-8EC1-4F02-AE0A-AC2007C8AD39}" srcOrd="0" destOrd="0" parTransId="{387F5753-8773-4696-944C-DB4892194D9E}" sibTransId="{1DFA6792-1175-4F58-BDB4-2B5A9DE67BC5}"/>
    <dgm:cxn modelId="{C924CD44-6877-4CE2-8C8F-7E3165B0F5FF}" srcId="{0D6FB239-1AD9-41E1-BFAE-66EBF7259E6E}" destId="{3E8FC414-9978-4E6D-9794-8917D7663D67}" srcOrd="1" destOrd="0" parTransId="{E0667847-B20A-4149-BC23-B04C803C2C3A}" sibTransId="{43E53D76-0E76-4B69-9207-9B2299379C28}"/>
    <dgm:cxn modelId="{911A676E-B85F-4F98-B142-F0F6B8F9BFA8}" type="presOf" srcId="{CEBD9F7D-0085-4D68-A866-13092DFACB22}" destId="{E645FB3B-A3E7-4988-8D70-D3756BE239F8}" srcOrd="1" destOrd="0" presId="urn:microsoft.com/office/officeart/2005/8/layout/list1"/>
    <dgm:cxn modelId="{4CD70879-5809-44C0-B1DB-CD92AA048260}" type="presOf" srcId="{1C354E31-E8BD-4DC3-87A5-C8C338026FBB}" destId="{5BC8566F-34AE-482F-8ED4-3AA52DD8DFD3}" srcOrd="0" destOrd="2" presId="urn:microsoft.com/office/officeart/2005/8/layout/list1"/>
    <dgm:cxn modelId="{C6BA6A80-72C0-43A1-A45F-B55D1B0AF9B8}" type="presOf" srcId="{FE97F981-8EC1-4F02-AE0A-AC2007C8AD39}" destId="{5BC8566F-34AE-482F-8ED4-3AA52DD8DFD3}" srcOrd="0" destOrd="0" presId="urn:microsoft.com/office/officeart/2005/8/layout/list1"/>
    <dgm:cxn modelId="{FEF6E790-B9D0-4070-977D-A4E7CA24CAEE}" srcId="{0ED55E78-34DB-4DFE-A75F-ABA175467472}" destId="{0D6FB239-1AD9-41E1-BFAE-66EBF7259E6E}" srcOrd="1" destOrd="0" parTransId="{A6197A72-9CEF-4058-85A3-387D9568F781}" sibTransId="{3D2B1960-30CF-46AF-BAE6-00C2382B9544}"/>
    <dgm:cxn modelId="{F9BF33AA-2D3F-419A-B9EC-E0FBFF14C1B7}" srcId="{CEBD9F7D-0085-4D68-A866-13092DFACB22}" destId="{9168BE9E-1FE9-4594-902B-65E8054D6157}" srcOrd="2" destOrd="0" parTransId="{40A684DB-EB1E-42A6-A4FB-AED9C2093EC5}" sibTransId="{D68B0F76-7AA4-417F-81F1-8DFF57316046}"/>
    <dgm:cxn modelId="{2E115FAF-B60A-4614-9688-AB6114A3DB31}" type="presOf" srcId="{9168BE9E-1FE9-4594-902B-65E8054D6157}" destId="{3110B36B-ABB2-47C5-8FD5-B4AE1E003291}" srcOrd="0" destOrd="2" presId="urn:microsoft.com/office/officeart/2005/8/layout/list1"/>
    <dgm:cxn modelId="{2B6CFBC0-83A0-4025-A1C6-848344519E05}" type="presOf" srcId="{FF175232-2D9C-474F-9E33-0A7243573B5E}" destId="{3110B36B-ABB2-47C5-8FD5-B4AE1E003291}" srcOrd="0" destOrd="1" presId="urn:microsoft.com/office/officeart/2005/8/layout/list1"/>
    <dgm:cxn modelId="{F46D83C2-CBD6-4FA9-98A4-A71EF7A69A75}" srcId="{CEBD9F7D-0085-4D68-A866-13092DFACB22}" destId="{E1DDBB5B-8BC8-4C02-B608-0D9FA2EE96AA}" srcOrd="0" destOrd="0" parTransId="{A8562868-AA3B-4C43-81AE-AE099E65BB32}" sibTransId="{0F184108-1CFD-425F-A8A8-1E1EB3AEDFC6}"/>
    <dgm:cxn modelId="{F59075C3-EE4B-4545-A4F6-DFD7C3475351}" type="presOf" srcId="{E1DDBB5B-8BC8-4C02-B608-0D9FA2EE96AA}" destId="{3110B36B-ABB2-47C5-8FD5-B4AE1E003291}" srcOrd="0" destOrd="0" presId="urn:microsoft.com/office/officeart/2005/8/layout/list1"/>
    <dgm:cxn modelId="{11CB0DD6-A208-4EE5-82BD-E12DF1D30D84}" srcId="{0D6FB239-1AD9-41E1-BFAE-66EBF7259E6E}" destId="{1C354E31-E8BD-4DC3-87A5-C8C338026FBB}" srcOrd="2" destOrd="0" parTransId="{4C0E4347-0E32-49BF-BF7A-BCFC80B6A165}" sibTransId="{D6C749E7-1786-4531-85E6-9BD77DEF4007}"/>
    <dgm:cxn modelId="{815728E0-96AB-4015-BEBE-528B6282F7B9}" type="presOf" srcId="{3E8FC414-9978-4E6D-9794-8917D7663D67}" destId="{5BC8566F-34AE-482F-8ED4-3AA52DD8DFD3}" srcOrd="0" destOrd="1" presId="urn:microsoft.com/office/officeart/2005/8/layout/list1"/>
    <dgm:cxn modelId="{49E556F1-104D-40F5-850E-4600631D0DA6}" srcId="{CEBD9F7D-0085-4D68-A866-13092DFACB22}" destId="{FF175232-2D9C-474F-9E33-0A7243573B5E}" srcOrd="1" destOrd="0" parTransId="{7D12AD55-8C1C-4E5A-A31E-2E6A21A1B195}" sibTransId="{476AA128-0042-487B-91EE-E97D9B9E51B1}"/>
    <dgm:cxn modelId="{8EDEA15B-8B57-4E38-B361-9C11AEA73AD5}" type="presParOf" srcId="{2CFC56CA-C871-4ADA-BD98-0A191EFF3250}" destId="{3AEA6163-B4B3-4FF0-A143-E80082FB2F47}" srcOrd="0" destOrd="0" presId="urn:microsoft.com/office/officeart/2005/8/layout/list1"/>
    <dgm:cxn modelId="{629FD5BB-1754-4997-B3D5-F80966FA0F80}" type="presParOf" srcId="{3AEA6163-B4B3-4FF0-A143-E80082FB2F47}" destId="{317D8685-BC58-4C5C-9351-62C9769EEBBE}" srcOrd="0" destOrd="0" presId="urn:microsoft.com/office/officeart/2005/8/layout/list1"/>
    <dgm:cxn modelId="{485DBD8D-C275-4877-B453-5956657BA33D}" type="presParOf" srcId="{3AEA6163-B4B3-4FF0-A143-E80082FB2F47}" destId="{E645FB3B-A3E7-4988-8D70-D3756BE239F8}" srcOrd="1" destOrd="0" presId="urn:microsoft.com/office/officeart/2005/8/layout/list1"/>
    <dgm:cxn modelId="{50740DDD-7D18-4F5C-80DC-02B86EEC00A8}" type="presParOf" srcId="{2CFC56CA-C871-4ADA-BD98-0A191EFF3250}" destId="{85C2DAC0-E8FC-4617-A9CD-C1E4B4085769}" srcOrd="1" destOrd="0" presId="urn:microsoft.com/office/officeart/2005/8/layout/list1"/>
    <dgm:cxn modelId="{4E225546-536D-4236-84E0-FEAB79849331}" type="presParOf" srcId="{2CFC56CA-C871-4ADA-BD98-0A191EFF3250}" destId="{3110B36B-ABB2-47C5-8FD5-B4AE1E003291}" srcOrd="2" destOrd="0" presId="urn:microsoft.com/office/officeart/2005/8/layout/list1"/>
    <dgm:cxn modelId="{02E1C3C6-4DAF-4644-A946-9EB284555802}" type="presParOf" srcId="{2CFC56CA-C871-4ADA-BD98-0A191EFF3250}" destId="{B39A1003-5FF3-4499-80D7-7CCE8DF0A6EF}" srcOrd="3" destOrd="0" presId="urn:microsoft.com/office/officeart/2005/8/layout/list1"/>
    <dgm:cxn modelId="{FD593DC7-129C-4364-B0F8-828BB98CB184}" type="presParOf" srcId="{2CFC56CA-C871-4ADA-BD98-0A191EFF3250}" destId="{6F1476B3-FDE8-4BF5-9F43-C13A729676C7}" srcOrd="4" destOrd="0" presId="urn:microsoft.com/office/officeart/2005/8/layout/list1"/>
    <dgm:cxn modelId="{CEA0F2F0-A084-4C8F-BF79-0ED77D39E57B}" type="presParOf" srcId="{6F1476B3-FDE8-4BF5-9F43-C13A729676C7}" destId="{7D626976-7BF5-490C-8D19-8C9B427A562F}" srcOrd="0" destOrd="0" presId="urn:microsoft.com/office/officeart/2005/8/layout/list1"/>
    <dgm:cxn modelId="{CB14F4A3-A442-439C-8472-B84DBED39019}" type="presParOf" srcId="{6F1476B3-FDE8-4BF5-9F43-C13A729676C7}" destId="{1A6C98F1-7D8B-4F8A-A4DB-38D4CCC9DB37}" srcOrd="1" destOrd="0" presId="urn:microsoft.com/office/officeart/2005/8/layout/list1"/>
    <dgm:cxn modelId="{8D1D2ECC-9B5C-4F8E-88D4-243323DFAC52}" type="presParOf" srcId="{2CFC56CA-C871-4ADA-BD98-0A191EFF3250}" destId="{EFAC91D9-8FC8-4CB4-AB25-59CA516A0230}" srcOrd="5" destOrd="0" presId="urn:microsoft.com/office/officeart/2005/8/layout/list1"/>
    <dgm:cxn modelId="{3E203677-7D91-4DD2-9623-9E698B659469}" type="presParOf" srcId="{2CFC56CA-C871-4ADA-BD98-0A191EFF3250}" destId="{5BC8566F-34AE-482F-8ED4-3AA52DD8DFD3}"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10B36B-ABB2-47C5-8FD5-B4AE1E003291}">
      <dsp:nvSpPr>
        <dsp:cNvPr id="0" name=""/>
        <dsp:cNvSpPr/>
      </dsp:nvSpPr>
      <dsp:spPr>
        <a:xfrm>
          <a:off x="0" y="524760"/>
          <a:ext cx="10482302" cy="17136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3543" tIns="354076" rIns="813543" bIns="120904" numCol="1" spcCol="1270" anchor="t" anchorCtr="0">
          <a:noAutofit/>
        </a:bodyPr>
        <a:lstStyle/>
        <a:p>
          <a:pPr marL="171450" lvl="1" indent="-171450" algn="l" defTabSz="755650">
            <a:lnSpc>
              <a:spcPct val="90000"/>
            </a:lnSpc>
            <a:spcBef>
              <a:spcPct val="0"/>
            </a:spcBef>
            <a:spcAft>
              <a:spcPct val="15000"/>
            </a:spcAft>
            <a:buChar char="•"/>
          </a:pPr>
          <a:r>
            <a:rPr lang="en-US" sz="1700" b="0" i="0" kern="1200">
              <a:effectLst/>
              <a:latin typeface="Times New Roman" panose="02020603050405020304" pitchFamily="18" charset="0"/>
              <a:cs typeface="Times New Roman" panose="02020603050405020304" pitchFamily="18" charset="0"/>
            </a:rPr>
            <a:t>When individuals are aware of the benefits of health insurance and the financial protection it provides in the event of medical emergencies, they are more likely to prioritize obtaining coverage. </a:t>
          </a:r>
          <a:endParaRPr lang="en-IN" sz="1700" kern="1200" dirty="0"/>
        </a:p>
        <a:p>
          <a:pPr marL="171450" lvl="1" indent="-171450" algn="l" defTabSz="755650">
            <a:lnSpc>
              <a:spcPct val="90000"/>
            </a:lnSpc>
            <a:spcBef>
              <a:spcPct val="0"/>
            </a:spcBef>
            <a:spcAft>
              <a:spcPct val="15000"/>
            </a:spcAft>
            <a:buChar char="•"/>
          </a:pPr>
          <a:r>
            <a:rPr lang="en-US" sz="1700" b="0" i="0" kern="1200">
              <a:effectLst/>
              <a:latin typeface="Times New Roman" panose="02020603050405020304" pitchFamily="18" charset="0"/>
              <a:cs typeface="Times New Roman" panose="02020603050405020304" pitchFamily="18" charset="0"/>
            </a:rPr>
            <a:t>Higher levels of awareness about health insurance options lead to increased demand and a greater willingness to invest in suitable policies. </a:t>
          </a:r>
          <a:endParaRPr lang="en-IN" sz="1700" kern="1200" dirty="0"/>
        </a:p>
        <a:p>
          <a:pPr marL="171450" lvl="1" indent="-171450" algn="l" defTabSz="755650">
            <a:lnSpc>
              <a:spcPct val="90000"/>
            </a:lnSpc>
            <a:spcBef>
              <a:spcPct val="0"/>
            </a:spcBef>
            <a:spcAft>
              <a:spcPct val="15000"/>
            </a:spcAft>
            <a:buChar char="•"/>
          </a:pPr>
          <a:r>
            <a:rPr lang="en-US" sz="1700" b="0" i="0" kern="1200" dirty="0">
              <a:effectLst/>
              <a:latin typeface="Times New Roman" panose="02020603050405020304" pitchFamily="18" charset="0"/>
              <a:cs typeface="Times New Roman" panose="02020603050405020304" pitchFamily="18" charset="0"/>
            </a:rPr>
            <a:t>Findings highlight the importance of educational campaigns and marketing.</a:t>
          </a:r>
          <a:endParaRPr lang="en-IN" sz="1700" kern="1200" dirty="0"/>
        </a:p>
      </dsp:txBody>
      <dsp:txXfrm>
        <a:off x="0" y="524760"/>
        <a:ext cx="10482302" cy="1713600"/>
      </dsp:txXfrm>
    </dsp:sp>
    <dsp:sp modelId="{E645FB3B-A3E7-4988-8D70-D3756BE239F8}">
      <dsp:nvSpPr>
        <dsp:cNvPr id="0" name=""/>
        <dsp:cNvSpPr/>
      </dsp:nvSpPr>
      <dsp:spPr>
        <a:xfrm>
          <a:off x="524115" y="273840"/>
          <a:ext cx="7337611" cy="50184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7344" tIns="0" rIns="277344" bIns="0" numCol="1" spcCol="1270" anchor="ctr" anchorCtr="0">
          <a:noAutofit/>
        </a:bodyPr>
        <a:lstStyle/>
        <a:p>
          <a:pPr marL="0" lvl="0" indent="0" algn="l" defTabSz="755650">
            <a:lnSpc>
              <a:spcPct val="90000"/>
            </a:lnSpc>
            <a:spcBef>
              <a:spcPct val="0"/>
            </a:spcBef>
            <a:spcAft>
              <a:spcPct val="35000"/>
            </a:spcAft>
            <a:buNone/>
          </a:pPr>
          <a:r>
            <a:rPr lang="en-US" sz="1700" kern="1200" dirty="0"/>
            <a:t>AWARENESS</a:t>
          </a:r>
          <a:endParaRPr lang="en-IN" sz="1700" kern="1200" dirty="0"/>
        </a:p>
      </dsp:txBody>
      <dsp:txXfrm>
        <a:off x="548613" y="298338"/>
        <a:ext cx="7288615" cy="452844"/>
      </dsp:txXfrm>
    </dsp:sp>
    <dsp:sp modelId="{5BC8566F-34AE-482F-8ED4-3AA52DD8DFD3}">
      <dsp:nvSpPr>
        <dsp:cNvPr id="0" name=""/>
        <dsp:cNvSpPr/>
      </dsp:nvSpPr>
      <dsp:spPr>
        <a:xfrm>
          <a:off x="0" y="2581080"/>
          <a:ext cx="10482302" cy="1445850"/>
        </a:xfrm>
        <a:prstGeom prst="rect">
          <a:avLst/>
        </a:prstGeom>
        <a:solidFill>
          <a:schemeClr val="lt1">
            <a:alpha val="90000"/>
            <a:hueOff val="0"/>
            <a:satOff val="0"/>
            <a:lumOff val="0"/>
            <a:alphaOff val="0"/>
          </a:schemeClr>
        </a:solidFill>
        <a:ln w="12700" cap="flat" cmpd="sng" algn="ctr">
          <a:solidFill>
            <a:schemeClr val="accent4">
              <a:hueOff val="4900445"/>
              <a:satOff val="-20388"/>
              <a:lumOff val="480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3543" tIns="354076" rIns="813543" bIns="120904" numCol="1" spcCol="1270" anchor="t" anchorCtr="0">
          <a:noAutofit/>
        </a:bodyPr>
        <a:lstStyle/>
        <a:p>
          <a:pPr marL="171450" lvl="1" indent="-171450" algn="l" defTabSz="755650">
            <a:lnSpc>
              <a:spcPct val="90000"/>
            </a:lnSpc>
            <a:spcBef>
              <a:spcPct val="0"/>
            </a:spcBef>
            <a:spcAft>
              <a:spcPct val="15000"/>
            </a:spcAft>
            <a:buChar char="•"/>
          </a:pPr>
          <a:r>
            <a:rPr lang="en-US" sz="1700" b="0" i="0" kern="1200">
              <a:effectLst/>
              <a:latin typeface="Times New Roman" panose="02020603050405020304" pitchFamily="18" charset="0"/>
              <a:cs typeface="Times New Roman" panose="02020603050405020304" pitchFamily="18" charset="0"/>
            </a:rPr>
            <a:t>Disease coverage is a crucial consideration .</a:t>
          </a:r>
          <a:endParaRPr lang="en-IN" sz="1700" kern="1200" dirty="0"/>
        </a:p>
        <a:p>
          <a:pPr marL="171450" lvl="1" indent="-171450" algn="l" defTabSz="755650">
            <a:lnSpc>
              <a:spcPct val="90000"/>
            </a:lnSpc>
            <a:spcBef>
              <a:spcPct val="0"/>
            </a:spcBef>
            <a:spcAft>
              <a:spcPct val="15000"/>
            </a:spcAft>
            <a:buChar char="•"/>
          </a:pPr>
          <a:r>
            <a:rPr lang="en-US" sz="1700" b="0" i="0" kern="1200">
              <a:effectLst/>
              <a:latin typeface="Times New Roman" panose="02020603050405020304" pitchFamily="18" charset="0"/>
              <a:cs typeface="Times New Roman" panose="02020603050405020304" pitchFamily="18" charset="0"/>
            </a:rPr>
            <a:t>Individuals want comprehensive coverage that includes a wide range of medical services, including hospitalization, surgeries, consultations, diagnostic tests, and medications. Policies that offer robust coverage for specific diseases or critical illnesses are particularly attractive to consumers.</a:t>
          </a:r>
          <a:endParaRPr lang="en-IN" sz="1700" kern="1200" dirty="0"/>
        </a:p>
      </dsp:txBody>
      <dsp:txXfrm>
        <a:off x="0" y="2581080"/>
        <a:ext cx="10482302" cy="1445850"/>
      </dsp:txXfrm>
    </dsp:sp>
    <dsp:sp modelId="{1A6C98F1-7D8B-4F8A-A4DB-38D4CCC9DB37}">
      <dsp:nvSpPr>
        <dsp:cNvPr id="0" name=""/>
        <dsp:cNvSpPr/>
      </dsp:nvSpPr>
      <dsp:spPr>
        <a:xfrm>
          <a:off x="524115" y="2330160"/>
          <a:ext cx="7337611" cy="501840"/>
        </a:xfrm>
        <a:prstGeom prst="roundRect">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7344" tIns="0" rIns="277344" bIns="0" numCol="1" spcCol="1270" anchor="ctr" anchorCtr="0">
          <a:noAutofit/>
        </a:bodyPr>
        <a:lstStyle/>
        <a:p>
          <a:pPr marL="0" lvl="0" indent="0" algn="l" defTabSz="755650">
            <a:lnSpc>
              <a:spcPct val="90000"/>
            </a:lnSpc>
            <a:spcBef>
              <a:spcPct val="0"/>
            </a:spcBef>
            <a:spcAft>
              <a:spcPct val="35000"/>
            </a:spcAft>
            <a:buNone/>
          </a:pPr>
          <a:r>
            <a:rPr lang="en-US" sz="1700" b="0" i="0" kern="1200">
              <a:effectLst/>
              <a:latin typeface="Times New Roman" panose="02020603050405020304" pitchFamily="18" charset="0"/>
              <a:cs typeface="Times New Roman" panose="02020603050405020304" pitchFamily="18" charset="0"/>
            </a:rPr>
            <a:t>DISEASE COVERAGE</a:t>
          </a:r>
          <a:endParaRPr lang="en-IN" sz="1700" kern="1200" dirty="0"/>
        </a:p>
      </dsp:txBody>
      <dsp:txXfrm>
        <a:off x="548613" y="2354658"/>
        <a:ext cx="7288615" cy="452844"/>
      </dsp:txXfrm>
    </dsp:sp>
    <dsp:sp modelId="{A939B198-1A58-47CA-83C2-DDF995DEA096}">
      <dsp:nvSpPr>
        <dsp:cNvPr id="0" name=""/>
        <dsp:cNvSpPr/>
      </dsp:nvSpPr>
      <dsp:spPr>
        <a:xfrm>
          <a:off x="0" y="4369650"/>
          <a:ext cx="10482302" cy="937125"/>
        </a:xfrm>
        <a:prstGeom prst="rect">
          <a:avLst/>
        </a:prstGeom>
        <a:solidFill>
          <a:schemeClr val="lt1">
            <a:alpha val="90000"/>
            <a:hueOff val="0"/>
            <a:satOff val="0"/>
            <a:lumOff val="0"/>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3543" tIns="354076" rIns="813543" bIns="120904" numCol="1" spcCol="1270" anchor="t" anchorCtr="0">
          <a:noAutofit/>
        </a:bodyPr>
        <a:lstStyle/>
        <a:p>
          <a:pPr marL="171450" lvl="1" indent="-171450" algn="l" defTabSz="755650">
            <a:lnSpc>
              <a:spcPct val="90000"/>
            </a:lnSpc>
            <a:spcBef>
              <a:spcPct val="0"/>
            </a:spcBef>
            <a:spcAft>
              <a:spcPct val="15000"/>
            </a:spcAft>
            <a:buChar char="•"/>
          </a:pPr>
          <a:r>
            <a:rPr lang="en-US" sz="1700" b="0" i="0" kern="1200">
              <a:effectLst/>
              <a:latin typeface="Times New Roman" panose="02020603050405020304" pitchFamily="18" charset="0"/>
              <a:cs typeface="Times New Roman" panose="02020603050405020304" pitchFamily="18" charset="0"/>
            </a:rPr>
            <a:t>Consumers prioritize insurance providers that have a reputation for efficiently settling claims, as this assures them that their medical expenses will be covered when needed</a:t>
          </a:r>
          <a:r>
            <a:rPr lang="en-US" sz="1700" b="0" i="0" kern="1200">
              <a:effectLst/>
              <a:latin typeface="Arial" panose="020B0604020202020204" pitchFamily="34" charset="0"/>
            </a:rPr>
            <a:t>.</a:t>
          </a:r>
          <a:endParaRPr lang="en-IN" sz="1700" kern="1200" dirty="0"/>
        </a:p>
      </dsp:txBody>
      <dsp:txXfrm>
        <a:off x="0" y="4369650"/>
        <a:ext cx="10482302" cy="937125"/>
      </dsp:txXfrm>
    </dsp:sp>
    <dsp:sp modelId="{68937688-D96E-4231-83C3-9ED30EA6BF83}">
      <dsp:nvSpPr>
        <dsp:cNvPr id="0" name=""/>
        <dsp:cNvSpPr/>
      </dsp:nvSpPr>
      <dsp:spPr>
        <a:xfrm>
          <a:off x="524115" y="4118730"/>
          <a:ext cx="7337611" cy="501840"/>
        </a:xfrm>
        <a:prstGeom prst="roundRect">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7344" tIns="0" rIns="277344" bIns="0" numCol="1" spcCol="1270" anchor="ctr" anchorCtr="0">
          <a:noAutofit/>
        </a:bodyPr>
        <a:lstStyle/>
        <a:p>
          <a:pPr marL="0" lvl="0" indent="0" algn="l" defTabSz="755650">
            <a:lnSpc>
              <a:spcPct val="90000"/>
            </a:lnSpc>
            <a:spcBef>
              <a:spcPct val="0"/>
            </a:spcBef>
            <a:spcAft>
              <a:spcPct val="35000"/>
            </a:spcAft>
            <a:buNone/>
          </a:pPr>
          <a:r>
            <a:rPr lang="en-US" sz="1700" kern="1200" dirty="0"/>
            <a:t>CLAIM SETTLEMENT RAIO</a:t>
          </a:r>
          <a:endParaRPr lang="en-IN" sz="1700" kern="1200" dirty="0"/>
        </a:p>
      </dsp:txBody>
      <dsp:txXfrm>
        <a:off x="548613" y="4143228"/>
        <a:ext cx="7288615" cy="4528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10B36B-ABB2-47C5-8FD5-B4AE1E003291}">
      <dsp:nvSpPr>
        <dsp:cNvPr id="0" name=""/>
        <dsp:cNvSpPr/>
      </dsp:nvSpPr>
      <dsp:spPr>
        <a:xfrm>
          <a:off x="0" y="593208"/>
          <a:ext cx="11027061" cy="19152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5822" tIns="395732" rIns="855822" bIns="135128" numCol="1" spcCol="1270" anchor="t" anchorCtr="0">
          <a:noAutofit/>
        </a:bodyPr>
        <a:lstStyle/>
        <a:p>
          <a:pPr marL="171450" lvl="1" indent="-171450" algn="l" defTabSz="844550">
            <a:lnSpc>
              <a:spcPct val="90000"/>
            </a:lnSpc>
            <a:spcBef>
              <a:spcPct val="0"/>
            </a:spcBef>
            <a:spcAft>
              <a:spcPct val="15000"/>
            </a:spcAft>
            <a:buChar char="•"/>
          </a:pPr>
          <a:r>
            <a:rPr lang="en-US" sz="1900" b="0" i="0" kern="1200">
              <a:effectLst/>
              <a:latin typeface="Times New Roman" panose="02020603050405020304" pitchFamily="18" charset="0"/>
              <a:cs typeface="Times New Roman" panose="02020603050405020304" pitchFamily="18" charset="0"/>
            </a:rPr>
            <a:t>The reputation of the insurance company emerges as another influential factor. </a:t>
          </a:r>
          <a:endParaRPr lang="en-IN" sz="1900" kern="1200" dirty="0"/>
        </a:p>
        <a:p>
          <a:pPr marL="171450" lvl="1" indent="-171450" algn="l" defTabSz="844550">
            <a:lnSpc>
              <a:spcPct val="90000"/>
            </a:lnSpc>
            <a:spcBef>
              <a:spcPct val="0"/>
            </a:spcBef>
            <a:spcAft>
              <a:spcPct val="15000"/>
            </a:spcAft>
            <a:buChar char="•"/>
          </a:pPr>
          <a:r>
            <a:rPr lang="en-US" sz="1900" b="0" i="0" kern="1200">
              <a:effectLst/>
              <a:latin typeface="Times New Roman" panose="02020603050405020304" pitchFamily="18" charset="0"/>
              <a:cs typeface="Times New Roman" panose="02020603050405020304" pitchFamily="18" charset="0"/>
            </a:rPr>
            <a:t>Consumers consider the track record and credibility of insurance providers before making their decision.</a:t>
          </a:r>
          <a:endParaRPr lang="en-IN" sz="1900" kern="1200" dirty="0"/>
        </a:p>
        <a:p>
          <a:pPr marL="171450" lvl="1" indent="-171450" algn="l" defTabSz="844550">
            <a:lnSpc>
              <a:spcPct val="90000"/>
            </a:lnSpc>
            <a:spcBef>
              <a:spcPct val="0"/>
            </a:spcBef>
            <a:spcAft>
              <a:spcPct val="15000"/>
            </a:spcAft>
            <a:buChar char="•"/>
          </a:pPr>
          <a:r>
            <a:rPr lang="en-US" sz="1900" b="0" i="0" kern="1200">
              <a:effectLst/>
              <a:latin typeface="Times New Roman" panose="02020603050405020304" pitchFamily="18" charset="0"/>
              <a:cs typeface="Times New Roman" panose="02020603050405020304" pitchFamily="18" charset="0"/>
            </a:rPr>
            <a:t> Companies with a strong reputation for customer service, prompt claims processing, and reliable  coverage are more likely to gain trust and attract customers.</a:t>
          </a:r>
          <a:endParaRPr lang="en-IN" sz="1900" kern="1200" dirty="0"/>
        </a:p>
      </dsp:txBody>
      <dsp:txXfrm>
        <a:off x="0" y="593208"/>
        <a:ext cx="11027061" cy="1915200"/>
      </dsp:txXfrm>
    </dsp:sp>
    <dsp:sp modelId="{E645FB3B-A3E7-4988-8D70-D3756BE239F8}">
      <dsp:nvSpPr>
        <dsp:cNvPr id="0" name=""/>
        <dsp:cNvSpPr/>
      </dsp:nvSpPr>
      <dsp:spPr>
        <a:xfrm>
          <a:off x="551353" y="312768"/>
          <a:ext cx="7718942" cy="56088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758" tIns="0" rIns="291758" bIns="0" numCol="1" spcCol="1270" anchor="ctr" anchorCtr="0">
          <a:noAutofit/>
        </a:bodyPr>
        <a:lstStyle/>
        <a:p>
          <a:pPr marL="0" lvl="0" indent="0" algn="l" defTabSz="844550">
            <a:lnSpc>
              <a:spcPct val="90000"/>
            </a:lnSpc>
            <a:spcBef>
              <a:spcPct val="0"/>
            </a:spcBef>
            <a:spcAft>
              <a:spcPct val="35000"/>
            </a:spcAft>
            <a:buNone/>
          </a:pPr>
          <a:r>
            <a:rPr lang="en-US" sz="1900" kern="1200" dirty="0"/>
            <a:t>REPUTATION OF INSURANCE COMPANY</a:t>
          </a:r>
          <a:endParaRPr lang="en-IN" sz="1900" kern="1200" dirty="0"/>
        </a:p>
      </dsp:txBody>
      <dsp:txXfrm>
        <a:off x="578733" y="340148"/>
        <a:ext cx="7664182" cy="506120"/>
      </dsp:txXfrm>
    </dsp:sp>
    <dsp:sp modelId="{5BC8566F-34AE-482F-8ED4-3AA52DD8DFD3}">
      <dsp:nvSpPr>
        <dsp:cNvPr id="0" name=""/>
        <dsp:cNvSpPr/>
      </dsp:nvSpPr>
      <dsp:spPr>
        <a:xfrm>
          <a:off x="0" y="2891448"/>
          <a:ext cx="11027061" cy="2214450"/>
        </a:xfrm>
        <a:prstGeom prst="rect">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5822" tIns="395732" rIns="855822" bIns="135128" numCol="1" spcCol="1270" anchor="t" anchorCtr="0">
          <a:noAutofit/>
        </a:bodyPr>
        <a:lstStyle/>
        <a:p>
          <a:pPr marL="171450" lvl="1" indent="-171450" algn="l" defTabSz="844550">
            <a:lnSpc>
              <a:spcPct val="90000"/>
            </a:lnSpc>
            <a:spcBef>
              <a:spcPct val="0"/>
            </a:spcBef>
            <a:spcAft>
              <a:spcPct val="15000"/>
            </a:spcAft>
            <a:buChar char="•"/>
          </a:pPr>
          <a:r>
            <a:rPr lang="en-US" sz="1900" b="0" i="0" kern="1200">
              <a:effectLst/>
              <a:latin typeface="Times New Roman" panose="02020603050405020304" pitchFamily="18" charset="0"/>
              <a:cs typeface="Times New Roman" panose="02020603050405020304" pitchFamily="18" charset="0"/>
            </a:rPr>
            <a:t>The premium cost of health insurance policies also plays a crucial role in decision-making. </a:t>
          </a:r>
          <a:endParaRPr lang="en-IN" sz="1900" kern="1200" dirty="0"/>
        </a:p>
        <a:p>
          <a:pPr marL="171450" lvl="1" indent="-171450" algn="l" defTabSz="844550">
            <a:lnSpc>
              <a:spcPct val="90000"/>
            </a:lnSpc>
            <a:spcBef>
              <a:spcPct val="0"/>
            </a:spcBef>
            <a:spcAft>
              <a:spcPct val="15000"/>
            </a:spcAft>
            <a:buChar char="•"/>
          </a:pPr>
          <a:r>
            <a:rPr lang="en-US" sz="1900" b="0" i="0" kern="1200">
              <a:effectLst/>
              <a:latin typeface="Times New Roman" panose="02020603050405020304" pitchFamily="18" charset="0"/>
              <a:cs typeface="Times New Roman" panose="02020603050405020304" pitchFamily="18" charset="0"/>
            </a:rPr>
            <a:t>Consumers evaluate the affordability of premiums and weigh them against the benefits provided by the policy. While individuals recognize the importance of adequate coverage, they also seek policies that fit within their budgetary constraints. </a:t>
          </a:r>
          <a:endParaRPr lang="en-IN" sz="1900" kern="1200" dirty="0"/>
        </a:p>
        <a:p>
          <a:pPr marL="171450" lvl="1" indent="-171450" algn="l" defTabSz="844550">
            <a:lnSpc>
              <a:spcPct val="90000"/>
            </a:lnSpc>
            <a:spcBef>
              <a:spcPct val="0"/>
            </a:spcBef>
            <a:spcAft>
              <a:spcPct val="15000"/>
            </a:spcAft>
            <a:buChar char="•"/>
          </a:pPr>
          <a:r>
            <a:rPr lang="en-US" sz="1900" b="0" i="0" kern="1200">
              <a:effectLst/>
              <a:latin typeface="Times New Roman" panose="02020603050405020304" pitchFamily="18" charset="0"/>
              <a:cs typeface="Times New Roman" panose="02020603050405020304" pitchFamily="18" charset="0"/>
            </a:rPr>
            <a:t>Insurance providers must strike a balance between offering competitive premiums and providing sufficient coverage to cater to the diverse economic backgrounds of consumers.</a:t>
          </a:r>
          <a:endParaRPr lang="en-IN" sz="1900" kern="1200" dirty="0"/>
        </a:p>
      </dsp:txBody>
      <dsp:txXfrm>
        <a:off x="0" y="2891448"/>
        <a:ext cx="11027061" cy="2214450"/>
      </dsp:txXfrm>
    </dsp:sp>
    <dsp:sp modelId="{1A6C98F1-7D8B-4F8A-A4DB-38D4CCC9DB37}">
      <dsp:nvSpPr>
        <dsp:cNvPr id="0" name=""/>
        <dsp:cNvSpPr/>
      </dsp:nvSpPr>
      <dsp:spPr>
        <a:xfrm>
          <a:off x="551353" y="2611008"/>
          <a:ext cx="7718942" cy="56088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758" tIns="0" rIns="291758" bIns="0" numCol="1" spcCol="1270" anchor="ctr" anchorCtr="0">
          <a:noAutofit/>
        </a:bodyPr>
        <a:lstStyle/>
        <a:p>
          <a:pPr marL="0" lvl="0" indent="0" algn="l" defTabSz="844550">
            <a:lnSpc>
              <a:spcPct val="90000"/>
            </a:lnSpc>
            <a:spcBef>
              <a:spcPct val="0"/>
            </a:spcBef>
            <a:spcAft>
              <a:spcPct val="35000"/>
            </a:spcAft>
            <a:buNone/>
          </a:pPr>
          <a:r>
            <a:rPr lang="en-US" sz="1900" b="0" i="0" kern="1200" dirty="0">
              <a:effectLst/>
              <a:latin typeface="Times New Roman" panose="02020603050405020304" pitchFamily="18" charset="0"/>
              <a:cs typeface="Times New Roman" panose="02020603050405020304" pitchFamily="18" charset="0"/>
            </a:rPr>
            <a:t>PREMIUM</a:t>
          </a:r>
          <a:endParaRPr lang="en-IN" sz="1900" kern="1200" dirty="0"/>
        </a:p>
      </dsp:txBody>
      <dsp:txXfrm>
        <a:off x="578733" y="2638388"/>
        <a:ext cx="7664182" cy="50612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9171F5-A0EE-4CEC-912E-BE5309FC8B25}" type="datetimeFigureOut">
              <a:rPr lang="en-IN" smtClean="0"/>
              <a:t>28-06-2023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C0BEC6-623A-4551-9A4D-E7A48B66DCB1}" type="slidenum">
              <a:rPr lang="en-IN" smtClean="0"/>
              <a:t>‹#›</a:t>
            </a:fld>
            <a:endParaRPr lang="en-IN"/>
          </a:p>
        </p:txBody>
      </p:sp>
    </p:spTree>
    <p:extLst>
      <p:ext uri="{BB962C8B-B14F-4D97-AF65-F5344CB8AC3E}">
        <p14:creationId xmlns:p14="http://schemas.microsoft.com/office/powerpoint/2010/main" val="27250249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4F468-B456-0665-4A4C-6D1A7F4DED3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B9B3179-3557-0D92-5614-7677360A3F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FBE0056-74B8-0FC5-ACC5-D99ACF35A502}"/>
              </a:ext>
            </a:extLst>
          </p:cNvPr>
          <p:cNvSpPr>
            <a:spLocks noGrp="1"/>
          </p:cNvSpPr>
          <p:nvPr>
            <p:ph type="dt" sz="half" idx="10"/>
          </p:nvPr>
        </p:nvSpPr>
        <p:spPr/>
        <p:txBody>
          <a:bodyPr/>
          <a:lstStyle/>
          <a:p>
            <a:fld id="{6055E6DB-683C-46AD-ABD6-FD96D17749B7}" type="datetimeFigureOut">
              <a:rPr lang="en-US" smtClean="0"/>
              <a:t>6/28/2023</a:t>
            </a:fld>
            <a:endParaRPr lang="en-US"/>
          </a:p>
        </p:txBody>
      </p:sp>
      <p:sp>
        <p:nvSpPr>
          <p:cNvPr id="5" name="Footer Placeholder 4">
            <a:extLst>
              <a:ext uri="{FF2B5EF4-FFF2-40B4-BE49-F238E27FC236}">
                <a16:creationId xmlns:a16="http://schemas.microsoft.com/office/drawing/2014/main" id="{2BFA25AF-EFD1-F70F-933D-BE9E591C1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1191A6-7BA7-BA44-0C02-2E0672A71FBF}"/>
              </a:ext>
            </a:extLst>
          </p:cNvPr>
          <p:cNvSpPr>
            <a:spLocks noGrp="1"/>
          </p:cNvSpPr>
          <p:nvPr>
            <p:ph type="sldNum" sz="quarter" idx="12"/>
          </p:nvPr>
        </p:nvSpPr>
        <p:spPr/>
        <p:txBody>
          <a:bodyPr/>
          <a:lstStyle/>
          <a:p>
            <a:fld id="{FB792E90-1756-454B-A732-1A9AC94798A8}" type="slidenum">
              <a:rPr lang="en-US" smtClean="0"/>
              <a:t>‹#›</a:t>
            </a:fld>
            <a:endParaRPr lang="en-US"/>
          </a:p>
        </p:txBody>
      </p:sp>
    </p:spTree>
    <p:extLst>
      <p:ext uri="{BB962C8B-B14F-4D97-AF65-F5344CB8AC3E}">
        <p14:creationId xmlns:p14="http://schemas.microsoft.com/office/powerpoint/2010/main" val="1444554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1C028-E279-02E0-4C40-B14220091D7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2632485-2790-7F80-F659-398C7CB940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51B888-411F-C30C-8728-31811E344B4E}"/>
              </a:ext>
            </a:extLst>
          </p:cNvPr>
          <p:cNvSpPr>
            <a:spLocks noGrp="1"/>
          </p:cNvSpPr>
          <p:nvPr>
            <p:ph type="dt" sz="half" idx="10"/>
          </p:nvPr>
        </p:nvSpPr>
        <p:spPr/>
        <p:txBody>
          <a:bodyPr/>
          <a:lstStyle/>
          <a:p>
            <a:fld id="{6055E6DB-683C-46AD-ABD6-FD96D17749B7}" type="datetimeFigureOut">
              <a:rPr lang="en-US" smtClean="0"/>
              <a:t>6/28/2023</a:t>
            </a:fld>
            <a:endParaRPr lang="en-US"/>
          </a:p>
        </p:txBody>
      </p:sp>
      <p:sp>
        <p:nvSpPr>
          <p:cNvPr id="5" name="Footer Placeholder 4">
            <a:extLst>
              <a:ext uri="{FF2B5EF4-FFF2-40B4-BE49-F238E27FC236}">
                <a16:creationId xmlns:a16="http://schemas.microsoft.com/office/drawing/2014/main" id="{3DC65CAC-FC32-8775-E1AC-92DF788308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032678-4A1C-57E9-646C-D9FD6555E2F7}"/>
              </a:ext>
            </a:extLst>
          </p:cNvPr>
          <p:cNvSpPr>
            <a:spLocks noGrp="1"/>
          </p:cNvSpPr>
          <p:nvPr>
            <p:ph type="sldNum" sz="quarter" idx="12"/>
          </p:nvPr>
        </p:nvSpPr>
        <p:spPr/>
        <p:txBody>
          <a:bodyPr/>
          <a:lstStyle/>
          <a:p>
            <a:fld id="{FB792E90-1756-454B-A732-1A9AC94798A8}" type="slidenum">
              <a:rPr lang="en-US" smtClean="0"/>
              <a:t>‹#›</a:t>
            </a:fld>
            <a:endParaRPr lang="en-US"/>
          </a:p>
        </p:txBody>
      </p:sp>
    </p:spTree>
    <p:extLst>
      <p:ext uri="{BB962C8B-B14F-4D97-AF65-F5344CB8AC3E}">
        <p14:creationId xmlns:p14="http://schemas.microsoft.com/office/powerpoint/2010/main" val="18241220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D4E5F28-4D60-7DE4-49E6-3A9E6502F3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54DE060-49BE-AF1B-29C3-339FFE4FFD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E6D201-0190-F1BD-CF90-9B4AEDD3452E}"/>
              </a:ext>
            </a:extLst>
          </p:cNvPr>
          <p:cNvSpPr>
            <a:spLocks noGrp="1"/>
          </p:cNvSpPr>
          <p:nvPr>
            <p:ph type="dt" sz="half" idx="10"/>
          </p:nvPr>
        </p:nvSpPr>
        <p:spPr/>
        <p:txBody>
          <a:bodyPr/>
          <a:lstStyle/>
          <a:p>
            <a:fld id="{6055E6DB-683C-46AD-ABD6-FD96D17749B7}" type="datetimeFigureOut">
              <a:rPr lang="en-US" smtClean="0"/>
              <a:t>6/28/2023</a:t>
            </a:fld>
            <a:endParaRPr lang="en-US"/>
          </a:p>
        </p:txBody>
      </p:sp>
      <p:sp>
        <p:nvSpPr>
          <p:cNvPr id="5" name="Footer Placeholder 4">
            <a:extLst>
              <a:ext uri="{FF2B5EF4-FFF2-40B4-BE49-F238E27FC236}">
                <a16:creationId xmlns:a16="http://schemas.microsoft.com/office/drawing/2014/main" id="{7347AE8C-201B-334B-75A7-33730D45A8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BB2F1F-DA40-A881-5372-75F9941FBB5E}"/>
              </a:ext>
            </a:extLst>
          </p:cNvPr>
          <p:cNvSpPr>
            <a:spLocks noGrp="1"/>
          </p:cNvSpPr>
          <p:nvPr>
            <p:ph type="sldNum" sz="quarter" idx="12"/>
          </p:nvPr>
        </p:nvSpPr>
        <p:spPr/>
        <p:txBody>
          <a:bodyPr/>
          <a:lstStyle/>
          <a:p>
            <a:fld id="{FB792E90-1756-454B-A732-1A9AC94798A8}" type="slidenum">
              <a:rPr lang="en-US" smtClean="0"/>
              <a:t>‹#›</a:t>
            </a:fld>
            <a:endParaRPr lang="en-US"/>
          </a:p>
        </p:txBody>
      </p:sp>
    </p:spTree>
    <p:extLst>
      <p:ext uri="{BB962C8B-B14F-4D97-AF65-F5344CB8AC3E}">
        <p14:creationId xmlns:p14="http://schemas.microsoft.com/office/powerpoint/2010/main" val="1072422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569E9-FDC2-EA09-6B5A-F2A19BC0D78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848866-2515-4E13-A523-7BAF7457DDB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3F9191-761B-61FF-DD69-3447DBFCF794}"/>
              </a:ext>
            </a:extLst>
          </p:cNvPr>
          <p:cNvSpPr>
            <a:spLocks noGrp="1"/>
          </p:cNvSpPr>
          <p:nvPr>
            <p:ph type="dt" sz="half" idx="10"/>
          </p:nvPr>
        </p:nvSpPr>
        <p:spPr/>
        <p:txBody>
          <a:bodyPr/>
          <a:lstStyle/>
          <a:p>
            <a:fld id="{6055E6DB-683C-46AD-ABD6-FD96D17749B7}" type="datetimeFigureOut">
              <a:rPr lang="en-US" smtClean="0"/>
              <a:t>6/28/2023</a:t>
            </a:fld>
            <a:endParaRPr lang="en-US"/>
          </a:p>
        </p:txBody>
      </p:sp>
      <p:sp>
        <p:nvSpPr>
          <p:cNvPr id="5" name="Footer Placeholder 4">
            <a:extLst>
              <a:ext uri="{FF2B5EF4-FFF2-40B4-BE49-F238E27FC236}">
                <a16:creationId xmlns:a16="http://schemas.microsoft.com/office/drawing/2014/main" id="{D31C1A51-EDF8-D474-B22A-1BAA28544E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57FFBF-FEBE-5BBE-D1A6-49F2972581F2}"/>
              </a:ext>
            </a:extLst>
          </p:cNvPr>
          <p:cNvSpPr>
            <a:spLocks noGrp="1"/>
          </p:cNvSpPr>
          <p:nvPr>
            <p:ph type="sldNum" sz="quarter" idx="12"/>
          </p:nvPr>
        </p:nvSpPr>
        <p:spPr/>
        <p:txBody>
          <a:bodyPr/>
          <a:lstStyle/>
          <a:p>
            <a:fld id="{FB792E90-1756-454B-A732-1A9AC94798A8}" type="slidenum">
              <a:rPr lang="en-US" smtClean="0"/>
              <a:t>‹#›</a:t>
            </a:fld>
            <a:endParaRPr lang="en-US"/>
          </a:p>
        </p:txBody>
      </p:sp>
    </p:spTree>
    <p:extLst>
      <p:ext uri="{BB962C8B-B14F-4D97-AF65-F5344CB8AC3E}">
        <p14:creationId xmlns:p14="http://schemas.microsoft.com/office/powerpoint/2010/main" val="2320249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8998E-2175-4E09-8D8E-B7EBD7643ED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A81DFA6-23E1-B1AC-BA0C-4F042928FB5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B67E763-1F11-A972-A5BC-8763EE12D14A}"/>
              </a:ext>
            </a:extLst>
          </p:cNvPr>
          <p:cNvSpPr>
            <a:spLocks noGrp="1"/>
          </p:cNvSpPr>
          <p:nvPr>
            <p:ph type="dt" sz="half" idx="10"/>
          </p:nvPr>
        </p:nvSpPr>
        <p:spPr/>
        <p:txBody>
          <a:bodyPr/>
          <a:lstStyle/>
          <a:p>
            <a:fld id="{6055E6DB-683C-46AD-ABD6-FD96D17749B7}" type="datetimeFigureOut">
              <a:rPr lang="en-US" smtClean="0"/>
              <a:t>6/28/2023</a:t>
            </a:fld>
            <a:endParaRPr lang="en-US"/>
          </a:p>
        </p:txBody>
      </p:sp>
      <p:sp>
        <p:nvSpPr>
          <p:cNvPr id="5" name="Footer Placeholder 4">
            <a:extLst>
              <a:ext uri="{FF2B5EF4-FFF2-40B4-BE49-F238E27FC236}">
                <a16:creationId xmlns:a16="http://schemas.microsoft.com/office/drawing/2014/main" id="{5E3CA001-DA75-F777-CCEE-EB340C559F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69CE85-15EF-DCA1-669D-01AD7632C9DE}"/>
              </a:ext>
            </a:extLst>
          </p:cNvPr>
          <p:cNvSpPr>
            <a:spLocks noGrp="1"/>
          </p:cNvSpPr>
          <p:nvPr>
            <p:ph type="sldNum" sz="quarter" idx="12"/>
          </p:nvPr>
        </p:nvSpPr>
        <p:spPr/>
        <p:txBody>
          <a:bodyPr/>
          <a:lstStyle/>
          <a:p>
            <a:fld id="{FB792E90-1756-454B-A732-1A9AC94798A8}" type="slidenum">
              <a:rPr lang="en-US" smtClean="0"/>
              <a:t>‹#›</a:t>
            </a:fld>
            <a:endParaRPr lang="en-US"/>
          </a:p>
        </p:txBody>
      </p:sp>
    </p:spTree>
    <p:extLst>
      <p:ext uri="{BB962C8B-B14F-4D97-AF65-F5344CB8AC3E}">
        <p14:creationId xmlns:p14="http://schemas.microsoft.com/office/powerpoint/2010/main" val="2194526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00BF5-4C78-633B-D6F2-30F01F7711F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623C618-E8B2-C5E2-6610-D34508AE10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E943510-C190-93A2-EE32-85DC9DBD725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FA42D7D-94CC-6B6E-A53E-A7A791F1F3B0}"/>
              </a:ext>
            </a:extLst>
          </p:cNvPr>
          <p:cNvSpPr>
            <a:spLocks noGrp="1"/>
          </p:cNvSpPr>
          <p:nvPr>
            <p:ph type="dt" sz="half" idx="10"/>
          </p:nvPr>
        </p:nvSpPr>
        <p:spPr/>
        <p:txBody>
          <a:bodyPr/>
          <a:lstStyle/>
          <a:p>
            <a:fld id="{6055E6DB-683C-46AD-ABD6-FD96D17749B7}" type="datetimeFigureOut">
              <a:rPr lang="en-US" smtClean="0"/>
              <a:t>6/28/2023</a:t>
            </a:fld>
            <a:endParaRPr lang="en-US"/>
          </a:p>
        </p:txBody>
      </p:sp>
      <p:sp>
        <p:nvSpPr>
          <p:cNvPr id="6" name="Footer Placeholder 5">
            <a:extLst>
              <a:ext uri="{FF2B5EF4-FFF2-40B4-BE49-F238E27FC236}">
                <a16:creationId xmlns:a16="http://schemas.microsoft.com/office/drawing/2014/main" id="{3173888A-8BD5-C59A-EA5B-A2064751F1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A5C385-62AD-C930-E819-2468AF7C86CC}"/>
              </a:ext>
            </a:extLst>
          </p:cNvPr>
          <p:cNvSpPr>
            <a:spLocks noGrp="1"/>
          </p:cNvSpPr>
          <p:nvPr>
            <p:ph type="sldNum" sz="quarter" idx="12"/>
          </p:nvPr>
        </p:nvSpPr>
        <p:spPr/>
        <p:txBody>
          <a:bodyPr/>
          <a:lstStyle/>
          <a:p>
            <a:fld id="{FB792E90-1756-454B-A732-1A9AC94798A8}" type="slidenum">
              <a:rPr lang="en-US" smtClean="0"/>
              <a:t>‹#›</a:t>
            </a:fld>
            <a:endParaRPr lang="en-US"/>
          </a:p>
        </p:txBody>
      </p:sp>
    </p:spTree>
    <p:extLst>
      <p:ext uri="{BB962C8B-B14F-4D97-AF65-F5344CB8AC3E}">
        <p14:creationId xmlns:p14="http://schemas.microsoft.com/office/powerpoint/2010/main" val="627928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B6C52-D7EA-FFE1-E9DF-2C2B4AE38AB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3C7D9FF-266D-B2B7-952E-89B002130B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4E49D4C-4F0C-D46F-2817-9307FFA7564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0987C73-1EE4-0664-F07C-6A1CA0C878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B0717E-A1F3-51BA-DD2A-A29FEFF95AE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6A11E7E-BCEC-3D5D-67C3-C14F50DEE9C6}"/>
              </a:ext>
            </a:extLst>
          </p:cNvPr>
          <p:cNvSpPr>
            <a:spLocks noGrp="1"/>
          </p:cNvSpPr>
          <p:nvPr>
            <p:ph type="dt" sz="half" idx="10"/>
          </p:nvPr>
        </p:nvSpPr>
        <p:spPr/>
        <p:txBody>
          <a:bodyPr/>
          <a:lstStyle/>
          <a:p>
            <a:fld id="{6055E6DB-683C-46AD-ABD6-FD96D17749B7}" type="datetimeFigureOut">
              <a:rPr lang="en-US" smtClean="0"/>
              <a:t>6/28/2023</a:t>
            </a:fld>
            <a:endParaRPr lang="en-US"/>
          </a:p>
        </p:txBody>
      </p:sp>
      <p:sp>
        <p:nvSpPr>
          <p:cNvPr id="8" name="Footer Placeholder 7">
            <a:extLst>
              <a:ext uri="{FF2B5EF4-FFF2-40B4-BE49-F238E27FC236}">
                <a16:creationId xmlns:a16="http://schemas.microsoft.com/office/drawing/2014/main" id="{46F0A922-7B0C-8062-4C2F-ADC97D38674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E82976-95F9-80C5-7F8E-FFFEB6F0F811}"/>
              </a:ext>
            </a:extLst>
          </p:cNvPr>
          <p:cNvSpPr>
            <a:spLocks noGrp="1"/>
          </p:cNvSpPr>
          <p:nvPr>
            <p:ph type="sldNum" sz="quarter" idx="12"/>
          </p:nvPr>
        </p:nvSpPr>
        <p:spPr/>
        <p:txBody>
          <a:bodyPr/>
          <a:lstStyle/>
          <a:p>
            <a:fld id="{FB792E90-1756-454B-A732-1A9AC94798A8}" type="slidenum">
              <a:rPr lang="en-US" smtClean="0"/>
              <a:t>‹#›</a:t>
            </a:fld>
            <a:endParaRPr lang="en-US"/>
          </a:p>
        </p:txBody>
      </p:sp>
    </p:spTree>
    <p:extLst>
      <p:ext uri="{BB962C8B-B14F-4D97-AF65-F5344CB8AC3E}">
        <p14:creationId xmlns:p14="http://schemas.microsoft.com/office/powerpoint/2010/main" val="4152969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6B872-4AEC-46BE-3571-78D99E040DF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C05109D-3ED5-D0C4-66DC-4F113426A4C3}"/>
              </a:ext>
            </a:extLst>
          </p:cNvPr>
          <p:cNvSpPr>
            <a:spLocks noGrp="1"/>
          </p:cNvSpPr>
          <p:nvPr>
            <p:ph type="dt" sz="half" idx="10"/>
          </p:nvPr>
        </p:nvSpPr>
        <p:spPr/>
        <p:txBody>
          <a:bodyPr/>
          <a:lstStyle/>
          <a:p>
            <a:fld id="{6055E6DB-683C-46AD-ABD6-FD96D17749B7}" type="datetimeFigureOut">
              <a:rPr lang="en-US" smtClean="0"/>
              <a:t>6/28/2023</a:t>
            </a:fld>
            <a:endParaRPr lang="en-US"/>
          </a:p>
        </p:txBody>
      </p:sp>
      <p:sp>
        <p:nvSpPr>
          <p:cNvPr id="4" name="Footer Placeholder 3">
            <a:extLst>
              <a:ext uri="{FF2B5EF4-FFF2-40B4-BE49-F238E27FC236}">
                <a16:creationId xmlns:a16="http://schemas.microsoft.com/office/drawing/2014/main" id="{7940512C-8FDE-3244-3E5A-BFFF05452A3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D8BDF56-BBFA-3B55-10C4-AF5EBA36E303}"/>
              </a:ext>
            </a:extLst>
          </p:cNvPr>
          <p:cNvSpPr>
            <a:spLocks noGrp="1"/>
          </p:cNvSpPr>
          <p:nvPr>
            <p:ph type="sldNum" sz="quarter" idx="12"/>
          </p:nvPr>
        </p:nvSpPr>
        <p:spPr/>
        <p:txBody>
          <a:bodyPr/>
          <a:lstStyle/>
          <a:p>
            <a:fld id="{FB792E90-1756-454B-A732-1A9AC94798A8}" type="slidenum">
              <a:rPr lang="en-US" smtClean="0"/>
              <a:t>‹#›</a:t>
            </a:fld>
            <a:endParaRPr lang="en-US"/>
          </a:p>
        </p:txBody>
      </p:sp>
    </p:spTree>
    <p:extLst>
      <p:ext uri="{BB962C8B-B14F-4D97-AF65-F5344CB8AC3E}">
        <p14:creationId xmlns:p14="http://schemas.microsoft.com/office/powerpoint/2010/main" val="3232139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6755DAD-6799-C634-642D-AC0F7943D1C4}"/>
              </a:ext>
            </a:extLst>
          </p:cNvPr>
          <p:cNvSpPr>
            <a:spLocks noGrp="1"/>
          </p:cNvSpPr>
          <p:nvPr>
            <p:ph type="dt" sz="half" idx="10"/>
          </p:nvPr>
        </p:nvSpPr>
        <p:spPr/>
        <p:txBody>
          <a:bodyPr/>
          <a:lstStyle/>
          <a:p>
            <a:fld id="{6055E6DB-683C-46AD-ABD6-FD96D17749B7}" type="datetimeFigureOut">
              <a:rPr lang="en-US" smtClean="0"/>
              <a:t>6/28/2023</a:t>
            </a:fld>
            <a:endParaRPr lang="en-US"/>
          </a:p>
        </p:txBody>
      </p:sp>
      <p:sp>
        <p:nvSpPr>
          <p:cNvPr id="3" name="Footer Placeholder 2">
            <a:extLst>
              <a:ext uri="{FF2B5EF4-FFF2-40B4-BE49-F238E27FC236}">
                <a16:creationId xmlns:a16="http://schemas.microsoft.com/office/drawing/2014/main" id="{8C78E035-96D5-4193-B45C-B63D44F9946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C4ACB6C-AD60-3683-FA96-E486EE8DF8EC}"/>
              </a:ext>
            </a:extLst>
          </p:cNvPr>
          <p:cNvSpPr>
            <a:spLocks noGrp="1"/>
          </p:cNvSpPr>
          <p:nvPr>
            <p:ph type="sldNum" sz="quarter" idx="12"/>
          </p:nvPr>
        </p:nvSpPr>
        <p:spPr/>
        <p:txBody>
          <a:bodyPr/>
          <a:lstStyle/>
          <a:p>
            <a:fld id="{FB792E90-1756-454B-A732-1A9AC94798A8}" type="slidenum">
              <a:rPr lang="en-US" smtClean="0"/>
              <a:t>‹#›</a:t>
            </a:fld>
            <a:endParaRPr lang="en-US"/>
          </a:p>
        </p:txBody>
      </p:sp>
    </p:spTree>
    <p:extLst>
      <p:ext uri="{BB962C8B-B14F-4D97-AF65-F5344CB8AC3E}">
        <p14:creationId xmlns:p14="http://schemas.microsoft.com/office/powerpoint/2010/main" val="2387943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7E9F7-F59D-BE72-710F-E8DDE96EB71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EFD6FD1-CBDF-7BD2-3638-AB725F6AD4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DB6D097-ED53-BE8E-4B45-1C36677C7F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1BC562-A1A3-8485-2721-8C33745FBD66}"/>
              </a:ext>
            </a:extLst>
          </p:cNvPr>
          <p:cNvSpPr>
            <a:spLocks noGrp="1"/>
          </p:cNvSpPr>
          <p:nvPr>
            <p:ph type="dt" sz="half" idx="10"/>
          </p:nvPr>
        </p:nvSpPr>
        <p:spPr/>
        <p:txBody>
          <a:bodyPr/>
          <a:lstStyle/>
          <a:p>
            <a:fld id="{6055E6DB-683C-46AD-ABD6-FD96D17749B7}" type="datetimeFigureOut">
              <a:rPr lang="en-US" smtClean="0"/>
              <a:t>6/28/2023</a:t>
            </a:fld>
            <a:endParaRPr lang="en-US"/>
          </a:p>
        </p:txBody>
      </p:sp>
      <p:sp>
        <p:nvSpPr>
          <p:cNvPr id="6" name="Footer Placeholder 5">
            <a:extLst>
              <a:ext uri="{FF2B5EF4-FFF2-40B4-BE49-F238E27FC236}">
                <a16:creationId xmlns:a16="http://schemas.microsoft.com/office/drawing/2014/main" id="{05DB8CEA-0172-F2DF-B03C-5F22FD9EBC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B7AB2C-C84B-890B-0056-8F0A222AA4AF}"/>
              </a:ext>
            </a:extLst>
          </p:cNvPr>
          <p:cNvSpPr>
            <a:spLocks noGrp="1"/>
          </p:cNvSpPr>
          <p:nvPr>
            <p:ph type="sldNum" sz="quarter" idx="12"/>
          </p:nvPr>
        </p:nvSpPr>
        <p:spPr/>
        <p:txBody>
          <a:bodyPr/>
          <a:lstStyle/>
          <a:p>
            <a:fld id="{FB792E90-1756-454B-A732-1A9AC94798A8}" type="slidenum">
              <a:rPr lang="en-US" smtClean="0"/>
              <a:t>‹#›</a:t>
            </a:fld>
            <a:endParaRPr lang="en-US"/>
          </a:p>
        </p:txBody>
      </p:sp>
    </p:spTree>
    <p:extLst>
      <p:ext uri="{BB962C8B-B14F-4D97-AF65-F5344CB8AC3E}">
        <p14:creationId xmlns:p14="http://schemas.microsoft.com/office/powerpoint/2010/main" val="169424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65223-1FE9-FD31-ADA1-2EF92AAE8E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8CEB5C5-5FF7-F1B9-5C9C-940C89A391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E9D0A2D-DF59-722A-3492-D6C49D9D89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444A4F-4E37-EBA0-2424-3D973D50127E}"/>
              </a:ext>
            </a:extLst>
          </p:cNvPr>
          <p:cNvSpPr>
            <a:spLocks noGrp="1"/>
          </p:cNvSpPr>
          <p:nvPr>
            <p:ph type="dt" sz="half" idx="10"/>
          </p:nvPr>
        </p:nvSpPr>
        <p:spPr/>
        <p:txBody>
          <a:bodyPr/>
          <a:lstStyle/>
          <a:p>
            <a:fld id="{6055E6DB-683C-46AD-ABD6-FD96D17749B7}" type="datetimeFigureOut">
              <a:rPr lang="en-US" smtClean="0"/>
              <a:t>6/28/2023</a:t>
            </a:fld>
            <a:endParaRPr lang="en-US"/>
          </a:p>
        </p:txBody>
      </p:sp>
      <p:sp>
        <p:nvSpPr>
          <p:cNvPr id="6" name="Footer Placeholder 5">
            <a:extLst>
              <a:ext uri="{FF2B5EF4-FFF2-40B4-BE49-F238E27FC236}">
                <a16:creationId xmlns:a16="http://schemas.microsoft.com/office/drawing/2014/main" id="{E3FB7542-DB5C-0DD5-823F-D2DC610156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0BDB817-1937-3AE1-0696-60CF27C60C1C}"/>
              </a:ext>
            </a:extLst>
          </p:cNvPr>
          <p:cNvSpPr>
            <a:spLocks noGrp="1"/>
          </p:cNvSpPr>
          <p:nvPr>
            <p:ph type="sldNum" sz="quarter" idx="12"/>
          </p:nvPr>
        </p:nvSpPr>
        <p:spPr/>
        <p:txBody>
          <a:bodyPr/>
          <a:lstStyle/>
          <a:p>
            <a:fld id="{FB792E90-1756-454B-A732-1A9AC94798A8}" type="slidenum">
              <a:rPr lang="en-US" smtClean="0"/>
              <a:t>‹#›</a:t>
            </a:fld>
            <a:endParaRPr lang="en-US"/>
          </a:p>
        </p:txBody>
      </p:sp>
    </p:spTree>
    <p:extLst>
      <p:ext uri="{BB962C8B-B14F-4D97-AF65-F5344CB8AC3E}">
        <p14:creationId xmlns:p14="http://schemas.microsoft.com/office/powerpoint/2010/main" val="1724742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763990-A7DC-66D4-09B7-3FC0299935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D56FFD6-8E21-EC99-9EF0-5B0E81D521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B7809B-A133-0AFC-0CA8-2EDD9C726F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55E6DB-683C-46AD-ABD6-FD96D17749B7}" type="datetimeFigureOut">
              <a:rPr lang="en-US" smtClean="0"/>
              <a:t>6/28/2023</a:t>
            </a:fld>
            <a:endParaRPr lang="en-US"/>
          </a:p>
        </p:txBody>
      </p:sp>
      <p:sp>
        <p:nvSpPr>
          <p:cNvPr id="5" name="Footer Placeholder 4">
            <a:extLst>
              <a:ext uri="{FF2B5EF4-FFF2-40B4-BE49-F238E27FC236}">
                <a16:creationId xmlns:a16="http://schemas.microsoft.com/office/drawing/2014/main" id="{34450AE3-EA53-3EEE-F38E-1740911A47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0D5D1F9-62B8-D2B4-1E5A-1D7319691E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792E90-1756-454B-A732-1A9AC94798A8}" type="slidenum">
              <a:rPr lang="en-US" smtClean="0"/>
              <a:t>‹#›</a:t>
            </a:fld>
            <a:endParaRPr lang="en-US"/>
          </a:p>
        </p:txBody>
      </p:sp>
    </p:spTree>
    <p:extLst>
      <p:ext uri="{BB962C8B-B14F-4D97-AF65-F5344CB8AC3E}">
        <p14:creationId xmlns:p14="http://schemas.microsoft.com/office/powerpoint/2010/main" val="1435726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Layout" Target="../diagrams/layout1.xml"/><Relationship Id="rId7" Type="http://schemas.openxmlformats.org/officeDocument/2006/relationships/image" Target="../media/image5.jpe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image" Target="../media/image2.png"/><Relationship Id="rId4" Type="http://schemas.openxmlformats.org/officeDocument/2006/relationships/diagramQuickStyle" Target="../diagrams/quickStyle1.xml"/><Relationship Id="rId9" Type="http://schemas.openxmlformats.org/officeDocument/2006/relationships/image" Target="../media/image7.jpeg"/></Relationships>
</file>

<file path=ppt/slides/_rels/slide1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Layout" Target="../diagrams/layout2.xml"/><Relationship Id="rId7" Type="http://schemas.openxmlformats.org/officeDocument/2006/relationships/image" Target="../media/image8.jpe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2.png"/></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Triangle 2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299ED66-9ECA-3EF5-A6ED-8DFCCAF1156A}"/>
              </a:ext>
            </a:extLst>
          </p:cNvPr>
          <p:cNvSpPr>
            <a:spLocks noGrp="1"/>
          </p:cNvSpPr>
          <p:nvPr>
            <p:ph idx="1"/>
          </p:nvPr>
        </p:nvSpPr>
        <p:spPr>
          <a:xfrm>
            <a:off x="1431015" y="1426822"/>
            <a:ext cx="8074815" cy="5083278"/>
          </a:xfrm>
        </p:spPr>
        <p:txBody>
          <a:bodyPr anchor="t">
            <a:normAutofit fontScale="47500" lnSpcReduction="20000"/>
          </a:bodyPr>
          <a:lstStyle/>
          <a:p>
            <a:pPr marL="0" indent="0" algn="ctr">
              <a:buNone/>
            </a:pPr>
            <a:endParaRPr lang="en-US" sz="4000" b="1" dirty="0"/>
          </a:p>
          <a:p>
            <a:pPr marL="0" indent="0" algn="ctr">
              <a:buNone/>
            </a:pPr>
            <a:endParaRPr lang="en-US" sz="4000" b="1" dirty="0"/>
          </a:p>
          <a:p>
            <a:pPr marL="0" indent="0" algn="ctr">
              <a:buNone/>
            </a:pPr>
            <a:endParaRPr lang="en-US" sz="4000" b="1" dirty="0"/>
          </a:p>
          <a:p>
            <a:pPr marL="0" indent="0" algn="ctr">
              <a:buNone/>
            </a:pPr>
            <a:r>
              <a:rPr lang="en-US" sz="5100" b="1" dirty="0">
                <a:solidFill>
                  <a:schemeClr val="tx1">
                    <a:lumMod val="95000"/>
                    <a:lumOff val="5000"/>
                  </a:schemeClr>
                </a:solidFill>
              </a:rPr>
              <a:t>At</a:t>
            </a:r>
            <a:endParaRPr lang="en-US" sz="4000" b="1" dirty="0">
              <a:solidFill>
                <a:schemeClr val="tx1">
                  <a:lumMod val="95000"/>
                  <a:lumOff val="5000"/>
                </a:schemeClr>
              </a:solidFill>
            </a:endParaRPr>
          </a:p>
          <a:p>
            <a:pPr marL="0" indent="0" algn="ctr">
              <a:buNone/>
            </a:pPr>
            <a:r>
              <a:rPr lang="en-US" sz="7600" b="1" dirty="0">
                <a:solidFill>
                  <a:srgbClr val="FF0000"/>
                </a:solidFill>
                <a:effectLst>
                  <a:outerShdw blurRad="38100" dist="38100" dir="2700000" algn="tl">
                    <a:srgbClr val="000000">
                      <a:alpha val="43137"/>
                    </a:srgbClr>
                  </a:outerShdw>
                </a:effectLst>
              </a:rPr>
              <a:t>HDFC ERGO</a:t>
            </a:r>
          </a:p>
          <a:p>
            <a:pPr marL="0" indent="0" algn="ctr">
              <a:buNone/>
            </a:pPr>
            <a:r>
              <a:rPr lang="en-US" sz="4000" dirty="0"/>
              <a:t>By</a:t>
            </a:r>
          </a:p>
          <a:p>
            <a:pPr marL="0" indent="0" algn="ctr">
              <a:buNone/>
            </a:pPr>
            <a:r>
              <a:rPr lang="en-US" sz="4000" b="1" dirty="0"/>
              <a:t>Dr. Maitri Mishra</a:t>
            </a:r>
          </a:p>
          <a:p>
            <a:pPr marL="0" indent="0" algn="ctr">
              <a:buNone/>
            </a:pPr>
            <a:r>
              <a:rPr lang="en-US" sz="4000" dirty="0"/>
              <a:t>PG/21/054</a:t>
            </a:r>
          </a:p>
          <a:p>
            <a:pPr marL="0" indent="0" algn="ctr">
              <a:buNone/>
            </a:pPr>
            <a:endParaRPr lang="en-US" sz="4000" dirty="0"/>
          </a:p>
          <a:p>
            <a:pPr marL="0" indent="0" algn="ctr">
              <a:buNone/>
            </a:pPr>
            <a:r>
              <a:rPr lang="en-US" sz="4000" b="1" u="sng" dirty="0">
                <a:latin typeface="Segoe UI" panose="020B0502040204020203" pitchFamily="34" charset="0"/>
              </a:rPr>
              <a:t>Under the guidance of:</a:t>
            </a:r>
            <a:endParaRPr lang="en-US" sz="4000" b="1" dirty="0">
              <a:latin typeface="Segoe UI" panose="020B0502040204020203" pitchFamily="34" charset="0"/>
            </a:endParaRPr>
          </a:p>
          <a:p>
            <a:pPr marL="0" indent="0">
              <a:buNone/>
            </a:pPr>
            <a:endParaRPr lang="en-US" sz="4000" dirty="0"/>
          </a:p>
          <a:p>
            <a:pPr marL="0" indent="0" algn="ctr">
              <a:buNone/>
            </a:pPr>
            <a:r>
              <a:rPr lang="en-US" sz="4000" b="1" dirty="0"/>
              <a:t>Dr. Himanshu Tolani</a:t>
            </a:r>
          </a:p>
          <a:p>
            <a:pPr marL="0" indent="0" algn="ctr">
              <a:buNone/>
            </a:pPr>
            <a:r>
              <a:rPr lang="en-IN" sz="3600" b="0" i="0" dirty="0">
                <a:solidFill>
                  <a:srgbClr val="000000"/>
                </a:solidFill>
                <a:effectLst/>
                <a:latin typeface="Segoe UI" panose="020B0502040204020203" pitchFamily="34" charset="0"/>
              </a:rPr>
              <a:t>Assistant Professor, </a:t>
            </a:r>
            <a:r>
              <a:rPr lang="en-US" sz="4000" dirty="0"/>
              <a:t>IIHMR</a:t>
            </a:r>
          </a:p>
          <a:p>
            <a:pPr marL="0" indent="0" rtl="0" fontAlgn="base">
              <a:buNone/>
            </a:pPr>
            <a:r>
              <a:rPr lang="en-US" sz="3200" b="0" i="0" dirty="0">
                <a:effectLst/>
                <a:latin typeface="Times New Roman" panose="02020603050405020304" pitchFamily="18" charset="0"/>
              </a:rPr>
              <a:t> </a:t>
            </a:r>
          </a:p>
          <a:p>
            <a:pPr marL="0" indent="0" rtl="0" fontAlgn="base">
              <a:buNone/>
            </a:pPr>
            <a:endParaRPr lang="en-US" sz="1300" b="0" i="0" dirty="0">
              <a:effectLst/>
              <a:latin typeface="Segoe UI" panose="020B0502040204020203" pitchFamily="34" charset="0"/>
            </a:endParaRPr>
          </a:p>
        </p:txBody>
      </p:sp>
      <p:pic>
        <p:nvPicPr>
          <p:cNvPr id="14" name="Picture 13" descr="A picture containing text, clipart&#10;&#10;Description automatically generated">
            <a:extLst>
              <a:ext uri="{FF2B5EF4-FFF2-40B4-BE49-F238E27FC236}">
                <a16:creationId xmlns:a16="http://schemas.microsoft.com/office/drawing/2014/main" id="{F5012F35-5B98-9594-FC70-F84D31F811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51963" y="904568"/>
            <a:ext cx="2376530" cy="1188265"/>
          </a:xfrm>
          <a:prstGeom prst="rect">
            <a:avLst/>
          </a:prstGeom>
        </p:spPr>
      </p:pic>
      <p:pic>
        <p:nvPicPr>
          <p:cNvPr id="1026" name="Picture 2">
            <a:extLst>
              <a:ext uri="{FF2B5EF4-FFF2-40B4-BE49-F238E27FC236}">
                <a16:creationId xmlns:a16="http://schemas.microsoft.com/office/drawing/2014/main" id="{D2A5380A-74C2-477B-F34A-6E06AEA06B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315" y="698090"/>
            <a:ext cx="2076630" cy="1767316"/>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2">
            <a:extLst>
              <a:ext uri="{FF2B5EF4-FFF2-40B4-BE49-F238E27FC236}">
                <a16:creationId xmlns:a16="http://schemas.microsoft.com/office/drawing/2014/main" id="{8AF549CB-9FDA-CC03-6298-76970A98ABA8}"/>
              </a:ext>
            </a:extLst>
          </p:cNvPr>
          <p:cNvSpPr txBox="1">
            <a:spLocks/>
          </p:cNvSpPr>
          <p:nvPr/>
        </p:nvSpPr>
        <p:spPr>
          <a:xfrm>
            <a:off x="4447308" y="1327355"/>
            <a:ext cx="6906491" cy="4513006"/>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endParaRPr lang="en-IN" sz="1800" dirty="0">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1626FADD-B4DB-CBFC-0CF3-8DD8F991D2F6}"/>
              </a:ext>
            </a:extLst>
          </p:cNvPr>
          <p:cNvSpPr txBox="1"/>
          <p:nvPr/>
        </p:nvSpPr>
        <p:spPr>
          <a:xfrm>
            <a:off x="2790994" y="775358"/>
            <a:ext cx="6096000" cy="1200329"/>
          </a:xfrm>
          <a:prstGeom prst="rect">
            <a:avLst/>
          </a:prstGeom>
          <a:noFill/>
        </p:spPr>
        <p:txBody>
          <a:bodyPr wrap="square">
            <a:spAutoFit/>
          </a:bodyPr>
          <a:lstStyle/>
          <a:p>
            <a:pPr marL="0" indent="0" algn="ctr" fontAlgn="base">
              <a:buNone/>
            </a:pPr>
            <a:r>
              <a:rPr lang="en-US" sz="2400" b="1" i="0" dirty="0"/>
              <a:t>Assessing </a:t>
            </a:r>
            <a:r>
              <a:rPr lang="en-US" sz="2400" b="1" dirty="0">
                <a:ea typeface="Calibri" panose="020F0502020204030204" pitchFamily="34" charset="0"/>
              </a:rPr>
              <a:t>the Factors Affecting Customers' Choice for buying Health Insurance Policies </a:t>
            </a:r>
          </a:p>
          <a:p>
            <a:pPr marL="0" indent="0" algn="ctr" fontAlgn="base">
              <a:buNone/>
            </a:pPr>
            <a:r>
              <a:rPr lang="en-US" sz="2400" b="1" dirty="0">
                <a:ea typeface="Calibri" panose="020F0502020204030204" pitchFamily="34" charset="0"/>
              </a:rPr>
              <a:t>: A Secondary Research :</a:t>
            </a:r>
            <a:endParaRPr lang="en-US" sz="2400" b="1" dirty="0">
              <a:latin typeface="Times New Roman" panose="02020603050405020304" pitchFamily="18" charset="0"/>
            </a:endParaRPr>
          </a:p>
        </p:txBody>
      </p:sp>
    </p:spTree>
    <p:extLst>
      <p:ext uri="{BB962C8B-B14F-4D97-AF65-F5344CB8AC3E}">
        <p14:creationId xmlns:p14="http://schemas.microsoft.com/office/powerpoint/2010/main" val="3571719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3D63E-098C-4680-DA6E-FD0641A07629}"/>
              </a:ext>
            </a:extLst>
          </p:cNvPr>
          <p:cNvSpPr>
            <a:spLocks noGrp="1"/>
          </p:cNvSpPr>
          <p:nvPr>
            <p:ph type="title"/>
          </p:nvPr>
        </p:nvSpPr>
        <p:spPr>
          <a:xfrm>
            <a:off x="0" y="0"/>
            <a:ext cx="10515600" cy="1325563"/>
          </a:xfrm>
        </p:spPr>
        <p:txBody>
          <a:bodyPr/>
          <a:lstStyle/>
          <a:p>
            <a:r>
              <a:rPr lang="en-IN" b="1" dirty="0">
                <a:solidFill>
                  <a:srgbClr val="FF0000"/>
                </a:solidFill>
                <a:effectLst>
                  <a:outerShdw blurRad="38100" dist="38100" dir="2700000" algn="tl">
                    <a:srgbClr val="000000">
                      <a:alpha val="43137"/>
                    </a:srgbClr>
                  </a:outerShdw>
                </a:effectLst>
                <a:latin typeface="Algerian" panose="04020705040A02060702" pitchFamily="82" charset="0"/>
              </a:rPr>
              <a:t> RESULTS</a:t>
            </a:r>
          </a:p>
        </p:txBody>
      </p:sp>
      <p:graphicFrame>
        <p:nvGraphicFramePr>
          <p:cNvPr id="4" name="Table 4">
            <a:extLst>
              <a:ext uri="{FF2B5EF4-FFF2-40B4-BE49-F238E27FC236}">
                <a16:creationId xmlns:a16="http://schemas.microsoft.com/office/drawing/2014/main" id="{19E14A2B-DBBD-50EC-A532-C81BF11091EA}"/>
              </a:ext>
            </a:extLst>
          </p:cNvPr>
          <p:cNvGraphicFramePr>
            <a:graphicFrameLocks noGrp="1"/>
          </p:cNvGraphicFramePr>
          <p:nvPr>
            <p:ph idx="1"/>
            <p:extLst>
              <p:ext uri="{D42A27DB-BD31-4B8C-83A1-F6EECF244321}">
                <p14:modId xmlns:p14="http://schemas.microsoft.com/office/powerpoint/2010/main" val="852013902"/>
              </p:ext>
            </p:extLst>
          </p:nvPr>
        </p:nvGraphicFramePr>
        <p:xfrm>
          <a:off x="142905" y="1325563"/>
          <a:ext cx="11906189" cy="5424985"/>
        </p:xfrm>
        <a:graphic>
          <a:graphicData uri="http://schemas.openxmlformats.org/drawingml/2006/table">
            <a:tbl>
              <a:tblPr firstRow="1" bandRow="1">
                <a:tableStyleId>{EB9631B5-78F2-41C9-869B-9F39066F8104}</a:tableStyleId>
              </a:tblPr>
              <a:tblGrid>
                <a:gridCol w="2562418">
                  <a:extLst>
                    <a:ext uri="{9D8B030D-6E8A-4147-A177-3AD203B41FA5}">
                      <a16:colId xmlns:a16="http://schemas.microsoft.com/office/drawing/2014/main" val="1126021473"/>
                    </a:ext>
                  </a:extLst>
                </a:gridCol>
                <a:gridCol w="1798871">
                  <a:extLst>
                    <a:ext uri="{9D8B030D-6E8A-4147-A177-3AD203B41FA5}">
                      <a16:colId xmlns:a16="http://schemas.microsoft.com/office/drawing/2014/main" val="1513610428"/>
                    </a:ext>
                  </a:extLst>
                </a:gridCol>
                <a:gridCol w="7544900">
                  <a:extLst>
                    <a:ext uri="{9D8B030D-6E8A-4147-A177-3AD203B41FA5}">
                      <a16:colId xmlns:a16="http://schemas.microsoft.com/office/drawing/2014/main" val="1123467375"/>
                    </a:ext>
                  </a:extLst>
                </a:gridCol>
              </a:tblGrid>
              <a:tr h="517121">
                <a:tc>
                  <a:txBody>
                    <a:bodyPr/>
                    <a:lstStyle/>
                    <a:p>
                      <a:r>
                        <a:rPr lang="en-IN" sz="1400" dirty="0"/>
                        <a:t>STUDY</a:t>
                      </a:r>
                    </a:p>
                  </a:txBody>
                  <a:tcPr/>
                </a:tc>
                <a:tc>
                  <a:txBody>
                    <a:bodyPr/>
                    <a:lstStyle/>
                    <a:p>
                      <a:r>
                        <a:rPr lang="en-IN" sz="1400" dirty="0"/>
                        <a:t>STUDY FOCUS</a:t>
                      </a:r>
                    </a:p>
                  </a:txBody>
                  <a:tcPr/>
                </a:tc>
                <a:tc>
                  <a:txBody>
                    <a:bodyPr/>
                    <a:lstStyle/>
                    <a:p>
                      <a:pPr algn="ctr"/>
                      <a:r>
                        <a:rPr lang="en-IN" sz="1400" dirty="0"/>
                        <a:t>OUTCOME</a:t>
                      </a:r>
                    </a:p>
                  </a:txBody>
                  <a:tcPr/>
                </a:tc>
                <a:extLst>
                  <a:ext uri="{0D108BD9-81ED-4DB2-BD59-A6C34878D82A}">
                    <a16:rowId xmlns:a16="http://schemas.microsoft.com/office/drawing/2014/main" val="2459318475"/>
                  </a:ext>
                </a:extLst>
              </a:tr>
              <a:tr h="1300049">
                <a:tc>
                  <a:txBody>
                    <a:bodyPr/>
                    <a:lstStyle/>
                    <a:p>
                      <a:r>
                        <a:rPr lang="en-IN" sz="1400" b="0" u="none" strike="noStrike" kern="1200" dirty="0">
                          <a:solidFill>
                            <a:schemeClr val="tx1"/>
                          </a:solidFill>
                          <a:effectLst/>
                        </a:rPr>
                        <a:t>R </a:t>
                      </a:r>
                      <a:r>
                        <a:rPr lang="en-IN" sz="1400" b="0" u="none" strike="noStrike" kern="1200" dirty="0" err="1">
                          <a:solidFill>
                            <a:schemeClr val="tx1"/>
                          </a:solidFill>
                          <a:effectLst/>
                        </a:rPr>
                        <a:t>Mathivanan</a:t>
                      </a:r>
                      <a:r>
                        <a:rPr lang="en-IN" sz="1400" b="0" u="none" strike="noStrike" kern="1200" dirty="0">
                          <a:solidFill>
                            <a:schemeClr val="tx1"/>
                          </a:solidFill>
                          <a:effectLst/>
                        </a:rPr>
                        <a:t>  (2</a:t>
                      </a:r>
                      <a:r>
                        <a:rPr lang="en-IN" sz="1400" b="0" u="none" kern="1200" dirty="0">
                          <a:solidFill>
                            <a:schemeClr val="tx1"/>
                          </a:solidFill>
                          <a:effectLst/>
                        </a:rPr>
                        <a:t>013),</a:t>
                      </a:r>
                      <a:endParaRPr lang="en-IN" sz="1400" b="0" u="none" dirty="0">
                        <a:solidFill>
                          <a:schemeClr val="tx1"/>
                        </a:solidFill>
                      </a:endParaRPr>
                    </a:p>
                  </a:txBody>
                  <a:tcPr/>
                </a:tc>
                <a:tc>
                  <a:txBody>
                    <a:bodyPr/>
                    <a:lstStyle/>
                    <a:p>
                      <a:pPr marL="285750" indent="-285750">
                        <a:buFont typeface="Arial" panose="020B0604020202020204" pitchFamily="34" charset="0"/>
                        <a:buChar char="•"/>
                      </a:pPr>
                      <a:r>
                        <a:rPr lang="en-US" sz="1400" b="0" kern="1200" dirty="0">
                          <a:solidFill>
                            <a:schemeClr val="dk1"/>
                          </a:solidFill>
                          <a:effectLst/>
                        </a:rPr>
                        <a:t>Awareness,</a:t>
                      </a:r>
                    </a:p>
                    <a:p>
                      <a:pPr marL="285750" indent="-285750">
                        <a:buFont typeface="Arial" panose="020B0604020202020204" pitchFamily="34" charset="0"/>
                        <a:buChar char="•"/>
                      </a:pPr>
                      <a:r>
                        <a:rPr lang="en-US" sz="1400" b="0" kern="1200" dirty="0">
                          <a:solidFill>
                            <a:schemeClr val="dk1"/>
                          </a:solidFill>
                          <a:effectLst/>
                        </a:rPr>
                        <a:t>Transparency</a:t>
                      </a:r>
                      <a:endParaRPr lang="en-IN" sz="1400" dirty="0"/>
                    </a:p>
                  </a:txBody>
                  <a:tcPr/>
                </a:tc>
                <a:tc>
                  <a:txBody>
                    <a:bodyPr/>
                    <a:lstStyle/>
                    <a:p>
                      <a:r>
                        <a:rPr lang="en-US" sz="1400" b="0" kern="1200" dirty="0">
                          <a:solidFill>
                            <a:schemeClr val="dk1"/>
                          </a:solidFill>
                          <a:effectLst/>
                        </a:rPr>
                        <a:t>At stage of interview schedule framing 10 criterions were considered as the bench marks </a:t>
                      </a:r>
                    </a:p>
                    <a:p>
                      <a:r>
                        <a:rPr lang="en-US" sz="1400" b="0" kern="1200" dirty="0">
                          <a:solidFill>
                            <a:schemeClr val="dk1"/>
                          </a:solidFill>
                          <a:effectLst/>
                        </a:rPr>
                        <a:t>for selection of health insurance service providers by a rational customers. Results of the data </a:t>
                      </a:r>
                    </a:p>
                    <a:p>
                      <a:r>
                        <a:rPr lang="en-US" sz="1400" b="0" kern="1200" dirty="0">
                          <a:solidFill>
                            <a:schemeClr val="dk1"/>
                          </a:solidFill>
                          <a:effectLst/>
                        </a:rPr>
                        <a:t>analysis indicated that customers‟ Awareness, Transparency, is ranked in the first place, with a </a:t>
                      </a:r>
                    </a:p>
                    <a:p>
                      <a:r>
                        <a:rPr lang="en-US" sz="1400" b="0" kern="1200" dirty="0">
                          <a:solidFill>
                            <a:schemeClr val="dk1"/>
                          </a:solidFill>
                          <a:effectLst/>
                        </a:rPr>
                        <a:t>highest mean score of 7.06.</a:t>
                      </a:r>
                    </a:p>
                    <a:p>
                      <a:endParaRPr lang="en-IN" sz="1400" dirty="0"/>
                    </a:p>
                  </a:txBody>
                  <a:tcPr/>
                </a:tc>
                <a:extLst>
                  <a:ext uri="{0D108BD9-81ED-4DB2-BD59-A6C34878D82A}">
                    <a16:rowId xmlns:a16="http://schemas.microsoft.com/office/drawing/2014/main" val="854284008"/>
                  </a:ext>
                </a:extLst>
              </a:tr>
              <a:tr h="1036863">
                <a:tc>
                  <a:txBody>
                    <a:bodyPr/>
                    <a:lstStyle/>
                    <a:p>
                      <a:r>
                        <a:rPr lang="en-IN" sz="1400" b="0" kern="1200" dirty="0">
                          <a:solidFill>
                            <a:schemeClr val="dk1"/>
                          </a:solidFill>
                          <a:effectLst/>
                        </a:rPr>
                        <a:t>Rahul Tripathi (2013),</a:t>
                      </a:r>
                      <a:endParaRPr lang="en-IN" sz="1400" dirty="0"/>
                    </a:p>
                  </a:txBody>
                  <a:tcPr/>
                </a:tc>
                <a:tc>
                  <a:txBody>
                    <a:bodyPr/>
                    <a:lstStyle/>
                    <a:p>
                      <a:pPr marL="285750" indent="-285750">
                        <a:buFont typeface="Arial" panose="020B0604020202020204" pitchFamily="34" charset="0"/>
                        <a:buChar char="•"/>
                      </a:pPr>
                      <a:r>
                        <a:rPr lang="en-US" sz="1400" b="0" kern="1200" dirty="0">
                          <a:solidFill>
                            <a:schemeClr val="dk1"/>
                          </a:solidFill>
                          <a:effectLst/>
                        </a:rPr>
                        <a:t>Disease coverage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kern="1200" dirty="0">
                          <a:solidFill>
                            <a:schemeClr val="dk1"/>
                          </a:solidFill>
                          <a:effectLst/>
                        </a:rPr>
                        <a:t>Claim settlement ratio </a:t>
                      </a:r>
                      <a:endParaRPr lang="en-IN" sz="1400" dirty="0"/>
                    </a:p>
                    <a:p>
                      <a:pPr marL="285750" indent="-285750">
                        <a:buFont typeface="Arial" panose="020B0604020202020204" pitchFamily="34" charset="0"/>
                        <a:buChar char="•"/>
                      </a:pPr>
                      <a:endParaRPr lang="en-IN" sz="1400" dirty="0"/>
                    </a:p>
                  </a:txBody>
                  <a:tcPr/>
                </a:tc>
                <a:tc>
                  <a:txBody>
                    <a:bodyPr/>
                    <a:lstStyle/>
                    <a:p>
                      <a:r>
                        <a:rPr lang="en-US" sz="1400" b="0" kern="1200" dirty="0">
                          <a:solidFill>
                            <a:schemeClr val="dk1"/>
                          </a:solidFill>
                          <a:effectLst/>
                        </a:rPr>
                        <a:t>It is seen the disease coverage is considered as the major constraint by the respondents with the highest mean value of 58.44 occupying the first place.</a:t>
                      </a:r>
                    </a:p>
                    <a:p>
                      <a:r>
                        <a:rPr lang="en-US" sz="1400" b="0" kern="1200" dirty="0">
                          <a:solidFill>
                            <a:schemeClr val="dk1"/>
                          </a:solidFill>
                          <a:effectLst/>
                        </a:rPr>
                        <a:t>Mode of claim settlement ratio with mean score of 55.84 is ranked as the second next.</a:t>
                      </a:r>
                      <a:endParaRPr lang="en-IN" sz="1400" dirty="0"/>
                    </a:p>
                  </a:txBody>
                  <a:tcPr/>
                </a:tc>
                <a:extLst>
                  <a:ext uri="{0D108BD9-81ED-4DB2-BD59-A6C34878D82A}">
                    <a16:rowId xmlns:a16="http://schemas.microsoft.com/office/drawing/2014/main" val="730303428"/>
                  </a:ext>
                </a:extLst>
              </a:tr>
              <a:tr h="806443">
                <a:tc>
                  <a:txBody>
                    <a:bodyPr/>
                    <a:lstStyle/>
                    <a:p>
                      <a:r>
                        <a:rPr lang="en-IN" sz="1400" b="0" kern="1200" dirty="0" err="1">
                          <a:solidFill>
                            <a:schemeClr val="dk1"/>
                          </a:solidFill>
                          <a:effectLst/>
                        </a:rPr>
                        <a:t>Sasi</a:t>
                      </a:r>
                      <a:r>
                        <a:rPr lang="en-IN" sz="1400" b="0" kern="1200" dirty="0">
                          <a:solidFill>
                            <a:schemeClr val="dk1"/>
                          </a:solidFill>
                          <a:effectLst/>
                        </a:rPr>
                        <a:t> kala devi D (2014),</a:t>
                      </a:r>
                      <a:endParaRPr lang="en-IN" sz="1400" dirty="0"/>
                    </a:p>
                  </a:txBody>
                  <a:tcPr/>
                </a:tc>
                <a:tc>
                  <a:txBody>
                    <a:bodyPr/>
                    <a:lstStyle/>
                    <a:p>
                      <a:pPr marL="285750" indent="-285750">
                        <a:buFont typeface="Arial" panose="020B0604020202020204" pitchFamily="34" charset="0"/>
                        <a:buChar char="•"/>
                      </a:pPr>
                      <a:r>
                        <a:rPr lang="en-US" sz="1400" b="0" kern="1200" dirty="0">
                          <a:solidFill>
                            <a:schemeClr val="dk1"/>
                          </a:solidFill>
                          <a:effectLst/>
                        </a:rPr>
                        <a:t>Awareness</a:t>
                      </a:r>
                    </a:p>
                    <a:p>
                      <a:pPr marL="285750" indent="-285750">
                        <a:buFont typeface="Arial" panose="020B0604020202020204" pitchFamily="34" charset="0"/>
                        <a:buChar char="•"/>
                      </a:pPr>
                      <a:r>
                        <a:rPr lang="en-US" sz="1400" b="0" kern="1200" dirty="0">
                          <a:solidFill>
                            <a:schemeClr val="dk1"/>
                          </a:solidFill>
                          <a:effectLst/>
                        </a:rPr>
                        <a:t>Claim settlement ratio </a:t>
                      </a:r>
                      <a:endParaRPr lang="en-IN" sz="1400" dirty="0"/>
                    </a:p>
                  </a:txBody>
                  <a:tcPr/>
                </a:tc>
                <a:tc>
                  <a:txBody>
                    <a:bodyPr/>
                    <a:lstStyle/>
                    <a:p>
                      <a:r>
                        <a:rPr lang="en-US" sz="1400" b="0" kern="1200" dirty="0">
                          <a:solidFill>
                            <a:schemeClr val="dk1"/>
                          </a:solidFill>
                          <a:effectLst/>
                        </a:rPr>
                        <a:t>Out of 200 respondents surveyed that 48% of them are aware of risk covered by </a:t>
                      </a:r>
                      <a:r>
                        <a:rPr lang="en-US" sz="1400" b="0" kern="1200" dirty="0" err="1">
                          <a:solidFill>
                            <a:schemeClr val="dk1"/>
                          </a:solidFill>
                          <a:effectLst/>
                        </a:rPr>
                        <a:t>medi</a:t>
                      </a:r>
                      <a:r>
                        <a:rPr lang="en-US" sz="1400" b="0" kern="1200" dirty="0">
                          <a:solidFill>
                            <a:schemeClr val="dk1"/>
                          </a:solidFill>
                          <a:effectLst/>
                        </a:rPr>
                        <a:t>-claim policies and 97%of the sample populations’ are aware of claim settlement ratio </a:t>
                      </a:r>
                      <a:endParaRPr lang="en-IN" sz="1400" dirty="0"/>
                    </a:p>
                  </a:txBody>
                  <a:tcPr/>
                </a:tc>
                <a:extLst>
                  <a:ext uri="{0D108BD9-81ED-4DB2-BD59-A6C34878D82A}">
                    <a16:rowId xmlns:a16="http://schemas.microsoft.com/office/drawing/2014/main" val="1039763763"/>
                  </a:ext>
                </a:extLst>
              </a:tr>
              <a:tr h="958066">
                <a:tc>
                  <a:txBody>
                    <a:bodyPr/>
                    <a:lstStyle/>
                    <a:p>
                      <a:r>
                        <a:rPr lang="en-IN" sz="1400" b="0" kern="1200" dirty="0">
                          <a:solidFill>
                            <a:schemeClr val="dk1"/>
                          </a:solidFill>
                          <a:effectLst/>
                        </a:rPr>
                        <a:t>Nair(2019),</a:t>
                      </a:r>
                      <a:endParaRPr lang="en-IN" sz="1400" dirty="0"/>
                    </a:p>
                  </a:txBody>
                  <a:tcPr/>
                </a:tc>
                <a:tc>
                  <a:txBody>
                    <a:bodyPr/>
                    <a:lstStyle/>
                    <a:p>
                      <a:pPr marL="285750" indent="-285750">
                        <a:buFont typeface="Arial" panose="020B0604020202020204" pitchFamily="34" charset="0"/>
                        <a:buChar char="•"/>
                      </a:pPr>
                      <a:r>
                        <a:rPr lang="en-US" sz="1400" b="0" kern="1200" dirty="0">
                          <a:solidFill>
                            <a:schemeClr val="dk1"/>
                          </a:solidFill>
                          <a:effectLst/>
                        </a:rPr>
                        <a:t>Claim settlement ratio </a:t>
                      </a:r>
                      <a:endParaRPr lang="en-IN" sz="1400" dirty="0"/>
                    </a:p>
                  </a:txBody>
                  <a:tcPr/>
                </a:tc>
                <a:tc>
                  <a:txBody>
                    <a:bodyPr/>
                    <a:lstStyle/>
                    <a:p>
                      <a:r>
                        <a:rPr lang="en-US" sz="1400" b="0" kern="1200" dirty="0">
                          <a:solidFill>
                            <a:schemeClr val="dk1"/>
                          </a:solidFill>
                          <a:effectLst/>
                        </a:rPr>
                        <a:t>He found that claim settlement ratio of insurance companies in public sector is better </a:t>
                      </a:r>
                    </a:p>
                    <a:p>
                      <a:r>
                        <a:rPr lang="en-US" sz="1400" b="0" kern="1200" dirty="0">
                          <a:solidFill>
                            <a:schemeClr val="dk1"/>
                          </a:solidFill>
                          <a:effectLst/>
                        </a:rPr>
                        <a:t>than those insurance companies in private </a:t>
                      </a:r>
                    </a:p>
                    <a:p>
                      <a:r>
                        <a:rPr lang="en-US" sz="1400" b="0" kern="1200" dirty="0">
                          <a:solidFill>
                            <a:schemeClr val="dk1"/>
                          </a:solidFill>
                          <a:effectLst/>
                        </a:rPr>
                        <a:t>sector.</a:t>
                      </a:r>
                      <a:endParaRPr lang="en-IN" sz="1400" dirty="0"/>
                    </a:p>
                  </a:txBody>
                  <a:tcPr/>
                </a:tc>
                <a:extLst>
                  <a:ext uri="{0D108BD9-81ED-4DB2-BD59-A6C34878D82A}">
                    <a16:rowId xmlns:a16="http://schemas.microsoft.com/office/drawing/2014/main" val="2868976122"/>
                  </a:ext>
                </a:extLst>
              </a:tr>
              <a:tr h="806443">
                <a:tc>
                  <a:txBody>
                    <a:bodyPr/>
                    <a:lstStyle/>
                    <a:p>
                      <a:r>
                        <a:rPr lang="en-IN" sz="1400" b="0" kern="1200" dirty="0">
                          <a:solidFill>
                            <a:schemeClr val="dk1"/>
                          </a:solidFill>
                          <a:effectLst/>
                        </a:rPr>
                        <a:t>Jothi and Sitaram (2014), </a:t>
                      </a:r>
                      <a:endParaRPr lang="en-IN" sz="1400" dirty="0"/>
                    </a:p>
                  </a:txBody>
                  <a:tcPr/>
                </a:tc>
                <a:tc>
                  <a:txBody>
                    <a:bodyPr/>
                    <a:lstStyle/>
                    <a:p>
                      <a:pPr marL="285750" indent="-285750">
                        <a:buFont typeface="Arial" panose="020B0604020202020204" pitchFamily="34" charset="0"/>
                        <a:buChar char="•"/>
                      </a:pPr>
                      <a:r>
                        <a:rPr lang="en-US" sz="1400" b="0" kern="1200" dirty="0">
                          <a:solidFill>
                            <a:schemeClr val="dk1"/>
                          </a:solidFill>
                          <a:effectLst/>
                        </a:rPr>
                        <a:t>Awareness</a:t>
                      </a:r>
                      <a:endParaRPr lang="en-IN" sz="1400" dirty="0"/>
                    </a:p>
                  </a:txBody>
                  <a:tcPr/>
                </a:tc>
                <a:tc>
                  <a:txBody>
                    <a:bodyPr/>
                    <a:lstStyle/>
                    <a:p>
                      <a:r>
                        <a:rPr lang="en-US" sz="1400" b="0" kern="1200" dirty="0">
                          <a:solidFill>
                            <a:schemeClr val="dk1"/>
                          </a:solidFill>
                          <a:effectLst/>
                        </a:rPr>
                        <a:t>customer purchase intention is influenced by the marketing mix </a:t>
                      </a:r>
                      <a:r>
                        <a:rPr lang="en-US" sz="1400" b="0" kern="1200" dirty="0" err="1">
                          <a:solidFill>
                            <a:schemeClr val="dk1"/>
                          </a:solidFill>
                          <a:effectLst/>
                        </a:rPr>
                        <a:t>ie</a:t>
                      </a:r>
                      <a:r>
                        <a:rPr lang="en-US" sz="1400" b="0" kern="1200" dirty="0">
                          <a:solidFill>
                            <a:schemeClr val="dk1"/>
                          </a:solidFill>
                          <a:effectLst/>
                        </a:rPr>
                        <a:t>. product, price, place and Promotion. </a:t>
                      </a:r>
                      <a:endParaRPr lang="en-IN" sz="1400" dirty="0"/>
                    </a:p>
                  </a:txBody>
                  <a:tcPr/>
                </a:tc>
                <a:extLst>
                  <a:ext uri="{0D108BD9-81ED-4DB2-BD59-A6C34878D82A}">
                    <a16:rowId xmlns:a16="http://schemas.microsoft.com/office/drawing/2014/main" val="1246907899"/>
                  </a:ext>
                </a:extLst>
              </a:tr>
            </a:tbl>
          </a:graphicData>
        </a:graphic>
      </p:graphicFrame>
      <p:pic>
        <p:nvPicPr>
          <p:cNvPr id="3" name="Picture 2">
            <a:extLst>
              <a:ext uri="{FF2B5EF4-FFF2-40B4-BE49-F238E27FC236}">
                <a16:creationId xmlns:a16="http://schemas.microsoft.com/office/drawing/2014/main" id="{D08032E7-C9CB-9C2C-E0A9-08E640BDD1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47540" y="0"/>
            <a:ext cx="1401554" cy="12010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86855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3D63E-098C-4680-DA6E-FD0641A07629}"/>
              </a:ext>
            </a:extLst>
          </p:cNvPr>
          <p:cNvSpPr>
            <a:spLocks noGrp="1"/>
          </p:cNvSpPr>
          <p:nvPr>
            <p:ph type="title"/>
          </p:nvPr>
        </p:nvSpPr>
        <p:spPr>
          <a:xfrm>
            <a:off x="0" y="0"/>
            <a:ext cx="10515600" cy="1325563"/>
          </a:xfrm>
        </p:spPr>
        <p:txBody>
          <a:bodyPr/>
          <a:lstStyle/>
          <a:p>
            <a:r>
              <a:rPr lang="en-IN" b="1" dirty="0">
                <a:solidFill>
                  <a:srgbClr val="FF0000"/>
                </a:solidFill>
                <a:effectLst>
                  <a:outerShdw blurRad="38100" dist="38100" dir="2700000" algn="tl">
                    <a:srgbClr val="000000">
                      <a:alpha val="43137"/>
                    </a:srgbClr>
                  </a:outerShdw>
                </a:effectLst>
                <a:latin typeface="Algerian" panose="04020705040A02060702" pitchFamily="82" charset="0"/>
              </a:rPr>
              <a:t> RESULTS</a:t>
            </a:r>
            <a:endParaRPr lang="en-IN" dirty="0"/>
          </a:p>
        </p:txBody>
      </p:sp>
      <p:graphicFrame>
        <p:nvGraphicFramePr>
          <p:cNvPr id="4" name="Table 4">
            <a:extLst>
              <a:ext uri="{FF2B5EF4-FFF2-40B4-BE49-F238E27FC236}">
                <a16:creationId xmlns:a16="http://schemas.microsoft.com/office/drawing/2014/main" id="{19E14A2B-DBBD-50EC-A532-C81BF11091EA}"/>
              </a:ext>
            </a:extLst>
          </p:cNvPr>
          <p:cNvGraphicFramePr>
            <a:graphicFrameLocks noGrp="1"/>
          </p:cNvGraphicFramePr>
          <p:nvPr>
            <p:ph idx="1"/>
            <p:extLst>
              <p:ext uri="{D42A27DB-BD31-4B8C-83A1-F6EECF244321}">
                <p14:modId xmlns:p14="http://schemas.microsoft.com/office/powerpoint/2010/main" val="1817527017"/>
              </p:ext>
            </p:extLst>
          </p:nvPr>
        </p:nvGraphicFramePr>
        <p:xfrm>
          <a:off x="122830" y="1175438"/>
          <a:ext cx="11946340" cy="5532436"/>
        </p:xfrm>
        <a:graphic>
          <a:graphicData uri="http://schemas.openxmlformats.org/drawingml/2006/table">
            <a:tbl>
              <a:tblPr firstRow="1" bandRow="1">
                <a:tableStyleId>{EB9631B5-78F2-41C9-869B-9F39066F8104}</a:tableStyleId>
              </a:tblPr>
              <a:tblGrid>
                <a:gridCol w="1882847">
                  <a:extLst>
                    <a:ext uri="{9D8B030D-6E8A-4147-A177-3AD203B41FA5}">
                      <a16:colId xmlns:a16="http://schemas.microsoft.com/office/drawing/2014/main" val="1126021473"/>
                    </a:ext>
                  </a:extLst>
                </a:gridCol>
                <a:gridCol w="1882847">
                  <a:extLst>
                    <a:ext uri="{9D8B030D-6E8A-4147-A177-3AD203B41FA5}">
                      <a16:colId xmlns:a16="http://schemas.microsoft.com/office/drawing/2014/main" val="1513610428"/>
                    </a:ext>
                  </a:extLst>
                </a:gridCol>
                <a:gridCol w="8180646">
                  <a:extLst>
                    <a:ext uri="{9D8B030D-6E8A-4147-A177-3AD203B41FA5}">
                      <a16:colId xmlns:a16="http://schemas.microsoft.com/office/drawing/2014/main" val="1123467375"/>
                    </a:ext>
                  </a:extLst>
                </a:gridCol>
              </a:tblGrid>
              <a:tr h="558114">
                <a:tc>
                  <a:txBody>
                    <a:bodyPr/>
                    <a:lstStyle/>
                    <a:p>
                      <a:r>
                        <a:rPr lang="en-IN" sz="1400" dirty="0"/>
                        <a:t>STUDY</a:t>
                      </a:r>
                    </a:p>
                  </a:txBody>
                  <a:tcPr/>
                </a:tc>
                <a:tc>
                  <a:txBody>
                    <a:bodyPr/>
                    <a:lstStyle/>
                    <a:p>
                      <a:r>
                        <a:rPr lang="en-IN" sz="1400" dirty="0"/>
                        <a:t>STUDY FOCUS</a:t>
                      </a:r>
                    </a:p>
                  </a:txBody>
                  <a:tcPr/>
                </a:tc>
                <a:tc>
                  <a:txBody>
                    <a:bodyPr/>
                    <a:lstStyle/>
                    <a:p>
                      <a:pPr algn="ctr"/>
                      <a:r>
                        <a:rPr lang="en-IN" sz="1400" dirty="0"/>
                        <a:t>OUTCOME</a:t>
                      </a:r>
                    </a:p>
                  </a:txBody>
                  <a:tcPr/>
                </a:tc>
                <a:extLst>
                  <a:ext uri="{0D108BD9-81ED-4DB2-BD59-A6C34878D82A}">
                    <a16:rowId xmlns:a16="http://schemas.microsoft.com/office/drawing/2014/main" val="2459318475"/>
                  </a:ext>
                </a:extLst>
              </a:tr>
              <a:tr h="11175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kern="1200" dirty="0" err="1">
                          <a:solidFill>
                            <a:schemeClr val="dk1"/>
                          </a:solidFill>
                          <a:effectLst/>
                        </a:rPr>
                        <a:t>Srimannarayana</a:t>
                      </a:r>
                      <a:r>
                        <a:rPr lang="en-IN" sz="1400" b="0" kern="1200" dirty="0">
                          <a:solidFill>
                            <a:schemeClr val="dk1"/>
                          </a:solidFill>
                          <a:effectLst/>
                        </a:rPr>
                        <a:t> </a:t>
                      </a:r>
                      <a:r>
                        <a:rPr lang="en-IN" sz="1400" b="0" kern="1200" dirty="0" err="1">
                          <a:solidFill>
                            <a:schemeClr val="dk1"/>
                          </a:solidFill>
                          <a:effectLst/>
                        </a:rPr>
                        <a:t>Gajula</a:t>
                      </a:r>
                      <a:r>
                        <a:rPr lang="en-IN" sz="1400" b="0" kern="1200" dirty="0">
                          <a:solidFill>
                            <a:schemeClr val="dk1"/>
                          </a:solidFill>
                          <a:effectLst/>
                        </a:rPr>
                        <a:t> and </a:t>
                      </a:r>
                      <a:r>
                        <a:rPr lang="en-IN" sz="1400" b="0" kern="1200" dirty="0" err="1">
                          <a:solidFill>
                            <a:schemeClr val="dk1"/>
                          </a:solidFill>
                          <a:effectLst/>
                        </a:rPr>
                        <a:t>P.Dhanavanthan</a:t>
                      </a:r>
                      <a:r>
                        <a:rPr lang="en-IN" sz="1400" b="0" kern="1200" dirty="0">
                          <a:solidFill>
                            <a:schemeClr val="dk1"/>
                          </a:solidFill>
                          <a:effectLst/>
                        </a:rPr>
                        <a:t> </a:t>
                      </a:r>
                      <a:r>
                        <a:rPr lang="fi-FI" sz="1400" b="0" kern="1200" dirty="0">
                          <a:solidFill>
                            <a:schemeClr val="dk1"/>
                          </a:solidFill>
                          <a:effectLst/>
                        </a:rPr>
                        <a:t>(2020),</a:t>
                      </a:r>
                      <a:endParaRPr lang="en-IN" sz="1400" dirty="0"/>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kern="1200" dirty="0">
                          <a:solidFill>
                            <a:schemeClr val="dk1"/>
                          </a:solidFill>
                          <a:effectLst/>
                        </a:rPr>
                        <a:t>Claim settlement ratio </a:t>
                      </a:r>
                      <a:endParaRPr lang="en-IN" sz="1400" dirty="0"/>
                    </a:p>
                    <a:p>
                      <a:pPr marL="285750" indent="-285750">
                        <a:buFont typeface="Arial" panose="020B0604020202020204" pitchFamily="34" charset="0"/>
                        <a:buChar char="•"/>
                      </a:pPr>
                      <a:endParaRPr lang="en-IN" sz="1400" dirty="0"/>
                    </a:p>
                  </a:txBody>
                  <a:tcPr/>
                </a:tc>
                <a:tc>
                  <a:txBody>
                    <a:bodyPr/>
                    <a:lstStyle/>
                    <a:p>
                      <a:r>
                        <a:rPr lang="en-US" sz="1400" b="0" kern="1200" dirty="0">
                          <a:solidFill>
                            <a:schemeClr val="dk1"/>
                          </a:solidFill>
                          <a:effectLst/>
                        </a:rPr>
                        <a:t>Smooth claim application process, smooth claim settlement and Claim settlement in a </a:t>
                      </a:r>
                    </a:p>
                    <a:p>
                      <a:r>
                        <a:rPr lang="en-US" sz="1400" b="0" kern="1200" dirty="0">
                          <a:solidFill>
                            <a:schemeClr val="dk1"/>
                          </a:solidFill>
                          <a:effectLst/>
                        </a:rPr>
                        <a:t>short tenure were the most significant factors in logging of health insurance policy as its weighted average scores are 6.95, 6.84 and 6.74 respectively.</a:t>
                      </a:r>
                    </a:p>
                    <a:p>
                      <a:endParaRPr lang="en-IN" sz="1400" dirty="0"/>
                    </a:p>
                  </a:txBody>
                  <a:tcPr/>
                </a:tc>
                <a:extLst>
                  <a:ext uri="{0D108BD9-81ED-4DB2-BD59-A6C34878D82A}">
                    <a16:rowId xmlns:a16="http://schemas.microsoft.com/office/drawing/2014/main" val="854284008"/>
                  </a:ext>
                </a:extLst>
              </a:tr>
              <a:tr h="16082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400" b="0" kern="1200" dirty="0">
                          <a:solidFill>
                            <a:schemeClr val="dk1"/>
                          </a:solidFill>
                          <a:effectLst/>
                        </a:rPr>
                        <a:t>Dr. D. Y Patil , Dr. Kamini Khanna , Veena Kotle (2022),</a:t>
                      </a:r>
                      <a:endParaRPr lang="en-IN" sz="1400" dirty="0"/>
                    </a:p>
                    <a:p>
                      <a:endParaRPr lang="en-IN" sz="1400" dirty="0"/>
                    </a:p>
                  </a:txBody>
                  <a:tcPr/>
                </a:tc>
                <a:tc>
                  <a:txBody>
                    <a:bodyPr/>
                    <a:lstStyle/>
                    <a:p>
                      <a:pPr marL="285750" indent="-285750">
                        <a:buFont typeface="Arial" panose="020B0604020202020204" pitchFamily="34" charset="0"/>
                        <a:buChar char="•"/>
                      </a:pPr>
                      <a:r>
                        <a:rPr lang="en-US" sz="1400" b="0" kern="1200" dirty="0">
                          <a:solidFill>
                            <a:schemeClr val="dk1"/>
                          </a:solidFill>
                          <a:effectLst/>
                        </a:rPr>
                        <a:t>Compatibility,</a:t>
                      </a:r>
                    </a:p>
                    <a:p>
                      <a:pPr marL="285750" indent="-285750">
                        <a:buFont typeface="Arial" panose="020B0604020202020204" pitchFamily="34" charset="0"/>
                        <a:buChar char="•"/>
                      </a:pPr>
                      <a:r>
                        <a:rPr lang="en-US" sz="1400" b="0" kern="1200" dirty="0">
                          <a:solidFill>
                            <a:schemeClr val="dk1"/>
                          </a:solidFill>
                          <a:effectLst/>
                        </a:rPr>
                        <a:t>Awareness,</a:t>
                      </a:r>
                    </a:p>
                    <a:p>
                      <a:pPr marL="285750" indent="-285750">
                        <a:buFont typeface="Arial" panose="020B0604020202020204" pitchFamily="34" charset="0"/>
                        <a:buChar char="•"/>
                      </a:pPr>
                      <a:r>
                        <a:rPr lang="en-US" sz="1400" b="0" kern="1200" dirty="0">
                          <a:solidFill>
                            <a:schemeClr val="dk1"/>
                          </a:solidFill>
                          <a:effectLst/>
                        </a:rPr>
                        <a:t>Transparency,</a:t>
                      </a:r>
                    </a:p>
                    <a:p>
                      <a:pPr marL="285750" indent="-285750">
                        <a:buFont typeface="Arial" panose="020B0604020202020204" pitchFamily="34" charset="0"/>
                        <a:buChar char="•"/>
                      </a:pPr>
                      <a:r>
                        <a:rPr lang="en-US" sz="1400" b="0" kern="1200" dirty="0">
                          <a:solidFill>
                            <a:schemeClr val="dk1"/>
                          </a:solidFill>
                          <a:effectLst/>
                        </a:rPr>
                        <a:t>Availability of Information, </a:t>
                      </a:r>
                    </a:p>
                    <a:p>
                      <a:pPr marL="285750" indent="-285750">
                        <a:buFont typeface="Arial" panose="020B0604020202020204" pitchFamily="34" charset="0"/>
                        <a:buChar char="•"/>
                      </a:pPr>
                      <a:r>
                        <a:rPr lang="en-US" sz="1400" b="0" kern="1200" dirty="0">
                          <a:solidFill>
                            <a:schemeClr val="dk1"/>
                          </a:solidFill>
                          <a:effectLst/>
                        </a:rPr>
                        <a:t>Claim settlement ratio </a:t>
                      </a:r>
                      <a:endParaRPr lang="en-IN" sz="1400" dirty="0"/>
                    </a:p>
                  </a:txBody>
                  <a:tcPr/>
                </a:tc>
                <a:tc>
                  <a:txBody>
                    <a:bodyPr/>
                    <a:lstStyle/>
                    <a:p>
                      <a:r>
                        <a:rPr lang="en-US" sz="1400" b="0" kern="1200" dirty="0">
                          <a:solidFill>
                            <a:schemeClr val="dk1"/>
                          </a:solidFill>
                          <a:effectLst/>
                        </a:rPr>
                        <a:t>The factors influencing the customer perception towards health insurance were Compatibility, Awareness, Transparency, Tax Benefit, Accuracy clarity and Availability of Information, claim settlement ratio and number of network hospital. Through the study it was found that, awareness of health insurance products was observed in majority of the respondents. Compatibility of premium with the services 0.755 Awareness 0.758 </a:t>
                      </a:r>
                    </a:p>
                    <a:p>
                      <a:r>
                        <a:rPr lang="en-US" sz="1400" b="0" kern="1200" dirty="0">
                          <a:solidFill>
                            <a:schemeClr val="dk1"/>
                          </a:solidFill>
                          <a:effectLst/>
                        </a:rPr>
                        <a:t>Claim settlement ratio 0.765 Number of network hospitals </a:t>
                      </a:r>
                    </a:p>
                    <a:p>
                      <a:endParaRPr lang="en-IN" sz="1400" dirty="0"/>
                    </a:p>
                  </a:txBody>
                  <a:tcPr/>
                </a:tc>
                <a:extLst>
                  <a:ext uri="{0D108BD9-81ED-4DB2-BD59-A6C34878D82A}">
                    <a16:rowId xmlns:a16="http://schemas.microsoft.com/office/drawing/2014/main" val="730303428"/>
                  </a:ext>
                </a:extLst>
              </a:tr>
              <a:tr h="1378088">
                <a:tc>
                  <a:txBody>
                    <a:bodyPr/>
                    <a:lstStyle/>
                    <a:p>
                      <a:r>
                        <a:rPr lang="en-IN" sz="1400" b="0" kern="1200" dirty="0">
                          <a:solidFill>
                            <a:schemeClr val="dk1"/>
                          </a:solidFill>
                          <a:effectLst/>
                        </a:rPr>
                        <a:t>Siddhartha and Sumanth(2017),</a:t>
                      </a:r>
                      <a:endParaRPr lang="en-IN" sz="1400" dirty="0"/>
                    </a:p>
                  </a:txBody>
                  <a:tcPr/>
                </a:tc>
                <a:tc>
                  <a:txBody>
                    <a:bodyPr/>
                    <a:lstStyle/>
                    <a:p>
                      <a:pPr marL="285750" indent="-285750">
                        <a:buFont typeface="Arial" panose="020B0604020202020204" pitchFamily="34" charset="0"/>
                        <a:buChar char="•"/>
                      </a:pPr>
                      <a:r>
                        <a:rPr lang="en-US" sz="1400" b="0" kern="1200" dirty="0">
                          <a:solidFill>
                            <a:schemeClr val="dk1"/>
                          </a:solidFill>
                          <a:effectLst/>
                        </a:rPr>
                        <a:t>Risk coverage,</a:t>
                      </a:r>
                    </a:p>
                    <a:p>
                      <a:pPr marL="285750" indent="-285750">
                        <a:buFont typeface="Arial" panose="020B0604020202020204" pitchFamily="34" charset="0"/>
                        <a:buChar char="•"/>
                      </a:pPr>
                      <a:r>
                        <a:rPr lang="en-US" sz="1400" b="0" kern="1200" dirty="0">
                          <a:solidFill>
                            <a:schemeClr val="dk1"/>
                          </a:solidFill>
                          <a:effectLst/>
                        </a:rPr>
                        <a:t>Image of the company </a:t>
                      </a:r>
                      <a:endParaRPr lang="en-IN" sz="1400" dirty="0"/>
                    </a:p>
                  </a:txBody>
                  <a:tcPr/>
                </a:tc>
                <a:tc>
                  <a:txBody>
                    <a:bodyPr/>
                    <a:lstStyle/>
                    <a:p>
                      <a:r>
                        <a:rPr lang="en-US" sz="1400" b="0" kern="1200" dirty="0">
                          <a:solidFill>
                            <a:schemeClr val="dk1"/>
                          </a:solidFill>
                          <a:effectLst/>
                        </a:rPr>
                        <a:t>It was observed in the study that most of the investors in Insurance policies had invested with the main objective of tax saving and earning return rather than the actual objective of insurance that is risk coverage. During the study it was also seen that the major factors which influence the choice of an insurance company are image of the company and customer relationship.</a:t>
                      </a:r>
                    </a:p>
                    <a:p>
                      <a:endParaRPr lang="en-IN" sz="1400" dirty="0"/>
                    </a:p>
                  </a:txBody>
                  <a:tcPr/>
                </a:tc>
                <a:extLst>
                  <a:ext uri="{0D108BD9-81ED-4DB2-BD59-A6C34878D82A}">
                    <a16:rowId xmlns:a16="http://schemas.microsoft.com/office/drawing/2014/main" val="1039763763"/>
                  </a:ext>
                </a:extLst>
              </a:tr>
              <a:tr h="870372">
                <a:tc>
                  <a:txBody>
                    <a:bodyPr/>
                    <a:lstStyle/>
                    <a:p>
                      <a:r>
                        <a:rPr lang="fi-FI" sz="1400" b="0" kern="1200" dirty="0">
                          <a:solidFill>
                            <a:schemeClr val="dk1"/>
                          </a:solidFill>
                          <a:effectLst/>
                        </a:rPr>
                        <a:t>Sareen, S. et al. (2020),</a:t>
                      </a:r>
                      <a:endParaRPr lang="en-IN" sz="1400" dirty="0"/>
                    </a:p>
                  </a:txBody>
                  <a:tcPr/>
                </a:tc>
                <a:tc>
                  <a:txBody>
                    <a:bodyPr/>
                    <a:lstStyle/>
                    <a:p>
                      <a:pPr marL="285750" indent="-285750">
                        <a:buFont typeface="Arial" panose="020B0604020202020204" pitchFamily="34" charset="0"/>
                        <a:buChar char="•"/>
                      </a:pPr>
                      <a:r>
                        <a:rPr lang="en-US" sz="1400" b="0" kern="1200" dirty="0">
                          <a:solidFill>
                            <a:schemeClr val="dk1"/>
                          </a:solidFill>
                          <a:effectLst/>
                        </a:rPr>
                        <a:t>Awareness,</a:t>
                      </a:r>
                    </a:p>
                    <a:p>
                      <a:pPr marL="285750" indent="-285750">
                        <a:buFont typeface="Arial" panose="020B0604020202020204" pitchFamily="34" charset="0"/>
                        <a:buChar char="•"/>
                      </a:pPr>
                      <a:r>
                        <a:rPr lang="en-US" sz="1400" b="0" kern="1200" dirty="0">
                          <a:solidFill>
                            <a:schemeClr val="dk1"/>
                          </a:solidFill>
                          <a:effectLst/>
                        </a:rPr>
                        <a:t>Reputation, </a:t>
                      </a:r>
                    </a:p>
                    <a:p>
                      <a:pPr marL="285750" indent="-285750">
                        <a:buFont typeface="Arial" panose="020B0604020202020204" pitchFamily="34" charset="0"/>
                        <a:buChar char="•"/>
                      </a:pPr>
                      <a:r>
                        <a:rPr lang="en-US" sz="1400" b="0" kern="1200" dirty="0">
                          <a:solidFill>
                            <a:schemeClr val="dk1"/>
                          </a:solidFill>
                          <a:effectLst/>
                        </a:rPr>
                        <a:t>Ease of claiming  </a:t>
                      </a:r>
                      <a:endParaRPr lang="en-IN" sz="1400" dirty="0"/>
                    </a:p>
                  </a:txBody>
                  <a:tcPr/>
                </a:tc>
                <a:tc>
                  <a:txBody>
                    <a:bodyPr/>
                    <a:lstStyle/>
                    <a:p>
                      <a:r>
                        <a:rPr lang="en-US" sz="1400" b="0" kern="1200" dirty="0">
                          <a:solidFill>
                            <a:schemeClr val="dk1"/>
                          </a:solidFill>
                          <a:effectLst/>
                        </a:rPr>
                        <a:t>It was found that the most important factors affecting customers' choice of health insurance policies were the policy coverage and benefits offered by the insurer. Customers also considered the insurer's reputation, customer service, and ease of claiming as important factors.</a:t>
                      </a:r>
                      <a:endParaRPr lang="en-IN" sz="1400" dirty="0"/>
                    </a:p>
                  </a:txBody>
                  <a:tcPr/>
                </a:tc>
                <a:extLst>
                  <a:ext uri="{0D108BD9-81ED-4DB2-BD59-A6C34878D82A}">
                    <a16:rowId xmlns:a16="http://schemas.microsoft.com/office/drawing/2014/main" val="2868976122"/>
                  </a:ext>
                </a:extLst>
              </a:tr>
            </a:tbl>
          </a:graphicData>
        </a:graphic>
      </p:graphicFrame>
      <p:pic>
        <p:nvPicPr>
          <p:cNvPr id="3" name="Picture 2">
            <a:extLst>
              <a:ext uri="{FF2B5EF4-FFF2-40B4-BE49-F238E27FC236}">
                <a16:creationId xmlns:a16="http://schemas.microsoft.com/office/drawing/2014/main" id="{BA949BF0-E216-B200-F8B7-92AC3BA7CF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91608" y="0"/>
            <a:ext cx="1401554" cy="1113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28109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3D63E-098C-4680-DA6E-FD0641A07629}"/>
              </a:ext>
            </a:extLst>
          </p:cNvPr>
          <p:cNvSpPr>
            <a:spLocks noGrp="1"/>
          </p:cNvSpPr>
          <p:nvPr>
            <p:ph type="title"/>
          </p:nvPr>
        </p:nvSpPr>
        <p:spPr>
          <a:xfrm>
            <a:off x="0" y="0"/>
            <a:ext cx="10515600" cy="1325563"/>
          </a:xfrm>
        </p:spPr>
        <p:txBody>
          <a:bodyPr/>
          <a:lstStyle/>
          <a:p>
            <a:r>
              <a:rPr lang="en-IN" b="1" dirty="0">
                <a:solidFill>
                  <a:srgbClr val="FF0000"/>
                </a:solidFill>
                <a:effectLst>
                  <a:outerShdw blurRad="38100" dist="38100" dir="2700000" algn="tl">
                    <a:srgbClr val="000000">
                      <a:alpha val="43137"/>
                    </a:srgbClr>
                  </a:outerShdw>
                </a:effectLst>
                <a:latin typeface="Algerian" panose="04020705040A02060702" pitchFamily="82" charset="0"/>
              </a:rPr>
              <a:t> RESULTS</a:t>
            </a:r>
            <a:endParaRPr lang="en-IN" dirty="0"/>
          </a:p>
        </p:txBody>
      </p:sp>
      <p:graphicFrame>
        <p:nvGraphicFramePr>
          <p:cNvPr id="4" name="Table 4">
            <a:extLst>
              <a:ext uri="{FF2B5EF4-FFF2-40B4-BE49-F238E27FC236}">
                <a16:creationId xmlns:a16="http://schemas.microsoft.com/office/drawing/2014/main" id="{19E14A2B-DBBD-50EC-A532-C81BF11091EA}"/>
              </a:ext>
            </a:extLst>
          </p:cNvPr>
          <p:cNvGraphicFramePr>
            <a:graphicFrameLocks noGrp="1"/>
          </p:cNvGraphicFramePr>
          <p:nvPr>
            <p:ph idx="1"/>
            <p:extLst>
              <p:ext uri="{D42A27DB-BD31-4B8C-83A1-F6EECF244321}">
                <p14:modId xmlns:p14="http://schemas.microsoft.com/office/powerpoint/2010/main" val="3821652380"/>
              </p:ext>
            </p:extLst>
          </p:nvPr>
        </p:nvGraphicFramePr>
        <p:xfrm>
          <a:off x="81886" y="1286350"/>
          <a:ext cx="12028228" cy="5494449"/>
        </p:xfrm>
        <a:graphic>
          <a:graphicData uri="http://schemas.openxmlformats.org/drawingml/2006/table">
            <a:tbl>
              <a:tblPr firstRow="1" bandRow="1">
                <a:tableStyleId>{EB9631B5-78F2-41C9-869B-9F39066F8104}</a:tableStyleId>
              </a:tblPr>
              <a:tblGrid>
                <a:gridCol w="1895753">
                  <a:extLst>
                    <a:ext uri="{9D8B030D-6E8A-4147-A177-3AD203B41FA5}">
                      <a16:colId xmlns:a16="http://schemas.microsoft.com/office/drawing/2014/main" val="1126021473"/>
                    </a:ext>
                  </a:extLst>
                </a:gridCol>
                <a:gridCol w="2013421">
                  <a:extLst>
                    <a:ext uri="{9D8B030D-6E8A-4147-A177-3AD203B41FA5}">
                      <a16:colId xmlns:a16="http://schemas.microsoft.com/office/drawing/2014/main" val="1513610428"/>
                    </a:ext>
                  </a:extLst>
                </a:gridCol>
                <a:gridCol w="8119054">
                  <a:extLst>
                    <a:ext uri="{9D8B030D-6E8A-4147-A177-3AD203B41FA5}">
                      <a16:colId xmlns:a16="http://schemas.microsoft.com/office/drawing/2014/main" val="1123467375"/>
                    </a:ext>
                  </a:extLst>
                </a:gridCol>
              </a:tblGrid>
              <a:tr h="553456">
                <a:tc>
                  <a:txBody>
                    <a:bodyPr/>
                    <a:lstStyle/>
                    <a:p>
                      <a:r>
                        <a:rPr lang="en-IN" sz="1400" dirty="0"/>
                        <a:t>STUDY</a:t>
                      </a:r>
                    </a:p>
                  </a:txBody>
                  <a:tcPr/>
                </a:tc>
                <a:tc>
                  <a:txBody>
                    <a:bodyPr/>
                    <a:lstStyle/>
                    <a:p>
                      <a:r>
                        <a:rPr lang="en-IN" sz="1400" dirty="0"/>
                        <a:t>STUDY FOCUS</a:t>
                      </a:r>
                    </a:p>
                  </a:txBody>
                  <a:tcPr/>
                </a:tc>
                <a:tc>
                  <a:txBody>
                    <a:bodyPr/>
                    <a:lstStyle/>
                    <a:p>
                      <a:pPr algn="ctr"/>
                      <a:r>
                        <a:rPr lang="en-IN" sz="1400" dirty="0"/>
                        <a:t>OUTCOME</a:t>
                      </a:r>
                    </a:p>
                  </a:txBody>
                  <a:tcPr/>
                </a:tc>
                <a:extLst>
                  <a:ext uri="{0D108BD9-81ED-4DB2-BD59-A6C34878D82A}">
                    <a16:rowId xmlns:a16="http://schemas.microsoft.com/office/drawing/2014/main" val="2459318475"/>
                  </a:ext>
                </a:extLst>
              </a:tr>
              <a:tr h="11492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kern="1200" dirty="0">
                          <a:solidFill>
                            <a:schemeClr val="dk1"/>
                          </a:solidFill>
                          <a:effectLst/>
                        </a:rPr>
                        <a:t>Thakur, S. et al. (2020),</a:t>
                      </a:r>
                      <a:endParaRPr lang="en-IN" sz="1400" dirty="0"/>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kern="1200" dirty="0">
                          <a:solidFill>
                            <a:schemeClr val="dk1"/>
                          </a:solidFill>
                          <a:effectLst/>
                        </a:rPr>
                        <a:t>Premiums,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kern="1200" dirty="0">
                          <a:solidFill>
                            <a:schemeClr val="dk1"/>
                          </a:solidFill>
                          <a:effectLst/>
                        </a:rPr>
                        <a:t>Disease coverage </a:t>
                      </a:r>
                      <a:endParaRPr lang="en-IN" sz="1400"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IN"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dk1"/>
                          </a:solidFill>
                          <a:effectLst/>
                        </a:rPr>
                        <a:t>Choice of health insurance policies was influenced by the insurer's reputation, disease coverage , premiums, and network of hospitals. Customers were also influenced by the insurer's digital presence and ease of buying policies online.</a:t>
                      </a:r>
                      <a:endParaRPr lang="en-IN" sz="1400" dirty="0"/>
                    </a:p>
                  </a:txBody>
                  <a:tcPr/>
                </a:tc>
                <a:extLst>
                  <a:ext uri="{0D108BD9-81ED-4DB2-BD59-A6C34878D82A}">
                    <a16:rowId xmlns:a16="http://schemas.microsoft.com/office/drawing/2014/main" val="854284008"/>
                  </a:ext>
                </a:extLst>
              </a:tr>
              <a:tr h="11206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400" b="0" kern="1200" dirty="0">
                          <a:solidFill>
                            <a:schemeClr val="dk1"/>
                          </a:solidFill>
                          <a:effectLst/>
                        </a:rPr>
                        <a:t>Sharma, P. et al. (2019),</a:t>
                      </a:r>
                      <a:endParaRPr lang="en-IN" sz="1400" dirty="0"/>
                    </a:p>
                  </a:txBody>
                  <a:tcPr/>
                </a:tc>
                <a:tc>
                  <a:txBody>
                    <a:bodyPr/>
                    <a:lstStyle/>
                    <a:p>
                      <a:pPr marL="285750" indent="-285750">
                        <a:buFont typeface="Arial" panose="020B0604020202020204" pitchFamily="34" charset="0"/>
                        <a:buChar char="•"/>
                      </a:pPr>
                      <a:r>
                        <a:rPr lang="en-US" sz="1400" b="0" kern="1200" dirty="0">
                          <a:solidFill>
                            <a:schemeClr val="dk1"/>
                          </a:solidFill>
                          <a:effectLst/>
                        </a:rPr>
                        <a:t>Availability of Information, </a:t>
                      </a:r>
                    </a:p>
                    <a:p>
                      <a:pPr marL="285750" indent="-285750">
                        <a:buFont typeface="Arial" panose="020B0604020202020204" pitchFamily="34" charset="0"/>
                        <a:buChar char="•"/>
                      </a:pPr>
                      <a:r>
                        <a:rPr lang="en-US" sz="1400" b="0" kern="1200" dirty="0">
                          <a:solidFill>
                            <a:schemeClr val="dk1"/>
                          </a:solidFill>
                          <a:effectLst/>
                        </a:rPr>
                        <a:t>Claim settlement ratio </a:t>
                      </a:r>
                      <a:endParaRPr lang="en-IN" sz="1400" dirty="0"/>
                    </a:p>
                  </a:txBody>
                  <a:tcPr/>
                </a:tc>
                <a:tc>
                  <a:txBody>
                    <a:bodyPr/>
                    <a:lstStyle/>
                    <a:p>
                      <a:r>
                        <a:rPr lang="en-US" sz="1400" b="0" kern="1200" dirty="0">
                          <a:solidFill>
                            <a:schemeClr val="dk1"/>
                          </a:solidFill>
                          <a:effectLst/>
                        </a:rPr>
                        <a:t>Found that customers' choice of health insurance policies was influenced by the insurer's brand image, policy features, premiums, and customer service. Customers also considered the insurer's claim settlement ratio and network of hospitals as important factors.</a:t>
                      </a:r>
                      <a:endParaRPr lang="en-IN" sz="1400" dirty="0"/>
                    </a:p>
                  </a:txBody>
                  <a:tcPr/>
                </a:tc>
                <a:extLst>
                  <a:ext uri="{0D108BD9-81ED-4DB2-BD59-A6C34878D82A}">
                    <a16:rowId xmlns:a16="http://schemas.microsoft.com/office/drawing/2014/main" val="730303428"/>
                  </a:ext>
                </a:extLst>
              </a:tr>
              <a:tr h="863106">
                <a:tc>
                  <a:txBody>
                    <a:bodyPr/>
                    <a:lstStyle/>
                    <a:p>
                      <a:r>
                        <a:rPr lang="nl-NL" sz="1400" b="0" kern="1200" dirty="0">
                          <a:solidFill>
                            <a:schemeClr val="dk1"/>
                          </a:solidFill>
                          <a:effectLst/>
                        </a:rPr>
                        <a:t> Choudhary, P. et al. (2019), </a:t>
                      </a:r>
                      <a:endParaRPr lang="en-IN" sz="1400" dirty="0"/>
                    </a:p>
                  </a:txBody>
                  <a:tcPr/>
                </a:tc>
                <a:tc>
                  <a:txBody>
                    <a:bodyPr/>
                    <a:lstStyle/>
                    <a:p>
                      <a:pPr marL="285750" indent="-285750">
                        <a:buFont typeface="Arial" panose="020B0604020202020204" pitchFamily="34" charset="0"/>
                        <a:buChar char="•"/>
                      </a:pPr>
                      <a:r>
                        <a:rPr lang="en-US" sz="1400" b="0" kern="1200" dirty="0">
                          <a:solidFill>
                            <a:schemeClr val="dk1"/>
                          </a:solidFill>
                          <a:effectLst/>
                        </a:rPr>
                        <a:t>Risk coverage,</a:t>
                      </a:r>
                    </a:p>
                    <a:p>
                      <a:pPr marL="285750" indent="-285750">
                        <a:buFont typeface="Arial" panose="020B0604020202020204" pitchFamily="34" charset="0"/>
                        <a:buChar char="•"/>
                      </a:pPr>
                      <a:r>
                        <a:rPr lang="en-US" sz="1400" b="0" kern="1200" dirty="0">
                          <a:solidFill>
                            <a:schemeClr val="dk1"/>
                          </a:solidFill>
                          <a:effectLst/>
                        </a:rPr>
                        <a:t>Image of the company </a:t>
                      </a:r>
                      <a:endParaRPr lang="en-IN" sz="1400" dirty="0"/>
                    </a:p>
                  </a:txBody>
                  <a:tcPr/>
                </a:tc>
                <a:tc>
                  <a:txBody>
                    <a:bodyPr/>
                    <a:lstStyle/>
                    <a:p>
                      <a:r>
                        <a:rPr lang="en-US" sz="1400" b="0" kern="1200" dirty="0">
                          <a:solidFill>
                            <a:schemeClr val="dk1"/>
                          </a:solidFill>
                          <a:effectLst/>
                        </a:rPr>
                        <a:t>Customers' choice of health insurance policies was influenced by the insurer's reputation, policy features, premiums, and ease of buying policies online. Customers also considered the insurer's customer service and network of hospitals as important factors.</a:t>
                      </a:r>
                      <a:endParaRPr lang="en-IN" sz="1400" dirty="0"/>
                    </a:p>
                  </a:txBody>
                  <a:tcPr/>
                </a:tc>
                <a:extLst>
                  <a:ext uri="{0D108BD9-81ED-4DB2-BD59-A6C34878D82A}">
                    <a16:rowId xmlns:a16="http://schemas.microsoft.com/office/drawing/2014/main" val="1039763763"/>
                  </a:ext>
                </a:extLst>
              </a:tr>
              <a:tr h="863106">
                <a:tc>
                  <a:txBody>
                    <a:bodyPr/>
                    <a:lstStyle/>
                    <a:p>
                      <a:r>
                        <a:rPr lang="fi-FI" sz="1400" b="0" kern="1200" dirty="0">
                          <a:solidFill>
                            <a:schemeClr val="dk1"/>
                          </a:solidFill>
                          <a:effectLst/>
                        </a:rPr>
                        <a:t>Sareen, S. et al. (2020),</a:t>
                      </a:r>
                      <a:endParaRPr lang="en-IN" sz="1400" dirty="0"/>
                    </a:p>
                  </a:txBody>
                  <a:tcPr/>
                </a:tc>
                <a:tc>
                  <a:txBody>
                    <a:bodyPr/>
                    <a:lstStyle/>
                    <a:p>
                      <a:pPr marL="285750" indent="-285750">
                        <a:buFont typeface="Arial" panose="020B0604020202020204" pitchFamily="34" charset="0"/>
                        <a:buChar char="•"/>
                      </a:pPr>
                      <a:r>
                        <a:rPr lang="en-US" sz="1400" b="0" kern="1200" dirty="0">
                          <a:solidFill>
                            <a:schemeClr val="dk1"/>
                          </a:solidFill>
                          <a:effectLst/>
                        </a:rPr>
                        <a:t>Insurer's reputation</a:t>
                      </a:r>
                      <a:endParaRPr lang="en-IN" sz="1400" dirty="0"/>
                    </a:p>
                  </a:txBody>
                  <a:tcPr/>
                </a:tc>
                <a:tc>
                  <a:txBody>
                    <a:bodyPr/>
                    <a:lstStyle/>
                    <a:p>
                      <a:r>
                        <a:rPr lang="en-US" sz="1400" b="0" kern="1200" dirty="0">
                          <a:solidFill>
                            <a:schemeClr val="dk1"/>
                          </a:solidFill>
                          <a:effectLst/>
                        </a:rPr>
                        <a:t>It was found that the most important factors affecting customers' choice of health insurance policies were the policy coverage and benefits offered by the insurer. Customers also considered the insurer's reputation, customer service, and ease of claiming as important factors.</a:t>
                      </a:r>
                      <a:endParaRPr lang="en-IN" sz="1400" dirty="0"/>
                    </a:p>
                  </a:txBody>
                  <a:tcPr/>
                </a:tc>
                <a:extLst>
                  <a:ext uri="{0D108BD9-81ED-4DB2-BD59-A6C34878D82A}">
                    <a16:rowId xmlns:a16="http://schemas.microsoft.com/office/drawing/2014/main" val="2868976122"/>
                  </a:ext>
                </a:extLst>
              </a:tr>
              <a:tr h="944880">
                <a:tc>
                  <a:txBody>
                    <a:bodyPr/>
                    <a:lstStyle/>
                    <a:p>
                      <a:r>
                        <a:rPr lang="en-IN" sz="1400" b="0" kern="1200" dirty="0">
                          <a:solidFill>
                            <a:schemeClr val="dk1"/>
                          </a:solidFill>
                          <a:effectLst/>
                        </a:rPr>
                        <a:t>Verma, N. et al. (2018), </a:t>
                      </a:r>
                      <a:endParaRPr lang="en-IN" sz="1400" dirty="0"/>
                    </a:p>
                  </a:txBody>
                  <a:tcPr/>
                </a:tc>
                <a:tc>
                  <a:txBody>
                    <a:bodyPr/>
                    <a:lstStyle/>
                    <a:p>
                      <a:pPr marL="285750" indent="-285750">
                        <a:buFont typeface="Arial" panose="020B0604020202020204" pitchFamily="34" charset="0"/>
                        <a:buChar char="•"/>
                      </a:pPr>
                      <a:r>
                        <a:rPr lang="en-US" sz="1400" b="0" kern="1200" dirty="0">
                          <a:solidFill>
                            <a:schemeClr val="dk1"/>
                          </a:solidFill>
                          <a:effectLst/>
                        </a:rPr>
                        <a:t>Claim settlement ratio.</a:t>
                      </a:r>
                    </a:p>
                    <a:p>
                      <a:pPr marL="285750" indent="-285750">
                        <a:buFont typeface="Arial" panose="020B0604020202020204" pitchFamily="34" charset="0"/>
                        <a:buChar char="•"/>
                      </a:pPr>
                      <a:r>
                        <a:rPr lang="en-US" sz="1400" b="0" kern="1200" dirty="0">
                          <a:solidFill>
                            <a:schemeClr val="dk1"/>
                          </a:solidFill>
                          <a:effectLst/>
                        </a:rPr>
                        <a:t>Customers ,</a:t>
                      </a:r>
                    </a:p>
                    <a:p>
                      <a:pPr marL="285750" indent="-285750">
                        <a:buFont typeface="Arial" panose="020B0604020202020204" pitchFamily="34" charset="0"/>
                        <a:buChar char="•"/>
                      </a:pPr>
                      <a:r>
                        <a:rPr lang="en-US" sz="1400" b="0" kern="1200" dirty="0">
                          <a:solidFill>
                            <a:schemeClr val="dk1"/>
                          </a:solidFill>
                          <a:effectLst/>
                        </a:rPr>
                        <a:t>Insurer's reputation</a:t>
                      </a:r>
                      <a:endParaRPr lang="en-IN" sz="1400" dirty="0"/>
                    </a:p>
                  </a:txBody>
                  <a:tcPr/>
                </a:tc>
                <a:tc>
                  <a:txBody>
                    <a:bodyPr/>
                    <a:lstStyle/>
                    <a:p>
                      <a:r>
                        <a:rPr lang="en-US" sz="1400" b="0" kern="1200" dirty="0">
                          <a:solidFill>
                            <a:schemeClr val="dk1"/>
                          </a:solidFill>
                          <a:effectLst/>
                        </a:rPr>
                        <a:t>Insurer's reputation, policy features, premiums, and claim settlement ratio. Customers were also influenced by the insurer's network of hospitals and customer service.</a:t>
                      </a:r>
                      <a:endParaRPr lang="en-IN" sz="1400" dirty="0"/>
                    </a:p>
                  </a:txBody>
                  <a:tcPr/>
                </a:tc>
                <a:extLst>
                  <a:ext uri="{0D108BD9-81ED-4DB2-BD59-A6C34878D82A}">
                    <a16:rowId xmlns:a16="http://schemas.microsoft.com/office/drawing/2014/main" val="1246907899"/>
                  </a:ext>
                </a:extLst>
              </a:tr>
            </a:tbl>
          </a:graphicData>
        </a:graphic>
      </p:graphicFrame>
      <p:pic>
        <p:nvPicPr>
          <p:cNvPr id="3" name="Picture 2">
            <a:extLst>
              <a:ext uri="{FF2B5EF4-FFF2-40B4-BE49-F238E27FC236}">
                <a16:creationId xmlns:a16="http://schemas.microsoft.com/office/drawing/2014/main" id="{14BD6128-4C54-AE28-0C0D-755438A5D9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12080" y="0"/>
            <a:ext cx="1401554" cy="12010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1070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B9AA7C6-5E5A-498E-A6DF-A943376E09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83EAB11A-76F7-48F4-9B4F-5BFDF4BF96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300" y="2385102"/>
            <a:ext cx="574091" cy="2087796"/>
            <a:chOff x="209668" y="2857422"/>
            <a:chExt cx="463662" cy="2087796"/>
          </a:xfrm>
        </p:grpSpPr>
        <p:sp>
          <p:nvSpPr>
            <p:cNvPr id="11" name="Rectangle 10">
              <a:extLst>
                <a:ext uri="{FF2B5EF4-FFF2-40B4-BE49-F238E27FC236}">
                  <a16:creationId xmlns:a16="http://schemas.microsoft.com/office/drawing/2014/main" id="{74D4C416-D5F4-4F6F-A6F1-87A21CD4F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423947" y="2857422"/>
              <a:ext cx="249383" cy="20877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6AC1C30-21C6-4BF6-93EE-B211D7A8501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209668" y="2857423"/>
              <a:ext cx="1" cy="208779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81E140AE-0ABF-47C8-BF32-7D2F0CF2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631767"/>
            <a:ext cx="11111729" cy="575240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4BA32F-CD7A-398C-11D1-3AD56B97325B}"/>
              </a:ext>
            </a:extLst>
          </p:cNvPr>
          <p:cNvSpPr>
            <a:spLocks noGrp="1"/>
          </p:cNvSpPr>
          <p:nvPr>
            <p:ph type="title"/>
          </p:nvPr>
        </p:nvSpPr>
        <p:spPr>
          <a:xfrm>
            <a:off x="3947464" y="286100"/>
            <a:ext cx="2148536" cy="831481"/>
          </a:xfrm>
        </p:spPr>
        <p:txBody>
          <a:bodyPr anchor="ctr">
            <a:normAutofit fontScale="90000"/>
          </a:bodyPr>
          <a:lstStyle/>
          <a:p>
            <a:r>
              <a:rPr lang="en-US" sz="4900" b="1" u="sng" dirty="0">
                <a:effectLst/>
                <a:latin typeface="Calibri" panose="020F0502020204030204" pitchFamily="34" charset="0"/>
                <a:ea typeface="Calibri" panose="020F0502020204030204" pitchFamily="34" charset="0"/>
              </a:rPr>
              <a:t>RESULT</a:t>
            </a:r>
            <a:br>
              <a:rPr lang="en-IN" sz="5400" dirty="0">
                <a:effectLst/>
                <a:latin typeface="Calibri" panose="020F0502020204030204" pitchFamily="34" charset="0"/>
                <a:ea typeface="Calibri" panose="020F0502020204030204" pitchFamily="34" charset="0"/>
              </a:rPr>
            </a:br>
            <a:endParaRPr lang="en-US" sz="5200" dirty="0"/>
          </a:p>
        </p:txBody>
      </p:sp>
      <p:sp>
        <p:nvSpPr>
          <p:cNvPr id="3" name="Content Placeholder 2">
            <a:extLst>
              <a:ext uri="{FF2B5EF4-FFF2-40B4-BE49-F238E27FC236}">
                <a16:creationId xmlns:a16="http://schemas.microsoft.com/office/drawing/2014/main" id="{9A24BF08-A859-0ED0-877D-00015B9C9D90}"/>
              </a:ext>
            </a:extLst>
          </p:cNvPr>
          <p:cNvSpPr>
            <a:spLocks noGrp="1"/>
          </p:cNvSpPr>
          <p:nvPr>
            <p:ph idx="1"/>
          </p:nvPr>
        </p:nvSpPr>
        <p:spPr>
          <a:xfrm>
            <a:off x="1126276" y="1263534"/>
            <a:ext cx="8834067" cy="999445"/>
          </a:xfrm>
        </p:spPr>
        <p:txBody>
          <a:bodyPr anchor="ctr">
            <a:normAutofit/>
          </a:bodyPr>
          <a:lstStyle/>
          <a:p>
            <a:pPr marL="0" indent="0" algn="ctr">
              <a:lnSpc>
                <a:spcPct val="107000"/>
              </a:lnSpc>
              <a:spcAft>
                <a:spcPts val="800"/>
              </a:spcAft>
              <a:buNone/>
            </a:pPr>
            <a:r>
              <a:rPr lang="en-IN" sz="1600" dirty="0">
                <a:effectLst/>
                <a:latin typeface="Calibri" panose="020F0502020204030204" pitchFamily="34" charset="0"/>
                <a:ea typeface="Calibri" panose="020F0502020204030204" pitchFamily="34" charset="0"/>
              </a:rPr>
              <a:t>Total of 12370 papers were reviewed and out of which 20 papers were included which talked about predominant factors </a:t>
            </a:r>
            <a:r>
              <a:rPr lang="en-US" sz="1600" b="0" i="0" kern="1200" dirty="0">
                <a:solidFill>
                  <a:schemeClr val="dk1"/>
                </a:solidFill>
                <a:effectLst/>
                <a:latin typeface="+mn-lt"/>
                <a:ea typeface="+mn-ea"/>
                <a:cs typeface="+mn-cs"/>
              </a:rPr>
              <a:t>affecting customers' choice while choosing health insurance policies . </a:t>
            </a:r>
            <a:r>
              <a:rPr lang="en-US" sz="1600" dirty="0">
                <a:solidFill>
                  <a:schemeClr val="dk1"/>
                </a:solidFill>
              </a:rPr>
              <a:t>All studies reviewed were primary studies</a:t>
            </a:r>
            <a:endParaRPr lang="en-US" sz="1600" b="0" i="0" kern="1200" dirty="0">
              <a:solidFill>
                <a:schemeClr val="dk1"/>
              </a:solidFill>
              <a:effectLst/>
              <a:latin typeface="+mn-lt"/>
              <a:ea typeface="+mn-ea"/>
              <a:cs typeface="+mn-cs"/>
            </a:endParaRPr>
          </a:p>
          <a:p>
            <a:pPr marL="0" indent="0" algn="ctr">
              <a:lnSpc>
                <a:spcPct val="107000"/>
              </a:lnSpc>
              <a:spcAft>
                <a:spcPts val="800"/>
              </a:spcAft>
              <a:buNone/>
            </a:pPr>
            <a:endParaRPr lang="en-US" sz="1600" dirty="0"/>
          </a:p>
        </p:txBody>
      </p:sp>
      <p:pic>
        <p:nvPicPr>
          <p:cNvPr id="4" name="Picture 2">
            <a:extLst>
              <a:ext uri="{FF2B5EF4-FFF2-40B4-BE49-F238E27FC236}">
                <a16:creationId xmlns:a16="http://schemas.microsoft.com/office/drawing/2014/main" id="{2F338556-9A39-AA86-F8EC-AA2D94E42D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50107" y="766733"/>
            <a:ext cx="1349195" cy="127604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4">
            <a:extLst>
              <a:ext uri="{FF2B5EF4-FFF2-40B4-BE49-F238E27FC236}">
                <a16:creationId xmlns:a16="http://schemas.microsoft.com/office/drawing/2014/main" id="{4F0118F6-440B-B39F-56D1-F558E781B0B6}"/>
              </a:ext>
            </a:extLst>
          </p:cNvPr>
          <p:cNvGraphicFramePr>
            <a:graphicFrameLocks noGrp="1"/>
          </p:cNvGraphicFramePr>
          <p:nvPr>
            <p:extLst>
              <p:ext uri="{D42A27DB-BD31-4B8C-83A1-F6EECF244321}">
                <p14:modId xmlns:p14="http://schemas.microsoft.com/office/powerpoint/2010/main" val="198091536"/>
              </p:ext>
            </p:extLst>
          </p:nvPr>
        </p:nvGraphicFramePr>
        <p:xfrm>
          <a:off x="836512" y="2197130"/>
          <a:ext cx="3677267" cy="3673796"/>
        </p:xfrm>
        <a:graphic>
          <a:graphicData uri="http://schemas.openxmlformats.org/drawingml/2006/table">
            <a:tbl>
              <a:tblPr>
                <a:tableStyleId>{16D9F66E-5EB9-4882-86FB-DCBF35E3C3E4}</a:tableStyleId>
              </a:tblPr>
              <a:tblGrid>
                <a:gridCol w="1928319">
                  <a:extLst>
                    <a:ext uri="{9D8B030D-6E8A-4147-A177-3AD203B41FA5}">
                      <a16:colId xmlns:a16="http://schemas.microsoft.com/office/drawing/2014/main" val="1087460486"/>
                    </a:ext>
                  </a:extLst>
                </a:gridCol>
                <a:gridCol w="1748948">
                  <a:extLst>
                    <a:ext uri="{9D8B030D-6E8A-4147-A177-3AD203B41FA5}">
                      <a16:colId xmlns:a16="http://schemas.microsoft.com/office/drawing/2014/main" val="567336875"/>
                    </a:ext>
                  </a:extLst>
                </a:gridCol>
              </a:tblGrid>
              <a:tr h="599501">
                <a:tc>
                  <a:txBody>
                    <a:bodyPr/>
                    <a:lstStyle/>
                    <a:p>
                      <a:pPr algn="ctr" fontAlgn="b"/>
                      <a:r>
                        <a:rPr lang="en-IN" sz="1400" b="1" u="none" strike="noStrike" dirty="0">
                          <a:solidFill>
                            <a:schemeClr val="accent2">
                              <a:lumMod val="50000"/>
                            </a:schemeClr>
                          </a:solidFill>
                          <a:effectLst/>
                        </a:rPr>
                        <a:t>PRE-DOMINANT </a:t>
                      </a:r>
                    </a:p>
                    <a:p>
                      <a:pPr algn="ctr" fontAlgn="b"/>
                      <a:r>
                        <a:rPr lang="en-IN" sz="1400" b="1" u="none" strike="noStrike" dirty="0">
                          <a:solidFill>
                            <a:schemeClr val="accent2">
                              <a:lumMod val="50000"/>
                            </a:schemeClr>
                          </a:solidFill>
                          <a:effectLst/>
                        </a:rPr>
                        <a:t>FACTORS</a:t>
                      </a:r>
                      <a:endParaRPr lang="en-IN" sz="1400" b="1" i="0" u="none" strike="noStrike" dirty="0">
                        <a:solidFill>
                          <a:schemeClr val="accent2">
                            <a:lumMod val="50000"/>
                          </a:schemeClr>
                        </a:solidFill>
                        <a:effectLst/>
                        <a:latin typeface="Calibri" panose="020F0502020204030204" pitchFamily="34" charset="0"/>
                      </a:endParaRPr>
                    </a:p>
                  </a:txBody>
                  <a:tcPr marL="9525" marR="9525" marT="9525" marB="0" anchor="b"/>
                </a:tc>
                <a:tc>
                  <a:txBody>
                    <a:bodyPr/>
                    <a:lstStyle/>
                    <a:p>
                      <a:pPr algn="ctr" fontAlgn="b"/>
                      <a:r>
                        <a:rPr lang="en-US" sz="1400" b="1" u="none" strike="noStrike" dirty="0">
                          <a:solidFill>
                            <a:schemeClr val="accent2">
                              <a:lumMod val="50000"/>
                            </a:schemeClr>
                          </a:solidFill>
                          <a:effectLst/>
                        </a:rPr>
                        <a:t>NO. OF ARTICLES INCLUDED</a:t>
                      </a:r>
                      <a:endParaRPr lang="en-IN" sz="1400" b="1" i="0" u="none" strike="noStrike" dirty="0">
                        <a:solidFill>
                          <a:schemeClr val="accent2">
                            <a:lumMod val="50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86170010"/>
                  </a:ext>
                </a:extLst>
              </a:tr>
              <a:tr h="494875">
                <a:tc>
                  <a:txBody>
                    <a:bodyPr/>
                    <a:lstStyle/>
                    <a:p>
                      <a:pPr algn="ctr" fontAlgn="b"/>
                      <a:r>
                        <a:rPr lang="en-IN" sz="1400" u="none" strike="noStrike" dirty="0">
                          <a:solidFill>
                            <a:schemeClr val="accent1">
                              <a:lumMod val="50000"/>
                            </a:schemeClr>
                          </a:solidFill>
                          <a:effectLst>
                            <a:outerShdw blurRad="38100" dist="38100" dir="2700000" algn="tl">
                              <a:srgbClr val="000000">
                                <a:alpha val="43137"/>
                              </a:srgbClr>
                            </a:outerShdw>
                          </a:effectLst>
                        </a:rPr>
                        <a:t>    AWARENESS</a:t>
                      </a:r>
                      <a:endParaRPr lang="en-IN" sz="1400" b="0" i="0" u="none" strike="noStrike"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ndParaRPr>
                    </a:p>
                  </a:txBody>
                  <a:tcPr marL="9525" marR="9525" marT="9525" marB="0" anchor="b"/>
                </a:tc>
                <a:tc>
                  <a:txBody>
                    <a:bodyPr/>
                    <a:lstStyle/>
                    <a:p>
                      <a:pPr algn="ctr" fontAlgn="b"/>
                      <a:r>
                        <a:rPr lang="en-IN" sz="1600" u="none" strike="noStrike" dirty="0">
                          <a:effectLst>
                            <a:outerShdw blurRad="38100" dist="38100" dir="2700000" algn="tl">
                              <a:srgbClr val="000000">
                                <a:alpha val="43137"/>
                              </a:srgbClr>
                            </a:outerShdw>
                          </a:effectLst>
                        </a:rPr>
                        <a:t>14</a:t>
                      </a:r>
                      <a:endParaRPr lang="en-IN" sz="1600" b="0"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9525" marR="9525" marT="9525" marB="0" anchor="b"/>
                </a:tc>
                <a:extLst>
                  <a:ext uri="{0D108BD9-81ED-4DB2-BD59-A6C34878D82A}">
                    <a16:rowId xmlns:a16="http://schemas.microsoft.com/office/drawing/2014/main" val="3253091755"/>
                  </a:ext>
                </a:extLst>
              </a:tr>
              <a:tr h="618812">
                <a:tc>
                  <a:txBody>
                    <a:bodyPr/>
                    <a:lstStyle/>
                    <a:p>
                      <a:pPr algn="ctr" fontAlgn="b"/>
                      <a:r>
                        <a:rPr lang="en-IN" sz="1400" u="none" strike="noStrike" dirty="0">
                          <a:solidFill>
                            <a:schemeClr val="accent1">
                              <a:lumMod val="50000"/>
                            </a:schemeClr>
                          </a:solidFill>
                          <a:effectLst>
                            <a:outerShdw blurRad="38100" dist="38100" dir="2700000" algn="tl">
                              <a:srgbClr val="000000">
                                <a:alpha val="43137"/>
                              </a:srgbClr>
                            </a:outerShdw>
                          </a:effectLst>
                        </a:rPr>
                        <a:t>DISEASE COVERAGE</a:t>
                      </a:r>
                      <a:endParaRPr lang="en-IN" sz="1400" b="0" i="0" u="none" strike="noStrike"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ndParaRPr>
                    </a:p>
                  </a:txBody>
                  <a:tcPr marL="9525" marR="9525" marT="9525" marB="0" anchor="b"/>
                </a:tc>
                <a:tc>
                  <a:txBody>
                    <a:bodyPr/>
                    <a:lstStyle/>
                    <a:p>
                      <a:pPr algn="ctr" fontAlgn="b"/>
                      <a:r>
                        <a:rPr lang="en-IN" sz="1600" u="none" strike="noStrike" dirty="0">
                          <a:effectLst>
                            <a:outerShdw blurRad="38100" dist="38100" dir="2700000" algn="tl">
                              <a:srgbClr val="000000">
                                <a:alpha val="43137"/>
                              </a:srgbClr>
                            </a:outerShdw>
                          </a:effectLst>
                        </a:rPr>
                        <a:t>9</a:t>
                      </a:r>
                      <a:endParaRPr lang="en-IN" sz="1600" b="0"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9525" marR="9525" marT="9525" marB="0" anchor="b"/>
                </a:tc>
                <a:extLst>
                  <a:ext uri="{0D108BD9-81ED-4DB2-BD59-A6C34878D82A}">
                    <a16:rowId xmlns:a16="http://schemas.microsoft.com/office/drawing/2014/main" val="1247977441"/>
                  </a:ext>
                </a:extLst>
              </a:tr>
              <a:tr h="642863">
                <a:tc>
                  <a:txBody>
                    <a:bodyPr/>
                    <a:lstStyle/>
                    <a:p>
                      <a:pPr algn="ctr" fontAlgn="b"/>
                      <a:r>
                        <a:rPr lang="en-IN" sz="1400" u="none" strike="noStrike" dirty="0">
                          <a:solidFill>
                            <a:schemeClr val="accent1">
                              <a:lumMod val="50000"/>
                            </a:schemeClr>
                          </a:solidFill>
                          <a:effectLst>
                            <a:outerShdw blurRad="38100" dist="38100" dir="2700000" algn="tl">
                              <a:srgbClr val="000000">
                                <a:alpha val="43137"/>
                              </a:srgbClr>
                            </a:outerShdw>
                          </a:effectLst>
                        </a:rPr>
                        <a:t>IMAGE/REPUTATION</a:t>
                      </a:r>
                      <a:endParaRPr lang="en-IN" sz="1400" b="0" i="0" u="none" strike="noStrike"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ndParaRPr>
                    </a:p>
                  </a:txBody>
                  <a:tcPr marL="9525" marR="9525" marT="9525" marB="0" anchor="b"/>
                </a:tc>
                <a:tc>
                  <a:txBody>
                    <a:bodyPr/>
                    <a:lstStyle/>
                    <a:p>
                      <a:pPr algn="ctr" fontAlgn="b"/>
                      <a:r>
                        <a:rPr lang="en-IN" sz="1600" u="none" strike="noStrike" dirty="0">
                          <a:effectLst>
                            <a:outerShdw blurRad="38100" dist="38100" dir="2700000" algn="tl">
                              <a:srgbClr val="000000">
                                <a:alpha val="43137"/>
                              </a:srgbClr>
                            </a:outerShdw>
                          </a:effectLst>
                        </a:rPr>
                        <a:t>6</a:t>
                      </a:r>
                      <a:endParaRPr lang="en-IN" sz="1600" b="0"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9525" marR="9525" marT="9525" marB="0" anchor="b"/>
                </a:tc>
                <a:extLst>
                  <a:ext uri="{0D108BD9-81ED-4DB2-BD59-A6C34878D82A}">
                    <a16:rowId xmlns:a16="http://schemas.microsoft.com/office/drawing/2014/main" val="4243742132"/>
                  </a:ext>
                </a:extLst>
              </a:tr>
              <a:tr h="558933">
                <a:tc>
                  <a:txBody>
                    <a:bodyPr/>
                    <a:lstStyle/>
                    <a:p>
                      <a:pPr algn="ctr" fontAlgn="b"/>
                      <a:r>
                        <a:rPr lang="en-IN" sz="1400" u="none" strike="noStrike" dirty="0">
                          <a:solidFill>
                            <a:schemeClr val="accent1">
                              <a:lumMod val="50000"/>
                            </a:schemeClr>
                          </a:solidFill>
                          <a:effectLst>
                            <a:outerShdw blurRad="38100" dist="38100" dir="2700000" algn="tl">
                              <a:srgbClr val="000000">
                                <a:alpha val="43137"/>
                              </a:srgbClr>
                            </a:outerShdw>
                          </a:effectLst>
                        </a:rPr>
                        <a:t>PREMIUM</a:t>
                      </a:r>
                      <a:endParaRPr lang="en-IN" sz="1400" b="0" i="0" u="none" strike="noStrike"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ndParaRPr>
                    </a:p>
                  </a:txBody>
                  <a:tcPr marL="9525" marR="9525" marT="9525" marB="0" anchor="b"/>
                </a:tc>
                <a:tc>
                  <a:txBody>
                    <a:bodyPr/>
                    <a:lstStyle/>
                    <a:p>
                      <a:pPr algn="ctr" fontAlgn="b"/>
                      <a:r>
                        <a:rPr lang="en-IN" sz="1600" u="none" strike="noStrike" dirty="0">
                          <a:effectLst>
                            <a:outerShdw blurRad="38100" dist="38100" dir="2700000" algn="tl">
                              <a:srgbClr val="000000">
                                <a:alpha val="43137"/>
                              </a:srgbClr>
                            </a:outerShdw>
                          </a:effectLst>
                        </a:rPr>
                        <a:t>7</a:t>
                      </a:r>
                      <a:endParaRPr lang="en-IN" sz="1600" b="0"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9525" marR="9525" marT="9525" marB="0" anchor="b"/>
                </a:tc>
                <a:extLst>
                  <a:ext uri="{0D108BD9-81ED-4DB2-BD59-A6C34878D82A}">
                    <a16:rowId xmlns:a16="http://schemas.microsoft.com/office/drawing/2014/main" val="3344140572"/>
                  </a:ext>
                </a:extLst>
              </a:tr>
              <a:tr h="758812">
                <a:tc>
                  <a:txBody>
                    <a:bodyPr/>
                    <a:lstStyle/>
                    <a:p>
                      <a:pPr algn="ctr" fontAlgn="b"/>
                      <a:r>
                        <a:rPr lang="en-IN" sz="1400" u="none" strike="noStrike" dirty="0">
                          <a:solidFill>
                            <a:schemeClr val="accent1">
                              <a:lumMod val="50000"/>
                            </a:schemeClr>
                          </a:solidFill>
                          <a:effectLst>
                            <a:outerShdw blurRad="38100" dist="38100" dir="2700000" algn="tl">
                              <a:srgbClr val="000000">
                                <a:alpha val="43137"/>
                              </a:srgbClr>
                            </a:outerShdw>
                          </a:effectLst>
                        </a:rPr>
                        <a:t>CLAIM SETTLEMENT</a:t>
                      </a:r>
                    </a:p>
                    <a:p>
                      <a:pPr algn="ctr" fontAlgn="b"/>
                      <a:r>
                        <a:rPr lang="en-IN" sz="1400" u="none" strike="noStrike" dirty="0">
                          <a:solidFill>
                            <a:schemeClr val="accent1">
                              <a:lumMod val="50000"/>
                            </a:schemeClr>
                          </a:solidFill>
                          <a:effectLst>
                            <a:outerShdw blurRad="38100" dist="38100" dir="2700000" algn="tl">
                              <a:srgbClr val="000000">
                                <a:alpha val="43137"/>
                              </a:srgbClr>
                            </a:outerShdw>
                          </a:effectLst>
                        </a:rPr>
                        <a:t> RATIO</a:t>
                      </a:r>
                      <a:endParaRPr lang="en-IN" sz="1400" b="0" i="0" u="none" strike="noStrike"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ndParaRPr>
                    </a:p>
                  </a:txBody>
                  <a:tcPr marL="9525" marR="9525" marT="9525" marB="0" anchor="b"/>
                </a:tc>
                <a:tc>
                  <a:txBody>
                    <a:bodyPr/>
                    <a:lstStyle/>
                    <a:p>
                      <a:pPr algn="ctr" fontAlgn="b"/>
                      <a:r>
                        <a:rPr lang="en-IN" sz="1600" u="none" strike="noStrike" dirty="0">
                          <a:effectLst>
                            <a:outerShdw blurRad="38100" dist="38100" dir="2700000" algn="tl">
                              <a:srgbClr val="000000">
                                <a:alpha val="43137"/>
                              </a:srgbClr>
                            </a:outerShdw>
                          </a:effectLst>
                        </a:rPr>
                        <a:t>13</a:t>
                      </a:r>
                      <a:endParaRPr lang="en-IN" sz="1600" b="0"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9525" marR="9525" marT="9525" marB="0" anchor="b"/>
                </a:tc>
                <a:extLst>
                  <a:ext uri="{0D108BD9-81ED-4DB2-BD59-A6C34878D82A}">
                    <a16:rowId xmlns:a16="http://schemas.microsoft.com/office/drawing/2014/main" val="3457630128"/>
                  </a:ext>
                </a:extLst>
              </a:tr>
            </a:tbl>
          </a:graphicData>
        </a:graphic>
      </p:graphicFrame>
      <p:sp>
        <p:nvSpPr>
          <p:cNvPr id="7" name="Content Placeholder 2">
            <a:extLst>
              <a:ext uri="{FF2B5EF4-FFF2-40B4-BE49-F238E27FC236}">
                <a16:creationId xmlns:a16="http://schemas.microsoft.com/office/drawing/2014/main" id="{769512EA-3C39-2CB6-DA8B-70FA956F1FD5}"/>
              </a:ext>
            </a:extLst>
          </p:cNvPr>
          <p:cNvSpPr txBox="1">
            <a:spLocks/>
          </p:cNvSpPr>
          <p:nvPr/>
        </p:nvSpPr>
        <p:spPr>
          <a:xfrm>
            <a:off x="3282030" y="709396"/>
            <a:ext cx="3479403" cy="47319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7000"/>
              </a:lnSpc>
              <a:spcAft>
                <a:spcPts val="800"/>
              </a:spcAft>
              <a:buFont typeface="Arial" panose="020B0604020202020204" pitchFamily="34" charset="0"/>
              <a:buNone/>
            </a:pPr>
            <a:r>
              <a:rPr lang="en-US" sz="1600" dirty="0">
                <a:solidFill>
                  <a:srgbClr val="FF0000"/>
                </a:solidFill>
                <a:latin typeface="Arial Black" panose="020B0A04020102020204" pitchFamily="34" charset="0"/>
              </a:rPr>
              <a:t>Composition of Articles</a:t>
            </a:r>
          </a:p>
        </p:txBody>
      </p:sp>
      <p:graphicFrame>
        <p:nvGraphicFramePr>
          <p:cNvPr id="13" name="Chart 12">
            <a:extLst>
              <a:ext uri="{FF2B5EF4-FFF2-40B4-BE49-F238E27FC236}">
                <a16:creationId xmlns:a16="http://schemas.microsoft.com/office/drawing/2014/main" id="{4847BFA3-5124-55EC-040D-D19FE7EF4716}"/>
              </a:ext>
            </a:extLst>
          </p:cNvPr>
          <p:cNvGraphicFramePr>
            <a:graphicFrameLocks/>
          </p:cNvGraphicFramePr>
          <p:nvPr>
            <p:extLst>
              <p:ext uri="{D42A27DB-BD31-4B8C-83A1-F6EECF244321}">
                <p14:modId xmlns:p14="http://schemas.microsoft.com/office/powerpoint/2010/main" val="339130448"/>
              </p:ext>
            </p:extLst>
          </p:nvPr>
        </p:nvGraphicFramePr>
        <p:xfrm>
          <a:off x="4675971" y="2262979"/>
          <a:ext cx="5859507" cy="354719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901770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0BDF1196-A90C-62A1-5E78-A901DEC14DFF}"/>
              </a:ext>
            </a:extLst>
          </p:cNvPr>
          <p:cNvGraphicFramePr/>
          <p:nvPr>
            <p:extLst>
              <p:ext uri="{D42A27DB-BD31-4B8C-83A1-F6EECF244321}">
                <p14:modId xmlns:p14="http://schemas.microsoft.com/office/powerpoint/2010/main" val="1690332910"/>
              </p:ext>
            </p:extLst>
          </p:nvPr>
        </p:nvGraphicFramePr>
        <p:xfrm>
          <a:off x="354841" y="1023582"/>
          <a:ext cx="10482302" cy="55806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4" descr="WTF is Brand Awareness? - PerformanceIN">
            <a:extLst>
              <a:ext uri="{FF2B5EF4-FFF2-40B4-BE49-F238E27FC236}">
                <a16:creationId xmlns:a16="http://schemas.microsoft.com/office/drawing/2014/main" id="{DF88ACA1-6E04-DA02-E15F-5DCE9D5F379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76514" y="1679083"/>
            <a:ext cx="2215486" cy="14057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 name="Picture 6" descr="List of Diseases Covered In Health Insurance">
            <a:extLst>
              <a:ext uri="{FF2B5EF4-FFF2-40B4-BE49-F238E27FC236}">
                <a16:creationId xmlns:a16="http://schemas.microsoft.com/office/drawing/2014/main" id="{76050EB4-942A-49C1-A046-DBF26A9D9B0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018278" y="3548701"/>
            <a:ext cx="2173722" cy="13824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52" name="Picture 4" descr="99.06%* Claim Settlement Ratio | Hassle free &amp; Speedy Claims with Tata AIA  Life Insurance. Buy a Term Life Insurance Today! | By Tata AIA Life -  Facebook">
            <a:extLst>
              <a:ext uri="{FF2B5EF4-FFF2-40B4-BE49-F238E27FC236}">
                <a16:creationId xmlns:a16="http://schemas.microsoft.com/office/drawing/2014/main" id="{19B817C2-F60E-3071-DB9D-48F12EE525E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17606" b="16803"/>
          <a:stretch/>
        </p:blipFill>
        <p:spPr bwMode="auto">
          <a:xfrm>
            <a:off x="10018278" y="5221715"/>
            <a:ext cx="2173722" cy="13824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3A2E9661-5ADE-EC8A-732C-7C368A8D5D74}"/>
              </a:ext>
            </a:extLst>
          </p:cNvPr>
          <p:cNvSpPr txBox="1"/>
          <p:nvPr/>
        </p:nvSpPr>
        <p:spPr>
          <a:xfrm>
            <a:off x="354841" y="253803"/>
            <a:ext cx="6155140" cy="784702"/>
          </a:xfrm>
          <a:prstGeom prst="rect">
            <a:avLst/>
          </a:prstGeom>
          <a:noFill/>
        </p:spPr>
        <p:txBody>
          <a:bodyPr wrap="square">
            <a:spAutoFit/>
          </a:bodyPr>
          <a:lstStyle/>
          <a:p>
            <a:pPr>
              <a:lnSpc>
                <a:spcPct val="107000"/>
              </a:lnSpc>
              <a:spcAft>
                <a:spcPts val="800"/>
              </a:spcAft>
            </a:pPr>
            <a:r>
              <a:rPr lang="en-US" sz="44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DISCUSSION:</a:t>
            </a:r>
            <a:endParaRPr lang="en-IN" sz="4400"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pic>
        <p:nvPicPr>
          <p:cNvPr id="10" name="Picture 2">
            <a:extLst>
              <a:ext uri="{FF2B5EF4-FFF2-40B4-BE49-F238E27FC236}">
                <a16:creationId xmlns:a16="http://schemas.microsoft.com/office/drawing/2014/main" id="{BD5A2972-EFA1-B480-6226-B1255B9D05F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536072" y="112508"/>
            <a:ext cx="1472663" cy="1276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82071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3A888B23-77E2-0D92-3B60-62D2392207DD}"/>
              </a:ext>
            </a:extLst>
          </p:cNvPr>
          <p:cNvGraphicFramePr/>
          <p:nvPr>
            <p:extLst>
              <p:ext uri="{D42A27DB-BD31-4B8C-83A1-F6EECF244321}">
                <p14:modId xmlns:p14="http://schemas.microsoft.com/office/powerpoint/2010/main" val="2684392803"/>
              </p:ext>
            </p:extLst>
          </p:nvPr>
        </p:nvGraphicFramePr>
        <p:xfrm>
          <a:off x="0" y="1125283"/>
          <a:ext cx="11027061"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descr="Business interruption strife speaks to broader reputation issues |  PropertyCasualty360">
            <a:extLst>
              <a:ext uri="{FF2B5EF4-FFF2-40B4-BE49-F238E27FC236}">
                <a16:creationId xmlns:a16="http://schemas.microsoft.com/office/drawing/2014/main" id="{C744C83A-98A4-6C0D-CFE8-4DE38A04523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62121" y="1892970"/>
            <a:ext cx="2377167" cy="15360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12710C4-4860-089E-6B50-9430BAE45F95}"/>
              </a:ext>
            </a:extLst>
          </p:cNvPr>
          <p:cNvSpPr txBox="1"/>
          <p:nvPr/>
        </p:nvSpPr>
        <p:spPr>
          <a:xfrm>
            <a:off x="354841" y="253803"/>
            <a:ext cx="6155140" cy="784702"/>
          </a:xfrm>
          <a:prstGeom prst="rect">
            <a:avLst/>
          </a:prstGeom>
          <a:noFill/>
        </p:spPr>
        <p:txBody>
          <a:bodyPr wrap="square">
            <a:spAutoFit/>
          </a:bodyPr>
          <a:lstStyle/>
          <a:p>
            <a:pPr>
              <a:lnSpc>
                <a:spcPct val="107000"/>
              </a:lnSpc>
              <a:spcAft>
                <a:spcPts val="800"/>
              </a:spcAft>
            </a:pPr>
            <a:r>
              <a:rPr lang="en-US" sz="44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DISCUSSION:</a:t>
            </a:r>
            <a:endParaRPr lang="en-IN" sz="4400"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pic>
        <p:nvPicPr>
          <p:cNvPr id="4098" name="Picture 2" descr="What does Premium Means in Finance? | Fincash.com">
            <a:extLst>
              <a:ext uri="{FF2B5EF4-FFF2-40B4-BE49-F238E27FC236}">
                <a16:creationId xmlns:a16="http://schemas.microsoft.com/office/drawing/2014/main" id="{5793CA6B-3BD1-4DF3-0B39-F31F7E0EDE69}"/>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4980" r="6079"/>
          <a:stretch/>
        </p:blipFill>
        <p:spPr bwMode="auto">
          <a:xfrm>
            <a:off x="9862121" y="4376435"/>
            <a:ext cx="2329878" cy="15360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A89F2B00-3287-FF0A-F381-1015D10FDC3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36072" y="112508"/>
            <a:ext cx="1472663" cy="1276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25382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B9AA7C6-5E5A-498E-A6DF-A943376E09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83EAB11A-76F7-48F4-9B4F-5BFDF4BF96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300" y="2385102"/>
            <a:ext cx="574091" cy="2087796"/>
            <a:chOff x="209668" y="2857422"/>
            <a:chExt cx="463662" cy="2087796"/>
          </a:xfrm>
        </p:grpSpPr>
        <p:sp>
          <p:nvSpPr>
            <p:cNvPr id="11" name="Rectangle 10">
              <a:extLst>
                <a:ext uri="{FF2B5EF4-FFF2-40B4-BE49-F238E27FC236}">
                  <a16:creationId xmlns:a16="http://schemas.microsoft.com/office/drawing/2014/main" id="{74D4C416-D5F4-4F6F-A6F1-87A21CD4F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423947" y="2857422"/>
              <a:ext cx="249383" cy="20877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6AC1C30-21C6-4BF6-93EE-B211D7A8501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209668" y="2857423"/>
              <a:ext cx="1" cy="208779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81E140AE-0ABF-47C8-BF32-7D2F0CF2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631767"/>
            <a:ext cx="11111729" cy="575240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4BA32F-CD7A-398C-11D1-3AD56B97325B}"/>
              </a:ext>
            </a:extLst>
          </p:cNvPr>
          <p:cNvSpPr>
            <a:spLocks noGrp="1"/>
          </p:cNvSpPr>
          <p:nvPr>
            <p:ph type="title"/>
          </p:nvPr>
        </p:nvSpPr>
        <p:spPr>
          <a:xfrm>
            <a:off x="3410525" y="933074"/>
            <a:ext cx="4008586" cy="797625"/>
          </a:xfrm>
        </p:spPr>
        <p:txBody>
          <a:bodyPr anchor="ctr">
            <a:normAutofit fontScale="90000"/>
          </a:bodyPr>
          <a:lstStyle/>
          <a:p>
            <a:r>
              <a:rPr lang="en-US" sz="5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lgerian" panose="04020705040A02060702" pitchFamily="82" charset="0"/>
                <a:ea typeface="Calibri" panose="020F0502020204030204" pitchFamily="34" charset="0"/>
              </a:rPr>
              <a:t>Conclusion</a:t>
            </a:r>
            <a:br>
              <a:rPr lang="en-IN" sz="5400" dirty="0">
                <a:effectLst/>
                <a:latin typeface="Calibri" panose="020F0502020204030204" pitchFamily="34" charset="0"/>
                <a:ea typeface="Calibri" panose="020F0502020204030204" pitchFamily="34" charset="0"/>
              </a:rPr>
            </a:br>
            <a:endParaRPr lang="en-US" sz="5200" dirty="0"/>
          </a:p>
        </p:txBody>
      </p:sp>
      <p:sp>
        <p:nvSpPr>
          <p:cNvPr id="3" name="Content Placeholder 2">
            <a:extLst>
              <a:ext uri="{FF2B5EF4-FFF2-40B4-BE49-F238E27FC236}">
                <a16:creationId xmlns:a16="http://schemas.microsoft.com/office/drawing/2014/main" id="{9A24BF08-A859-0ED0-877D-00015B9C9D90}"/>
              </a:ext>
            </a:extLst>
          </p:cNvPr>
          <p:cNvSpPr>
            <a:spLocks noGrp="1"/>
          </p:cNvSpPr>
          <p:nvPr>
            <p:ph idx="1"/>
          </p:nvPr>
        </p:nvSpPr>
        <p:spPr>
          <a:xfrm>
            <a:off x="1095954" y="2136109"/>
            <a:ext cx="8920300" cy="2904173"/>
          </a:xfrm>
        </p:spPr>
        <p:txBody>
          <a:bodyPr anchor="ctr">
            <a:normAutofit/>
          </a:bodyPr>
          <a:lstStyle/>
          <a:p>
            <a:pPr marL="0" indent="0">
              <a:lnSpc>
                <a:spcPct val="107000"/>
              </a:lnSpc>
              <a:spcAft>
                <a:spcPts val="800"/>
              </a:spcAft>
              <a:buNone/>
            </a:pPr>
            <a:r>
              <a:rPr lang="en-US" sz="1600" b="0" i="0" dirty="0">
                <a:effectLst/>
                <a:latin typeface="Times New Roman" panose="02020603050405020304" pitchFamily="18" charset="0"/>
                <a:cs typeface="Times New Roman" panose="02020603050405020304" pitchFamily="18" charset="0"/>
              </a:rPr>
              <a:t>Based on these factors, it can be concluded that individuals tend to consider the awareness of a health insurance company ,its claim settlement ratio, and its reputation &amp; low premiums when selecting a health insurance policy. </a:t>
            </a:r>
          </a:p>
          <a:p>
            <a:pPr marL="0" indent="0">
              <a:lnSpc>
                <a:spcPct val="107000"/>
              </a:lnSpc>
              <a:spcAft>
                <a:spcPts val="800"/>
              </a:spcAft>
              <a:buNone/>
            </a:pPr>
            <a:r>
              <a:rPr lang="en-US" sz="1600" b="0" i="0" dirty="0">
                <a:effectLst/>
                <a:latin typeface="Times New Roman" panose="02020603050405020304" pitchFamily="18" charset="0"/>
                <a:cs typeface="Times New Roman" panose="02020603050405020304" pitchFamily="18" charset="0"/>
              </a:rPr>
              <a:t>These considerations indicate a desire for a reliable and reputable insurance provider that offers competitive rates and demonstrates a strong track record of settling claims.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The findings of this study can contribute to the development of policies that cater to customers' needs and preferences, ultimately improving customer satisfaction.</a:t>
            </a:r>
            <a:endParaRPr lang="en-US" sz="1400" dirty="0"/>
          </a:p>
        </p:txBody>
      </p:sp>
      <p:pic>
        <p:nvPicPr>
          <p:cNvPr id="4" name="Picture 2">
            <a:extLst>
              <a:ext uri="{FF2B5EF4-FFF2-40B4-BE49-F238E27FC236}">
                <a16:creationId xmlns:a16="http://schemas.microsoft.com/office/drawing/2014/main" id="{2F338556-9A39-AA86-F8EC-AA2D94E42D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50107" y="766733"/>
            <a:ext cx="1349195" cy="127604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4D33239A-715E-5678-D352-1073884FA69A}"/>
              </a:ext>
            </a:extLst>
          </p:cNvPr>
          <p:cNvSpPr/>
          <p:nvPr/>
        </p:nvSpPr>
        <p:spPr>
          <a:xfrm>
            <a:off x="765318" y="1897039"/>
            <a:ext cx="9553652" cy="3302758"/>
          </a:xfrm>
          <a:prstGeom prst="roundRect">
            <a:avLst/>
          </a:prstGeom>
          <a:noFill/>
          <a:ln w="28575">
            <a:solidFill>
              <a:srgbClr val="FFC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4677457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A26B5-E096-AA77-ECB8-0FBB2BA0650B}"/>
              </a:ext>
            </a:extLst>
          </p:cNvPr>
          <p:cNvSpPr>
            <a:spLocks noGrp="1"/>
          </p:cNvSpPr>
          <p:nvPr>
            <p:ph type="title"/>
          </p:nvPr>
        </p:nvSpPr>
        <p:spPr>
          <a:xfrm>
            <a:off x="838200" y="172968"/>
            <a:ext cx="10515600" cy="1325563"/>
          </a:xfrm>
        </p:spPr>
        <p:txBody>
          <a:bodyPr/>
          <a:lstStyle/>
          <a:p>
            <a:pPr algn="ctr"/>
            <a:r>
              <a:rPr lang="en-US" b="1" dirty="0">
                <a:solidFill>
                  <a:srgbClr val="FF0000"/>
                </a:solidFill>
                <a:effectLst>
                  <a:outerShdw blurRad="38100" dist="38100" dir="2700000" algn="tl">
                    <a:srgbClr val="000000">
                      <a:alpha val="43137"/>
                    </a:srgbClr>
                  </a:outerShdw>
                </a:effectLst>
              </a:rPr>
              <a:t>PICTORIAL JOURNEY</a:t>
            </a:r>
            <a:endParaRPr lang="en-IN" b="1" dirty="0">
              <a:solidFill>
                <a:srgbClr val="FF0000"/>
              </a:solidFill>
              <a:effectLst>
                <a:outerShdw blurRad="38100" dist="38100" dir="2700000" algn="tl">
                  <a:srgbClr val="000000">
                    <a:alpha val="43137"/>
                  </a:srgbClr>
                </a:outerShdw>
              </a:effectLst>
            </a:endParaRPr>
          </a:p>
        </p:txBody>
      </p:sp>
      <p:pic>
        <p:nvPicPr>
          <p:cNvPr id="9" name="Picture 8">
            <a:extLst>
              <a:ext uri="{FF2B5EF4-FFF2-40B4-BE49-F238E27FC236}">
                <a16:creationId xmlns:a16="http://schemas.microsoft.com/office/drawing/2014/main" id="{8A2CD334-DAC0-0D7B-E1B2-4C8F1F0A543C}"/>
              </a:ext>
            </a:extLst>
          </p:cNvPr>
          <p:cNvPicPr>
            <a:picLocks noChangeAspect="1"/>
          </p:cNvPicPr>
          <p:nvPr/>
        </p:nvPicPr>
        <p:blipFill rotWithShape="1">
          <a:blip r:embed="rId2">
            <a:extLst>
              <a:ext uri="{28A0092B-C50C-407E-A947-70E740481C1C}">
                <a14:useLocalDpi xmlns:a14="http://schemas.microsoft.com/office/drawing/2010/main" val="0"/>
              </a:ext>
            </a:extLst>
          </a:blip>
          <a:srcRect t="11676" b="18101"/>
          <a:stretch/>
        </p:blipFill>
        <p:spPr>
          <a:xfrm>
            <a:off x="1678084" y="1690688"/>
            <a:ext cx="3857625" cy="4815991"/>
          </a:xfrm>
          <a:prstGeom prst="rect">
            <a:avLst/>
          </a:prstGeom>
          <a:ln>
            <a:noFill/>
          </a:ln>
          <a:effectLst>
            <a:outerShdw blurRad="292100" dist="139700" dir="2700000" algn="tl" rotWithShape="0">
              <a:srgbClr val="333333">
                <a:alpha val="65000"/>
              </a:srgbClr>
            </a:outerShdw>
          </a:effectLst>
        </p:spPr>
      </p:pic>
      <p:pic>
        <p:nvPicPr>
          <p:cNvPr id="17" name="Picture 16">
            <a:extLst>
              <a:ext uri="{FF2B5EF4-FFF2-40B4-BE49-F238E27FC236}">
                <a16:creationId xmlns:a16="http://schemas.microsoft.com/office/drawing/2014/main" id="{598E985D-187F-39E8-F54A-FE5794F919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56291" y="1690688"/>
            <a:ext cx="3857625" cy="4815991"/>
          </a:xfrm>
          <a:prstGeom prst="rect">
            <a:avLst/>
          </a:prstGeom>
          <a:ln>
            <a:noFill/>
          </a:ln>
          <a:effectLst>
            <a:outerShdw blurRad="292100" dist="139700" dir="2700000" algn="tl" rotWithShape="0">
              <a:srgbClr val="333333">
                <a:alpha val="65000"/>
              </a:srgbClr>
            </a:outerShdw>
          </a:effectLst>
        </p:spPr>
      </p:pic>
      <p:sp>
        <p:nvSpPr>
          <p:cNvPr id="20" name="Rectangle: Rounded Corners 19">
            <a:extLst>
              <a:ext uri="{FF2B5EF4-FFF2-40B4-BE49-F238E27FC236}">
                <a16:creationId xmlns:a16="http://schemas.microsoft.com/office/drawing/2014/main" id="{56948568-37D7-8C26-2C4B-E66646F31BD0}"/>
              </a:ext>
            </a:extLst>
          </p:cNvPr>
          <p:cNvSpPr/>
          <p:nvPr/>
        </p:nvSpPr>
        <p:spPr>
          <a:xfrm>
            <a:off x="616613" y="1497496"/>
            <a:ext cx="10515600" cy="5208104"/>
          </a:xfrm>
          <a:prstGeom prst="roundRect">
            <a:avLst/>
          </a:prstGeom>
          <a:noFill/>
          <a:ln w="28575">
            <a:solidFill>
              <a:srgbClr val="FF33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21" name="Picture 2">
            <a:extLst>
              <a:ext uri="{FF2B5EF4-FFF2-40B4-BE49-F238E27FC236}">
                <a16:creationId xmlns:a16="http://schemas.microsoft.com/office/drawing/2014/main" id="{8F7638D9-DA9A-6760-FE92-842BAB1813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36072" y="112508"/>
            <a:ext cx="1472663" cy="1276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05807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A26B5-E096-AA77-ECB8-0FBB2BA0650B}"/>
              </a:ext>
            </a:extLst>
          </p:cNvPr>
          <p:cNvSpPr>
            <a:spLocks noGrp="1"/>
          </p:cNvSpPr>
          <p:nvPr>
            <p:ph type="title"/>
          </p:nvPr>
        </p:nvSpPr>
        <p:spPr>
          <a:xfrm>
            <a:off x="-386" y="125236"/>
            <a:ext cx="4568687" cy="1755221"/>
          </a:xfrm>
        </p:spPr>
        <p:txBody>
          <a:bodyPr>
            <a:normAutofit/>
          </a:bodyPr>
          <a:lstStyle/>
          <a:p>
            <a:pPr algn="ctr"/>
            <a:r>
              <a:rPr lang="en-US" sz="5400" b="1" dirty="0">
                <a:solidFill>
                  <a:srgbClr val="FF0000"/>
                </a:solidFill>
                <a:effectLst>
                  <a:outerShdw blurRad="38100" dist="38100" dir="2700000" algn="tl">
                    <a:srgbClr val="000000">
                      <a:alpha val="43137"/>
                    </a:srgbClr>
                  </a:outerShdw>
                </a:effectLst>
              </a:rPr>
              <a:t>PICTORIAL JOURNEY</a:t>
            </a:r>
            <a:endParaRPr lang="en-IN" sz="5400" b="1" dirty="0">
              <a:solidFill>
                <a:srgbClr val="FF0000"/>
              </a:solidFill>
              <a:effectLst>
                <a:outerShdw blurRad="38100" dist="38100" dir="2700000" algn="tl">
                  <a:srgbClr val="000000">
                    <a:alpha val="43137"/>
                  </a:srgbClr>
                </a:outerShdw>
              </a:effectLst>
            </a:endParaRPr>
          </a:p>
        </p:txBody>
      </p:sp>
      <p:pic>
        <p:nvPicPr>
          <p:cNvPr id="4" name="Content Placeholder 4">
            <a:extLst>
              <a:ext uri="{FF2B5EF4-FFF2-40B4-BE49-F238E27FC236}">
                <a16:creationId xmlns:a16="http://schemas.microsoft.com/office/drawing/2014/main" id="{D9CB30AA-2D9A-6D0E-1D55-041CCB8B0FCE}"/>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5612253" y="845878"/>
            <a:ext cx="4083404" cy="5444540"/>
          </a:xfrm>
          <a:prstGeom prst="rect">
            <a:avLst/>
          </a:prstGeom>
          <a:ln>
            <a:noFill/>
          </a:ln>
          <a:effectLst>
            <a:outerShdw blurRad="292100" dist="139700" dir="2700000" algn="tl" rotWithShape="0">
              <a:srgbClr val="333333">
                <a:alpha val="65000"/>
              </a:srgbClr>
            </a:outerShdw>
          </a:effectLst>
        </p:spPr>
      </p:pic>
      <p:sp>
        <p:nvSpPr>
          <p:cNvPr id="5" name="Rectangle: Rounded Corners 4">
            <a:extLst>
              <a:ext uri="{FF2B5EF4-FFF2-40B4-BE49-F238E27FC236}">
                <a16:creationId xmlns:a16="http://schemas.microsoft.com/office/drawing/2014/main" id="{D9392CBF-0B6B-0EE8-106B-55C1BADD323C}"/>
              </a:ext>
            </a:extLst>
          </p:cNvPr>
          <p:cNvSpPr/>
          <p:nvPr/>
        </p:nvSpPr>
        <p:spPr>
          <a:xfrm>
            <a:off x="5049078" y="443948"/>
            <a:ext cx="5274751" cy="6248400"/>
          </a:xfrm>
          <a:prstGeom prst="roundRect">
            <a:avLst/>
          </a:prstGeom>
          <a:noFill/>
          <a:ln w="28575">
            <a:solidFill>
              <a:srgbClr val="FF33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6" name="Picture 2">
            <a:extLst>
              <a:ext uri="{FF2B5EF4-FFF2-40B4-BE49-F238E27FC236}">
                <a16:creationId xmlns:a16="http://schemas.microsoft.com/office/drawing/2014/main" id="{451EF79E-B80C-D27D-1DFE-D8D29699D1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36072" y="112508"/>
            <a:ext cx="1472663" cy="127604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01F05C68-62F9-0741-85BA-6F537F3DF587}"/>
              </a:ext>
            </a:extLst>
          </p:cNvPr>
          <p:cNvPicPr>
            <a:picLocks noChangeAspect="1"/>
          </p:cNvPicPr>
          <p:nvPr/>
        </p:nvPicPr>
        <p:blipFill rotWithShape="1">
          <a:blip r:embed="rId5">
            <a:extLst>
              <a:ext uri="{28A0092B-C50C-407E-A947-70E740481C1C}">
                <a14:useLocalDpi xmlns:a14="http://schemas.microsoft.com/office/drawing/2010/main" val="0"/>
              </a:ext>
            </a:extLst>
          </a:blip>
          <a:srcRect l="14202" t="22837" r="26570" b="13210"/>
          <a:stretch/>
        </p:blipFill>
        <p:spPr>
          <a:xfrm rot="5400000">
            <a:off x="817784" y="2844560"/>
            <a:ext cx="3624470" cy="239671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Rectangle: Rounded Corners 9">
            <a:extLst>
              <a:ext uri="{FF2B5EF4-FFF2-40B4-BE49-F238E27FC236}">
                <a16:creationId xmlns:a16="http://schemas.microsoft.com/office/drawing/2014/main" id="{3D6E9E1C-5175-371F-998B-7B2C6D72B703}"/>
              </a:ext>
            </a:extLst>
          </p:cNvPr>
          <p:cNvSpPr/>
          <p:nvPr/>
        </p:nvSpPr>
        <p:spPr>
          <a:xfrm>
            <a:off x="1393731" y="2230682"/>
            <a:ext cx="2396715" cy="3624470"/>
          </a:xfrm>
          <a:prstGeom prst="roundRect">
            <a:avLst/>
          </a:prstGeom>
          <a:noFill/>
          <a:ln w="28575">
            <a:solidFill>
              <a:srgbClr val="FF33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1725221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B9AA7C6-5E5A-498E-A6DF-A943376E09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83EAB11A-76F7-48F4-9B4F-5BFDF4BF96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300" y="2385102"/>
            <a:ext cx="574091" cy="2087796"/>
            <a:chOff x="209668" y="2857422"/>
            <a:chExt cx="463662" cy="2087796"/>
          </a:xfrm>
        </p:grpSpPr>
        <p:sp>
          <p:nvSpPr>
            <p:cNvPr id="11" name="Rectangle 10">
              <a:extLst>
                <a:ext uri="{FF2B5EF4-FFF2-40B4-BE49-F238E27FC236}">
                  <a16:creationId xmlns:a16="http://schemas.microsoft.com/office/drawing/2014/main" id="{74D4C416-D5F4-4F6F-A6F1-87A21CD4F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423947" y="2857422"/>
              <a:ext cx="249383" cy="20877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6AC1C30-21C6-4BF6-93EE-B211D7A8501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209668" y="2857423"/>
              <a:ext cx="1" cy="208779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81E140AE-0ABF-47C8-BF32-7D2F0CF2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631767"/>
            <a:ext cx="11111729" cy="575240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A24BF08-A859-0ED0-877D-00015B9C9D90}"/>
              </a:ext>
            </a:extLst>
          </p:cNvPr>
          <p:cNvSpPr>
            <a:spLocks noGrp="1"/>
          </p:cNvSpPr>
          <p:nvPr>
            <p:ph idx="1"/>
          </p:nvPr>
        </p:nvSpPr>
        <p:spPr>
          <a:xfrm>
            <a:off x="5402119" y="856877"/>
            <a:ext cx="5653980" cy="5446681"/>
          </a:xfrm>
        </p:spPr>
        <p:txBody>
          <a:bodyPr anchor="ctr">
            <a:normAutofit lnSpcReduction="10000"/>
          </a:bodyPr>
          <a:lstStyle/>
          <a:p>
            <a:pPr marL="457200" indent="-457200" algn="l">
              <a:buFont typeface="+mj-lt"/>
              <a:buAutoNum type="arabicPeriod"/>
            </a:pPr>
            <a:r>
              <a:rPr lang="en-US" sz="1700" b="0" i="0" dirty="0">
                <a:effectLst/>
                <a:latin typeface="Times New Roman" panose="02020603050405020304" pitchFamily="18" charset="0"/>
                <a:cs typeface="Times New Roman" panose="02020603050405020304" pitchFamily="18" charset="0"/>
              </a:rPr>
              <a:t>Mehrdad </a:t>
            </a:r>
            <a:r>
              <a:rPr lang="en-US" sz="1700" b="0" i="0" dirty="0" err="1">
                <a:effectLst/>
                <a:latin typeface="Times New Roman" panose="02020603050405020304" pitchFamily="18" charset="0"/>
                <a:cs typeface="Times New Roman" panose="02020603050405020304" pitchFamily="18" charset="0"/>
              </a:rPr>
              <a:t>Asghari</a:t>
            </a:r>
            <a:r>
              <a:rPr lang="en-US" sz="1700" b="0" i="0" dirty="0">
                <a:effectLst/>
                <a:latin typeface="Times New Roman" panose="02020603050405020304" pitchFamily="18" charset="0"/>
                <a:cs typeface="Times New Roman" panose="02020603050405020304" pitchFamily="18" charset="0"/>
              </a:rPr>
              <a:t> and Dr. S. Harish Babu (2017), Understanding of Customer Expectations and Perceptions of Indian Health Insurance Companies, International Journal of Engineering Trends and Technology (IJETT) – Volume-43 Number-3, pp. 138-146. </a:t>
            </a:r>
          </a:p>
          <a:p>
            <a:pPr marL="514350" indent="-514350">
              <a:buFont typeface="+mj-lt"/>
              <a:buAutoNum type="arabicPeriod"/>
            </a:pPr>
            <a:r>
              <a:rPr lang="en-IN" sz="1700" b="0" i="0" dirty="0" err="1">
                <a:effectLst/>
                <a:latin typeface="Times New Roman" panose="02020603050405020304" pitchFamily="18" charset="0"/>
                <a:cs typeface="Times New Roman" panose="02020603050405020304" pitchFamily="18" charset="0"/>
              </a:rPr>
              <a:t>Srimannarayana</a:t>
            </a:r>
            <a:r>
              <a:rPr lang="en-IN" sz="1700" b="0" i="0" dirty="0">
                <a:effectLst/>
                <a:latin typeface="Times New Roman" panose="02020603050405020304" pitchFamily="18" charset="0"/>
                <a:cs typeface="Times New Roman" panose="02020603050405020304" pitchFamily="18" charset="0"/>
              </a:rPr>
              <a:t> </a:t>
            </a:r>
            <a:r>
              <a:rPr lang="en-IN" sz="1700" b="0" i="0" dirty="0" err="1">
                <a:effectLst/>
                <a:latin typeface="Times New Roman" panose="02020603050405020304" pitchFamily="18" charset="0"/>
                <a:cs typeface="Times New Roman" panose="02020603050405020304" pitchFamily="18" charset="0"/>
              </a:rPr>
              <a:t>Gajula</a:t>
            </a:r>
            <a:r>
              <a:rPr lang="en-IN" sz="1700" b="0" i="0" dirty="0">
                <a:effectLst/>
                <a:latin typeface="Times New Roman" panose="02020603050405020304" pitchFamily="18" charset="0"/>
                <a:cs typeface="Times New Roman" panose="02020603050405020304" pitchFamily="18" charset="0"/>
              </a:rPr>
              <a:t> and ,</a:t>
            </a:r>
            <a:r>
              <a:rPr lang="en-IN" sz="1700" b="0" i="0" dirty="0" err="1">
                <a:effectLst/>
                <a:latin typeface="Times New Roman" panose="02020603050405020304" pitchFamily="18" charset="0"/>
                <a:cs typeface="Times New Roman" panose="02020603050405020304" pitchFamily="18" charset="0"/>
              </a:rPr>
              <a:t>P.Dhanavanthan</a:t>
            </a:r>
            <a:r>
              <a:rPr lang="en-IN" sz="1700" b="0" i="0" dirty="0">
                <a:effectLst/>
                <a:latin typeface="Times New Roman" panose="02020603050405020304" pitchFamily="18" charset="0"/>
                <a:cs typeface="Times New Roman" panose="02020603050405020304" pitchFamily="18" charset="0"/>
              </a:rPr>
              <a:t> (2020). </a:t>
            </a:r>
            <a:r>
              <a:rPr lang="en-US" sz="1700" b="0" i="0" dirty="0">
                <a:effectLst/>
                <a:latin typeface="Times New Roman" panose="02020603050405020304" pitchFamily="18" charset="0"/>
                <a:cs typeface="Times New Roman" panose="02020603050405020304" pitchFamily="18" charset="0"/>
              </a:rPr>
              <a:t>Consumer’s Perception and Factors influencing Selection of Health Insurance Policy in Hyderabad Region</a:t>
            </a:r>
            <a:r>
              <a:rPr lang="en-IN" sz="1700" b="0" i="0" dirty="0">
                <a:effectLst/>
                <a:latin typeface="Times New Roman" panose="02020603050405020304" pitchFamily="18" charset="0"/>
                <a:cs typeface="Times New Roman" panose="02020603050405020304" pitchFamily="18" charset="0"/>
              </a:rPr>
              <a:t> Volume-9 Issue-1S5, December, 2019</a:t>
            </a:r>
          </a:p>
          <a:p>
            <a:pPr marL="457200" indent="-457200" algn="l">
              <a:buFont typeface="+mj-lt"/>
              <a:buAutoNum type="arabicPeriod"/>
            </a:pPr>
            <a:r>
              <a:rPr lang="en-IN" sz="1700" b="0" i="0" dirty="0">
                <a:effectLst/>
                <a:latin typeface="Times New Roman" panose="02020603050405020304" pitchFamily="18" charset="0"/>
                <a:cs typeface="Times New Roman" panose="02020603050405020304" pitchFamily="18" charset="0"/>
              </a:rPr>
              <a:t>Nilay Panchal (2013), Customer’s Perception towards Health Insurance: An Empirical Study in </a:t>
            </a:r>
            <a:r>
              <a:rPr lang="en-IN" sz="1700" b="0" i="0" dirty="0" err="1">
                <a:effectLst/>
                <a:latin typeface="Times New Roman" panose="02020603050405020304" pitchFamily="18" charset="0"/>
                <a:cs typeface="Times New Roman" panose="02020603050405020304" pitchFamily="18" charset="0"/>
              </a:rPr>
              <a:t>Bardoli</a:t>
            </a:r>
            <a:r>
              <a:rPr lang="en-IN" sz="1700" b="0" i="0" dirty="0">
                <a:effectLst/>
                <a:latin typeface="Times New Roman" panose="02020603050405020304" pitchFamily="18" charset="0"/>
                <a:cs typeface="Times New Roman" panose="02020603050405020304" pitchFamily="18" charset="0"/>
              </a:rPr>
              <a:t> &amp; Mandvi Region, Indian Journal of Applied Research, Vol. 3, Issue.4, pp. 62-64. </a:t>
            </a:r>
          </a:p>
          <a:p>
            <a:pPr marL="457200" indent="-457200" algn="l">
              <a:buFont typeface="+mj-lt"/>
              <a:buAutoNum type="arabicPeriod"/>
            </a:pPr>
            <a:r>
              <a:rPr lang="en-IN" sz="1700" b="0" i="0" dirty="0">
                <a:effectLst/>
                <a:latin typeface="Times New Roman" panose="02020603050405020304" pitchFamily="18" charset="0"/>
                <a:cs typeface="Times New Roman" panose="02020603050405020304" pitchFamily="18" charset="0"/>
              </a:rPr>
              <a:t>Tanuj Mathur, Ujjwal Kanti Paul, Himanshu Narayan Prasad and Subodh Chandra Das (2015), Understanding perception and factors influencing private voluntary health insurance policy subscription in the Lucknow region, Int J Health Policy </a:t>
            </a:r>
            <a:r>
              <a:rPr lang="en-IN" sz="1700" b="0" i="0" dirty="0" err="1">
                <a:effectLst/>
                <a:latin typeface="Times New Roman" panose="02020603050405020304" pitchFamily="18" charset="0"/>
                <a:cs typeface="Times New Roman" panose="02020603050405020304" pitchFamily="18" charset="0"/>
              </a:rPr>
              <a:t>Manag</a:t>
            </a:r>
            <a:r>
              <a:rPr lang="en-IN" sz="1700" b="0" i="0" dirty="0">
                <a:effectLst/>
                <a:latin typeface="Times New Roman" panose="02020603050405020304" pitchFamily="18" charset="0"/>
                <a:cs typeface="Times New Roman" panose="02020603050405020304" pitchFamily="18" charset="0"/>
              </a:rPr>
              <a:t> 2015, 4(2), pp. 75–83</a:t>
            </a:r>
          </a:p>
          <a:p>
            <a:pPr marL="457200" indent="-457200" algn="l">
              <a:buFont typeface="+mj-lt"/>
              <a:buAutoNum type="arabicPeriod"/>
            </a:pPr>
            <a:r>
              <a:rPr lang="en-US" sz="1700" b="0" i="0" dirty="0">
                <a:effectLst/>
                <a:latin typeface="Times New Roman" panose="02020603050405020304" pitchFamily="18" charset="0"/>
                <a:cs typeface="Times New Roman" panose="02020603050405020304" pitchFamily="18" charset="0"/>
              </a:rPr>
              <a:t>Anjali Jacob (2018), A study on customer perception towards health insurance in </a:t>
            </a:r>
            <a:r>
              <a:rPr lang="en-US" sz="1700" b="0" i="0" dirty="0" err="1">
                <a:effectLst/>
                <a:latin typeface="Times New Roman" panose="02020603050405020304" pitchFamily="18" charset="0"/>
                <a:cs typeface="Times New Roman" panose="02020603050405020304" pitchFamily="18" charset="0"/>
              </a:rPr>
              <a:t>Ranny</a:t>
            </a:r>
            <a:r>
              <a:rPr lang="en-US" sz="1700" b="0" i="0" dirty="0">
                <a:effectLst/>
                <a:latin typeface="Times New Roman" panose="02020603050405020304" pitchFamily="18" charset="0"/>
                <a:cs typeface="Times New Roman" panose="02020603050405020304" pitchFamily="18" charset="0"/>
              </a:rPr>
              <a:t> Thaluk, International Journal of Advance Research and Development, Volume 3, Issue 12, pp. 41-48.</a:t>
            </a:r>
          </a:p>
          <a:p>
            <a:pPr marL="0" indent="0">
              <a:buNone/>
            </a:pPr>
            <a:endParaRPr lang="en-US" sz="1400" dirty="0"/>
          </a:p>
        </p:txBody>
      </p:sp>
      <p:sp>
        <p:nvSpPr>
          <p:cNvPr id="4" name="Rectangle: Rounded Corners 3">
            <a:extLst>
              <a:ext uri="{FF2B5EF4-FFF2-40B4-BE49-F238E27FC236}">
                <a16:creationId xmlns:a16="http://schemas.microsoft.com/office/drawing/2014/main" id="{87442878-9A24-4F33-5BAC-67092D2355DD}"/>
              </a:ext>
            </a:extLst>
          </p:cNvPr>
          <p:cNvSpPr/>
          <p:nvPr/>
        </p:nvSpPr>
        <p:spPr>
          <a:xfrm>
            <a:off x="988004" y="2704174"/>
            <a:ext cx="3908888" cy="914400"/>
          </a:xfrm>
          <a:prstGeom prst="roundRect">
            <a:avLst/>
          </a:prstGeom>
          <a:ln>
            <a:solidFill>
              <a:schemeClr val="accent1">
                <a:lumMod val="50000"/>
              </a:schemeClr>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2" name="Title 1">
            <a:extLst>
              <a:ext uri="{FF2B5EF4-FFF2-40B4-BE49-F238E27FC236}">
                <a16:creationId xmlns:a16="http://schemas.microsoft.com/office/drawing/2014/main" id="{904BA32F-CD7A-398C-11D1-3AD56B97325B}"/>
              </a:ext>
            </a:extLst>
          </p:cNvPr>
          <p:cNvSpPr>
            <a:spLocks noGrp="1"/>
          </p:cNvSpPr>
          <p:nvPr>
            <p:ph type="title"/>
          </p:nvPr>
        </p:nvSpPr>
        <p:spPr>
          <a:xfrm>
            <a:off x="986531" y="2876705"/>
            <a:ext cx="4008586" cy="569337"/>
          </a:xfrm>
        </p:spPr>
        <p:txBody>
          <a:bodyPr anchor="ctr">
            <a:noAutofit/>
          </a:bodyPr>
          <a:lstStyle/>
          <a:p>
            <a:r>
              <a:rPr lang="en-US" b="0" i="0" dirty="0">
                <a:solidFill>
                  <a:srgbClr val="0070C0"/>
                </a:solidFill>
                <a:effectLst/>
                <a:latin typeface="Algerian" panose="04020705040A02060702" pitchFamily="82" charset="0"/>
              </a:rPr>
              <a:t>References</a:t>
            </a:r>
            <a:endParaRPr lang="en-US" dirty="0">
              <a:solidFill>
                <a:srgbClr val="0070C0"/>
              </a:solidFill>
              <a:latin typeface="Algerian" panose="04020705040A02060702" pitchFamily="82" charset="0"/>
            </a:endParaRPr>
          </a:p>
        </p:txBody>
      </p:sp>
      <p:pic>
        <p:nvPicPr>
          <p:cNvPr id="5" name="Picture 2">
            <a:extLst>
              <a:ext uri="{FF2B5EF4-FFF2-40B4-BE49-F238E27FC236}">
                <a16:creationId xmlns:a16="http://schemas.microsoft.com/office/drawing/2014/main" id="{EC46A0E6-729E-FCF6-A096-589100001C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644" y="703844"/>
            <a:ext cx="1349195" cy="1276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11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4E830-C7EB-1807-C874-B7748D0855D1}"/>
              </a:ext>
            </a:extLst>
          </p:cNvPr>
          <p:cNvSpPr>
            <a:spLocks noGrp="1"/>
          </p:cNvSpPr>
          <p:nvPr>
            <p:ph type="title"/>
          </p:nvPr>
        </p:nvSpPr>
        <p:spPr>
          <a:xfrm>
            <a:off x="1129748" y="-45695"/>
            <a:ext cx="10515600" cy="1026353"/>
          </a:xfrm>
        </p:spPr>
        <p:txBody>
          <a:bodyPr/>
          <a:lstStyle/>
          <a:p>
            <a:pPr algn="ctr"/>
            <a:r>
              <a:rPr lang="en-US" b="1" dirty="0">
                <a:solidFill>
                  <a:srgbClr val="FF0000"/>
                </a:solidFill>
                <a:effectLst>
                  <a:outerShdw blurRad="38100" dist="38100" dir="2700000" algn="tl">
                    <a:srgbClr val="000000">
                      <a:alpha val="43137"/>
                    </a:srgbClr>
                  </a:outerShdw>
                </a:effectLst>
              </a:rPr>
              <a:t>MENTOR APPROVAL</a:t>
            </a:r>
            <a:endParaRPr lang="en-IN" b="1" dirty="0">
              <a:solidFill>
                <a:srgbClr val="FF0000"/>
              </a:solidFill>
              <a:effectLst>
                <a:outerShdw blurRad="38100" dist="38100" dir="2700000" algn="tl">
                  <a:srgbClr val="000000">
                    <a:alpha val="43137"/>
                  </a:srgbClr>
                </a:outerShdw>
              </a:effectLst>
            </a:endParaRPr>
          </a:p>
        </p:txBody>
      </p:sp>
      <p:pic>
        <p:nvPicPr>
          <p:cNvPr id="5" name="Content Placeholder 4">
            <a:extLst>
              <a:ext uri="{FF2B5EF4-FFF2-40B4-BE49-F238E27FC236}">
                <a16:creationId xmlns:a16="http://schemas.microsoft.com/office/drawing/2014/main" id="{F7726C10-8C10-E334-37EE-CA06896ABC6B}"/>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0428" b="22570"/>
          <a:stretch/>
        </p:blipFill>
        <p:spPr>
          <a:xfrm>
            <a:off x="3938906" y="1020416"/>
            <a:ext cx="5112328" cy="5685183"/>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2">
            <a:extLst>
              <a:ext uri="{FF2B5EF4-FFF2-40B4-BE49-F238E27FC236}">
                <a16:creationId xmlns:a16="http://schemas.microsoft.com/office/drawing/2014/main" id="{9FCEA508-C0E2-0246-4194-029E5FE49C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1195" y="0"/>
            <a:ext cx="1349195" cy="127604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4B2AEA25-D8DF-BC09-E3CB-413A55FF60E5}"/>
              </a:ext>
            </a:extLst>
          </p:cNvPr>
          <p:cNvSpPr/>
          <p:nvPr/>
        </p:nvSpPr>
        <p:spPr>
          <a:xfrm>
            <a:off x="4055165" y="6188765"/>
            <a:ext cx="1086678" cy="51683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8752073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B9AA7C6-5E5A-498E-A6DF-A943376E09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83EAB11A-76F7-48F4-9B4F-5BFDF4BF96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300" y="2385102"/>
            <a:ext cx="574091" cy="2087796"/>
            <a:chOff x="209668" y="2857422"/>
            <a:chExt cx="463662" cy="2087796"/>
          </a:xfrm>
        </p:grpSpPr>
        <p:sp>
          <p:nvSpPr>
            <p:cNvPr id="11" name="Rectangle 10">
              <a:extLst>
                <a:ext uri="{FF2B5EF4-FFF2-40B4-BE49-F238E27FC236}">
                  <a16:creationId xmlns:a16="http://schemas.microsoft.com/office/drawing/2014/main" id="{74D4C416-D5F4-4F6F-A6F1-87A21CD4F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423947" y="2857422"/>
              <a:ext cx="249383" cy="20877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6AC1C30-21C6-4BF6-93EE-B211D7A8501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209668" y="2857423"/>
              <a:ext cx="1" cy="208779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81E140AE-0ABF-47C8-BF32-7D2F0CF2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631767"/>
            <a:ext cx="11111729" cy="575240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A24BF08-A859-0ED0-877D-00015B9C9D90}"/>
              </a:ext>
            </a:extLst>
          </p:cNvPr>
          <p:cNvSpPr>
            <a:spLocks noGrp="1"/>
          </p:cNvSpPr>
          <p:nvPr>
            <p:ph idx="1"/>
          </p:nvPr>
        </p:nvSpPr>
        <p:spPr>
          <a:xfrm>
            <a:off x="5402119" y="856877"/>
            <a:ext cx="5653980" cy="5446681"/>
          </a:xfrm>
        </p:spPr>
        <p:txBody>
          <a:bodyPr anchor="ctr">
            <a:normAutofit fontScale="47500" lnSpcReduction="20000"/>
          </a:bodyPr>
          <a:lstStyle/>
          <a:p>
            <a:pPr marL="514350" lvl="0" indent="-514350">
              <a:lnSpc>
                <a:spcPct val="107000"/>
              </a:lnSpc>
              <a:spcAft>
                <a:spcPts val="800"/>
              </a:spcAft>
              <a:buFont typeface="+mj-lt"/>
              <a:buAutoNum type="arabicPeriod"/>
            </a:pPr>
            <a:r>
              <a:rPr lang="en-IN" sz="34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Sareen, S., Gupta, N., &amp; Gupta, N. (2020). An exploratory study on the factors influencing the choice of health insurance policy among Indian consumers. Journal of Health Management, 22(4), 495-509. </a:t>
            </a:r>
            <a:endParaRPr lang="en-IN" sz="3400" dirty="0">
              <a:effectLst/>
              <a:latin typeface="Calibri" panose="020F0502020204030204" pitchFamily="34" charset="0"/>
              <a:ea typeface="Calibri" panose="020F0502020204030204" pitchFamily="34" charset="0"/>
              <a:cs typeface="Times New Roman" panose="02020603050405020304" pitchFamily="18" charset="0"/>
            </a:endParaRPr>
          </a:p>
          <a:p>
            <a:pPr marL="514350" lvl="0" indent="-514350">
              <a:lnSpc>
                <a:spcPct val="107000"/>
              </a:lnSpc>
              <a:spcAft>
                <a:spcPts val="800"/>
              </a:spcAft>
              <a:buFont typeface="+mj-lt"/>
              <a:buAutoNum type="arabicPeriod"/>
            </a:pPr>
            <a:r>
              <a:rPr lang="en-IN" sz="34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Thakur, S., Sachdeva, S., &amp; Singh, J. (2020). Factors influencing consumers' choice of health insurance policies in India: An empirical study. International Journal of Healthcare Management, 13(3), 265-276.</a:t>
            </a:r>
          </a:p>
          <a:p>
            <a:pPr marL="514350" lvl="0" indent="-514350">
              <a:lnSpc>
                <a:spcPct val="107000"/>
              </a:lnSpc>
              <a:spcAft>
                <a:spcPts val="800"/>
              </a:spcAft>
              <a:buFont typeface="+mj-lt"/>
              <a:buAutoNum type="arabicPeriod"/>
            </a:pPr>
            <a:r>
              <a:rPr lang="en-IN" sz="34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Sharma, P., Saini, G. K., &amp; Goyal, P. (2019). Consumers' preferences for health insurance policies in India: An empirical study. International Journal of Healthcare Management, 12(2), 130-141. </a:t>
            </a:r>
            <a:endParaRPr lang="en-IN" sz="3400" dirty="0">
              <a:effectLst/>
              <a:latin typeface="Calibri" panose="020F0502020204030204" pitchFamily="34" charset="0"/>
              <a:ea typeface="Calibri" panose="020F0502020204030204" pitchFamily="34" charset="0"/>
              <a:cs typeface="Times New Roman" panose="02020603050405020304" pitchFamily="18" charset="0"/>
            </a:endParaRPr>
          </a:p>
          <a:p>
            <a:pPr marL="514350" lvl="0" indent="-514350">
              <a:lnSpc>
                <a:spcPct val="107000"/>
              </a:lnSpc>
              <a:spcAft>
                <a:spcPts val="800"/>
              </a:spcAft>
              <a:buFont typeface="+mj-lt"/>
              <a:buAutoNum type="arabicPeriod"/>
            </a:pPr>
            <a:r>
              <a:rPr lang="en-IN" sz="34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Choudhary, P., Nishant, R., &amp; Nagendra, A. (2019). Understanding factors affecting the choice of health insurance policies: An empirical study in India. International Journal of Healthcare Management, 12(4), 318-328. </a:t>
            </a:r>
            <a:endParaRPr lang="en-IN" sz="3400" dirty="0">
              <a:effectLst/>
              <a:latin typeface="Calibri" panose="020F0502020204030204" pitchFamily="34" charset="0"/>
              <a:ea typeface="Calibri" panose="020F0502020204030204" pitchFamily="34" charset="0"/>
              <a:cs typeface="Times New Roman" panose="02020603050405020304" pitchFamily="18" charset="0"/>
            </a:endParaRPr>
          </a:p>
          <a:p>
            <a:pPr marL="514350" lvl="0" indent="-514350">
              <a:lnSpc>
                <a:spcPct val="107000"/>
              </a:lnSpc>
              <a:spcAft>
                <a:spcPts val="800"/>
              </a:spcAft>
              <a:buFont typeface="+mj-lt"/>
              <a:buAutoNum type="arabicPeriod"/>
            </a:pPr>
            <a:r>
              <a:rPr lang="en-IN" sz="34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Verma, N., Ahuja, S., &amp; Prakash, A. (2018). Factors influencing health insurance purchase decisions in India: An empirical study. International Journal of Healthcare Management, 11(3), 173-181.</a:t>
            </a:r>
            <a:endParaRPr lang="en-IN" sz="3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1400" dirty="0"/>
          </a:p>
        </p:txBody>
      </p:sp>
      <p:sp>
        <p:nvSpPr>
          <p:cNvPr id="6" name="Rectangle: Rounded Corners 5">
            <a:extLst>
              <a:ext uri="{FF2B5EF4-FFF2-40B4-BE49-F238E27FC236}">
                <a16:creationId xmlns:a16="http://schemas.microsoft.com/office/drawing/2014/main" id="{CFF6BDDA-D73A-A764-61D4-954377D5AE02}"/>
              </a:ext>
            </a:extLst>
          </p:cNvPr>
          <p:cNvSpPr/>
          <p:nvPr/>
        </p:nvSpPr>
        <p:spPr>
          <a:xfrm>
            <a:off x="988004" y="2704174"/>
            <a:ext cx="3908888" cy="914400"/>
          </a:xfrm>
          <a:prstGeom prst="roundRect">
            <a:avLst/>
          </a:prstGeom>
          <a:ln>
            <a:solidFill>
              <a:schemeClr val="accent1">
                <a:lumMod val="50000"/>
              </a:schemeClr>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7" name="Title 1">
            <a:extLst>
              <a:ext uri="{FF2B5EF4-FFF2-40B4-BE49-F238E27FC236}">
                <a16:creationId xmlns:a16="http://schemas.microsoft.com/office/drawing/2014/main" id="{A640821A-F1B7-9A87-944F-D0675814A80E}"/>
              </a:ext>
            </a:extLst>
          </p:cNvPr>
          <p:cNvSpPr txBox="1">
            <a:spLocks/>
          </p:cNvSpPr>
          <p:nvPr/>
        </p:nvSpPr>
        <p:spPr>
          <a:xfrm>
            <a:off x="1103769" y="3001166"/>
            <a:ext cx="4008586" cy="569337"/>
          </a:xfrm>
          <a:prstGeom prst="rect">
            <a:avLst/>
          </a:prstGeom>
        </p:spPr>
        <p:txBody>
          <a:bodyPr vert="horz" lIns="91440" tIns="45720" rIns="91440" bIns="45720" rtlCol="0" anchor="ct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200" dirty="0">
                <a:solidFill>
                  <a:srgbClr val="0070C0"/>
                </a:solidFill>
                <a:latin typeface="Algerian" panose="04020705040A02060702" pitchFamily="82" charset="0"/>
              </a:rPr>
              <a:t>References</a:t>
            </a:r>
          </a:p>
        </p:txBody>
      </p:sp>
      <p:pic>
        <p:nvPicPr>
          <p:cNvPr id="9" name="Picture 2">
            <a:extLst>
              <a:ext uri="{FF2B5EF4-FFF2-40B4-BE49-F238E27FC236}">
                <a16:creationId xmlns:a16="http://schemas.microsoft.com/office/drawing/2014/main" id="{AB66FF63-CAA7-D0BE-01AC-4FBC174759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527" y="635865"/>
            <a:ext cx="1349195" cy="1276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06237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6">
            <a:extLst>
              <a:ext uri="{FF2B5EF4-FFF2-40B4-BE49-F238E27FC236}">
                <a16:creationId xmlns:a16="http://schemas.microsoft.com/office/drawing/2014/main" id="{1ACA2EA0-FFD3-42EC-9406-B595015ED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8">
            <a:extLst>
              <a:ext uri="{FF2B5EF4-FFF2-40B4-BE49-F238E27FC236}">
                <a16:creationId xmlns:a16="http://schemas.microsoft.com/office/drawing/2014/main" id="{D5288BCE-665C-472A-8C43-664BCFA31E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8762" y="1247775"/>
            <a:ext cx="9144000" cy="3007447"/>
          </a:xfrm>
          <a:prstGeom prst="rect">
            <a:avLst/>
          </a:prstGeom>
          <a:solidFill>
            <a:schemeClr val="bg1"/>
          </a:solidFill>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583B23E4-79EC-5F27-8029-8B0D0DEA3CA9}"/>
              </a:ext>
            </a:extLst>
          </p:cNvPr>
          <p:cNvSpPr>
            <a:spLocks noGrp="1"/>
          </p:cNvSpPr>
          <p:nvPr>
            <p:ph type="title"/>
          </p:nvPr>
        </p:nvSpPr>
        <p:spPr>
          <a:xfrm>
            <a:off x="1804988" y="1442172"/>
            <a:ext cx="8582025" cy="2177328"/>
          </a:xfrm>
        </p:spPr>
        <p:txBody>
          <a:bodyPr vert="horz" lIns="91440" tIns="45720" rIns="91440" bIns="45720" rtlCol="0" anchor="ctr">
            <a:normAutofit/>
          </a:bodyPr>
          <a:lstStyle/>
          <a:p>
            <a:pPr algn="ctr"/>
            <a:r>
              <a:rPr lang="en-US" sz="9600" kern="1200" dirty="0">
                <a:solidFill>
                  <a:schemeClr val="tx1"/>
                </a:solidFill>
                <a:latin typeface="Brush Script MT" panose="03060802040406070304" pitchFamily="66" charset="0"/>
              </a:rPr>
              <a:t>Thank You</a:t>
            </a:r>
          </a:p>
        </p:txBody>
      </p:sp>
      <p:sp>
        <p:nvSpPr>
          <p:cNvPr id="21" name="Rectangle: Rounded Corners 10">
            <a:extLst>
              <a:ext uri="{FF2B5EF4-FFF2-40B4-BE49-F238E27FC236}">
                <a16:creationId xmlns:a16="http://schemas.microsoft.com/office/drawing/2014/main" id="{46C57131-53A7-4C1A-BEA8-25F06A06AD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87872" y="3912322"/>
            <a:ext cx="7225780"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67A75870-85D6-6F45-CC1A-27FB9B1867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37817" y="1475455"/>
            <a:ext cx="1349195" cy="1276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2596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E26BA1-6B5D-1A72-FF35-7E57DFFBA0F1}"/>
              </a:ext>
            </a:extLst>
          </p:cNvPr>
          <p:cNvSpPr>
            <a:spLocks noGrp="1"/>
          </p:cNvSpPr>
          <p:nvPr>
            <p:ph type="title"/>
          </p:nvPr>
        </p:nvSpPr>
        <p:spPr>
          <a:xfrm>
            <a:off x="191069" y="1198418"/>
            <a:ext cx="3696165" cy="4461163"/>
          </a:xfrm>
        </p:spPr>
        <p:txBody>
          <a:bodyPr>
            <a:normAutofit/>
          </a:bodyPr>
          <a:lstStyle/>
          <a:p>
            <a:r>
              <a:rPr lang="en-US" sz="5400" b="0" i="0" dirty="0">
                <a:solidFill>
                  <a:srgbClr val="FFFFFF"/>
                </a:solidFill>
                <a:effectLst/>
                <a:latin typeface="Söhne"/>
              </a:rPr>
              <a:t>Introduction</a:t>
            </a:r>
            <a:br>
              <a:rPr lang="en-US" b="0" i="0" dirty="0">
                <a:solidFill>
                  <a:srgbClr val="FFFFFF"/>
                </a:solidFill>
                <a:effectLst/>
                <a:latin typeface="Söhne"/>
              </a:rPr>
            </a:br>
            <a:endParaRPr lang="en-US"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E4F219BB-55B9-6669-E490-08C35EA4BEEE}"/>
              </a:ext>
            </a:extLst>
          </p:cNvPr>
          <p:cNvSpPr>
            <a:spLocks noGrp="1"/>
          </p:cNvSpPr>
          <p:nvPr>
            <p:ph idx="1"/>
          </p:nvPr>
        </p:nvSpPr>
        <p:spPr>
          <a:xfrm>
            <a:off x="4447308" y="1327355"/>
            <a:ext cx="6906491" cy="4513006"/>
          </a:xfrm>
        </p:spPr>
        <p:txBody>
          <a:bodyPr anchor="ctr">
            <a:normAutofit/>
          </a:bodyPr>
          <a:lstStyle/>
          <a:p>
            <a:pPr>
              <a:lnSpc>
                <a:spcPct val="107000"/>
              </a:lnSpc>
              <a:spcAft>
                <a:spcPts val="800"/>
              </a:spcAft>
            </a:pPr>
            <a:r>
              <a:rPr lang="en-US" sz="1800" dirty="0">
                <a:effectLst/>
                <a:latin typeface="Calibri" panose="020F0502020204030204" pitchFamily="34" charset="0"/>
                <a:ea typeface="Calibri" panose="020F0502020204030204" pitchFamily="34" charset="0"/>
              </a:rPr>
              <a:t>Health insurance policies provide individuals with a financial safety net in case of medical emergencies. The Indian health insurance industry has been witnessing significant growth in recent years, with a variety of policies being offered by different insurers. However, customers face a multitude of options while choosing a policy, which can be a daunting task. </a:t>
            </a:r>
          </a:p>
          <a:p>
            <a:pPr>
              <a:lnSpc>
                <a:spcPct val="107000"/>
              </a:lnSpc>
              <a:spcAft>
                <a:spcPts val="800"/>
              </a:spcAft>
            </a:pPr>
            <a:r>
              <a:rPr lang="en-US" sz="1800" dirty="0">
                <a:effectLst/>
                <a:latin typeface="Calibri" panose="020F0502020204030204" pitchFamily="34" charset="0"/>
                <a:ea typeface="Calibri" panose="020F0502020204030204" pitchFamily="34" charset="0"/>
              </a:rPr>
              <a:t>Therefore, it is important to understand the factors that influence customers' choices of health insurance policies based on the benefits offered.</a:t>
            </a:r>
            <a:endParaRPr lang="en-IN" sz="1800" dirty="0">
              <a:effectLst/>
              <a:latin typeface="Calibri" panose="020F0502020204030204" pitchFamily="34" charset="0"/>
              <a:ea typeface="Calibri" panose="020F0502020204030204" pitchFamily="34" charset="0"/>
            </a:endParaRPr>
          </a:p>
        </p:txBody>
      </p:sp>
      <p:pic>
        <p:nvPicPr>
          <p:cNvPr id="4" name="Picture 2">
            <a:extLst>
              <a:ext uri="{FF2B5EF4-FFF2-40B4-BE49-F238E27FC236}">
                <a16:creationId xmlns:a16="http://schemas.microsoft.com/office/drawing/2014/main" id="{7B8A7325-D84C-1C81-72CC-9E2185FA58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4604" y="496275"/>
            <a:ext cx="1349195" cy="1276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3933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0" name="Rectangle 79">
            <a:extLst>
              <a:ext uri="{FF2B5EF4-FFF2-40B4-BE49-F238E27FC236}">
                <a16:creationId xmlns:a16="http://schemas.microsoft.com/office/drawing/2014/main" id="{6234BCC6-39B9-47D9-8BF8-C665401AE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2" name="Freeform: Shape 81">
            <a:extLst>
              <a:ext uri="{FF2B5EF4-FFF2-40B4-BE49-F238E27FC236}">
                <a16:creationId xmlns:a16="http://schemas.microsoft.com/office/drawing/2014/main" id="{72A9CE9D-DAC3-40AF-B504-78A64A909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84" name="Freeform: Shape 83">
            <a:extLst>
              <a:ext uri="{FF2B5EF4-FFF2-40B4-BE49-F238E27FC236}">
                <a16:creationId xmlns:a16="http://schemas.microsoft.com/office/drawing/2014/main" id="{506D7452-6CDE-4381-86CE-07B2459383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7332"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6" name="Rectangle 85">
            <a:extLst>
              <a:ext uri="{FF2B5EF4-FFF2-40B4-BE49-F238E27FC236}">
                <a16:creationId xmlns:a16="http://schemas.microsoft.com/office/drawing/2014/main" id="{762DA937-8B55-4317-BD32-98D7AF30E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6798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a:endParaRPr>
          </a:p>
        </p:txBody>
      </p:sp>
      <p:sp>
        <p:nvSpPr>
          <p:cNvPr id="88" name="Rectangle 87">
            <a:extLst>
              <a:ext uri="{FF2B5EF4-FFF2-40B4-BE49-F238E27FC236}">
                <a16:creationId xmlns:a16="http://schemas.microsoft.com/office/drawing/2014/main" id="{C52EE5A8-045B-4D39-8ED1-51333408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98" y="4461119"/>
            <a:ext cx="501907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50" name="Picture 2">
            <a:extLst>
              <a:ext uri="{FF2B5EF4-FFF2-40B4-BE49-F238E27FC236}">
                <a16:creationId xmlns:a16="http://schemas.microsoft.com/office/drawing/2014/main" id="{B7202921-0EB7-FDEB-5E66-33B74BF1FE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822" y="125879"/>
            <a:ext cx="1349195" cy="127604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4241595A-D8E8-CF1B-44AC-2D3D4339D2F5}"/>
              </a:ext>
            </a:extLst>
          </p:cNvPr>
          <p:cNvPicPr>
            <a:picLocks noChangeAspect="1"/>
          </p:cNvPicPr>
          <p:nvPr/>
        </p:nvPicPr>
        <p:blipFill rotWithShape="1">
          <a:blip r:embed="rId3"/>
          <a:srcRect l="2031" t="-12669" r="-2031" b="12669"/>
          <a:stretch/>
        </p:blipFill>
        <p:spPr>
          <a:xfrm>
            <a:off x="7975501" y="3816052"/>
            <a:ext cx="4309358" cy="3061277"/>
          </a:xfrm>
          <a:prstGeom prst="rect">
            <a:avLst/>
          </a:prstGeom>
          <a:ln>
            <a:noFill/>
          </a:ln>
          <a:effectLst>
            <a:softEdge rad="112500"/>
          </a:effectLst>
        </p:spPr>
      </p:pic>
      <p:sp>
        <p:nvSpPr>
          <p:cNvPr id="3" name="Rectangle: Rounded Corners 2">
            <a:extLst>
              <a:ext uri="{FF2B5EF4-FFF2-40B4-BE49-F238E27FC236}">
                <a16:creationId xmlns:a16="http://schemas.microsoft.com/office/drawing/2014/main" id="{55C50633-0638-FCB9-6B5D-77032F957F93}"/>
              </a:ext>
            </a:extLst>
          </p:cNvPr>
          <p:cNvSpPr/>
          <p:nvPr/>
        </p:nvSpPr>
        <p:spPr>
          <a:xfrm>
            <a:off x="1610623" y="1164509"/>
            <a:ext cx="9515061" cy="3314898"/>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 name="Title 1">
            <a:extLst>
              <a:ext uri="{FF2B5EF4-FFF2-40B4-BE49-F238E27FC236}">
                <a16:creationId xmlns:a16="http://schemas.microsoft.com/office/drawing/2014/main" id="{96AC2A0C-7387-1B89-9E65-8E5BB9EBCCFC}"/>
              </a:ext>
            </a:extLst>
          </p:cNvPr>
          <p:cNvSpPr>
            <a:spLocks noGrp="1"/>
          </p:cNvSpPr>
          <p:nvPr>
            <p:ph type="ctrTitle"/>
          </p:nvPr>
        </p:nvSpPr>
        <p:spPr>
          <a:xfrm>
            <a:off x="2061820" y="1511309"/>
            <a:ext cx="8901418" cy="2595638"/>
          </a:xfrm>
        </p:spPr>
        <p:txBody>
          <a:bodyPr>
            <a:noAutofit/>
          </a:bodyPr>
          <a:lstStyle/>
          <a:p>
            <a:pPr>
              <a:lnSpc>
                <a:spcPct val="107000"/>
              </a:lnSpc>
              <a:spcAft>
                <a:spcPts val="800"/>
              </a:spcAft>
            </a:pPr>
            <a:r>
              <a:rPr lang="en-IN" sz="2000" dirty="0">
                <a:effectLst/>
                <a:latin typeface="+mn-lt"/>
                <a:ea typeface="Calibri" panose="020F0502020204030204" pitchFamily="34" charset="0"/>
                <a:cs typeface="Times New Roman" panose="02020603050405020304" pitchFamily="18" charset="0"/>
              </a:rPr>
              <a:t>Health insurance policies offer a range of benefits such as hospitalization expenses, outpatient department (OPD) coverage, pre-existing illness coverage, and critical illness coverage, among others.</a:t>
            </a:r>
            <a:br>
              <a:rPr lang="en-IN" sz="2000" dirty="0">
                <a:effectLst/>
                <a:latin typeface="+mn-lt"/>
                <a:ea typeface="Calibri" panose="020F0502020204030204" pitchFamily="34" charset="0"/>
                <a:cs typeface="Times New Roman" panose="02020603050405020304" pitchFamily="18" charset="0"/>
              </a:rPr>
            </a:br>
            <a:br>
              <a:rPr lang="en-IN" sz="2000" dirty="0">
                <a:effectLst/>
                <a:latin typeface="+mn-lt"/>
                <a:ea typeface="Calibri" panose="020F0502020204030204" pitchFamily="34" charset="0"/>
                <a:cs typeface="Times New Roman" panose="02020603050405020304" pitchFamily="18" charset="0"/>
              </a:rPr>
            </a:br>
            <a:r>
              <a:rPr lang="en-IN" sz="2000" dirty="0">
                <a:effectLst/>
                <a:latin typeface="+mn-lt"/>
                <a:ea typeface="Calibri" panose="020F0502020204030204" pitchFamily="34" charset="0"/>
              </a:rPr>
              <a:t>Health insurance policies are an essential component of financial planning, especially in the wake of rising medical expenses. With the growing number of health insurance providers in the market, customers have access to a wide range of policies, making it challenging for them to choose the right policy. </a:t>
            </a:r>
            <a:endParaRPr lang="en-US" sz="2000" dirty="0">
              <a:latin typeface="+mn-lt"/>
            </a:endParaRPr>
          </a:p>
        </p:txBody>
      </p:sp>
    </p:spTree>
    <p:extLst>
      <p:ext uri="{BB962C8B-B14F-4D97-AF65-F5344CB8AC3E}">
        <p14:creationId xmlns:p14="http://schemas.microsoft.com/office/powerpoint/2010/main" val="331100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799A0D-8F1B-B463-6BF4-FFC04279772F}"/>
              </a:ext>
            </a:extLst>
          </p:cNvPr>
          <p:cNvSpPr>
            <a:spLocks noGrp="1"/>
          </p:cNvSpPr>
          <p:nvPr>
            <p:ph type="title"/>
          </p:nvPr>
        </p:nvSpPr>
        <p:spPr>
          <a:xfrm>
            <a:off x="1006900" y="1188637"/>
            <a:ext cx="3141430" cy="4480726"/>
          </a:xfrm>
        </p:spPr>
        <p:txBody>
          <a:bodyPr>
            <a:normAutofit/>
          </a:bodyPr>
          <a:lstStyle/>
          <a:p>
            <a:pPr algn="r"/>
            <a:r>
              <a:rPr lang="en-US" sz="5100" b="0" i="0" dirty="0">
                <a:solidFill>
                  <a:srgbClr val="FF0000"/>
                </a:solidFill>
                <a:effectLst>
                  <a:outerShdw blurRad="38100" dist="38100" dir="2700000" algn="tl">
                    <a:srgbClr val="000000">
                      <a:alpha val="43137"/>
                    </a:srgbClr>
                  </a:outerShdw>
                </a:effectLst>
                <a:latin typeface="Söhne"/>
              </a:rPr>
              <a:t>Objectives</a:t>
            </a:r>
            <a:br>
              <a:rPr lang="en-US" sz="5100" b="0" i="0" dirty="0">
                <a:effectLst/>
                <a:latin typeface="Söhne"/>
              </a:rPr>
            </a:br>
            <a:endParaRPr lang="en-US" sz="5100" dirty="0"/>
          </a:p>
        </p:txBody>
      </p:sp>
      <p:cxnSp>
        <p:nvCxnSpPr>
          <p:cNvPr id="16" name="Straight Connector 15">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6465DBF-E41C-D8FF-082E-888964894A7A}"/>
              </a:ext>
            </a:extLst>
          </p:cNvPr>
          <p:cNvSpPr>
            <a:spLocks noGrp="1"/>
          </p:cNvSpPr>
          <p:nvPr>
            <p:ph idx="1"/>
          </p:nvPr>
        </p:nvSpPr>
        <p:spPr>
          <a:xfrm>
            <a:off x="5138928" y="1338729"/>
            <a:ext cx="4795584" cy="4180542"/>
          </a:xfrm>
        </p:spPr>
        <p:txBody>
          <a:bodyPr anchor="ctr">
            <a:normAutofit/>
          </a:bodyPr>
          <a:lstStyle/>
          <a:p>
            <a:pPr marL="0" lvl="0" indent="0">
              <a:buNone/>
            </a:pPr>
            <a:r>
              <a:rPr lang="en-US" sz="2400" dirty="0">
                <a:solidFill>
                  <a:schemeClr val="tx1"/>
                </a:solidFill>
              </a:rPr>
              <a:t>The objective of this study is to identify and analyze the studies related to the factors affecting customers' choice of health insurance policies based on the benefits offered. </a:t>
            </a:r>
          </a:p>
        </p:txBody>
      </p:sp>
      <p:pic>
        <p:nvPicPr>
          <p:cNvPr id="4" name="Picture 2">
            <a:extLst>
              <a:ext uri="{FF2B5EF4-FFF2-40B4-BE49-F238E27FC236}">
                <a16:creationId xmlns:a16="http://schemas.microsoft.com/office/drawing/2014/main" id="{0E8EBB27-9529-F010-1083-A516BE0188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34512" y="841496"/>
            <a:ext cx="1349195" cy="1276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6228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7">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9">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A50226A1-1004-4435-616D-7B76541639C3}"/>
              </a:ext>
            </a:extLst>
          </p:cNvPr>
          <p:cNvSpPr>
            <a:spLocks noGrp="1"/>
          </p:cNvSpPr>
          <p:nvPr>
            <p:ph type="title"/>
          </p:nvPr>
        </p:nvSpPr>
        <p:spPr>
          <a:xfrm>
            <a:off x="551597" y="713312"/>
            <a:ext cx="4038600" cy="5431376"/>
          </a:xfrm>
        </p:spPr>
        <p:txBody>
          <a:bodyPr>
            <a:normAutofit/>
          </a:bodyPr>
          <a:lstStyle/>
          <a:p>
            <a:r>
              <a:rPr lang="en-US" b="0" i="0" dirty="0">
                <a:solidFill>
                  <a:srgbClr val="FF0000"/>
                </a:solidFill>
                <a:effectLst>
                  <a:outerShdw blurRad="38100" dist="38100" dir="2700000" algn="tl">
                    <a:srgbClr val="000000">
                      <a:alpha val="43137"/>
                    </a:srgbClr>
                  </a:outerShdw>
                </a:effectLst>
                <a:latin typeface="Söhne"/>
              </a:rPr>
              <a:t>Methodology</a:t>
            </a:r>
            <a:endParaRPr lang="en-US" dirty="0">
              <a:solidFill>
                <a:srgbClr val="FF0000"/>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1931EB9F-4170-8796-9121-3CCE047D762C}"/>
              </a:ext>
            </a:extLst>
          </p:cNvPr>
          <p:cNvSpPr>
            <a:spLocks noGrp="1"/>
          </p:cNvSpPr>
          <p:nvPr>
            <p:ph idx="1"/>
          </p:nvPr>
        </p:nvSpPr>
        <p:spPr>
          <a:xfrm>
            <a:off x="5511705" y="1550115"/>
            <a:ext cx="5257801" cy="4823888"/>
          </a:xfrm>
        </p:spPr>
        <p:txBody>
          <a:bodyPr anchor="ctr">
            <a:normAutofit lnSpcReduction="10000"/>
          </a:bodyPr>
          <a:lstStyle/>
          <a:p>
            <a:pPr>
              <a:lnSpc>
                <a:spcPct val="107000"/>
              </a:lnSpc>
              <a:spcAft>
                <a:spcPts val="800"/>
              </a:spcAft>
            </a:pPr>
            <a:r>
              <a:rPr lang="en-IN" sz="1800" b="1" i="0" dirty="0">
                <a:solidFill>
                  <a:srgbClr val="0070C0"/>
                </a:solidFill>
                <a:effectLst/>
                <a:latin typeface="Times New Roman" panose="02020603050405020304" pitchFamily="18" charset="0"/>
              </a:rPr>
              <a:t>Study design-</a:t>
            </a:r>
            <a:r>
              <a:rPr lang="en-IN" sz="1800" b="0" i="0" dirty="0">
                <a:solidFill>
                  <a:srgbClr val="0070C0"/>
                </a:solidFill>
                <a:effectLst/>
                <a:latin typeface="Times New Roman" panose="02020603050405020304" pitchFamily="18" charset="0"/>
              </a:rPr>
              <a:t> </a:t>
            </a:r>
            <a:r>
              <a:rPr lang="en-US" sz="1800" dirty="0">
                <a:effectLst/>
                <a:latin typeface="Calibri" panose="020F0502020204030204" pitchFamily="34" charset="0"/>
                <a:ea typeface="Calibri" panose="020F0502020204030204" pitchFamily="34" charset="0"/>
              </a:rPr>
              <a:t>This study will adopt a systematic review approach to gather and analyze the secondary data. </a:t>
            </a:r>
          </a:p>
          <a:p>
            <a:pPr>
              <a:lnSpc>
                <a:spcPct val="107000"/>
              </a:lnSpc>
              <a:spcAft>
                <a:spcPts val="800"/>
              </a:spcAft>
            </a:pPr>
            <a:r>
              <a:rPr lang="en-IN" sz="1800" b="1" i="0" dirty="0">
                <a:solidFill>
                  <a:srgbClr val="0070C0"/>
                </a:solidFill>
                <a:effectLst/>
                <a:latin typeface="Times New Roman" panose="02020603050405020304" pitchFamily="18" charset="0"/>
              </a:rPr>
              <a:t>Study Period- </a:t>
            </a:r>
            <a:r>
              <a:rPr lang="en-IN" sz="1800" b="1" i="0" dirty="0">
                <a:effectLst/>
                <a:latin typeface="Times New Roman" panose="02020603050405020304" pitchFamily="18" charset="0"/>
              </a:rPr>
              <a:t>1</a:t>
            </a:r>
            <a:r>
              <a:rPr lang="en-IN" sz="1800" i="0" dirty="0">
                <a:effectLst/>
                <a:latin typeface="Times New Roman" panose="02020603050405020304" pitchFamily="18" charset="0"/>
              </a:rPr>
              <a:t>0</a:t>
            </a:r>
            <a:r>
              <a:rPr lang="en-IN" sz="1800" b="0" i="0" baseline="30000" dirty="0">
                <a:effectLst/>
                <a:latin typeface="Times New Roman" panose="02020603050405020304" pitchFamily="18" charset="0"/>
              </a:rPr>
              <a:t>th</a:t>
            </a:r>
            <a:r>
              <a:rPr lang="en-IN" sz="1800" b="0" i="0" dirty="0">
                <a:effectLst/>
                <a:latin typeface="Times New Roman" panose="02020603050405020304" pitchFamily="18" charset="0"/>
              </a:rPr>
              <a:t> February to 15</a:t>
            </a:r>
            <a:r>
              <a:rPr lang="en-IN" sz="1800" b="0" i="0" baseline="30000" dirty="0">
                <a:effectLst/>
                <a:latin typeface="Times New Roman" panose="02020603050405020304" pitchFamily="18" charset="0"/>
              </a:rPr>
              <a:t>th</a:t>
            </a:r>
            <a:r>
              <a:rPr lang="en-IN" sz="1800" b="0" i="0" dirty="0">
                <a:effectLst/>
                <a:latin typeface="Times New Roman" panose="02020603050405020304" pitchFamily="18" charset="0"/>
              </a:rPr>
              <a:t> May 2023</a:t>
            </a:r>
            <a:r>
              <a:rPr lang="en-US" sz="1800" b="0" i="0" dirty="0">
                <a:effectLst/>
                <a:latin typeface="Times New Roman" panose="02020603050405020304" pitchFamily="18" charset="0"/>
              </a:rPr>
              <a:t> </a:t>
            </a:r>
            <a:endParaRPr lang="en-US" sz="1800" b="0" i="0" dirty="0">
              <a:effectLst/>
              <a:latin typeface="Segoe UI" panose="020B0502040204020203" pitchFamily="34" charset="0"/>
            </a:endParaRPr>
          </a:p>
          <a:p>
            <a:pPr>
              <a:lnSpc>
                <a:spcPct val="107000"/>
              </a:lnSpc>
              <a:spcAft>
                <a:spcPts val="800"/>
              </a:spcAft>
            </a:pPr>
            <a:r>
              <a:rPr lang="en-IN" sz="1800" b="1" i="0" dirty="0">
                <a:solidFill>
                  <a:srgbClr val="0070C0"/>
                </a:solidFill>
                <a:effectLst/>
                <a:latin typeface="Times New Roman" panose="02020603050405020304" pitchFamily="18" charset="0"/>
              </a:rPr>
              <a:t>Method of data collection-</a:t>
            </a:r>
            <a:r>
              <a:rPr lang="en-IN" sz="1800" b="1" i="0" dirty="0">
                <a:effectLst/>
                <a:latin typeface="Times New Roman" panose="02020603050405020304" pitchFamily="18" charset="0"/>
              </a:rPr>
              <a:t> </a:t>
            </a:r>
            <a:r>
              <a:rPr lang="en-US" sz="1800" dirty="0">
                <a:latin typeface="Times New Roman" panose="02020603050405020304" pitchFamily="18" charset="0"/>
              </a:rPr>
              <a:t>search of electronic databases, including PubMed, Research Gate, and Google Scholar etc. </a:t>
            </a:r>
          </a:p>
          <a:p>
            <a:pPr marL="0" indent="0">
              <a:lnSpc>
                <a:spcPct val="107000"/>
              </a:lnSpc>
              <a:spcAft>
                <a:spcPts val="800"/>
              </a:spcAft>
              <a:buNone/>
            </a:pPr>
            <a:r>
              <a:rPr lang="en-US" sz="1800" dirty="0">
                <a:effectLst/>
                <a:latin typeface="Calibri" panose="020F0502020204030204" pitchFamily="34" charset="0"/>
                <a:ea typeface="Calibri" panose="020F0502020204030204" pitchFamily="34" charset="0"/>
              </a:rPr>
              <a:t>The review will be conducted using relevant keywords such as "health insurance", "policy benefits", "customer choice", "factors influencing choice", and "India". The data will be analyzed, with a focus on identifying the key factors affecting customers' choices of health insurance policies based on the benefits offered.</a:t>
            </a:r>
            <a:endParaRPr lang="en-IN" sz="1800" dirty="0">
              <a:effectLst/>
              <a:latin typeface="Calibri" panose="020F0502020204030204" pitchFamily="34" charset="0"/>
              <a:ea typeface="Calibri" panose="020F0502020204030204" pitchFamily="34" charset="0"/>
            </a:endParaRPr>
          </a:p>
          <a:p>
            <a:endParaRPr lang="en-US" sz="2000" dirty="0"/>
          </a:p>
        </p:txBody>
      </p:sp>
      <p:pic>
        <p:nvPicPr>
          <p:cNvPr id="6" name="Picture 2">
            <a:extLst>
              <a:ext uri="{FF2B5EF4-FFF2-40B4-BE49-F238E27FC236}">
                <a16:creationId xmlns:a16="http://schemas.microsoft.com/office/drawing/2014/main" id="{D35CB730-0B4A-7A1C-C183-55A89D6290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01496" y="274072"/>
            <a:ext cx="1349195" cy="1276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2968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Triangle 2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299ED66-9ECA-3EF5-A6ED-8DFCCAF1156A}"/>
              </a:ext>
            </a:extLst>
          </p:cNvPr>
          <p:cNvSpPr>
            <a:spLocks noGrp="1"/>
          </p:cNvSpPr>
          <p:nvPr>
            <p:ph idx="1"/>
          </p:nvPr>
        </p:nvSpPr>
        <p:spPr>
          <a:xfrm>
            <a:off x="736723" y="1020873"/>
            <a:ext cx="8556491" cy="4100366"/>
          </a:xfrm>
        </p:spPr>
        <p:txBody>
          <a:bodyPr anchor="t">
            <a:noAutofit/>
          </a:bodyPr>
          <a:lstStyle/>
          <a:p>
            <a:pPr marL="0" indent="0" algn="l">
              <a:buNone/>
            </a:pPr>
            <a:r>
              <a:rPr lang="en-US" sz="1600" b="1" i="0" dirty="0">
                <a:solidFill>
                  <a:srgbClr val="FF0000"/>
                </a:solidFill>
                <a:effectLst>
                  <a:outerShdw blurRad="38100" dist="38100" dir="2700000" algn="tl">
                    <a:srgbClr val="000000">
                      <a:alpha val="43137"/>
                    </a:srgbClr>
                  </a:outerShdw>
                </a:effectLst>
                <a:latin typeface="Arial" panose="020B0604020202020204" pitchFamily="34" charset="0"/>
              </a:rPr>
              <a:t>P: Population</a:t>
            </a:r>
          </a:p>
          <a:p>
            <a:pPr marL="0" indent="0" algn="l">
              <a:buNone/>
            </a:pPr>
            <a:r>
              <a:rPr lang="en-US" sz="1600" b="0" i="0" dirty="0">
                <a:solidFill>
                  <a:srgbClr val="222222"/>
                </a:solidFill>
                <a:effectLst/>
                <a:latin typeface="Arial" panose="020B0604020202020204" pitchFamily="34" charset="0"/>
              </a:rPr>
              <a:t>Studies concerning customers or individuals seeking to purchase health insurance policies (</a:t>
            </a:r>
            <a:r>
              <a:rPr lang="en-US" sz="1600" dirty="0">
                <a:latin typeface="Times New Roman" panose="02020603050405020304" pitchFamily="18" charset="0"/>
              </a:rPr>
              <a:t>electronic databases, including PubMed, Research Gate and Google Scholar etc. )</a:t>
            </a:r>
          </a:p>
          <a:p>
            <a:pPr marL="0" indent="0" algn="l">
              <a:buNone/>
            </a:pPr>
            <a:endParaRPr lang="en-US" sz="1600" b="0" i="0" dirty="0">
              <a:solidFill>
                <a:srgbClr val="222222"/>
              </a:solidFill>
              <a:effectLst/>
              <a:latin typeface="Arial" panose="020B0604020202020204" pitchFamily="34" charset="0"/>
            </a:endParaRPr>
          </a:p>
          <a:p>
            <a:pPr marL="0" indent="0" algn="l">
              <a:buNone/>
            </a:pPr>
            <a:r>
              <a:rPr lang="en-US" sz="1600" b="1" i="0" dirty="0">
                <a:solidFill>
                  <a:srgbClr val="FF0000"/>
                </a:solidFill>
                <a:effectLst>
                  <a:outerShdw blurRad="38100" dist="38100" dir="2700000" algn="tl">
                    <a:srgbClr val="000000">
                      <a:alpha val="43137"/>
                    </a:srgbClr>
                  </a:outerShdw>
                </a:effectLst>
                <a:latin typeface="Arial" panose="020B0604020202020204" pitchFamily="34" charset="0"/>
              </a:rPr>
              <a:t>I: Intervention</a:t>
            </a:r>
          </a:p>
          <a:p>
            <a:pPr marL="0" indent="0" algn="l">
              <a:buNone/>
            </a:pPr>
            <a:r>
              <a:rPr lang="en-US" sz="1600" b="0" i="0" dirty="0">
                <a:solidFill>
                  <a:srgbClr val="222222"/>
                </a:solidFill>
                <a:effectLst/>
                <a:latin typeface="Arial" panose="020B0604020202020204" pitchFamily="34" charset="0"/>
              </a:rPr>
              <a:t>Factors affecting customers' choices for buying health insurance policies</a:t>
            </a:r>
          </a:p>
          <a:p>
            <a:pPr marL="0" indent="0" algn="l">
              <a:buNone/>
            </a:pPr>
            <a:endParaRPr lang="en-US" sz="1600" b="0" i="0" dirty="0">
              <a:solidFill>
                <a:srgbClr val="222222"/>
              </a:solidFill>
              <a:effectLst/>
              <a:latin typeface="Arial" panose="020B0604020202020204" pitchFamily="34" charset="0"/>
            </a:endParaRPr>
          </a:p>
          <a:p>
            <a:pPr marL="0" indent="0" algn="l">
              <a:buNone/>
            </a:pPr>
            <a:r>
              <a:rPr lang="en-US" sz="1600" b="1" i="0" dirty="0">
                <a:solidFill>
                  <a:srgbClr val="FF0000"/>
                </a:solidFill>
                <a:effectLst>
                  <a:outerShdw blurRad="38100" dist="38100" dir="2700000" algn="tl">
                    <a:srgbClr val="000000">
                      <a:alpha val="43137"/>
                    </a:srgbClr>
                  </a:outerShdw>
                </a:effectLst>
                <a:latin typeface="Arial" panose="020B0604020202020204" pitchFamily="34" charset="0"/>
              </a:rPr>
              <a:t>C: Comparison</a:t>
            </a:r>
          </a:p>
          <a:p>
            <a:pPr marL="0" indent="0" algn="l">
              <a:buNone/>
            </a:pPr>
            <a:r>
              <a:rPr lang="en-US" sz="1600" b="0" i="0" dirty="0">
                <a:solidFill>
                  <a:srgbClr val="222222"/>
                </a:solidFill>
                <a:effectLst/>
                <a:latin typeface="Arial" panose="020B0604020202020204" pitchFamily="34" charset="0"/>
              </a:rPr>
              <a:t>Comparison of different factors influencing customers' decisions, such as disease covered, coverage options, awareness, reputation of insurance providers, claim settlement ratio, and marketing strategies.</a:t>
            </a:r>
          </a:p>
          <a:p>
            <a:pPr marL="0" indent="0" algn="l">
              <a:buNone/>
            </a:pPr>
            <a:endParaRPr lang="en-US" sz="1600" b="0" i="0" dirty="0">
              <a:solidFill>
                <a:srgbClr val="222222"/>
              </a:solidFill>
              <a:effectLst/>
              <a:latin typeface="Arial" panose="020B0604020202020204" pitchFamily="34" charset="0"/>
            </a:endParaRPr>
          </a:p>
          <a:p>
            <a:pPr marL="0" indent="0" algn="l">
              <a:buNone/>
            </a:pPr>
            <a:r>
              <a:rPr lang="en-US" sz="1600" b="1" i="0" dirty="0">
                <a:solidFill>
                  <a:srgbClr val="FF0000"/>
                </a:solidFill>
                <a:effectLst>
                  <a:outerShdw blurRad="38100" dist="38100" dir="2700000" algn="tl">
                    <a:srgbClr val="000000">
                      <a:alpha val="43137"/>
                    </a:srgbClr>
                  </a:outerShdw>
                </a:effectLst>
                <a:latin typeface="Arial" panose="020B0604020202020204" pitchFamily="34" charset="0"/>
              </a:rPr>
              <a:t>O: Outcome</a:t>
            </a:r>
          </a:p>
          <a:p>
            <a:pPr marL="0" indent="0" algn="l">
              <a:buNone/>
            </a:pPr>
            <a:r>
              <a:rPr lang="en-US" sz="1600" b="0" i="0" dirty="0">
                <a:solidFill>
                  <a:srgbClr val="222222"/>
                </a:solidFill>
                <a:effectLst/>
                <a:latin typeface="Arial" panose="020B0604020202020204" pitchFamily="34" charset="0"/>
              </a:rPr>
              <a:t>Understanding &amp; identifying the most influential factors, and their relative importance in customers' choice for buying health insurance policies.</a:t>
            </a:r>
          </a:p>
          <a:p>
            <a:pPr marL="0" indent="0" rtl="0" fontAlgn="base">
              <a:buNone/>
            </a:pPr>
            <a:endParaRPr lang="en-US" sz="1400" b="0" i="0" dirty="0">
              <a:effectLst/>
              <a:latin typeface="Segoe UI" panose="020B0502040204020203" pitchFamily="34" charset="0"/>
            </a:endParaRPr>
          </a:p>
        </p:txBody>
      </p:sp>
      <p:pic>
        <p:nvPicPr>
          <p:cNvPr id="6" name="Picture 2">
            <a:extLst>
              <a:ext uri="{FF2B5EF4-FFF2-40B4-BE49-F238E27FC236}">
                <a16:creationId xmlns:a16="http://schemas.microsoft.com/office/drawing/2014/main" id="{83E272F5-E29B-3593-064B-469D3D1537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45621" y="854748"/>
            <a:ext cx="1349195" cy="1276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04114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7">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9">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3" name="Content Placeholder 2">
            <a:extLst>
              <a:ext uri="{FF2B5EF4-FFF2-40B4-BE49-F238E27FC236}">
                <a16:creationId xmlns:a16="http://schemas.microsoft.com/office/drawing/2014/main" id="{1931EB9F-4170-8796-9121-3CCE047D762C}"/>
              </a:ext>
            </a:extLst>
          </p:cNvPr>
          <p:cNvSpPr>
            <a:spLocks noGrp="1"/>
          </p:cNvSpPr>
          <p:nvPr>
            <p:ph idx="1"/>
          </p:nvPr>
        </p:nvSpPr>
        <p:spPr>
          <a:xfrm>
            <a:off x="5393635" y="1351334"/>
            <a:ext cx="6334539" cy="5256792"/>
          </a:xfrm>
        </p:spPr>
        <p:txBody>
          <a:bodyPr anchor="ctr">
            <a:noAutofit/>
          </a:bodyPr>
          <a:lstStyle/>
          <a:p>
            <a:pPr marL="0" indent="0">
              <a:lnSpc>
                <a:spcPct val="100000"/>
              </a:lnSpc>
              <a:spcAft>
                <a:spcPts val="800"/>
              </a:spcAft>
              <a:buNone/>
            </a:pPr>
            <a:r>
              <a:rPr lang="en-US" sz="2000" b="1" dirty="0">
                <a:effectLst/>
                <a:latin typeface="Calibri" panose="020F0502020204030204" pitchFamily="34" charset="0"/>
                <a:ea typeface="Calibri" panose="020F0502020204030204" pitchFamily="34" charset="0"/>
              </a:rPr>
              <a:t>Eligibility Criteria:</a:t>
            </a:r>
            <a:endParaRPr lang="en-IN" sz="2000" dirty="0">
              <a:effectLst/>
              <a:latin typeface="Calibri" panose="020F0502020204030204" pitchFamily="34" charset="0"/>
              <a:ea typeface="Calibri" panose="020F0502020204030204" pitchFamily="34" charset="0"/>
            </a:endParaRPr>
          </a:p>
          <a:p>
            <a:pPr marL="0" indent="0">
              <a:lnSpc>
                <a:spcPct val="100000"/>
              </a:lnSpc>
              <a:spcAft>
                <a:spcPts val="800"/>
              </a:spcAft>
              <a:buNone/>
            </a:pPr>
            <a:r>
              <a:rPr lang="en-US" sz="1600" dirty="0">
                <a:effectLst/>
                <a:latin typeface="Times New Roman" panose="02020603050405020304" pitchFamily="18" charset="0"/>
                <a:ea typeface="Times New Roman" panose="02020603050405020304" pitchFamily="18" charset="0"/>
              </a:rPr>
              <a:t>  </a:t>
            </a:r>
            <a:r>
              <a:rPr lang="en-US" sz="1600" dirty="0">
                <a:solidFill>
                  <a:srgbClr val="0070C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Inclusion Criteria:</a:t>
            </a:r>
            <a:endParaRPr lang="en-IN" sz="1600" dirty="0">
              <a:solidFill>
                <a:srgbClr val="0070C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a:p>
            <a:pPr>
              <a:lnSpc>
                <a:spcPct val="100000"/>
              </a:lnSpc>
              <a:spcAft>
                <a:spcPts val="800"/>
              </a:spcAft>
            </a:pPr>
            <a:r>
              <a:rPr lang="en-US" sz="1600" dirty="0">
                <a:solidFill>
                  <a:srgbClr val="000000"/>
                </a:solidFill>
                <a:effectLst/>
                <a:latin typeface="Calibri" panose="020F0502020204030204" pitchFamily="34" charset="0"/>
                <a:ea typeface="Calibri" panose="020F0502020204030204" pitchFamily="34" charset="0"/>
                <a:cs typeface="Noto Sans Symbols"/>
              </a:rPr>
              <a:t>The inclusion criteria will be studies that examine health insurance policies including the most important factors affecting customers' choice of health insurance policies</a:t>
            </a:r>
            <a:endParaRPr lang="en-IN" sz="1600" dirty="0">
              <a:effectLst/>
              <a:latin typeface="Calibri" panose="020F0502020204030204" pitchFamily="34" charset="0"/>
              <a:ea typeface="Calibri" panose="020F0502020204030204" pitchFamily="34" charset="0"/>
              <a:cs typeface="Noto Sans Symbols"/>
            </a:endParaRPr>
          </a:p>
          <a:p>
            <a:pPr>
              <a:lnSpc>
                <a:spcPct val="100000"/>
              </a:lnSpc>
              <a:spcAft>
                <a:spcPts val="800"/>
              </a:spcAft>
            </a:pPr>
            <a:r>
              <a:rPr lang="en-US" sz="1600" dirty="0">
                <a:solidFill>
                  <a:srgbClr val="000000"/>
                </a:solidFill>
                <a:effectLst/>
                <a:latin typeface="Calibri" panose="020F0502020204030204" pitchFamily="34" charset="0"/>
                <a:ea typeface="Calibri" panose="020F0502020204030204" pitchFamily="34" charset="0"/>
                <a:cs typeface="Noto Sans Symbols"/>
              </a:rPr>
              <a:t>Studies conducted in India</a:t>
            </a:r>
          </a:p>
          <a:p>
            <a:pPr>
              <a:lnSpc>
                <a:spcPct val="100000"/>
              </a:lnSpc>
              <a:spcAft>
                <a:spcPts val="800"/>
              </a:spcAft>
            </a:pPr>
            <a:r>
              <a:rPr lang="en-US" sz="1600" dirty="0">
                <a:solidFill>
                  <a:srgbClr val="000000"/>
                </a:solidFill>
                <a:latin typeface="Calibri" panose="020F0502020204030204" pitchFamily="34" charset="0"/>
                <a:ea typeface="Calibri" panose="020F0502020204030204" pitchFamily="34" charset="0"/>
                <a:cs typeface="Noto Sans Symbols"/>
              </a:rPr>
              <a:t>Full text available</a:t>
            </a:r>
          </a:p>
          <a:p>
            <a:pPr>
              <a:lnSpc>
                <a:spcPct val="100000"/>
              </a:lnSpc>
              <a:spcAft>
                <a:spcPts val="800"/>
              </a:spcAft>
            </a:pPr>
            <a:r>
              <a:rPr lang="en-US" sz="1600" dirty="0">
                <a:solidFill>
                  <a:srgbClr val="000000"/>
                </a:solidFill>
                <a:effectLst/>
                <a:latin typeface="Calibri" panose="020F0502020204030204" pitchFamily="34" charset="0"/>
                <a:ea typeface="Calibri" panose="020F0502020204030204" pitchFamily="34" charset="0"/>
                <a:cs typeface="Noto Sans Symbols"/>
              </a:rPr>
              <a:t>Age above 18 years</a:t>
            </a:r>
          </a:p>
          <a:p>
            <a:pPr marL="0" indent="0">
              <a:lnSpc>
                <a:spcPct val="100000"/>
              </a:lnSpc>
              <a:spcAft>
                <a:spcPts val="800"/>
              </a:spcAft>
              <a:buNone/>
            </a:pPr>
            <a:r>
              <a:rPr lang="en-US" sz="1600" dirty="0">
                <a:effectLst/>
                <a:latin typeface="Calibri" panose="020F0502020204030204" pitchFamily="34" charset="0"/>
                <a:ea typeface="Calibri" panose="020F0502020204030204" pitchFamily="34" charset="0"/>
              </a:rPr>
              <a:t> </a:t>
            </a:r>
            <a:r>
              <a:rPr lang="en-US" sz="1600" dirty="0">
                <a:solidFill>
                  <a:srgbClr val="0070C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Exclusion Criteria:</a:t>
            </a:r>
            <a:endParaRPr lang="en-IN" sz="1600" dirty="0">
              <a:solidFill>
                <a:srgbClr val="0070C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a:p>
            <a:pPr>
              <a:lnSpc>
                <a:spcPct val="100000"/>
              </a:lnSpc>
              <a:spcAft>
                <a:spcPts val="800"/>
              </a:spcAft>
            </a:pPr>
            <a:r>
              <a:rPr lang="en-US" sz="1600" dirty="0">
                <a:effectLst/>
                <a:latin typeface="Calibri" panose="020F0502020204030204" pitchFamily="34" charset="0"/>
                <a:ea typeface="Calibri" panose="020F0502020204030204" pitchFamily="34" charset="0"/>
              </a:rPr>
              <a:t> </a:t>
            </a:r>
            <a:r>
              <a:rPr lang="en-US" sz="1600" dirty="0">
                <a:solidFill>
                  <a:srgbClr val="000000"/>
                </a:solidFill>
                <a:effectLst/>
                <a:latin typeface="Calibri" panose="020F0502020204030204" pitchFamily="34" charset="0"/>
                <a:ea typeface="Calibri" panose="020F0502020204030204" pitchFamily="34" charset="0"/>
                <a:cs typeface="Noto Sans Symbols"/>
              </a:rPr>
              <a:t>The exclusion criteria will be studies that examine health insurance policies that does not focuses on factors affecting customers' choice of health insurance policies.</a:t>
            </a:r>
          </a:p>
          <a:p>
            <a:pPr>
              <a:lnSpc>
                <a:spcPct val="100000"/>
              </a:lnSpc>
              <a:spcAft>
                <a:spcPts val="800"/>
              </a:spcAft>
            </a:pPr>
            <a:r>
              <a:rPr lang="en-US" sz="1600" dirty="0">
                <a:solidFill>
                  <a:srgbClr val="000000"/>
                </a:solidFill>
                <a:effectLst/>
                <a:latin typeface="Calibri" panose="020F0502020204030204" pitchFamily="34" charset="0"/>
                <a:ea typeface="Calibri" panose="020F0502020204030204" pitchFamily="34" charset="0"/>
                <a:cs typeface="Noto Sans Symbols"/>
              </a:rPr>
              <a:t>Studies not conducted in India</a:t>
            </a:r>
          </a:p>
          <a:p>
            <a:pPr>
              <a:lnSpc>
                <a:spcPct val="100000"/>
              </a:lnSpc>
              <a:spcAft>
                <a:spcPts val="800"/>
              </a:spcAft>
            </a:pPr>
            <a:r>
              <a:rPr lang="en-US" sz="1600" dirty="0">
                <a:solidFill>
                  <a:srgbClr val="000000"/>
                </a:solidFill>
                <a:latin typeface="Calibri" panose="020F0502020204030204" pitchFamily="34" charset="0"/>
                <a:ea typeface="Calibri" panose="020F0502020204030204" pitchFamily="34" charset="0"/>
                <a:cs typeface="Noto Sans Symbols"/>
              </a:rPr>
              <a:t>Full text not available</a:t>
            </a:r>
          </a:p>
          <a:p>
            <a:pPr>
              <a:lnSpc>
                <a:spcPct val="100000"/>
              </a:lnSpc>
              <a:spcAft>
                <a:spcPts val="800"/>
              </a:spcAft>
            </a:pPr>
            <a:r>
              <a:rPr lang="en-US" sz="1600" dirty="0">
                <a:solidFill>
                  <a:srgbClr val="000000"/>
                </a:solidFill>
                <a:effectLst/>
                <a:latin typeface="Calibri" panose="020F0502020204030204" pitchFamily="34" charset="0"/>
                <a:ea typeface="Calibri" panose="020F0502020204030204" pitchFamily="34" charset="0"/>
                <a:cs typeface="Noto Sans Symbols"/>
              </a:rPr>
              <a:t>Age below 18 years</a:t>
            </a:r>
          </a:p>
          <a:p>
            <a:pPr>
              <a:lnSpc>
                <a:spcPct val="100000"/>
              </a:lnSpc>
              <a:spcAft>
                <a:spcPts val="800"/>
              </a:spcAft>
            </a:pPr>
            <a:endParaRPr lang="en-US" sz="2000" dirty="0">
              <a:solidFill>
                <a:srgbClr val="000000"/>
              </a:solidFill>
              <a:effectLst/>
              <a:latin typeface="Calibri" panose="020F0502020204030204" pitchFamily="34" charset="0"/>
              <a:ea typeface="Calibri" panose="020F0502020204030204" pitchFamily="34" charset="0"/>
              <a:cs typeface="Noto Sans Symbols"/>
            </a:endParaRPr>
          </a:p>
          <a:p>
            <a:pPr>
              <a:lnSpc>
                <a:spcPct val="100000"/>
              </a:lnSpc>
              <a:spcAft>
                <a:spcPts val="800"/>
              </a:spcAft>
            </a:pPr>
            <a:endParaRPr lang="en-IN" sz="2000" dirty="0">
              <a:effectLst/>
              <a:latin typeface="Calibri" panose="020F0502020204030204" pitchFamily="34" charset="0"/>
              <a:ea typeface="Calibri" panose="020F0502020204030204" pitchFamily="34" charset="0"/>
              <a:cs typeface="Noto Sans Symbols"/>
            </a:endParaRPr>
          </a:p>
        </p:txBody>
      </p:sp>
      <p:pic>
        <p:nvPicPr>
          <p:cNvPr id="4" name="Picture 2">
            <a:extLst>
              <a:ext uri="{FF2B5EF4-FFF2-40B4-BE49-F238E27FC236}">
                <a16:creationId xmlns:a16="http://schemas.microsoft.com/office/drawing/2014/main" id="{E3B865E6-2C75-3E6C-FA04-8798895791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82612" y="249874"/>
            <a:ext cx="1349195" cy="127604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89588D12-327B-5EB4-7F5B-2A869DA7770F}"/>
              </a:ext>
            </a:extLst>
          </p:cNvPr>
          <p:cNvSpPr txBox="1"/>
          <p:nvPr/>
        </p:nvSpPr>
        <p:spPr>
          <a:xfrm>
            <a:off x="561260" y="2905219"/>
            <a:ext cx="3449472" cy="769441"/>
          </a:xfrm>
          <a:prstGeom prst="rect">
            <a:avLst/>
          </a:prstGeom>
          <a:noFill/>
        </p:spPr>
        <p:txBody>
          <a:bodyPr wrap="square">
            <a:spAutoFit/>
          </a:bodyPr>
          <a:lstStyle/>
          <a:p>
            <a:r>
              <a:rPr lang="en-US" sz="4400" b="0" i="0" dirty="0">
                <a:solidFill>
                  <a:srgbClr val="FF0000"/>
                </a:solidFill>
                <a:effectLst>
                  <a:outerShdw blurRad="38100" dist="38100" dir="2700000" algn="tl">
                    <a:srgbClr val="000000">
                      <a:alpha val="43137"/>
                    </a:srgbClr>
                  </a:outerShdw>
                </a:effectLst>
                <a:latin typeface="Söhne"/>
              </a:rPr>
              <a:t>Methodology</a:t>
            </a:r>
            <a:endParaRPr lang="en-IN" sz="4400" dirty="0"/>
          </a:p>
        </p:txBody>
      </p:sp>
      <p:sp>
        <p:nvSpPr>
          <p:cNvPr id="5" name="TextBox 4">
            <a:extLst>
              <a:ext uri="{FF2B5EF4-FFF2-40B4-BE49-F238E27FC236}">
                <a16:creationId xmlns:a16="http://schemas.microsoft.com/office/drawing/2014/main" id="{CC2FD07E-52C0-2BD4-7236-34AB40EC197E}"/>
              </a:ext>
            </a:extLst>
          </p:cNvPr>
          <p:cNvSpPr txBox="1"/>
          <p:nvPr/>
        </p:nvSpPr>
        <p:spPr>
          <a:xfrm>
            <a:off x="198783" y="3881335"/>
            <a:ext cx="4280452" cy="1200329"/>
          </a:xfrm>
          <a:prstGeom prst="rect">
            <a:avLst/>
          </a:prstGeom>
          <a:noFill/>
        </p:spPr>
        <p:txBody>
          <a:bodyPr wrap="square">
            <a:spAutoFit/>
          </a:bodyPr>
          <a:lstStyle/>
          <a:p>
            <a:pPr marL="0" indent="0" algn="ctr">
              <a:lnSpc>
                <a:spcPct val="100000"/>
              </a:lnSpc>
              <a:spcAft>
                <a:spcPts val="800"/>
              </a:spcAft>
              <a:buNone/>
            </a:pPr>
            <a:r>
              <a:rPr lang="en-US" sz="1800" dirty="0">
                <a:solidFill>
                  <a:schemeClr val="tx1"/>
                </a:solidFill>
              </a:rPr>
              <a:t>This study will focus on the secondary data available in the form of published academic research papers, industry reports, and online resources.</a:t>
            </a:r>
          </a:p>
        </p:txBody>
      </p:sp>
    </p:spTree>
    <p:extLst>
      <p:ext uri="{BB962C8B-B14F-4D97-AF65-F5344CB8AC3E}">
        <p14:creationId xmlns:p14="http://schemas.microsoft.com/office/powerpoint/2010/main" val="10056124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Rounded Corners 32">
            <a:extLst>
              <a:ext uri="{FF2B5EF4-FFF2-40B4-BE49-F238E27FC236}">
                <a16:creationId xmlns:a16="http://schemas.microsoft.com/office/drawing/2014/main" id="{235D65B3-E3A9-D4B0-EC44-91C8D3D2D91E}"/>
              </a:ext>
            </a:extLst>
          </p:cNvPr>
          <p:cNvSpPr/>
          <p:nvPr/>
        </p:nvSpPr>
        <p:spPr>
          <a:xfrm>
            <a:off x="3276856" y="145516"/>
            <a:ext cx="5470960" cy="410623"/>
          </a:xfrm>
          <a:prstGeom prst="round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Rectangle: Rounded Corners 3">
            <a:extLst>
              <a:ext uri="{FF2B5EF4-FFF2-40B4-BE49-F238E27FC236}">
                <a16:creationId xmlns:a16="http://schemas.microsoft.com/office/drawing/2014/main" id="{3C1D07DA-5E1D-0A4E-42DD-3D5DCD9C3D32}"/>
              </a:ext>
            </a:extLst>
          </p:cNvPr>
          <p:cNvSpPr/>
          <p:nvPr/>
        </p:nvSpPr>
        <p:spPr>
          <a:xfrm>
            <a:off x="896328" y="601480"/>
            <a:ext cx="425836" cy="1576567"/>
          </a:xfrm>
          <a:prstGeom prst="roundRect">
            <a:avLst/>
          </a:prstGeom>
          <a:solidFill>
            <a:srgbClr val="FFC000"/>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Rounded Corners 4">
            <a:extLst>
              <a:ext uri="{FF2B5EF4-FFF2-40B4-BE49-F238E27FC236}">
                <a16:creationId xmlns:a16="http://schemas.microsoft.com/office/drawing/2014/main" id="{8D3470F2-0907-8642-E703-D8D5E0199E13}"/>
              </a:ext>
            </a:extLst>
          </p:cNvPr>
          <p:cNvSpPr/>
          <p:nvPr/>
        </p:nvSpPr>
        <p:spPr>
          <a:xfrm>
            <a:off x="898095" y="5444991"/>
            <a:ext cx="424069" cy="1091727"/>
          </a:xfrm>
          <a:prstGeom prst="roundRect">
            <a:avLst/>
          </a:prstGeom>
          <a:solidFill>
            <a:srgbClr val="FFC000"/>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Rectangle: Rounded Corners 5">
            <a:extLst>
              <a:ext uri="{FF2B5EF4-FFF2-40B4-BE49-F238E27FC236}">
                <a16:creationId xmlns:a16="http://schemas.microsoft.com/office/drawing/2014/main" id="{FE768C99-EA5A-15A4-9F18-C9D364658DD6}"/>
              </a:ext>
            </a:extLst>
          </p:cNvPr>
          <p:cNvSpPr/>
          <p:nvPr/>
        </p:nvSpPr>
        <p:spPr>
          <a:xfrm>
            <a:off x="884451" y="2444723"/>
            <a:ext cx="416030" cy="1233198"/>
          </a:xfrm>
          <a:prstGeom prst="roundRect">
            <a:avLst>
              <a:gd name="adj" fmla="val 16667"/>
            </a:avLst>
          </a:prstGeom>
          <a:solidFill>
            <a:srgbClr val="FFC000"/>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6">
            <a:extLst>
              <a:ext uri="{FF2B5EF4-FFF2-40B4-BE49-F238E27FC236}">
                <a16:creationId xmlns:a16="http://schemas.microsoft.com/office/drawing/2014/main" id="{375D9CA8-6426-C446-AB86-144D03789E5D}"/>
              </a:ext>
            </a:extLst>
          </p:cNvPr>
          <p:cNvSpPr/>
          <p:nvPr/>
        </p:nvSpPr>
        <p:spPr>
          <a:xfrm>
            <a:off x="1802290" y="764013"/>
            <a:ext cx="2663687" cy="1621128"/>
          </a:xfrm>
          <a:prstGeom prst="rect">
            <a:avLst/>
          </a:prstGeom>
          <a:no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Rectangle 7">
            <a:extLst>
              <a:ext uri="{FF2B5EF4-FFF2-40B4-BE49-F238E27FC236}">
                <a16:creationId xmlns:a16="http://schemas.microsoft.com/office/drawing/2014/main" id="{76F66CBD-FDB6-0187-6D6B-B9F56C337BB6}"/>
              </a:ext>
            </a:extLst>
          </p:cNvPr>
          <p:cNvSpPr/>
          <p:nvPr/>
        </p:nvSpPr>
        <p:spPr>
          <a:xfrm>
            <a:off x="1802290" y="2743692"/>
            <a:ext cx="2663687" cy="746734"/>
          </a:xfrm>
          <a:prstGeom prst="rect">
            <a:avLst/>
          </a:prstGeom>
          <a:no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Rectangle 8">
            <a:extLst>
              <a:ext uri="{FF2B5EF4-FFF2-40B4-BE49-F238E27FC236}">
                <a16:creationId xmlns:a16="http://schemas.microsoft.com/office/drawing/2014/main" id="{3B783172-4F04-1CB4-DC03-F85208F44184}"/>
              </a:ext>
            </a:extLst>
          </p:cNvPr>
          <p:cNvSpPr/>
          <p:nvPr/>
        </p:nvSpPr>
        <p:spPr>
          <a:xfrm>
            <a:off x="1802293" y="4026632"/>
            <a:ext cx="2663687" cy="999202"/>
          </a:xfrm>
          <a:prstGeom prst="rect">
            <a:avLst/>
          </a:prstGeom>
          <a:no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ectangle 9">
            <a:extLst>
              <a:ext uri="{FF2B5EF4-FFF2-40B4-BE49-F238E27FC236}">
                <a16:creationId xmlns:a16="http://schemas.microsoft.com/office/drawing/2014/main" id="{C5C23428-9F71-D57D-0FC0-B88AE7373BBC}"/>
              </a:ext>
            </a:extLst>
          </p:cNvPr>
          <p:cNvSpPr/>
          <p:nvPr/>
        </p:nvSpPr>
        <p:spPr>
          <a:xfrm>
            <a:off x="1802294" y="5693089"/>
            <a:ext cx="2663687" cy="675860"/>
          </a:xfrm>
          <a:prstGeom prst="rect">
            <a:avLst/>
          </a:prstGeom>
          <a:no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ectangle 10">
            <a:extLst>
              <a:ext uri="{FF2B5EF4-FFF2-40B4-BE49-F238E27FC236}">
                <a16:creationId xmlns:a16="http://schemas.microsoft.com/office/drawing/2014/main" id="{7EAA47C7-A7C8-A349-3553-2C2671FAC45B}"/>
              </a:ext>
            </a:extLst>
          </p:cNvPr>
          <p:cNvSpPr/>
          <p:nvPr/>
        </p:nvSpPr>
        <p:spPr>
          <a:xfrm>
            <a:off x="6872797" y="2433560"/>
            <a:ext cx="3754559" cy="1272834"/>
          </a:xfrm>
          <a:prstGeom prst="rect">
            <a:avLst/>
          </a:prstGeom>
          <a:no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ectangle 11">
            <a:extLst>
              <a:ext uri="{FF2B5EF4-FFF2-40B4-BE49-F238E27FC236}">
                <a16:creationId xmlns:a16="http://schemas.microsoft.com/office/drawing/2014/main" id="{C599849E-6639-1E32-2DFF-558F2C97E8ED}"/>
              </a:ext>
            </a:extLst>
          </p:cNvPr>
          <p:cNvSpPr/>
          <p:nvPr/>
        </p:nvSpPr>
        <p:spPr>
          <a:xfrm>
            <a:off x="6872787" y="1065111"/>
            <a:ext cx="2220129" cy="925286"/>
          </a:xfrm>
          <a:prstGeom prst="rect">
            <a:avLst/>
          </a:prstGeom>
          <a:no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14" name="Straight Arrow Connector 13">
            <a:extLst>
              <a:ext uri="{FF2B5EF4-FFF2-40B4-BE49-F238E27FC236}">
                <a16:creationId xmlns:a16="http://schemas.microsoft.com/office/drawing/2014/main" id="{DEB0F4C9-F67C-CD63-D0E7-582E37454CCB}"/>
              </a:ext>
            </a:extLst>
          </p:cNvPr>
          <p:cNvCxnSpPr>
            <a:cxnSpLocks/>
          </p:cNvCxnSpPr>
          <p:nvPr/>
        </p:nvCxnSpPr>
        <p:spPr>
          <a:xfrm>
            <a:off x="2941983" y="2396641"/>
            <a:ext cx="0" cy="3465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25D49913-55EF-DEF6-DF3C-A65D52FEED43}"/>
              </a:ext>
            </a:extLst>
          </p:cNvPr>
          <p:cNvCxnSpPr>
            <a:cxnSpLocks/>
          </p:cNvCxnSpPr>
          <p:nvPr/>
        </p:nvCxnSpPr>
        <p:spPr>
          <a:xfrm>
            <a:off x="2941983" y="3503840"/>
            <a:ext cx="0" cy="5135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C891727A-38F9-B076-9E6A-6C0A6FCBFCBF}"/>
              </a:ext>
            </a:extLst>
          </p:cNvPr>
          <p:cNvCxnSpPr>
            <a:cxnSpLocks/>
          </p:cNvCxnSpPr>
          <p:nvPr/>
        </p:nvCxnSpPr>
        <p:spPr>
          <a:xfrm>
            <a:off x="2941983" y="5059963"/>
            <a:ext cx="0" cy="5830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AB0A02E7-57C4-2ABC-1A25-222F3FCBDDE8}"/>
              </a:ext>
            </a:extLst>
          </p:cNvPr>
          <p:cNvCxnSpPr>
            <a:cxnSpLocks/>
          </p:cNvCxnSpPr>
          <p:nvPr/>
        </p:nvCxnSpPr>
        <p:spPr>
          <a:xfrm>
            <a:off x="4465981" y="1499085"/>
            <a:ext cx="233238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1981A2F0-5397-0F30-84F7-C4B95DC8A9BC}"/>
              </a:ext>
            </a:extLst>
          </p:cNvPr>
          <p:cNvCxnSpPr>
            <a:cxnSpLocks/>
          </p:cNvCxnSpPr>
          <p:nvPr/>
        </p:nvCxnSpPr>
        <p:spPr>
          <a:xfrm>
            <a:off x="4465982" y="3044688"/>
            <a:ext cx="233238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19977AE4-7451-2BB2-3169-7147A62061A3}"/>
              </a:ext>
            </a:extLst>
          </p:cNvPr>
          <p:cNvSpPr txBox="1"/>
          <p:nvPr/>
        </p:nvSpPr>
        <p:spPr>
          <a:xfrm rot="16200000">
            <a:off x="92761" y="962834"/>
            <a:ext cx="1987828" cy="307777"/>
          </a:xfrm>
          <a:prstGeom prst="rect">
            <a:avLst/>
          </a:prstGeom>
          <a:noFill/>
        </p:spPr>
        <p:txBody>
          <a:bodyPr wrap="square" rtlCol="0">
            <a:spAutoFit/>
          </a:bodyPr>
          <a:lstStyle/>
          <a:p>
            <a:r>
              <a:rPr lang="en-US" sz="1400" dirty="0"/>
              <a:t>INDENTIFICATION</a:t>
            </a:r>
            <a:endParaRPr lang="en-IN" sz="1400" dirty="0"/>
          </a:p>
        </p:txBody>
      </p:sp>
      <p:sp>
        <p:nvSpPr>
          <p:cNvPr id="24" name="TextBox 23">
            <a:extLst>
              <a:ext uri="{FF2B5EF4-FFF2-40B4-BE49-F238E27FC236}">
                <a16:creationId xmlns:a16="http://schemas.microsoft.com/office/drawing/2014/main" id="{4060DFB3-F30D-CCA5-FC23-F61ABBE9BB23}"/>
              </a:ext>
            </a:extLst>
          </p:cNvPr>
          <p:cNvSpPr txBox="1"/>
          <p:nvPr/>
        </p:nvSpPr>
        <p:spPr>
          <a:xfrm rot="16200000">
            <a:off x="92761" y="2471993"/>
            <a:ext cx="1987828" cy="307777"/>
          </a:xfrm>
          <a:prstGeom prst="rect">
            <a:avLst/>
          </a:prstGeom>
          <a:noFill/>
        </p:spPr>
        <p:txBody>
          <a:bodyPr wrap="square" rtlCol="0">
            <a:spAutoFit/>
          </a:bodyPr>
          <a:lstStyle/>
          <a:p>
            <a:r>
              <a:rPr lang="en-US" sz="1400" dirty="0"/>
              <a:t>SCREENING</a:t>
            </a:r>
            <a:endParaRPr lang="en-IN" sz="1400" dirty="0"/>
          </a:p>
        </p:txBody>
      </p:sp>
      <p:sp>
        <p:nvSpPr>
          <p:cNvPr id="25" name="TextBox 24">
            <a:extLst>
              <a:ext uri="{FF2B5EF4-FFF2-40B4-BE49-F238E27FC236}">
                <a16:creationId xmlns:a16="http://schemas.microsoft.com/office/drawing/2014/main" id="{BCBE7763-531B-8A87-1E83-C98720B1E8D1}"/>
              </a:ext>
            </a:extLst>
          </p:cNvPr>
          <p:cNvSpPr txBox="1"/>
          <p:nvPr/>
        </p:nvSpPr>
        <p:spPr>
          <a:xfrm rot="16200000">
            <a:off x="84266" y="5291103"/>
            <a:ext cx="1987828" cy="307777"/>
          </a:xfrm>
          <a:prstGeom prst="rect">
            <a:avLst/>
          </a:prstGeom>
          <a:noFill/>
        </p:spPr>
        <p:txBody>
          <a:bodyPr wrap="square" rtlCol="0">
            <a:spAutoFit/>
          </a:bodyPr>
          <a:lstStyle/>
          <a:p>
            <a:r>
              <a:rPr lang="en-US" sz="1400" dirty="0"/>
              <a:t>INCLUDED</a:t>
            </a:r>
            <a:endParaRPr lang="en-IN" sz="1400" dirty="0"/>
          </a:p>
        </p:txBody>
      </p:sp>
      <p:sp>
        <p:nvSpPr>
          <p:cNvPr id="26" name="TextBox 25">
            <a:extLst>
              <a:ext uri="{FF2B5EF4-FFF2-40B4-BE49-F238E27FC236}">
                <a16:creationId xmlns:a16="http://schemas.microsoft.com/office/drawing/2014/main" id="{A579DC47-F5FB-5DE8-506F-59083B171D8F}"/>
              </a:ext>
            </a:extLst>
          </p:cNvPr>
          <p:cNvSpPr txBox="1"/>
          <p:nvPr/>
        </p:nvSpPr>
        <p:spPr>
          <a:xfrm>
            <a:off x="1870323" y="887850"/>
            <a:ext cx="2292626" cy="1384995"/>
          </a:xfrm>
          <a:prstGeom prst="rect">
            <a:avLst/>
          </a:prstGeom>
          <a:noFill/>
        </p:spPr>
        <p:txBody>
          <a:bodyPr wrap="square" rtlCol="0">
            <a:spAutoFit/>
          </a:bodyPr>
          <a:lstStyle/>
          <a:p>
            <a:r>
              <a:rPr lang="en-US" sz="1200" dirty="0"/>
              <a:t>RECORS IDENTIFIED FROM DATABASES : (n =12370)</a:t>
            </a:r>
          </a:p>
          <a:p>
            <a:endParaRPr lang="en-US" sz="1200" dirty="0"/>
          </a:p>
          <a:p>
            <a:r>
              <a:rPr lang="en-US" sz="1200" dirty="0"/>
              <a:t>PUBMED: </a:t>
            </a:r>
            <a:r>
              <a:rPr lang="en-US" sz="1200"/>
              <a:t>N=4103</a:t>
            </a:r>
            <a:endParaRPr lang="en-US" sz="1200" dirty="0"/>
          </a:p>
          <a:p>
            <a:r>
              <a:rPr lang="en-US" sz="1200" dirty="0"/>
              <a:t>RESEARCH GATE: N=4652</a:t>
            </a:r>
          </a:p>
          <a:p>
            <a:r>
              <a:rPr lang="en-US" sz="1200" dirty="0"/>
              <a:t>GOOGLE SCHOLAR: N=3615</a:t>
            </a:r>
          </a:p>
          <a:p>
            <a:endParaRPr lang="en-US" sz="1200" dirty="0"/>
          </a:p>
        </p:txBody>
      </p:sp>
      <p:sp>
        <p:nvSpPr>
          <p:cNvPr id="27" name="TextBox 26">
            <a:extLst>
              <a:ext uri="{FF2B5EF4-FFF2-40B4-BE49-F238E27FC236}">
                <a16:creationId xmlns:a16="http://schemas.microsoft.com/office/drawing/2014/main" id="{D11D30D6-787A-02EF-AAE0-B35F822C18D8}"/>
              </a:ext>
            </a:extLst>
          </p:cNvPr>
          <p:cNvSpPr txBox="1"/>
          <p:nvPr/>
        </p:nvSpPr>
        <p:spPr>
          <a:xfrm>
            <a:off x="1802285" y="2756870"/>
            <a:ext cx="2292626" cy="738664"/>
          </a:xfrm>
          <a:prstGeom prst="rect">
            <a:avLst/>
          </a:prstGeom>
          <a:noFill/>
        </p:spPr>
        <p:txBody>
          <a:bodyPr wrap="square" rtlCol="0">
            <a:spAutoFit/>
          </a:bodyPr>
          <a:lstStyle/>
          <a:p>
            <a:r>
              <a:rPr lang="en-US" sz="1400" dirty="0"/>
              <a:t>Reports sought for title and Abstract screening (n=11432)</a:t>
            </a:r>
            <a:endParaRPr lang="en-IN" sz="1400" dirty="0"/>
          </a:p>
        </p:txBody>
      </p:sp>
      <p:sp>
        <p:nvSpPr>
          <p:cNvPr id="28" name="TextBox 27">
            <a:extLst>
              <a:ext uri="{FF2B5EF4-FFF2-40B4-BE49-F238E27FC236}">
                <a16:creationId xmlns:a16="http://schemas.microsoft.com/office/drawing/2014/main" id="{F4D2F43D-2B58-3EBF-32DC-0921331B980E}"/>
              </a:ext>
            </a:extLst>
          </p:cNvPr>
          <p:cNvSpPr txBox="1"/>
          <p:nvPr/>
        </p:nvSpPr>
        <p:spPr>
          <a:xfrm>
            <a:off x="1870323" y="4143050"/>
            <a:ext cx="2292626" cy="523220"/>
          </a:xfrm>
          <a:prstGeom prst="rect">
            <a:avLst/>
          </a:prstGeom>
          <a:noFill/>
        </p:spPr>
        <p:txBody>
          <a:bodyPr wrap="square" rtlCol="0">
            <a:spAutoFit/>
          </a:bodyPr>
          <a:lstStyle/>
          <a:p>
            <a:r>
              <a:rPr lang="en-US" sz="1400" dirty="0"/>
              <a:t>Reports assessed for eligibility (22 )</a:t>
            </a:r>
            <a:endParaRPr lang="en-IN" sz="1400" dirty="0"/>
          </a:p>
        </p:txBody>
      </p:sp>
      <p:sp>
        <p:nvSpPr>
          <p:cNvPr id="30" name="TextBox 29">
            <a:extLst>
              <a:ext uri="{FF2B5EF4-FFF2-40B4-BE49-F238E27FC236}">
                <a16:creationId xmlns:a16="http://schemas.microsoft.com/office/drawing/2014/main" id="{1993CA71-ED8B-2957-53BA-97992B10F626}"/>
              </a:ext>
            </a:extLst>
          </p:cNvPr>
          <p:cNvSpPr txBox="1"/>
          <p:nvPr/>
        </p:nvSpPr>
        <p:spPr>
          <a:xfrm>
            <a:off x="1837939" y="5708540"/>
            <a:ext cx="2292626" cy="523220"/>
          </a:xfrm>
          <a:prstGeom prst="rect">
            <a:avLst/>
          </a:prstGeom>
          <a:noFill/>
        </p:spPr>
        <p:txBody>
          <a:bodyPr wrap="square" rtlCol="0">
            <a:spAutoFit/>
          </a:bodyPr>
          <a:lstStyle/>
          <a:p>
            <a:r>
              <a:rPr lang="en-US" sz="1400" dirty="0"/>
              <a:t>Reports of final included studies (n=20 )</a:t>
            </a:r>
            <a:endParaRPr lang="en-IN" sz="1400" dirty="0"/>
          </a:p>
        </p:txBody>
      </p:sp>
      <p:sp>
        <p:nvSpPr>
          <p:cNvPr id="31" name="TextBox 30">
            <a:extLst>
              <a:ext uri="{FF2B5EF4-FFF2-40B4-BE49-F238E27FC236}">
                <a16:creationId xmlns:a16="http://schemas.microsoft.com/office/drawing/2014/main" id="{F7F48774-6BB9-D2C4-C622-9190FFA725EB}"/>
              </a:ext>
            </a:extLst>
          </p:cNvPr>
          <p:cNvSpPr txBox="1"/>
          <p:nvPr/>
        </p:nvSpPr>
        <p:spPr>
          <a:xfrm>
            <a:off x="6872787" y="2495125"/>
            <a:ext cx="3634945" cy="1384995"/>
          </a:xfrm>
          <a:prstGeom prst="rect">
            <a:avLst/>
          </a:prstGeom>
          <a:noFill/>
        </p:spPr>
        <p:txBody>
          <a:bodyPr wrap="square" rtlCol="0">
            <a:spAutoFit/>
          </a:bodyPr>
          <a:lstStyle/>
          <a:p>
            <a:r>
              <a:rPr lang="en-US" sz="1400" b="1" dirty="0"/>
              <a:t>Reports removed after Title and  Abstract screening</a:t>
            </a:r>
          </a:p>
          <a:p>
            <a:r>
              <a:rPr lang="en-US" sz="1400" dirty="0"/>
              <a:t>Study title not meeting inclusion (n=8383)</a:t>
            </a:r>
          </a:p>
          <a:p>
            <a:r>
              <a:rPr lang="en-US" sz="1400" dirty="0"/>
              <a:t>Records not relevant (n= 2157)</a:t>
            </a:r>
          </a:p>
          <a:p>
            <a:r>
              <a:rPr lang="en-US" sz="1400" dirty="0"/>
              <a:t>Wrong Population (n=870)</a:t>
            </a:r>
          </a:p>
          <a:p>
            <a:endParaRPr lang="en-IN" sz="1400" dirty="0"/>
          </a:p>
        </p:txBody>
      </p:sp>
      <p:sp>
        <p:nvSpPr>
          <p:cNvPr id="32" name="TextBox 31">
            <a:extLst>
              <a:ext uri="{FF2B5EF4-FFF2-40B4-BE49-F238E27FC236}">
                <a16:creationId xmlns:a16="http://schemas.microsoft.com/office/drawing/2014/main" id="{DCDEDB47-7384-69B8-9EE9-53F7E325862B}"/>
              </a:ext>
            </a:extLst>
          </p:cNvPr>
          <p:cNvSpPr txBox="1"/>
          <p:nvPr/>
        </p:nvSpPr>
        <p:spPr>
          <a:xfrm>
            <a:off x="6872787" y="1092320"/>
            <a:ext cx="2292626" cy="738664"/>
          </a:xfrm>
          <a:prstGeom prst="rect">
            <a:avLst/>
          </a:prstGeom>
          <a:noFill/>
        </p:spPr>
        <p:txBody>
          <a:bodyPr wrap="square" rtlCol="0">
            <a:spAutoFit/>
          </a:bodyPr>
          <a:lstStyle/>
          <a:p>
            <a:r>
              <a:rPr lang="en-US" sz="1400" b="1" dirty="0"/>
              <a:t>Records removed before screening </a:t>
            </a:r>
          </a:p>
          <a:p>
            <a:r>
              <a:rPr lang="en-US" sz="1400" dirty="0"/>
              <a:t>Duplicates (n=938)</a:t>
            </a:r>
            <a:endParaRPr lang="en-IN" sz="1400" dirty="0"/>
          </a:p>
        </p:txBody>
      </p:sp>
      <p:sp>
        <p:nvSpPr>
          <p:cNvPr id="35" name="TextBox 34">
            <a:extLst>
              <a:ext uri="{FF2B5EF4-FFF2-40B4-BE49-F238E27FC236}">
                <a16:creationId xmlns:a16="http://schemas.microsoft.com/office/drawing/2014/main" id="{46AAC1DF-0D0D-F170-DFE2-708D447AAAF4}"/>
              </a:ext>
            </a:extLst>
          </p:cNvPr>
          <p:cNvSpPr txBox="1"/>
          <p:nvPr/>
        </p:nvSpPr>
        <p:spPr>
          <a:xfrm>
            <a:off x="10261600" y="6445423"/>
            <a:ext cx="2314713" cy="369332"/>
          </a:xfrm>
          <a:prstGeom prst="rect">
            <a:avLst/>
          </a:prstGeom>
          <a:noFill/>
        </p:spPr>
        <p:txBody>
          <a:bodyPr wrap="square" rtlCol="0">
            <a:spAutoFit/>
          </a:bodyPr>
          <a:lstStyle/>
          <a:p>
            <a:r>
              <a:rPr lang="en-US" dirty="0"/>
              <a:t>PRISMA flowchart</a:t>
            </a:r>
            <a:endParaRPr lang="en-IN" dirty="0"/>
          </a:p>
        </p:txBody>
      </p:sp>
      <p:pic>
        <p:nvPicPr>
          <p:cNvPr id="36" name="Picture 2">
            <a:extLst>
              <a:ext uri="{FF2B5EF4-FFF2-40B4-BE49-F238E27FC236}">
                <a16:creationId xmlns:a16="http://schemas.microsoft.com/office/drawing/2014/main" id="{A5127FC9-29F6-E42F-A0E8-1CB3A27DE5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82612" y="249874"/>
            <a:ext cx="1349195" cy="1276043"/>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Rounded Corners 28">
            <a:extLst>
              <a:ext uri="{FF2B5EF4-FFF2-40B4-BE49-F238E27FC236}">
                <a16:creationId xmlns:a16="http://schemas.microsoft.com/office/drawing/2014/main" id="{C86C2C03-876E-42C3-BCA3-017CB3BC9F51}"/>
              </a:ext>
            </a:extLst>
          </p:cNvPr>
          <p:cNvSpPr/>
          <p:nvPr/>
        </p:nvSpPr>
        <p:spPr>
          <a:xfrm>
            <a:off x="898095" y="4044771"/>
            <a:ext cx="424069" cy="1091727"/>
          </a:xfrm>
          <a:prstGeom prst="roundRect">
            <a:avLst/>
          </a:prstGeom>
          <a:solidFill>
            <a:srgbClr val="FFC000"/>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7" name="TextBox 36">
            <a:extLst>
              <a:ext uri="{FF2B5EF4-FFF2-40B4-BE49-F238E27FC236}">
                <a16:creationId xmlns:a16="http://schemas.microsoft.com/office/drawing/2014/main" id="{AB43DCFF-DD02-43EF-93F2-4AC21C41C00D}"/>
              </a:ext>
            </a:extLst>
          </p:cNvPr>
          <p:cNvSpPr txBox="1"/>
          <p:nvPr/>
        </p:nvSpPr>
        <p:spPr>
          <a:xfrm rot="16200000">
            <a:off x="608415" y="4464279"/>
            <a:ext cx="950234" cy="307777"/>
          </a:xfrm>
          <a:prstGeom prst="rect">
            <a:avLst/>
          </a:prstGeom>
          <a:noFill/>
        </p:spPr>
        <p:txBody>
          <a:bodyPr wrap="square" rtlCol="0">
            <a:spAutoFit/>
          </a:bodyPr>
          <a:lstStyle/>
          <a:p>
            <a:r>
              <a:rPr lang="en-IN" sz="1400" dirty="0"/>
              <a:t>ELIGIBLITY</a:t>
            </a:r>
          </a:p>
        </p:txBody>
      </p:sp>
      <p:cxnSp>
        <p:nvCxnSpPr>
          <p:cNvPr id="38" name="Straight Arrow Connector 37">
            <a:extLst>
              <a:ext uri="{FF2B5EF4-FFF2-40B4-BE49-F238E27FC236}">
                <a16:creationId xmlns:a16="http://schemas.microsoft.com/office/drawing/2014/main" id="{ABEC0FB3-91BB-4E96-870E-0AA03C6592F1}"/>
              </a:ext>
            </a:extLst>
          </p:cNvPr>
          <p:cNvCxnSpPr>
            <a:cxnSpLocks/>
          </p:cNvCxnSpPr>
          <p:nvPr/>
        </p:nvCxnSpPr>
        <p:spPr>
          <a:xfrm>
            <a:off x="2984252" y="5288430"/>
            <a:ext cx="372134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18089F3E-4DDD-44A4-93C1-2E73FC4B6D5C}"/>
              </a:ext>
            </a:extLst>
          </p:cNvPr>
          <p:cNvSpPr/>
          <p:nvPr/>
        </p:nvSpPr>
        <p:spPr>
          <a:xfrm>
            <a:off x="6797042" y="4873341"/>
            <a:ext cx="3685567" cy="925286"/>
          </a:xfrm>
          <a:prstGeom prst="rect">
            <a:avLst/>
          </a:prstGeom>
          <a:no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3" name="TextBox 42">
            <a:extLst>
              <a:ext uri="{FF2B5EF4-FFF2-40B4-BE49-F238E27FC236}">
                <a16:creationId xmlns:a16="http://schemas.microsoft.com/office/drawing/2014/main" id="{E5349C5F-96C3-420B-AEB5-E6794BD8FA6B}"/>
              </a:ext>
            </a:extLst>
          </p:cNvPr>
          <p:cNvSpPr txBox="1"/>
          <p:nvPr/>
        </p:nvSpPr>
        <p:spPr>
          <a:xfrm>
            <a:off x="6797042" y="5059963"/>
            <a:ext cx="3830318" cy="523220"/>
          </a:xfrm>
          <a:prstGeom prst="rect">
            <a:avLst/>
          </a:prstGeom>
          <a:noFill/>
        </p:spPr>
        <p:txBody>
          <a:bodyPr wrap="square" rtlCol="0">
            <a:spAutoFit/>
          </a:bodyPr>
          <a:lstStyle/>
          <a:p>
            <a:r>
              <a:rPr lang="en-US" sz="1400" b="1" dirty="0"/>
              <a:t>Reports excluded because of no full text</a:t>
            </a:r>
            <a:r>
              <a:rPr lang="en-US" sz="1400" dirty="0"/>
              <a:t>* (n=2)</a:t>
            </a:r>
          </a:p>
          <a:p>
            <a:endParaRPr lang="en-IN" sz="1400" dirty="0"/>
          </a:p>
        </p:txBody>
      </p:sp>
      <p:sp>
        <p:nvSpPr>
          <p:cNvPr id="2" name="TextBox 1">
            <a:extLst>
              <a:ext uri="{FF2B5EF4-FFF2-40B4-BE49-F238E27FC236}">
                <a16:creationId xmlns:a16="http://schemas.microsoft.com/office/drawing/2014/main" id="{8670F0BC-155C-FFC9-6E11-2CCC8D9BA146}"/>
              </a:ext>
            </a:extLst>
          </p:cNvPr>
          <p:cNvSpPr txBox="1"/>
          <p:nvPr/>
        </p:nvSpPr>
        <p:spPr>
          <a:xfrm>
            <a:off x="3931754" y="169207"/>
            <a:ext cx="5161162" cy="400110"/>
          </a:xfrm>
          <a:prstGeom prst="rect">
            <a:avLst/>
          </a:prstGeom>
          <a:noFill/>
        </p:spPr>
        <p:txBody>
          <a:bodyPr wrap="square" rtlCol="0">
            <a:spAutoFit/>
          </a:bodyPr>
          <a:lstStyle/>
          <a:p>
            <a:r>
              <a:rPr lang="en-US" sz="2000" dirty="0"/>
              <a:t>Identification of studies via databases</a:t>
            </a:r>
            <a:endParaRPr lang="en-IN" sz="2000" dirty="0"/>
          </a:p>
        </p:txBody>
      </p:sp>
    </p:spTree>
    <p:extLst>
      <p:ext uri="{BB962C8B-B14F-4D97-AF65-F5344CB8AC3E}">
        <p14:creationId xmlns:p14="http://schemas.microsoft.com/office/powerpoint/2010/main" val="29562403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6720</TotalTime>
  <Words>2342</Words>
  <Application>Microsoft Office PowerPoint</Application>
  <PresentationFormat>Widescreen</PresentationFormat>
  <Paragraphs>205</Paragraphs>
  <Slides>21</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21</vt:i4>
      </vt:variant>
    </vt:vector>
  </HeadingPairs>
  <TitlesOfParts>
    <vt:vector size="32" baseType="lpstr">
      <vt:lpstr>Algerian</vt:lpstr>
      <vt:lpstr>Arial</vt:lpstr>
      <vt:lpstr>Arial Black</vt:lpstr>
      <vt:lpstr>Avenir Next LT Pro</vt:lpstr>
      <vt:lpstr>Brush Script MT</vt:lpstr>
      <vt:lpstr>Calibri</vt:lpstr>
      <vt:lpstr>Calibri Light</vt:lpstr>
      <vt:lpstr>Segoe UI</vt:lpstr>
      <vt:lpstr>Söhne</vt:lpstr>
      <vt:lpstr>Times New Roman</vt:lpstr>
      <vt:lpstr>Office Theme</vt:lpstr>
      <vt:lpstr>PowerPoint Presentation</vt:lpstr>
      <vt:lpstr>MENTOR APPROVAL</vt:lpstr>
      <vt:lpstr>Introduction </vt:lpstr>
      <vt:lpstr>Health insurance policies offer a range of benefits such as hospitalization expenses, outpatient department (OPD) coverage, pre-existing illness coverage, and critical illness coverage, among others.  Health insurance policies are an essential component of financial planning, especially in the wake of rising medical expenses. With the growing number of health insurance providers in the market, customers have access to a wide range of policies, making it challenging for them to choose the right policy. </vt:lpstr>
      <vt:lpstr>Objectives </vt:lpstr>
      <vt:lpstr>Methodology</vt:lpstr>
      <vt:lpstr>PowerPoint Presentation</vt:lpstr>
      <vt:lpstr>PowerPoint Presentation</vt:lpstr>
      <vt:lpstr>PowerPoint Presentation</vt:lpstr>
      <vt:lpstr> RESULTS</vt:lpstr>
      <vt:lpstr> RESULTS</vt:lpstr>
      <vt:lpstr> RESULTS</vt:lpstr>
      <vt:lpstr>RESULT </vt:lpstr>
      <vt:lpstr>PowerPoint Presentation</vt:lpstr>
      <vt:lpstr>PowerPoint Presentation</vt:lpstr>
      <vt:lpstr>Conclusion </vt:lpstr>
      <vt:lpstr>PICTORIAL JOURNEY</vt:lpstr>
      <vt:lpstr>PICTORIAL JOURNEY</vt:lpstr>
      <vt:lpstr>References</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Malvika Lodhi</dc:creator>
  <cp:lastModifiedBy>Maitri Mishra</cp:lastModifiedBy>
  <cp:revision>58</cp:revision>
  <dcterms:created xsi:type="dcterms:W3CDTF">2023-03-30T17:42:31Z</dcterms:created>
  <dcterms:modified xsi:type="dcterms:W3CDTF">2023-06-28T08:00:08Z</dcterms:modified>
</cp:coreProperties>
</file>