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4" r:id="rId2"/>
    <p:sldId id="257" r:id="rId3"/>
    <p:sldId id="258" r:id="rId4"/>
    <p:sldId id="275" r:id="rId5"/>
    <p:sldId id="259" r:id="rId6"/>
    <p:sldId id="276" r:id="rId7"/>
    <p:sldId id="277" r:id="rId8"/>
    <p:sldId id="278" r:id="rId9"/>
    <p:sldId id="279" r:id="rId10"/>
    <p:sldId id="281" r:id="rId11"/>
    <p:sldId id="280" r:id="rId12"/>
    <p:sldId id="283" r:id="rId13"/>
    <p:sldId id="284" r:id="rId14"/>
    <p:sldId id="288" r:id="rId15"/>
    <p:sldId id="287" r:id="rId16"/>
    <p:sldId id="28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2504"/>
    <a:srgbClr val="E18811"/>
    <a:srgbClr val="F09B02"/>
    <a:srgbClr val="3AFC0C"/>
    <a:srgbClr val="A5FDF5"/>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13" autoAdjust="0"/>
    <p:restoredTop sz="94660"/>
  </p:normalViewPr>
  <p:slideViewPr>
    <p:cSldViewPr snapToGrid="0">
      <p:cViewPr varScale="1">
        <p:scale>
          <a:sx n="80" d="100"/>
          <a:sy n="80" d="100"/>
        </p:scale>
        <p:origin x="115" y="35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notesMaster" Target="notesMasters/notesMaster1.xml" /><Relationship Id="rId3" Type="http://schemas.openxmlformats.org/officeDocument/2006/relationships/slide" Target="slides/slide2.xml" /><Relationship Id="rId21"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ableStyles" Target="tableStyles.xml" /></Relationships>
</file>

<file path=ppt/charts/_rels/chart1.xml.rels><?xml version="1.0" encoding="UTF-8" standalone="yes"?>
<Relationships xmlns="http://schemas.openxmlformats.org/package/2006/relationships"><Relationship Id="rId3" Type="http://schemas.openxmlformats.org/officeDocument/2006/relationships/oleObject" Target="file:///C:\Users\Rinku\Downloads\DISASTER%20WEATHER%20REPORT.xlsx" TargetMode="External" /><Relationship Id="rId2" Type="http://schemas.microsoft.com/office/2011/relationships/chartColorStyle" Target="colors1.xml" /><Relationship Id="rId1" Type="http://schemas.microsoft.com/office/2011/relationships/chartStyle" Target="style1.xml" /></Relationships>
</file>

<file path=ppt/charts/_rels/chart2.xml.rels><?xml version="1.0" encoding="UTF-8" standalone="yes"?>
<Relationships xmlns="http://schemas.openxmlformats.org/package/2006/relationships"><Relationship Id="rId3" Type="http://schemas.openxmlformats.org/officeDocument/2006/relationships/oleObject" Target="file:///C:\Users\Rinku\Downloads\DISASTER%20WEATHER%20REPORT.xlsx" TargetMode="External" /><Relationship Id="rId2" Type="http://schemas.microsoft.com/office/2011/relationships/chartColorStyle" Target="colors2.xml" /><Relationship Id="rId1" Type="http://schemas.microsoft.com/office/2011/relationships/chartStyle" Target="style2.xml" /></Relationships>
</file>

<file path=ppt/charts/_rels/chart3.xml.rels><?xml version="1.0" encoding="UTF-8" standalone="yes"?>
<Relationships xmlns="http://schemas.openxmlformats.org/package/2006/relationships"><Relationship Id="rId3" Type="http://schemas.openxmlformats.org/officeDocument/2006/relationships/oleObject" Target="file:///C:\Users\Rinku\Downloads\DISASTER%20WEATHER%20REPORT.xlsx" TargetMode="External" /><Relationship Id="rId2" Type="http://schemas.microsoft.com/office/2011/relationships/chartColorStyle" Target="colors3.xml" /><Relationship Id="rId1" Type="http://schemas.microsoft.com/office/2011/relationships/chartStyle" Target="style3.xml" /></Relationships>
</file>

<file path=ppt/charts/_rels/chart4.xml.rels><?xml version="1.0" encoding="UTF-8" standalone="yes"?>
<Relationships xmlns="http://schemas.openxmlformats.org/package/2006/relationships"><Relationship Id="rId3" Type="http://schemas.openxmlformats.org/officeDocument/2006/relationships/oleObject" Target="file:///C:\Users\Rinku\Downloads\DISASTER%20WEATHER%20REPORT.xlsx" TargetMode="External" /><Relationship Id="rId2" Type="http://schemas.microsoft.com/office/2011/relationships/chartColorStyle" Target="colors4.xml" /><Relationship Id="rId1" Type="http://schemas.microsoft.com/office/2011/relationships/chartStyle" Target="style4.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[DISASTER WEATHER REPORT.xlsx]Last 30 years!PivotTable4</c:name>
    <c:fmtId val="-1"/>
  </c:pivotSource>
  <c:chart>
    <c:title>
      <c:tx>
        <c:rich>
          <a:bodyPr rot="0" spcFirstLastPara="1" vertOverflow="ellipsis" vert="horz" wrap="square" anchor="ctr" anchorCtr="1"/>
          <a:lstStyle/>
          <a:p>
            <a:pPr>
              <a:defRPr sz="2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2000" b="1" i="0" u="none" strike="noStrike" kern="1200" spc="100" baseline="0">
                <a:solidFill>
                  <a:sysClr val="window" lastClr="FFFFFF">
                    <a:lumMod val="95000"/>
                  </a:sysClr>
                </a:solidFill>
                <a:effectLst>
                  <a:outerShdw blurRad="50800" dist="38100" dir="5400000" algn="t" rotWithShape="0">
                    <a:prstClr val="black">
                      <a:alpha val="40000"/>
                    </a:prstClr>
                  </a:outerShdw>
                </a:effectLst>
                <a:latin typeface="+mn-lt"/>
                <a:ea typeface="+mn-ea"/>
                <a:cs typeface="+mn-cs"/>
              </a:rPr>
              <a:t>HWEs</a:t>
            </a:r>
            <a:endParaRPr lang="en-US" sz="2000"/>
          </a:p>
        </c:rich>
      </c:tx>
      <c:overlay val="0"/>
      <c:spPr>
        <a:noFill/>
        <a:ln>
          <a:noFill/>
        </a:ln>
        <a:effectLst/>
      </c:spPr>
      <c:txPr>
        <a:bodyPr rot="0" spcFirstLastPara="1" vertOverflow="ellipsis" vert="horz" wrap="square" anchor="ctr" anchorCtr="1"/>
        <a:lstStyle/>
        <a:p>
          <a:pPr>
            <a:defRPr sz="2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ivotFmts>
      <c:pivotFmt>
        <c:idx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9"/>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1"/>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2"/>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3"/>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4"/>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5"/>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6"/>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7"/>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8"/>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9"/>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1"/>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2"/>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3"/>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4"/>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5"/>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6"/>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7"/>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8"/>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9"/>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pivotFmt>
      <c:pivotFmt>
        <c:idx val="31"/>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2"/>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'Last 30 years'!$H$8</c:f>
              <c:strCache>
                <c:ptCount val="1"/>
                <c:pt idx="0">
                  <c:v>Total</c:v>
                </c:pt>
              </c:strCache>
            </c:strRef>
          </c:tx>
          <c:spPr>
            <a:ln w="34925" cap="rnd">
              <a:solidFill>
                <a:schemeClr val="accent6"/>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trendline>
            <c:spPr>
              <a:ln w="19050" cap="rnd">
                <a:solidFill>
                  <a:schemeClr val="accent6"/>
                </a:solidFill>
              </a:ln>
              <a:effectLst/>
            </c:spPr>
            <c:trendlineType val="linear"/>
            <c:dispRSqr val="0"/>
            <c:dispEq val="0"/>
          </c:trendline>
          <c:cat>
            <c:strRef>
              <c:f>'Last 30 years'!$G$9:$G$39</c:f>
              <c:strCache>
                <c:ptCount val="30"/>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strCache>
            </c:strRef>
          </c:cat>
          <c:val>
            <c:numRef>
              <c:f>'Last 30 years'!$H$9:$H$39</c:f>
              <c:numCache>
                <c:formatCode>General</c:formatCode>
                <c:ptCount val="30"/>
                <c:pt idx="0">
                  <c:v>2</c:v>
                </c:pt>
                <c:pt idx="1">
                  <c:v>4</c:v>
                </c:pt>
                <c:pt idx="2">
                  <c:v>5</c:v>
                </c:pt>
                <c:pt idx="3">
                  <c:v>6</c:v>
                </c:pt>
                <c:pt idx="4">
                  <c:v>8</c:v>
                </c:pt>
                <c:pt idx="5">
                  <c:v>32</c:v>
                </c:pt>
                <c:pt idx="6">
                  <c:v>8</c:v>
                </c:pt>
                <c:pt idx="7">
                  <c:v>7</c:v>
                </c:pt>
                <c:pt idx="8">
                  <c:v>28</c:v>
                </c:pt>
                <c:pt idx="9">
                  <c:v>10</c:v>
                </c:pt>
                <c:pt idx="10">
                  <c:v>17</c:v>
                </c:pt>
                <c:pt idx="11">
                  <c:v>9</c:v>
                </c:pt>
                <c:pt idx="12">
                  <c:v>22</c:v>
                </c:pt>
                <c:pt idx="13">
                  <c:v>17</c:v>
                </c:pt>
                <c:pt idx="14">
                  <c:v>15</c:v>
                </c:pt>
                <c:pt idx="15">
                  <c:v>39</c:v>
                </c:pt>
                <c:pt idx="16">
                  <c:v>21</c:v>
                </c:pt>
                <c:pt idx="17">
                  <c:v>35</c:v>
                </c:pt>
                <c:pt idx="18">
                  <c:v>10</c:v>
                </c:pt>
                <c:pt idx="19">
                  <c:v>46</c:v>
                </c:pt>
                <c:pt idx="20">
                  <c:v>25</c:v>
                </c:pt>
                <c:pt idx="21">
                  <c:v>53</c:v>
                </c:pt>
                <c:pt idx="22">
                  <c:v>39</c:v>
                </c:pt>
                <c:pt idx="23">
                  <c:v>18</c:v>
                </c:pt>
                <c:pt idx="24">
                  <c:v>35</c:v>
                </c:pt>
                <c:pt idx="25">
                  <c:v>27</c:v>
                </c:pt>
                <c:pt idx="26">
                  <c:v>53</c:v>
                </c:pt>
                <c:pt idx="27">
                  <c:v>44</c:v>
                </c:pt>
                <c:pt idx="28">
                  <c:v>15</c:v>
                </c:pt>
                <c:pt idx="29">
                  <c:v>48</c:v>
                </c:pt>
              </c:numCache>
            </c:numRef>
          </c:val>
          <c:smooth val="0"/>
          <c:extLst>
            <c:ext xmlns:c16="http://schemas.microsoft.com/office/drawing/2014/chart" uri="{C3380CC4-5D6E-409C-BE32-E72D297353CC}">
              <c16:uniqueId val="{00000001-27D3-4516-AEC1-3474B37AF5A0}"/>
            </c:ext>
          </c:extLst>
        </c:ser>
        <c:dLbls>
          <c:dLblPos val="t"/>
          <c:showLegendKey val="0"/>
          <c:showVal val="1"/>
          <c:showCatName val="0"/>
          <c:showSerName val="0"/>
          <c:showPercent val="0"/>
          <c:showBubbleSize val="0"/>
        </c:dLbls>
        <c:smooth val="0"/>
        <c:axId val="266443776"/>
        <c:axId val="266437536"/>
      </c:lineChart>
      <c:catAx>
        <c:axId val="266443776"/>
        <c:scaling>
          <c:orientation val="minMax"/>
        </c:scaling>
        <c:delete val="0"/>
        <c:axPos val="b"/>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900" b="1" i="0" u="none" strike="noStrike" kern="1200" baseline="0">
                <a:solidFill>
                  <a:schemeClr val="lt1">
                    <a:lumMod val="85000"/>
                  </a:schemeClr>
                </a:solidFill>
                <a:latin typeface="+mn-lt"/>
                <a:ea typeface="+mn-ea"/>
                <a:cs typeface="+mn-cs"/>
              </a:defRPr>
            </a:pPr>
            <a:endParaRPr lang="en-US"/>
          </a:p>
        </c:txPr>
        <c:crossAx val="266437536"/>
        <c:crosses val="autoZero"/>
        <c:auto val="1"/>
        <c:lblAlgn val="ctr"/>
        <c:lblOffset val="100"/>
        <c:noMultiLvlLbl val="0"/>
      </c:catAx>
      <c:valAx>
        <c:axId val="266437536"/>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200" b="1" i="0" u="none" strike="noStrike" kern="1200" cap="all" baseline="0">
                    <a:solidFill>
                      <a:schemeClr val="lt1">
                        <a:lumMod val="85000"/>
                      </a:schemeClr>
                    </a:solidFill>
                    <a:latin typeface="+mn-lt"/>
                    <a:ea typeface="+mn-ea"/>
                    <a:cs typeface="+mn-cs"/>
                  </a:defRPr>
                </a:pPr>
                <a:r>
                  <a:rPr lang="en-IN" sz="1200" b="1" dirty="0"/>
                  <a:t>No. of </a:t>
                </a:r>
                <a:r>
                  <a:rPr lang="en-IN" sz="1200" b="1" i="0" u="none" strike="noStrike" kern="1200" cap="all" baseline="0" dirty="0">
                    <a:solidFill>
                      <a:sysClr val="window" lastClr="FFFFFF">
                        <a:lumMod val="85000"/>
                      </a:sysClr>
                    </a:solidFill>
                    <a:latin typeface="+mn-lt"/>
                    <a:ea typeface="+mn-ea"/>
                    <a:cs typeface="+mn-cs"/>
                  </a:rPr>
                  <a:t>HWE</a:t>
                </a:r>
                <a:endParaRPr lang="en-IN" sz="1200" b="1" dirty="0"/>
              </a:p>
            </c:rich>
          </c:tx>
          <c:overlay val="0"/>
          <c:spPr>
            <a:noFill/>
            <a:ln>
              <a:noFill/>
            </a:ln>
            <a:effectLst/>
          </c:spPr>
          <c:txPr>
            <a:bodyPr rot="-5400000" spcFirstLastPara="1" vertOverflow="ellipsis" vert="horz" wrap="square" anchor="ctr" anchorCtr="1"/>
            <a:lstStyle/>
            <a:p>
              <a:pPr>
                <a:defRPr sz="12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26644377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00" b="1"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Top 5 State Affected by Heat waves</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'Total Events'!$Y$4</c:f>
              <c:strCache>
                <c:ptCount val="1"/>
                <c:pt idx="0">
                  <c:v>Events</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Pt>
            <c:idx val="0"/>
            <c:invertIfNegative val="0"/>
            <c:bubble3D val="0"/>
            <c:spPr>
              <a:solidFill>
                <a:srgbClr val="FF0000"/>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8104-4243-A862-3FA73D261A41}"/>
              </c:ext>
            </c:extLst>
          </c:dPt>
          <c:dPt>
            <c:idx val="1"/>
            <c:invertIfNegative val="0"/>
            <c:bubble3D val="0"/>
            <c:spPr>
              <a:solidFill>
                <a:schemeClr val="accent2"/>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8104-4243-A862-3FA73D261A41}"/>
              </c:ext>
            </c:extLst>
          </c:dPt>
          <c:dPt>
            <c:idx val="2"/>
            <c:invertIfNegative val="0"/>
            <c:bubble3D val="0"/>
            <c:spPr>
              <a:solidFill>
                <a:schemeClr val="accent4"/>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8104-4243-A862-3FA73D261A41}"/>
              </c:ext>
            </c:extLst>
          </c:dPt>
          <c:dPt>
            <c:idx val="3"/>
            <c:invertIfNegative val="0"/>
            <c:bubble3D val="0"/>
            <c:spPr>
              <a:solidFill>
                <a:schemeClr val="accent5">
                  <a:lumMod val="75000"/>
                </a:schemeClr>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7-8104-4243-A862-3FA73D261A41}"/>
              </c:ext>
            </c:extLst>
          </c:dPt>
          <c:dPt>
            <c:idx val="4"/>
            <c:invertIfNegative val="0"/>
            <c:bubble3D val="0"/>
            <c:spPr>
              <a:solidFill>
                <a:schemeClr val="accent6"/>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9-8104-4243-A862-3FA73D261A41}"/>
              </c:ext>
            </c:extLst>
          </c:dPt>
          <c:dLbls>
            <c:dLbl>
              <c:idx val="0"/>
              <c:layout>
                <c:manualLayout>
                  <c:x val="1.9280825219319352E-2"/>
                  <c:y val="-3.24074074074073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104-4243-A862-3FA73D261A41}"/>
                </c:ext>
              </c:extLst>
            </c:dLbl>
            <c:dLbl>
              <c:idx val="1"/>
              <c:layout>
                <c:manualLayout>
                  <c:x val="2.3136990263183194E-2"/>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104-4243-A862-3FA73D261A41}"/>
                </c:ext>
              </c:extLst>
            </c:dLbl>
            <c:dLbl>
              <c:idx val="2"/>
              <c:layout>
                <c:manualLayout>
                  <c:x val="1.7352742697387378E-2"/>
                  <c:y val="-3.24074074074074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104-4243-A862-3FA73D261A41}"/>
                </c:ext>
              </c:extLst>
            </c:dLbl>
            <c:dLbl>
              <c:idx val="3"/>
              <c:layout>
                <c:manualLayout>
                  <c:x val="5.7842475657958158E-3"/>
                  <c:y val="-3.24074074074074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104-4243-A862-3FA73D261A41}"/>
                </c:ext>
              </c:extLst>
            </c:dLbl>
            <c:dLbl>
              <c:idx val="4"/>
              <c:layout>
                <c:manualLayout>
                  <c:x val="1.5424660175455509E-2"/>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104-4243-A862-3FA73D261A4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'Total Events'!$X$5:$X$9</c:f>
              <c:strCache>
                <c:ptCount val="5"/>
                <c:pt idx="0">
                  <c:v>Maharashtra</c:v>
                </c:pt>
                <c:pt idx="1">
                  <c:v>Odisha</c:v>
                </c:pt>
                <c:pt idx="2">
                  <c:v>Andhra Pradesh</c:v>
                </c:pt>
                <c:pt idx="3">
                  <c:v>West Bengal</c:v>
                </c:pt>
                <c:pt idx="4">
                  <c:v>Rajasthan</c:v>
                </c:pt>
              </c:strCache>
            </c:strRef>
          </c:cat>
          <c:val>
            <c:numRef>
              <c:f>'Total Events'!$Y$5:$Y$9</c:f>
              <c:numCache>
                <c:formatCode>General</c:formatCode>
                <c:ptCount val="5"/>
                <c:pt idx="0">
                  <c:v>92</c:v>
                </c:pt>
                <c:pt idx="1">
                  <c:v>92</c:v>
                </c:pt>
                <c:pt idx="2">
                  <c:v>46</c:v>
                </c:pt>
                <c:pt idx="3">
                  <c:v>42</c:v>
                </c:pt>
                <c:pt idx="4">
                  <c:v>38</c:v>
                </c:pt>
              </c:numCache>
            </c:numRef>
          </c:val>
          <c:extLst>
            <c:ext xmlns:c16="http://schemas.microsoft.com/office/drawing/2014/chart" uri="{C3380CC4-5D6E-409C-BE32-E72D297353CC}">
              <c16:uniqueId val="{0000000A-8104-4243-A862-3FA73D261A41}"/>
            </c:ext>
          </c:extLst>
        </c:ser>
        <c:dLbls>
          <c:showLegendKey val="0"/>
          <c:showVal val="1"/>
          <c:showCatName val="0"/>
          <c:showSerName val="0"/>
          <c:showPercent val="0"/>
          <c:showBubbleSize val="0"/>
        </c:dLbls>
        <c:gapWidth val="150"/>
        <c:shape val="box"/>
        <c:axId val="91344000"/>
        <c:axId val="91344480"/>
        <c:axId val="0"/>
      </c:bar3DChart>
      <c:catAx>
        <c:axId val="913440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91344480"/>
        <c:crosses val="autoZero"/>
        <c:auto val="1"/>
        <c:lblAlgn val="ctr"/>
        <c:lblOffset val="100"/>
        <c:noMultiLvlLbl val="0"/>
      </c:catAx>
      <c:valAx>
        <c:axId val="91344480"/>
        <c:scaling>
          <c:orientation val="minMax"/>
        </c:scaling>
        <c:delete val="0"/>
        <c:axPos val="l"/>
        <c:majorGridlines>
          <c:spPr>
            <a:ln w="9525" cap="flat" cmpd="sng" algn="ctr">
              <a:solidFill>
                <a:schemeClr val="dk1">
                  <a:lumMod val="50000"/>
                  <a:lumOff val="5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No. of  Events</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913440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scatterChart>
        <c:scatterStyle val="smoothMarker"/>
        <c:varyColors val="0"/>
        <c:ser>
          <c:idx val="0"/>
          <c:order val="0"/>
          <c:tx>
            <c:strRef>
              <c:f>'Total Events'!$AH$4</c:f>
              <c:strCache>
                <c:ptCount val="1"/>
                <c:pt idx="0">
                  <c:v>Maharashtra</c:v>
                </c:pt>
              </c:strCache>
            </c:strRef>
          </c:tx>
          <c:spPr>
            <a:ln w="9525" cap="rnd">
              <a:solidFill>
                <a:srgbClr val="FF0000"/>
              </a:solidFill>
              <a:round/>
            </a:ln>
            <a:effectLst>
              <a:outerShdw blurRad="57150" dist="19050" dir="5400000" algn="ctr" rotWithShape="0">
                <a:srgbClr val="000000">
                  <a:alpha val="63000"/>
                </a:srgbClr>
              </a:outerShdw>
            </a:effectLst>
          </c:spPr>
          <c:marker>
            <c:symbol val="circle"/>
            <c:size val="6"/>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9525" cap="rnd">
                <a:solidFill>
                  <a:schemeClr val="accent6"/>
                </a:solidFill>
                <a:round/>
              </a:ln>
              <a:effectLst>
                <a:outerShdw blurRad="57150" dist="19050" dir="5400000" algn="ctr" rotWithShape="0">
                  <a:srgbClr val="000000">
                    <a:alpha val="63000"/>
                  </a:srgbClr>
                </a:outerShdw>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trendline>
            <c:spPr>
              <a:ln w="19050" cap="rnd">
                <a:solidFill>
                  <a:srgbClr val="FF0000"/>
                </a:solidFill>
                <a:prstDash val="sysDash"/>
              </a:ln>
              <a:effectLst/>
            </c:spPr>
            <c:trendlineType val="linear"/>
            <c:dispRSqr val="0"/>
            <c:dispEq val="0"/>
          </c:trendline>
          <c:xVal>
            <c:numRef>
              <c:f>'Total Events'!$AG$5:$AG$19</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xVal>
          <c:yVal>
            <c:numRef>
              <c:f>'Total Events'!$AH$5:$AH$19</c:f>
              <c:numCache>
                <c:formatCode>General</c:formatCode>
                <c:ptCount val="15"/>
                <c:pt idx="0">
                  <c:v>6</c:v>
                </c:pt>
                <c:pt idx="1">
                  <c:v>5</c:v>
                </c:pt>
                <c:pt idx="2">
                  <c:v>5</c:v>
                </c:pt>
                <c:pt idx="3">
                  <c:v>2</c:v>
                </c:pt>
                <c:pt idx="4">
                  <c:v>9</c:v>
                </c:pt>
                <c:pt idx="5">
                  <c:v>8</c:v>
                </c:pt>
                <c:pt idx="6">
                  <c:v>8</c:v>
                </c:pt>
                <c:pt idx="7">
                  <c:v>3</c:v>
                </c:pt>
                <c:pt idx="8">
                  <c:v>2</c:v>
                </c:pt>
                <c:pt idx="9">
                  <c:v>4</c:v>
                </c:pt>
                <c:pt idx="10">
                  <c:v>0</c:v>
                </c:pt>
                <c:pt idx="11">
                  <c:v>5</c:v>
                </c:pt>
                <c:pt idx="12">
                  <c:v>8</c:v>
                </c:pt>
                <c:pt idx="13">
                  <c:v>8</c:v>
                </c:pt>
                <c:pt idx="14">
                  <c:v>17</c:v>
                </c:pt>
              </c:numCache>
            </c:numRef>
          </c:yVal>
          <c:smooth val="1"/>
          <c:extLst>
            <c:ext xmlns:c16="http://schemas.microsoft.com/office/drawing/2014/chart" uri="{C3380CC4-5D6E-409C-BE32-E72D297353CC}">
              <c16:uniqueId val="{00000001-CF00-4ED2-A8B6-1896CA848A30}"/>
            </c:ext>
          </c:extLst>
        </c:ser>
        <c:dLbls>
          <c:dLblPos val="t"/>
          <c:showLegendKey val="0"/>
          <c:showVal val="1"/>
          <c:showCatName val="0"/>
          <c:showSerName val="0"/>
          <c:showPercent val="0"/>
          <c:showBubbleSize val="0"/>
        </c:dLbls>
        <c:axId val="1616353599"/>
        <c:axId val="1616351199"/>
      </c:scatterChart>
      <c:valAx>
        <c:axId val="1616353599"/>
        <c:scaling>
          <c:orientation val="minMax"/>
        </c:scaling>
        <c:delete val="0"/>
        <c:axPos val="b"/>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w="9525" cap="flat" cmpd="sng" algn="ctr">
            <a:solidFill>
              <a:schemeClr val="lt1">
                <a:lumMod val="50000"/>
              </a:schemeClr>
            </a:solid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1616351199"/>
        <c:crosses val="autoZero"/>
        <c:crossBetween val="midCat"/>
      </c:valAx>
      <c:valAx>
        <c:axId val="1616351199"/>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75000"/>
                      </a:schemeClr>
                    </a:solidFill>
                    <a:latin typeface="+mn-lt"/>
                    <a:ea typeface="+mn-ea"/>
                    <a:cs typeface="+mn-cs"/>
                  </a:defRPr>
                </a:pPr>
                <a:r>
                  <a:rPr lang="en-IN"/>
                  <a:t>No. of  Events</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lt1">
                <a:lumMod val="50000"/>
              </a:schemeClr>
            </a:solid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1616353599"/>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scatterChart>
        <c:scatterStyle val="smoothMarker"/>
        <c:varyColors val="0"/>
        <c:ser>
          <c:idx val="0"/>
          <c:order val="0"/>
          <c:tx>
            <c:strRef>
              <c:f>'Total Events'!$AK$4</c:f>
              <c:strCache>
                <c:ptCount val="1"/>
                <c:pt idx="0">
                  <c:v>Odisha</c:v>
                </c:pt>
              </c:strCache>
            </c:strRef>
          </c:tx>
          <c:spPr>
            <a:ln w="9525" cap="rnd">
              <a:solidFill>
                <a:schemeClr val="accent2"/>
              </a:solidFill>
              <a:round/>
            </a:ln>
            <a:effectLst>
              <a:outerShdw blurRad="57150" dist="19050" dir="5400000" algn="ctr" rotWithShape="0">
                <a:srgbClr val="000000">
                  <a:alpha val="63000"/>
                </a:srgbClr>
              </a:outerShdw>
            </a:effectLst>
          </c:spPr>
          <c:marker>
            <c:symbol val="circle"/>
            <c:size val="6"/>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9525" cap="rnd">
                <a:solidFill>
                  <a:schemeClr val="accent6"/>
                </a:solidFill>
                <a:round/>
              </a:ln>
              <a:effectLst>
                <a:outerShdw blurRad="57150" dist="19050" dir="5400000" algn="ctr" rotWithShape="0">
                  <a:srgbClr val="000000">
                    <a:alpha val="63000"/>
                  </a:srgbClr>
                </a:outerShdw>
              </a:effectLst>
            </c:spPr>
          </c:marker>
          <c:trendline>
            <c:spPr>
              <a:ln w="19050" cap="rnd">
                <a:solidFill>
                  <a:schemeClr val="accent2"/>
                </a:solidFill>
                <a:prstDash val="sysDash"/>
              </a:ln>
              <a:effectLst/>
            </c:spPr>
            <c:trendlineType val="linear"/>
            <c:dispRSqr val="0"/>
            <c:dispEq val="0"/>
          </c:trendline>
          <c:xVal>
            <c:numRef>
              <c:f>'Total Events'!$AJ$5:$AJ$19</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xVal>
          <c:yVal>
            <c:numRef>
              <c:f>'Total Events'!$AK$5:$AK$19</c:f>
              <c:numCache>
                <c:formatCode>General</c:formatCode>
                <c:ptCount val="15"/>
                <c:pt idx="0">
                  <c:v>5</c:v>
                </c:pt>
                <c:pt idx="1">
                  <c:v>2</c:v>
                </c:pt>
                <c:pt idx="2">
                  <c:v>2</c:v>
                </c:pt>
                <c:pt idx="3">
                  <c:v>2</c:v>
                </c:pt>
                <c:pt idx="4">
                  <c:v>4</c:v>
                </c:pt>
                <c:pt idx="5">
                  <c:v>4</c:v>
                </c:pt>
                <c:pt idx="6">
                  <c:v>1</c:v>
                </c:pt>
                <c:pt idx="7">
                  <c:v>3</c:v>
                </c:pt>
                <c:pt idx="8">
                  <c:v>1</c:v>
                </c:pt>
                <c:pt idx="9">
                  <c:v>10</c:v>
                </c:pt>
                <c:pt idx="10">
                  <c:v>15</c:v>
                </c:pt>
                <c:pt idx="11">
                  <c:v>14</c:v>
                </c:pt>
                <c:pt idx="12">
                  <c:v>11</c:v>
                </c:pt>
                <c:pt idx="13">
                  <c:v>0</c:v>
                </c:pt>
                <c:pt idx="14">
                  <c:v>8</c:v>
                </c:pt>
              </c:numCache>
            </c:numRef>
          </c:yVal>
          <c:smooth val="1"/>
          <c:extLst>
            <c:ext xmlns:c16="http://schemas.microsoft.com/office/drawing/2014/chart" uri="{C3380CC4-5D6E-409C-BE32-E72D297353CC}">
              <c16:uniqueId val="{00000001-B474-4E5B-8421-EFE4E0A5916B}"/>
            </c:ext>
          </c:extLst>
        </c:ser>
        <c:dLbls>
          <c:showLegendKey val="0"/>
          <c:showVal val="0"/>
          <c:showCatName val="0"/>
          <c:showSerName val="0"/>
          <c:showPercent val="0"/>
          <c:showBubbleSize val="0"/>
        </c:dLbls>
        <c:axId val="1861627920"/>
        <c:axId val="1861612560"/>
      </c:scatterChart>
      <c:valAx>
        <c:axId val="1861627920"/>
        <c:scaling>
          <c:orientation val="minMax"/>
        </c:scaling>
        <c:delete val="0"/>
        <c:axPos val="b"/>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w="9525" cap="flat" cmpd="sng" algn="ctr">
            <a:solidFill>
              <a:schemeClr val="lt1">
                <a:lumMod val="50000"/>
              </a:schemeClr>
            </a:solid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1861612560"/>
        <c:crosses val="autoZero"/>
        <c:crossBetween val="midCat"/>
      </c:valAx>
      <c:valAx>
        <c:axId val="1861612560"/>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75000"/>
                      </a:schemeClr>
                    </a:solidFill>
                    <a:latin typeface="+mn-lt"/>
                    <a:ea typeface="+mn-ea"/>
                    <a:cs typeface="+mn-cs"/>
                  </a:defRPr>
                </a:pPr>
                <a:r>
                  <a:rPr lang="en-IN"/>
                  <a:t>Total no. of Events</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lt1">
                <a:lumMod val="50000"/>
              </a:schemeClr>
            </a:solid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186162792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48">
  <cs:axisTitle>
    <cs:lnRef idx="0"/>
    <cs:fillRef idx="0"/>
    <cs:effectRef idx="0"/>
    <cs:fontRef idx="minor">
      <a:schemeClr val="lt1">
        <a:lumMod val="75000"/>
      </a:schemeClr>
    </cs:fontRef>
    <cs:defRPr sz="900" b="1" kern="1200" cap="all"/>
  </cs:axisTitle>
  <cs:categoryAxis>
    <cs:lnRef idx="0"/>
    <cs:fillRef idx="0"/>
    <cs:effectRef idx="0"/>
    <cs:fontRef idx="minor">
      <a:schemeClr val="lt1">
        <a:lumMod val="75000"/>
      </a:schemeClr>
    </cs:fontRef>
    <cs:spPr>
      <a:ln w="9525" cap="flat" cmpd="sng" algn="ctr">
        <a:solidFill>
          <a:schemeClr val="lt1">
            <a:lumMod val="50000"/>
          </a:schemeClr>
        </a:solidFill>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9525" cap="rnd">
        <a:solidFill>
          <a:schemeClr val="phClr"/>
        </a:solidFill>
        <a:round/>
      </a:ln>
    </cs:spPr>
  </cs:dataPointLine>
  <cs:dataPointMarker>
    <cs:lnRef idx="0">
      <cs:styleClr val="auto"/>
    </cs:lnRef>
    <cs:fillRef idx="3">
      <cs:styleClr val="auto"/>
    </cs:fillRef>
    <cs:effectRef idx="3"/>
    <cs:fontRef idx="minor">
      <a:schemeClr val="tx1"/>
    </cs:fontRef>
    <cs:spPr>
      <a:ln w="9525" cap="rnd">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spPr>
      <a:ln w="9525" cap="flat" cmpd="sng" algn="ctr">
        <a:solidFill>
          <a:schemeClr val="lt1">
            <a:lumMod val="50000"/>
          </a:schemeClr>
        </a:solidFill>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75000"/>
      </a:schemeClr>
    </cs:fontRef>
    <cs:spPr>
      <a:ln w="9525" cap="flat" cmpd="sng" algn="ctr">
        <a:solidFill>
          <a:schemeClr val="lt1">
            <a:lumMod val="50000"/>
          </a:schemeClr>
        </a:solidFill>
      </a:ln>
    </cs:spPr>
    <cs:defRPr sz="9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48">
  <cs:axisTitle>
    <cs:lnRef idx="0"/>
    <cs:fillRef idx="0"/>
    <cs:effectRef idx="0"/>
    <cs:fontRef idx="minor">
      <a:schemeClr val="lt1">
        <a:lumMod val="75000"/>
      </a:schemeClr>
    </cs:fontRef>
    <cs:defRPr sz="900" b="1" kern="1200" cap="all"/>
  </cs:axisTitle>
  <cs:categoryAxis>
    <cs:lnRef idx="0"/>
    <cs:fillRef idx="0"/>
    <cs:effectRef idx="0"/>
    <cs:fontRef idx="minor">
      <a:schemeClr val="lt1">
        <a:lumMod val="75000"/>
      </a:schemeClr>
    </cs:fontRef>
    <cs:spPr>
      <a:ln w="9525" cap="flat" cmpd="sng" algn="ctr">
        <a:solidFill>
          <a:schemeClr val="lt1">
            <a:lumMod val="50000"/>
          </a:schemeClr>
        </a:solidFill>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9525" cap="rnd">
        <a:solidFill>
          <a:schemeClr val="phClr"/>
        </a:solidFill>
        <a:round/>
      </a:ln>
    </cs:spPr>
  </cs:dataPointLine>
  <cs:dataPointMarker>
    <cs:lnRef idx="0">
      <cs:styleClr val="auto"/>
    </cs:lnRef>
    <cs:fillRef idx="3">
      <cs:styleClr val="auto"/>
    </cs:fillRef>
    <cs:effectRef idx="3"/>
    <cs:fontRef idx="minor">
      <a:schemeClr val="tx1"/>
    </cs:fontRef>
    <cs:spPr>
      <a:ln w="9525" cap="rnd">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spPr>
      <a:ln w="9525" cap="flat" cmpd="sng" algn="ctr">
        <a:solidFill>
          <a:schemeClr val="lt1">
            <a:lumMod val="50000"/>
          </a:schemeClr>
        </a:solidFill>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75000"/>
      </a:schemeClr>
    </cs:fontRef>
    <cs:spPr>
      <a:ln w="9525" cap="flat" cmpd="sng" algn="ctr">
        <a:solidFill>
          <a:schemeClr val="lt1">
            <a:lumMod val="50000"/>
          </a:schemeClr>
        </a:solidFill>
      </a:ln>
    </cs:spPr>
    <cs:defRPr sz="9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ABF94E-A660-44AB-8B3A-E3B61C70A703}"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IN"/>
        </a:p>
      </dgm:t>
    </dgm:pt>
    <dgm:pt modelId="{76D68DBA-FC0E-45FA-8243-56BB6351594D}">
      <dgm:prSet custT="1"/>
      <dgm:spPr>
        <a:noFill/>
        <a:ln>
          <a:noFill/>
        </a:ln>
      </dgm:spPr>
      <dgm:t>
        <a:bodyPr anchor="t" anchorCtr="0"/>
        <a:lstStyle/>
        <a:p>
          <a:r>
            <a:rPr lang="en-IN" sz="2400" b="1" dirty="0"/>
            <a:t>Research Design </a:t>
          </a:r>
        </a:p>
        <a:p>
          <a:r>
            <a:rPr lang="en-IN" sz="2400" dirty="0"/>
            <a:t>Secondary Research </a:t>
          </a:r>
        </a:p>
      </dgm:t>
    </dgm:pt>
    <dgm:pt modelId="{03BBE7F0-470B-4E01-AD54-72670FF065ED}" type="parTrans" cxnId="{990A1B60-F560-4AC5-8DCF-04B17E82E5F0}">
      <dgm:prSet/>
      <dgm:spPr/>
      <dgm:t>
        <a:bodyPr/>
        <a:lstStyle/>
        <a:p>
          <a:endParaRPr lang="en-IN"/>
        </a:p>
      </dgm:t>
    </dgm:pt>
    <dgm:pt modelId="{5BD9FC22-A942-4A36-8870-A11171E08E15}" type="sibTrans" cxnId="{990A1B60-F560-4AC5-8DCF-04B17E82E5F0}">
      <dgm:prSet/>
      <dgm:spPr/>
      <dgm:t>
        <a:bodyPr/>
        <a:lstStyle/>
        <a:p>
          <a:endParaRPr lang="en-IN"/>
        </a:p>
      </dgm:t>
    </dgm:pt>
    <dgm:pt modelId="{5A8ADD3F-01D8-45EE-8DBC-9CBE00B1F509}">
      <dgm:prSet custT="1"/>
      <dgm:spPr>
        <a:noFill/>
        <a:ln>
          <a:noFill/>
        </a:ln>
      </dgm:spPr>
      <dgm:t>
        <a:bodyPr anchor="t" anchorCtr="0"/>
        <a:lstStyle/>
        <a:p>
          <a:r>
            <a:rPr lang="en-IN" sz="2400" b="1" dirty="0"/>
            <a:t>Data Collection  </a:t>
          </a:r>
          <a:r>
            <a:rPr lang="en-IN" sz="2400" dirty="0"/>
            <a:t>IMD</a:t>
          </a:r>
        </a:p>
        <a:p>
          <a:r>
            <a:rPr lang="en-IN" sz="2400" dirty="0"/>
            <a:t> (Last 15 Years)</a:t>
          </a:r>
        </a:p>
      </dgm:t>
    </dgm:pt>
    <dgm:pt modelId="{EF1F7164-EFE7-4C7D-A51C-877636A2B711}" type="parTrans" cxnId="{01245515-544E-4E26-8881-18B8C0CF20E4}">
      <dgm:prSet/>
      <dgm:spPr/>
      <dgm:t>
        <a:bodyPr/>
        <a:lstStyle/>
        <a:p>
          <a:endParaRPr lang="en-IN"/>
        </a:p>
      </dgm:t>
    </dgm:pt>
    <dgm:pt modelId="{680C39B6-4D68-408D-B073-89A79AC2D707}" type="sibTrans" cxnId="{01245515-544E-4E26-8881-18B8C0CF20E4}">
      <dgm:prSet/>
      <dgm:spPr/>
      <dgm:t>
        <a:bodyPr/>
        <a:lstStyle/>
        <a:p>
          <a:endParaRPr lang="en-IN"/>
        </a:p>
      </dgm:t>
    </dgm:pt>
    <dgm:pt modelId="{E182FE41-E295-446B-8EE7-23CE02C2B29D}">
      <dgm:prSet custT="1"/>
      <dgm:spPr>
        <a:noFill/>
        <a:ln>
          <a:noFill/>
        </a:ln>
      </dgm:spPr>
      <dgm:t>
        <a:bodyPr anchor="t" anchorCtr="0"/>
        <a:lstStyle/>
        <a:p>
          <a:r>
            <a:rPr lang="en-IN" sz="2400" b="1" dirty="0"/>
            <a:t>Data Analysis</a:t>
          </a:r>
        </a:p>
        <a:p>
          <a:r>
            <a:rPr lang="en-IN" sz="2400" dirty="0"/>
            <a:t> Excel, SPSS, QGIS</a:t>
          </a:r>
        </a:p>
      </dgm:t>
    </dgm:pt>
    <dgm:pt modelId="{5BB8BF12-359C-4075-A5E3-C05220CC3910}" type="parTrans" cxnId="{D0B93774-D676-4C55-953D-5ADEE98BA5F4}">
      <dgm:prSet/>
      <dgm:spPr/>
      <dgm:t>
        <a:bodyPr/>
        <a:lstStyle/>
        <a:p>
          <a:endParaRPr lang="en-IN"/>
        </a:p>
      </dgm:t>
    </dgm:pt>
    <dgm:pt modelId="{397037CE-48B2-4381-BCD0-2FD4BE8D8D65}" type="sibTrans" cxnId="{D0B93774-D676-4C55-953D-5ADEE98BA5F4}">
      <dgm:prSet/>
      <dgm:spPr/>
      <dgm:t>
        <a:bodyPr/>
        <a:lstStyle/>
        <a:p>
          <a:endParaRPr lang="en-IN"/>
        </a:p>
      </dgm:t>
    </dgm:pt>
    <dgm:pt modelId="{4B7A9539-6593-4272-B85B-CEAE413D16BB}">
      <dgm:prSet custT="1"/>
      <dgm:spPr>
        <a:noFill/>
        <a:ln>
          <a:noFill/>
        </a:ln>
      </dgm:spPr>
      <dgm:t>
        <a:bodyPr anchor="t" anchorCtr="0"/>
        <a:lstStyle/>
        <a:p>
          <a:r>
            <a:rPr lang="en-IN" sz="2400" b="1" dirty="0"/>
            <a:t>Limitation </a:t>
          </a:r>
        </a:p>
        <a:p>
          <a:r>
            <a:rPr lang="en-IN" sz="2400" dirty="0"/>
            <a:t>Data Accuracy, </a:t>
          </a:r>
        </a:p>
        <a:p>
          <a:r>
            <a:rPr lang="en-IN" sz="2400" dirty="0"/>
            <a:t>Data completeness</a:t>
          </a:r>
        </a:p>
      </dgm:t>
    </dgm:pt>
    <dgm:pt modelId="{07263D63-C0B6-4E25-B81F-504D4B33AB52}" type="parTrans" cxnId="{80A7A4FF-D0F1-41D4-AAB5-3AA53E78C6A0}">
      <dgm:prSet/>
      <dgm:spPr/>
      <dgm:t>
        <a:bodyPr/>
        <a:lstStyle/>
        <a:p>
          <a:endParaRPr lang="en-IN"/>
        </a:p>
      </dgm:t>
    </dgm:pt>
    <dgm:pt modelId="{D1F6C8BE-8456-46B9-BD2B-70A3B2A6E7EB}" type="sibTrans" cxnId="{80A7A4FF-D0F1-41D4-AAB5-3AA53E78C6A0}">
      <dgm:prSet/>
      <dgm:spPr/>
      <dgm:t>
        <a:bodyPr/>
        <a:lstStyle/>
        <a:p>
          <a:endParaRPr lang="en-IN"/>
        </a:p>
      </dgm:t>
    </dgm:pt>
    <dgm:pt modelId="{CA87D250-3C64-4687-90C4-03FE73AECCD5}" type="pres">
      <dgm:prSet presAssocID="{2AABF94E-A660-44AB-8B3A-E3B61C70A703}" presName="diagram" presStyleCnt="0">
        <dgm:presLayoutVars>
          <dgm:chPref val="1"/>
          <dgm:dir/>
          <dgm:animOne val="branch"/>
          <dgm:animLvl val="lvl"/>
          <dgm:resizeHandles/>
        </dgm:presLayoutVars>
      </dgm:prSet>
      <dgm:spPr/>
    </dgm:pt>
    <dgm:pt modelId="{E40861DF-A3EE-48C1-AF54-AF259A092F3A}" type="pres">
      <dgm:prSet presAssocID="{76D68DBA-FC0E-45FA-8243-56BB6351594D}" presName="root" presStyleCnt="0"/>
      <dgm:spPr/>
    </dgm:pt>
    <dgm:pt modelId="{754A7022-8445-4FD6-AD97-5AF7D7CF3DBC}" type="pres">
      <dgm:prSet presAssocID="{76D68DBA-FC0E-45FA-8243-56BB6351594D}" presName="rootComposite" presStyleCnt="0"/>
      <dgm:spPr/>
    </dgm:pt>
    <dgm:pt modelId="{89BC183C-6805-4DF4-A4E3-090324FE42BC}" type="pres">
      <dgm:prSet presAssocID="{76D68DBA-FC0E-45FA-8243-56BB6351594D}" presName="rootText" presStyleLbl="node1" presStyleIdx="0" presStyleCnt="4" custScaleX="123941" custScaleY="94581" custLinFactY="8474" custLinFactNeighborY="100000"/>
      <dgm:spPr/>
    </dgm:pt>
    <dgm:pt modelId="{D4815EF6-C6F4-4FE9-9203-22E4F90595B0}" type="pres">
      <dgm:prSet presAssocID="{76D68DBA-FC0E-45FA-8243-56BB6351594D}" presName="rootConnector" presStyleLbl="node1" presStyleIdx="0" presStyleCnt="4"/>
      <dgm:spPr/>
    </dgm:pt>
    <dgm:pt modelId="{81144A3F-3F8B-409F-A834-57DBBBE0AC07}" type="pres">
      <dgm:prSet presAssocID="{76D68DBA-FC0E-45FA-8243-56BB6351594D}" presName="childShape" presStyleCnt="0"/>
      <dgm:spPr/>
    </dgm:pt>
    <dgm:pt modelId="{5AB07B4D-18A1-481A-A75D-0E8618B586D7}" type="pres">
      <dgm:prSet presAssocID="{5A8ADD3F-01D8-45EE-8DBC-9CBE00B1F509}" presName="root" presStyleCnt="0"/>
      <dgm:spPr/>
    </dgm:pt>
    <dgm:pt modelId="{FBA14790-D013-4904-820E-3706BFFF8CCC}" type="pres">
      <dgm:prSet presAssocID="{5A8ADD3F-01D8-45EE-8DBC-9CBE00B1F509}" presName="rootComposite" presStyleCnt="0"/>
      <dgm:spPr/>
    </dgm:pt>
    <dgm:pt modelId="{8CA80BE3-544F-421B-9BA7-76B45FE780BE}" type="pres">
      <dgm:prSet presAssocID="{5A8ADD3F-01D8-45EE-8DBC-9CBE00B1F509}" presName="rootText" presStyleLbl="node1" presStyleIdx="1" presStyleCnt="4" custScaleX="128515" custScaleY="162081" custLinFactY="8474" custLinFactNeighborY="100000"/>
      <dgm:spPr/>
    </dgm:pt>
    <dgm:pt modelId="{2D17D20E-F368-458A-8FD4-6D7D6F156DD5}" type="pres">
      <dgm:prSet presAssocID="{5A8ADD3F-01D8-45EE-8DBC-9CBE00B1F509}" presName="rootConnector" presStyleLbl="node1" presStyleIdx="1" presStyleCnt="4"/>
      <dgm:spPr/>
    </dgm:pt>
    <dgm:pt modelId="{536CC3F2-220E-47DC-9F6F-289DBFB528BE}" type="pres">
      <dgm:prSet presAssocID="{5A8ADD3F-01D8-45EE-8DBC-9CBE00B1F509}" presName="childShape" presStyleCnt="0"/>
      <dgm:spPr/>
    </dgm:pt>
    <dgm:pt modelId="{A5E67C4A-FD4E-47C0-9809-FA35F773F6FE}" type="pres">
      <dgm:prSet presAssocID="{E182FE41-E295-446B-8EE7-23CE02C2B29D}" presName="root" presStyleCnt="0"/>
      <dgm:spPr/>
    </dgm:pt>
    <dgm:pt modelId="{FC7F3C49-7893-44DC-8A01-1865E99760E2}" type="pres">
      <dgm:prSet presAssocID="{E182FE41-E295-446B-8EE7-23CE02C2B29D}" presName="rootComposite" presStyleCnt="0"/>
      <dgm:spPr/>
    </dgm:pt>
    <dgm:pt modelId="{509E60A0-38AB-4738-A54F-F292421DF551}" type="pres">
      <dgm:prSet presAssocID="{E182FE41-E295-446B-8EE7-23CE02C2B29D}" presName="rootText" presStyleLbl="node1" presStyleIdx="2" presStyleCnt="4" custScaleY="162081" custLinFactY="8474" custLinFactNeighborY="100000"/>
      <dgm:spPr/>
    </dgm:pt>
    <dgm:pt modelId="{6C495B29-875D-49EF-8F45-DBD6987C63C5}" type="pres">
      <dgm:prSet presAssocID="{E182FE41-E295-446B-8EE7-23CE02C2B29D}" presName="rootConnector" presStyleLbl="node1" presStyleIdx="2" presStyleCnt="4"/>
      <dgm:spPr/>
    </dgm:pt>
    <dgm:pt modelId="{3A59F29D-3D11-44AC-B5E2-57A08CE85B64}" type="pres">
      <dgm:prSet presAssocID="{E182FE41-E295-446B-8EE7-23CE02C2B29D}" presName="childShape" presStyleCnt="0"/>
      <dgm:spPr/>
    </dgm:pt>
    <dgm:pt modelId="{B6AE4E2C-0ECA-453D-B6A4-EB81A8EE1543}" type="pres">
      <dgm:prSet presAssocID="{4B7A9539-6593-4272-B85B-CEAE413D16BB}" presName="root" presStyleCnt="0"/>
      <dgm:spPr/>
    </dgm:pt>
    <dgm:pt modelId="{C82FE0A5-DDEF-486E-9EF0-6B0C3355296C}" type="pres">
      <dgm:prSet presAssocID="{4B7A9539-6593-4272-B85B-CEAE413D16BB}" presName="rootComposite" presStyleCnt="0"/>
      <dgm:spPr/>
    </dgm:pt>
    <dgm:pt modelId="{2666A33D-8447-40F1-8AF2-51C342AEA136}" type="pres">
      <dgm:prSet presAssocID="{4B7A9539-6593-4272-B85B-CEAE413D16BB}" presName="rootText" presStyleLbl="node1" presStyleIdx="3" presStyleCnt="4" custScaleX="135941" custScaleY="162081" custLinFactY="8474" custLinFactNeighborY="100000"/>
      <dgm:spPr/>
    </dgm:pt>
    <dgm:pt modelId="{DCD9732D-B1E6-4818-BE58-358F15B44440}" type="pres">
      <dgm:prSet presAssocID="{4B7A9539-6593-4272-B85B-CEAE413D16BB}" presName="rootConnector" presStyleLbl="node1" presStyleIdx="3" presStyleCnt="4"/>
      <dgm:spPr/>
    </dgm:pt>
    <dgm:pt modelId="{B4E4609C-4D47-4081-BD8B-9BE436256D74}" type="pres">
      <dgm:prSet presAssocID="{4B7A9539-6593-4272-B85B-CEAE413D16BB}" presName="childShape" presStyleCnt="0"/>
      <dgm:spPr/>
    </dgm:pt>
  </dgm:ptLst>
  <dgm:cxnLst>
    <dgm:cxn modelId="{01245515-544E-4E26-8881-18B8C0CF20E4}" srcId="{2AABF94E-A660-44AB-8B3A-E3B61C70A703}" destId="{5A8ADD3F-01D8-45EE-8DBC-9CBE00B1F509}" srcOrd="1" destOrd="0" parTransId="{EF1F7164-EFE7-4C7D-A51C-877636A2B711}" sibTransId="{680C39B6-4D68-408D-B073-89A79AC2D707}"/>
    <dgm:cxn modelId="{F1CCC438-52FA-4B23-9816-4220417BBF88}" type="presOf" srcId="{5A8ADD3F-01D8-45EE-8DBC-9CBE00B1F509}" destId="{8CA80BE3-544F-421B-9BA7-76B45FE780BE}" srcOrd="0" destOrd="0" presId="urn:microsoft.com/office/officeart/2005/8/layout/hierarchy3"/>
    <dgm:cxn modelId="{990A1B60-F560-4AC5-8DCF-04B17E82E5F0}" srcId="{2AABF94E-A660-44AB-8B3A-E3B61C70A703}" destId="{76D68DBA-FC0E-45FA-8243-56BB6351594D}" srcOrd="0" destOrd="0" parTransId="{03BBE7F0-470B-4E01-AD54-72670FF065ED}" sibTransId="{5BD9FC22-A942-4A36-8870-A11171E08E15}"/>
    <dgm:cxn modelId="{7BE70E4A-1019-4DE9-9C05-D20524045D7B}" type="presOf" srcId="{4B7A9539-6593-4272-B85B-CEAE413D16BB}" destId="{DCD9732D-B1E6-4818-BE58-358F15B44440}" srcOrd="1" destOrd="0" presId="urn:microsoft.com/office/officeart/2005/8/layout/hierarchy3"/>
    <dgm:cxn modelId="{D0B93774-D676-4C55-953D-5ADEE98BA5F4}" srcId="{2AABF94E-A660-44AB-8B3A-E3B61C70A703}" destId="{E182FE41-E295-446B-8EE7-23CE02C2B29D}" srcOrd="2" destOrd="0" parTransId="{5BB8BF12-359C-4075-A5E3-C05220CC3910}" sibTransId="{397037CE-48B2-4381-BCD0-2FD4BE8D8D65}"/>
    <dgm:cxn modelId="{8E25589B-CB76-41AF-A356-13615905E090}" type="presOf" srcId="{E182FE41-E295-446B-8EE7-23CE02C2B29D}" destId="{509E60A0-38AB-4738-A54F-F292421DF551}" srcOrd="0" destOrd="0" presId="urn:microsoft.com/office/officeart/2005/8/layout/hierarchy3"/>
    <dgm:cxn modelId="{9E003DB4-8E01-47D4-B6B5-03546BE560AC}" type="presOf" srcId="{76D68DBA-FC0E-45FA-8243-56BB6351594D}" destId="{89BC183C-6805-4DF4-A4E3-090324FE42BC}" srcOrd="0" destOrd="0" presId="urn:microsoft.com/office/officeart/2005/8/layout/hierarchy3"/>
    <dgm:cxn modelId="{0721EBD3-CB3C-4458-AD88-BE9CE439347F}" type="presOf" srcId="{E182FE41-E295-446B-8EE7-23CE02C2B29D}" destId="{6C495B29-875D-49EF-8F45-DBD6987C63C5}" srcOrd="1" destOrd="0" presId="urn:microsoft.com/office/officeart/2005/8/layout/hierarchy3"/>
    <dgm:cxn modelId="{70B5D7F0-F7AE-41D0-8CC6-A7B8E14717F7}" type="presOf" srcId="{4B7A9539-6593-4272-B85B-CEAE413D16BB}" destId="{2666A33D-8447-40F1-8AF2-51C342AEA136}" srcOrd="0" destOrd="0" presId="urn:microsoft.com/office/officeart/2005/8/layout/hierarchy3"/>
    <dgm:cxn modelId="{5088F4F1-795B-4CC5-804B-128CBEEB4647}" type="presOf" srcId="{2AABF94E-A660-44AB-8B3A-E3B61C70A703}" destId="{CA87D250-3C64-4687-90C4-03FE73AECCD5}" srcOrd="0" destOrd="0" presId="urn:microsoft.com/office/officeart/2005/8/layout/hierarchy3"/>
    <dgm:cxn modelId="{73C459F2-6C95-4EF1-9510-7861BBFF8D21}" type="presOf" srcId="{5A8ADD3F-01D8-45EE-8DBC-9CBE00B1F509}" destId="{2D17D20E-F368-458A-8FD4-6D7D6F156DD5}" srcOrd="1" destOrd="0" presId="urn:microsoft.com/office/officeart/2005/8/layout/hierarchy3"/>
    <dgm:cxn modelId="{8BB8EBF3-9A76-4CBE-A6F0-359BF30C7B0C}" type="presOf" srcId="{76D68DBA-FC0E-45FA-8243-56BB6351594D}" destId="{D4815EF6-C6F4-4FE9-9203-22E4F90595B0}" srcOrd="1" destOrd="0" presId="urn:microsoft.com/office/officeart/2005/8/layout/hierarchy3"/>
    <dgm:cxn modelId="{80A7A4FF-D0F1-41D4-AAB5-3AA53E78C6A0}" srcId="{2AABF94E-A660-44AB-8B3A-E3B61C70A703}" destId="{4B7A9539-6593-4272-B85B-CEAE413D16BB}" srcOrd="3" destOrd="0" parTransId="{07263D63-C0B6-4E25-B81F-504D4B33AB52}" sibTransId="{D1F6C8BE-8456-46B9-BD2B-70A3B2A6E7EB}"/>
    <dgm:cxn modelId="{CF31C207-E9D6-461B-9359-AA5297FE66AA}" type="presParOf" srcId="{CA87D250-3C64-4687-90C4-03FE73AECCD5}" destId="{E40861DF-A3EE-48C1-AF54-AF259A092F3A}" srcOrd="0" destOrd="0" presId="urn:microsoft.com/office/officeart/2005/8/layout/hierarchy3"/>
    <dgm:cxn modelId="{24ED69EE-2771-436C-B7CB-A7E45805B87E}" type="presParOf" srcId="{E40861DF-A3EE-48C1-AF54-AF259A092F3A}" destId="{754A7022-8445-4FD6-AD97-5AF7D7CF3DBC}" srcOrd="0" destOrd="0" presId="urn:microsoft.com/office/officeart/2005/8/layout/hierarchy3"/>
    <dgm:cxn modelId="{879405F4-E30D-446D-A784-D63814B6F6CD}" type="presParOf" srcId="{754A7022-8445-4FD6-AD97-5AF7D7CF3DBC}" destId="{89BC183C-6805-4DF4-A4E3-090324FE42BC}" srcOrd="0" destOrd="0" presId="urn:microsoft.com/office/officeart/2005/8/layout/hierarchy3"/>
    <dgm:cxn modelId="{04EEA1A2-9078-4159-9DE4-C62A93F42657}" type="presParOf" srcId="{754A7022-8445-4FD6-AD97-5AF7D7CF3DBC}" destId="{D4815EF6-C6F4-4FE9-9203-22E4F90595B0}" srcOrd="1" destOrd="0" presId="urn:microsoft.com/office/officeart/2005/8/layout/hierarchy3"/>
    <dgm:cxn modelId="{A173DE1A-425F-4DA9-B8EB-05DC469FA0E4}" type="presParOf" srcId="{E40861DF-A3EE-48C1-AF54-AF259A092F3A}" destId="{81144A3F-3F8B-409F-A834-57DBBBE0AC07}" srcOrd="1" destOrd="0" presId="urn:microsoft.com/office/officeart/2005/8/layout/hierarchy3"/>
    <dgm:cxn modelId="{0C4CAB96-A511-4E72-9476-FC2509D89AAC}" type="presParOf" srcId="{CA87D250-3C64-4687-90C4-03FE73AECCD5}" destId="{5AB07B4D-18A1-481A-A75D-0E8618B586D7}" srcOrd="1" destOrd="0" presId="urn:microsoft.com/office/officeart/2005/8/layout/hierarchy3"/>
    <dgm:cxn modelId="{AD4959DA-28E4-4B39-8306-5D7790F9BC0B}" type="presParOf" srcId="{5AB07B4D-18A1-481A-A75D-0E8618B586D7}" destId="{FBA14790-D013-4904-820E-3706BFFF8CCC}" srcOrd="0" destOrd="0" presId="urn:microsoft.com/office/officeart/2005/8/layout/hierarchy3"/>
    <dgm:cxn modelId="{006A9577-8E51-453A-B295-11D85562151B}" type="presParOf" srcId="{FBA14790-D013-4904-820E-3706BFFF8CCC}" destId="{8CA80BE3-544F-421B-9BA7-76B45FE780BE}" srcOrd="0" destOrd="0" presId="urn:microsoft.com/office/officeart/2005/8/layout/hierarchy3"/>
    <dgm:cxn modelId="{FDD014E1-26AF-49FF-999B-3FB2DCAB084B}" type="presParOf" srcId="{FBA14790-D013-4904-820E-3706BFFF8CCC}" destId="{2D17D20E-F368-458A-8FD4-6D7D6F156DD5}" srcOrd="1" destOrd="0" presId="urn:microsoft.com/office/officeart/2005/8/layout/hierarchy3"/>
    <dgm:cxn modelId="{DA2DD28B-069B-4663-A24D-BCCAA4151C5B}" type="presParOf" srcId="{5AB07B4D-18A1-481A-A75D-0E8618B586D7}" destId="{536CC3F2-220E-47DC-9F6F-289DBFB528BE}" srcOrd="1" destOrd="0" presId="urn:microsoft.com/office/officeart/2005/8/layout/hierarchy3"/>
    <dgm:cxn modelId="{988FF186-8367-483C-8D3D-6E009106752C}" type="presParOf" srcId="{CA87D250-3C64-4687-90C4-03FE73AECCD5}" destId="{A5E67C4A-FD4E-47C0-9809-FA35F773F6FE}" srcOrd="2" destOrd="0" presId="urn:microsoft.com/office/officeart/2005/8/layout/hierarchy3"/>
    <dgm:cxn modelId="{D0A01DE8-503B-43C8-A8B0-B3201FE88BAF}" type="presParOf" srcId="{A5E67C4A-FD4E-47C0-9809-FA35F773F6FE}" destId="{FC7F3C49-7893-44DC-8A01-1865E99760E2}" srcOrd="0" destOrd="0" presId="urn:microsoft.com/office/officeart/2005/8/layout/hierarchy3"/>
    <dgm:cxn modelId="{D8E564C6-FF8B-460F-8A3A-9641AE2AD2B3}" type="presParOf" srcId="{FC7F3C49-7893-44DC-8A01-1865E99760E2}" destId="{509E60A0-38AB-4738-A54F-F292421DF551}" srcOrd="0" destOrd="0" presId="urn:microsoft.com/office/officeart/2005/8/layout/hierarchy3"/>
    <dgm:cxn modelId="{14AD7C13-0BD7-49AE-B94C-218E59B42D15}" type="presParOf" srcId="{FC7F3C49-7893-44DC-8A01-1865E99760E2}" destId="{6C495B29-875D-49EF-8F45-DBD6987C63C5}" srcOrd="1" destOrd="0" presId="urn:microsoft.com/office/officeart/2005/8/layout/hierarchy3"/>
    <dgm:cxn modelId="{25E6134F-4AD9-4F99-9B7F-84F3C296E87F}" type="presParOf" srcId="{A5E67C4A-FD4E-47C0-9809-FA35F773F6FE}" destId="{3A59F29D-3D11-44AC-B5E2-57A08CE85B64}" srcOrd="1" destOrd="0" presId="urn:microsoft.com/office/officeart/2005/8/layout/hierarchy3"/>
    <dgm:cxn modelId="{75F693D2-1AAD-4EA4-9D62-407FE2CD24CC}" type="presParOf" srcId="{CA87D250-3C64-4687-90C4-03FE73AECCD5}" destId="{B6AE4E2C-0ECA-453D-B6A4-EB81A8EE1543}" srcOrd="3" destOrd="0" presId="urn:microsoft.com/office/officeart/2005/8/layout/hierarchy3"/>
    <dgm:cxn modelId="{06071D34-7F41-484B-83AD-C00D2BB39614}" type="presParOf" srcId="{B6AE4E2C-0ECA-453D-B6A4-EB81A8EE1543}" destId="{C82FE0A5-DDEF-486E-9EF0-6B0C3355296C}" srcOrd="0" destOrd="0" presId="urn:microsoft.com/office/officeart/2005/8/layout/hierarchy3"/>
    <dgm:cxn modelId="{667039D8-00EB-430E-BC2E-0B38F0F9B507}" type="presParOf" srcId="{C82FE0A5-DDEF-486E-9EF0-6B0C3355296C}" destId="{2666A33D-8447-40F1-8AF2-51C342AEA136}" srcOrd="0" destOrd="0" presId="urn:microsoft.com/office/officeart/2005/8/layout/hierarchy3"/>
    <dgm:cxn modelId="{EAAB5D9B-CB31-4C7E-929A-605C28A4D2F4}" type="presParOf" srcId="{C82FE0A5-DDEF-486E-9EF0-6B0C3355296C}" destId="{DCD9732D-B1E6-4818-BE58-358F15B44440}" srcOrd="1" destOrd="0" presId="urn:microsoft.com/office/officeart/2005/8/layout/hierarchy3"/>
    <dgm:cxn modelId="{0D0CA288-1F37-49C9-836D-E82AF2227D1E}" type="presParOf" srcId="{B6AE4E2C-0ECA-453D-B6A4-EB81A8EE1543}" destId="{B4E4609C-4D47-4081-BD8B-9BE436256D74}"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BC183C-6805-4DF4-A4E3-090324FE42BC}">
      <dsp:nvSpPr>
        <dsp:cNvPr id="0" name=""/>
        <dsp:cNvSpPr/>
      </dsp:nvSpPr>
      <dsp:spPr>
        <a:xfrm>
          <a:off x="150" y="2464774"/>
          <a:ext cx="2612280" cy="996732"/>
        </a:xfrm>
        <a:prstGeom prst="roundRect">
          <a:avLst>
            <a:gd name="adj" fmla="val 1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t" anchorCtr="0">
          <a:noAutofit/>
        </a:bodyPr>
        <a:lstStyle/>
        <a:p>
          <a:pPr marL="0" lvl="0" indent="0" algn="ctr" defTabSz="1066800">
            <a:lnSpc>
              <a:spcPct val="90000"/>
            </a:lnSpc>
            <a:spcBef>
              <a:spcPct val="0"/>
            </a:spcBef>
            <a:spcAft>
              <a:spcPct val="35000"/>
            </a:spcAft>
            <a:buNone/>
          </a:pPr>
          <a:r>
            <a:rPr lang="en-IN" sz="2400" b="1" kern="1200" dirty="0"/>
            <a:t>Research Design </a:t>
          </a:r>
        </a:p>
        <a:p>
          <a:pPr marL="0" lvl="0" indent="0" algn="ctr" defTabSz="1066800">
            <a:lnSpc>
              <a:spcPct val="90000"/>
            </a:lnSpc>
            <a:spcBef>
              <a:spcPct val="0"/>
            </a:spcBef>
            <a:spcAft>
              <a:spcPct val="35000"/>
            </a:spcAft>
            <a:buNone/>
          </a:pPr>
          <a:r>
            <a:rPr lang="en-IN" sz="2400" kern="1200" dirty="0"/>
            <a:t>Secondary Research </a:t>
          </a:r>
        </a:p>
      </dsp:txBody>
      <dsp:txXfrm>
        <a:off x="29343" y="2493967"/>
        <a:ext cx="2553894" cy="938346"/>
      </dsp:txXfrm>
    </dsp:sp>
    <dsp:sp modelId="{8CA80BE3-544F-421B-9BA7-76B45FE780BE}">
      <dsp:nvSpPr>
        <dsp:cNvPr id="0" name=""/>
        <dsp:cNvSpPr/>
      </dsp:nvSpPr>
      <dsp:spPr>
        <a:xfrm>
          <a:off x="3139350" y="2464774"/>
          <a:ext cx="2708685" cy="1708074"/>
        </a:xfrm>
        <a:prstGeom prst="roundRect">
          <a:avLst>
            <a:gd name="adj" fmla="val 1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t" anchorCtr="0">
          <a:noAutofit/>
        </a:bodyPr>
        <a:lstStyle/>
        <a:p>
          <a:pPr marL="0" lvl="0" indent="0" algn="ctr" defTabSz="1066800">
            <a:lnSpc>
              <a:spcPct val="90000"/>
            </a:lnSpc>
            <a:spcBef>
              <a:spcPct val="0"/>
            </a:spcBef>
            <a:spcAft>
              <a:spcPct val="35000"/>
            </a:spcAft>
            <a:buNone/>
          </a:pPr>
          <a:r>
            <a:rPr lang="en-IN" sz="2400" b="1" kern="1200" dirty="0"/>
            <a:t>Data Collection  </a:t>
          </a:r>
          <a:r>
            <a:rPr lang="en-IN" sz="2400" kern="1200" dirty="0"/>
            <a:t>IMD</a:t>
          </a:r>
        </a:p>
        <a:p>
          <a:pPr marL="0" lvl="0" indent="0" algn="ctr" defTabSz="1066800">
            <a:lnSpc>
              <a:spcPct val="90000"/>
            </a:lnSpc>
            <a:spcBef>
              <a:spcPct val="0"/>
            </a:spcBef>
            <a:spcAft>
              <a:spcPct val="35000"/>
            </a:spcAft>
            <a:buNone/>
          </a:pPr>
          <a:r>
            <a:rPr lang="en-IN" sz="2400" kern="1200" dirty="0"/>
            <a:t> (Last 15 Years)</a:t>
          </a:r>
        </a:p>
      </dsp:txBody>
      <dsp:txXfrm>
        <a:off x="3189378" y="2514802"/>
        <a:ext cx="2608629" cy="1608018"/>
      </dsp:txXfrm>
    </dsp:sp>
    <dsp:sp modelId="{509E60A0-38AB-4738-A54F-F292421DF551}">
      <dsp:nvSpPr>
        <dsp:cNvPr id="0" name=""/>
        <dsp:cNvSpPr/>
      </dsp:nvSpPr>
      <dsp:spPr>
        <a:xfrm>
          <a:off x="6374956" y="2464774"/>
          <a:ext cx="2107680" cy="1708074"/>
        </a:xfrm>
        <a:prstGeom prst="roundRect">
          <a:avLst>
            <a:gd name="adj" fmla="val 1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t" anchorCtr="0">
          <a:noAutofit/>
        </a:bodyPr>
        <a:lstStyle/>
        <a:p>
          <a:pPr marL="0" lvl="0" indent="0" algn="ctr" defTabSz="1066800">
            <a:lnSpc>
              <a:spcPct val="90000"/>
            </a:lnSpc>
            <a:spcBef>
              <a:spcPct val="0"/>
            </a:spcBef>
            <a:spcAft>
              <a:spcPct val="35000"/>
            </a:spcAft>
            <a:buNone/>
          </a:pPr>
          <a:r>
            <a:rPr lang="en-IN" sz="2400" b="1" kern="1200" dirty="0"/>
            <a:t>Data Analysis</a:t>
          </a:r>
        </a:p>
        <a:p>
          <a:pPr marL="0" lvl="0" indent="0" algn="ctr" defTabSz="1066800">
            <a:lnSpc>
              <a:spcPct val="90000"/>
            </a:lnSpc>
            <a:spcBef>
              <a:spcPct val="0"/>
            </a:spcBef>
            <a:spcAft>
              <a:spcPct val="35000"/>
            </a:spcAft>
            <a:buNone/>
          </a:pPr>
          <a:r>
            <a:rPr lang="en-IN" sz="2400" kern="1200" dirty="0"/>
            <a:t> Excel, SPSS, QGIS</a:t>
          </a:r>
        </a:p>
      </dsp:txBody>
      <dsp:txXfrm>
        <a:off x="6424984" y="2514802"/>
        <a:ext cx="2007624" cy="1608018"/>
      </dsp:txXfrm>
    </dsp:sp>
    <dsp:sp modelId="{2666A33D-8447-40F1-8AF2-51C342AEA136}">
      <dsp:nvSpPr>
        <dsp:cNvPr id="0" name=""/>
        <dsp:cNvSpPr/>
      </dsp:nvSpPr>
      <dsp:spPr>
        <a:xfrm>
          <a:off x="9009557" y="2464774"/>
          <a:ext cx="2865202" cy="1708074"/>
        </a:xfrm>
        <a:prstGeom prst="roundRect">
          <a:avLst>
            <a:gd name="adj" fmla="val 1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t" anchorCtr="0">
          <a:noAutofit/>
        </a:bodyPr>
        <a:lstStyle/>
        <a:p>
          <a:pPr marL="0" lvl="0" indent="0" algn="ctr" defTabSz="1066800">
            <a:lnSpc>
              <a:spcPct val="90000"/>
            </a:lnSpc>
            <a:spcBef>
              <a:spcPct val="0"/>
            </a:spcBef>
            <a:spcAft>
              <a:spcPct val="35000"/>
            </a:spcAft>
            <a:buNone/>
          </a:pPr>
          <a:r>
            <a:rPr lang="en-IN" sz="2400" b="1" kern="1200" dirty="0"/>
            <a:t>Limitation </a:t>
          </a:r>
        </a:p>
        <a:p>
          <a:pPr marL="0" lvl="0" indent="0" algn="ctr" defTabSz="1066800">
            <a:lnSpc>
              <a:spcPct val="90000"/>
            </a:lnSpc>
            <a:spcBef>
              <a:spcPct val="0"/>
            </a:spcBef>
            <a:spcAft>
              <a:spcPct val="35000"/>
            </a:spcAft>
            <a:buNone/>
          </a:pPr>
          <a:r>
            <a:rPr lang="en-IN" sz="2400" kern="1200" dirty="0"/>
            <a:t>Data Accuracy, </a:t>
          </a:r>
        </a:p>
        <a:p>
          <a:pPr marL="0" lvl="0" indent="0" algn="ctr" defTabSz="1066800">
            <a:lnSpc>
              <a:spcPct val="90000"/>
            </a:lnSpc>
            <a:spcBef>
              <a:spcPct val="0"/>
            </a:spcBef>
            <a:spcAft>
              <a:spcPct val="35000"/>
            </a:spcAft>
            <a:buNone/>
          </a:pPr>
          <a:r>
            <a:rPr lang="en-IN" sz="2400" kern="1200" dirty="0"/>
            <a:t>Data completeness</a:t>
          </a:r>
        </a:p>
      </dsp:txBody>
      <dsp:txXfrm>
        <a:off x="9059585" y="2514802"/>
        <a:ext cx="2765146" cy="160801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02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55CA1F-CCBB-4836-A4CA-025712FC75AD}" type="datetimeFigureOut">
              <a:rPr lang="en-IN" smtClean="0"/>
              <a:t>04-08-2023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7F1B5F-7E88-4EC4-82FD-A1ECBD42ADD2}" type="slidenum">
              <a:rPr lang="en-IN" smtClean="0"/>
              <a:t>‹#›</a:t>
            </a:fld>
            <a:endParaRPr lang="en-IN"/>
          </a:p>
        </p:txBody>
      </p:sp>
    </p:spTree>
    <p:extLst>
      <p:ext uri="{BB962C8B-B14F-4D97-AF65-F5344CB8AC3E}">
        <p14:creationId xmlns:p14="http://schemas.microsoft.com/office/powerpoint/2010/main" val="2521832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0B0C9-B484-6088-056D-C0E38C7D9B3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7E72FAF-A3B2-8901-26C2-A8942CD9CC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B648056-4613-8662-40AF-C6B2FB76256E}"/>
              </a:ext>
            </a:extLst>
          </p:cNvPr>
          <p:cNvSpPr>
            <a:spLocks noGrp="1"/>
          </p:cNvSpPr>
          <p:nvPr>
            <p:ph type="dt" sz="half" idx="10"/>
          </p:nvPr>
        </p:nvSpPr>
        <p:spPr/>
        <p:txBody>
          <a:bodyPr/>
          <a:lstStyle/>
          <a:p>
            <a:fld id="{6FB84EAF-AABB-4D5E-8757-867338149FB8}" type="datetime1">
              <a:rPr lang="en-IN" smtClean="0"/>
              <a:t>04-08-2023</a:t>
            </a:fld>
            <a:endParaRPr lang="en-IN"/>
          </a:p>
        </p:txBody>
      </p:sp>
      <p:sp>
        <p:nvSpPr>
          <p:cNvPr id="5" name="Footer Placeholder 4">
            <a:extLst>
              <a:ext uri="{FF2B5EF4-FFF2-40B4-BE49-F238E27FC236}">
                <a16:creationId xmlns:a16="http://schemas.microsoft.com/office/drawing/2014/main" id="{C1ADC550-CA83-807F-A3C2-4FCDA6E9FD2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2B04307-2420-1712-70F7-59CEB9C8113E}"/>
              </a:ext>
            </a:extLst>
          </p:cNvPr>
          <p:cNvSpPr>
            <a:spLocks noGrp="1"/>
          </p:cNvSpPr>
          <p:nvPr>
            <p:ph type="sldNum" sz="quarter" idx="12"/>
          </p:nvPr>
        </p:nvSpPr>
        <p:spPr/>
        <p:txBody>
          <a:bodyPr/>
          <a:lstStyle/>
          <a:p>
            <a:fld id="{41A1FFB7-6DAC-4CAA-939C-D00A1B837214}" type="slidenum">
              <a:rPr lang="en-IN" smtClean="0"/>
              <a:t>‹#›</a:t>
            </a:fld>
            <a:endParaRPr lang="en-IN"/>
          </a:p>
        </p:txBody>
      </p:sp>
    </p:spTree>
    <p:extLst>
      <p:ext uri="{BB962C8B-B14F-4D97-AF65-F5344CB8AC3E}">
        <p14:creationId xmlns:p14="http://schemas.microsoft.com/office/powerpoint/2010/main" val="1923385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D6C6B-E9C8-3360-C402-C646F06F6D9A}"/>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7288344-8706-F1D6-454E-E4F684B352F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E52C601-9381-2B13-5DAB-71AB406FA6C0}"/>
              </a:ext>
            </a:extLst>
          </p:cNvPr>
          <p:cNvSpPr>
            <a:spLocks noGrp="1"/>
          </p:cNvSpPr>
          <p:nvPr>
            <p:ph type="dt" sz="half" idx="10"/>
          </p:nvPr>
        </p:nvSpPr>
        <p:spPr/>
        <p:txBody>
          <a:bodyPr/>
          <a:lstStyle/>
          <a:p>
            <a:fld id="{7A0C45EA-91D7-4801-A3B0-2AB79BE767D0}" type="datetime1">
              <a:rPr lang="en-IN" smtClean="0"/>
              <a:t>04-08-2023</a:t>
            </a:fld>
            <a:endParaRPr lang="en-IN"/>
          </a:p>
        </p:txBody>
      </p:sp>
      <p:sp>
        <p:nvSpPr>
          <p:cNvPr id="5" name="Footer Placeholder 4">
            <a:extLst>
              <a:ext uri="{FF2B5EF4-FFF2-40B4-BE49-F238E27FC236}">
                <a16:creationId xmlns:a16="http://schemas.microsoft.com/office/drawing/2014/main" id="{BA785B9A-8DE9-5465-C5D6-07A9C9E94D2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308D889-A0F7-F984-6619-98CC4C0157D8}"/>
              </a:ext>
            </a:extLst>
          </p:cNvPr>
          <p:cNvSpPr>
            <a:spLocks noGrp="1"/>
          </p:cNvSpPr>
          <p:nvPr>
            <p:ph type="sldNum" sz="quarter" idx="12"/>
          </p:nvPr>
        </p:nvSpPr>
        <p:spPr/>
        <p:txBody>
          <a:bodyPr/>
          <a:lstStyle/>
          <a:p>
            <a:fld id="{41A1FFB7-6DAC-4CAA-939C-D00A1B837214}" type="slidenum">
              <a:rPr lang="en-IN" smtClean="0"/>
              <a:t>‹#›</a:t>
            </a:fld>
            <a:endParaRPr lang="en-IN"/>
          </a:p>
        </p:txBody>
      </p:sp>
    </p:spTree>
    <p:extLst>
      <p:ext uri="{BB962C8B-B14F-4D97-AF65-F5344CB8AC3E}">
        <p14:creationId xmlns:p14="http://schemas.microsoft.com/office/powerpoint/2010/main" val="1399779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0201DC-DF28-F06A-22DC-B87D16DE924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C4F8E95-DE6A-1B08-E010-FC93754B61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16CE35A-E6CA-0262-0BCC-A377119B6767}"/>
              </a:ext>
            </a:extLst>
          </p:cNvPr>
          <p:cNvSpPr>
            <a:spLocks noGrp="1"/>
          </p:cNvSpPr>
          <p:nvPr>
            <p:ph type="dt" sz="half" idx="10"/>
          </p:nvPr>
        </p:nvSpPr>
        <p:spPr/>
        <p:txBody>
          <a:bodyPr/>
          <a:lstStyle/>
          <a:p>
            <a:fld id="{1F29BAE0-AEBC-47D2-8B03-BF4E8F98D598}" type="datetime1">
              <a:rPr lang="en-IN" smtClean="0"/>
              <a:t>04-08-2023</a:t>
            </a:fld>
            <a:endParaRPr lang="en-IN"/>
          </a:p>
        </p:txBody>
      </p:sp>
      <p:sp>
        <p:nvSpPr>
          <p:cNvPr id="5" name="Footer Placeholder 4">
            <a:extLst>
              <a:ext uri="{FF2B5EF4-FFF2-40B4-BE49-F238E27FC236}">
                <a16:creationId xmlns:a16="http://schemas.microsoft.com/office/drawing/2014/main" id="{E93B42DB-3933-29FB-C895-235C0C970EB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6C4EB33-2B0D-8652-349D-7FAA921F6D77}"/>
              </a:ext>
            </a:extLst>
          </p:cNvPr>
          <p:cNvSpPr>
            <a:spLocks noGrp="1"/>
          </p:cNvSpPr>
          <p:nvPr>
            <p:ph type="sldNum" sz="quarter" idx="12"/>
          </p:nvPr>
        </p:nvSpPr>
        <p:spPr/>
        <p:txBody>
          <a:bodyPr/>
          <a:lstStyle/>
          <a:p>
            <a:fld id="{41A1FFB7-6DAC-4CAA-939C-D00A1B837214}" type="slidenum">
              <a:rPr lang="en-IN" smtClean="0"/>
              <a:t>‹#›</a:t>
            </a:fld>
            <a:endParaRPr lang="en-IN"/>
          </a:p>
        </p:txBody>
      </p:sp>
    </p:spTree>
    <p:extLst>
      <p:ext uri="{BB962C8B-B14F-4D97-AF65-F5344CB8AC3E}">
        <p14:creationId xmlns:p14="http://schemas.microsoft.com/office/powerpoint/2010/main" val="363791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07035-D18D-93DC-2CC9-368BEB4CFAB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759F5E6-A2AA-BFA4-E50A-609332C566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E228463-DF58-0781-485B-5DD462CBA247}"/>
              </a:ext>
            </a:extLst>
          </p:cNvPr>
          <p:cNvSpPr>
            <a:spLocks noGrp="1"/>
          </p:cNvSpPr>
          <p:nvPr>
            <p:ph type="dt" sz="half" idx="10"/>
          </p:nvPr>
        </p:nvSpPr>
        <p:spPr/>
        <p:txBody>
          <a:bodyPr/>
          <a:lstStyle/>
          <a:p>
            <a:fld id="{BFCCC0A6-475C-4AF3-8896-F16F2A3ECD65}" type="datetime1">
              <a:rPr lang="en-IN" smtClean="0"/>
              <a:t>04-08-2023</a:t>
            </a:fld>
            <a:endParaRPr lang="en-IN"/>
          </a:p>
        </p:txBody>
      </p:sp>
      <p:sp>
        <p:nvSpPr>
          <p:cNvPr id="5" name="Footer Placeholder 4">
            <a:extLst>
              <a:ext uri="{FF2B5EF4-FFF2-40B4-BE49-F238E27FC236}">
                <a16:creationId xmlns:a16="http://schemas.microsoft.com/office/drawing/2014/main" id="{F181C01F-6E79-5C3A-CBDE-B70E114C9ED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EE476C9-C1E5-03D0-71D3-31FB27E57F3A}"/>
              </a:ext>
            </a:extLst>
          </p:cNvPr>
          <p:cNvSpPr>
            <a:spLocks noGrp="1"/>
          </p:cNvSpPr>
          <p:nvPr>
            <p:ph type="sldNum" sz="quarter" idx="12"/>
          </p:nvPr>
        </p:nvSpPr>
        <p:spPr/>
        <p:txBody>
          <a:bodyPr/>
          <a:lstStyle/>
          <a:p>
            <a:fld id="{41A1FFB7-6DAC-4CAA-939C-D00A1B837214}" type="slidenum">
              <a:rPr lang="en-IN" smtClean="0"/>
              <a:t>‹#›</a:t>
            </a:fld>
            <a:endParaRPr lang="en-IN"/>
          </a:p>
        </p:txBody>
      </p:sp>
    </p:spTree>
    <p:extLst>
      <p:ext uri="{BB962C8B-B14F-4D97-AF65-F5344CB8AC3E}">
        <p14:creationId xmlns:p14="http://schemas.microsoft.com/office/powerpoint/2010/main" val="1607547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FA7C3-6AC3-C6AA-499F-0668F7A88CA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7107274-C9CD-122B-80C1-923F32D718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2D7E92-AEE9-787C-ED8A-B95C0626F161}"/>
              </a:ext>
            </a:extLst>
          </p:cNvPr>
          <p:cNvSpPr>
            <a:spLocks noGrp="1"/>
          </p:cNvSpPr>
          <p:nvPr>
            <p:ph type="dt" sz="half" idx="10"/>
          </p:nvPr>
        </p:nvSpPr>
        <p:spPr/>
        <p:txBody>
          <a:bodyPr/>
          <a:lstStyle/>
          <a:p>
            <a:fld id="{6D88B543-3C59-4FF6-9A27-36A80D3964F6}" type="datetime1">
              <a:rPr lang="en-IN" smtClean="0"/>
              <a:t>04-08-2023</a:t>
            </a:fld>
            <a:endParaRPr lang="en-IN"/>
          </a:p>
        </p:txBody>
      </p:sp>
      <p:sp>
        <p:nvSpPr>
          <p:cNvPr id="5" name="Footer Placeholder 4">
            <a:extLst>
              <a:ext uri="{FF2B5EF4-FFF2-40B4-BE49-F238E27FC236}">
                <a16:creationId xmlns:a16="http://schemas.microsoft.com/office/drawing/2014/main" id="{B9455100-1FE8-ACF0-6979-DC2B7B7E023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CCCCEBC-CCAE-B9D7-F540-710A881D22AC}"/>
              </a:ext>
            </a:extLst>
          </p:cNvPr>
          <p:cNvSpPr>
            <a:spLocks noGrp="1"/>
          </p:cNvSpPr>
          <p:nvPr>
            <p:ph type="sldNum" sz="quarter" idx="12"/>
          </p:nvPr>
        </p:nvSpPr>
        <p:spPr/>
        <p:txBody>
          <a:bodyPr/>
          <a:lstStyle/>
          <a:p>
            <a:fld id="{41A1FFB7-6DAC-4CAA-939C-D00A1B837214}" type="slidenum">
              <a:rPr lang="en-IN" smtClean="0"/>
              <a:t>‹#›</a:t>
            </a:fld>
            <a:endParaRPr lang="en-IN"/>
          </a:p>
        </p:txBody>
      </p:sp>
    </p:spTree>
    <p:extLst>
      <p:ext uri="{BB962C8B-B14F-4D97-AF65-F5344CB8AC3E}">
        <p14:creationId xmlns:p14="http://schemas.microsoft.com/office/powerpoint/2010/main" val="3077319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C9485-EC8A-1271-21C9-7DBC5ACDB30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BEBD7E2-4252-588A-232C-347A1FFA67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43CC71D6-5A17-7280-3D6C-01CEC416CA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595D1F4C-BA4D-5C7B-DC3B-6A1416A9929F}"/>
              </a:ext>
            </a:extLst>
          </p:cNvPr>
          <p:cNvSpPr>
            <a:spLocks noGrp="1"/>
          </p:cNvSpPr>
          <p:nvPr>
            <p:ph type="dt" sz="half" idx="10"/>
          </p:nvPr>
        </p:nvSpPr>
        <p:spPr/>
        <p:txBody>
          <a:bodyPr/>
          <a:lstStyle/>
          <a:p>
            <a:fld id="{D5680B70-F929-476D-A770-D29AB081FB95}" type="datetime1">
              <a:rPr lang="en-IN" smtClean="0"/>
              <a:t>04-08-2023</a:t>
            </a:fld>
            <a:endParaRPr lang="en-IN"/>
          </a:p>
        </p:txBody>
      </p:sp>
      <p:sp>
        <p:nvSpPr>
          <p:cNvPr id="6" name="Footer Placeholder 5">
            <a:extLst>
              <a:ext uri="{FF2B5EF4-FFF2-40B4-BE49-F238E27FC236}">
                <a16:creationId xmlns:a16="http://schemas.microsoft.com/office/drawing/2014/main" id="{5900A8C9-0473-3B55-B922-DCDCEE1500C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70AC841-B1E4-7D3A-B88D-DFC369B0B2BA}"/>
              </a:ext>
            </a:extLst>
          </p:cNvPr>
          <p:cNvSpPr>
            <a:spLocks noGrp="1"/>
          </p:cNvSpPr>
          <p:nvPr>
            <p:ph type="sldNum" sz="quarter" idx="12"/>
          </p:nvPr>
        </p:nvSpPr>
        <p:spPr/>
        <p:txBody>
          <a:bodyPr/>
          <a:lstStyle/>
          <a:p>
            <a:fld id="{41A1FFB7-6DAC-4CAA-939C-D00A1B837214}" type="slidenum">
              <a:rPr lang="en-IN" smtClean="0"/>
              <a:t>‹#›</a:t>
            </a:fld>
            <a:endParaRPr lang="en-IN"/>
          </a:p>
        </p:txBody>
      </p:sp>
    </p:spTree>
    <p:extLst>
      <p:ext uri="{BB962C8B-B14F-4D97-AF65-F5344CB8AC3E}">
        <p14:creationId xmlns:p14="http://schemas.microsoft.com/office/powerpoint/2010/main" val="139662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A4DF2-D120-823E-713E-C26A5E5A502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FA463C4-302C-A79F-5464-3FDEA2C138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467372-B032-EAFC-8FCA-14255118A4D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5D9694D-F2E0-C0E2-8AFB-23D1C0D2D5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23A6EC-3B8D-407A-4573-DDF6120C77F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18A5035-B030-255E-7172-E193F106BD11}"/>
              </a:ext>
            </a:extLst>
          </p:cNvPr>
          <p:cNvSpPr>
            <a:spLocks noGrp="1"/>
          </p:cNvSpPr>
          <p:nvPr>
            <p:ph type="dt" sz="half" idx="10"/>
          </p:nvPr>
        </p:nvSpPr>
        <p:spPr/>
        <p:txBody>
          <a:bodyPr/>
          <a:lstStyle/>
          <a:p>
            <a:fld id="{5E74A2A7-1CF2-4D4B-B213-69DA40420360}" type="datetime1">
              <a:rPr lang="en-IN" smtClean="0"/>
              <a:t>04-08-2023</a:t>
            </a:fld>
            <a:endParaRPr lang="en-IN"/>
          </a:p>
        </p:txBody>
      </p:sp>
      <p:sp>
        <p:nvSpPr>
          <p:cNvPr id="8" name="Footer Placeholder 7">
            <a:extLst>
              <a:ext uri="{FF2B5EF4-FFF2-40B4-BE49-F238E27FC236}">
                <a16:creationId xmlns:a16="http://schemas.microsoft.com/office/drawing/2014/main" id="{1AFE2598-B951-6837-49BF-5E5D290C79D1}"/>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D6A59DE4-C06A-1123-61A7-800076B91712}"/>
              </a:ext>
            </a:extLst>
          </p:cNvPr>
          <p:cNvSpPr>
            <a:spLocks noGrp="1"/>
          </p:cNvSpPr>
          <p:nvPr>
            <p:ph type="sldNum" sz="quarter" idx="12"/>
          </p:nvPr>
        </p:nvSpPr>
        <p:spPr/>
        <p:txBody>
          <a:bodyPr/>
          <a:lstStyle/>
          <a:p>
            <a:fld id="{41A1FFB7-6DAC-4CAA-939C-D00A1B837214}" type="slidenum">
              <a:rPr lang="en-IN" smtClean="0"/>
              <a:t>‹#›</a:t>
            </a:fld>
            <a:endParaRPr lang="en-IN"/>
          </a:p>
        </p:txBody>
      </p:sp>
    </p:spTree>
    <p:extLst>
      <p:ext uri="{BB962C8B-B14F-4D97-AF65-F5344CB8AC3E}">
        <p14:creationId xmlns:p14="http://schemas.microsoft.com/office/powerpoint/2010/main" val="1561678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24BFD-3E25-71EC-EECD-742F7BD364A1}"/>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6F47573B-C9DF-0508-3187-D71E386F3EC7}"/>
              </a:ext>
            </a:extLst>
          </p:cNvPr>
          <p:cNvSpPr>
            <a:spLocks noGrp="1"/>
          </p:cNvSpPr>
          <p:nvPr>
            <p:ph type="dt" sz="half" idx="10"/>
          </p:nvPr>
        </p:nvSpPr>
        <p:spPr/>
        <p:txBody>
          <a:bodyPr/>
          <a:lstStyle/>
          <a:p>
            <a:fld id="{8AC5320B-B149-4CB2-B3D9-D158A70B1CF4}" type="datetime1">
              <a:rPr lang="en-IN" smtClean="0"/>
              <a:t>04-08-2023</a:t>
            </a:fld>
            <a:endParaRPr lang="en-IN"/>
          </a:p>
        </p:txBody>
      </p:sp>
      <p:sp>
        <p:nvSpPr>
          <p:cNvPr id="4" name="Footer Placeholder 3">
            <a:extLst>
              <a:ext uri="{FF2B5EF4-FFF2-40B4-BE49-F238E27FC236}">
                <a16:creationId xmlns:a16="http://schemas.microsoft.com/office/drawing/2014/main" id="{66A167F1-766C-A8A8-2BCA-41613ECF4D2C}"/>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D85C39D9-8522-F533-1128-0177EB36AFC0}"/>
              </a:ext>
            </a:extLst>
          </p:cNvPr>
          <p:cNvSpPr>
            <a:spLocks noGrp="1"/>
          </p:cNvSpPr>
          <p:nvPr>
            <p:ph type="sldNum" sz="quarter" idx="12"/>
          </p:nvPr>
        </p:nvSpPr>
        <p:spPr/>
        <p:txBody>
          <a:bodyPr/>
          <a:lstStyle/>
          <a:p>
            <a:fld id="{41A1FFB7-6DAC-4CAA-939C-D00A1B837214}" type="slidenum">
              <a:rPr lang="en-IN" smtClean="0"/>
              <a:t>‹#›</a:t>
            </a:fld>
            <a:endParaRPr lang="en-IN"/>
          </a:p>
        </p:txBody>
      </p:sp>
    </p:spTree>
    <p:extLst>
      <p:ext uri="{BB962C8B-B14F-4D97-AF65-F5344CB8AC3E}">
        <p14:creationId xmlns:p14="http://schemas.microsoft.com/office/powerpoint/2010/main" val="812590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7191AE-8331-7C02-68BE-503F5692FB9F}"/>
              </a:ext>
            </a:extLst>
          </p:cNvPr>
          <p:cNvSpPr>
            <a:spLocks noGrp="1"/>
          </p:cNvSpPr>
          <p:nvPr>
            <p:ph type="dt" sz="half" idx="10"/>
          </p:nvPr>
        </p:nvSpPr>
        <p:spPr/>
        <p:txBody>
          <a:bodyPr/>
          <a:lstStyle/>
          <a:p>
            <a:fld id="{F7C49C42-3B85-4B26-9F7D-2A175A900F10}" type="datetime1">
              <a:rPr lang="en-IN" smtClean="0"/>
              <a:t>04-08-2023</a:t>
            </a:fld>
            <a:endParaRPr lang="en-IN"/>
          </a:p>
        </p:txBody>
      </p:sp>
      <p:sp>
        <p:nvSpPr>
          <p:cNvPr id="3" name="Footer Placeholder 2">
            <a:extLst>
              <a:ext uri="{FF2B5EF4-FFF2-40B4-BE49-F238E27FC236}">
                <a16:creationId xmlns:a16="http://schemas.microsoft.com/office/drawing/2014/main" id="{7548D064-C1C0-7726-CD41-BD23F45A761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4C525C6-510D-925C-B644-A0621CB8A3AB}"/>
              </a:ext>
            </a:extLst>
          </p:cNvPr>
          <p:cNvSpPr>
            <a:spLocks noGrp="1"/>
          </p:cNvSpPr>
          <p:nvPr>
            <p:ph type="sldNum" sz="quarter" idx="12"/>
          </p:nvPr>
        </p:nvSpPr>
        <p:spPr/>
        <p:txBody>
          <a:bodyPr/>
          <a:lstStyle/>
          <a:p>
            <a:fld id="{41A1FFB7-6DAC-4CAA-939C-D00A1B837214}" type="slidenum">
              <a:rPr lang="en-IN" smtClean="0"/>
              <a:t>‹#›</a:t>
            </a:fld>
            <a:endParaRPr lang="en-IN"/>
          </a:p>
        </p:txBody>
      </p:sp>
    </p:spTree>
    <p:extLst>
      <p:ext uri="{BB962C8B-B14F-4D97-AF65-F5344CB8AC3E}">
        <p14:creationId xmlns:p14="http://schemas.microsoft.com/office/powerpoint/2010/main" val="2100346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81ACD-481F-069A-825F-61520081CB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AD34DD9-36B9-F683-8B26-FA0486A4CD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B710870-CFA1-5DE3-E295-F3D4904007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1584F1-E2F7-0FB0-F59D-DFB06F757FE8}"/>
              </a:ext>
            </a:extLst>
          </p:cNvPr>
          <p:cNvSpPr>
            <a:spLocks noGrp="1"/>
          </p:cNvSpPr>
          <p:nvPr>
            <p:ph type="dt" sz="half" idx="10"/>
          </p:nvPr>
        </p:nvSpPr>
        <p:spPr/>
        <p:txBody>
          <a:bodyPr/>
          <a:lstStyle/>
          <a:p>
            <a:fld id="{77265F07-EA92-44D7-A598-A9A99D4205C5}" type="datetime1">
              <a:rPr lang="en-IN" smtClean="0"/>
              <a:t>04-08-2023</a:t>
            </a:fld>
            <a:endParaRPr lang="en-IN"/>
          </a:p>
        </p:txBody>
      </p:sp>
      <p:sp>
        <p:nvSpPr>
          <p:cNvPr id="6" name="Footer Placeholder 5">
            <a:extLst>
              <a:ext uri="{FF2B5EF4-FFF2-40B4-BE49-F238E27FC236}">
                <a16:creationId xmlns:a16="http://schemas.microsoft.com/office/drawing/2014/main" id="{A3DE5D85-3F3C-860F-3F46-50C7F1835D3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FA9D9F8-578C-45CA-25D3-1B7B628F76F9}"/>
              </a:ext>
            </a:extLst>
          </p:cNvPr>
          <p:cNvSpPr>
            <a:spLocks noGrp="1"/>
          </p:cNvSpPr>
          <p:nvPr>
            <p:ph type="sldNum" sz="quarter" idx="12"/>
          </p:nvPr>
        </p:nvSpPr>
        <p:spPr/>
        <p:txBody>
          <a:bodyPr/>
          <a:lstStyle/>
          <a:p>
            <a:fld id="{41A1FFB7-6DAC-4CAA-939C-D00A1B837214}" type="slidenum">
              <a:rPr lang="en-IN" smtClean="0"/>
              <a:t>‹#›</a:t>
            </a:fld>
            <a:endParaRPr lang="en-IN"/>
          </a:p>
        </p:txBody>
      </p:sp>
    </p:spTree>
    <p:extLst>
      <p:ext uri="{BB962C8B-B14F-4D97-AF65-F5344CB8AC3E}">
        <p14:creationId xmlns:p14="http://schemas.microsoft.com/office/powerpoint/2010/main" val="451627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FB3FB-C272-82CF-3858-D49A168DBC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DCCC6DDE-EAFE-A088-C54A-0064B251CD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8F1C433-2C50-72FE-2E18-103BCE599C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F6D5E6-DE5B-1E95-6D47-A06C322035D5}"/>
              </a:ext>
            </a:extLst>
          </p:cNvPr>
          <p:cNvSpPr>
            <a:spLocks noGrp="1"/>
          </p:cNvSpPr>
          <p:nvPr>
            <p:ph type="dt" sz="half" idx="10"/>
          </p:nvPr>
        </p:nvSpPr>
        <p:spPr/>
        <p:txBody>
          <a:bodyPr/>
          <a:lstStyle/>
          <a:p>
            <a:fld id="{AD9CBBBE-F404-4ADE-BCBF-978C2CED4093}" type="datetime1">
              <a:rPr lang="en-IN" smtClean="0"/>
              <a:t>04-08-2023</a:t>
            </a:fld>
            <a:endParaRPr lang="en-IN"/>
          </a:p>
        </p:txBody>
      </p:sp>
      <p:sp>
        <p:nvSpPr>
          <p:cNvPr id="6" name="Footer Placeholder 5">
            <a:extLst>
              <a:ext uri="{FF2B5EF4-FFF2-40B4-BE49-F238E27FC236}">
                <a16:creationId xmlns:a16="http://schemas.microsoft.com/office/drawing/2014/main" id="{5F1B38AE-5307-EBA7-8F0F-A4A000A3F6A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15BC732-1571-89F8-17C9-9172AB3FE52F}"/>
              </a:ext>
            </a:extLst>
          </p:cNvPr>
          <p:cNvSpPr>
            <a:spLocks noGrp="1"/>
          </p:cNvSpPr>
          <p:nvPr>
            <p:ph type="sldNum" sz="quarter" idx="12"/>
          </p:nvPr>
        </p:nvSpPr>
        <p:spPr/>
        <p:txBody>
          <a:bodyPr/>
          <a:lstStyle/>
          <a:p>
            <a:fld id="{41A1FFB7-6DAC-4CAA-939C-D00A1B837214}" type="slidenum">
              <a:rPr lang="en-IN" smtClean="0"/>
              <a:t>‹#›</a:t>
            </a:fld>
            <a:endParaRPr lang="en-IN"/>
          </a:p>
        </p:txBody>
      </p:sp>
    </p:spTree>
    <p:extLst>
      <p:ext uri="{BB962C8B-B14F-4D97-AF65-F5344CB8AC3E}">
        <p14:creationId xmlns:p14="http://schemas.microsoft.com/office/powerpoint/2010/main" val="4158963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BABC07-8B58-07E4-CA4D-0924885EB1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CB198EF-2EBD-065C-42EF-2F5D9AA955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772FBD9-BBF9-F9DD-CED4-035D2C24B0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9C7A92-4EF9-430F-9525-79A5F3CAEEF9}" type="datetime1">
              <a:rPr lang="en-IN" smtClean="0"/>
              <a:t>04-08-2023</a:t>
            </a:fld>
            <a:endParaRPr lang="en-IN"/>
          </a:p>
        </p:txBody>
      </p:sp>
      <p:sp>
        <p:nvSpPr>
          <p:cNvPr id="5" name="Footer Placeholder 4">
            <a:extLst>
              <a:ext uri="{FF2B5EF4-FFF2-40B4-BE49-F238E27FC236}">
                <a16:creationId xmlns:a16="http://schemas.microsoft.com/office/drawing/2014/main" id="{2EE37B1E-EADA-96D8-9687-2483EB0E48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162A7DC0-F2D6-EA21-92A6-548134D708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A1FFB7-6DAC-4CAA-939C-D00A1B837214}" type="slidenum">
              <a:rPr lang="en-IN" smtClean="0"/>
              <a:t>‹#›</a:t>
            </a:fld>
            <a:endParaRPr lang="en-IN"/>
          </a:p>
        </p:txBody>
      </p:sp>
    </p:spTree>
    <p:extLst>
      <p:ext uri="{BB962C8B-B14F-4D97-AF65-F5344CB8AC3E}">
        <p14:creationId xmlns:p14="http://schemas.microsoft.com/office/powerpoint/2010/main" val="21543388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jpeg" /><Relationship Id="rId1" Type="http://schemas.openxmlformats.org/officeDocument/2006/relationships/slideLayout" Target="../slideLayouts/slideLayout1.xml" /><Relationship Id="rId4" Type="http://schemas.openxmlformats.org/officeDocument/2006/relationships/image" Target="../media/image3.jpeg" /></Relationships>
</file>

<file path=ppt/slides/_rels/slide10.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8.png" /><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3" Type="http://schemas.openxmlformats.org/officeDocument/2006/relationships/image" Target="../media/image19.png" /><Relationship Id="rId2" Type="http://schemas.openxmlformats.org/officeDocument/2006/relationships/chart" Target="../charts/chart4.xml" /><Relationship Id="rId1" Type="http://schemas.openxmlformats.org/officeDocument/2006/relationships/slideLayout" Target="../slideLayouts/slideLayout7.xml" /><Relationship Id="rId4" Type="http://schemas.openxmlformats.org/officeDocument/2006/relationships/image" Target="../media/image2.png" /></Relationships>
</file>

<file path=ppt/slides/_rels/slide12.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20.png" /><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image" Target="../media/image21.jpe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4.jpeg" /><Relationship Id="rId1" Type="http://schemas.openxmlformats.org/officeDocument/2006/relationships/slideLayout" Target="../slideLayouts/slideLayout2.xml" /><Relationship Id="rId4" Type="http://schemas.openxmlformats.org/officeDocument/2006/relationships/image" Target="../media/image5.jpeg" /></Relationships>
</file>

<file path=ppt/slides/_rels/slide3.xml.rels><?xml version="1.0" encoding="UTF-8" standalone="yes"?>
<Relationships xmlns="http://schemas.openxmlformats.org/package/2006/relationships"><Relationship Id="rId3" Type="http://schemas.openxmlformats.org/officeDocument/2006/relationships/hyperlink" Target="http://news.schoolsdo.org/2017/11/27-ways-heat-waves-can-kill-you/" TargetMode="External" /><Relationship Id="rId2" Type="http://schemas.openxmlformats.org/officeDocument/2006/relationships/image" Target="../media/image6.jpeg" /><Relationship Id="rId1" Type="http://schemas.openxmlformats.org/officeDocument/2006/relationships/slideLayout" Target="../slideLayouts/slideLayout2.xml" /><Relationship Id="rId6" Type="http://schemas.openxmlformats.org/officeDocument/2006/relationships/image" Target="../media/image2.png" /><Relationship Id="rId5" Type="http://schemas.openxmlformats.org/officeDocument/2006/relationships/hyperlink" Target="https://creativecommons.org/licenses/by-nc-nd/3.0/" TargetMode="External" /><Relationship Id="rId4" Type="http://schemas.openxmlformats.org/officeDocument/2006/relationships/image" Target="../media/image7.jpeg" /></Relationships>
</file>

<file path=ppt/slides/_rels/slide4.xml.rels><?xml version="1.0" encoding="UTF-8" standalone="yes"?>
<Relationships xmlns="http://schemas.openxmlformats.org/package/2006/relationships"><Relationship Id="rId3" Type="http://schemas.openxmlformats.org/officeDocument/2006/relationships/image" Target="../media/image9.png" /><Relationship Id="rId7" Type="http://schemas.openxmlformats.org/officeDocument/2006/relationships/image" Target="../media/image2.png" /><Relationship Id="rId2" Type="http://schemas.openxmlformats.org/officeDocument/2006/relationships/image" Target="../media/image8.jpeg" /><Relationship Id="rId1" Type="http://schemas.openxmlformats.org/officeDocument/2006/relationships/slideLayout" Target="../slideLayouts/slideLayout7.xml" /><Relationship Id="rId6" Type="http://schemas.openxmlformats.org/officeDocument/2006/relationships/image" Target="../media/image12.svg" /><Relationship Id="rId5" Type="http://schemas.openxmlformats.org/officeDocument/2006/relationships/image" Target="../media/image11.png" /><Relationship Id="rId4" Type="http://schemas.openxmlformats.org/officeDocument/2006/relationships/image" Target="../media/image10.svg" /></Relationships>
</file>

<file path=ppt/slides/_rels/slide5.xml.rels><?xml version="1.0" encoding="UTF-8" standalone="yes"?>
<Relationships xmlns="http://schemas.openxmlformats.org/package/2006/relationships"><Relationship Id="rId8" Type="http://schemas.openxmlformats.org/officeDocument/2006/relationships/image" Target="../media/image2.png" /><Relationship Id="rId3" Type="http://schemas.openxmlformats.org/officeDocument/2006/relationships/diagramData" Target="../diagrams/data1.xml" /><Relationship Id="rId7" Type="http://schemas.microsoft.com/office/2007/relationships/diagramDrawing" Target="../diagrams/drawing1.xml" /><Relationship Id="rId2" Type="http://schemas.openxmlformats.org/officeDocument/2006/relationships/image" Target="../media/image1.jpeg" /><Relationship Id="rId1" Type="http://schemas.openxmlformats.org/officeDocument/2006/relationships/slideLayout" Target="../slideLayouts/slideLayout2.xml" /><Relationship Id="rId6" Type="http://schemas.openxmlformats.org/officeDocument/2006/relationships/diagramColors" Target="../diagrams/colors1.xml" /><Relationship Id="rId5" Type="http://schemas.openxmlformats.org/officeDocument/2006/relationships/diagramQuickStyle" Target="../diagrams/quickStyle1.xml" /><Relationship Id="rId4" Type="http://schemas.openxmlformats.org/officeDocument/2006/relationships/diagramLayout" Target="../diagrams/layout1.xml" /></Relationships>
</file>

<file path=ppt/slides/_rels/slide6.xml.rels><?xml version="1.0" encoding="UTF-8" standalone="yes"?>
<Relationships xmlns="http://schemas.openxmlformats.org/package/2006/relationships"><Relationship Id="rId3" Type="http://schemas.openxmlformats.org/officeDocument/2006/relationships/chart" Target="../charts/chart1.xml" /><Relationship Id="rId2" Type="http://schemas.openxmlformats.org/officeDocument/2006/relationships/image" Target="../media/image13.jpeg" /><Relationship Id="rId1" Type="http://schemas.openxmlformats.org/officeDocument/2006/relationships/slideLayout" Target="../slideLayouts/slideLayout2.xml" /><Relationship Id="rId4" Type="http://schemas.openxmlformats.org/officeDocument/2006/relationships/image" Target="../media/image2.png" /></Relationships>
</file>

<file path=ppt/slides/_rels/slide7.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image" Target="../media/image14.jpeg" /><Relationship Id="rId1" Type="http://schemas.openxmlformats.org/officeDocument/2006/relationships/slideLayout" Target="../slideLayouts/slideLayout7.xml" /><Relationship Id="rId4" Type="http://schemas.openxmlformats.org/officeDocument/2006/relationships/image" Target="../media/image2.png" /></Relationships>
</file>

<file path=ppt/slides/_rels/slide8.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6.png" /><Relationship Id="rId1" Type="http://schemas.openxmlformats.org/officeDocument/2006/relationships/slideLayout" Target="../slideLayouts/slideLayout2.xml" /><Relationship Id="rId4" Type="http://schemas.openxmlformats.org/officeDocument/2006/relationships/chart" Target="../charts/chart2.xml" /></Relationships>
</file>

<file path=ppt/slides/_rels/slide9.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chart" Target="../charts/chart3.xml" /><Relationship Id="rId1" Type="http://schemas.openxmlformats.org/officeDocument/2006/relationships/slideLayout" Target="../slideLayouts/slideLayout7.xml" /><Relationship Id="rId4" Type="http://schemas.openxmlformats.org/officeDocument/2006/relationships/image" Target="../media/image2.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limate Change Wallpapers - Top Free Climate Change Backgrounds -  WallpaperAccess">
            <a:extLst>
              <a:ext uri="{FF2B5EF4-FFF2-40B4-BE49-F238E27FC236}">
                <a16:creationId xmlns:a16="http://schemas.microsoft.com/office/drawing/2014/main" id="{1494DA55-EFBC-531F-C0AD-60EDF1DAD6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34D4A771-8ACA-63B0-833A-A4CC57560AFB}"/>
              </a:ext>
            </a:extLst>
          </p:cNvPr>
          <p:cNvSpPr>
            <a:spLocks noGrp="1"/>
          </p:cNvSpPr>
          <p:nvPr>
            <p:ph type="sldNum" sz="quarter" idx="12"/>
          </p:nvPr>
        </p:nvSpPr>
        <p:spPr/>
        <p:txBody>
          <a:bodyPr/>
          <a:lstStyle/>
          <a:p>
            <a:fld id="{41A1FFB7-6DAC-4CAA-939C-D00A1B837214}" type="slidenum">
              <a:rPr lang="en-IN" smtClean="0"/>
              <a:t>1</a:t>
            </a:fld>
            <a:endParaRPr lang="en-IN"/>
          </a:p>
        </p:txBody>
      </p:sp>
      <p:sp>
        <p:nvSpPr>
          <p:cNvPr id="9" name="Rectangle 8">
            <a:extLst>
              <a:ext uri="{FF2B5EF4-FFF2-40B4-BE49-F238E27FC236}">
                <a16:creationId xmlns:a16="http://schemas.microsoft.com/office/drawing/2014/main" id="{E9C3B808-C5B4-CC5D-EF71-B464FAE5CF2C}"/>
              </a:ext>
            </a:extLst>
          </p:cNvPr>
          <p:cNvSpPr/>
          <p:nvPr/>
        </p:nvSpPr>
        <p:spPr>
          <a:xfrm>
            <a:off x="3459893" y="-24714"/>
            <a:ext cx="8732108" cy="6882714"/>
          </a:xfrm>
          <a:custGeom>
            <a:avLst/>
            <a:gdLst>
              <a:gd name="connsiteX0" fmla="*/ 0 w 9461157"/>
              <a:gd name="connsiteY0" fmla="*/ 0 h 6858000"/>
              <a:gd name="connsiteX1" fmla="*/ 9461157 w 9461157"/>
              <a:gd name="connsiteY1" fmla="*/ 0 h 6858000"/>
              <a:gd name="connsiteX2" fmla="*/ 9461157 w 9461157"/>
              <a:gd name="connsiteY2" fmla="*/ 6858000 h 6858000"/>
              <a:gd name="connsiteX3" fmla="*/ 0 w 9461157"/>
              <a:gd name="connsiteY3" fmla="*/ 6858000 h 6858000"/>
              <a:gd name="connsiteX4" fmla="*/ 0 w 9461157"/>
              <a:gd name="connsiteY4" fmla="*/ 0 h 6858000"/>
              <a:gd name="connsiteX0" fmla="*/ 2075935 w 9461157"/>
              <a:gd name="connsiteY0" fmla="*/ 12357 h 6858000"/>
              <a:gd name="connsiteX1" fmla="*/ 9461157 w 9461157"/>
              <a:gd name="connsiteY1" fmla="*/ 0 h 6858000"/>
              <a:gd name="connsiteX2" fmla="*/ 9461157 w 9461157"/>
              <a:gd name="connsiteY2" fmla="*/ 6858000 h 6858000"/>
              <a:gd name="connsiteX3" fmla="*/ 0 w 9461157"/>
              <a:gd name="connsiteY3" fmla="*/ 6858000 h 6858000"/>
              <a:gd name="connsiteX4" fmla="*/ 2075935 w 9461157"/>
              <a:gd name="connsiteY4" fmla="*/ 12357 h 6858000"/>
              <a:gd name="connsiteX0" fmla="*/ 1346886 w 8732108"/>
              <a:gd name="connsiteY0" fmla="*/ 12357 h 6858000"/>
              <a:gd name="connsiteX1" fmla="*/ 8732108 w 8732108"/>
              <a:gd name="connsiteY1" fmla="*/ 0 h 6858000"/>
              <a:gd name="connsiteX2" fmla="*/ 8732108 w 8732108"/>
              <a:gd name="connsiteY2" fmla="*/ 6858000 h 6858000"/>
              <a:gd name="connsiteX3" fmla="*/ 0 w 8732108"/>
              <a:gd name="connsiteY3" fmla="*/ 6858000 h 6858000"/>
              <a:gd name="connsiteX4" fmla="*/ 1346886 w 8732108"/>
              <a:gd name="connsiteY4" fmla="*/ 12357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2108" h="6858000">
                <a:moveTo>
                  <a:pt x="1346886" y="12357"/>
                </a:moveTo>
                <a:lnTo>
                  <a:pt x="8732108" y="0"/>
                </a:lnTo>
                <a:lnTo>
                  <a:pt x="8732108" y="6858000"/>
                </a:lnTo>
                <a:lnTo>
                  <a:pt x="0" y="6858000"/>
                </a:lnTo>
                <a:lnTo>
                  <a:pt x="1346886" y="12357"/>
                </a:lnTo>
                <a:close/>
              </a:path>
            </a:pathLst>
          </a:custGeom>
          <a:solidFill>
            <a:schemeClr val="tx1">
              <a:alpha val="76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id="{66488477-66DA-A7B8-0A03-537320E253C4}"/>
              </a:ext>
            </a:extLst>
          </p:cNvPr>
          <p:cNvSpPr/>
          <p:nvPr/>
        </p:nvSpPr>
        <p:spPr>
          <a:xfrm>
            <a:off x="5248035" y="635113"/>
            <a:ext cx="6312243" cy="5515491"/>
          </a:xfrm>
          <a:custGeom>
            <a:avLst/>
            <a:gdLst>
              <a:gd name="connsiteX0" fmla="*/ 0 w 4569941"/>
              <a:gd name="connsiteY0" fmla="*/ 0 h 5478420"/>
              <a:gd name="connsiteX1" fmla="*/ 4569941 w 4569941"/>
              <a:gd name="connsiteY1" fmla="*/ 0 h 5478420"/>
              <a:gd name="connsiteX2" fmla="*/ 4569941 w 4569941"/>
              <a:gd name="connsiteY2" fmla="*/ 5478420 h 5478420"/>
              <a:gd name="connsiteX3" fmla="*/ 0 w 4569941"/>
              <a:gd name="connsiteY3" fmla="*/ 5478420 h 5478420"/>
              <a:gd name="connsiteX4" fmla="*/ 0 w 4569941"/>
              <a:gd name="connsiteY4" fmla="*/ 0 h 5478420"/>
              <a:gd name="connsiteX0" fmla="*/ 1223319 w 5793260"/>
              <a:gd name="connsiteY0" fmla="*/ 0 h 5478420"/>
              <a:gd name="connsiteX1" fmla="*/ 5793260 w 5793260"/>
              <a:gd name="connsiteY1" fmla="*/ 0 h 5478420"/>
              <a:gd name="connsiteX2" fmla="*/ 5793260 w 5793260"/>
              <a:gd name="connsiteY2" fmla="*/ 5478420 h 5478420"/>
              <a:gd name="connsiteX3" fmla="*/ 0 w 5793260"/>
              <a:gd name="connsiteY3" fmla="*/ 5453706 h 5478420"/>
              <a:gd name="connsiteX4" fmla="*/ 1223319 w 5793260"/>
              <a:gd name="connsiteY4" fmla="*/ 0 h 5478420"/>
              <a:gd name="connsiteX0" fmla="*/ 1186249 w 5793260"/>
              <a:gd name="connsiteY0" fmla="*/ 0 h 5515491"/>
              <a:gd name="connsiteX1" fmla="*/ 5793260 w 5793260"/>
              <a:gd name="connsiteY1" fmla="*/ 37071 h 5515491"/>
              <a:gd name="connsiteX2" fmla="*/ 5793260 w 5793260"/>
              <a:gd name="connsiteY2" fmla="*/ 5515491 h 5515491"/>
              <a:gd name="connsiteX3" fmla="*/ 0 w 5793260"/>
              <a:gd name="connsiteY3" fmla="*/ 5490777 h 5515491"/>
              <a:gd name="connsiteX4" fmla="*/ 1186249 w 5793260"/>
              <a:gd name="connsiteY4" fmla="*/ 0 h 5515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93260" h="5515491">
                <a:moveTo>
                  <a:pt x="1186249" y="0"/>
                </a:moveTo>
                <a:lnTo>
                  <a:pt x="5793260" y="37071"/>
                </a:lnTo>
                <a:lnTo>
                  <a:pt x="5793260" y="5515491"/>
                </a:lnTo>
                <a:lnTo>
                  <a:pt x="0" y="5490777"/>
                </a:lnTo>
                <a:lnTo>
                  <a:pt x="1186249" y="0"/>
                </a:lnTo>
                <a:close/>
              </a:path>
            </a:pathLst>
          </a:custGeom>
          <a:solidFill>
            <a:srgbClr val="E18811"/>
          </a:solidFill>
          <a:ln>
            <a:solidFill>
              <a:srgbClr val="E188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9">
            <a:extLst>
              <a:ext uri="{FF2B5EF4-FFF2-40B4-BE49-F238E27FC236}">
                <a16:creationId xmlns:a16="http://schemas.microsoft.com/office/drawing/2014/main" id="{58E9989D-FDAA-F980-026A-ABBABC1B0726}"/>
              </a:ext>
            </a:extLst>
          </p:cNvPr>
          <p:cNvSpPr/>
          <p:nvPr/>
        </p:nvSpPr>
        <p:spPr>
          <a:xfrm>
            <a:off x="5531214" y="1031704"/>
            <a:ext cx="5808704" cy="1689516"/>
          </a:xfrm>
          <a:custGeom>
            <a:avLst/>
            <a:gdLst>
              <a:gd name="connsiteX0" fmla="*/ 0 w 4569941"/>
              <a:gd name="connsiteY0" fmla="*/ 0 h 5478420"/>
              <a:gd name="connsiteX1" fmla="*/ 4569941 w 4569941"/>
              <a:gd name="connsiteY1" fmla="*/ 0 h 5478420"/>
              <a:gd name="connsiteX2" fmla="*/ 4569941 w 4569941"/>
              <a:gd name="connsiteY2" fmla="*/ 5478420 h 5478420"/>
              <a:gd name="connsiteX3" fmla="*/ 0 w 4569941"/>
              <a:gd name="connsiteY3" fmla="*/ 5478420 h 5478420"/>
              <a:gd name="connsiteX4" fmla="*/ 0 w 4569941"/>
              <a:gd name="connsiteY4" fmla="*/ 0 h 5478420"/>
              <a:gd name="connsiteX0" fmla="*/ 1223319 w 5793260"/>
              <a:gd name="connsiteY0" fmla="*/ 0 h 5478420"/>
              <a:gd name="connsiteX1" fmla="*/ 5793260 w 5793260"/>
              <a:gd name="connsiteY1" fmla="*/ 0 h 5478420"/>
              <a:gd name="connsiteX2" fmla="*/ 5793260 w 5793260"/>
              <a:gd name="connsiteY2" fmla="*/ 5478420 h 5478420"/>
              <a:gd name="connsiteX3" fmla="*/ 0 w 5793260"/>
              <a:gd name="connsiteY3" fmla="*/ 5453706 h 5478420"/>
              <a:gd name="connsiteX4" fmla="*/ 1223319 w 5793260"/>
              <a:gd name="connsiteY4" fmla="*/ 0 h 5478420"/>
              <a:gd name="connsiteX0" fmla="*/ 1186249 w 5793260"/>
              <a:gd name="connsiteY0" fmla="*/ 0 h 5515491"/>
              <a:gd name="connsiteX1" fmla="*/ 5793260 w 5793260"/>
              <a:gd name="connsiteY1" fmla="*/ 37071 h 5515491"/>
              <a:gd name="connsiteX2" fmla="*/ 5793260 w 5793260"/>
              <a:gd name="connsiteY2" fmla="*/ 5515491 h 5515491"/>
              <a:gd name="connsiteX3" fmla="*/ 0 w 5793260"/>
              <a:gd name="connsiteY3" fmla="*/ 5490777 h 5515491"/>
              <a:gd name="connsiteX4" fmla="*/ 1186249 w 5793260"/>
              <a:gd name="connsiteY4" fmla="*/ 0 h 5515491"/>
              <a:gd name="connsiteX0" fmla="*/ 567773 w 5793260"/>
              <a:gd name="connsiteY0" fmla="*/ 0 h 5666369"/>
              <a:gd name="connsiteX1" fmla="*/ 5793260 w 5793260"/>
              <a:gd name="connsiteY1" fmla="*/ 187949 h 5666369"/>
              <a:gd name="connsiteX2" fmla="*/ 5793260 w 5793260"/>
              <a:gd name="connsiteY2" fmla="*/ 5666369 h 5666369"/>
              <a:gd name="connsiteX3" fmla="*/ 0 w 5793260"/>
              <a:gd name="connsiteY3" fmla="*/ 5641655 h 5666369"/>
              <a:gd name="connsiteX4" fmla="*/ 567773 w 5793260"/>
              <a:gd name="connsiteY4" fmla="*/ 0 h 5666369"/>
              <a:gd name="connsiteX0" fmla="*/ 365579 w 5591066"/>
              <a:gd name="connsiteY0" fmla="*/ 0 h 5666369"/>
              <a:gd name="connsiteX1" fmla="*/ 5591066 w 5591066"/>
              <a:gd name="connsiteY1" fmla="*/ 187949 h 5666369"/>
              <a:gd name="connsiteX2" fmla="*/ 5591066 w 5591066"/>
              <a:gd name="connsiteY2" fmla="*/ 5666369 h 5666369"/>
              <a:gd name="connsiteX3" fmla="*/ 0 w 5591066"/>
              <a:gd name="connsiteY3" fmla="*/ 5490777 h 5666369"/>
              <a:gd name="connsiteX4" fmla="*/ 365579 w 5591066"/>
              <a:gd name="connsiteY4" fmla="*/ 0 h 5666369"/>
              <a:gd name="connsiteX0" fmla="*/ 302713 w 5591066"/>
              <a:gd name="connsiteY0" fmla="*/ 0 h 5594281"/>
              <a:gd name="connsiteX1" fmla="*/ 5591066 w 5591066"/>
              <a:gd name="connsiteY1" fmla="*/ 115861 h 5594281"/>
              <a:gd name="connsiteX2" fmla="*/ 5591066 w 5591066"/>
              <a:gd name="connsiteY2" fmla="*/ 5594281 h 5594281"/>
              <a:gd name="connsiteX3" fmla="*/ 0 w 5591066"/>
              <a:gd name="connsiteY3" fmla="*/ 5418689 h 5594281"/>
              <a:gd name="connsiteX4" fmla="*/ 302713 w 5591066"/>
              <a:gd name="connsiteY4" fmla="*/ 0 h 5594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1066" h="5594281">
                <a:moveTo>
                  <a:pt x="302713" y="0"/>
                </a:moveTo>
                <a:lnTo>
                  <a:pt x="5591066" y="115861"/>
                </a:lnTo>
                <a:lnTo>
                  <a:pt x="5591066" y="5594281"/>
                </a:lnTo>
                <a:lnTo>
                  <a:pt x="0" y="5418689"/>
                </a:lnTo>
                <a:lnTo>
                  <a:pt x="302713" y="0"/>
                </a:lnTo>
                <a:close/>
              </a:path>
            </a:pathLst>
          </a:cu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9">
            <a:extLst>
              <a:ext uri="{FF2B5EF4-FFF2-40B4-BE49-F238E27FC236}">
                <a16:creationId xmlns:a16="http://schemas.microsoft.com/office/drawing/2014/main" id="{600D58AF-5928-A50A-0075-95973ACA525C}"/>
              </a:ext>
            </a:extLst>
          </p:cNvPr>
          <p:cNvSpPr/>
          <p:nvPr/>
        </p:nvSpPr>
        <p:spPr>
          <a:xfrm>
            <a:off x="5203022" y="2859910"/>
            <a:ext cx="6136896" cy="1413970"/>
          </a:xfrm>
          <a:custGeom>
            <a:avLst/>
            <a:gdLst>
              <a:gd name="connsiteX0" fmla="*/ 0 w 4569941"/>
              <a:gd name="connsiteY0" fmla="*/ 0 h 5478420"/>
              <a:gd name="connsiteX1" fmla="*/ 4569941 w 4569941"/>
              <a:gd name="connsiteY1" fmla="*/ 0 h 5478420"/>
              <a:gd name="connsiteX2" fmla="*/ 4569941 w 4569941"/>
              <a:gd name="connsiteY2" fmla="*/ 5478420 h 5478420"/>
              <a:gd name="connsiteX3" fmla="*/ 0 w 4569941"/>
              <a:gd name="connsiteY3" fmla="*/ 5478420 h 5478420"/>
              <a:gd name="connsiteX4" fmla="*/ 0 w 4569941"/>
              <a:gd name="connsiteY4" fmla="*/ 0 h 5478420"/>
              <a:gd name="connsiteX0" fmla="*/ 1223319 w 5793260"/>
              <a:gd name="connsiteY0" fmla="*/ 0 h 5478420"/>
              <a:gd name="connsiteX1" fmla="*/ 5793260 w 5793260"/>
              <a:gd name="connsiteY1" fmla="*/ 0 h 5478420"/>
              <a:gd name="connsiteX2" fmla="*/ 5793260 w 5793260"/>
              <a:gd name="connsiteY2" fmla="*/ 5478420 h 5478420"/>
              <a:gd name="connsiteX3" fmla="*/ 0 w 5793260"/>
              <a:gd name="connsiteY3" fmla="*/ 5453706 h 5478420"/>
              <a:gd name="connsiteX4" fmla="*/ 1223319 w 5793260"/>
              <a:gd name="connsiteY4" fmla="*/ 0 h 5478420"/>
              <a:gd name="connsiteX0" fmla="*/ 1186249 w 5793260"/>
              <a:gd name="connsiteY0" fmla="*/ 0 h 5515491"/>
              <a:gd name="connsiteX1" fmla="*/ 5793260 w 5793260"/>
              <a:gd name="connsiteY1" fmla="*/ 37071 h 5515491"/>
              <a:gd name="connsiteX2" fmla="*/ 5793260 w 5793260"/>
              <a:gd name="connsiteY2" fmla="*/ 5515491 h 5515491"/>
              <a:gd name="connsiteX3" fmla="*/ 0 w 5793260"/>
              <a:gd name="connsiteY3" fmla="*/ 5490777 h 5515491"/>
              <a:gd name="connsiteX4" fmla="*/ 1186249 w 5793260"/>
              <a:gd name="connsiteY4" fmla="*/ 0 h 5515491"/>
              <a:gd name="connsiteX0" fmla="*/ 567773 w 5793260"/>
              <a:gd name="connsiteY0" fmla="*/ 0 h 5666369"/>
              <a:gd name="connsiteX1" fmla="*/ 5793260 w 5793260"/>
              <a:gd name="connsiteY1" fmla="*/ 187949 h 5666369"/>
              <a:gd name="connsiteX2" fmla="*/ 5793260 w 5793260"/>
              <a:gd name="connsiteY2" fmla="*/ 5666369 h 5666369"/>
              <a:gd name="connsiteX3" fmla="*/ 0 w 5793260"/>
              <a:gd name="connsiteY3" fmla="*/ 5641655 h 5666369"/>
              <a:gd name="connsiteX4" fmla="*/ 567773 w 5793260"/>
              <a:gd name="connsiteY4" fmla="*/ 0 h 5666369"/>
              <a:gd name="connsiteX0" fmla="*/ 365579 w 5591066"/>
              <a:gd name="connsiteY0" fmla="*/ 0 h 5666369"/>
              <a:gd name="connsiteX1" fmla="*/ 5591066 w 5591066"/>
              <a:gd name="connsiteY1" fmla="*/ 187949 h 5666369"/>
              <a:gd name="connsiteX2" fmla="*/ 5591066 w 5591066"/>
              <a:gd name="connsiteY2" fmla="*/ 5666369 h 5666369"/>
              <a:gd name="connsiteX3" fmla="*/ 0 w 5591066"/>
              <a:gd name="connsiteY3" fmla="*/ 5490777 h 5666369"/>
              <a:gd name="connsiteX4" fmla="*/ 365579 w 5591066"/>
              <a:gd name="connsiteY4" fmla="*/ 0 h 5666369"/>
              <a:gd name="connsiteX0" fmla="*/ 287075 w 5591066"/>
              <a:gd name="connsiteY0" fmla="*/ 0 h 5754979"/>
              <a:gd name="connsiteX1" fmla="*/ 5591066 w 5591066"/>
              <a:gd name="connsiteY1" fmla="*/ 276559 h 5754979"/>
              <a:gd name="connsiteX2" fmla="*/ 5591066 w 5591066"/>
              <a:gd name="connsiteY2" fmla="*/ 5754979 h 5754979"/>
              <a:gd name="connsiteX3" fmla="*/ 0 w 5591066"/>
              <a:gd name="connsiteY3" fmla="*/ 5579387 h 5754979"/>
              <a:gd name="connsiteX4" fmla="*/ 287075 w 5591066"/>
              <a:gd name="connsiteY4" fmla="*/ 0 h 5754979"/>
              <a:gd name="connsiteX0" fmla="*/ 228197 w 5532188"/>
              <a:gd name="connsiteY0" fmla="*/ 0 h 5754979"/>
              <a:gd name="connsiteX1" fmla="*/ 5532188 w 5532188"/>
              <a:gd name="connsiteY1" fmla="*/ 276559 h 5754979"/>
              <a:gd name="connsiteX2" fmla="*/ 5532188 w 5532188"/>
              <a:gd name="connsiteY2" fmla="*/ 5754979 h 5754979"/>
              <a:gd name="connsiteX3" fmla="*/ 0 w 5532188"/>
              <a:gd name="connsiteY3" fmla="*/ 5535080 h 5754979"/>
              <a:gd name="connsiteX4" fmla="*/ 228197 w 5532188"/>
              <a:gd name="connsiteY4" fmla="*/ 0 h 5754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88" h="5754979">
                <a:moveTo>
                  <a:pt x="228197" y="0"/>
                </a:moveTo>
                <a:lnTo>
                  <a:pt x="5532188" y="276559"/>
                </a:lnTo>
                <a:lnTo>
                  <a:pt x="5532188" y="5754979"/>
                </a:lnTo>
                <a:lnTo>
                  <a:pt x="0" y="5535080"/>
                </a:lnTo>
                <a:lnTo>
                  <a:pt x="228197" y="0"/>
                </a:lnTo>
                <a:close/>
              </a:path>
            </a:pathLst>
          </a:cu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9">
            <a:extLst>
              <a:ext uri="{FF2B5EF4-FFF2-40B4-BE49-F238E27FC236}">
                <a16:creationId xmlns:a16="http://schemas.microsoft.com/office/drawing/2014/main" id="{3D04D6B6-F38A-A00C-B96C-E09E09FB2F23}"/>
              </a:ext>
            </a:extLst>
          </p:cNvPr>
          <p:cNvSpPr/>
          <p:nvPr/>
        </p:nvSpPr>
        <p:spPr>
          <a:xfrm>
            <a:off x="4845997" y="4451885"/>
            <a:ext cx="6493920" cy="1392199"/>
          </a:xfrm>
          <a:custGeom>
            <a:avLst/>
            <a:gdLst>
              <a:gd name="connsiteX0" fmla="*/ 0 w 4569941"/>
              <a:gd name="connsiteY0" fmla="*/ 0 h 5478420"/>
              <a:gd name="connsiteX1" fmla="*/ 4569941 w 4569941"/>
              <a:gd name="connsiteY1" fmla="*/ 0 h 5478420"/>
              <a:gd name="connsiteX2" fmla="*/ 4569941 w 4569941"/>
              <a:gd name="connsiteY2" fmla="*/ 5478420 h 5478420"/>
              <a:gd name="connsiteX3" fmla="*/ 0 w 4569941"/>
              <a:gd name="connsiteY3" fmla="*/ 5478420 h 5478420"/>
              <a:gd name="connsiteX4" fmla="*/ 0 w 4569941"/>
              <a:gd name="connsiteY4" fmla="*/ 0 h 5478420"/>
              <a:gd name="connsiteX0" fmla="*/ 1223319 w 5793260"/>
              <a:gd name="connsiteY0" fmla="*/ 0 h 5478420"/>
              <a:gd name="connsiteX1" fmla="*/ 5793260 w 5793260"/>
              <a:gd name="connsiteY1" fmla="*/ 0 h 5478420"/>
              <a:gd name="connsiteX2" fmla="*/ 5793260 w 5793260"/>
              <a:gd name="connsiteY2" fmla="*/ 5478420 h 5478420"/>
              <a:gd name="connsiteX3" fmla="*/ 0 w 5793260"/>
              <a:gd name="connsiteY3" fmla="*/ 5453706 h 5478420"/>
              <a:gd name="connsiteX4" fmla="*/ 1223319 w 5793260"/>
              <a:gd name="connsiteY4" fmla="*/ 0 h 5478420"/>
              <a:gd name="connsiteX0" fmla="*/ 1186249 w 5793260"/>
              <a:gd name="connsiteY0" fmla="*/ 0 h 5515491"/>
              <a:gd name="connsiteX1" fmla="*/ 5793260 w 5793260"/>
              <a:gd name="connsiteY1" fmla="*/ 37071 h 5515491"/>
              <a:gd name="connsiteX2" fmla="*/ 5793260 w 5793260"/>
              <a:gd name="connsiteY2" fmla="*/ 5515491 h 5515491"/>
              <a:gd name="connsiteX3" fmla="*/ 0 w 5793260"/>
              <a:gd name="connsiteY3" fmla="*/ 5490777 h 5515491"/>
              <a:gd name="connsiteX4" fmla="*/ 1186249 w 5793260"/>
              <a:gd name="connsiteY4" fmla="*/ 0 h 5515491"/>
              <a:gd name="connsiteX0" fmla="*/ 567773 w 5793260"/>
              <a:gd name="connsiteY0" fmla="*/ 0 h 5666369"/>
              <a:gd name="connsiteX1" fmla="*/ 5793260 w 5793260"/>
              <a:gd name="connsiteY1" fmla="*/ 187949 h 5666369"/>
              <a:gd name="connsiteX2" fmla="*/ 5793260 w 5793260"/>
              <a:gd name="connsiteY2" fmla="*/ 5666369 h 5666369"/>
              <a:gd name="connsiteX3" fmla="*/ 0 w 5793260"/>
              <a:gd name="connsiteY3" fmla="*/ 5641655 h 5666369"/>
              <a:gd name="connsiteX4" fmla="*/ 567773 w 5793260"/>
              <a:gd name="connsiteY4" fmla="*/ 0 h 5666369"/>
              <a:gd name="connsiteX0" fmla="*/ 365579 w 5591066"/>
              <a:gd name="connsiteY0" fmla="*/ 0 h 5666369"/>
              <a:gd name="connsiteX1" fmla="*/ 5591066 w 5591066"/>
              <a:gd name="connsiteY1" fmla="*/ 187949 h 5666369"/>
              <a:gd name="connsiteX2" fmla="*/ 5591066 w 5591066"/>
              <a:gd name="connsiteY2" fmla="*/ 5666369 h 5666369"/>
              <a:gd name="connsiteX3" fmla="*/ 0 w 5591066"/>
              <a:gd name="connsiteY3" fmla="*/ 5490777 h 5666369"/>
              <a:gd name="connsiteX4" fmla="*/ 365579 w 5591066"/>
              <a:gd name="connsiteY4" fmla="*/ 0 h 5666369"/>
              <a:gd name="connsiteX0" fmla="*/ 228443 w 5453930"/>
              <a:gd name="connsiteY0" fmla="*/ 0 h 5666369"/>
              <a:gd name="connsiteX1" fmla="*/ 5453930 w 5453930"/>
              <a:gd name="connsiteY1" fmla="*/ 187949 h 5666369"/>
              <a:gd name="connsiteX2" fmla="*/ 5453930 w 5453930"/>
              <a:gd name="connsiteY2" fmla="*/ 5666369 h 5666369"/>
              <a:gd name="connsiteX3" fmla="*/ 0 w 5453930"/>
              <a:gd name="connsiteY3" fmla="*/ 5490777 h 5666369"/>
              <a:gd name="connsiteX4" fmla="*/ 228443 w 5453930"/>
              <a:gd name="connsiteY4" fmla="*/ 0 h 5666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3930" h="5666369">
                <a:moveTo>
                  <a:pt x="228443" y="0"/>
                </a:moveTo>
                <a:lnTo>
                  <a:pt x="5453930" y="187949"/>
                </a:lnTo>
                <a:lnTo>
                  <a:pt x="5453930" y="5666369"/>
                </a:lnTo>
                <a:lnTo>
                  <a:pt x="0" y="5490777"/>
                </a:lnTo>
                <a:lnTo>
                  <a:pt x="228443" y="0"/>
                </a:lnTo>
                <a:close/>
              </a:path>
            </a:pathLst>
          </a:cu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600" dirty="0"/>
          </a:p>
        </p:txBody>
      </p:sp>
      <p:sp>
        <p:nvSpPr>
          <p:cNvPr id="14" name="TextBox 13">
            <a:extLst>
              <a:ext uri="{FF2B5EF4-FFF2-40B4-BE49-F238E27FC236}">
                <a16:creationId xmlns:a16="http://schemas.microsoft.com/office/drawing/2014/main" id="{F8A8602D-5976-FCA4-8686-4470A88B7D9B}"/>
              </a:ext>
            </a:extLst>
          </p:cNvPr>
          <p:cNvSpPr txBox="1"/>
          <p:nvPr/>
        </p:nvSpPr>
        <p:spPr>
          <a:xfrm>
            <a:off x="5767022" y="1151559"/>
            <a:ext cx="5572896" cy="1692771"/>
          </a:xfrm>
          <a:prstGeom prst="rect">
            <a:avLst/>
          </a:prstGeom>
          <a:noFill/>
        </p:spPr>
        <p:txBody>
          <a:bodyPr wrap="square" rtlCol="0">
            <a:spAutoFit/>
          </a:bodyPr>
          <a:lstStyle/>
          <a:p>
            <a:pPr algn="ctr"/>
            <a:r>
              <a:rPr lang="en-US" sz="2600" b="1" dirty="0">
                <a:effectLst/>
                <a:latin typeface="Calibri" panose="020F0502020204030204" pitchFamily="34" charset="0"/>
                <a:ea typeface="Calibri" panose="020F0502020204030204" pitchFamily="34" charset="0"/>
                <a:cs typeface="Mangal" panose="02040503050203030202" pitchFamily="18" charset="0"/>
              </a:rPr>
              <a:t>“Changing Trends in Heat Wave Events over the Last 15 Years in India: Insights from IMD Data”</a:t>
            </a:r>
            <a:endParaRPr lang="en-IN" sz="2600" b="1" dirty="0">
              <a:effectLst/>
              <a:latin typeface="Calibri" panose="020F0502020204030204" pitchFamily="34" charset="0"/>
              <a:ea typeface="Calibri" panose="020F0502020204030204" pitchFamily="34" charset="0"/>
              <a:cs typeface="Mangal" panose="02040503050203030202" pitchFamily="18" charset="0"/>
            </a:endParaRPr>
          </a:p>
          <a:p>
            <a:pPr algn="ctr"/>
            <a:endParaRPr lang="en-IN" sz="2600" b="1" dirty="0">
              <a:solidFill>
                <a:schemeClr val="bg1"/>
              </a:solidFill>
            </a:endParaRPr>
          </a:p>
        </p:txBody>
      </p:sp>
      <p:sp>
        <p:nvSpPr>
          <p:cNvPr id="15" name="TextBox 14">
            <a:extLst>
              <a:ext uri="{FF2B5EF4-FFF2-40B4-BE49-F238E27FC236}">
                <a16:creationId xmlns:a16="http://schemas.microsoft.com/office/drawing/2014/main" id="{87F977CA-C773-BB46-823C-E2FF53623BE7}"/>
              </a:ext>
            </a:extLst>
          </p:cNvPr>
          <p:cNvSpPr txBox="1"/>
          <p:nvPr/>
        </p:nvSpPr>
        <p:spPr>
          <a:xfrm>
            <a:off x="5531214" y="3116387"/>
            <a:ext cx="5572896" cy="861774"/>
          </a:xfrm>
          <a:prstGeom prst="rect">
            <a:avLst/>
          </a:prstGeom>
          <a:noFill/>
        </p:spPr>
        <p:txBody>
          <a:bodyPr wrap="square" rtlCol="0">
            <a:spAutoFit/>
          </a:bodyPr>
          <a:lstStyle/>
          <a:p>
            <a:pPr algn="ctr"/>
            <a:r>
              <a:rPr lang="en-US" sz="2400" b="1" dirty="0">
                <a:effectLst/>
                <a:latin typeface="Calibri" panose="020F0502020204030204" pitchFamily="34" charset="0"/>
                <a:ea typeface="Calibri" panose="020F0502020204030204" pitchFamily="34" charset="0"/>
                <a:cs typeface="Mangal" panose="02040503050203030202" pitchFamily="18" charset="0"/>
              </a:rPr>
              <a:t>Mr. Rinku Yadav</a:t>
            </a:r>
          </a:p>
          <a:p>
            <a:pPr algn="ctr"/>
            <a:r>
              <a:rPr lang="en-US" sz="2400" b="1" dirty="0">
                <a:latin typeface="Calibri" panose="020F0502020204030204" pitchFamily="34" charset="0"/>
                <a:ea typeface="Calibri" panose="020F0502020204030204" pitchFamily="34" charset="0"/>
                <a:cs typeface="Mangal" panose="02040503050203030202" pitchFamily="18" charset="0"/>
              </a:rPr>
              <a:t>PG/</a:t>
            </a:r>
            <a:r>
              <a:rPr lang="en-US" sz="2600" b="1" dirty="0">
                <a:latin typeface="Calibri" panose="020F0502020204030204" pitchFamily="34" charset="0"/>
                <a:ea typeface="Calibri" panose="020F0502020204030204" pitchFamily="34" charset="0"/>
                <a:cs typeface="Mangal" panose="02040503050203030202" pitchFamily="18" charset="0"/>
              </a:rPr>
              <a:t>21/084</a:t>
            </a:r>
            <a:endParaRPr lang="en-IN" sz="2600" b="1" dirty="0">
              <a:effectLst/>
              <a:latin typeface="Calibri" panose="020F0502020204030204" pitchFamily="34" charset="0"/>
              <a:ea typeface="Calibri" panose="020F0502020204030204" pitchFamily="34" charset="0"/>
              <a:cs typeface="Mangal" panose="02040503050203030202" pitchFamily="18" charset="0"/>
            </a:endParaRPr>
          </a:p>
        </p:txBody>
      </p:sp>
      <p:sp>
        <p:nvSpPr>
          <p:cNvPr id="16" name="TextBox 15">
            <a:extLst>
              <a:ext uri="{FF2B5EF4-FFF2-40B4-BE49-F238E27FC236}">
                <a16:creationId xmlns:a16="http://schemas.microsoft.com/office/drawing/2014/main" id="{98561208-BCA5-2F19-9D84-6E918AC28E99}"/>
              </a:ext>
            </a:extLst>
          </p:cNvPr>
          <p:cNvSpPr txBox="1"/>
          <p:nvPr/>
        </p:nvSpPr>
        <p:spPr>
          <a:xfrm>
            <a:off x="5472001" y="4830455"/>
            <a:ext cx="5572896" cy="461665"/>
          </a:xfrm>
          <a:prstGeom prst="rect">
            <a:avLst/>
          </a:prstGeom>
          <a:noFill/>
        </p:spPr>
        <p:txBody>
          <a:bodyPr wrap="square" rtlCol="0">
            <a:spAutoFit/>
          </a:bodyPr>
          <a:lstStyle/>
          <a:p>
            <a:pPr algn="ctr"/>
            <a:r>
              <a:rPr lang="en-US" sz="2400" b="1" dirty="0">
                <a:effectLst/>
                <a:latin typeface="Calibri" panose="020F0502020204030204" pitchFamily="34" charset="0"/>
                <a:ea typeface="Calibri" panose="020F0502020204030204" pitchFamily="34" charset="0"/>
                <a:cs typeface="Mangal" panose="02040503050203030202" pitchFamily="18" charset="0"/>
              </a:rPr>
              <a:t>Mentor – Dr. Ratika Samtani</a:t>
            </a:r>
            <a:endParaRPr lang="en-IN" sz="2400" b="1" dirty="0">
              <a:effectLst/>
              <a:latin typeface="Calibri" panose="020F0502020204030204" pitchFamily="34" charset="0"/>
              <a:ea typeface="Calibri" panose="020F0502020204030204" pitchFamily="34" charset="0"/>
              <a:cs typeface="Mangal" panose="02040503050203030202" pitchFamily="18" charset="0"/>
            </a:endParaRPr>
          </a:p>
        </p:txBody>
      </p:sp>
      <p:pic>
        <p:nvPicPr>
          <p:cNvPr id="3" name="Picture 2" descr="Top | Best Health Care Management Insititute - IIHMR Delhi">
            <a:extLst>
              <a:ext uri="{FF2B5EF4-FFF2-40B4-BE49-F238E27FC236}">
                <a16:creationId xmlns:a16="http://schemas.microsoft.com/office/drawing/2014/main" id="{D242D414-9E54-EACA-0265-CEF0F87390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8555" y="13226"/>
            <a:ext cx="1219200" cy="40631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D predicts fresh spell of cold wave in northwest India from today |">
            <a:extLst>
              <a:ext uri="{FF2B5EF4-FFF2-40B4-BE49-F238E27FC236}">
                <a16:creationId xmlns:a16="http://schemas.microsoft.com/office/drawing/2014/main" id="{D30B7004-4697-5DDD-8851-7B83529919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23" y="-10726"/>
            <a:ext cx="1577347" cy="992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7852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743D71C-D8E4-2A54-9711-1E2FCBE3A051}"/>
              </a:ext>
            </a:extLst>
          </p:cNvPr>
          <p:cNvSpPr/>
          <p:nvPr/>
        </p:nvSpPr>
        <p:spPr>
          <a:xfrm>
            <a:off x="-18871" y="0"/>
            <a:ext cx="5905500" cy="6858000"/>
          </a:xfrm>
          <a:prstGeom prst="rect">
            <a:avLst/>
          </a:prstGeom>
          <a:solidFill>
            <a:schemeClr val="tx1"/>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Slide Number Placeholder 1">
            <a:extLst>
              <a:ext uri="{FF2B5EF4-FFF2-40B4-BE49-F238E27FC236}">
                <a16:creationId xmlns:a16="http://schemas.microsoft.com/office/drawing/2014/main" id="{D5B12ECB-1361-7B50-7DF3-A3CFAA185AE7}"/>
              </a:ext>
            </a:extLst>
          </p:cNvPr>
          <p:cNvSpPr>
            <a:spLocks noGrp="1"/>
          </p:cNvSpPr>
          <p:nvPr>
            <p:ph type="sldNum" sz="quarter" idx="12"/>
          </p:nvPr>
        </p:nvSpPr>
        <p:spPr/>
        <p:txBody>
          <a:bodyPr/>
          <a:lstStyle/>
          <a:p>
            <a:fld id="{41A1FFB7-6DAC-4CAA-939C-D00A1B837214}" type="slidenum">
              <a:rPr lang="en-IN" smtClean="0"/>
              <a:t>10</a:t>
            </a:fld>
            <a:endParaRPr lang="en-IN"/>
          </a:p>
        </p:txBody>
      </p:sp>
      <p:graphicFrame>
        <p:nvGraphicFramePr>
          <p:cNvPr id="4" name="Table 4">
            <a:extLst>
              <a:ext uri="{FF2B5EF4-FFF2-40B4-BE49-F238E27FC236}">
                <a16:creationId xmlns:a16="http://schemas.microsoft.com/office/drawing/2014/main" id="{31A9EC56-8DE4-DC69-75C6-AD09D2F9F089}"/>
              </a:ext>
            </a:extLst>
          </p:cNvPr>
          <p:cNvGraphicFramePr>
            <a:graphicFrameLocks noGrp="1"/>
          </p:cNvGraphicFramePr>
          <p:nvPr>
            <p:extLst>
              <p:ext uri="{D42A27DB-BD31-4B8C-83A1-F6EECF244321}">
                <p14:modId xmlns:p14="http://schemas.microsoft.com/office/powerpoint/2010/main" val="938650448"/>
              </p:ext>
            </p:extLst>
          </p:nvPr>
        </p:nvGraphicFramePr>
        <p:xfrm>
          <a:off x="474817" y="1872332"/>
          <a:ext cx="3735412" cy="2840976"/>
        </p:xfrm>
        <a:graphic>
          <a:graphicData uri="http://schemas.openxmlformats.org/drawingml/2006/table">
            <a:tbl>
              <a:tblPr firstRow="1" bandRow="1">
                <a:tableStyleId>{073A0DAA-6AF3-43AB-8588-CEC1D06C72B9}</a:tableStyleId>
              </a:tblPr>
              <a:tblGrid>
                <a:gridCol w="1867706">
                  <a:extLst>
                    <a:ext uri="{9D8B030D-6E8A-4147-A177-3AD203B41FA5}">
                      <a16:colId xmlns:a16="http://schemas.microsoft.com/office/drawing/2014/main" val="1952035659"/>
                    </a:ext>
                  </a:extLst>
                </a:gridCol>
                <a:gridCol w="1867706">
                  <a:extLst>
                    <a:ext uri="{9D8B030D-6E8A-4147-A177-3AD203B41FA5}">
                      <a16:colId xmlns:a16="http://schemas.microsoft.com/office/drawing/2014/main" val="1221811489"/>
                    </a:ext>
                  </a:extLst>
                </a:gridCol>
              </a:tblGrid>
              <a:tr h="550224">
                <a:tc>
                  <a:txBody>
                    <a:bodyPr/>
                    <a:lstStyle/>
                    <a:p>
                      <a:pPr algn="ctr"/>
                      <a:r>
                        <a:rPr lang="en-US" b="1" dirty="0"/>
                        <a:t>District Name</a:t>
                      </a:r>
                      <a:endParaRPr lang="en-IN" b="1" dirty="0"/>
                    </a:p>
                  </a:txBody>
                  <a:tcPr/>
                </a:tc>
                <a:tc>
                  <a:txBody>
                    <a:bodyPr/>
                    <a:lstStyle/>
                    <a:p>
                      <a:pPr algn="ctr"/>
                      <a:r>
                        <a:rPr lang="en-US" b="1" dirty="0"/>
                        <a:t>Years HWEs occurred</a:t>
                      </a:r>
                      <a:endParaRPr lang="en-IN" b="1" dirty="0"/>
                    </a:p>
                  </a:txBody>
                  <a:tcPr/>
                </a:tc>
                <a:extLst>
                  <a:ext uri="{0D108BD9-81ED-4DB2-BD59-A6C34878D82A}">
                    <a16:rowId xmlns:a16="http://schemas.microsoft.com/office/drawing/2014/main" val="2199433084"/>
                  </a:ext>
                </a:extLst>
              </a:tr>
              <a:tr h="550224">
                <a:tc>
                  <a:txBody>
                    <a:bodyPr/>
                    <a:lstStyle/>
                    <a:p>
                      <a:pPr algn="ctr"/>
                      <a:r>
                        <a:rPr lang="en-US" b="1" dirty="0"/>
                        <a:t>Amravati</a:t>
                      </a:r>
                      <a:endParaRPr lang="en-IN" b="1" dirty="0"/>
                    </a:p>
                  </a:txBody>
                  <a:tcPr/>
                </a:tc>
                <a:tc>
                  <a:txBody>
                    <a:bodyPr/>
                    <a:lstStyle/>
                    <a:p>
                      <a:pPr algn="ctr"/>
                      <a:r>
                        <a:rPr lang="en-US" b="1" dirty="0"/>
                        <a:t>8</a:t>
                      </a:r>
                      <a:endParaRPr lang="en-IN" b="1" dirty="0"/>
                    </a:p>
                  </a:txBody>
                  <a:tcPr/>
                </a:tc>
                <a:extLst>
                  <a:ext uri="{0D108BD9-81ED-4DB2-BD59-A6C34878D82A}">
                    <a16:rowId xmlns:a16="http://schemas.microsoft.com/office/drawing/2014/main" val="3159367118"/>
                  </a:ext>
                </a:extLst>
              </a:tr>
              <a:tr h="550224">
                <a:tc>
                  <a:txBody>
                    <a:bodyPr/>
                    <a:lstStyle/>
                    <a:p>
                      <a:pPr algn="ctr"/>
                      <a:r>
                        <a:rPr lang="en-US" b="1" dirty="0"/>
                        <a:t>Bhandara</a:t>
                      </a:r>
                      <a:endParaRPr lang="en-IN" b="1" dirty="0"/>
                    </a:p>
                  </a:txBody>
                  <a:tcPr/>
                </a:tc>
                <a:tc>
                  <a:txBody>
                    <a:bodyPr/>
                    <a:lstStyle/>
                    <a:p>
                      <a:pPr algn="ctr"/>
                      <a:r>
                        <a:rPr lang="en-US" b="1" dirty="0"/>
                        <a:t>8</a:t>
                      </a:r>
                      <a:endParaRPr lang="en-IN" b="1" dirty="0"/>
                    </a:p>
                  </a:txBody>
                  <a:tcPr/>
                </a:tc>
                <a:extLst>
                  <a:ext uri="{0D108BD9-81ED-4DB2-BD59-A6C34878D82A}">
                    <a16:rowId xmlns:a16="http://schemas.microsoft.com/office/drawing/2014/main" val="4011967737"/>
                  </a:ext>
                </a:extLst>
              </a:tr>
              <a:tr h="550224">
                <a:tc>
                  <a:txBody>
                    <a:bodyPr/>
                    <a:lstStyle/>
                    <a:p>
                      <a:pPr algn="ctr"/>
                      <a:r>
                        <a:rPr lang="en-US" b="1" dirty="0"/>
                        <a:t>Chandrapur</a:t>
                      </a:r>
                    </a:p>
                  </a:txBody>
                  <a:tcPr/>
                </a:tc>
                <a:tc>
                  <a:txBody>
                    <a:bodyPr/>
                    <a:lstStyle/>
                    <a:p>
                      <a:pPr algn="ctr"/>
                      <a:r>
                        <a:rPr lang="en-US" b="1" dirty="0"/>
                        <a:t>9</a:t>
                      </a:r>
                      <a:endParaRPr lang="en-IN" b="1" dirty="0"/>
                    </a:p>
                  </a:txBody>
                  <a:tcPr/>
                </a:tc>
                <a:extLst>
                  <a:ext uri="{0D108BD9-81ED-4DB2-BD59-A6C34878D82A}">
                    <a16:rowId xmlns:a16="http://schemas.microsoft.com/office/drawing/2014/main" val="994358908"/>
                  </a:ext>
                </a:extLst>
              </a:tr>
              <a:tr h="550224">
                <a:tc>
                  <a:txBody>
                    <a:bodyPr/>
                    <a:lstStyle/>
                    <a:p>
                      <a:pPr algn="ctr"/>
                      <a:r>
                        <a:rPr lang="en-US" b="1" dirty="0"/>
                        <a:t>Yavatmal</a:t>
                      </a:r>
                      <a:endParaRPr lang="en-IN" b="1" dirty="0"/>
                    </a:p>
                  </a:txBody>
                  <a:tcPr/>
                </a:tc>
                <a:tc>
                  <a:txBody>
                    <a:bodyPr/>
                    <a:lstStyle/>
                    <a:p>
                      <a:pPr algn="ctr"/>
                      <a:r>
                        <a:rPr lang="en-US" b="1" dirty="0"/>
                        <a:t>8</a:t>
                      </a:r>
                      <a:endParaRPr lang="en-IN" b="1" dirty="0"/>
                    </a:p>
                  </a:txBody>
                  <a:tcPr/>
                </a:tc>
                <a:extLst>
                  <a:ext uri="{0D108BD9-81ED-4DB2-BD59-A6C34878D82A}">
                    <a16:rowId xmlns:a16="http://schemas.microsoft.com/office/drawing/2014/main" val="1068612838"/>
                  </a:ext>
                </a:extLst>
              </a:tr>
            </a:tbl>
          </a:graphicData>
        </a:graphic>
      </p:graphicFrame>
      <p:sp>
        <p:nvSpPr>
          <p:cNvPr id="8" name="Title 1">
            <a:extLst>
              <a:ext uri="{FF2B5EF4-FFF2-40B4-BE49-F238E27FC236}">
                <a16:creationId xmlns:a16="http://schemas.microsoft.com/office/drawing/2014/main" id="{A39A84D6-FF28-B12D-7AC5-99AD4239C557}"/>
              </a:ext>
            </a:extLst>
          </p:cNvPr>
          <p:cNvSpPr txBox="1">
            <a:spLocks/>
          </p:cNvSpPr>
          <p:nvPr/>
        </p:nvSpPr>
        <p:spPr>
          <a:xfrm>
            <a:off x="55364" y="495054"/>
            <a:ext cx="4815232" cy="747487"/>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800" b="1" dirty="0">
                <a:solidFill>
                  <a:schemeClr val="bg1"/>
                </a:solidFill>
                <a:cs typeface="Calibri Light"/>
              </a:rPr>
              <a:t>Hotspot districts</a:t>
            </a:r>
            <a:br>
              <a:rPr lang="en-US" sz="3800" b="1" dirty="0">
                <a:solidFill>
                  <a:schemeClr val="bg1"/>
                </a:solidFill>
                <a:cs typeface="Calibri Light"/>
              </a:rPr>
            </a:br>
            <a:endParaRPr lang="en-US" sz="3800" b="1" dirty="0">
              <a:solidFill>
                <a:schemeClr val="bg1"/>
              </a:solidFill>
              <a:cs typeface="Calibri Light"/>
            </a:endParaRPr>
          </a:p>
        </p:txBody>
      </p:sp>
      <p:cxnSp>
        <p:nvCxnSpPr>
          <p:cNvPr id="9" name="Straight Connector 8">
            <a:extLst>
              <a:ext uri="{FF2B5EF4-FFF2-40B4-BE49-F238E27FC236}">
                <a16:creationId xmlns:a16="http://schemas.microsoft.com/office/drawing/2014/main" id="{E1D9FAB1-4474-8943-5FEE-83EC4D8AC3A8}"/>
              </a:ext>
            </a:extLst>
          </p:cNvPr>
          <p:cNvCxnSpPr>
            <a:cxnSpLocks/>
          </p:cNvCxnSpPr>
          <p:nvPr/>
        </p:nvCxnSpPr>
        <p:spPr>
          <a:xfrm>
            <a:off x="209993" y="1474888"/>
            <a:ext cx="4409715" cy="0"/>
          </a:xfrm>
          <a:prstGeom prst="line">
            <a:avLst/>
          </a:prstGeom>
          <a:ln>
            <a:solidFill>
              <a:schemeClr val="accent2"/>
            </a:solidFill>
          </a:ln>
        </p:spPr>
        <p:style>
          <a:lnRef idx="3">
            <a:schemeClr val="dk1"/>
          </a:lnRef>
          <a:fillRef idx="0">
            <a:schemeClr val="dk1"/>
          </a:fillRef>
          <a:effectRef idx="2">
            <a:schemeClr val="dk1"/>
          </a:effectRef>
          <a:fontRef idx="minor">
            <a:schemeClr val="tx1"/>
          </a:fontRef>
        </p:style>
      </p:cxnSp>
      <p:sp>
        <p:nvSpPr>
          <p:cNvPr id="10" name="TextBox 9">
            <a:extLst>
              <a:ext uri="{FF2B5EF4-FFF2-40B4-BE49-F238E27FC236}">
                <a16:creationId xmlns:a16="http://schemas.microsoft.com/office/drawing/2014/main" id="{010D38D3-F163-F313-FEF0-05D78991827C}"/>
              </a:ext>
            </a:extLst>
          </p:cNvPr>
          <p:cNvSpPr txBox="1"/>
          <p:nvPr/>
        </p:nvSpPr>
        <p:spPr>
          <a:xfrm>
            <a:off x="515647" y="4859892"/>
            <a:ext cx="3735412" cy="523220"/>
          </a:xfrm>
          <a:prstGeom prst="rect">
            <a:avLst/>
          </a:prstGeom>
          <a:noFill/>
        </p:spPr>
        <p:txBody>
          <a:bodyPr wrap="square" rtlCol="0">
            <a:spAutoFit/>
          </a:bodyPr>
          <a:lstStyle/>
          <a:p>
            <a:r>
              <a:rPr lang="en-US" sz="1400" dirty="0">
                <a:solidFill>
                  <a:schemeClr val="bg1"/>
                </a:solidFill>
              </a:rPr>
              <a:t>Chi-square trend for analysis used to calculate hotspot districts.</a:t>
            </a:r>
            <a:endParaRPr lang="en-IN" sz="1400" dirty="0">
              <a:solidFill>
                <a:schemeClr val="bg1"/>
              </a:solidFill>
            </a:endParaRPr>
          </a:p>
        </p:txBody>
      </p:sp>
      <p:pic>
        <p:nvPicPr>
          <p:cNvPr id="12" name="Picture 11" descr="A picture containing map, atlas, text&#10;&#10;Description automatically generated">
            <a:extLst>
              <a:ext uri="{FF2B5EF4-FFF2-40B4-BE49-F238E27FC236}">
                <a16:creationId xmlns:a16="http://schemas.microsoft.com/office/drawing/2014/main" id="{BC53E3AB-5801-0210-2297-8BB133EE9E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9459" y="714377"/>
            <a:ext cx="6740115" cy="5362569"/>
          </a:xfrm>
          <a:prstGeom prst="rect">
            <a:avLst/>
          </a:prstGeom>
        </p:spPr>
      </p:pic>
      <p:pic>
        <p:nvPicPr>
          <p:cNvPr id="13" name="Picture 12" descr="Top | Best Health Care Management Insititute - IIHMR Delhi">
            <a:extLst>
              <a:ext uri="{FF2B5EF4-FFF2-40B4-BE49-F238E27FC236}">
                <a16:creationId xmlns:a16="http://schemas.microsoft.com/office/drawing/2014/main" id="{20F38FBE-9F8F-AD80-A3E8-2485C43676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2799" y="0"/>
            <a:ext cx="1219200" cy="406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0422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9F0AE6-E82F-F6B0-4F83-C18291B00AF9}"/>
              </a:ext>
            </a:extLst>
          </p:cNvPr>
          <p:cNvSpPr>
            <a:spLocks noGrp="1"/>
          </p:cNvSpPr>
          <p:nvPr>
            <p:ph type="sldNum" sz="quarter" idx="12"/>
          </p:nvPr>
        </p:nvSpPr>
        <p:spPr/>
        <p:txBody>
          <a:bodyPr/>
          <a:lstStyle/>
          <a:p>
            <a:fld id="{41A1FFB7-6DAC-4CAA-939C-D00A1B837214}" type="slidenum">
              <a:rPr lang="en-IN" smtClean="0"/>
              <a:t>11</a:t>
            </a:fld>
            <a:endParaRPr lang="en-IN"/>
          </a:p>
        </p:txBody>
      </p:sp>
      <p:sp>
        <p:nvSpPr>
          <p:cNvPr id="4" name="Rectangle 3">
            <a:extLst>
              <a:ext uri="{FF2B5EF4-FFF2-40B4-BE49-F238E27FC236}">
                <a16:creationId xmlns:a16="http://schemas.microsoft.com/office/drawing/2014/main" id="{9F8A69A7-6650-CAC5-56A6-E4ADADE1B7AF}"/>
              </a:ext>
            </a:extLst>
          </p:cNvPr>
          <p:cNvSpPr/>
          <p:nvPr/>
        </p:nvSpPr>
        <p:spPr>
          <a:xfrm>
            <a:off x="0" y="0"/>
            <a:ext cx="4925961"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5" name="Title 1">
            <a:extLst>
              <a:ext uri="{FF2B5EF4-FFF2-40B4-BE49-F238E27FC236}">
                <a16:creationId xmlns:a16="http://schemas.microsoft.com/office/drawing/2014/main" id="{5DAE3D65-8E24-E94E-2810-0734DC654700}"/>
              </a:ext>
            </a:extLst>
          </p:cNvPr>
          <p:cNvSpPr txBox="1">
            <a:spLocks/>
          </p:cNvSpPr>
          <p:nvPr/>
        </p:nvSpPr>
        <p:spPr>
          <a:xfrm>
            <a:off x="55364" y="1009404"/>
            <a:ext cx="4815232" cy="747487"/>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800" b="1" dirty="0">
                <a:solidFill>
                  <a:schemeClr val="bg1"/>
                </a:solidFill>
                <a:cs typeface="Calibri Light"/>
              </a:rPr>
              <a:t>HWEs in Odisha</a:t>
            </a:r>
          </a:p>
          <a:p>
            <a:pPr algn="ctr"/>
            <a:r>
              <a:rPr lang="en-US" sz="2400" b="1" dirty="0">
                <a:solidFill>
                  <a:schemeClr val="bg1"/>
                </a:solidFill>
                <a:cs typeface="Calibri Light"/>
              </a:rPr>
              <a:t>2005-2019</a:t>
            </a:r>
            <a:br>
              <a:rPr lang="en-US" sz="3800" b="1" dirty="0">
                <a:solidFill>
                  <a:schemeClr val="bg1"/>
                </a:solidFill>
                <a:cs typeface="Calibri Light"/>
              </a:rPr>
            </a:br>
            <a:endParaRPr lang="en-US" sz="3800" b="1" dirty="0">
              <a:solidFill>
                <a:schemeClr val="bg1"/>
              </a:solidFill>
              <a:cs typeface="Calibri Light"/>
            </a:endParaRPr>
          </a:p>
        </p:txBody>
      </p:sp>
      <p:cxnSp>
        <p:nvCxnSpPr>
          <p:cNvPr id="6" name="Straight Connector 5">
            <a:extLst>
              <a:ext uri="{FF2B5EF4-FFF2-40B4-BE49-F238E27FC236}">
                <a16:creationId xmlns:a16="http://schemas.microsoft.com/office/drawing/2014/main" id="{479EFF36-9117-6ACF-AF87-F86B2B8B82A0}"/>
              </a:ext>
            </a:extLst>
          </p:cNvPr>
          <p:cNvCxnSpPr>
            <a:cxnSpLocks/>
          </p:cNvCxnSpPr>
          <p:nvPr/>
        </p:nvCxnSpPr>
        <p:spPr>
          <a:xfrm>
            <a:off x="209993" y="1989238"/>
            <a:ext cx="4409715" cy="0"/>
          </a:xfrm>
          <a:prstGeom prst="line">
            <a:avLst/>
          </a:prstGeom>
          <a:ln>
            <a:solidFill>
              <a:schemeClr val="accent2"/>
            </a:solidFill>
          </a:ln>
        </p:spPr>
        <p:style>
          <a:lnRef idx="3">
            <a:schemeClr val="dk1"/>
          </a:lnRef>
          <a:fillRef idx="0">
            <a:schemeClr val="dk1"/>
          </a:fillRef>
          <a:effectRef idx="2">
            <a:schemeClr val="dk1"/>
          </a:effectRef>
          <a:fontRef idx="minor">
            <a:schemeClr val="tx1"/>
          </a:fontRef>
        </p:style>
      </p:cxnSp>
      <p:graphicFrame>
        <p:nvGraphicFramePr>
          <p:cNvPr id="7" name="Chart 6">
            <a:extLst>
              <a:ext uri="{FF2B5EF4-FFF2-40B4-BE49-F238E27FC236}">
                <a16:creationId xmlns:a16="http://schemas.microsoft.com/office/drawing/2014/main" id="{16B4FEF9-A233-6FD1-0B3B-376668752280}"/>
              </a:ext>
            </a:extLst>
          </p:cNvPr>
          <p:cNvGraphicFramePr/>
          <p:nvPr>
            <p:extLst>
              <p:ext uri="{D42A27DB-BD31-4B8C-83A1-F6EECF244321}">
                <p14:modId xmlns:p14="http://schemas.microsoft.com/office/powerpoint/2010/main" val="1475318264"/>
              </p:ext>
            </p:extLst>
          </p:nvPr>
        </p:nvGraphicFramePr>
        <p:xfrm>
          <a:off x="1651296" y="2930013"/>
          <a:ext cx="9702504" cy="3426337"/>
        </p:xfrm>
        <a:graphic>
          <a:graphicData uri="http://schemas.openxmlformats.org/drawingml/2006/chart">
            <c:chart xmlns:c="http://schemas.openxmlformats.org/drawingml/2006/chart" xmlns:r="http://schemas.openxmlformats.org/officeDocument/2006/relationships" r:id="rId2"/>
          </a:graphicData>
        </a:graphic>
      </p:graphicFrame>
      <p:pic>
        <p:nvPicPr>
          <p:cNvPr id="9" name="Picture 8" descr="A green map with black text&#10;&#10;Description automatically generated with low confidence">
            <a:extLst>
              <a:ext uri="{FF2B5EF4-FFF2-40B4-BE49-F238E27FC236}">
                <a16:creationId xmlns:a16="http://schemas.microsoft.com/office/drawing/2014/main" id="{8F282838-1EF1-DBE6-3AFA-33260BAE3C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36525"/>
            <a:ext cx="5257800" cy="2654300"/>
          </a:xfrm>
          <a:prstGeom prst="rect">
            <a:avLst/>
          </a:prstGeom>
        </p:spPr>
      </p:pic>
      <p:pic>
        <p:nvPicPr>
          <p:cNvPr id="10" name="Picture 9" descr="Top | Best Health Care Management Insititute - IIHMR Delhi">
            <a:extLst>
              <a:ext uri="{FF2B5EF4-FFF2-40B4-BE49-F238E27FC236}">
                <a16:creationId xmlns:a16="http://schemas.microsoft.com/office/drawing/2014/main" id="{31C8D743-48D7-4A58-81A5-A1FAC84DC9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72799" y="0"/>
            <a:ext cx="1219200" cy="406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36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743D71C-D8E4-2A54-9711-1E2FCBE3A051}"/>
              </a:ext>
            </a:extLst>
          </p:cNvPr>
          <p:cNvSpPr/>
          <p:nvPr/>
        </p:nvSpPr>
        <p:spPr>
          <a:xfrm>
            <a:off x="-18871" y="0"/>
            <a:ext cx="5905500" cy="6858000"/>
          </a:xfrm>
          <a:prstGeom prst="rect">
            <a:avLst/>
          </a:prstGeom>
          <a:solidFill>
            <a:schemeClr val="tx1"/>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Slide Number Placeholder 1">
            <a:extLst>
              <a:ext uri="{FF2B5EF4-FFF2-40B4-BE49-F238E27FC236}">
                <a16:creationId xmlns:a16="http://schemas.microsoft.com/office/drawing/2014/main" id="{D5B12ECB-1361-7B50-7DF3-A3CFAA185AE7}"/>
              </a:ext>
            </a:extLst>
          </p:cNvPr>
          <p:cNvSpPr>
            <a:spLocks noGrp="1"/>
          </p:cNvSpPr>
          <p:nvPr>
            <p:ph type="sldNum" sz="quarter" idx="12"/>
          </p:nvPr>
        </p:nvSpPr>
        <p:spPr/>
        <p:txBody>
          <a:bodyPr/>
          <a:lstStyle/>
          <a:p>
            <a:fld id="{41A1FFB7-6DAC-4CAA-939C-D00A1B837214}" type="slidenum">
              <a:rPr lang="en-IN" smtClean="0"/>
              <a:t>12</a:t>
            </a:fld>
            <a:endParaRPr lang="en-IN"/>
          </a:p>
        </p:txBody>
      </p:sp>
      <p:sp>
        <p:nvSpPr>
          <p:cNvPr id="8" name="Title 1">
            <a:extLst>
              <a:ext uri="{FF2B5EF4-FFF2-40B4-BE49-F238E27FC236}">
                <a16:creationId xmlns:a16="http://schemas.microsoft.com/office/drawing/2014/main" id="{A39A84D6-FF28-B12D-7AC5-99AD4239C557}"/>
              </a:ext>
            </a:extLst>
          </p:cNvPr>
          <p:cNvSpPr txBox="1">
            <a:spLocks/>
          </p:cNvSpPr>
          <p:nvPr/>
        </p:nvSpPr>
        <p:spPr>
          <a:xfrm>
            <a:off x="55364" y="495054"/>
            <a:ext cx="4815232" cy="747487"/>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800" b="1" dirty="0">
                <a:solidFill>
                  <a:schemeClr val="bg1"/>
                </a:solidFill>
                <a:cs typeface="Calibri Light"/>
              </a:rPr>
              <a:t>Hotspot districts</a:t>
            </a:r>
            <a:br>
              <a:rPr lang="en-US" sz="3800" b="1" dirty="0">
                <a:solidFill>
                  <a:schemeClr val="bg1"/>
                </a:solidFill>
                <a:cs typeface="Calibri Light"/>
              </a:rPr>
            </a:br>
            <a:endParaRPr lang="en-US" sz="3800" b="1" dirty="0">
              <a:solidFill>
                <a:schemeClr val="bg1"/>
              </a:solidFill>
              <a:cs typeface="Calibri Light"/>
            </a:endParaRPr>
          </a:p>
        </p:txBody>
      </p:sp>
      <p:cxnSp>
        <p:nvCxnSpPr>
          <p:cNvPr id="9" name="Straight Connector 8">
            <a:extLst>
              <a:ext uri="{FF2B5EF4-FFF2-40B4-BE49-F238E27FC236}">
                <a16:creationId xmlns:a16="http://schemas.microsoft.com/office/drawing/2014/main" id="{E1D9FAB1-4474-8943-5FEE-83EC4D8AC3A8}"/>
              </a:ext>
            </a:extLst>
          </p:cNvPr>
          <p:cNvCxnSpPr>
            <a:cxnSpLocks/>
          </p:cNvCxnSpPr>
          <p:nvPr/>
        </p:nvCxnSpPr>
        <p:spPr>
          <a:xfrm>
            <a:off x="209993" y="1474888"/>
            <a:ext cx="4409715" cy="0"/>
          </a:xfrm>
          <a:prstGeom prst="line">
            <a:avLst/>
          </a:prstGeom>
          <a:ln>
            <a:solidFill>
              <a:schemeClr val="accent2"/>
            </a:solidFill>
          </a:ln>
        </p:spPr>
        <p:style>
          <a:lnRef idx="3">
            <a:schemeClr val="dk1"/>
          </a:lnRef>
          <a:fillRef idx="0">
            <a:schemeClr val="dk1"/>
          </a:fillRef>
          <a:effectRef idx="2">
            <a:schemeClr val="dk1"/>
          </a:effectRef>
          <a:fontRef idx="minor">
            <a:schemeClr val="tx1"/>
          </a:fontRef>
        </p:style>
      </p:cxnSp>
      <p:sp>
        <p:nvSpPr>
          <p:cNvPr id="10" name="TextBox 9">
            <a:extLst>
              <a:ext uri="{FF2B5EF4-FFF2-40B4-BE49-F238E27FC236}">
                <a16:creationId xmlns:a16="http://schemas.microsoft.com/office/drawing/2014/main" id="{010D38D3-F163-F313-FEF0-05D78991827C}"/>
              </a:ext>
            </a:extLst>
          </p:cNvPr>
          <p:cNvSpPr txBox="1"/>
          <p:nvPr/>
        </p:nvSpPr>
        <p:spPr>
          <a:xfrm>
            <a:off x="515647" y="4859892"/>
            <a:ext cx="3735412" cy="523220"/>
          </a:xfrm>
          <a:prstGeom prst="rect">
            <a:avLst/>
          </a:prstGeom>
          <a:noFill/>
        </p:spPr>
        <p:txBody>
          <a:bodyPr wrap="square" rtlCol="0">
            <a:spAutoFit/>
          </a:bodyPr>
          <a:lstStyle/>
          <a:p>
            <a:r>
              <a:rPr lang="en-US" sz="1400" dirty="0">
                <a:solidFill>
                  <a:schemeClr val="bg1"/>
                </a:solidFill>
              </a:rPr>
              <a:t>Chi-square trend for analysis used to calculate hotspot districts.</a:t>
            </a:r>
            <a:endParaRPr lang="en-IN" sz="1400" dirty="0">
              <a:solidFill>
                <a:schemeClr val="bg1"/>
              </a:solidFill>
            </a:endParaRPr>
          </a:p>
        </p:txBody>
      </p:sp>
      <p:pic>
        <p:nvPicPr>
          <p:cNvPr id="5" name="Picture 4" descr="A picture containing map, text, atlas, diagram&#10;&#10;Description automatically generated">
            <a:extLst>
              <a:ext uri="{FF2B5EF4-FFF2-40B4-BE49-F238E27FC236}">
                <a16:creationId xmlns:a16="http://schemas.microsoft.com/office/drawing/2014/main" id="{A2090D5F-F2C6-B939-2E0B-A1C35729F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9199" y="914400"/>
            <a:ext cx="6647153" cy="5372099"/>
          </a:xfrm>
          <a:prstGeom prst="rect">
            <a:avLst/>
          </a:prstGeom>
        </p:spPr>
      </p:pic>
      <p:graphicFrame>
        <p:nvGraphicFramePr>
          <p:cNvPr id="11" name="Table 12">
            <a:extLst>
              <a:ext uri="{FF2B5EF4-FFF2-40B4-BE49-F238E27FC236}">
                <a16:creationId xmlns:a16="http://schemas.microsoft.com/office/drawing/2014/main" id="{FE13C00F-6203-BFB0-606A-56909F565276}"/>
              </a:ext>
            </a:extLst>
          </p:cNvPr>
          <p:cNvGraphicFramePr>
            <a:graphicFrameLocks noGrp="1"/>
          </p:cNvGraphicFramePr>
          <p:nvPr>
            <p:extLst>
              <p:ext uri="{D42A27DB-BD31-4B8C-83A1-F6EECF244321}">
                <p14:modId xmlns:p14="http://schemas.microsoft.com/office/powerpoint/2010/main" val="2419435220"/>
              </p:ext>
            </p:extLst>
          </p:nvPr>
        </p:nvGraphicFramePr>
        <p:xfrm>
          <a:off x="396429" y="1631128"/>
          <a:ext cx="3937446" cy="2865120"/>
        </p:xfrm>
        <a:graphic>
          <a:graphicData uri="http://schemas.openxmlformats.org/drawingml/2006/table">
            <a:tbl>
              <a:tblPr firstRow="1" bandRow="1">
                <a:tableStyleId>{073A0DAA-6AF3-43AB-8588-CEC1D06C72B9}</a:tableStyleId>
              </a:tblPr>
              <a:tblGrid>
                <a:gridCol w="1968723">
                  <a:extLst>
                    <a:ext uri="{9D8B030D-6E8A-4147-A177-3AD203B41FA5}">
                      <a16:colId xmlns:a16="http://schemas.microsoft.com/office/drawing/2014/main" val="418192780"/>
                    </a:ext>
                  </a:extLst>
                </a:gridCol>
                <a:gridCol w="1968723">
                  <a:extLst>
                    <a:ext uri="{9D8B030D-6E8A-4147-A177-3AD203B41FA5}">
                      <a16:colId xmlns:a16="http://schemas.microsoft.com/office/drawing/2014/main" val="268869550"/>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District Name</a:t>
                      </a:r>
                      <a:endParaRPr lang="en-IN"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Years HWEs occurred</a:t>
                      </a:r>
                      <a:endParaRPr lang="en-IN" b="1" dirty="0"/>
                    </a:p>
                  </a:txBody>
                  <a:tcPr/>
                </a:tc>
                <a:extLst>
                  <a:ext uri="{0D108BD9-81ED-4DB2-BD59-A6C34878D82A}">
                    <a16:rowId xmlns:a16="http://schemas.microsoft.com/office/drawing/2014/main" val="2301562270"/>
                  </a:ext>
                </a:extLst>
              </a:tr>
              <a:tr h="370840">
                <a:tc>
                  <a:txBody>
                    <a:bodyPr/>
                    <a:lstStyle/>
                    <a:p>
                      <a:pPr algn="ctr"/>
                      <a:r>
                        <a:rPr lang="en-US" b="1" dirty="0" err="1"/>
                        <a:t>Anugul</a:t>
                      </a:r>
                      <a:endParaRPr lang="en-IN" b="1" dirty="0"/>
                    </a:p>
                  </a:txBody>
                  <a:tcPr/>
                </a:tc>
                <a:tc>
                  <a:txBody>
                    <a:bodyPr/>
                    <a:lstStyle/>
                    <a:p>
                      <a:pPr algn="ctr"/>
                      <a:r>
                        <a:rPr lang="en-US" b="1" dirty="0"/>
                        <a:t>11</a:t>
                      </a:r>
                      <a:endParaRPr lang="en-IN" b="1" dirty="0"/>
                    </a:p>
                  </a:txBody>
                  <a:tcPr/>
                </a:tc>
                <a:extLst>
                  <a:ext uri="{0D108BD9-81ED-4DB2-BD59-A6C34878D82A}">
                    <a16:rowId xmlns:a16="http://schemas.microsoft.com/office/drawing/2014/main" val="631399027"/>
                  </a:ext>
                </a:extLst>
              </a:tr>
              <a:tr h="370840">
                <a:tc>
                  <a:txBody>
                    <a:bodyPr/>
                    <a:lstStyle/>
                    <a:p>
                      <a:pPr algn="ctr"/>
                      <a:r>
                        <a:rPr lang="en-US" b="1" dirty="0" err="1"/>
                        <a:t>Balangir</a:t>
                      </a:r>
                      <a:endParaRPr lang="en-IN" b="1" dirty="0"/>
                    </a:p>
                  </a:txBody>
                  <a:tcPr/>
                </a:tc>
                <a:tc>
                  <a:txBody>
                    <a:bodyPr/>
                    <a:lstStyle/>
                    <a:p>
                      <a:pPr algn="ctr"/>
                      <a:r>
                        <a:rPr lang="en-US" b="1" dirty="0"/>
                        <a:t>10</a:t>
                      </a:r>
                      <a:endParaRPr lang="en-IN" b="1" dirty="0"/>
                    </a:p>
                  </a:txBody>
                  <a:tcPr/>
                </a:tc>
                <a:extLst>
                  <a:ext uri="{0D108BD9-81ED-4DB2-BD59-A6C34878D82A}">
                    <a16:rowId xmlns:a16="http://schemas.microsoft.com/office/drawing/2014/main" val="1439964978"/>
                  </a:ext>
                </a:extLst>
              </a:tr>
              <a:tr h="370840">
                <a:tc>
                  <a:txBody>
                    <a:bodyPr/>
                    <a:lstStyle/>
                    <a:p>
                      <a:pPr algn="ctr"/>
                      <a:r>
                        <a:rPr lang="en-US" b="1" dirty="0"/>
                        <a:t>Cuttack</a:t>
                      </a:r>
                      <a:endParaRPr lang="en-IN" b="1" dirty="0"/>
                    </a:p>
                  </a:txBody>
                  <a:tcPr/>
                </a:tc>
                <a:tc>
                  <a:txBody>
                    <a:bodyPr/>
                    <a:lstStyle/>
                    <a:p>
                      <a:pPr algn="ctr"/>
                      <a:r>
                        <a:rPr lang="en-US" b="1" dirty="0"/>
                        <a:t>9</a:t>
                      </a:r>
                      <a:endParaRPr lang="en-IN" b="1" dirty="0"/>
                    </a:p>
                  </a:txBody>
                  <a:tcPr/>
                </a:tc>
                <a:extLst>
                  <a:ext uri="{0D108BD9-81ED-4DB2-BD59-A6C34878D82A}">
                    <a16:rowId xmlns:a16="http://schemas.microsoft.com/office/drawing/2014/main" val="875982846"/>
                  </a:ext>
                </a:extLst>
              </a:tr>
              <a:tr h="370840">
                <a:tc>
                  <a:txBody>
                    <a:bodyPr/>
                    <a:lstStyle/>
                    <a:p>
                      <a:pPr algn="ctr"/>
                      <a:r>
                        <a:rPr lang="en-US" b="1" dirty="0" err="1"/>
                        <a:t>Kendujhar</a:t>
                      </a:r>
                      <a:endParaRPr lang="en-IN" b="1" dirty="0"/>
                    </a:p>
                  </a:txBody>
                  <a:tcPr/>
                </a:tc>
                <a:tc>
                  <a:txBody>
                    <a:bodyPr/>
                    <a:lstStyle/>
                    <a:p>
                      <a:pPr algn="ctr"/>
                      <a:r>
                        <a:rPr lang="en-US" b="1" dirty="0"/>
                        <a:t>8</a:t>
                      </a:r>
                      <a:endParaRPr lang="en-IN" b="1" dirty="0"/>
                    </a:p>
                  </a:txBody>
                  <a:tcPr/>
                </a:tc>
                <a:extLst>
                  <a:ext uri="{0D108BD9-81ED-4DB2-BD59-A6C34878D82A}">
                    <a16:rowId xmlns:a16="http://schemas.microsoft.com/office/drawing/2014/main" val="603355313"/>
                  </a:ext>
                </a:extLst>
              </a:tr>
              <a:tr h="370840">
                <a:tc>
                  <a:txBody>
                    <a:bodyPr/>
                    <a:lstStyle/>
                    <a:p>
                      <a:pPr algn="ctr"/>
                      <a:r>
                        <a:rPr lang="en-US" b="1" dirty="0" err="1"/>
                        <a:t>Khordha</a:t>
                      </a:r>
                      <a:endParaRPr lang="en-IN" b="1" dirty="0"/>
                    </a:p>
                  </a:txBody>
                  <a:tcPr/>
                </a:tc>
                <a:tc>
                  <a:txBody>
                    <a:bodyPr/>
                    <a:lstStyle/>
                    <a:p>
                      <a:pPr algn="ctr"/>
                      <a:r>
                        <a:rPr lang="en-US" b="1" dirty="0"/>
                        <a:t>8</a:t>
                      </a:r>
                      <a:endParaRPr lang="en-IN" b="1" dirty="0"/>
                    </a:p>
                  </a:txBody>
                  <a:tcPr/>
                </a:tc>
                <a:extLst>
                  <a:ext uri="{0D108BD9-81ED-4DB2-BD59-A6C34878D82A}">
                    <a16:rowId xmlns:a16="http://schemas.microsoft.com/office/drawing/2014/main" val="2893610461"/>
                  </a:ext>
                </a:extLst>
              </a:tr>
              <a:tr h="370840">
                <a:tc>
                  <a:txBody>
                    <a:bodyPr/>
                    <a:lstStyle/>
                    <a:p>
                      <a:pPr algn="ctr"/>
                      <a:r>
                        <a:rPr lang="en-US" b="1" dirty="0"/>
                        <a:t>Sambalpur</a:t>
                      </a:r>
                      <a:endParaRPr lang="en-IN" b="1" dirty="0"/>
                    </a:p>
                  </a:txBody>
                  <a:tcPr/>
                </a:tc>
                <a:tc>
                  <a:txBody>
                    <a:bodyPr/>
                    <a:lstStyle/>
                    <a:p>
                      <a:pPr algn="ctr"/>
                      <a:r>
                        <a:rPr lang="en-US" b="1" dirty="0"/>
                        <a:t>9</a:t>
                      </a:r>
                      <a:endParaRPr lang="en-IN" b="1" dirty="0"/>
                    </a:p>
                  </a:txBody>
                  <a:tcPr/>
                </a:tc>
                <a:extLst>
                  <a:ext uri="{0D108BD9-81ED-4DB2-BD59-A6C34878D82A}">
                    <a16:rowId xmlns:a16="http://schemas.microsoft.com/office/drawing/2014/main" val="1835772247"/>
                  </a:ext>
                </a:extLst>
              </a:tr>
            </a:tbl>
          </a:graphicData>
        </a:graphic>
      </p:graphicFrame>
      <p:pic>
        <p:nvPicPr>
          <p:cNvPr id="13" name="Picture 12" descr="Top | Best Health Care Management Insititute - IIHMR Delhi">
            <a:extLst>
              <a:ext uri="{FF2B5EF4-FFF2-40B4-BE49-F238E27FC236}">
                <a16:creationId xmlns:a16="http://schemas.microsoft.com/office/drawing/2014/main" id="{FC7E3370-6B01-5B29-1E35-8588D30D98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2799" y="0"/>
            <a:ext cx="1219200" cy="406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4789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252A587-6A14-0C24-1E84-57BC7796787E}"/>
              </a:ext>
            </a:extLst>
          </p:cNvPr>
          <p:cNvSpPr/>
          <p:nvPr/>
        </p:nvSpPr>
        <p:spPr>
          <a:xfrm>
            <a:off x="0" y="0"/>
            <a:ext cx="12192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2" name="Slide Number Placeholder 1">
            <a:extLst>
              <a:ext uri="{FF2B5EF4-FFF2-40B4-BE49-F238E27FC236}">
                <a16:creationId xmlns:a16="http://schemas.microsoft.com/office/drawing/2014/main" id="{EBEBD5E6-6D43-BBAB-5268-A8E895CEA9AF}"/>
              </a:ext>
            </a:extLst>
          </p:cNvPr>
          <p:cNvSpPr>
            <a:spLocks noGrp="1"/>
          </p:cNvSpPr>
          <p:nvPr>
            <p:ph type="sldNum" sz="quarter" idx="12"/>
          </p:nvPr>
        </p:nvSpPr>
        <p:spPr/>
        <p:txBody>
          <a:bodyPr/>
          <a:lstStyle/>
          <a:p>
            <a:fld id="{41A1FFB7-6DAC-4CAA-939C-D00A1B837214}" type="slidenum">
              <a:rPr lang="en-IN" smtClean="0"/>
              <a:t>13</a:t>
            </a:fld>
            <a:endParaRPr lang="en-IN"/>
          </a:p>
        </p:txBody>
      </p:sp>
      <p:sp>
        <p:nvSpPr>
          <p:cNvPr id="4" name="TextBox 3">
            <a:extLst>
              <a:ext uri="{FF2B5EF4-FFF2-40B4-BE49-F238E27FC236}">
                <a16:creationId xmlns:a16="http://schemas.microsoft.com/office/drawing/2014/main" id="{E20338BF-E8B1-4103-39ED-BF9A03D9BEC8}"/>
              </a:ext>
            </a:extLst>
          </p:cNvPr>
          <p:cNvSpPr txBox="1"/>
          <p:nvPr/>
        </p:nvSpPr>
        <p:spPr>
          <a:xfrm>
            <a:off x="161925" y="2784336"/>
            <a:ext cx="3000375" cy="707886"/>
          </a:xfrm>
          <a:prstGeom prst="rect">
            <a:avLst/>
          </a:prstGeom>
          <a:noFill/>
        </p:spPr>
        <p:txBody>
          <a:bodyPr wrap="square" rtlCol="0">
            <a:spAutoFit/>
          </a:bodyPr>
          <a:lstStyle/>
          <a:p>
            <a:pPr algn="ctr"/>
            <a:r>
              <a:rPr lang="en-US" sz="4000" b="1" dirty="0">
                <a:solidFill>
                  <a:schemeClr val="bg1"/>
                </a:solidFill>
              </a:rPr>
              <a:t>Discussion</a:t>
            </a:r>
            <a:endParaRPr lang="en-IN" sz="4000" b="1" dirty="0">
              <a:solidFill>
                <a:schemeClr val="bg1"/>
              </a:solidFill>
            </a:endParaRPr>
          </a:p>
        </p:txBody>
      </p:sp>
      <p:cxnSp>
        <p:nvCxnSpPr>
          <p:cNvPr id="6" name="Straight Connector 5">
            <a:extLst>
              <a:ext uri="{FF2B5EF4-FFF2-40B4-BE49-F238E27FC236}">
                <a16:creationId xmlns:a16="http://schemas.microsoft.com/office/drawing/2014/main" id="{31764869-4B83-7DAE-D43B-0B8A76901E0B}"/>
              </a:ext>
            </a:extLst>
          </p:cNvPr>
          <p:cNvCxnSpPr>
            <a:cxnSpLocks/>
          </p:cNvCxnSpPr>
          <p:nvPr/>
        </p:nvCxnSpPr>
        <p:spPr>
          <a:xfrm>
            <a:off x="161925" y="2200275"/>
            <a:ext cx="297180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Straight Connector 6">
            <a:extLst>
              <a:ext uri="{FF2B5EF4-FFF2-40B4-BE49-F238E27FC236}">
                <a16:creationId xmlns:a16="http://schemas.microsoft.com/office/drawing/2014/main" id="{31EA12E1-4F4F-5FC8-0D78-9E1C4246A314}"/>
              </a:ext>
            </a:extLst>
          </p:cNvPr>
          <p:cNvCxnSpPr>
            <a:cxnSpLocks/>
          </p:cNvCxnSpPr>
          <p:nvPr/>
        </p:nvCxnSpPr>
        <p:spPr>
          <a:xfrm>
            <a:off x="161925" y="4238625"/>
            <a:ext cx="2971800" cy="0"/>
          </a:xfrm>
          <a:prstGeom prst="line">
            <a:avLst/>
          </a:prstGeom>
        </p:spPr>
        <p:style>
          <a:lnRef idx="3">
            <a:schemeClr val="accent2"/>
          </a:lnRef>
          <a:fillRef idx="0">
            <a:schemeClr val="accent2"/>
          </a:fillRef>
          <a:effectRef idx="2">
            <a:schemeClr val="accent2"/>
          </a:effectRef>
          <a:fontRef idx="minor">
            <a:schemeClr val="tx1"/>
          </a:fontRef>
        </p:style>
      </p:cxnSp>
      <p:sp>
        <p:nvSpPr>
          <p:cNvPr id="8" name="TextBox 7">
            <a:extLst>
              <a:ext uri="{FF2B5EF4-FFF2-40B4-BE49-F238E27FC236}">
                <a16:creationId xmlns:a16="http://schemas.microsoft.com/office/drawing/2014/main" id="{72F328B9-F608-5283-E1F7-4484EB63FF6E}"/>
              </a:ext>
            </a:extLst>
          </p:cNvPr>
          <p:cNvSpPr txBox="1"/>
          <p:nvPr/>
        </p:nvSpPr>
        <p:spPr>
          <a:xfrm>
            <a:off x="3752850" y="676275"/>
            <a:ext cx="7934325" cy="563231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The analysis of the graph representing the total number of HWEs from 1990 to 2019 reveals a significant increase in the occurrence of HWEs over time. The cyclical pattern observed in the trendline indicates fluctuating HWEs.</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 The map of India further contributes to understanding HWEs distribution across states. Several states, such as Sikkim, Arunachal Pradesh, and Nagaland, did not experience any HWEs.</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Maharashtra and Andhra Pradesh emerged as the states with the highest number of HWEs.</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Maharashtra and Odisha as the most affected, accounting for 35% of the total HWEs .</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There is evidence of HWEs encroaching into new districts over time. Examples such as Nashik, previously considered a relatively HWE-free (Fan-free) district, are now being affected.</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HWEs in India have significant implications for public health, agriculture, and infrastructure.</a:t>
            </a:r>
            <a:endParaRPr lang="en-IN" dirty="0">
              <a:solidFill>
                <a:schemeClr val="bg1"/>
              </a:solidFill>
            </a:endParaRPr>
          </a:p>
        </p:txBody>
      </p:sp>
      <p:pic>
        <p:nvPicPr>
          <p:cNvPr id="9" name="Picture 8" descr="Top | Best Health Care Management Insititute - IIHMR Delhi">
            <a:extLst>
              <a:ext uri="{FF2B5EF4-FFF2-40B4-BE49-F238E27FC236}">
                <a16:creationId xmlns:a16="http://schemas.microsoft.com/office/drawing/2014/main" id="{1CD358F8-78D6-381D-4131-46E8115337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799" y="0"/>
            <a:ext cx="1219200" cy="406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686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252A587-6A14-0C24-1E84-57BC7796787E}"/>
              </a:ext>
            </a:extLst>
          </p:cNvPr>
          <p:cNvSpPr/>
          <p:nvPr/>
        </p:nvSpPr>
        <p:spPr>
          <a:xfrm>
            <a:off x="0" y="0"/>
            <a:ext cx="12192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2" name="Slide Number Placeholder 1">
            <a:extLst>
              <a:ext uri="{FF2B5EF4-FFF2-40B4-BE49-F238E27FC236}">
                <a16:creationId xmlns:a16="http://schemas.microsoft.com/office/drawing/2014/main" id="{EBEBD5E6-6D43-BBAB-5268-A8E895CEA9AF}"/>
              </a:ext>
            </a:extLst>
          </p:cNvPr>
          <p:cNvSpPr>
            <a:spLocks noGrp="1"/>
          </p:cNvSpPr>
          <p:nvPr>
            <p:ph type="sldNum" sz="quarter" idx="12"/>
          </p:nvPr>
        </p:nvSpPr>
        <p:spPr/>
        <p:txBody>
          <a:bodyPr/>
          <a:lstStyle/>
          <a:p>
            <a:fld id="{41A1FFB7-6DAC-4CAA-939C-D00A1B837214}" type="slidenum">
              <a:rPr lang="en-IN" smtClean="0"/>
              <a:t>14</a:t>
            </a:fld>
            <a:endParaRPr lang="en-IN"/>
          </a:p>
        </p:txBody>
      </p:sp>
      <p:sp>
        <p:nvSpPr>
          <p:cNvPr id="4" name="TextBox 3">
            <a:extLst>
              <a:ext uri="{FF2B5EF4-FFF2-40B4-BE49-F238E27FC236}">
                <a16:creationId xmlns:a16="http://schemas.microsoft.com/office/drawing/2014/main" id="{E20338BF-E8B1-4103-39ED-BF9A03D9BEC8}"/>
              </a:ext>
            </a:extLst>
          </p:cNvPr>
          <p:cNvSpPr txBox="1"/>
          <p:nvPr/>
        </p:nvSpPr>
        <p:spPr>
          <a:xfrm>
            <a:off x="161925" y="2784336"/>
            <a:ext cx="3000375" cy="707886"/>
          </a:xfrm>
          <a:prstGeom prst="rect">
            <a:avLst/>
          </a:prstGeom>
          <a:noFill/>
        </p:spPr>
        <p:txBody>
          <a:bodyPr wrap="square" rtlCol="0">
            <a:spAutoFit/>
          </a:bodyPr>
          <a:lstStyle/>
          <a:p>
            <a:pPr algn="ctr"/>
            <a:r>
              <a:rPr lang="en-US" sz="4000" b="1" dirty="0">
                <a:solidFill>
                  <a:schemeClr val="bg1"/>
                </a:solidFill>
              </a:rPr>
              <a:t>Conclusion</a:t>
            </a:r>
            <a:endParaRPr lang="en-IN" sz="4000" b="1" dirty="0">
              <a:solidFill>
                <a:schemeClr val="bg1"/>
              </a:solidFill>
            </a:endParaRPr>
          </a:p>
        </p:txBody>
      </p:sp>
      <p:cxnSp>
        <p:nvCxnSpPr>
          <p:cNvPr id="6" name="Straight Connector 5">
            <a:extLst>
              <a:ext uri="{FF2B5EF4-FFF2-40B4-BE49-F238E27FC236}">
                <a16:creationId xmlns:a16="http://schemas.microsoft.com/office/drawing/2014/main" id="{31764869-4B83-7DAE-D43B-0B8A76901E0B}"/>
              </a:ext>
            </a:extLst>
          </p:cNvPr>
          <p:cNvCxnSpPr>
            <a:cxnSpLocks/>
          </p:cNvCxnSpPr>
          <p:nvPr/>
        </p:nvCxnSpPr>
        <p:spPr>
          <a:xfrm>
            <a:off x="161925" y="2200275"/>
            <a:ext cx="297180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Straight Connector 6">
            <a:extLst>
              <a:ext uri="{FF2B5EF4-FFF2-40B4-BE49-F238E27FC236}">
                <a16:creationId xmlns:a16="http://schemas.microsoft.com/office/drawing/2014/main" id="{31EA12E1-4F4F-5FC8-0D78-9E1C4246A314}"/>
              </a:ext>
            </a:extLst>
          </p:cNvPr>
          <p:cNvCxnSpPr>
            <a:cxnSpLocks/>
          </p:cNvCxnSpPr>
          <p:nvPr/>
        </p:nvCxnSpPr>
        <p:spPr>
          <a:xfrm>
            <a:off x="161925" y="4238625"/>
            <a:ext cx="2971800" cy="0"/>
          </a:xfrm>
          <a:prstGeom prst="line">
            <a:avLst/>
          </a:prstGeom>
        </p:spPr>
        <p:style>
          <a:lnRef idx="3">
            <a:schemeClr val="accent2"/>
          </a:lnRef>
          <a:fillRef idx="0">
            <a:schemeClr val="accent2"/>
          </a:fillRef>
          <a:effectRef idx="2">
            <a:schemeClr val="accent2"/>
          </a:effectRef>
          <a:fontRef idx="minor">
            <a:schemeClr val="tx1"/>
          </a:fontRef>
        </p:style>
      </p:cxnSp>
      <p:sp>
        <p:nvSpPr>
          <p:cNvPr id="8" name="TextBox 7">
            <a:extLst>
              <a:ext uri="{FF2B5EF4-FFF2-40B4-BE49-F238E27FC236}">
                <a16:creationId xmlns:a16="http://schemas.microsoft.com/office/drawing/2014/main" id="{72F328B9-F608-5283-E1F7-4484EB63FF6E}"/>
              </a:ext>
            </a:extLst>
          </p:cNvPr>
          <p:cNvSpPr txBox="1"/>
          <p:nvPr/>
        </p:nvSpPr>
        <p:spPr>
          <a:xfrm>
            <a:off x="3724275" y="1470015"/>
            <a:ext cx="7934325" cy="3416320"/>
          </a:xfrm>
          <a:prstGeom prst="rect">
            <a:avLst/>
          </a:prstGeom>
          <a:noFill/>
        </p:spPr>
        <p:txBody>
          <a:bodyPr wrap="square" rtlCol="0">
            <a:spAutoFit/>
          </a:bodyPr>
          <a:lstStyle/>
          <a:p>
            <a:r>
              <a:rPr lang="en-US" dirty="0">
                <a:solidFill>
                  <a:schemeClr val="bg1"/>
                </a:solidFill>
              </a:rPr>
              <a:t>                 This study sheds light on India's increasing trends and distribution of heat wave events (HWEs) over the past 15 years. The analysis reveals a significant rise in the occurrence of HWEs, with a cyclical pattern indicating a consistent annual increase. Maharashtra and Andhra Pradesh emerged as the states most affected by HWEs, emphasizing the need for targeted interventions in these regions. The district-level analysis highlights the dynamic nature of HWE distribution, with certain districts consistently experiencing higher frequencies and new districts being affected over time. The study underscores the urgent need for effective strategies and adaptive measures to mitigate the adverse impacts on public health, agriculture, and infrastructure. While the research provides valuable insights, future studies should consider incorporating climate models and assessing socio-economic impacts to enhance our understanding of this pressing issue.</a:t>
            </a:r>
            <a:endParaRPr lang="en-IN" dirty="0">
              <a:solidFill>
                <a:schemeClr val="bg1"/>
              </a:solidFill>
            </a:endParaRPr>
          </a:p>
        </p:txBody>
      </p:sp>
      <p:pic>
        <p:nvPicPr>
          <p:cNvPr id="5" name="Picture 4" descr="Top | Best Health Care Management Insititute - IIHMR Delhi">
            <a:extLst>
              <a:ext uri="{FF2B5EF4-FFF2-40B4-BE49-F238E27FC236}">
                <a16:creationId xmlns:a16="http://schemas.microsoft.com/office/drawing/2014/main" id="{40DFE1EF-A154-E5C2-32BF-1B962E2F0A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799" y="0"/>
            <a:ext cx="1219200" cy="406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643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EBD5E6-6D43-BBAB-5268-A8E895CEA9AF}"/>
              </a:ext>
            </a:extLst>
          </p:cNvPr>
          <p:cNvSpPr>
            <a:spLocks noGrp="1"/>
          </p:cNvSpPr>
          <p:nvPr>
            <p:ph type="sldNum" sz="quarter" idx="12"/>
          </p:nvPr>
        </p:nvSpPr>
        <p:spPr/>
        <p:txBody>
          <a:bodyPr/>
          <a:lstStyle/>
          <a:p>
            <a:fld id="{41A1FFB7-6DAC-4CAA-939C-D00A1B837214}" type="slidenum">
              <a:rPr lang="en-IN" smtClean="0"/>
              <a:t>15</a:t>
            </a:fld>
            <a:endParaRPr lang="en-IN"/>
          </a:p>
        </p:txBody>
      </p:sp>
      <p:sp>
        <p:nvSpPr>
          <p:cNvPr id="3" name="Rectangle 2">
            <a:extLst>
              <a:ext uri="{FF2B5EF4-FFF2-40B4-BE49-F238E27FC236}">
                <a16:creationId xmlns:a16="http://schemas.microsoft.com/office/drawing/2014/main" id="{6FA3E44D-33FE-3A60-6A55-332DC97563CE}"/>
              </a:ext>
            </a:extLst>
          </p:cNvPr>
          <p:cNvSpPr/>
          <p:nvPr/>
        </p:nvSpPr>
        <p:spPr>
          <a:xfrm>
            <a:off x="0" y="-9525"/>
            <a:ext cx="12192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5" name="TextBox 4">
            <a:extLst>
              <a:ext uri="{FF2B5EF4-FFF2-40B4-BE49-F238E27FC236}">
                <a16:creationId xmlns:a16="http://schemas.microsoft.com/office/drawing/2014/main" id="{3C2BC8DB-F4B4-4A89-E2AB-E39BE6222FB9}"/>
              </a:ext>
            </a:extLst>
          </p:cNvPr>
          <p:cNvSpPr txBox="1"/>
          <p:nvPr/>
        </p:nvSpPr>
        <p:spPr>
          <a:xfrm>
            <a:off x="161925" y="2784336"/>
            <a:ext cx="3000375" cy="707886"/>
          </a:xfrm>
          <a:prstGeom prst="rect">
            <a:avLst/>
          </a:prstGeom>
          <a:noFill/>
        </p:spPr>
        <p:txBody>
          <a:bodyPr wrap="square" rtlCol="0">
            <a:spAutoFit/>
          </a:bodyPr>
          <a:lstStyle/>
          <a:p>
            <a:pPr algn="ctr"/>
            <a:r>
              <a:rPr lang="en-US" sz="4000" b="1" dirty="0">
                <a:solidFill>
                  <a:schemeClr val="bg1"/>
                </a:solidFill>
              </a:rPr>
              <a:t>Reference</a:t>
            </a:r>
            <a:endParaRPr lang="en-IN" sz="4000" b="1" dirty="0">
              <a:solidFill>
                <a:schemeClr val="bg1"/>
              </a:solidFill>
            </a:endParaRPr>
          </a:p>
        </p:txBody>
      </p:sp>
      <p:cxnSp>
        <p:nvCxnSpPr>
          <p:cNvPr id="6" name="Straight Connector 5">
            <a:extLst>
              <a:ext uri="{FF2B5EF4-FFF2-40B4-BE49-F238E27FC236}">
                <a16:creationId xmlns:a16="http://schemas.microsoft.com/office/drawing/2014/main" id="{5D8705EF-C37F-7393-2EF6-C8DE8729D32F}"/>
              </a:ext>
            </a:extLst>
          </p:cNvPr>
          <p:cNvCxnSpPr>
            <a:cxnSpLocks/>
          </p:cNvCxnSpPr>
          <p:nvPr/>
        </p:nvCxnSpPr>
        <p:spPr>
          <a:xfrm>
            <a:off x="161925" y="2200275"/>
            <a:ext cx="297180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Straight Connector 6">
            <a:extLst>
              <a:ext uri="{FF2B5EF4-FFF2-40B4-BE49-F238E27FC236}">
                <a16:creationId xmlns:a16="http://schemas.microsoft.com/office/drawing/2014/main" id="{B10CFC30-4796-42A7-9AE2-EE9D8B3EDA2A}"/>
              </a:ext>
            </a:extLst>
          </p:cNvPr>
          <p:cNvCxnSpPr>
            <a:cxnSpLocks/>
          </p:cNvCxnSpPr>
          <p:nvPr/>
        </p:nvCxnSpPr>
        <p:spPr>
          <a:xfrm>
            <a:off x="161925" y="4238625"/>
            <a:ext cx="2971800" cy="0"/>
          </a:xfrm>
          <a:prstGeom prst="line">
            <a:avLst/>
          </a:prstGeom>
        </p:spPr>
        <p:style>
          <a:lnRef idx="3">
            <a:schemeClr val="accent2"/>
          </a:lnRef>
          <a:fillRef idx="0">
            <a:schemeClr val="accent2"/>
          </a:fillRef>
          <a:effectRef idx="2">
            <a:schemeClr val="accent2"/>
          </a:effectRef>
          <a:fontRef idx="minor">
            <a:schemeClr val="tx1"/>
          </a:fontRef>
        </p:style>
      </p:cxnSp>
      <p:sp>
        <p:nvSpPr>
          <p:cNvPr id="8" name="TextBox 7">
            <a:extLst>
              <a:ext uri="{FF2B5EF4-FFF2-40B4-BE49-F238E27FC236}">
                <a16:creationId xmlns:a16="http://schemas.microsoft.com/office/drawing/2014/main" id="{5FCBBF05-2185-0A71-F7CB-ED2282CC1EAF}"/>
              </a:ext>
            </a:extLst>
          </p:cNvPr>
          <p:cNvSpPr txBox="1"/>
          <p:nvPr/>
        </p:nvSpPr>
        <p:spPr>
          <a:xfrm>
            <a:off x="3724275" y="1355715"/>
            <a:ext cx="7934325" cy="4770537"/>
          </a:xfrm>
          <a:prstGeom prst="rect">
            <a:avLst/>
          </a:prstGeom>
          <a:noFill/>
        </p:spPr>
        <p:txBody>
          <a:bodyPr wrap="square" rtlCol="0">
            <a:spAutoFit/>
          </a:bodyPr>
          <a:lstStyle/>
          <a:p>
            <a:r>
              <a:rPr lang="en-US" sz="1600" dirty="0">
                <a:solidFill>
                  <a:schemeClr val="bg1"/>
                </a:solidFill>
              </a:rPr>
              <a:t>1.	Why is climate important? [Internet]. NCAS. [cited 2023 Jun 4]. Available from: https://ncas.ac.uk/learn/why-is-climate-important/</a:t>
            </a:r>
          </a:p>
          <a:p>
            <a:r>
              <a:rPr lang="en-US" sz="1600" dirty="0">
                <a:solidFill>
                  <a:schemeClr val="bg1"/>
                </a:solidFill>
              </a:rPr>
              <a:t>2.	What is climate change? [Internet]. NCAS. [cited 2023 Jun 4]. Available from: https://ncas.ac.uk/learn/what-is-climate-change/</a:t>
            </a:r>
          </a:p>
          <a:p>
            <a:r>
              <a:rPr lang="en-US" sz="1600" dirty="0">
                <a:solidFill>
                  <a:schemeClr val="bg1"/>
                </a:solidFill>
              </a:rPr>
              <a:t>3.	</a:t>
            </a:r>
            <a:r>
              <a:rPr lang="en-US" sz="1600" dirty="0" err="1">
                <a:solidFill>
                  <a:schemeClr val="bg1"/>
                </a:solidFill>
              </a:rPr>
              <a:t>Klingelhöfer</a:t>
            </a:r>
            <a:r>
              <a:rPr lang="en-US" sz="1600" dirty="0">
                <a:solidFill>
                  <a:schemeClr val="bg1"/>
                </a:solidFill>
              </a:rPr>
              <a:t> D, Müller R, Braun M, </a:t>
            </a:r>
            <a:r>
              <a:rPr lang="en-US" sz="1600" dirty="0" err="1">
                <a:solidFill>
                  <a:schemeClr val="bg1"/>
                </a:solidFill>
              </a:rPr>
              <a:t>Brüggmann</a:t>
            </a:r>
            <a:r>
              <a:rPr lang="en-US" sz="1600" dirty="0">
                <a:solidFill>
                  <a:schemeClr val="bg1"/>
                </a:solidFill>
              </a:rPr>
              <a:t> D, </a:t>
            </a:r>
            <a:r>
              <a:rPr lang="en-US" sz="1600" dirty="0" err="1">
                <a:solidFill>
                  <a:schemeClr val="bg1"/>
                </a:solidFill>
              </a:rPr>
              <a:t>Groneberg</a:t>
            </a:r>
            <a:r>
              <a:rPr lang="en-US" sz="1600" dirty="0">
                <a:solidFill>
                  <a:schemeClr val="bg1"/>
                </a:solidFill>
              </a:rPr>
              <a:t> DA. Climate change: Does international research fulfill global demands and necessities? Environ Sci Eur. 2020 Oct 15;32(1):137. </a:t>
            </a:r>
          </a:p>
          <a:p>
            <a:r>
              <a:rPr lang="en-US" sz="1600" dirty="0">
                <a:solidFill>
                  <a:schemeClr val="bg1"/>
                </a:solidFill>
              </a:rPr>
              <a:t>4.	Marx W, </a:t>
            </a:r>
            <a:r>
              <a:rPr lang="en-US" sz="1600" dirty="0" err="1">
                <a:solidFill>
                  <a:schemeClr val="bg1"/>
                </a:solidFill>
              </a:rPr>
              <a:t>Haunschild</a:t>
            </a:r>
            <a:r>
              <a:rPr lang="en-US" sz="1600" dirty="0">
                <a:solidFill>
                  <a:schemeClr val="bg1"/>
                </a:solidFill>
              </a:rPr>
              <a:t> R, </a:t>
            </a:r>
            <a:r>
              <a:rPr lang="en-US" sz="1600" dirty="0" err="1">
                <a:solidFill>
                  <a:schemeClr val="bg1"/>
                </a:solidFill>
              </a:rPr>
              <a:t>Bornmann</a:t>
            </a:r>
            <a:r>
              <a:rPr lang="en-US" sz="1600" dirty="0">
                <a:solidFill>
                  <a:schemeClr val="bg1"/>
                </a:solidFill>
              </a:rPr>
              <a:t> L. Heat waves: a hot topic in climate change research. </a:t>
            </a:r>
            <a:r>
              <a:rPr lang="en-US" sz="1600" dirty="0" err="1">
                <a:solidFill>
                  <a:schemeClr val="bg1"/>
                </a:solidFill>
              </a:rPr>
              <a:t>Theor</a:t>
            </a:r>
            <a:r>
              <a:rPr lang="en-US" sz="1600" dirty="0">
                <a:solidFill>
                  <a:schemeClr val="bg1"/>
                </a:solidFill>
              </a:rPr>
              <a:t> Appl </a:t>
            </a:r>
            <a:r>
              <a:rPr lang="en-US" sz="1600" dirty="0" err="1">
                <a:solidFill>
                  <a:schemeClr val="bg1"/>
                </a:solidFill>
              </a:rPr>
              <a:t>Climatol</a:t>
            </a:r>
            <a:r>
              <a:rPr lang="en-US" sz="1600" dirty="0">
                <a:solidFill>
                  <a:schemeClr val="bg1"/>
                </a:solidFill>
              </a:rPr>
              <a:t>. 2021 Oct 1;146(1):781–800. </a:t>
            </a:r>
          </a:p>
          <a:p>
            <a:r>
              <a:rPr lang="en-US" sz="1600" dirty="0">
                <a:solidFill>
                  <a:schemeClr val="bg1"/>
                </a:solidFill>
              </a:rPr>
              <a:t>5.	Heat Wave Warning Services.pdf [Internet]. [cited 2023 Feb 15]. Available from: https://mausam.imd.gov.in/imd_latest/contents/pdf/pubbrochures/Heat%20Wave%20Warning%20Services.pdf</a:t>
            </a:r>
          </a:p>
          <a:p>
            <a:r>
              <a:rPr lang="en-US" sz="1600" dirty="0">
                <a:solidFill>
                  <a:schemeClr val="bg1"/>
                </a:solidFill>
              </a:rPr>
              <a:t>6.	Disastrous Weather Events 2015.pdf [Internet]. [cited 2023 Feb 22]. Available from: https://www.imdpune.gov.in/library/public/Disastrous%20Weather%20Events%202015.pdf</a:t>
            </a:r>
          </a:p>
          <a:p>
            <a:r>
              <a:rPr lang="en-US" sz="1600" dirty="0">
                <a:solidFill>
                  <a:schemeClr val="bg1"/>
                </a:solidFill>
              </a:rPr>
              <a:t>7.	FAQ_heat_wave.pdf [Internet]. [cited 2023 Feb 15]. Available from: https://internal.imd.gov.in/section/nhac/dynamic/FAQ_heat_wave.pdf</a:t>
            </a:r>
          </a:p>
          <a:p>
            <a:r>
              <a:rPr lang="en-US" sz="1600" dirty="0">
                <a:solidFill>
                  <a:schemeClr val="bg1"/>
                </a:solidFill>
              </a:rPr>
              <a:t>8.	Ratnam JV, Behera S, B Ratna S, </a:t>
            </a:r>
            <a:r>
              <a:rPr lang="en-US" sz="1600" dirty="0" err="1">
                <a:solidFill>
                  <a:schemeClr val="bg1"/>
                </a:solidFill>
              </a:rPr>
              <a:t>Rajeevan</a:t>
            </a:r>
            <a:r>
              <a:rPr lang="en-US" sz="1600" dirty="0">
                <a:solidFill>
                  <a:schemeClr val="bg1"/>
                </a:solidFill>
              </a:rPr>
              <a:t> M, Yamagata T. Anatomy of Indian heatwaves. Sci Rep. 2016 Apr 15;6:24395. </a:t>
            </a:r>
          </a:p>
        </p:txBody>
      </p:sp>
      <p:pic>
        <p:nvPicPr>
          <p:cNvPr id="9" name="Picture 8" descr="Top | Best Health Care Management Insititute - IIHMR Delhi">
            <a:extLst>
              <a:ext uri="{FF2B5EF4-FFF2-40B4-BE49-F238E27FC236}">
                <a16:creationId xmlns:a16="http://schemas.microsoft.com/office/drawing/2014/main" id="{551969EE-5F51-E9DF-69F6-A1B9836B21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799" y="0"/>
            <a:ext cx="1219200" cy="406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2200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292" name="Picture 4" descr="1,000+ Best Thank You Images · 100% Free Download · Pexels Stock Photos">
            <a:extLst>
              <a:ext uri="{FF2B5EF4-FFF2-40B4-BE49-F238E27FC236}">
                <a16:creationId xmlns:a16="http://schemas.microsoft.com/office/drawing/2014/main" id="{2546E02D-4AB4-0A39-2384-6D65A8D015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343" r="7779" b="-1"/>
          <a:stretch/>
        </p:blipFill>
        <p:spPr bwMode="auto">
          <a:xfrm>
            <a:off x="3882570" y="10"/>
            <a:ext cx="8309429" cy="6857990"/>
          </a:xfrm>
          <a:custGeom>
            <a:avLst/>
            <a:gdLst/>
            <a:ahLst/>
            <a:cxnLst/>
            <a:rect l="l" t="t" r="r" b="b"/>
            <a:pathLst>
              <a:path w="12192000" h="6858000">
                <a:moveTo>
                  <a:pt x="0" y="0"/>
                </a:moveTo>
                <a:lnTo>
                  <a:pt x="12192000" y="0"/>
                </a:lnTo>
                <a:lnTo>
                  <a:pt x="12192000"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grpSp>
        <p:nvGrpSpPr>
          <p:cNvPr id="12297" name="Group 12296">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12298" name="Freeform: Shape 12297">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2299" name="Group 12298">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2300" name="Group 12299">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2304" name="Freeform: Shape 12303">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05" name="Freeform: Shape 12304">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301" name="Group 12300">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3">
                  <a:alphaModFix amt="57000"/>
                </a:blip>
                <a:tile tx="0" ty="0" sx="100000" sy="100000" flip="none" algn="tl"/>
              </a:blipFill>
              <a:effectLst/>
            </p:grpSpPr>
            <p:sp>
              <p:nvSpPr>
                <p:cNvPr id="12302" name="Freeform: Shape 12301">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03" name="Freeform: Shape 12302">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2" name="Slide Number Placeholder 1">
            <a:extLst>
              <a:ext uri="{FF2B5EF4-FFF2-40B4-BE49-F238E27FC236}">
                <a16:creationId xmlns:a16="http://schemas.microsoft.com/office/drawing/2014/main" id="{C24D8D82-1A64-3D65-79AC-473A0292AC9A}"/>
              </a:ext>
            </a:extLst>
          </p:cNvPr>
          <p:cNvSpPr>
            <a:spLocks noGrp="1"/>
          </p:cNvSpPr>
          <p:nvPr>
            <p:ph type="sldNum" sz="quarter" idx="12"/>
          </p:nvPr>
        </p:nvSpPr>
        <p:spPr>
          <a:xfrm>
            <a:off x="8737600" y="466933"/>
            <a:ext cx="2635250" cy="707886"/>
          </a:xfrm>
        </p:spPr>
        <p:txBody>
          <a:bodyPr>
            <a:normAutofit/>
          </a:bodyPr>
          <a:lstStyle/>
          <a:p>
            <a:pPr>
              <a:lnSpc>
                <a:spcPct val="90000"/>
              </a:lnSpc>
              <a:spcAft>
                <a:spcPts val="600"/>
              </a:spcAft>
            </a:pPr>
            <a:fld id="{41A1FFB7-6DAC-4CAA-939C-D00A1B837214}" type="slidenum">
              <a:rPr lang="en-IN" sz="4400">
                <a:solidFill>
                  <a:srgbClr val="FFFFFF"/>
                </a:solidFill>
              </a:rPr>
              <a:pPr>
                <a:lnSpc>
                  <a:spcPct val="90000"/>
                </a:lnSpc>
                <a:spcAft>
                  <a:spcPts val="600"/>
                </a:spcAft>
              </a:pPr>
              <a:t>16</a:t>
            </a:fld>
            <a:endParaRPr lang="en-IN" sz="4400">
              <a:solidFill>
                <a:srgbClr val="FFFFFF"/>
              </a:solidFill>
            </a:endParaRPr>
          </a:p>
        </p:txBody>
      </p:sp>
    </p:spTree>
    <p:extLst>
      <p:ext uri="{BB962C8B-B14F-4D97-AF65-F5344CB8AC3E}">
        <p14:creationId xmlns:p14="http://schemas.microsoft.com/office/powerpoint/2010/main" val="423686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1796DC7-28E4-DAD7-6268-FE05083F9A1A}"/>
              </a:ext>
            </a:extLst>
          </p:cNvPr>
          <p:cNvSpPr/>
          <p:nvPr/>
        </p:nvSpPr>
        <p:spPr>
          <a:xfrm>
            <a:off x="-9138" y="-9832"/>
            <a:ext cx="6431965"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pic>
        <p:nvPicPr>
          <p:cNvPr id="5" name="Picture 4" descr="High angle view of a rolled paper, brown notebook, and black notepad on a wooden table">
            <a:extLst>
              <a:ext uri="{FF2B5EF4-FFF2-40B4-BE49-F238E27FC236}">
                <a16:creationId xmlns:a16="http://schemas.microsoft.com/office/drawing/2014/main" id="{EFEA0CD9-63A5-E959-AEEB-D2F5AFD9ABC8}"/>
              </a:ext>
            </a:extLst>
          </p:cNvPr>
          <p:cNvPicPr>
            <a:picLocks noChangeAspect="1"/>
          </p:cNvPicPr>
          <p:nvPr/>
        </p:nvPicPr>
        <p:blipFill rotWithShape="1">
          <a:blip r:embed="rId2"/>
          <a:srcRect t="7445" r="23418" b="1652"/>
          <a:stretch/>
        </p:blipFill>
        <p:spPr>
          <a:xfrm>
            <a:off x="6431965" y="10"/>
            <a:ext cx="5760035" cy="6857990"/>
          </a:xfrm>
          <a:prstGeom prst="rect">
            <a:avLst/>
          </a:prstGeom>
        </p:spPr>
      </p:pic>
      <p:sp>
        <p:nvSpPr>
          <p:cNvPr id="2" name="Title 1">
            <a:extLst>
              <a:ext uri="{FF2B5EF4-FFF2-40B4-BE49-F238E27FC236}">
                <a16:creationId xmlns:a16="http://schemas.microsoft.com/office/drawing/2014/main" id="{0C551F70-581F-140B-9621-71528187A764}"/>
              </a:ext>
            </a:extLst>
          </p:cNvPr>
          <p:cNvSpPr>
            <a:spLocks noGrp="1"/>
          </p:cNvSpPr>
          <p:nvPr>
            <p:ph type="title"/>
          </p:nvPr>
        </p:nvSpPr>
        <p:spPr>
          <a:xfrm>
            <a:off x="316995" y="439882"/>
            <a:ext cx="6114970" cy="746416"/>
          </a:xfrm>
        </p:spPr>
        <p:txBody>
          <a:bodyPr vert="horz" lIns="91440" tIns="45720" rIns="91440" bIns="45720" rtlCol="0" anchor="b">
            <a:normAutofit/>
          </a:bodyPr>
          <a:lstStyle/>
          <a:p>
            <a:r>
              <a:rPr lang="en-US" sz="3800" b="1" dirty="0">
                <a:solidFill>
                  <a:schemeClr val="bg1"/>
                </a:solidFill>
              </a:rPr>
              <a:t>CERTIFICATE OF APPROVAL</a:t>
            </a:r>
          </a:p>
        </p:txBody>
      </p:sp>
      <p:sp>
        <p:nvSpPr>
          <p:cNvPr id="4" name="Rectangle 3">
            <a:extLst>
              <a:ext uri="{FF2B5EF4-FFF2-40B4-BE49-F238E27FC236}">
                <a16:creationId xmlns:a16="http://schemas.microsoft.com/office/drawing/2014/main" id="{FC4A6356-ED61-8686-89A0-4FF9BFEB0127}"/>
              </a:ext>
            </a:extLst>
          </p:cNvPr>
          <p:cNvSpPr/>
          <p:nvPr/>
        </p:nvSpPr>
        <p:spPr>
          <a:xfrm>
            <a:off x="383458" y="1641987"/>
            <a:ext cx="5496232" cy="455233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7" name="Straight Connector 6">
            <a:extLst>
              <a:ext uri="{FF2B5EF4-FFF2-40B4-BE49-F238E27FC236}">
                <a16:creationId xmlns:a16="http://schemas.microsoft.com/office/drawing/2014/main" id="{49F69F82-4227-118F-0526-A841B173F6C4}"/>
              </a:ext>
            </a:extLst>
          </p:cNvPr>
          <p:cNvCxnSpPr/>
          <p:nvPr/>
        </p:nvCxnSpPr>
        <p:spPr>
          <a:xfrm>
            <a:off x="117987" y="1186298"/>
            <a:ext cx="5850194" cy="0"/>
          </a:xfrm>
          <a:prstGeom prst="line">
            <a:avLst/>
          </a:prstGeom>
          <a:ln>
            <a:solidFill>
              <a:schemeClr val="accent2"/>
            </a:solidFill>
          </a:ln>
        </p:spPr>
        <p:style>
          <a:lnRef idx="3">
            <a:schemeClr val="dk1"/>
          </a:lnRef>
          <a:fillRef idx="0">
            <a:schemeClr val="dk1"/>
          </a:fillRef>
          <a:effectRef idx="2">
            <a:schemeClr val="dk1"/>
          </a:effectRef>
          <a:fontRef idx="minor">
            <a:schemeClr val="tx1"/>
          </a:fontRef>
        </p:style>
      </p:cxnSp>
      <p:pic>
        <p:nvPicPr>
          <p:cNvPr id="8" name="Picture 7" descr="Top | Best Health Care Management Insititute - IIHMR Delhi">
            <a:extLst>
              <a:ext uri="{FF2B5EF4-FFF2-40B4-BE49-F238E27FC236}">
                <a16:creationId xmlns:a16="http://schemas.microsoft.com/office/drawing/2014/main" id="{90B70A92-410F-5EBB-1A7D-4DFD9C2493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8555" y="13226"/>
            <a:ext cx="1219200" cy="4063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a:extLst>
              <a:ext uri="{FF2B5EF4-FFF2-40B4-BE49-F238E27FC236}">
                <a16:creationId xmlns:a16="http://schemas.microsoft.com/office/drawing/2014/main" id="{8BE7A8F9-79D8-DB85-024B-D99CAE5992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496" y="2115040"/>
            <a:ext cx="5250156" cy="3478819"/>
          </a:xfrm>
          <a:prstGeom prst="rect">
            <a:avLst/>
          </a:prstGeom>
        </p:spPr>
      </p:pic>
    </p:spTree>
    <p:extLst>
      <p:ext uri="{BB962C8B-B14F-4D97-AF65-F5344CB8AC3E}">
        <p14:creationId xmlns:p14="http://schemas.microsoft.com/office/powerpoint/2010/main" val="4162075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5396781C-32A1-4FDA-A83B-A7FF8C1B1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FB097C-57D1-DD02-36FD-EC85E5B63940}"/>
              </a:ext>
            </a:extLst>
          </p:cNvPr>
          <p:cNvSpPr>
            <a:spLocks noGrp="1"/>
          </p:cNvSpPr>
          <p:nvPr>
            <p:ph type="title"/>
          </p:nvPr>
        </p:nvSpPr>
        <p:spPr>
          <a:xfrm>
            <a:off x="5049520" y="125592"/>
            <a:ext cx="6140449" cy="747487"/>
          </a:xfrm>
        </p:spPr>
        <p:txBody>
          <a:bodyPr anchor="t">
            <a:normAutofit/>
          </a:bodyPr>
          <a:lstStyle/>
          <a:p>
            <a:pPr algn="ctr"/>
            <a:r>
              <a:rPr lang="en-US" sz="3800" b="1" dirty="0">
                <a:solidFill>
                  <a:schemeClr val="bg1"/>
                </a:solidFill>
                <a:cs typeface="Calibri Light"/>
              </a:rPr>
              <a:t>INTRODUCTION</a:t>
            </a:r>
          </a:p>
        </p:txBody>
      </p:sp>
      <p:pic>
        <p:nvPicPr>
          <p:cNvPr id="4" name="Picture 4" descr="A picture containing outdoor object&#10;&#10;Description automatically generated">
            <a:extLst>
              <a:ext uri="{FF2B5EF4-FFF2-40B4-BE49-F238E27FC236}">
                <a16:creationId xmlns:a16="http://schemas.microsoft.com/office/drawing/2014/main" id="{5719F50C-CDE2-6A54-3282-57D01729907E}"/>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57596" r="5112"/>
          <a:stretch/>
        </p:blipFill>
        <p:spPr>
          <a:xfrm>
            <a:off x="20" y="10"/>
            <a:ext cx="4546582" cy="6857990"/>
          </a:xfrm>
          <a:custGeom>
            <a:avLst/>
            <a:gdLst/>
            <a:ahLst/>
            <a:cxnLst/>
            <a:rect l="l" t="t" r="r" b="b"/>
            <a:pathLst>
              <a:path w="4546602" h="6858000">
                <a:moveTo>
                  <a:pt x="4221600" y="6662544"/>
                </a:moveTo>
                <a:lnTo>
                  <a:pt x="4210150" y="6683027"/>
                </a:lnTo>
                <a:lnTo>
                  <a:pt x="4207002" y="6702976"/>
                </a:lnTo>
                <a:lnTo>
                  <a:pt x="4207002" y="6702977"/>
                </a:lnTo>
                <a:cubicBezTo>
                  <a:pt x="4207407" y="6716169"/>
                  <a:pt x="4212552" y="6729219"/>
                  <a:pt x="4220838" y="6742553"/>
                </a:cubicBezTo>
                <a:lnTo>
                  <a:pt x="4220839" y="6742555"/>
                </a:lnTo>
                <a:lnTo>
                  <a:pt x="4240316" y="6812062"/>
                </a:lnTo>
                <a:lnTo>
                  <a:pt x="4235543" y="6776800"/>
                </a:lnTo>
                <a:lnTo>
                  <a:pt x="4220839" y="6742555"/>
                </a:lnTo>
                <a:lnTo>
                  <a:pt x="4220838" y="6742552"/>
                </a:lnTo>
                <a:lnTo>
                  <a:pt x="4207002" y="6702976"/>
                </a:lnTo>
                <a:close/>
                <a:moveTo>
                  <a:pt x="4189594" y="6564620"/>
                </a:moveTo>
                <a:lnTo>
                  <a:pt x="4189594" y="6564621"/>
                </a:lnTo>
                <a:cubicBezTo>
                  <a:pt x="4199883" y="6575479"/>
                  <a:pt x="4205977" y="6582147"/>
                  <a:pt x="4212073" y="6588626"/>
                </a:cubicBezTo>
                <a:lnTo>
                  <a:pt x="4228695" y="6625225"/>
                </a:lnTo>
                <a:lnTo>
                  <a:pt x="4221601" y="6662541"/>
                </a:lnTo>
                <a:lnTo>
                  <a:pt x="4221600" y="6662541"/>
                </a:lnTo>
                <a:lnTo>
                  <a:pt x="4221600" y="6662542"/>
                </a:lnTo>
                <a:lnTo>
                  <a:pt x="4221601" y="6662541"/>
                </a:lnTo>
                <a:lnTo>
                  <a:pt x="4228684" y="6645552"/>
                </a:lnTo>
                <a:lnTo>
                  <a:pt x="4228695" y="6625225"/>
                </a:lnTo>
                <a:lnTo>
                  <a:pt x="4228695" y="6625224"/>
                </a:lnTo>
                <a:cubicBezTo>
                  <a:pt x="4226599" y="6611342"/>
                  <a:pt x="4220551" y="6597578"/>
                  <a:pt x="4212073" y="6588625"/>
                </a:cubicBezTo>
                <a:close/>
                <a:moveTo>
                  <a:pt x="4269915" y="6438981"/>
                </a:moveTo>
                <a:lnTo>
                  <a:pt x="4249984" y="6463840"/>
                </a:lnTo>
                <a:lnTo>
                  <a:pt x="4249982" y="6463849"/>
                </a:lnTo>
                <a:lnTo>
                  <a:pt x="4236188" y="6513012"/>
                </a:lnTo>
                <a:lnTo>
                  <a:pt x="4217381" y="6546194"/>
                </a:lnTo>
                <a:lnTo>
                  <a:pt x="4217381" y="6546195"/>
                </a:lnTo>
                <a:lnTo>
                  <a:pt x="4233719" y="6521804"/>
                </a:lnTo>
                <a:lnTo>
                  <a:pt x="4236188" y="6513012"/>
                </a:lnTo>
                <a:lnTo>
                  <a:pt x="4238998" y="6508052"/>
                </a:lnTo>
                <a:lnTo>
                  <a:pt x="4249982" y="6463849"/>
                </a:lnTo>
                <a:lnTo>
                  <a:pt x="4249984" y="6463841"/>
                </a:lnTo>
                <a:cubicBezTo>
                  <a:pt x="4252937" y="6451650"/>
                  <a:pt x="4260413" y="6444077"/>
                  <a:pt x="4269915" y="6438981"/>
                </a:cubicBezTo>
                <a:close/>
                <a:moveTo>
                  <a:pt x="4355914" y="6364769"/>
                </a:moveTo>
                <a:lnTo>
                  <a:pt x="4354607" y="6387910"/>
                </a:lnTo>
                <a:lnTo>
                  <a:pt x="4351952" y="6393385"/>
                </a:lnTo>
                <a:lnTo>
                  <a:pt x="4345189" y="6407332"/>
                </a:lnTo>
                <a:lnTo>
                  <a:pt x="4345189" y="6407333"/>
                </a:lnTo>
                <a:lnTo>
                  <a:pt x="4351952" y="6393385"/>
                </a:lnTo>
                <a:lnTo>
                  <a:pt x="4354608" y="6387910"/>
                </a:lnTo>
                <a:close/>
                <a:moveTo>
                  <a:pt x="4116820" y="4221391"/>
                </a:moveTo>
                <a:lnTo>
                  <a:pt x="4116820" y="4221392"/>
                </a:lnTo>
                <a:cubicBezTo>
                  <a:pt x="4117582" y="4232061"/>
                  <a:pt x="4117772" y="4243873"/>
                  <a:pt x="4122536" y="4253015"/>
                </a:cubicBezTo>
                <a:cubicBezTo>
                  <a:pt x="4134729" y="4277402"/>
                  <a:pt x="4150349" y="4300071"/>
                  <a:pt x="4162352" y="4324646"/>
                </a:cubicBezTo>
                <a:lnTo>
                  <a:pt x="4171306" y="4363891"/>
                </a:lnTo>
                <a:lnTo>
                  <a:pt x="4170544" y="4482004"/>
                </a:lnTo>
                <a:cubicBezTo>
                  <a:pt x="4167876" y="4546776"/>
                  <a:pt x="4167304" y="4612500"/>
                  <a:pt x="4110534" y="4659174"/>
                </a:cubicBezTo>
                <a:cubicBezTo>
                  <a:pt x="4105962" y="4662986"/>
                  <a:pt x="4103294" y="4671176"/>
                  <a:pt x="4102532" y="4677655"/>
                </a:cubicBezTo>
                <a:cubicBezTo>
                  <a:pt x="4098913" y="4707564"/>
                  <a:pt x="4098531" y="4738235"/>
                  <a:pt x="4092625" y="4767764"/>
                </a:cubicBezTo>
                <a:cubicBezTo>
                  <a:pt x="4090244" y="4779575"/>
                  <a:pt x="4089435" y="4790386"/>
                  <a:pt x="4091316" y="4800483"/>
                </a:cubicBezTo>
                <a:lnTo>
                  <a:pt x="4091316" y="4800484"/>
                </a:lnTo>
                <a:cubicBezTo>
                  <a:pt x="4093197" y="4810581"/>
                  <a:pt x="4097770" y="4819964"/>
                  <a:pt x="4106152" y="4828917"/>
                </a:cubicBezTo>
                <a:lnTo>
                  <a:pt x="4128333" y="4863343"/>
                </a:lnTo>
                <a:lnTo>
                  <a:pt x="4135862" y="4889275"/>
                </a:lnTo>
                <a:lnTo>
                  <a:pt x="4134157" y="4912168"/>
                </a:lnTo>
                <a:cubicBezTo>
                  <a:pt x="4132442" y="4919978"/>
                  <a:pt x="4132085" y="4927122"/>
                  <a:pt x="4132755" y="4933805"/>
                </a:cubicBezTo>
                <a:lnTo>
                  <a:pt x="4132755" y="4933806"/>
                </a:lnTo>
                <a:lnTo>
                  <a:pt x="4132757" y="4933810"/>
                </a:lnTo>
                <a:lnTo>
                  <a:pt x="4137514" y="4952673"/>
                </a:lnTo>
                <a:lnTo>
                  <a:pt x="4140307" y="4957453"/>
                </a:lnTo>
                <a:lnTo>
                  <a:pt x="4141585" y="4961456"/>
                </a:lnTo>
                <a:cubicBezTo>
                  <a:pt x="4146096" y="4970097"/>
                  <a:pt x="4151802" y="4978393"/>
                  <a:pt x="4157589" y="4987038"/>
                </a:cubicBezTo>
                <a:cubicBezTo>
                  <a:pt x="4168828" y="5003802"/>
                  <a:pt x="4182926" y="5022853"/>
                  <a:pt x="4184068" y="5041522"/>
                </a:cubicBezTo>
                <a:cubicBezTo>
                  <a:pt x="4184687" y="5052096"/>
                  <a:pt x="4187605" y="5062300"/>
                  <a:pt x="4191284" y="5072376"/>
                </a:cubicBezTo>
                <a:lnTo>
                  <a:pt x="4197188" y="5087444"/>
                </a:lnTo>
                <a:lnTo>
                  <a:pt x="4210215" y="5133220"/>
                </a:lnTo>
                <a:lnTo>
                  <a:pt x="4210217" y="5133225"/>
                </a:lnTo>
                <a:lnTo>
                  <a:pt x="4203501" y="5166113"/>
                </a:lnTo>
                <a:lnTo>
                  <a:pt x="4203501" y="5166114"/>
                </a:lnTo>
                <a:cubicBezTo>
                  <a:pt x="4202739" y="5167638"/>
                  <a:pt x="4203311" y="5169781"/>
                  <a:pt x="4204192" y="5172091"/>
                </a:cubicBezTo>
                <a:lnTo>
                  <a:pt x="4206739" y="5179068"/>
                </a:lnTo>
                <a:lnTo>
                  <a:pt x="4206573" y="5229433"/>
                </a:lnTo>
                <a:lnTo>
                  <a:pt x="4196024" y="5248936"/>
                </a:lnTo>
                <a:lnTo>
                  <a:pt x="4183116" y="5272796"/>
                </a:lnTo>
                <a:cubicBezTo>
                  <a:pt x="4171471" y="5285441"/>
                  <a:pt x="4163765" y="5298595"/>
                  <a:pt x="4159213" y="5312288"/>
                </a:cubicBezTo>
                <a:lnTo>
                  <a:pt x="4158157" y="5321350"/>
                </a:lnTo>
                <a:lnTo>
                  <a:pt x="4155683" y="5326163"/>
                </a:lnTo>
                <a:lnTo>
                  <a:pt x="4154237" y="5355014"/>
                </a:lnTo>
                <a:lnTo>
                  <a:pt x="4154237" y="5355015"/>
                </a:lnTo>
                <a:cubicBezTo>
                  <a:pt x="4154886" y="5364883"/>
                  <a:pt x="4156589" y="5375003"/>
                  <a:pt x="4159113" y="5385385"/>
                </a:cubicBezTo>
                <a:cubicBezTo>
                  <a:pt x="4162352" y="5398722"/>
                  <a:pt x="4164638" y="5412058"/>
                  <a:pt x="4167304" y="5425583"/>
                </a:cubicBezTo>
                <a:cubicBezTo>
                  <a:pt x="4171114" y="5443871"/>
                  <a:pt x="4175116" y="5462352"/>
                  <a:pt x="4178926" y="5480638"/>
                </a:cubicBezTo>
                <a:lnTo>
                  <a:pt x="4183450" y="5507668"/>
                </a:lnTo>
                <a:lnTo>
                  <a:pt x="4172831" y="5531692"/>
                </a:lnTo>
                <a:lnTo>
                  <a:pt x="4172830" y="5531693"/>
                </a:lnTo>
                <a:cubicBezTo>
                  <a:pt x="4165781" y="5537600"/>
                  <a:pt x="4162589" y="5542649"/>
                  <a:pt x="4162685" y="5547578"/>
                </a:cubicBezTo>
                <a:lnTo>
                  <a:pt x="4162685" y="5547579"/>
                </a:lnTo>
                <a:cubicBezTo>
                  <a:pt x="4162780" y="5552508"/>
                  <a:pt x="4166162" y="5557318"/>
                  <a:pt x="4172258" y="5562747"/>
                </a:cubicBezTo>
                <a:cubicBezTo>
                  <a:pt x="4214932" y="5600468"/>
                  <a:pt x="4241603" y="5646190"/>
                  <a:pt x="4243506" y="5704484"/>
                </a:cubicBezTo>
                <a:cubicBezTo>
                  <a:pt x="4243888" y="5716486"/>
                  <a:pt x="4246554" y="5728679"/>
                  <a:pt x="4249412" y="5740489"/>
                </a:cubicBezTo>
                <a:cubicBezTo>
                  <a:pt x="4251127" y="5747729"/>
                  <a:pt x="4253033" y="5756494"/>
                  <a:pt x="4258177" y="5760874"/>
                </a:cubicBezTo>
                <a:cubicBezTo>
                  <a:pt x="4297420" y="5794975"/>
                  <a:pt x="4324663" y="5837458"/>
                  <a:pt x="4346573" y="5883752"/>
                </a:cubicBezTo>
                <a:lnTo>
                  <a:pt x="4346575" y="5883756"/>
                </a:lnTo>
                <a:lnTo>
                  <a:pt x="4364477" y="5935946"/>
                </a:lnTo>
                <a:lnTo>
                  <a:pt x="4364478" y="5935950"/>
                </a:lnTo>
                <a:lnTo>
                  <a:pt x="4360859" y="5993290"/>
                </a:lnTo>
                <a:lnTo>
                  <a:pt x="4360858" y="5993291"/>
                </a:lnTo>
                <a:cubicBezTo>
                  <a:pt x="4359717" y="6004531"/>
                  <a:pt x="4359906" y="6017485"/>
                  <a:pt x="4354382" y="6026440"/>
                </a:cubicBezTo>
                <a:cubicBezTo>
                  <a:pt x="4337045" y="6054825"/>
                  <a:pt x="4318377" y="6082258"/>
                  <a:pt x="4298182" y="6108738"/>
                </a:cubicBezTo>
                <a:cubicBezTo>
                  <a:pt x="4289514" y="6120074"/>
                  <a:pt x="4284561" y="6126884"/>
                  <a:pt x="4284490" y="6133314"/>
                </a:cubicBezTo>
                <a:lnTo>
                  <a:pt x="4284490" y="6133315"/>
                </a:lnTo>
                <a:lnTo>
                  <a:pt x="4288190" y="6143190"/>
                </a:lnTo>
                <a:lnTo>
                  <a:pt x="4300086" y="6155600"/>
                </a:lnTo>
                <a:lnTo>
                  <a:pt x="4300088" y="6155603"/>
                </a:lnTo>
                <a:cubicBezTo>
                  <a:pt x="4322377" y="6175798"/>
                  <a:pt x="4333998" y="6200945"/>
                  <a:pt x="4338759" y="6228757"/>
                </a:cubicBezTo>
                <a:lnTo>
                  <a:pt x="4356096" y="6361540"/>
                </a:lnTo>
                <a:lnTo>
                  <a:pt x="4356096" y="6361539"/>
                </a:lnTo>
                <a:cubicBezTo>
                  <a:pt x="4352476" y="6317151"/>
                  <a:pt x="4346190" y="6272764"/>
                  <a:pt x="4338759" y="6228756"/>
                </a:cubicBezTo>
                <a:cubicBezTo>
                  <a:pt x="4333998" y="6200944"/>
                  <a:pt x="4322377" y="6175797"/>
                  <a:pt x="4300088" y="6155602"/>
                </a:cubicBezTo>
                <a:lnTo>
                  <a:pt x="4300086" y="6155600"/>
                </a:lnTo>
                <a:lnTo>
                  <a:pt x="4284490" y="6133315"/>
                </a:lnTo>
                <a:lnTo>
                  <a:pt x="4298182" y="6108739"/>
                </a:lnTo>
                <a:cubicBezTo>
                  <a:pt x="4318377" y="6082259"/>
                  <a:pt x="4337045" y="6054826"/>
                  <a:pt x="4354382" y="6026441"/>
                </a:cubicBezTo>
                <a:cubicBezTo>
                  <a:pt x="4359906" y="6017486"/>
                  <a:pt x="4359717" y="6004532"/>
                  <a:pt x="4360858" y="5993292"/>
                </a:cubicBezTo>
                <a:lnTo>
                  <a:pt x="4360859" y="5993290"/>
                </a:lnTo>
                <a:lnTo>
                  <a:pt x="4364311" y="5964477"/>
                </a:lnTo>
                <a:lnTo>
                  <a:pt x="4364478" y="5935950"/>
                </a:lnTo>
                <a:lnTo>
                  <a:pt x="4364478" y="5935949"/>
                </a:lnTo>
                <a:lnTo>
                  <a:pt x="4364477" y="5935946"/>
                </a:lnTo>
                <a:lnTo>
                  <a:pt x="4357598" y="5909351"/>
                </a:lnTo>
                <a:lnTo>
                  <a:pt x="4346575" y="5883756"/>
                </a:lnTo>
                <a:lnTo>
                  <a:pt x="4346573" y="5883751"/>
                </a:lnTo>
                <a:cubicBezTo>
                  <a:pt x="4324663" y="5837457"/>
                  <a:pt x="4297420" y="5794974"/>
                  <a:pt x="4258177" y="5760873"/>
                </a:cubicBezTo>
                <a:cubicBezTo>
                  <a:pt x="4253033" y="5756493"/>
                  <a:pt x="4251127" y="5747728"/>
                  <a:pt x="4249412" y="5740488"/>
                </a:cubicBezTo>
                <a:cubicBezTo>
                  <a:pt x="4246554" y="5728678"/>
                  <a:pt x="4243888" y="5716485"/>
                  <a:pt x="4243506" y="5704483"/>
                </a:cubicBezTo>
                <a:cubicBezTo>
                  <a:pt x="4241603" y="5646189"/>
                  <a:pt x="4214932" y="5600467"/>
                  <a:pt x="4172258" y="5562746"/>
                </a:cubicBezTo>
                <a:lnTo>
                  <a:pt x="4162685" y="5547578"/>
                </a:lnTo>
                <a:lnTo>
                  <a:pt x="4172830" y="5531694"/>
                </a:lnTo>
                <a:lnTo>
                  <a:pt x="4172831" y="5531692"/>
                </a:lnTo>
                <a:lnTo>
                  <a:pt x="4181230" y="5520422"/>
                </a:lnTo>
                <a:lnTo>
                  <a:pt x="4183450" y="5507668"/>
                </a:lnTo>
                <a:lnTo>
                  <a:pt x="4183450" y="5507667"/>
                </a:lnTo>
                <a:cubicBezTo>
                  <a:pt x="4183403" y="5498832"/>
                  <a:pt x="4180831" y="5489497"/>
                  <a:pt x="4178926" y="5480637"/>
                </a:cubicBezTo>
                <a:cubicBezTo>
                  <a:pt x="4175116" y="5462351"/>
                  <a:pt x="4171114" y="5443870"/>
                  <a:pt x="4167304" y="5425582"/>
                </a:cubicBezTo>
                <a:cubicBezTo>
                  <a:pt x="4164638" y="5412057"/>
                  <a:pt x="4162352" y="5398721"/>
                  <a:pt x="4159113" y="5385384"/>
                </a:cubicBezTo>
                <a:lnTo>
                  <a:pt x="4154237" y="5355014"/>
                </a:lnTo>
                <a:lnTo>
                  <a:pt x="4158157" y="5321350"/>
                </a:lnTo>
                <a:lnTo>
                  <a:pt x="4183116" y="5272797"/>
                </a:lnTo>
                <a:lnTo>
                  <a:pt x="4196024" y="5248936"/>
                </a:lnTo>
                <a:lnTo>
                  <a:pt x="4206573" y="5229434"/>
                </a:lnTo>
                <a:cubicBezTo>
                  <a:pt x="4210407" y="5213598"/>
                  <a:pt x="4210359" y="5196595"/>
                  <a:pt x="4206739" y="5179068"/>
                </a:cubicBezTo>
                <a:lnTo>
                  <a:pt x="4206739" y="5179067"/>
                </a:lnTo>
                <a:cubicBezTo>
                  <a:pt x="4206263" y="5176876"/>
                  <a:pt x="4205074" y="5174400"/>
                  <a:pt x="4204192" y="5172090"/>
                </a:cubicBezTo>
                <a:lnTo>
                  <a:pt x="4203501" y="5166114"/>
                </a:lnTo>
                <a:lnTo>
                  <a:pt x="4210217" y="5133225"/>
                </a:lnTo>
                <a:lnTo>
                  <a:pt x="4210217" y="5133224"/>
                </a:lnTo>
                <a:lnTo>
                  <a:pt x="4210215" y="5133220"/>
                </a:lnTo>
                <a:lnTo>
                  <a:pt x="4203072" y="5102461"/>
                </a:lnTo>
                <a:lnTo>
                  <a:pt x="4197188" y="5087444"/>
                </a:lnTo>
                <a:lnTo>
                  <a:pt x="4197182" y="5087423"/>
                </a:lnTo>
                <a:cubicBezTo>
                  <a:pt x="4191096" y="5072411"/>
                  <a:pt x="4184997" y="5057381"/>
                  <a:pt x="4184068" y="5041521"/>
                </a:cubicBezTo>
                <a:cubicBezTo>
                  <a:pt x="4182926" y="5022852"/>
                  <a:pt x="4168828" y="5003801"/>
                  <a:pt x="4157589" y="4987037"/>
                </a:cubicBezTo>
                <a:lnTo>
                  <a:pt x="4140307" y="4957453"/>
                </a:lnTo>
                <a:lnTo>
                  <a:pt x="4132757" y="4933810"/>
                </a:lnTo>
                <a:lnTo>
                  <a:pt x="4132755" y="4933805"/>
                </a:lnTo>
                <a:lnTo>
                  <a:pt x="4134157" y="4912169"/>
                </a:lnTo>
                <a:cubicBezTo>
                  <a:pt x="4135919" y="4904359"/>
                  <a:pt x="4136431" y="4896714"/>
                  <a:pt x="4135862" y="4889276"/>
                </a:cubicBezTo>
                <a:lnTo>
                  <a:pt x="4135862" y="4889275"/>
                </a:lnTo>
                <a:lnTo>
                  <a:pt x="4131084" y="4867614"/>
                </a:lnTo>
                <a:lnTo>
                  <a:pt x="4128333" y="4863343"/>
                </a:lnTo>
                <a:lnTo>
                  <a:pt x="4126583" y="4857317"/>
                </a:lnTo>
                <a:cubicBezTo>
                  <a:pt x="4121440" y="4847214"/>
                  <a:pt x="4114439" y="4837703"/>
                  <a:pt x="4106152" y="4828916"/>
                </a:cubicBezTo>
                <a:lnTo>
                  <a:pt x="4091316" y="4800483"/>
                </a:lnTo>
                <a:lnTo>
                  <a:pt x="4092625" y="4767765"/>
                </a:lnTo>
                <a:cubicBezTo>
                  <a:pt x="4098531" y="4738236"/>
                  <a:pt x="4098913" y="4707565"/>
                  <a:pt x="4102532" y="4677656"/>
                </a:cubicBezTo>
                <a:cubicBezTo>
                  <a:pt x="4103294" y="4671177"/>
                  <a:pt x="4105962" y="4662987"/>
                  <a:pt x="4110534" y="4659175"/>
                </a:cubicBezTo>
                <a:cubicBezTo>
                  <a:pt x="4167304" y="4612501"/>
                  <a:pt x="4167876" y="4546777"/>
                  <a:pt x="4170544" y="4482005"/>
                </a:cubicBezTo>
                <a:cubicBezTo>
                  <a:pt x="4172258" y="4442762"/>
                  <a:pt x="4172258" y="4403326"/>
                  <a:pt x="4171306" y="4363891"/>
                </a:cubicBezTo>
                <a:lnTo>
                  <a:pt x="4171306" y="4363890"/>
                </a:lnTo>
                <a:cubicBezTo>
                  <a:pt x="4171114" y="4350554"/>
                  <a:pt x="4168066" y="4336457"/>
                  <a:pt x="4162352" y="4324645"/>
                </a:cubicBezTo>
                <a:cubicBezTo>
                  <a:pt x="4150349" y="4300070"/>
                  <a:pt x="4134729" y="4277401"/>
                  <a:pt x="4122536" y="4253014"/>
                </a:cubicBezTo>
                <a:close/>
                <a:moveTo>
                  <a:pt x="4113010" y="4165383"/>
                </a:moveTo>
                <a:lnTo>
                  <a:pt x="4113010" y="4165384"/>
                </a:lnTo>
                <a:lnTo>
                  <a:pt x="4116915" y="4192388"/>
                </a:lnTo>
                <a:lnTo>
                  <a:pt x="4116915" y="4192387"/>
                </a:lnTo>
                <a:cubicBezTo>
                  <a:pt x="4117011" y="4182767"/>
                  <a:pt x="4116439" y="4173480"/>
                  <a:pt x="4113010" y="4165383"/>
                </a:cubicBezTo>
                <a:close/>
                <a:moveTo>
                  <a:pt x="4100628" y="3885338"/>
                </a:moveTo>
                <a:lnTo>
                  <a:pt x="4100628" y="3885339"/>
                </a:lnTo>
                <a:cubicBezTo>
                  <a:pt x="4110344" y="3897722"/>
                  <a:pt x="4117750" y="3910319"/>
                  <a:pt x="4123009" y="3923125"/>
                </a:cubicBezTo>
                <a:lnTo>
                  <a:pt x="4132513" y="3962160"/>
                </a:lnTo>
                <a:lnTo>
                  <a:pt x="4116821" y="4043838"/>
                </a:lnTo>
                <a:lnTo>
                  <a:pt x="4116820" y="4043839"/>
                </a:lnTo>
                <a:cubicBezTo>
                  <a:pt x="4108057" y="4063842"/>
                  <a:pt x="4102675" y="4083702"/>
                  <a:pt x="4101699" y="4103825"/>
                </a:cubicBezTo>
                <a:lnTo>
                  <a:pt x="4101699" y="4103826"/>
                </a:lnTo>
                <a:lnTo>
                  <a:pt x="4103666" y="4134255"/>
                </a:lnTo>
                <a:lnTo>
                  <a:pt x="4113010" y="4165382"/>
                </a:lnTo>
                <a:lnTo>
                  <a:pt x="4101699" y="4103826"/>
                </a:lnTo>
                <a:lnTo>
                  <a:pt x="4116820" y="4043840"/>
                </a:lnTo>
                <a:lnTo>
                  <a:pt x="4116821" y="4043838"/>
                </a:lnTo>
                <a:lnTo>
                  <a:pt x="4130123" y="4002410"/>
                </a:lnTo>
                <a:lnTo>
                  <a:pt x="4132513" y="3962160"/>
                </a:lnTo>
                <a:lnTo>
                  <a:pt x="4132513" y="3962159"/>
                </a:lnTo>
                <a:cubicBezTo>
                  <a:pt x="4130251" y="3935727"/>
                  <a:pt x="4120060" y="3910104"/>
                  <a:pt x="4100628" y="3885338"/>
                </a:cubicBezTo>
                <a:close/>
                <a:moveTo>
                  <a:pt x="4115391" y="3670561"/>
                </a:moveTo>
                <a:lnTo>
                  <a:pt x="4117820" y="3680164"/>
                </a:lnTo>
                <a:lnTo>
                  <a:pt x="4113772" y="3734837"/>
                </a:lnTo>
                <a:lnTo>
                  <a:pt x="4113772" y="3734838"/>
                </a:lnTo>
                <a:cubicBezTo>
                  <a:pt x="4112820" y="3741316"/>
                  <a:pt x="4111486" y="3749126"/>
                  <a:pt x="4114154" y="3754653"/>
                </a:cubicBezTo>
                <a:lnTo>
                  <a:pt x="4120511" y="3789776"/>
                </a:lnTo>
                <a:lnTo>
                  <a:pt x="4105580" y="3822472"/>
                </a:lnTo>
                <a:cubicBezTo>
                  <a:pt x="4098532" y="3831902"/>
                  <a:pt x="4092912" y="3842046"/>
                  <a:pt x="4091245" y="3852619"/>
                </a:cubicBezTo>
                <a:lnTo>
                  <a:pt x="4091245" y="3852620"/>
                </a:lnTo>
                <a:lnTo>
                  <a:pt x="4092025" y="3868764"/>
                </a:lnTo>
                <a:lnTo>
                  <a:pt x="4100628" y="3885337"/>
                </a:lnTo>
                <a:lnTo>
                  <a:pt x="4091245" y="3852620"/>
                </a:lnTo>
                <a:lnTo>
                  <a:pt x="4105580" y="3822473"/>
                </a:lnTo>
                <a:cubicBezTo>
                  <a:pt x="4113772" y="3811614"/>
                  <a:pt x="4118916" y="3800897"/>
                  <a:pt x="4120511" y="3789777"/>
                </a:cubicBezTo>
                <a:lnTo>
                  <a:pt x="4120511" y="3789776"/>
                </a:lnTo>
                <a:cubicBezTo>
                  <a:pt x="4122107" y="3778655"/>
                  <a:pt x="4120154" y="3767130"/>
                  <a:pt x="4114154" y="3754652"/>
                </a:cubicBezTo>
                <a:lnTo>
                  <a:pt x="4113772" y="3734838"/>
                </a:lnTo>
                <a:lnTo>
                  <a:pt x="4117820" y="3680164"/>
                </a:lnTo>
                <a:lnTo>
                  <a:pt x="4117820" y="3680163"/>
                </a:lnTo>
                <a:close/>
                <a:moveTo>
                  <a:pt x="4185711" y="2836172"/>
                </a:moveTo>
                <a:lnTo>
                  <a:pt x="4177020" y="2848793"/>
                </a:lnTo>
                <a:cubicBezTo>
                  <a:pt x="4172020" y="2865010"/>
                  <a:pt x="4166162" y="2881307"/>
                  <a:pt x="4161416" y="2897785"/>
                </a:cubicBezTo>
                <a:lnTo>
                  <a:pt x="4160387" y="2903551"/>
                </a:lnTo>
                <a:lnTo>
                  <a:pt x="4157113" y="2914328"/>
                </a:lnTo>
                <a:lnTo>
                  <a:pt x="4152482" y="2947859"/>
                </a:lnTo>
                <a:lnTo>
                  <a:pt x="4152481" y="2947862"/>
                </a:lnTo>
                <a:lnTo>
                  <a:pt x="4152481" y="2947863"/>
                </a:lnTo>
                <a:cubicBezTo>
                  <a:pt x="4152112" y="2959157"/>
                  <a:pt x="4153112" y="2970576"/>
                  <a:pt x="4156065" y="2982149"/>
                </a:cubicBezTo>
                <a:lnTo>
                  <a:pt x="4167758" y="3077402"/>
                </a:lnTo>
                <a:lnTo>
                  <a:pt x="4155303" y="3172654"/>
                </a:lnTo>
                <a:cubicBezTo>
                  <a:pt x="4129394" y="3276480"/>
                  <a:pt x="4101962" y="3380305"/>
                  <a:pt x="4107676" y="3489467"/>
                </a:cubicBezTo>
                <a:cubicBezTo>
                  <a:pt x="4108628" y="3507563"/>
                  <a:pt x="4097007" y="3529090"/>
                  <a:pt x="4085577" y="3544713"/>
                </a:cubicBezTo>
                <a:cubicBezTo>
                  <a:pt x="4074719" y="3559668"/>
                  <a:pt x="4068860" y="3566811"/>
                  <a:pt x="4067955" y="3574408"/>
                </a:cubicBezTo>
                <a:lnTo>
                  <a:pt x="4067956" y="3574408"/>
                </a:lnTo>
                <a:lnTo>
                  <a:pt x="4067955" y="3574409"/>
                </a:lnTo>
                <a:cubicBezTo>
                  <a:pt x="4067050" y="3582005"/>
                  <a:pt x="4071099" y="3590054"/>
                  <a:pt x="4080053" y="3606818"/>
                </a:cubicBezTo>
                <a:cubicBezTo>
                  <a:pt x="4084435" y="3614820"/>
                  <a:pt x="4087101" y="3624726"/>
                  <a:pt x="4093579" y="3630633"/>
                </a:cubicBezTo>
                <a:lnTo>
                  <a:pt x="4109452" y="3651926"/>
                </a:lnTo>
                <a:lnTo>
                  <a:pt x="4093579" y="3630632"/>
                </a:lnTo>
                <a:cubicBezTo>
                  <a:pt x="4087101" y="3624725"/>
                  <a:pt x="4084435" y="3614819"/>
                  <a:pt x="4080053" y="3606817"/>
                </a:cubicBezTo>
                <a:cubicBezTo>
                  <a:pt x="4075576" y="3598435"/>
                  <a:pt x="4072325" y="3592232"/>
                  <a:pt x="4070307" y="3587174"/>
                </a:cubicBezTo>
                <a:lnTo>
                  <a:pt x="4067956" y="3574408"/>
                </a:lnTo>
                <a:lnTo>
                  <a:pt x="4073034" y="3562321"/>
                </a:lnTo>
                <a:cubicBezTo>
                  <a:pt x="4075969" y="3557716"/>
                  <a:pt x="4080148" y="3552191"/>
                  <a:pt x="4085577" y="3544714"/>
                </a:cubicBezTo>
                <a:cubicBezTo>
                  <a:pt x="4097007" y="3529091"/>
                  <a:pt x="4108628" y="3507564"/>
                  <a:pt x="4107676" y="3489468"/>
                </a:cubicBezTo>
                <a:cubicBezTo>
                  <a:pt x="4101962" y="3380306"/>
                  <a:pt x="4129394" y="3276481"/>
                  <a:pt x="4155303" y="3172655"/>
                </a:cubicBezTo>
                <a:cubicBezTo>
                  <a:pt x="4163305" y="3140650"/>
                  <a:pt x="4167543" y="3109026"/>
                  <a:pt x="4167758" y="3077402"/>
                </a:cubicBezTo>
                <a:lnTo>
                  <a:pt x="4167758" y="3077401"/>
                </a:lnTo>
                <a:cubicBezTo>
                  <a:pt x="4167972" y="3045777"/>
                  <a:pt x="4164162" y="3014153"/>
                  <a:pt x="4156065" y="2982148"/>
                </a:cubicBezTo>
                <a:lnTo>
                  <a:pt x="4152481" y="2947863"/>
                </a:lnTo>
                <a:lnTo>
                  <a:pt x="4152482" y="2947859"/>
                </a:lnTo>
                <a:lnTo>
                  <a:pt x="4160387" y="2903551"/>
                </a:lnTo>
                <a:lnTo>
                  <a:pt x="4177020" y="2848794"/>
                </a:lnTo>
                <a:cubicBezTo>
                  <a:pt x="4178353" y="2844317"/>
                  <a:pt x="4181639" y="2839983"/>
                  <a:pt x="4185711" y="2836173"/>
                </a:cubicBezTo>
                <a:close/>
                <a:moveTo>
                  <a:pt x="3701225" y="1508458"/>
                </a:moveTo>
                <a:lnTo>
                  <a:pt x="3673131" y="1596214"/>
                </a:lnTo>
                <a:cubicBezTo>
                  <a:pt x="3670654" y="1604979"/>
                  <a:pt x="3672179" y="1615837"/>
                  <a:pt x="3675036" y="1624981"/>
                </a:cubicBezTo>
                <a:cubicBezTo>
                  <a:pt x="3684752" y="1656224"/>
                  <a:pt x="3709137" y="1676037"/>
                  <a:pt x="3731617" y="1697754"/>
                </a:cubicBezTo>
                <a:cubicBezTo>
                  <a:pt x="3741524" y="1707280"/>
                  <a:pt x="3748572" y="1720424"/>
                  <a:pt x="3754286" y="1733189"/>
                </a:cubicBezTo>
                <a:cubicBezTo>
                  <a:pt x="3768957" y="1766336"/>
                  <a:pt x="3782101" y="1800247"/>
                  <a:pt x="3796007" y="1833776"/>
                </a:cubicBezTo>
                <a:cubicBezTo>
                  <a:pt x="3797341" y="1837014"/>
                  <a:pt x="3800770" y="1839680"/>
                  <a:pt x="3803628" y="1842159"/>
                </a:cubicBezTo>
                <a:cubicBezTo>
                  <a:pt x="3833729" y="1866923"/>
                  <a:pt x="3864018" y="1891498"/>
                  <a:pt x="3894119" y="1916455"/>
                </a:cubicBezTo>
                <a:cubicBezTo>
                  <a:pt x="3899833" y="1921217"/>
                  <a:pt x="3904025" y="1928077"/>
                  <a:pt x="3909549" y="1933220"/>
                </a:cubicBezTo>
                <a:cubicBezTo>
                  <a:pt x="3917169" y="1940460"/>
                  <a:pt x="3924410" y="1949604"/>
                  <a:pt x="3933554" y="1953414"/>
                </a:cubicBezTo>
                <a:cubicBezTo>
                  <a:pt x="3962319" y="1965225"/>
                  <a:pt x="3974703" y="1987895"/>
                  <a:pt x="3980037" y="2016470"/>
                </a:cubicBezTo>
                <a:cubicBezTo>
                  <a:pt x="3984990" y="2042571"/>
                  <a:pt x="3989182" y="2068670"/>
                  <a:pt x="3994896" y="2094579"/>
                </a:cubicBezTo>
                <a:cubicBezTo>
                  <a:pt x="4001754" y="2126202"/>
                  <a:pt x="4009184" y="2157637"/>
                  <a:pt x="4017567" y="2188880"/>
                </a:cubicBezTo>
                <a:cubicBezTo>
                  <a:pt x="4021187" y="2202405"/>
                  <a:pt x="4025377" y="2216693"/>
                  <a:pt x="4032807" y="2228315"/>
                </a:cubicBezTo>
                <a:cubicBezTo>
                  <a:pt x="4053382" y="2260891"/>
                  <a:pt x="4067288" y="2295754"/>
                  <a:pt x="4061764" y="2334045"/>
                </a:cubicBezTo>
                <a:cubicBezTo>
                  <a:pt x="4057382" y="2364716"/>
                  <a:pt x="4068622" y="2390435"/>
                  <a:pt x="4086149" y="2409486"/>
                </a:cubicBezTo>
                <a:cubicBezTo>
                  <a:pt x="4094103" y="2418155"/>
                  <a:pt x="4099616" y="2426977"/>
                  <a:pt x="4103250" y="2435913"/>
                </a:cubicBezTo>
                <a:lnTo>
                  <a:pt x="4109081" y="2463018"/>
                </a:lnTo>
                <a:lnTo>
                  <a:pt x="4109080" y="2463031"/>
                </a:lnTo>
                <a:lnTo>
                  <a:pt x="4100439" y="2518262"/>
                </a:lnTo>
                <a:lnTo>
                  <a:pt x="4100438" y="2518264"/>
                </a:lnTo>
                <a:cubicBezTo>
                  <a:pt x="4097771" y="2527790"/>
                  <a:pt x="4096627" y="2536458"/>
                  <a:pt x="4096794" y="2545006"/>
                </a:cubicBezTo>
                <a:lnTo>
                  <a:pt x="4096794" y="2545007"/>
                </a:lnTo>
                <a:cubicBezTo>
                  <a:pt x="4096960" y="2553556"/>
                  <a:pt x="4098437" y="2561986"/>
                  <a:pt x="4101008" y="2571035"/>
                </a:cubicBezTo>
                <a:cubicBezTo>
                  <a:pt x="4113010" y="2612946"/>
                  <a:pt x="4145587" y="2640951"/>
                  <a:pt x="4174162" y="2668002"/>
                </a:cubicBezTo>
                <a:cubicBezTo>
                  <a:pt x="4198547" y="2691055"/>
                  <a:pt x="4212264" y="2716964"/>
                  <a:pt x="4222552" y="2745349"/>
                </a:cubicBezTo>
                <a:lnTo>
                  <a:pt x="4222553" y="2745352"/>
                </a:lnTo>
                <a:lnTo>
                  <a:pt x="4228473" y="2778006"/>
                </a:lnTo>
                <a:lnTo>
                  <a:pt x="4228053" y="2785440"/>
                </a:lnTo>
                <a:lnTo>
                  <a:pt x="4217974" y="2811780"/>
                </a:lnTo>
                <a:lnTo>
                  <a:pt x="4217970" y="2811787"/>
                </a:lnTo>
                <a:lnTo>
                  <a:pt x="4217971" y="2811787"/>
                </a:lnTo>
                <a:lnTo>
                  <a:pt x="4217974" y="2811780"/>
                </a:lnTo>
                <a:lnTo>
                  <a:pt x="4227624" y="2793023"/>
                </a:lnTo>
                <a:lnTo>
                  <a:pt x="4228053" y="2785440"/>
                </a:lnTo>
                <a:lnTo>
                  <a:pt x="4229253" y="2782305"/>
                </a:lnTo>
                <a:lnTo>
                  <a:pt x="4228473" y="2778006"/>
                </a:lnTo>
                <a:lnTo>
                  <a:pt x="4228883" y="2770757"/>
                </a:lnTo>
                <a:lnTo>
                  <a:pt x="4222553" y="2745352"/>
                </a:lnTo>
                <a:lnTo>
                  <a:pt x="4222552" y="2745348"/>
                </a:lnTo>
                <a:cubicBezTo>
                  <a:pt x="4212264" y="2716963"/>
                  <a:pt x="4198547" y="2691054"/>
                  <a:pt x="4174162" y="2668001"/>
                </a:cubicBezTo>
                <a:cubicBezTo>
                  <a:pt x="4145587" y="2640950"/>
                  <a:pt x="4113010" y="2612945"/>
                  <a:pt x="4101008" y="2571034"/>
                </a:cubicBezTo>
                <a:lnTo>
                  <a:pt x="4096794" y="2545007"/>
                </a:lnTo>
                <a:lnTo>
                  <a:pt x="4100438" y="2518265"/>
                </a:lnTo>
                <a:lnTo>
                  <a:pt x="4100439" y="2518262"/>
                </a:lnTo>
                <a:lnTo>
                  <a:pt x="4107019" y="2490551"/>
                </a:lnTo>
                <a:lnTo>
                  <a:pt x="4109080" y="2463031"/>
                </a:lnTo>
                <a:lnTo>
                  <a:pt x="4109082" y="2463019"/>
                </a:lnTo>
                <a:lnTo>
                  <a:pt x="4109081" y="2463018"/>
                </a:lnTo>
                <a:lnTo>
                  <a:pt x="4109082" y="2463018"/>
                </a:lnTo>
                <a:cubicBezTo>
                  <a:pt x="4108200" y="2444777"/>
                  <a:pt x="4102057" y="2426822"/>
                  <a:pt x="4086149" y="2409485"/>
                </a:cubicBezTo>
                <a:cubicBezTo>
                  <a:pt x="4068622" y="2390434"/>
                  <a:pt x="4057382" y="2364715"/>
                  <a:pt x="4061764" y="2334044"/>
                </a:cubicBezTo>
                <a:cubicBezTo>
                  <a:pt x="4067288" y="2295753"/>
                  <a:pt x="4053382" y="2260890"/>
                  <a:pt x="4032807" y="2228314"/>
                </a:cubicBezTo>
                <a:cubicBezTo>
                  <a:pt x="4025377" y="2216692"/>
                  <a:pt x="4021187" y="2202404"/>
                  <a:pt x="4017567" y="2188879"/>
                </a:cubicBezTo>
                <a:cubicBezTo>
                  <a:pt x="4009184" y="2157636"/>
                  <a:pt x="4001754" y="2126201"/>
                  <a:pt x="3994896" y="2094578"/>
                </a:cubicBezTo>
                <a:cubicBezTo>
                  <a:pt x="3989182" y="2068669"/>
                  <a:pt x="3984990" y="2042570"/>
                  <a:pt x="3980037" y="2016469"/>
                </a:cubicBezTo>
                <a:cubicBezTo>
                  <a:pt x="3974703" y="1987894"/>
                  <a:pt x="3962319" y="1965224"/>
                  <a:pt x="3933554" y="1953413"/>
                </a:cubicBezTo>
                <a:cubicBezTo>
                  <a:pt x="3924410" y="1949603"/>
                  <a:pt x="3917169" y="1940459"/>
                  <a:pt x="3909549" y="1933219"/>
                </a:cubicBezTo>
                <a:cubicBezTo>
                  <a:pt x="3904025" y="1928076"/>
                  <a:pt x="3899833" y="1921216"/>
                  <a:pt x="3894119" y="1916454"/>
                </a:cubicBezTo>
                <a:cubicBezTo>
                  <a:pt x="3864018" y="1891497"/>
                  <a:pt x="3833729" y="1866922"/>
                  <a:pt x="3803628" y="1842158"/>
                </a:cubicBezTo>
                <a:cubicBezTo>
                  <a:pt x="3800770" y="1839679"/>
                  <a:pt x="3797341" y="1837013"/>
                  <a:pt x="3796007" y="1833775"/>
                </a:cubicBezTo>
                <a:cubicBezTo>
                  <a:pt x="3782101" y="1800246"/>
                  <a:pt x="3768958" y="1766335"/>
                  <a:pt x="3754286" y="1733188"/>
                </a:cubicBezTo>
                <a:cubicBezTo>
                  <a:pt x="3748572" y="1720423"/>
                  <a:pt x="3741524" y="1707279"/>
                  <a:pt x="3731618" y="1697753"/>
                </a:cubicBezTo>
                <a:cubicBezTo>
                  <a:pt x="3709138" y="1676036"/>
                  <a:pt x="3684752" y="1656223"/>
                  <a:pt x="3675036" y="1624980"/>
                </a:cubicBezTo>
                <a:cubicBezTo>
                  <a:pt x="3672180" y="1615836"/>
                  <a:pt x="3670655" y="1604978"/>
                  <a:pt x="3673132" y="1596213"/>
                </a:cubicBezTo>
                <a:close/>
                <a:moveTo>
                  <a:pt x="3719830" y="1459073"/>
                </a:moveTo>
                <a:lnTo>
                  <a:pt x="3719829" y="1459074"/>
                </a:lnTo>
                <a:lnTo>
                  <a:pt x="3710612" y="1481572"/>
                </a:lnTo>
                <a:close/>
                <a:moveTo>
                  <a:pt x="3739023" y="1268758"/>
                </a:moveTo>
                <a:cubicBezTo>
                  <a:pt x="3739475" y="1275402"/>
                  <a:pt x="3741047" y="1281689"/>
                  <a:pt x="3744190" y="1286070"/>
                </a:cubicBezTo>
                <a:cubicBezTo>
                  <a:pt x="3758763" y="1306930"/>
                  <a:pt x="3765003" y="1328553"/>
                  <a:pt x="3766527" y="1350628"/>
                </a:cubicBezTo>
                <a:lnTo>
                  <a:pt x="3760933" y="1413840"/>
                </a:lnTo>
                <a:lnTo>
                  <a:pt x="3766528" y="1350627"/>
                </a:lnTo>
                <a:cubicBezTo>
                  <a:pt x="3765003" y="1328552"/>
                  <a:pt x="3758764" y="1306930"/>
                  <a:pt x="3744190" y="1286069"/>
                </a:cubicBezTo>
                <a:close/>
                <a:moveTo>
                  <a:pt x="3680752" y="773035"/>
                </a:moveTo>
                <a:lnTo>
                  <a:pt x="3680752" y="773036"/>
                </a:lnTo>
                <a:cubicBezTo>
                  <a:pt x="3683038" y="800277"/>
                  <a:pt x="3686276" y="827330"/>
                  <a:pt x="3688752" y="854380"/>
                </a:cubicBezTo>
                <a:cubicBezTo>
                  <a:pt x="3691038" y="878957"/>
                  <a:pt x="3691800" y="903723"/>
                  <a:pt x="3719805" y="915344"/>
                </a:cubicBezTo>
                <a:cubicBezTo>
                  <a:pt x="3724187" y="917060"/>
                  <a:pt x="3727425" y="922774"/>
                  <a:pt x="3730283" y="927156"/>
                </a:cubicBezTo>
                <a:cubicBezTo>
                  <a:pt x="3774291" y="994786"/>
                  <a:pt x="3773147" y="1030981"/>
                  <a:pt x="3726663" y="1097088"/>
                </a:cubicBezTo>
                <a:cubicBezTo>
                  <a:pt x="3721901" y="1103946"/>
                  <a:pt x="3718471" y="1118614"/>
                  <a:pt x="3722281" y="1123186"/>
                </a:cubicBezTo>
                <a:cubicBezTo>
                  <a:pt x="3738093" y="1142618"/>
                  <a:pt x="3745142" y="1162954"/>
                  <a:pt x="3747000" y="1184029"/>
                </a:cubicBezTo>
                <a:cubicBezTo>
                  <a:pt x="3745142" y="1162954"/>
                  <a:pt x="3738094" y="1142617"/>
                  <a:pt x="3722282" y="1123185"/>
                </a:cubicBezTo>
                <a:cubicBezTo>
                  <a:pt x="3718472" y="1118613"/>
                  <a:pt x="3721902" y="1103945"/>
                  <a:pt x="3726664" y="1097087"/>
                </a:cubicBezTo>
                <a:cubicBezTo>
                  <a:pt x="3773148" y="1030980"/>
                  <a:pt x="3774292" y="994785"/>
                  <a:pt x="3730284" y="927155"/>
                </a:cubicBezTo>
                <a:cubicBezTo>
                  <a:pt x="3727426" y="922773"/>
                  <a:pt x="3724188" y="917059"/>
                  <a:pt x="3719806" y="915343"/>
                </a:cubicBezTo>
                <a:cubicBezTo>
                  <a:pt x="3691800" y="903722"/>
                  <a:pt x="3691038" y="878956"/>
                  <a:pt x="3688752" y="854379"/>
                </a:cubicBezTo>
                <a:close/>
                <a:moveTo>
                  <a:pt x="3736153" y="517851"/>
                </a:moveTo>
                <a:lnTo>
                  <a:pt x="3727235" y="556048"/>
                </a:lnTo>
                <a:cubicBezTo>
                  <a:pt x="3725139" y="564049"/>
                  <a:pt x="3719615" y="572623"/>
                  <a:pt x="3720757" y="580051"/>
                </a:cubicBezTo>
                <a:cubicBezTo>
                  <a:pt x="3724091" y="601579"/>
                  <a:pt x="3721662" y="622201"/>
                  <a:pt x="3717376" y="642538"/>
                </a:cubicBezTo>
                <a:lnTo>
                  <a:pt x="3704853" y="694928"/>
                </a:lnTo>
                <a:lnTo>
                  <a:pt x="3717377" y="642537"/>
                </a:lnTo>
                <a:cubicBezTo>
                  <a:pt x="3721663" y="622201"/>
                  <a:pt x="3724092" y="601578"/>
                  <a:pt x="3720758" y="580050"/>
                </a:cubicBezTo>
                <a:cubicBezTo>
                  <a:pt x="3719616" y="572622"/>
                  <a:pt x="3725140" y="564048"/>
                  <a:pt x="3727236" y="556047"/>
                </a:cubicBezTo>
                <a:close/>
                <a:moveTo>
                  <a:pt x="3749448" y="298169"/>
                </a:moveTo>
                <a:lnTo>
                  <a:pt x="3734666" y="313533"/>
                </a:lnTo>
                <a:lnTo>
                  <a:pt x="3734666" y="313533"/>
                </a:lnTo>
                <a:lnTo>
                  <a:pt x="3734665" y="313534"/>
                </a:lnTo>
                <a:cubicBezTo>
                  <a:pt x="3730473" y="316390"/>
                  <a:pt x="3732759" y="330299"/>
                  <a:pt x="3734093" y="338871"/>
                </a:cubicBezTo>
                <a:lnTo>
                  <a:pt x="3734100" y="338903"/>
                </a:lnTo>
                <a:lnTo>
                  <a:pt x="3744000" y="395640"/>
                </a:lnTo>
                <a:lnTo>
                  <a:pt x="3740190" y="367328"/>
                </a:lnTo>
                <a:lnTo>
                  <a:pt x="3734100" y="338903"/>
                </a:lnTo>
                <a:lnTo>
                  <a:pt x="3734094" y="338870"/>
                </a:lnTo>
                <a:cubicBezTo>
                  <a:pt x="3733427" y="334584"/>
                  <a:pt x="3732522" y="328964"/>
                  <a:pt x="3732308" y="324058"/>
                </a:cubicBezTo>
                <a:lnTo>
                  <a:pt x="3734666" y="313533"/>
                </a:lnTo>
                <a:close/>
                <a:moveTo>
                  <a:pt x="3756993" y="281568"/>
                </a:moveTo>
                <a:lnTo>
                  <a:pt x="3752098" y="295415"/>
                </a:lnTo>
                <a:lnTo>
                  <a:pt x="3752099" y="295415"/>
                </a:lnTo>
                <a:close/>
                <a:moveTo>
                  <a:pt x="3743673" y="24486"/>
                </a:moveTo>
                <a:lnTo>
                  <a:pt x="3741410" y="74129"/>
                </a:lnTo>
                <a:cubicBezTo>
                  <a:pt x="3742333" y="91492"/>
                  <a:pt x="3744643" y="108703"/>
                  <a:pt x="3747334" y="125861"/>
                </a:cubicBezTo>
                <a:lnTo>
                  <a:pt x="3751729" y="153388"/>
                </a:lnTo>
                <a:lnTo>
                  <a:pt x="3760002" y="228944"/>
                </a:lnTo>
                <a:lnTo>
                  <a:pt x="3755543" y="177271"/>
                </a:lnTo>
                <a:lnTo>
                  <a:pt x="3751729" y="153388"/>
                </a:lnTo>
                <a:lnTo>
                  <a:pt x="3751530" y="151569"/>
                </a:lnTo>
                <a:cubicBezTo>
                  <a:pt x="3747300" y="125876"/>
                  <a:pt x="3742795" y="100174"/>
                  <a:pt x="3741411" y="74129"/>
                </a:cubicBezTo>
                <a:close/>
                <a:moveTo>
                  <a:pt x="3741092" y="0"/>
                </a:moveTo>
                <a:lnTo>
                  <a:pt x="4205201" y="0"/>
                </a:lnTo>
                <a:lnTo>
                  <a:pt x="4204073" y="2817"/>
                </a:lnTo>
                <a:cubicBezTo>
                  <a:pt x="4195691" y="21486"/>
                  <a:pt x="4193023" y="43012"/>
                  <a:pt x="4189974" y="63587"/>
                </a:cubicBezTo>
                <a:cubicBezTo>
                  <a:pt x="4184450" y="101308"/>
                  <a:pt x="4181020" y="139219"/>
                  <a:pt x="4176068" y="176939"/>
                </a:cubicBezTo>
                <a:cubicBezTo>
                  <a:pt x="4174924" y="184941"/>
                  <a:pt x="4172830" y="194085"/>
                  <a:pt x="4168066" y="200182"/>
                </a:cubicBezTo>
                <a:cubicBezTo>
                  <a:pt x="4136061" y="241901"/>
                  <a:pt x="4127108" y="292579"/>
                  <a:pt x="4130154" y="340774"/>
                </a:cubicBezTo>
                <a:cubicBezTo>
                  <a:pt x="4132443" y="378686"/>
                  <a:pt x="4134157" y="415835"/>
                  <a:pt x="4130919" y="453364"/>
                </a:cubicBezTo>
                <a:cubicBezTo>
                  <a:pt x="4130727" y="456222"/>
                  <a:pt x="4131109" y="460032"/>
                  <a:pt x="4132633" y="462126"/>
                </a:cubicBezTo>
                <a:cubicBezTo>
                  <a:pt x="4142729" y="475081"/>
                  <a:pt x="4143491" y="488607"/>
                  <a:pt x="4145205" y="505182"/>
                </a:cubicBezTo>
                <a:cubicBezTo>
                  <a:pt x="4147683" y="528615"/>
                  <a:pt x="4145967" y="550141"/>
                  <a:pt x="4141777" y="571860"/>
                </a:cubicBezTo>
                <a:cubicBezTo>
                  <a:pt x="4138729" y="587672"/>
                  <a:pt x="4132443" y="603673"/>
                  <a:pt x="4124440" y="617772"/>
                </a:cubicBezTo>
                <a:cubicBezTo>
                  <a:pt x="4113200" y="637392"/>
                  <a:pt x="4108820" y="656255"/>
                  <a:pt x="4123678" y="674923"/>
                </a:cubicBezTo>
                <a:cubicBezTo>
                  <a:pt x="4139491" y="695116"/>
                  <a:pt x="4133967" y="717977"/>
                  <a:pt x="4134537" y="740268"/>
                </a:cubicBezTo>
                <a:cubicBezTo>
                  <a:pt x="4134729" y="749982"/>
                  <a:pt x="4134347" y="760270"/>
                  <a:pt x="4136823" y="769605"/>
                </a:cubicBezTo>
                <a:cubicBezTo>
                  <a:pt x="4143873" y="796655"/>
                  <a:pt x="4154541" y="822756"/>
                  <a:pt x="4159303" y="850189"/>
                </a:cubicBezTo>
                <a:cubicBezTo>
                  <a:pt x="4161970" y="865430"/>
                  <a:pt x="4157207" y="882384"/>
                  <a:pt x="4153779" y="898198"/>
                </a:cubicBezTo>
                <a:cubicBezTo>
                  <a:pt x="4150159" y="914200"/>
                  <a:pt x="4144635" y="930011"/>
                  <a:pt x="4138919" y="945444"/>
                </a:cubicBezTo>
                <a:cubicBezTo>
                  <a:pt x="4135109" y="955920"/>
                  <a:pt x="4131489" y="967350"/>
                  <a:pt x="4124630" y="975733"/>
                </a:cubicBezTo>
                <a:cubicBezTo>
                  <a:pt x="4109010" y="994785"/>
                  <a:pt x="4106342" y="1014406"/>
                  <a:pt x="4114534" y="1036887"/>
                </a:cubicBezTo>
                <a:cubicBezTo>
                  <a:pt x="4115868" y="1040315"/>
                  <a:pt x="4115868" y="1044315"/>
                  <a:pt x="4116058" y="1048125"/>
                </a:cubicBezTo>
                <a:cubicBezTo>
                  <a:pt x="4120058" y="1109091"/>
                  <a:pt x="4122536" y="1170051"/>
                  <a:pt x="4128632" y="1230633"/>
                </a:cubicBezTo>
                <a:cubicBezTo>
                  <a:pt x="4131109" y="1255206"/>
                  <a:pt x="4141967" y="1278829"/>
                  <a:pt x="4148825" y="1303024"/>
                </a:cubicBezTo>
                <a:cubicBezTo>
                  <a:pt x="4150159" y="1307978"/>
                  <a:pt x="4152255" y="1313504"/>
                  <a:pt x="4151301" y="1318456"/>
                </a:cubicBezTo>
                <a:cubicBezTo>
                  <a:pt x="4141777" y="1372368"/>
                  <a:pt x="4155683" y="1422854"/>
                  <a:pt x="4173972" y="1472575"/>
                </a:cubicBezTo>
                <a:cubicBezTo>
                  <a:pt x="4175878" y="1477717"/>
                  <a:pt x="4175306" y="1484004"/>
                  <a:pt x="4174924" y="1489720"/>
                </a:cubicBezTo>
                <a:cubicBezTo>
                  <a:pt x="4173592" y="1505724"/>
                  <a:pt x="4166924" y="1523059"/>
                  <a:pt x="4170924" y="1537537"/>
                </a:cubicBezTo>
                <a:cubicBezTo>
                  <a:pt x="4181974" y="1576019"/>
                  <a:pt x="4195309" y="1614120"/>
                  <a:pt x="4212073" y="1650317"/>
                </a:cubicBezTo>
                <a:cubicBezTo>
                  <a:pt x="4229028" y="1687086"/>
                  <a:pt x="4243316" y="1721185"/>
                  <a:pt x="4226173" y="1763287"/>
                </a:cubicBezTo>
                <a:cubicBezTo>
                  <a:pt x="4218932" y="1781194"/>
                  <a:pt x="4224076" y="1804816"/>
                  <a:pt x="4225981" y="1825393"/>
                </a:cubicBezTo>
                <a:cubicBezTo>
                  <a:pt x="4227504" y="1840441"/>
                  <a:pt x="4236078" y="1854920"/>
                  <a:pt x="4236078" y="1869780"/>
                </a:cubicBezTo>
                <a:cubicBezTo>
                  <a:pt x="4236078" y="1909408"/>
                  <a:pt x="4246174" y="1944649"/>
                  <a:pt x="4266749" y="1978940"/>
                </a:cubicBezTo>
                <a:cubicBezTo>
                  <a:pt x="4274749" y="1992279"/>
                  <a:pt x="4269416" y="2013043"/>
                  <a:pt x="4271512" y="2030378"/>
                </a:cubicBezTo>
                <a:cubicBezTo>
                  <a:pt x="4273987" y="2048668"/>
                  <a:pt x="4276274" y="2067525"/>
                  <a:pt x="4281800" y="2085054"/>
                </a:cubicBezTo>
                <a:cubicBezTo>
                  <a:pt x="4296278" y="2130393"/>
                  <a:pt x="4312661" y="2175163"/>
                  <a:pt x="4327901" y="2220312"/>
                </a:cubicBezTo>
                <a:cubicBezTo>
                  <a:pt x="4340476" y="2257459"/>
                  <a:pt x="4330569" y="2294039"/>
                  <a:pt x="4325236" y="2330806"/>
                </a:cubicBezTo>
                <a:cubicBezTo>
                  <a:pt x="4321805" y="2353859"/>
                  <a:pt x="4313613" y="2375383"/>
                  <a:pt x="4325807" y="2401292"/>
                </a:cubicBezTo>
                <a:cubicBezTo>
                  <a:pt x="4337427" y="2426059"/>
                  <a:pt x="4334759" y="2457492"/>
                  <a:pt x="4341047" y="2485307"/>
                </a:cubicBezTo>
                <a:cubicBezTo>
                  <a:pt x="4346380" y="2508742"/>
                  <a:pt x="4354954" y="2531409"/>
                  <a:pt x="4363336" y="2554079"/>
                </a:cubicBezTo>
                <a:cubicBezTo>
                  <a:pt x="4374768" y="2584942"/>
                  <a:pt x="4386767" y="2615421"/>
                  <a:pt x="4381054" y="2649143"/>
                </a:cubicBezTo>
                <a:cubicBezTo>
                  <a:pt x="4374575" y="2687436"/>
                  <a:pt x="4398960" y="2713723"/>
                  <a:pt x="4415154" y="2743826"/>
                </a:cubicBezTo>
                <a:cubicBezTo>
                  <a:pt x="4426202" y="2764590"/>
                  <a:pt x="4434395" y="2787259"/>
                  <a:pt x="4441254" y="2809930"/>
                </a:cubicBezTo>
                <a:cubicBezTo>
                  <a:pt x="4450207" y="2840219"/>
                  <a:pt x="4455542" y="2871462"/>
                  <a:pt x="4464304" y="2901943"/>
                </a:cubicBezTo>
                <a:cubicBezTo>
                  <a:pt x="4477448" y="2948047"/>
                  <a:pt x="4487736" y="2994722"/>
                  <a:pt x="4480497" y="3042728"/>
                </a:cubicBezTo>
                <a:cubicBezTo>
                  <a:pt x="4477259" y="3064827"/>
                  <a:pt x="4477448" y="3085403"/>
                  <a:pt x="4482212" y="3107500"/>
                </a:cubicBezTo>
                <a:cubicBezTo>
                  <a:pt x="4490023" y="3143695"/>
                  <a:pt x="4490976" y="3180844"/>
                  <a:pt x="4520122" y="3209993"/>
                </a:cubicBezTo>
                <a:cubicBezTo>
                  <a:pt x="4530410" y="3220280"/>
                  <a:pt x="4533076" y="3238758"/>
                  <a:pt x="4538410" y="3253809"/>
                </a:cubicBezTo>
                <a:cubicBezTo>
                  <a:pt x="4544699" y="3271145"/>
                  <a:pt x="4541459" y="3283908"/>
                  <a:pt x="4523170" y="3293244"/>
                </a:cubicBezTo>
                <a:cubicBezTo>
                  <a:pt x="4514979" y="3297434"/>
                  <a:pt x="4506978" y="3309437"/>
                  <a:pt x="4505643" y="3318771"/>
                </a:cubicBezTo>
                <a:cubicBezTo>
                  <a:pt x="4501643" y="3346776"/>
                  <a:pt x="4507549" y="3372495"/>
                  <a:pt x="4520504" y="3399546"/>
                </a:cubicBezTo>
                <a:cubicBezTo>
                  <a:pt x="4532697" y="3424883"/>
                  <a:pt x="4531362" y="3456508"/>
                  <a:pt x="4536124" y="3485275"/>
                </a:cubicBezTo>
                <a:cubicBezTo>
                  <a:pt x="4539554" y="3505657"/>
                  <a:pt x="4546602" y="3526042"/>
                  <a:pt x="4546602" y="3546617"/>
                </a:cubicBezTo>
                <a:cubicBezTo>
                  <a:pt x="4546602" y="3572146"/>
                  <a:pt x="4540506" y="3597482"/>
                  <a:pt x="4538221" y="3623201"/>
                </a:cubicBezTo>
                <a:cubicBezTo>
                  <a:pt x="4536316" y="3643204"/>
                  <a:pt x="4537079" y="3663589"/>
                  <a:pt x="4534792" y="3683591"/>
                </a:cubicBezTo>
                <a:cubicBezTo>
                  <a:pt x="4533076" y="3699976"/>
                  <a:pt x="4528696" y="3716168"/>
                  <a:pt x="4525077" y="3732361"/>
                </a:cubicBezTo>
                <a:cubicBezTo>
                  <a:pt x="4523742" y="3738267"/>
                  <a:pt x="4518597" y="3744173"/>
                  <a:pt x="4519359" y="3749506"/>
                </a:cubicBezTo>
                <a:cubicBezTo>
                  <a:pt x="4527552" y="3802467"/>
                  <a:pt x="4490976" y="3840569"/>
                  <a:pt x="4474782" y="3885338"/>
                </a:cubicBezTo>
                <a:cubicBezTo>
                  <a:pt x="4457636" y="3932394"/>
                  <a:pt x="4431347" y="3977925"/>
                  <a:pt x="4439157" y="4030503"/>
                </a:cubicBezTo>
                <a:cubicBezTo>
                  <a:pt x="4443919" y="4062318"/>
                  <a:pt x="4454971" y="4092989"/>
                  <a:pt x="4461639" y="4124614"/>
                </a:cubicBezTo>
                <a:cubicBezTo>
                  <a:pt x="4463924" y="4135854"/>
                  <a:pt x="4463542" y="4148427"/>
                  <a:pt x="4461256" y="4159667"/>
                </a:cubicBezTo>
                <a:cubicBezTo>
                  <a:pt x="4450777" y="4213961"/>
                  <a:pt x="4449253" y="4267493"/>
                  <a:pt x="4466400" y="4320837"/>
                </a:cubicBezTo>
                <a:cubicBezTo>
                  <a:pt x="4469259" y="4329979"/>
                  <a:pt x="4471924" y="4339695"/>
                  <a:pt x="4471924" y="4349222"/>
                </a:cubicBezTo>
                <a:cubicBezTo>
                  <a:pt x="4471924" y="4401419"/>
                  <a:pt x="4467924" y="4452665"/>
                  <a:pt x="4449253" y="4502579"/>
                </a:cubicBezTo>
                <a:cubicBezTo>
                  <a:pt x="4442967" y="4519343"/>
                  <a:pt x="4446967" y="4539728"/>
                  <a:pt x="4445443" y="4558207"/>
                </a:cubicBezTo>
                <a:cubicBezTo>
                  <a:pt x="4444111" y="4575351"/>
                  <a:pt x="4443539" y="4592878"/>
                  <a:pt x="4439157" y="4609452"/>
                </a:cubicBezTo>
                <a:cubicBezTo>
                  <a:pt x="4432681" y="4633647"/>
                  <a:pt x="4431919" y="4656126"/>
                  <a:pt x="4437633" y="4681083"/>
                </a:cubicBezTo>
                <a:cubicBezTo>
                  <a:pt x="4442967" y="4704895"/>
                  <a:pt x="4440301" y="4730614"/>
                  <a:pt x="4440491" y="4755381"/>
                </a:cubicBezTo>
                <a:cubicBezTo>
                  <a:pt x="4440681" y="4783004"/>
                  <a:pt x="4440871" y="4810627"/>
                  <a:pt x="4439919" y="4838250"/>
                </a:cubicBezTo>
                <a:cubicBezTo>
                  <a:pt x="4439539" y="4849300"/>
                  <a:pt x="4431919" y="4861873"/>
                  <a:pt x="4434967" y="4871019"/>
                </a:cubicBezTo>
                <a:cubicBezTo>
                  <a:pt x="4445254" y="4900546"/>
                  <a:pt x="4432872" y="4930075"/>
                  <a:pt x="4438395" y="4959602"/>
                </a:cubicBezTo>
                <a:cubicBezTo>
                  <a:pt x="4441254" y="4974082"/>
                  <a:pt x="4433444" y="4990465"/>
                  <a:pt x="4432681" y="5006086"/>
                </a:cubicBezTo>
                <a:cubicBezTo>
                  <a:pt x="4431347" y="5031614"/>
                  <a:pt x="4431919" y="5057141"/>
                  <a:pt x="4431537" y="5082670"/>
                </a:cubicBezTo>
                <a:cubicBezTo>
                  <a:pt x="4431347" y="5091052"/>
                  <a:pt x="4430585" y="5099245"/>
                  <a:pt x="4430202" y="5107627"/>
                </a:cubicBezTo>
                <a:cubicBezTo>
                  <a:pt x="4429823" y="5115057"/>
                  <a:pt x="4428108" y="5122867"/>
                  <a:pt x="4429440" y="5129916"/>
                </a:cubicBezTo>
                <a:cubicBezTo>
                  <a:pt x="4434205" y="5155445"/>
                  <a:pt x="4442016" y="5180591"/>
                  <a:pt x="4445063" y="5206308"/>
                </a:cubicBezTo>
                <a:cubicBezTo>
                  <a:pt x="4447729" y="5228597"/>
                  <a:pt x="4444111" y="5251650"/>
                  <a:pt x="4446015" y="5274129"/>
                </a:cubicBezTo>
                <a:cubicBezTo>
                  <a:pt x="4449253" y="5313754"/>
                  <a:pt x="4454971" y="5353379"/>
                  <a:pt x="4458589" y="5393005"/>
                </a:cubicBezTo>
                <a:cubicBezTo>
                  <a:pt x="4459351" y="5401579"/>
                  <a:pt x="4454587" y="5410531"/>
                  <a:pt x="4454207" y="5419295"/>
                </a:cubicBezTo>
                <a:cubicBezTo>
                  <a:pt x="4453255" y="5446728"/>
                  <a:pt x="4453063" y="5474161"/>
                  <a:pt x="4452493" y="5501594"/>
                </a:cubicBezTo>
                <a:cubicBezTo>
                  <a:pt x="4452301" y="5517215"/>
                  <a:pt x="4452873" y="5533027"/>
                  <a:pt x="4451160" y="5548460"/>
                </a:cubicBezTo>
                <a:cubicBezTo>
                  <a:pt x="4448873" y="5568842"/>
                  <a:pt x="4445443" y="5587321"/>
                  <a:pt x="4460304" y="5606372"/>
                </a:cubicBezTo>
                <a:cubicBezTo>
                  <a:pt x="4483354" y="5635711"/>
                  <a:pt x="4474400" y="5673050"/>
                  <a:pt x="4479734" y="5706959"/>
                </a:cubicBezTo>
                <a:cubicBezTo>
                  <a:pt x="4481069" y="5715723"/>
                  <a:pt x="4481259" y="5724678"/>
                  <a:pt x="4482782" y="5733440"/>
                </a:cubicBezTo>
                <a:cubicBezTo>
                  <a:pt x="4485641" y="5749634"/>
                  <a:pt x="4488879" y="5765635"/>
                  <a:pt x="4492119" y="5781830"/>
                </a:cubicBezTo>
                <a:cubicBezTo>
                  <a:pt x="4492690" y="5784686"/>
                  <a:pt x="4492881" y="5787924"/>
                  <a:pt x="4493834" y="5790592"/>
                </a:cubicBezTo>
                <a:cubicBezTo>
                  <a:pt x="4501833" y="5815169"/>
                  <a:pt x="4510977" y="5839361"/>
                  <a:pt x="4517455" y="5864318"/>
                </a:cubicBezTo>
                <a:cubicBezTo>
                  <a:pt x="4520695" y="5876511"/>
                  <a:pt x="4521076" y="5890037"/>
                  <a:pt x="4519359" y="5902610"/>
                </a:cubicBezTo>
                <a:cubicBezTo>
                  <a:pt x="4514407" y="5939377"/>
                  <a:pt x="4512311" y="5975764"/>
                  <a:pt x="4519551" y="6012723"/>
                </a:cubicBezTo>
                <a:cubicBezTo>
                  <a:pt x="4522408" y="6027392"/>
                  <a:pt x="4517645" y="6043776"/>
                  <a:pt x="4515931" y="6059397"/>
                </a:cubicBezTo>
                <a:cubicBezTo>
                  <a:pt x="4511360" y="6096736"/>
                  <a:pt x="4506405" y="6134075"/>
                  <a:pt x="4502025" y="6171605"/>
                </a:cubicBezTo>
                <a:cubicBezTo>
                  <a:pt x="4499358" y="6195037"/>
                  <a:pt x="4497833" y="6218660"/>
                  <a:pt x="4495167" y="6242093"/>
                </a:cubicBezTo>
                <a:cubicBezTo>
                  <a:pt x="4491927" y="6269144"/>
                  <a:pt x="4486975" y="6296005"/>
                  <a:pt x="4484306" y="6323058"/>
                </a:cubicBezTo>
                <a:cubicBezTo>
                  <a:pt x="4481259" y="6353919"/>
                  <a:pt x="4480688" y="6384972"/>
                  <a:pt x="4477448" y="6415833"/>
                </a:cubicBezTo>
                <a:cubicBezTo>
                  <a:pt x="4471162" y="6472225"/>
                  <a:pt x="4463733" y="6528424"/>
                  <a:pt x="4456683" y="6584812"/>
                </a:cubicBezTo>
                <a:cubicBezTo>
                  <a:pt x="4449825" y="6639488"/>
                  <a:pt x="4443729" y="6694164"/>
                  <a:pt x="4435157" y="6748458"/>
                </a:cubicBezTo>
                <a:cubicBezTo>
                  <a:pt x="4431537" y="6771319"/>
                  <a:pt x="4421630" y="6793035"/>
                  <a:pt x="4416106" y="6815516"/>
                </a:cubicBezTo>
                <a:lnTo>
                  <a:pt x="4406407" y="6858000"/>
                </a:lnTo>
                <a:lnTo>
                  <a:pt x="4234154" y="6858000"/>
                </a:lnTo>
                <a:lnTo>
                  <a:pt x="0" y="6858000"/>
                </a:lnTo>
                <a:lnTo>
                  <a:pt x="0" y="2"/>
                </a:lnTo>
                <a:lnTo>
                  <a:pt x="3741092" y="1"/>
                </a:lnTo>
                <a:lnTo>
                  <a:pt x="3743810" y="21486"/>
                </a:lnTo>
                <a:close/>
              </a:path>
            </a:pathLst>
          </a:custGeom>
          <a:effectLst/>
        </p:spPr>
      </p:pic>
      <p:grpSp>
        <p:nvGrpSpPr>
          <p:cNvPr id="32" name="Group 31">
            <a:extLst>
              <a:ext uri="{FF2B5EF4-FFF2-40B4-BE49-F238E27FC236}">
                <a16:creationId xmlns:a16="http://schemas.microsoft.com/office/drawing/2014/main" id="{54A1C8FD-E5B7-4BEC-A74A-A55FB8EA7C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33" name="Freeform: Shape 32">
              <a:extLst>
                <a:ext uri="{FF2B5EF4-FFF2-40B4-BE49-F238E27FC236}">
                  <a16:creationId xmlns:a16="http://schemas.microsoft.com/office/drawing/2014/main" id="{B20D202D-5E48-4B15-9AF5-71BED4FCFF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68D6A069-9380-4E59-A0DA-07053EE8E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D37E0B3F-AC13-4331-9BEB-0FEC66B9C67B}"/>
              </a:ext>
            </a:extLst>
          </p:cNvPr>
          <p:cNvSpPr>
            <a:spLocks noGrp="1"/>
          </p:cNvSpPr>
          <p:nvPr>
            <p:ph idx="1"/>
          </p:nvPr>
        </p:nvSpPr>
        <p:spPr>
          <a:xfrm>
            <a:off x="5281615" y="1029599"/>
            <a:ext cx="6645342" cy="5267833"/>
          </a:xfrm>
        </p:spPr>
        <p:txBody>
          <a:bodyPr vert="horz" lIns="91440" tIns="45720" rIns="91440" bIns="45720" rtlCol="0">
            <a:normAutofit/>
          </a:bodyPr>
          <a:lstStyle/>
          <a:p>
            <a:r>
              <a:rPr lang="en-US" sz="2000" b="1" dirty="0">
                <a:solidFill>
                  <a:schemeClr val="bg1">
                    <a:alpha val="80000"/>
                  </a:schemeClr>
                </a:solidFill>
                <a:cs typeface="Calibri"/>
              </a:rPr>
              <a:t>The alteration of weather and atmospheric conditions over an extended period of time is known as climate change.</a:t>
            </a:r>
          </a:p>
          <a:p>
            <a:r>
              <a:rPr lang="en-US" sz="2000" b="1" dirty="0">
                <a:solidFill>
                  <a:schemeClr val="bg1">
                    <a:alpha val="80000"/>
                  </a:schemeClr>
                </a:solidFill>
                <a:cs typeface="Calibri"/>
              </a:rPr>
              <a:t>Heat waves are prolonged periods of excessively high temperature.</a:t>
            </a:r>
          </a:p>
          <a:p>
            <a:endParaRPr lang="en-US" sz="2000" b="1" dirty="0">
              <a:solidFill>
                <a:schemeClr val="bg1">
                  <a:alpha val="80000"/>
                </a:schemeClr>
              </a:solidFill>
              <a:cs typeface="Calibri"/>
            </a:endParaRPr>
          </a:p>
          <a:p>
            <a:endParaRPr lang="en-US" sz="2000" b="1" dirty="0">
              <a:solidFill>
                <a:schemeClr val="bg1">
                  <a:alpha val="80000"/>
                </a:schemeClr>
              </a:solidFill>
              <a:cs typeface="Calibri"/>
            </a:endParaRPr>
          </a:p>
          <a:p>
            <a:endParaRPr lang="en-US" sz="2000" b="1" dirty="0">
              <a:solidFill>
                <a:schemeClr val="bg1">
                  <a:alpha val="80000"/>
                </a:schemeClr>
              </a:solidFill>
              <a:cs typeface="Calibri"/>
            </a:endParaRPr>
          </a:p>
          <a:p>
            <a:endParaRPr lang="en-US" sz="2000" b="1" dirty="0">
              <a:solidFill>
                <a:schemeClr val="bg1">
                  <a:alpha val="80000"/>
                </a:schemeClr>
              </a:solidFill>
              <a:cs typeface="Calibri"/>
            </a:endParaRPr>
          </a:p>
          <a:p>
            <a:pPr marL="0" indent="0">
              <a:buNone/>
            </a:pPr>
            <a:endParaRPr lang="en-US" sz="2000" b="1" dirty="0">
              <a:solidFill>
                <a:schemeClr val="bg1">
                  <a:alpha val="80000"/>
                </a:schemeClr>
              </a:solidFill>
              <a:cs typeface="Calibri"/>
            </a:endParaRPr>
          </a:p>
          <a:p>
            <a:r>
              <a:rPr lang="en-US" sz="2000" b="1" dirty="0">
                <a:solidFill>
                  <a:schemeClr val="bg1">
                    <a:alpha val="80000"/>
                  </a:schemeClr>
                </a:solidFill>
                <a:cs typeface="Calibri"/>
              </a:rPr>
              <a:t>Heat waves have adverse impacts on human health, agriculture, and infrastructure.</a:t>
            </a:r>
          </a:p>
          <a:p>
            <a:r>
              <a:rPr lang="en-US" sz="2000" b="1" dirty="0">
                <a:solidFill>
                  <a:schemeClr val="bg1">
                    <a:alpha val="80000"/>
                  </a:schemeClr>
                </a:solidFill>
                <a:cs typeface="Calibri"/>
              </a:rPr>
              <a:t>India experiences significant heat waves between the months of March and June.</a:t>
            </a:r>
          </a:p>
          <a:p>
            <a:endParaRPr lang="en-US" sz="2000" b="1" dirty="0">
              <a:solidFill>
                <a:schemeClr val="bg1">
                  <a:alpha val="80000"/>
                </a:schemeClr>
              </a:solidFill>
              <a:cs typeface="Calibri"/>
            </a:endParaRPr>
          </a:p>
        </p:txBody>
      </p:sp>
      <p:sp>
        <p:nvSpPr>
          <p:cNvPr id="5" name="TextBox 4">
            <a:extLst>
              <a:ext uri="{FF2B5EF4-FFF2-40B4-BE49-F238E27FC236}">
                <a16:creationId xmlns:a16="http://schemas.microsoft.com/office/drawing/2014/main" id="{B479AB96-52DE-FEBC-A4E3-CBF652D66538}"/>
              </a:ext>
            </a:extLst>
          </p:cNvPr>
          <p:cNvSpPr txBox="1"/>
          <p:nvPr/>
        </p:nvSpPr>
        <p:spPr>
          <a:xfrm>
            <a:off x="9718245" y="6657945"/>
            <a:ext cx="2473754"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3">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a:extLst>
                    <a:ext uri="{A12FA001-AC4F-418D-AE19-62706E023703}">
                      <ahyp:hlinkClr xmlns:ahyp="http://schemas.microsoft.com/office/drawing/2018/hyperlinkcolor" val="tx"/>
                    </a:ext>
                  </a:extLst>
                </a:hlinkClick>
              </a:rPr>
              <a:t>CC BY-NC-ND</a:t>
            </a:r>
            <a:r>
              <a:rPr lang="en-US" sz="700">
                <a:solidFill>
                  <a:srgbClr val="FFFFFF"/>
                </a:solidFill>
              </a:rPr>
              <a:t>.</a:t>
            </a:r>
          </a:p>
        </p:txBody>
      </p:sp>
      <p:grpSp>
        <p:nvGrpSpPr>
          <p:cNvPr id="58" name="Group 57">
            <a:extLst>
              <a:ext uri="{FF2B5EF4-FFF2-40B4-BE49-F238E27FC236}">
                <a16:creationId xmlns:a16="http://schemas.microsoft.com/office/drawing/2014/main" id="{9F3A26E6-584D-488A-EEA4-B8A541926AAE}"/>
              </a:ext>
            </a:extLst>
          </p:cNvPr>
          <p:cNvGrpSpPr/>
          <p:nvPr/>
        </p:nvGrpSpPr>
        <p:grpSpPr>
          <a:xfrm>
            <a:off x="5901349" y="2584174"/>
            <a:ext cx="2083543" cy="1544291"/>
            <a:chOff x="5901349" y="2584174"/>
            <a:chExt cx="2083543" cy="1544291"/>
          </a:xfrm>
        </p:grpSpPr>
        <p:cxnSp>
          <p:nvCxnSpPr>
            <p:cNvPr id="19" name="Straight Arrow Connector 18">
              <a:extLst>
                <a:ext uri="{FF2B5EF4-FFF2-40B4-BE49-F238E27FC236}">
                  <a16:creationId xmlns:a16="http://schemas.microsoft.com/office/drawing/2014/main" id="{D4090445-CB04-8AEE-583D-6B23AC944BB2}"/>
                </a:ext>
              </a:extLst>
            </p:cNvPr>
            <p:cNvCxnSpPr/>
            <p:nvPr/>
          </p:nvCxnSpPr>
          <p:spPr>
            <a:xfrm flipH="1">
              <a:off x="6293457" y="3085106"/>
              <a:ext cx="580445" cy="528714"/>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cxnSp>
          <p:nvCxnSpPr>
            <p:cNvPr id="22" name="Straight Arrow Connector 21">
              <a:extLst>
                <a:ext uri="{FF2B5EF4-FFF2-40B4-BE49-F238E27FC236}">
                  <a16:creationId xmlns:a16="http://schemas.microsoft.com/office/drawing/2014/main" id="{BA5FCBCC-7C54-0729-9F21-5283987004FF}"/>
                </a:ext>
              </a:extLst>
            </p:cNvPr>
            <p:cNvCxnSpPr>
              <a:cxnSpLocks/>
            </p:cNvCxnSpPr>
            <p:nvPr/>
          </p:nvCxnSpPr>
          <p:spPr>
            <a:xfrm>
              <a:off x="7028633" y="3085106"/>
              <a:ext cx="511523" cy="602074"/>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sp>
          <p:nvSpPr>
            <p:cNvPr id="6" name="Oval 5">
              <a:extLst>
                <a:ext uri="{FF2B5EF4-FFF2-40B4-BE49-F238E27FC236}">
                  <a16:creationId xmlns:a16="http://schemas.microsoft.com/office/drawing/2014/main" id="{D91186FA-C13B-525A-E94D-40E3DED583D6}"/>
                </a:ext>
              </a:extLst>
            </p:cNvPr>
            <p:cNvSpPr/>
            <p:nvPr/>
          </p:nvSpPr>
          <p:spPr>
            <a:xfrm>
              <a:off x="6679096" y="2584174"/>
              <a:ext cx="540688" cy="500932"/>
            </a:xfrm>
            <a:prstGeom prst="ellipse">
              <a:avLst/>
            </a:prstGeom>
            <a:solidFill>
              <a:schemeClr val="tx1">
                <a:lumMod val="65000"/>
                <a:lumOff val="35000"/>
              </a:schemeClr>
            </a:solidFill>
            <a:ln>
              <a:solidFill>
                <a:schemeClr val="tx1">
                  <a:lumMod val="65000"/>
                  <a:lumOff val="3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dirty="0"/>
            </a:p>
          </p:txBody>
        </p:sp>
        <p:sp>
          <p:nvSpPr>
            <p:cNvPr id="42" name="TextBox 41">
              <a:extLst>
                <a:ext uri="{FF2B5EF4-FFF2-40B4-BE49-F238E27FC236}">
                  <a16:creationId xmlns:a16="http://schemas.microsoft.com/office/drawing/2014/main" id="{48788B45-0E78-A702-17C1-FEFA06E75AF6}"/>
                </a:ext>
              </a:extLst>
            </p:cNvPr>
            <p:cNvSpPr txBox="1"/>
            <p:nvPr/>
          </p:nvSpPr>
          <p:spPr>
            <a:xfrm>
              <a:off x="6594333" y="2690335"/>
              <a:ext cx="868599" cy="307777"/>
            </a:xfrm>
            <a:prstGeom prst="rect">
              <a:avLst/>
            </a:prstGeom>
            <a:noFill/>
          </p:spPr>
          <p:txBody>
            <a:bodyPr wrap="square" rtlCol="0">
              <a:spAutoFit/>
            </a:bodyPr>
            <a:lstStyle/>
            <a:p>
              <a:r>
                <a:rPr lang="en-US" sz="1400" b="1" dirty="0">
                  <a:solidFill>
                    <a:schemeClr val="bg1"/>
                  </a:solidFill>
                </a:rPr>
                <a:t>=&lt;40’C</a:t>
              </a:r>
              <a:endParaRPr lang="en-IN" sz="1400" b="1" dirty="0">
                <a:solidFill>
                  <a:schemeClr val="bg1"/>
                </a:solidFill>
              </a:endParaRPr>
            </a:p>
          </p:txBody>
        </p:sp>
        <p:sp>
          <p:nvSpPr>
            <p:cNvPr id="45" name="TextBox 44">
              <a:extLst>
                <a:ext uri="{FF2B5EF4-FFF2-40B4-BE49-F238E27FC236}">
                  <a16:creationId xmlns:a16="http://schemas.microsoft.com/office/drawing/2014/main" id="{77506ADB-3EEB-11F1-4F1D-16D51A301C3A}"/>
                </a:ext>
              </a:extLst>
            </p:cNvPr>
            <p:cNvSpPr txBox="1"/>
            <p:nvPr/>
          </p:nvSpPr>
          <p:spPr>
            <a:xfrm>
              <a:off x="6046461" y="3106404"/>
              <a:ext cx="599249" cy="276999"/>
            </a:xfrm>
            <a:prstGeom prst="rect">
              <a:avLst/>
            </a:prstGeom>
            <a:noFill/>
          </p:spPr>
          <p:txBody>
            <a:bodyPr wrap="square" rtlCol="0">
              <a:spAutoFit/>
            </a:bodyPr>
            <a:lstStyle/>
            <a:p>
              <a:r>
                <a:rPr lang="en-US" sz="1200" dirty="0">
                  <a:solidFill>
                    <a:schemeClr val="bg1"/>
                  </a:solidFill>
                </a:rPr>
                <a:t>+5-6’C</a:t>
              </a:r>
              <a:endParaRPr lang="en-IN" sz="1200" dirty="0">
                <a:solidFill>
                  <a:schemeClr val="bg1"/>
                </a:solidFill>
              </a:endParaRPr>
            </a:p>
          </p:txBody>
        </p:sp>
        <p:sp>
          <p:nvSpPr>
            <p:cNvPr id="46" name="TextBox 45">
              <a:extLst>
                <a:ext uri="{FF2B5EF4-FFF2-40B4-BE49-F238E27FC236}">
                  <a16:creationId xmlns:a16="http://schemas.microsoft.com/office/drawing/2014/main" id="{06D85CB5-3557-2A92-6333-6D4AFCEF2F1A}"/>
                </a:ext>
              </a:extLst>
            </p:cNvPr>
            <p:cNvSpPr txBox="1"/>
            <p:nvPr/>
          </p:nvSpPr>
          <p:spPr>
            <a:xfrm>
              <a:off x="7270806" y="3103117"/>
              <a:ext cx="599249" cy="276999"/>
            </a:xfrm>
            <a:prstGeom prst="rect">
              <a:avLst/>
            </a:prstGeom>
            <a:noFill/>
          </p:spPr>
          <p:txBody>
            <a:bodyPr wrap="square" rtlCol="0">
              <a:spAutoFit/>
            </a:bodyPr>
            <a:lstStyle/>
            <a:p>
              <a:r>
                <a:rPr lang="en-US" sz="1200" dirty="0">
                  <a:solidFill>
                    <a:schemeClr val="bg1"/>
                  </a:solidFill>
                </a:rPr>
                <a:t>+7’C</a:t>
              </a:r>
              <a:endParaRPr lang="en-IN" sz="1200" dirty="0">
                <a:solidFill>
                  <a:schemeClr val="bg1"/>
                </a:solidFill>
              </a:endParaRPr>
            </a:p>
          </p:txBody>
        </p:sp>
        <p:sp>
          <p:nvSpPr>
            <p:cNvPr id="47" name="TextBox 46">
              <a:extLst>
                <a:ext uri="{FF2B5EF4-FFF2-40B4-BE49-F238E27FC236}">
                  <a16:creationId xmlns:a16="http://schemas.microsoft.com/office/drawing/2014/main" id="{3C01A3CF-B33C-7591-1CB0-C58286971FEA}"/>
                </a:ext>
              </a:extLst>
            </p:cNvPr>
            <p:cNvSpPr txBox="1"/>
            <p:nvPr/>
          </p:nvSpPr>
          <p:spPr>
            <a:xfrm>
              <a:off x="5901349" y="3635118"/>
              <a:ext cx="889472" cy="276999"/>
            </a:xfrm>
            <a:prstGeom prst="rect">
              <a:avLst/>
            </a:prstGeom>
            <a:noFill/>
          </p:spPr>
          <p:txBody>
            <a:bodyPr wrap="square" rtlCol="0">
              <a:spAutoFit/>
            </a:bodyPr>
            <a:lstStyle/>
            <a:p>
              <a:r>
                <a:rPr lang="en-US" sz="1200" b="1" dirty="0">
                  <a:solidFill>
                    <a:schemeClr val="bg1"/>
                  </a:solidFill>
                </a:rPr>
                <a:t>Heat Wave</a:t>
              </a:r>
              <a:endParaRPr lang="en-IN" sz="1200" b="1" dirty="0">
                <a:solidFill>
                  <a:schemeClr val="bg1"/>
                </a:solidFill>
              </a:endParaRPr>
            </a:p>
          </p:txBody>
        </p:sp>
        <p:sp>
          <p:nvSpPr>
            <p:cNvPr id="48" name="TextBox 47">
              <a:extLst>
                <a:ext uri="{FF2B5EF4-FFF2-40B4-BE49-F238E27FC236}">
                  <a16:creationId xmlns:a16="http://schemas.microsoft.com/office/drawing/2014/main" id="{F2C9EB31-C56C-13B1-30D1-C2AAD9AFEC00}"/>
                </a:ext>
              </a:extLst>
            </p:cNvPr>
            <p:cNvSpPr txBox="1"/>
            <p:nvPr/>
          </p:nvSpPr>
          <p:spPr>
            <a:xfrm>
              <a:off x="7095420" y="3666800"/>
              <a:ext cx="889472" cy="461665"/>
            </a:xfrm>
            <a:prstGeom prst="rect">
              <a:avLst/>
            </a:prstGeom>
            <a:noFill/>
          </p:spPr>
          <p:txBody>
            <a:bodyPr wrap="square" rtlCol="0">
              <a:spAutoFit/>
            </a:bodyPr>
            <a:lstStyle/>
            <a:p>
              <a:pPr algn="ctr"/>
              <a:r>
                <a:rPr lang="en-US" sz="1200" b="1" dirty="0">
                  <a:solidFill>
                    <a:schemeClr val="bg1"/>
                  </a:solidFill>
                </a:rPr>
                <a:t>Severe Heat Wave</a:t>
              </a:r>
              <a:endParaRPr lang="en-IN" sz="1200" b="1" dirty="0">
                <a:solidFill>
                  <a:schemeClr val="bg1"/>
                </a:solidFill>
              </a:endParaRPr>
            </a:p>
          </p:txBody>
        </p:sp>
      </p:grpSp>
      <p:grpSp>
        <p:nvGrpSpPr>
          <p:cNvPr id="59" name="Group 58">
            <a:extLst>
              <a:ext uri="{FF2B5EF4-FFF2-40B4-BE49-F238E27FC236}">
                <a16:creationId xmlns:a16="http://schemas.microsoft.com/office/drawing/2014/main" id="{E052FA69-15C7-776E-5998-BDE5B491D0EE}"/>
              </a:ext>
            </a:extLst>
          </p:cNvPr>
          <p:cNvGrpSpPr/>
          <p:nvPr/>
        </p:nvGrpSpPr>
        <p:grpSpPr>
          <a:xfrm>
            <a:off x="9130902" y="2584174"/>
            <a:ext cx="2083543" cy="1574617"/>
            <a:chOff x="9130902" y="2584174"/>
            <a:chExt cx="2083543" cy="1574617"/>
          </a:xfrm>
        </p:grpSpPr>
        <p:cxnSp>
          <p:nvCxnSpPr>
            <p:cNvPr id="43" name="Straight Arrow Connector 42">
              <a:extLst>
                <a:ext uri="{FF2B5EF4-FFF2-40B4-BE49-F238E27FC236}">
                  <a16:creationId xmlns:a16="http://schemas.microsoft.com/office/drawing/2014/main" id="{71C96D2E-80C8-4C9A-2227-FAACAD2E046A}"/>
                </a:ext>
              </a:extLst>
            </p:cNvPr>
            <p:cNvCxnSpPr/>
            <p:nvPr/>
          </p:nvCxnSpPr>
          <p:spPr>
            <a:xfrm flipH="1">
              <a:off x="9523010" y="3070527"/>
              <a:ext cx="580445" cy="528714"/>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cxnSp>
          <p:nvCxnSpPr>
            <p:cNvPr id="44" name="Straight Arrow Connector 43">
              <a:extLst>
                <a:ext uri="{FF2B5EF4-FFF2-40B4-BE49-F238E27FC236}">
                  <a16:creationId xmlns:a16="http://schemas.microsoft.com/office/drawing/2014/main" id="{6EF36721-9AB4-86AC-E161-549D4B404BD6}"/>
                </a:ext>
              </a:extLst>
            </p:cNvPr>
            <p:cNvCxnSpPr>
              <a:cxnSpLocks/>
            </p:cNvCxnSpPr>
            <p:nvPr/>
          </p:nvCxnSpPr>
          <p:spPr>
            <a:xfrm>
              <a:off x="10258186" y="3070527"/>
              <a:ext cx="511523" cy="602074"/>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sp>
          <p:nvSpPr>
            <p:cNvPr id="7" name="Oval 6">
              <a:extLst>
                <a:ext uri="{FF2B5EF4-FFF2-40B4-BE49-F238E27FC236}">
                  <a16:creationId xmlns:a16="http://schemas.microsoft.com/office/drawing/2014/main" id="{8BB57AD2-F43F-9AB0-E455-C885712C8BAA}"/>
                </a:ext>
              </a:extLst>
            </p:cNvPr>
            <p:cNvSpPr/>
            <p:nvPr/>
          </p:nvSpPr>
          <p:spPr>
            <a:xfrm>
              <a:off x="9900700" y="2584174"/>
              <a:ext cx="540688" cy="500932"/>
            </a:xfrm>
            <a:prstGeom prst="ellipse">
              <a:avLst/>
            </a:prstGeom>
            <a:solidFill>
              <a:schemeClr val="tx1">
                <a:lumMod val="65000"/>
                <a:lumOff val="35000"/>
              </a:schemeClr>
            </a:solidFill>
            <a:ln>
              <a:solidFill>
                <a:schemeClr val="tx1">
                  <a:lumMod val="65000"/>
                  <a:lumOff val="3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49" name="TextBox 48">
              <a:extLst>
                <a:ext uri="{FF2B5EF4-FFF2-40B4-BE49-F238E27FC236}">
                  <a16:creationId xmlns:a16="http://schemas.microsoft.com/office/drawing/2014/main" id="{A48A33DE-4391-22DC-A218-2520F5B01991}"/>
                </a:ext>
              </a:extLst>
            </p:cNvPr>
            <p:cNvSpPr txBox="1"/>
            <p:nvPr/>
          </p:nvSpPr>
          <p:spPr>
            <a:xfrm>
              <a:off x="9130902" y="3665444"/>
              <a:ext cx="889472" cy="276999"/>
            </a:xfrm>
            <a:prstGeom prst="rect">
              <a:avLst/>
            </a:prstGeom>
            <a:noFill/>
          </p:spPr>
          <p:txBody>
            <a:bodyPr wrap="square" rtlCol="0">
              <a:spAutoFit/>
            </a:bodyPr>
            <a:lstStyle/>
            <a:p>
              <a:r>
                <a:rPr lang="en-US" sz="1200" b="1" dirty="0">
                  <a:solidFill>
                    <a:schemeClr val="bg1"/>
                  </a:solidFill>
                </a:rPr>
                <a:t>Heat Wave</a:t>
              </a:r>
              <a:endParaRPr lang="en-IN" sz="1200" b="1" dirty="0">
                <a:solidFill>
                  <a:schemeClr val="bg1"/>
                </a:solidFill>
              </a:endParaRPr>
            </a:p>
          </p:txBody>
        </p:sp>
        <p:sp>
          <p:nvSpPr>
            <p:cNvPr id="50" name="TextBox 49">
              <a:extLst>
                <a:ext uri="{FF2B5EF4-FFF2-40B4-BE49-F238E27FC236}">
                  <a16:creationId xmlns:a16="http://schemas.microsoft.com/office/drawing/2014/main" id="{13A14F95-E31E-6A5D-AADD-6E9F428282E7}"/>
                </a:ext>
              </a:extLst>
            </p:cNvPr>
            <p:cNvSpPr txBox="1"/>
            <p:nvPr/>
          </p:nvSpPr>
          <p:spPr>
            <a:xfrm>
              <a:off x="10324973" y="3697126"/>
              <a:ext cx="889472" cy="461665"/>
            </a:xfrm>
            <a:prstGeom prst="rect">
              <a:avLst/>
            </a:prstGeom>
            <a:noFill/>
          </p:spPr>
          <p:txBody>
            <a:bodyPr wrap="square" rtlCol="0">
              <a:spAutoFit/>
            </a:bodyPr>
            <a:lstStyle/>
            <a:p>
              <a:pPr algn="ctr"/>
              <a:r>
                <a:rPr lang="en-US" sz="1200" b="1" dirty="0">
                  <a:solidFill>
                    <a:schemeClr val="bg1"/>
                  </a:solidFill>
                </a:rPr>
                <a:t>Severe Heat Wave</a:t>
              </a:r>
              <a:endParaRPr lang="en-IN" sz="1200" b="1" dirty="0">
                <a:solidFill>
                  <a:schemeClr val="bg1"/>
                </a:solidFill>
              </a:endParaRPr>
            </a:p>
          </p:txBody>
        </p:sp>
        <p:sp>
          <p:nvSpPr>
            <p:cNvPr id="51" name="TextBox 50">
              <a:extLst>
                <a:ext uri="{FF2B5EF4-FFF2-40B4-BE49-F238E27FC236}">
                  <a16:creationId xmlns:a16="http://schemas.microsoft.com/office/drawing/2014/main" id="{7A1FC555-A4E2-0AA4-DBE2-05FFC44DF2D4}"/>
                </a:ext>
              </a:extLst>
            </p:cNvPr>
            <p:cNvSpPr txBox="1"/>
            <p:nvPr/>
          </p:nvSpPr>
          <p:spPr>
            <a:xfrm>
              <a:off x="9829075" y="2674786"/>
              <a:ext cx="868599" cy="307777"/>
            </a:xfrm>
            <a:prstGeom prst="rect">
              <a:avLst/>
            </a:prstGeom>
            <a:noFill/>
          </p:spPr>
          <p:txBody>
            <a:bodyPr wrap="square" rtlCol="0">
              <a:spAutoFit/>
            </a:bodyPr>
            <a:lstStyle/>
            <a:p>
              <a:r>
                <a:rPr lang="en-US" sz="1400" b="1" dirty="0">
                  <a:solidFill>
                    <a:schemeClr val="bg1"/>
                  </a:solidFill>
                </a:rPr>
                <a:t>&gt;40’C</a:t>
              </a:r>
              <a:endParaRPr lang="en-IN" sz="1400" b="1" dirty="0">
                <a:solidFill>
                  <a:schemeClr val="bg1"/>
                </a:solidFill>
              </a:endParaRPr>
            </a:p>
          </p:txBody>
        </p:sp>
        <p:sp>
          <p:nvSpPr>
            <p:cNvPr id="52" name="TextBox 51">
              <a:extLst>
                <a:ext uri="{FF2B5EF4-FFF2-40B4-BE49-F238E27FC236}">
                  <a16:creationId xmlns:a16="http://schemas.microsoft.com/office/drawing/2014/main" id="{99E783BD-ACD0-9C8F-06C8-92F67C4E262C}"/>
                </a:ext>
              </a:extLst>
            </p:cNvPr>
            <p:cNvSpPr txBox="1"/>
            <p:nvPr/>
          </p:nvSpPr>
          <p:spPr>
            <a:xfrm>
              <a:off x="9217043" y="3097101"/>
              <a:ext cx="599249" cy="276999"/>
            </a:xfrm>
            <a:prstGeom prst="rect">
              <a:avLst/>
            </a:prstGeom>
            <a:noFill/>
          </p:spPr>
          <p:txBody>
            <a:bodyPr wrap="square" rtlCol="0">
              <a:spAutoFit/>
            </a:bodyPr>
            <a:lstStyle/>
            <a:p>
              <a:r>
                <a:rPr lang="en-US" sz="1200" dirty="0">
                  <a:solidFill>
                    <a:schemeClr val="bg1"/>
                  </a:solidFill>
                </a:rPr>
                <a:t>+4-5’C</a:t>
              </a:r>
              <a:endParaRPr lang="en-IN" sz="1200" dirty="0">
                <a:solidFill>
                  <a:schemeClr val="bg1"/>
                </a:solidFill>
              </a:endParaRPr>
            </a:p>
          </p:txBody>
        </p:sp>
        <p:sp>
          <p:nvSpPr>
            <p:cNvPr id="53" name="TextBox 52">
              <a:extLst>
                <a:ext uri="{FF2B5EF4-FFF2-40B4-BE49-F238E27FC236}">
                  <a16:creationId xmlns:a16="http://schemas.microsoft.com/office/drawing/2014/main" id="{3B161073-AE95-D660-63C9-579E7FF9EA04}"/>
                </a:ext>
              </a:extLst>
            </p:cNvPr>
            <p:cNvSpPr txBox="1"/>
            <p:nvPr/>
          </p:nvSpPr>
          <p:spPr>
            <a:xfrm>
              <a:off x="10441388" y="3093814"/>
              <a:ext cx="599249" cy="276999"/>
            </a:xfrm>
            <a:prstGeom prst="rect">
              <a:avLst/>
            </a:prstGeom>
            <a:noFill/>
          </p:spPr>
          <p:txBody>
            <a:bodyPr wrap="square" rtlCol="0">
              <a:spAutoFit/>
            </a:bodyPr>
            <a:lstStyle/>
            <a:p>
              <a:r>
                <a:rPr lang="en-US" sz="1200" dirty="0">
                  <a:solidFill>
                    <a:schemeClr val="bg1"/>
                  </a:solidFill>
                </a:rPr>
                <a:t>+6’C</a:t>
              </a:r>
              <a:endParaRPr lang="en-IN" sz="1200" dirty="0">
                <a:solidFill>
                  <a:schemeClr val="bg1"/>
                </a:solidFill>
              </a:endParaRPr>
            </a:p>
          </p:txBody>
        </p:sp>
      </p:grpSp>
      <p:cxnSp>
        <p:nvCxnSpPr>
          <p:cNvPr id="54" name="Straight Connector 53">
            <a:extLst>
              <a:ext uri="{FF2B5EF4-FFF2-40B4-BE49-F238E27FC236}">
                <a16:creationId xmlns:a16="http://schemas.microsoft.com/office/drawing/2014/main" id="{D5FA0A7D-1833-A36E-717D-B78BFE2DEB72}"/>
              </a:ext>
            </a:extLst>
          </p:cNvPr>
          <p:cNvCxnSpPr>
            <a:cxnSpLocks/>
          </p:cNvCxnSpPr>
          <p:nvPr/>
        </p:nvCxnSpPr>
        <p:spPr>
          <a:xfrm>
            <a:off x="5049520" y="724980"/>
            <a:ext cx="6877437" cy="0"/>
          </a:xfrm>
          <a:prstGeom prst="line">
            <a:avLst/>
          </a:prstGeom>
          <a:ln>
            <a:solidFill>
              <a:schemeClr val="accent2"/>
            </a:solidFill>
          </a:ln>
        </p:spPr>
        <p:style>
          <a:lnRef idx="3">
            <a:schemeClr val="dk1"/>
          </a:lnRef>
          <a:fillRef idx="0">
            <a:schemeClr val="dk1"/>
          </a:fillRef>
          <a:effectRef idx="2">
            <a:schemeClr val="dk1"/>
          </a:effectRef>
          <a:fontRef idx="minor">
            <a:schemeClr val="tx1"/>
          </a:fontRef>
        </p:style>
      </p:cxnSp>
      <p:cxnSp>
        <p:nvCxnSpPr>
          <p:cNvPr id="57" name="Straight Connector 56">
            <a:extLst>
              <a:ext uri="{FF2B5EF4-FFF2-40B4-BE49-F238E27FC236}">
                <a16:creationId xmlns:a16="http://schemas.microsoft.com/office/drawing/2014/main" id="{6C9CC5F5-27EB-52A5-471D-113997DBDE04}"/>
              </a:ext>
            </a:extLst>
          </p:cNvPr>
          <p:cNvCxnSpPr>
            <a:cxnSpLocks/>
          </p:cNvCxnSpPr>
          <p:nvPr/>
        </p:nvCxnSpPr>
        <p:spPr>
          <a:xfrm>
            <a:off x="5049520" y="6207261"/>
            <a:ext cx="6877437" cy="0"/>
          </a:xfrm>
          <a:prstGeom prst="line">
            <a:avLst/>
          </a:prstGeom>
          <a:ln>
            <a:solidFill>
              <a:schemeClr val="accent2"/>
            </a:solidFill>
          </a:ln>
        </p:spPr>
        <p:style>
          <a:lnRef idx="3">
            <a:schemeClr val="dk1"/>
          </a:lnRef>
          <a:fillRef idx="0">
            <a:schemeClr val="dk1"/>
          </a:fillRef>
          <a:effectRef idx="2">
            <a:schemeClr val="dk1"/>
          </a:effectRef>
          <a:fontRef idx="minor">
            <a:schemeClr val="tx1"/>
          </a:fontRef>
        </p:style>
      </p:cxnSp>
      <p:pic>
        <p:nvPicPr>
          <p:cNvPr id="60" name="Picture 59" descr="Top | Best Health Care Management Insititute - IIHMR Delhi">
            <a:extLst>
              <a:ext uri="{FF2B5EF4-FFF2-40B4-BE49-F238E27FC236}">
                <a16:creationId xmlns:a16="http://schemas.microsoft.com/office/drawing/2014/main" id="{F8F7254E-3929-FD1E-56F4-131940A0A9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58555" y="13226"/>
            <a:ext cx="1219200" cy="406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9353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Can We Survive Extreme Heat? – Rolling Stone">
            <a:extLst>
              <a:ext uri="{FF2B5EF4-FFF2-40B4-BE49-F238E27FC236}">
                <a16:creationId xmlns:a16="http://schemas.microsoft.com/office/drawing/2014/main" id="{2069DE0C-7626-EC40-FB8C-61F9FD81104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812" b="2934"/>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67314ED8-AAC0-18D2-5CA1-79E307AFF7D4}"/>
              </a:ext>
            </a:extLst>
          </p:cNvPr>
          <p:cNvSpPr>
            <a:spLocks noGrp="1"/>
          </p:cNvSpPr>
          <p:nvPr>
            <p:ph type="sldNum" sz="quarter" idx="12"/>
          </p:nvPr>
        </p:nvSpPr>
        <p:spPr>
          <a:xfrm>
            <a:off x="8610600" y="6356350"/>
            <a:ext cx="2743200" cy="365125"/>
          </a:xfrm>
        </p:spPr>
        <p:txBody>
          <a:bodyPr>
            <a:normAutofit/>
          </a:bodyPr>
          <a:lstStyle/>
          <a:p>
            <a:pPr>
              <a:spcAft>
                <a:spcPts val="600"/>
              </a:spcAft>
            </a:pPr>
            <a:fld id="{41A1FFB7-6DAC-4CAA-939C-D00A1B837214}" type="slidenum">
              <a:rPr lang="en-IN">
                <a:solidFill>
                  <a:srgbClr val="FFFFFF"/>
                </a:solidFill>
              </a:rPr>
              <a:pPr>
                <a:spcAft>
                  <a:spcPts val="600"/>
                </a:spcAft>
              </a:pPr>
              <a:t>4</a:t>
            </a:fld>
            <a:endParaRPr lang="en-IN">
              <a:solidFill>
                <a:srgbClr val="FFFFFF"/>
              </a:solidFill>
            </a:endParaRPr>
          </a:p>
        </p:txBody>
      </p:sp>
      <p:sp>
        <p:nvSpPr>
          <p:cNvPr id="4" name="Rectangle 3">
            <a:extLst>
              <a:ext uri="{FF2B5EF4-FFF2-40B4-BE49-F238E27FC236}">
                <a16:creationId xmlns:a16="http://schemas.microsoft.com/office/drawing/2014/main" id="{5BAC8ACC-1CF1-03A5-3099-64F628357FF2}"/>
              </a:ext>
            </a:extLst>
          </p:cNvPr>
          <p:cNvSpPr/>
          <p:nvPr/>
        </p:nvSpPr>
        <p:spPr>
          <a:xfrm>
            <a:off x="0" y="0"/>
            <a:ext cx="12188952" cy="6856718"/>
          </a:xfrm>
          <a:prstGeom prst="rect">
            <a:avLst/>
          </a:prstGeom>
          <a:solidFill>
            <a:schemeClr val="tx1">
              <a:alpha val="75000"/>
            </a:schemeClr>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dirty="0"/>
          </a:p>
        </p:txBody>
      </p:sp>
      <p:cxnSp>
        <p:nvCxnSpPr>
          <p:cNvPr id="5" name="Straight Connector 4">
            <a:extLst>
              <a:ext uri="{FF2B5EF4-FFF2-40B4-BE49-F238E27FC236}">
                <a16:creationId xmlns:a16="http://schemas.microsoft.com/office/drawing/2014/main" id="{2091D86C-BD96-40F4-9987-CD3598D76354}"/>
              </a:ext>
            </a:extLst>
          </p:cNvPr>
          <p:cNvCxnSpPr>
            <a:cxnSpLocks/>
          </p:cNvCxnSpPr>
          <p:nvPr/>
        </p:nvCxnSpPr>
        <p:spPr>
          <a:xfrm>
            <a:off x="2657281" y="833135"/>
            <a:ext cx="6877437" cy="0"/>
          </a:xfrm>
          <a:prstGeom prst="line">
            <a:avLst/>
          </a:prstGeom>
          <a:ln>
            <a:solidFill>
              <a:schemeClr val="accent2"/>
            </a:solidFill>
          </a:ln>
        </p:spPr>
        <p:style>
          <a:lnRef idx="3">
            <a:schemeClr val="dk1"/>
          </a:lnRef>
          <a:fillRef idx="0">
            <a:schemeClr val="dk1"/>
          </a:fillRef>
          <a:effectRef idx="2">
            <a:schemeClr val="dk1"/>
          </a:effectRef>
          <a:fontRef idx="minor">
            <a:schemeClr val="tx1"/>
          </a:fontRef>
        </p:style>
      </p:cxnSp>
      <p:sp>
        <p:nvSpPr>
          <p:cNvPr id="6" name="Title 1">
            <a:extLst>
              <a:ext uri="{FF2B5EF4-FFF2-40B4-BE49-F238E27FC236}">
                <a16:creationId xmlns:a16="http://schemas.microsoft.com/office/drawing/2014/main" id="{E2002C76-F487-F799-DA51-B021980513B7}"/>
              </a:ext>
            </a:extLst>
          </p:cNvPr>
          <p:cNvSpPr txBox="1">
            <a:spLocks/>
          </p:cNvSpPr>
          <p:nvPr/>
        </p:nvSpPr>
        <p:spPr>
          <a:xfrm>
            <a:off x="2655757" y="136525"/>
            <a:ext cx="6140449" cy="747487"/>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800" b="1" dirty="0">
                <a:solidFill>
                  <a:schemeClr val="bg1"/>
                </a:solidFill>
                <a:cs typeface="Calibri Light"/>
              </a:rPr>
              <a:t>OBJECTIVES</a:t>
            </a:r>
          </a:p>
        </p:txBody>
      </p:sp>
      <p:pic>
        <p:nvPicPr>
          <p:cNvPr id="17" name="Graphic 16" descr="Bullseye with solid fill">
            <a:extLst>
              <a:ext uri="{FF2B5EF4-FFF2-40B4-BE49-F238E27FC236}">
                <a16:creationId xmlns:a16="http://schemas.microsoft.com/office/drawing/2014/main" id="{FD7E458C-E0D1-2562-3F6A-6964BF39FC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1780" y="1698525"/>
            <a:ext cx="1080000" cy="1080000"/>
          </a:xfrm>
          <a:prstGeom prst="rect">
            <a:avLst/>
          </a:prstGeom>
        </p:spPr>
      </p:pic>
      <p:pic>
        <p:nvPicPr>
          <p:cNvPr id="19" name="Graphic 18" descr="Target with solid fill">
            <a:extLst>
              <a:ext uri="{FF2B5EF4-FFF2-40B4-BE49-F238E27FC236}">
                <a16:creationId xmlns:a16="http://schemas.microsoft.com/office/drawing/2014/main" id="{D285A155-A0FC-F62E-18F9-5A95267F65A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1780" y="4105558"/>
            <a:ext cx="1080000" cy="1080000"/>
          </a:xfrm>
          <a:prstGeom prst="rect">
            <a:avLst/>
          </a:prstGeom>
        </p:spPr>
      </p:pic>
      <p:sp>
        <p:nvSpPr>
          <p:cNvPr id="20" name="TextBox 19">
            <a:extLst>
              <a:ext uri="{FF2B5EF4-FFF2-40B4-BE49-F238E27FC236}">
                <a16:creationId xmlns:a16="http://schemas.microsoft.com/office/drawing/2014/main" id="{568D2D3F-CFEB-D19A-A1D5-566E0406CA0D}"/>
              </a:ext>
            </a:extLst>
          </p:cNvPr>
          <p:cNvSpPr txBox="1"/>
          <p:nvPr/>
        </p:nvSpPr>
        <p:spPr>
          <a:xfrm>
            <a:off x="234580" y="2714900"/>
            <a:ext cx="2125161" cy="400110"/>
          </a:xfrm>
          <a:prstGeom prst="rect">
            <a:avLst/>
          </a:prstGeom>
          <a:noFill/>
        </p:spPr>
        <p:txBody>
          <a:bodyPr wrap="square" rtlCol="0">
            <a:spAutoFit/>
          </a:bodyPr>
          <a:lstStyle/>
          <a:p>
            <a:r>
              <a:rPr lang="en-US" sz="2000" b="1" dirty="0">
                <a:solidFill>
                  <a:schemeClr val="bg1"/>
                </a:solidFill>
              </a:rPr>
              <a:t>Primary objective</a:t>
            </a:r>
            <a:endParaRPr lang="en-IN" sz="2000" b="1" dirty="0">
              <a:solidFill>
                <a:schemeClr val="bg1"/>
              </a:solidFill>
            </a:endParaRPr>
          </a:p>
        </p:txBody>
      </p:sp>
      <p:sp>
        <p:nvSpPr>
          <p:cNvPr id="22" name="TextBox 21">
            <a:extLst>
              <a:ext uri="{FF2B5EF4-FFF2-40B4-BE49-F238E27FC236}">
                <a16:creationId xmlns:a16="http://schemas.microsoft.com/office/drawing/2014/main" id="{9E4E8A37-A148-52B2-C85D-DB442946DA37}"/>
              </a:ext>
            </a:extLst>
          </p:cNvPr>
          <p:cNvSpPr txBox="1"/>
          <p:nvPr/>
        </p:nvSpPr>
        <p:spPr>
          <a:xfrm>
            <a:off x="234580" y="5185558"/>
            <a:ext cx="2476357" cy="400110"/>
          </a:xfrm>
          <a:prstGeom prst="rect">
            <a:avLst/>
          </a:prstGeom>
          <a:noFill/>
        </p:spPr>
        <p:txBody>
          <a:bodyPr wrap="square" rtlCol="0">
            <a:spAutoFit/>
          </a:bodyPr>
          <a:lstStyle/>
          <a:p>
            <a:r>
              <a:rPr lang="en-US" sz="2000" b="1" dirty="0">
                <a:solidFill>
                  <a:schemeClr val="bg1"/>
                </a:solidFill>
              </a:rPr>
              <a:t>Secondary objective</a:t>
            </a:r>
            <a:endParaRPr lang="en-IN" sz="2000" b="1" dirty="0">
              <a:solidFill>
                <a:schemeClr val="bg1"/>
              </a:solidFill>
            </a:endParaRPr>
          </a:p>
        </p:txBody>
      </p:sp>
      <p:sp>
        <p:nvSpPr>
          <p:cNvPr id="24" name="TextBox 23">
            <a:extLst>
              <a:ext uri="{FF2B5EF4-FFF2-40B4-BE49-F238E27FC236}">
                <a16:creationId xmlns:a16="http://schemas.microsoft.com/office/drawing/2014/main" id="{DDFDC1E9-06FB-85F9-089B-CA55C9BE982C}"/>
              </a:ext>
            </a:extLst>
          </p:cNvPr>
          <p:cNvSpPr txBox="1"/>
          <p:nvPr/>
        </p:nvSpPr>
        <p:spPr>
          <a:xfrm>
            <a:off x="2801677" y="2160903"/>
            <a:ext cx="8297378" cy="954107"/>
          </a:xfrm>
          <a:prstGeom prst="rect">
            <a:avLst/>
          </a:prstGeom>
          <a:noFill/>
        </p:spPr>
        <p:txBody>
          <a:bodyPr wrap="square" rtlCol="0">
            <a:spAutoFit/>
          </a:bodyPr>
          <a:lstStyle/>
          <a:p>
            <a:r>
              <a:rPr lang="en-US" sz="2800" dirty="0">
                <a:solidFill>
                  <a:schemeClr val="bg1"/>
                </a:solidFill>
              </a:rPr>
              <a:t>To identify the Trends of Heat Waves in India over the Last 15 Years. </a:t>
            </a:r>
          </a:p>
        </p:txBody>
      </p:sp>
      <p:sp>
        <p:nvSpPr>
          <p:cNvPr id="25" name="TextBox 24">
            <a:extLst>
              <a:ext uri="{FF2B5EF4-FFF2-40B4-BE49-F238E27FC236}">
                <a16:creationId xmlns:a16="http://schemas.microsoft.com/office/drawing/2014/main" id="{76BFAD86-2233-17D0-107C-DD42E92DF5D1}"/>
              </a:ext>
            </a:extLst>
          </p:cNvPr>
          <p:cNvSpPr txBox="1"/>
          <p:nvPr/>
        </p:nvSpPr>
        <p:spPr>
          <a:xfrm>
            <a:off x="2801677" y="4630037"/>
            <a:ext cx="8297378" cy="954107"/>
          </a:xfrm>
          <a:prstGeom prst="rect">
            <a:avLst/>
          </a:prstGeom>
          <a:noFill/>
        </p:spPr>
        <p:txBody>
          <a:bodyPr wrap="square" rtlCol="0">
            <a:spAutoFit/>
          </a:bodyPr>
          <a:lstStyle/>
          <a:p>
            <a:r>
              <a:rPr lang="en-US" sz="2800" dirty="0">
                <a:solidFill>
                  <a:schemeClr val="bg1"/>
                </a:solidFill>
              </a:rPr>
              <a:t>To identify the Hotspot Districts in India facing Heat Waves.  </a:t>
            </a:r>
          </a:p>
        </p:txBody>
      </p:sp>
      <p:cxnSp>
        <p:nvCxnSpPr>
          <p:cNvPr id="26" name="Straight Connector 25">
            <a:extLst>
              <a:ext uri="{FF2B5EF4-FFF2-40B4-BE49-F238E27FC236}">
                <a16:creationId xmlns:a16="http://schemas.microsoft.com/office/drawing/2014/main" id="{226E7B10-C022-E614-7496-8D718AA32A48}"/>
              </a:ext>
            </a:extLst>
          </p:cNvPr>
          <p:cNvCxnSpPr>
            <a:cxnSpLocks/>
          </p:cNvCxnSpPr>
          <p:nvPr/>
        </p:nvCxnSpPr>
        <p:spPr>
          <a:xfrm>
            <a:off x="497176" y="6370894"/>
            <a:ext cx="10800000" cy="0"/>
          </a:xfrm>
          <a:prstGeom prst="line">
            <a:avLst/>
          </a:prstGeom>
          <a:ln>
            <a:solidFill>
              <a:schemeClr val="accent2"/>
            </a:solidFill>
          </a:ln>
        </p:spPr>
        <p:style>
          <a:lnRef idx="3">
            <a:schemeClr val="dk1"/>
          </a:lnRef>
          <a:fillRef idx="0">
            <a:schemeClr val="dk1"/>
          </a:fillRef>
          <a:effectRef idx="2">
            <a:schemeClr val="dk1"/>
          </a:effectRef>
          <a:fontRef idx="minor">
            <a:schemeClr val="tx1"/>
          </a:fontRef>
        </p:style>
      </p:cxnSp>
      <p:pic>
        <p:nvPicPr>
          <p:cNvPr id="28" name="Picture 27" descr="Top | Best Health Care Management Insititute - IIHMR Delhi">
            <a:extLst>
              <a:ext uri="{FF2B5EF4-FFF2-40B4-BE49-F238E27FC236}">
                <a16:creationId xmlns:a16="http://schemas.microsoft.com/office/drawing/2014/main" id="{ED046560-E804-C096-1C6C-12B7CC99C0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958555" y="13226"/>
            <a:ext cx="1219200" cy="406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2973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limate Change Wallpapers - Top Free Climate Change Backgrounds -  WallpaperAccess">
            <a:extLst>
              <a:ext uri="{FF2B5EF4-FFF2-40B4-BE49-F238E27FC236}">
                <a16:creationId xmlns:a16="http://schemas.microsoft.com/office/drawing/2014/main" id="{94005641-22F0-32B6-D7C8-99D3999630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B00E0EB-2310-8C41-54C2-8F146C4B75CA}"/>
              </a:ext>
            </a:extLst>
          </p:cNvPr>
          <p:cNvSpPr>
            <a:spLocks noGrp="1"/>
          </p:cNvSpPr>
          <p:nvPr>
            <p:ph type="title"/>
          </p:nvPr>
        </p:nvSpPr>
        <p:spPr>
          <a:xfrm>
            <a:off x="51619" y="0"/>
            <a:ext cx="10515600" cy="1325563"/>
          </a:xfrm>
        </p:spPr>
        <p:txBody>
          <a:bodyPr>
            <a:normAutofit/>
          </a:bodyPr>
          <a:lstStyle/>
          <a:p>
            <a:pPr algn="ctr"/>
            <a:r>
              <a:rPr lang="en-IN" sz="3800" b="1" dirty="0">
                <a:solidFill>
                  <a:schemeClr val="bg1"/>
                </a:solidFill>
                <a:latin typeface="+mn-lt"/>
                <a:cs typeface="Aharoni" panose="02010803020104030203" pitchFamily="2" charset="-79"/>
              </a:rPr>
              <a:t>METHODOLOGY</a:t>
            </a:r>
          </a:p>
        </p:txBody>
      </p:sp>
      <p:sp>
        <p:nvSpPr>
          <p:cNvPr id="15" name="Rectangle 14">
            <a:extLst>
              <a:ext uri="{FF2B5EF4-FFF2-40B4-BE49-F238E27FC236}">
                <a16:creationId xmlns:a16="http://schemas.microsoft.com/office/drawing/2014/main" id="{95C51B94-FA08-35AB-5FFB-8A2B5C24E9DE}"/>
              </a:ext>
            </a:extLst>
          </p:cNvPr>
          <p:cNvSpPr/>
          <p:nvPr/>
        </p:nvSpPr>
        <p:spPr>
          <a:xfrm>
            <a:off x="0" y="4011561"/>
            <a:ext cx="12192000" cy="2290916"/>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9" name="Content Placeholder 8">
            <a:extLst>
              <a:ext uri="{FF2B5EF4-FFF2-40B4-BE49-F238E27FC236}">
                <a16:creationId xmlns:a16="http://schemas.microsoft.com/office/drawing/2014/main" id="{F81DF0F0-7E43-A898-B171-9D241DEAEA1F}"/>
              </a:ext>
            </a:extLst>
          </p:cNvPr>
          <p:cNvGraphicFramePr>
            <a:graphicFrameLocks noGrp="1"/>
          </p:cNvGraphicFramePr>
          <p:nvPr>
            <p:ph idx="1"/>
            <p:extLst>
              <p:ext uri="{D42A27DB-BD31-4B8C-83A1-F6EECF244321}">
                <p14:modId xmlns:p14="http://schemas.microsoft.com/office/powerpoint/2010/main" val="2258224895"/>
              </p:ext>
            </p:extLst>
          </p:nvPr>
        </p:nvGraphicFramePr>
        <p:xfrm>
          <a:off x="51619" y="2032102"/>
          <a:ext cx="1187491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1" name="Straight Connector 10">
            <a:extLst>
              <a:ext uri="{FF2B5EF4-FFF2-40B4-BE49-F238E27FC236}">
                <a16:creationId xmlns:a16="http://schemas.microsoft.com/office/drawing/2014/main" id="{A3C6C620-8179-2977-A7B7-42F4EC029114}"/>
              </a:ext>
            </a:extLst>
          </p:cNvPr>
          <p:cNvCxnSpPr>
            <a:cxnSpLocks/>
          </p:cNvCxnSpPr>
          <p:nvPr/>
        </p:nvCxnSpPr>
        <p:spPr>
          <a:xfrm>
            <a:off x="3057836" y="4090222"/>
            <a:ext cx="0" cy="1887794"/>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3" name="Straight Connector 12">
            <a:extLst>
              <a:ext uri="{FF2B5EF4-FFF2-40B4-BE49-F238E27FC236}">
                <a16:creationId xmlns:a16="http://schemas.microsoft.com/office/drawing/2014/main" id="{3269E3AC-2D07-1369-C107-A689A6103FDF}"/>
              </a:ext>
            </a:extLst>
          </p:cNvPr>
          <p:cNvCxnSpPr>
            <a:cxnSpLocks/>
          </p:cNvCxnSpPr>
          <p:nvPr/>
        </p:nvCxnSpPr>
        <p:spPr>
          <a:xfrm>
            <a:off x="6140246" y="4090222"/>
            <a:ext cx="0" cy="1887794"/>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4" name="Straight Connector 13">
            <a:extLst>
              <a:ext uri="{FF2B5EF4-FFF2-40B4-BE49-F238E27FC236}">
                <a16:creationId xmlns:a16="http://schemas.microsoft.com/office/drawing/2014/main" id="{7558A9E6-D411-4D0A-E7E0-FA5D16E7F53A}"/>
              </a:ext>
            </a:extLst>
          </p:cNvPr>
          <p:cNvCxnSpPr>
            <a:cxnSpLocks/>
          </p:cNvCxnSpPr>
          <p:nvPr/>
        </p:nvCxnSpPr>
        <p:spPr>
          <a:xfrm>
            <a:off x="8863779" y="4090222"/>
            <a:ext cx="0" cy="1887794"/>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3" name="Picture 2" descr="Top | Best Health Care Management Insititute - IIHMR Delhi">
            <a:extLst>
              <a:ext uri="{FF2B5EF4-FFF2-40B4-BE49-F238E27FC236}">
                <a16:creationId xmlns:a16="http://schemas.microsoft.com/office/drawing/2014/main" id="{6E525DC4-930E-7B4C-087B-BFE0BE97EA6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972799" y="0"/>
            <a:ext cx="1219200" cy="40631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4E8B360B-0049-0D58-19E8-DE20ED2C24C6}"/>
              </a:ext>
            </a:extLst>
          </p:cNvPr>
          <p:cNvSpPr>
            <a:spLocks noGrp="1"/>
          </p:cNvSpPr>
          <p:nvPr>
            <p:ph type="sldNum" sz="quarter" idx="12"/>
          </p:nvPr>
        </p:nvSpPr>
        <p:spPr/>
        <p:txBody>
          <a:bodyPr/>
          <a:lstStyle/>
          <a:p>
            <a:fld id="{41A1FFB7-6DAC-4CAA-939C-D00A1B837214}" type="slidenum">
              <a:rPr lang="en-IN" smtClean="0"/>
              <a:t>5</a:t>
            </a:fld>
            <a:endParaRPr lang="en-IN"/>
          </a:p>
        </p:txBody>
      </p:sp>
      <p:cxnSp>
        <p:nvCxnSpPr>
          <p:cNvPr id="5" name="Straight Connector 4">
            <a:extLst>
              <a:ext uri="{FF2B5EF4-FFF2-40B4-BE49-F238E27FC236}">
                <a16:creationId xmlns:a16="http://schemas.microsoft.com/office/drawing/2014/main" id="{38DEADD8-0E8E-EAC8-A4CB-338921C9ACAD}"/>
              </a:ext>
            </a:extLst>
          </p:cNvPr>
          <p:cNvCxnSpPr>
            <a:cxnSpLocks/>
          </p:cNvCxnSpPr>
          <p:nvPr/>
        </p:nvCxnSpPr>
        <p:spPr>
          <a:xfrm>
            <a:off x="2109675" y="1098606"/>
            <a:ext cx="6877437"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027911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AC9C17-EB5E-9CC5-6984-B9D046586E2D}"/>
              </a:ext>
            </a:extLst>
          </p:cNvPr>
          <p:cNvSpPr/>
          <p:nvPr/>
        </p:nvSpPr>
        <p:spPr>
          <a:xfrm>
            <a:off x="0" y="0"/>
            <a:ext cx="4925961"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4" name="Slide Number Placeholder 3">
            <a:extLst>
              <a:ext uri="{FF2B5EF4-FFF2-40B4-BE49-F238E27FC236}">
                <a16:creationId xmlns:a16="http://schemas.microsoft.com/office/drawing/2014/main" id="{EB3052E6-81B3-83EF-6165-8179CA23B6A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41A1FFB7-6DAC-4CAA-939C-D00A1B837214}" type="slidenum">
              <a:rPr lang="en-US" smtClean="0"/>
              <a:pPr>
                <a:spcAft>
                  <a:spcPts val="600"/>
                </a:spcAft>
              </a:pPr>
              <a:t>6</a:t>
            </a:fld>
            <a:endParaRPr lang="en-US"/>
          </a:p>
        </p:txBody>
      </p:sp>
      <p:pic>
        <p:nvPicPr>
          <p:cNvPr id="5122" name="Picture 2" descr="PM's Office Calls Meeting Today On How To Tackle Heat Wave">
            <a:extLst>
              <a:ext uri="{FF2B5EF4-FFF2-40B4-BE49-F238E27FC236}">
                <a16:creationId xmlns:a16="http://schemas.microsoft.com/office/drawing/2014/main" id="{51A75D4E-A8DF-AC7C-7B9C-0F74FB1EAD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5962" y="0"/>
            <a:ext cx="7266038" cy="692558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hart 4">
            <a:extLst>
              <a:ext uri="{FF2B5EF4-FFF2-40B4-BE49-F238E27FC236}">
                <a16:creationId xmlns:a16="http://schemas.microsoft.com/office/drawing/2014/main" id="{670817F7-C8E4-49BB-7161-00F80AD57BCD}"/>
              </a:ext>
            </a:extLst>
          </p:cNvPr>
          <p:cNvGraphicFramePr/>
          <p:nvPr>
            <p:extLst>
              <p:ext uri="{D42A27DB-BD31-4B8C-83A1-F6EECF244321}">
                <p14:modId xmlns:p14="http://schemas.microsoft.com/office/powerpoint/2010/main" val="1904965610"/>
              </p:ext>
            </p:extLst>
          </p:nvPr>
        </p:nvGraphicFramePr>
        <p:xfrm>
          <a:off x="1298798" y="3151250"/>
          <a:ext cx="10677832" cy="3375372"/>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1">
            <a:extLst>
              <a:ext uri="{FF2B5EF4-FFF2-40B4-BE49-F238E27FC236}">
                <a16:creationId xmlns:a16="http://schemas.microsoft.com/office/drawing/2014/main" id="{754AD55F-2FFB-4D80-2851-DCB5B75A41AF}"/>
              </a:ext>
            </a:extLst>
          </p:cNvPr>
          <p:cNvSpPr>
            <a:spLocks noGrp="1"/>
          </p:cNvSpPr>
          <p:nvPr>
            <p:ph type="title"/>
          </p:nvPr>
        </p:nvSpPr>
        <p:spPr>
          <a:xfrm>
            <a:off x="-44448" y="769648"/>
            <a:ext cx="4815232" cy="747487"/>
          </a:xfrm>
        </p:spPr>
        <p:txBody>
          <a:bodyPr anchor="t">
            <a:normAutofit fontScale="90000"/>
          </a:bodyPr>
          <a:lstStyle/>
          <a:p>
            <a:pPr algn="ctr"/>
            <a:r>
              <a:rPr lang="en-US" sz="3800" b="1" dirty="0">
                <a:solidFill>
                  <a:schemeClr val="bg1"/>
                </a:solidFill>
                <a:cs typeface="Calibri Light"/>
              </a:rPr>
              <a:t>Trends of Heat Wave Events (1990-2019)</a:t>
            </a:r>
            <a:br>
              <a:rPr lang="en-US" sz="3800" b="1" dirty="0">
                <a:solidFill>
                  <a:schemeClr val="bg1"/>
                </a:solidFill>
                <a:cs typeface="Calibri Light"/>
              </a:rPr>
            </a:br>
            <a:endParaRPr lang="en-US" sz="3800" b="1" dirty="0">
              <a:solidFill>
                <a:schemeClr val="bg1"/>
              </a:solidFill>
              <a:cs typeface="Calibri Light"/>
            </a:endParaRPr>
          </a:p>
        </p:txBody>
      </p:sp>
      <p:cxnSp>
        <p:nvCxnSpPr>
          <p:cNvPr id="9" name="Straight Connector 8">
            <a:extLst>
              <a:ext uri="{FF2B5EF4-FFF2-40B4-BE49-F238E27FC236}">
                <a16:creationId xmlns:a16="http://schemas.microsoft.com/office/drawing/2014/main" id="{CA8CCED0-7699-EBA7-859E-145D822CB50F}"/>
              </a:ext>
            </a:extLst>
          </p:cNvPr>
          <p:cNvCxnSpPr>
            <a:cxnSpLocks/>
          </p:cNvCxnSpPr>
          <p:nvPr/>
        </p:nvCxnSpPr>
        <p:spPr>
          <a:xfrm>
            <a:off x="209993" y="1989238"/>
            <a:ext cx="4409715" cy="0"/>
          </a:xfrm>
          <a:prstGeom prst="line">
            <a:avLst/>
          </a:prstGeom>
          <a:ln>
            <a:solidFill>
              <a:schemeClr val="accent2"/>
            </a:solidFill>
          </a:ln>
        </p:spPr>
        <p:style>
          <a:lnRef idx="3">
            <a:schemeClr val="dk1"/>
          </a:lnRef>
          <a:fillRef idx="0">
            <a:schemeClr val="dk1"/>
          </a:fillRef>
          <a:effectRef idx="2">
            <a:schemeClr val="dk1"/>
          </a:effectRef>
          <a:fontRef idx="minor">
            <a:schemeClr val="tx1"/>
          </a:fontRef>
        </p:style>
      </p:cxnSp>
      <p:pic>
        <p:nvPicPr>
          <p:cNvPr id="13" name="Picture 12" descr="Top | Best Health Care Management Insititute - IIHMR Delhi">
            <a:extLst>
              <a:ext uri="{FF2B5EF4-FFF2-40B4-BE49-F238E27FC236}">
                <a16:creationId xmlns:a16="http://schemas.microsoft.com/office/drawing/2014/main" id="{1B9AB311-0013-63BA-5FBB-8DAEB29457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72799" y="0"/>
            <a:ext cx="1219200" cy="406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0821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DC0D57-848A-276B-D280-581F961F6328}"/>
              </a:ext>
            </a:extLst>
          </p:cNvPr>
          <p:cNvSpPr>
            <a:spLocks noGrp="1"/>
          </p:cNvSpPr>
          <p:nvPr>
            <p:ph type="sldNum" sz="quarter" idx="12"/>
          </p:nvPr>
        </p:nvSpPr>
        <p:spPr/>
        <p:txBody>
          <a:bodyPr/>
          <a:lstStyle/>
          <a:p>
            <a:fld id="{41A1FFB7-6DAC-4CAA-939C-D00A1B837214}" type="slidenum">
              <a:rPr lang="en-IN" smtClean="0"/>
              <a:t>7</a:t>
            </a:fld>
            <a:endParaRPr lang="en-IN"/>
          </a:p>
        </p:txBody>
      </p:sp>
      <p:pic>
        <p:nvPicPr>
          <p:cNvPr id="7170" name="Picture 2" descr="Telangana joins the heat wave club, highest maximums over many cities |  Skymet Weather Services">
            <a:extLst>
              <a:ext uri="{FF2B5EF4-FFF2-40B4-BE49-F238E27FC236}">
                <a16:creationId xmlns:a16="http://schemas.microsoft.com/office/drawing/2014/main" id="{0D47D736-D315-1D46-0EB4-15992BD549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778477"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00D87F1-A3E3-1BB2-7471-9D3B08980012}"/>
              </a:ext>
            </a:extLst>
          </p:cNvPr>
          <p:cNvSpPr/>
          <p:nvPr/>
        </p:nvSpPr>
        <p:spPr>
          <a:xfrm>
            <a:off x="0" y="0"/>
            <a:ext cx="4778477" cy="6856668"/>
          </a:xfrm>
          <a:prstGeom prst="rect">
            <a:avLst/>
          </a:prstGeom>
          <a:solidFill>
            <a:schemeClr val="dk1">
              <a:alpha val="7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pic>
        <p:nvPicPr>
          <p:cNvPr id="3" name="Picture 2">
            <a:extLst>
              <a:ext uri="{FF2B5EF4-FFF2-40B4-BE49-F238E27FC236}">
                <a16:creationId xmlns:a16="http://schemas.microsoft.com/office/drawing/2014/main" id="{FF5785F2-FD85-9D5E-B816-4426C3112D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1897" y="1332"/>
            <a:ext cx="8082116" cy="6857999"/>
          </a:xfrm>
          <a:prstGeom prst="rect">
            <a:avLst/>
          </a:prstGeom>
        </p:spPr>
      </p:pic>
      <p:sp>
        <p:nvSpPr>
          <p:cNvPr id="5" name="Title 1">
            <a:extLst>
              <a:ext uri="{FF2B5EF4-FFF2-40B4-BE49-F238E27FC236}">
                <a16:creationId xmlns:a16="http://schemas.microsoft.com/office/drawing/2014/main" id="{E0ACC450-2288-9DF9-AFB1-E34CDF231C14}"/>
              </a:ext>
            </a:extLst>
          </p:cNvPr>
          <p:cNvSpPr txBox="1">
            <a:spLocks/>
          </p:cNvSpPr>
          <p:nvPr/>
        </p:nvSpPr>
        <p:spPr>
          <a:xfrm>
            <a:off x="2655757" y="136525"/>
            <a:ext cx="6140449" cy="747487"/>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800" b="1" dirty="0">
                <a:solidFill>
                  <a:schemeClr val="bg1"/>
                </a:solidFill>
                <a:cs typeface="Calibri Light"/>
              </a:rPr>
              <a:t>OBJECTIVES</a:t>
            </a:r>
          </a:p>
        </p:txBody>
      </p:sp>
      <p:sp>
        <p:nvSpPr>
          <p:cNvPr id="7" name="Title 1">
            <a:extLst>
              <a:ext uri="{FF2B5EF4-FFF2-40B4-BE49-F238E27FC236}">
                <a16:creationId xmlns:a16="http://schemas.microsoft.com/office/drawing/2014/main" id="{0B987656-454E-155F-A79A-55B4EC2F0046}"/>
              </a:ext>
            </a:extLst>
          </p:cNvPr>
          <p:cNvSpPr txBox="1">
            <a:spLocks/>
          </p:cNvSpPr>
          <p:nvPr/>
        </p:nvSpPr>
        <p:spPr>
          <a:xfrm>
            <a:off x="605936" y="1618135"/>
            <a:ext cx="2569884" cy="2953144"/>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800" b="1" dirty="0">
                <a:solidFill>
                  <a:schemeClr val="bg1"/>
                </a:solidFill>
                <a:cs typeface="Calibri Light"/>
              </a:rPr>
              <a:t>No. of HWEs occurred state-wise (2005-2019)</a:t>
            </a:r>
          </a:p>
        </p:txBody>
      </p:sp>
      <p:cxnSp>
        <p:nvCxnSpPr>
          <p:cNvPr id="9" name="Straight Connector 8">
            <a:extLst>
              <a:ext uri="{FF2B5EF4-FFF2-40B4-BE49-F238E27FC236}">
                <a16:creationId xmlns:a16="http://schemas.microsoft.com/office/drawing/2014/main" id="{500DFFCF-0416-4CAE-528A-EA2B58A40131}"/>
              </a:ext>
            </a:extLst>
          </p:cNvPr>
          <p:cNvCxnSpPr/>
          <p:nvPr/>
        </p:nvCxnSpPr>
        <p:spPr>
          <a:xfrm>
            <a:off x="199103" y="1297862"/>
            <a:ext cx="3586316" cy="0"/>
          </a:xfrm>
          <a:prstGeom prst="line">
            <a:avLst/>
          </a:prstGeom>
          <a:ln>
            <a:solidFill>
              <a:srgbClr val="E18811"/>
            </a:solidFill>
          </a:ln>
        </p:spPr>
        <p:style>
          <a:lnRef idx="3">
            <a:schemeClr val="dk1"/>
          </a:lnRef>
          <a:fillRef idx="0">
            <a:schemeClr val="dk1"/>
          </a:fillRef>
          <a:effectRef idx="2">
            <a:schemeClr val="dk1"/>
          </a:effectRef>
          <a:fontRef idx="minor">
            <a:schemeClr val="tx1"/>
          </a:fontRef>
        </p:style>
      </p:cxnSp>
      <p:cxnSp>
        <p:nvCxnSpPr>
          <p:cNvPr id="10" name="Straight Connector 9">
            <a:extLst>
              <a:ext uri="{FF2B5EF4-FFF2-40B4-BE49-F238E27FC236}">
                <a16:creationId xmlns:a16="http://schemas.microsoft.com/office/drawing/2014/main" id="{C9CEEFC8-5BF6-D527-B8C3-47791092BDA2}"/>
              </a:ext>
            </a:extLst>
          </p:cNvPr>
          <p:cNvCxnSpPr/>
          <p:nvPr/>
        </p:nvCxnSpPr>
        <p:spPr>
          <a:xfrm>
            <a:off x="199103" y="4891552"/>
            <a:ext cx="3586316" cy="0"/>
          </a:xfrm>
          <a:prstGeom prst="line">
            <a:avLst/>
          </a:prstGeom>
          <a:ln>
            <a:solidFill>
              <a:srgbClr val="E18811"/>
            </a:solidFill>
          </a:ln>
        </p:spPr>
        <p:style>
          <a:lnRef idx="3">
            <a:schemeClr val="dk1"/>
          </a:lnRef>
          <a:fillRef idx="0">
            <a:schemeClr val="dk1"/>
          </a:fillRef>
          <a:effectRef idx="2">
            <a:schemeClr val="dk1"/>
          </a:effectRef>
          <a:fontRef idx="minor">
            <a:schemeClr val="tx1"/>
          </a:fontRef>
        </p:style>
      </p:cxnSp>
      <p:pic>
        <p:nvPicPr>
          <p:cNvPr id="11" name="Picture 10" descr="Top | Best Health Care Management Insititute - IIHMR Delhi">
            <a:extLst>
              <a:ext uri="{FF2B5EF4-FFF2-40B4-BE49-F238E27FC236}">
                <a16:creationId xmlns:a16="http://schemas.microsoft.com/office/drawing/2014/main" id="{5D6C5797-EDBC-19A9-81D0-2495ECC36B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72799" y="0"/>
            <a:ext cx="1219200" cy="406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766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AC9C17-EB5E-9CC5-6984-B9D046586E2D}"/>
              </a:ext>
            </a:extLst>
          </p:cNvPr>
          <p:cNvSpPr/>
          <p:nvPr/>
        </p:nvSpPr>
        <p:spPr>
          <a:xfrm>
            <a:off x="7266060" y="0"/>
            <a:ext cx="4925961"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4" name="Slide Number Placeholder 3">
            <a:extLst>
              <a:ext uri="{FF2B5EF4-FFF2-40B4-BE49-F238E27FC236}">
                <a16:creationId xmlns:a16="http://schemas.microsoft.com/office/drawing/2014/main" id="{EB3052E6-81B3-83EF-6165-8179CA23B6A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41A1FFB7-6DAC-4CAA-939C-D00A1B837214}" type="slidenum">
              <a:rPr lang="en-US" smtClean="0"/>
              <a:pPr>
                <a:spcAft>
                  <a:spcPts val="600"/>
                </a:spcAft>
              </a:pPr>
              <a:t>8</a:t>
            </a:fld>
            <a:endParaRPr lang="en-US"/>
          </a:p>
        </p:txBody>
      </p:sp>
      <p:sp>
        <p:nvSpPr>
          <p:cNvPr id="8" name="Title 1">
            <a:extLst>
              <a:ext uri="{FF2B5EF4-FFF2-40B4-BE49-F238E27FC236}">
                <a16:creationId xmlns:a16="http://schemas.microsoft.com/office/drawing/2014/main" id="{754AD55F-2FFB-4D80-2851-DCB5B75A41AF}"/>
              </a:ext>
            </a:extLst>
          </p:cNvPr>
          <p:cNvSpPr>
            <a:spLocks noGrp="1"/>
          </p:cNvSpPr>
          <p:nvPr>
            <p:ph type="title"/>
          </p:nvPr>
        </p:nvSpPr>
        <p:spPr>
          <a:xfrm>
            <a:off x="7221612" y="769648"/>
            <a:ext cx="4815232" cy="747487"/>
          </a:xfrm>
        </p:spPr>
        <p:txBody>
          <a:bodyPr anchor="t">
            <a:normAutofit fontScale="90000"/>
          </a:bodyPr>
          <a:lstStyle/>
          <a:p>
            <a:pPr algn="ctr"/>
            <a:r>
              <a:rPr lang="en-US" sz="3800" b="1" dirty="0">
                <a:solidFill>
                  <a:schemeClr val="bg1"/>
                </a:solidFill>
                <a:cs typeface="Calibri Light"/>
              </a:rPr>
              <a:t>Most affected states (2005-2019)</a:t>
            </a:r>
            <a:br>
              <a:rPr lang="en-US" sz="3800" b="1" dirty="0">
                <a:solidFill>
                  <a:schemeClr val="bg1"/>
                </a:solidFill>
                <a:cs typeface="Calibri Light"/>
              </a:rPr>
            </a:br>
            <a:endParaRPr lang="en-US" sz="3800" b="1" dirty="0">
              <a:solidFill>
                <a:schemeClr val="bg1"/>
              </a:solidFill>
              <a:cs typeface="Calibri Light"/>
            </a:endParaRPr>
          </a:p>
        </p:txBody>
      </p:sp>
      <p:pic>
        <p:nvPicPr>
          <p:cNvPr id="10" name="Picture 9">
            <a:extLst>
              <a:ext uri="{FF2B5EF4-FFF2-40B4-BE49-F238E27FC236}">
                <a16:creationId xmlns:a16="http://schemas.microsoft.com/office/drawing/2014/main" id="{595FF698-C994-7249-86E5-B3C96762774A}"/>
              </a:ext>
            </a:extLst>
          </p:cNvPr>
          <p:cNvPicPr>
            <a:picLocks noChangeAspect="1"/>
          </p:cNvPicPr>
          <p:nvPr/>
        </p:nvPicPr>
        <p:blipFill>
          <a:blip r:embed="rId2"/>
          <a:stretch>
            <a:fillRect/>
          </a:stretch>
        </p:blipFill>
        <p:spPr>
          <a:xfrm>
            <a:off x="0" y="0"/>
            <a:ext cx="7320876" cy="6858000"/>
          </a:xfrm>
          <a:prstGeom prst="rect">
            <a:avLst/>
          </a:prstGeom>
        </p:spPr>
      </p:pic>
      <p:cxnSp>
        <p:nvCxnSpPr>
          <p:cNvPr id="9" name="Straight Connector 8">
            <a:extLst>
              <a:ext uri="{FF2B5EF4-FFF2-40B4-BE49-F238E27FC236}">
                <a16:creationId xmlns:a16="http://schemas.microsoft.com/office/drawing/2014/main" id="{CA8CCED0-7699-EBA7-859E-145D822CB50F}"/>
              </a:ext>
            </a:extLst>
          </p:cNvPr>
          <p:cNvCxnSpPr>
            <a:cxnSpLocks/>
          </p:cNvCxnSpPr>
          <p:nvPr/>
        </p:nvCxnSpPr>
        <p:spPr>
          <a:xfrm>
            <a:off x="7476053" y="1989238"/>
            <a:ext cx="4409715" cy="0"/>
          </a:xfrm>
          <a:prstGeom prst="line">
            <a:avLst/>
          </a:prstGeom>
          <a:ln>
            <a:solidFill>
              <a:schemeClr val="accent2"/>
            </a:solidFill>
          </a:ln>
        </p:spPr>
        <p:style>
          <a:lnRef idx="3">
            <a:schemeClr val="dk1"/>
          </a:lnRef>
          <a:fillRef idx="0">
            <a:schemeClr val="dk1"/>
          </a:fillRef>
          <a:effectRef idx="2">
            <a:schemeClr val="dk1"/>
          </a:effectRef>
          <a:fontRef idx="minor">
            <a:schemeClr val="tx1"/>
          </a:fontRef>
        </p:style>
      </p:cxnSp>
      <p:pic>
        <p:nvPicPr>
          <p:cNvPr id="13" name="Picture 12" descr="Top | Best Health Care Management Insititute - IIHMR Delhi">
            <a:extLst>
              <a:ext uri="{FF2B5EF4-FFF2-40B4-BE49-F238E27FC236}">
                <a16:creationId xmlns:a16="http://schemas.microsoft.com/office/drawing/2014/main" id="{1B9AB311-0013-63BA-5FBB-8DAEB29457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2799" y="0"/>
            <a:ext cx="1219200" cy="40631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Chart 1">
            <a:extLst>
              <a:ext uri="{FF2B5EF4-FFF2-40B4-BE49-F238E27FC236}">
                <a16:creationId xmlns:a16="http://schemas.microsoft.com/office/drawing/2014/main" id="{BE85214B-8DCD-6BBB-F414-E39025B9C165}"/>
              </a:ext>
            </a:extLst>
          </p:cNvPr>
          <p:cNvGraphicFramePr/>
          <p:nvPr>
            <p:extLst>
              <p:ext uri="{D42A27DB-BD31-4B8C-83A1-F6EECF244321}">
                <p14:modId xmlns:p14="http://schemas.microsoft.com/office/powerpoint/2010/main" val="3354219428"/>
              </p:ext>
            </p:extLst>
          </p:nvPr>
        </p:nvGraphicFramePr>
        <p:xfrm>
          <a:off x="209308" y="3314173"/>
          <a:ext cx="11144492" cy="310917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49537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9F0AE6-E82F-F6B0-4F83-C18291B00AF9}"/>
              </a:ext>
            </a:extLst>
          </p:cNvPr>
          <p:cNvSpPr>
            <a:spLocks noGrp="1"/>
          </p:cNvSpPr>
          <p:nvPr>
            <p:ph type="sldNum" sz="quarter" idx="12"/>
          </p:nvPr>
        </p:nvSpPr>
        <p:spPr/>
        <p:txBody>
          <a:bodyPr/>
          <a:lstStyle/>
          <a:p>
            <a:fld id="{41A1FFB7-6DAC-4CAA-939C-D00A1B837214}" type="slidenum">
              <a:rPr lang="en-IN" smtClean="0"/>
              <a:t>9</a:t>
            </a:fld>
            <a:endParaRPr lang="en-IN"/>
          </a:p>
        </p:txBody>
      </p:sp>
      <p:sp>
        <p:nvSpPr>
          <p:cNvPr id="4" name="Rectangle 3">
            <a:extLst>
              <a:ext uri="{FF2B5EF4-FFF2-40B4-BE49-F238E27FC236}">
                <a16:creationId xmlns:a16="http://schemas.microsoft.com/office/drawing/2014/main" id="{9F8A69A7-6650-CAC5-56A6-E4ADADE1B7AF}"/>
              </a:ext>
            </a:extLst>
          </p:cNvPr>
          <p:cNvSpPr/>
          <p:nvPr/>
        </p:nvSpPr>
        <p:spPr>
          <a:xfrm>
            <a:off x="0" y="0"/>
            <a:ext cx="4925961"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graphicFrame>
        <p:nvGraphicFramePr>
          <p:cNvPr id="3" name="Chart 2">
            <a:extLst>
              <a:ext uri="{FF2B5EF4-FFF2-40B4-BE49-F238E27FC236}">
                <a16:creationId xmlns:a16="http://schemas.microsoft.com/office/drawing/2014/main" id="{5A44B437-458C-42DA-A673-1285AA3E78B9}"/>
              </a:ext>
            </a:extLst>
          </p:cNvPr>
          <p:cNvGraphicFramePr/>
          <p:nvPr>
            <p:extLst>
              <p:ext uri="{D42A27DB-BD31-4B8C-83A1-F6EECF244321}">
                <p14:modId xmlns:p14="http://schemas.microsoft.com/office/powerpoint/2010/main" val="290181868"/>
              </p:ext>
            </p:extLst>
          </p:nvPr>
        </p:nvGraphicFramePr>
        <p:xfrm>
          <a:off x="1794385" y="3090762"/>
          <a:ext cx="9709357" cy="3651224"/>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5DAE3D65-8E24-E94E-2810-0734DC654700}"/>
              </a:ext>
            </a:extLst>
          </p:cNvPr>
          <p:cNvSpPr txBox="1">
            <a:spLocks/>
          </p:cNvSpPr>
          <p:nvPr/>
        </p:nvSpPr>
        <p:spPr>
          <a:xfrm>
            <a:off x="55364" y="1009404"/>
            <a:ext cx="4815232" cy="747487"/>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800" b="1" dirty="0">
                <a:solidFill>
                  <a:schemeClr val="bg1"/>
                </a:solidFill>
                <a:cs typeface="Calibri Light"/>
              </a:rPr>
              <a:t>HWEs in Maharashtra</a:t>
            </a:r>
          </a:p>
          <a:p>
            <a:pPr algn="ctr"/>
            <a:r>
              <a:rPr lang="en-US" sz="2400" b="1" dirty="0">
                <a:solidFill>
                  <a:schemeClr val="bg1"/>
                </a:solidFill>
                <a:cs typeface="Calibri Light"/>
              </a:rPr>
              <a:t>2005-2019</a:t>
            </a:r>
            <a:br>
              <a:rPr lang="en-US" sz="3800" b="1" dirty="0">
                <a:solidFill>
                  <a:schemeClr val="bg1"/>
                </a:solidFill>
                <a:cs typeface="Calibri Light"/>
              </a:rPr>
            </a:br>
            <a:endParaRPr lang="en-US" sz="3800" b="1" dirty="0">
              <a:solidFill>
                <a:schemeClr val="bg1"/>
              </a:solidFill>
              <a:cs typeface="Calibri Light"/>
            </a:endParaRPr>
          </a:p>
        </p:txBody>
      </p:sp>
      <p:cxnSp>
        <p:nvCxnSpPr>
          <p:cNvPr id="6" name="Straight Connector 5">
            <a:extLst>
              <a:ext uri="{FF2B5EF4-FFF2-40B4-BE49-F238E27FC236}">
                <a16:creationId xmlns:a16="http://schemas.microsoft.com/office/drawing/2014/main" id="{479EFF36-9117-6ACF-AF87-F86B2B8B82A0}"/>
              </a:ext>
            </a:extLst>
          </p:cNvPr>
          <p:cNvCxnSpPr>
            <a:cxnSpLocks/>
          </p:cNvCxnSpPr>
          <p:nvPr/>
        </p:nvCxnSpPr>
        <p:spPr>
          <a:xfrm>
            <a:off x="209993" y="1989238"/>
            <a:ext cx="4409715" cy="0"/>
          </a:xfrm>
          <a:prstGeom prst="line">
            <a:avLst/>
          </a:prstGeom>
          <a:ln>
            <a:solidFill>
              <a:schemeClr val="accent2"/>
            </a:solidFill>
          </a:ln>
        </p:spPr>
        <p:style>
          <a:lnRef idx="3">
            <a:schemeClr val="dk1"/>
          </a:lnRef>
          <a:fillRef idx="0">
            <a:schemeClr val="dk1"/>
          </a:fillRef>
          <a:effectRef idx="2">
            <a:schemeClr val="dk1"/>
          </a:effectRef>
          <a:fontRef idx="minor">
            <a:schemeClr val="tx1"/>
          </a:fontRef>
        </p:style>
      </p:cxnSp>
      <p:pic>
        <p:nvPicPr>
          <p:cNvPr id="10" name="Picture 9" descr="A green map with black text&#10;&#10;Description automatically generated with low confidence">
            <a:extLst>
              <a:ext uri="{FF2B5EF4-FFF2-40B4-BE49-F238E27FC236}">
                <a16:creationId xmlns:a16="http://schemas.microsoft.com/office/drawing/2014/main" id="{A8F66E3E-1669-0CA2-5399-84E2CBFA99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732" y="115608"/>
            <a:ext cx="4860010" cy="2859546"/>
          </a:xfrm>
          <a:prstGeom prst="rect">
            <a:avLst/>
          </a:prstGeom>
        </p:spPr>
      </p:pic>
      <p:pic>
        <p:nvPicPr>
          <p:cNvPr id="11" name="Picture 10" descr="Top | Best Health Care Management Insititute - IIHMR Delhi">
            <a:extLst>
              <a:ext uri="{FF2B5EF4-FFF2-40B4-BE49-F238E27FC236}">
                <a16:creationId xmlns:a16="http://schemas.microsoft.com/office/drawing/2014/main" id="{F2289410-CFD3-CFDD-EB9E-81FE22798A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72799" y="0"/>
            <a:ext cx="1219200" cy="406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66255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396</TotalTime>
  <Words>935</Words>
  <Application>Microsoft Office PowerPoint</Application>
  <PresentationFormat>Widescreen</PresentationFormat>
  <Paragraphs>127</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CERTIFICATE OF APPROVAL</vt:lpstr>
      <vt:lpstr>INTRODUCTION</vt:lpstr>
      <vt:lpstr>PowerPoint Presentation</vt:lpstr>
      <vt:lpstr>METHODOLOGY</vt:lpstr>
      <vt:lpstr>Trends of Heat Wave Events (1990-2019) </vt:lpstr>
      <vt:lpstr>PowerPoint Presentation</vt:lpstr>
      <vt:lpstr>Most affected states (2005-2019)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yadavrinku02121998@gmail.com</dc:creator>
  <cp:lastModifiedBy>Rinku Yadav</cp:lastModifiedBy>
  <cp:revision>5</cp:revision>
  <dcterms:created xsi:type="dcterms:W3CDTF">2023-03-19T15:11:55Z</dcterms:created>
  <dcterms:modified xsi:type="dcterms:W3CDTF">2023-08-04T06:08:18Z</dcterms:modified>
</cp:coreProperties>
</file>