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slideLayouts/_rels/slideLayout19.xml.rels" ContentType="application/vnd.openxmlformats-package.relationships+xml"/>
  <Override PartName="/ppt/slideLayouts/_rels/slideLayout13.xml.rels" ContentType="application/vnd.openxmlformats-package.relationships+xml"/>
  <Override PartName="/ppt/slideLayouts/_rels/slideLayout23.xml.rels" ContentType="application/vnd.openxmlformats-package.relationships+xml"/>
  <Override PartName="/ppt/slideLayouts/_rels/slideLayout30.xml.rels" ContentType="application/vnd.openxmlformats-package.relationships+xml"/>
  <Override PartName="/ppt/slideLayouts/_rels/slideLayout14.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25.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34.xml.rels" ContentType="application/vnd.openxmlformats-package.relationships+xml"/>
  <Override PartName="/ppt/slideLayouts/_rels/slideLayout20.xml.rels" ContentType="application/vnd.openxmlformats-package.relationships+xml"/>
  <Override PartName="/ppt/slideLayouts/_rels/slideLayout35.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31.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22.xml.rels" ContentType="application/vnd.openxmlformats-package.relationships+xml"/>
  <Override PartName="/ppt/slideLayouts/_rels/slideLayout28.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27.xml.rels" ContentType="application/vnd.openxmlformats-package.relationships+xml"/>
  <Override PartName="/ppt/slideLayouts/_rels/slideLayout5.xml.rels" ContentType="application/vnd.openxmlformats-package.relationships+xml"/>
  <Override PartName="/ppt/slideLayouts/_rels/slideLayout18.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1.xml.rels" ContentType="application/vnd.openxmlformats-package.relationships+xml"/>
  <Override PartName="/ppt/slideLayouts/_rels/slideLayout26.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33.xml" ContentType="application/vnd.openxmlformats-officedocument.presentationml.slideLayout+xml"/>
  <Override PartName="/ppt/slideLayouts/slideLayout10.xml" ContentType="application/vnd.openxmlformats-officedocument.presentationml.slideLayout+xml"/>
  <Override PartName="/ppt/slideLayouts/slideLayout34.xml" ContentType="application/vnd.openxmlformats-officedocument.presentationml.slideLayout+xml"/>
  <Override PartName="/ppt/slideLayouts/slideLayout11.xml" ContentType="application/vnd.openxmlformats-officedocument.presentationml.slideLayout+xml"/>
  <Override PartName="/ppt/slideLayouts/slideLayout35.xml" ContentType="application/vnd.openxmlformats-officedocument.presentationml.slideLayout+xml"/>
  <Override PartName="/ppt/slideLayouts/slideLayout12.xml" ContentType="application/vnd.openxmlformats-officedocument.presentationml.slideLayout+xml"/>
  <Override PartName="/ppt/slideLayouts/slideLayout36.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Layouts/slideLayout24.xml" ContentType="application/vnd.openxmlformats-officedocument.presentationml.slideLayout+xml"/>
  <Override PartName="/ppt/slideLayouts/slideLayout4.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slideLayout2.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media/image9.png" ContentType="image/png"/>
  <Override PartName="/ppt/media/image13.png" ContentType="image/png"/>
  <Override PartName="/ppt/media/image8.png" ContentType="image/png"/>
  <Override PartName="/ppt/media/image16.png" ContentType="image/png"/>
  <Override PartName="/ppt/media/image15.png" ContentType="image/png"/>
  <Override PartName="/ppt/media/image14.png" ContentType="image/png"/>
  <Override PartName="/ppt/media/image1.png" ContentType="image/png"/>
  <Override PartName="/ppt/media/image2.jpeg" ContentType="image/jpeg"/>
  <Override PartName="/ppt/media/image3.png" ContentType="image/png"/>
  <Override PartName="/ppt/media/image4.png" ContentType="image/png"/>
  <Override PartName="/ppt/media/image5.png" ContentType="image/png"/>
  <Override PartName="/ppt/media/image10.png" ContentType="image/png"/>
  <Override PartName="/ppt/media/image6.png" ContentType="image/png"/>
  <Override PartName="/ppt/media/image11.png" ContentType="image/png"/>
  <Override PartName="/ppt/media/image7.png" ContentType="image/png"/>
  <Override PartName="/ppt/media/image12.png" ContentType="image/png"/>
  <Override PartName="/ppt/charts/chart1.xml" ContentType="application/vnd.openxmlformats-officedocument.drawingml.chart+xml"/>
  <Override PartName="/ppt/charts/chart13.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13.xml.rels" ContentType="application/vnd.openxmlformats-package.relationships+xml"/>
  <Override PartName="/ppt/slides/_rels/slide16.xml.rels" ContentType="application/vnd.openxmlformats-package.relationships+xml"/>
  <Override PartName="/ppt/slides/_rels/slide12.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14.xml.rels" ContentType="application/vnd.openxmlformats-package.relationships+xml"/>
  <Override PartName="/ppt/slides/_rels/slide11.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6.xml.rels" ContentType="application/vnd.openxmlformats-package.relationships+xml"/>
  <Override PartName="/ppt/slides/slide16.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
</Relationships>
</file>

<file path=ppt/charts/chart1.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400" spc="-1" strike="noStrike">
                <a:solidFill>
                  <a:srgbClr val="000000"/>
                </a:solidFill>
                <a:latin typeface="Calibri"/>
                <a:ea typeface="DejaVu Sans"/>
              </a:defRPr>
            </a:pPr>
            <a:r>
              <a:rPr b="1" sz="1400" spc="-1" strike="noStrike">
                <a:solidFill>
                  <a:srgbClr val="000000"/>
                </a:solidFill>
                <a:latin typeface="Calibri"/>
                <a:ea typeface="DejaVu Sans"/>
              </a:rPr>
              <a:t>What is your age bracket?</a:t>
            </a:r>
          </a:p>
        </c:rich>
      </c:tx>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pie3DChart>
        <c:varyColors val="1"/>
        <c:ser>
          <c:idx val="0"/>
          <c:order val="0"/>
          <c:tx>
            <c:strRef>
              <c:f>label 0</c:f>
              <c:strCache>
                <c:ptCount val="1"/>
                <c:pt idx="0">
                  <c:v>What is your age bracket?</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4"/>
                <c:pt idx="0">
                  <c:v>20-30 years</c:v>
                </c:pt>
                <c:pt idx="1">
                  <c:v>31-40 years</c:v>
                </c:pt>
                <c:pt idx="2">
                  <c:v>41-50 years</c:v>
                </c:pt>
                <c:pt idx="3">
                  <c:v>Above 51 years</c:v>
                </c:pt>
              </c:strCache>
            </c:strRef>
          </c:cat>
          <c:val>
            <c:numRef>
              <c:f>0</c:f>
              <c:numCache>
                <c:formatCode>General</c:formatCode>
                <c:ptCount val="4"/>
                <c:pt idx="0">
                  <c:v>25</c:v>
                </c:pt>
                <c:pt idx="1">
                  <c:v>27</c:v>
                </c:pt>
                <c:pt idx="2">
                  <c:v>15</c:v>
                </c:pt>
                <c:pt idx="3">
                  <c:v>25</c:v>
                </c:pt>
              </c:numCache>
            </c:numRef>
          </c:val>
        </c:ser>
      </c:pie3DChart>
    </c:plotArea>
    <c:legend>
      <c:legendPos val="r"/>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10.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400" spc="-1" strike="noStrike">
                <a:solidFill>
                  <a:srgbClr val="000000"/>
                </a:solidFill>
                <a:latin typeface="Calibri"/>
                <a:ea typeface="DejaVu Sans"/>
              </a:defRPr>
            </a:pPr>
            <a:r>
              <a:rPr b="1" sz="1400" spc="-1" strike="noStrike">
                <a:solidFill>
                  <a:srgbClr val="000000"/>
                </a:solidFill>
                <a:latin typeface="Calibri"/>
                <a:ea typeface="DejaVu Sans"/>
              </a:rPr>
              <a:t>HMIS functionalities have led to improved patient turnaround time.</a:t>
            </a:r>
          </a:p>
        </c:rich>
      </c:tx>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pie3DChart>
        <c:varyColors val="1"/>
        <c:ser>
          <c:idx val="0"/>
          <c:order val="0"/>
          <c:tx>
            <c:strRef>
              <c:f>label 0</c:f>
              <c:strCache>
                <c:ptCount val="1"/>
                <c:pt idx="0">
                  <c:v>HMIS functionalities have led to improved patient turnaround time.</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4"/>
                <c:pt idx="0">
                  <c:v>Strongly agree</c:v>
                </c:pt>
                <c:pt idx="1">
                  <c:v>Agree</c:v>
                </c:pt>
                <c:pt idx="2">
                  <c:v>Disagree</c:v>
                </c:pt>
                <c:pt idx="3">
                  <c:v>Strongly  disagree</c:v>
                </c:pt>
              </c:strCache>
            </c:strRef>
          </c:cat>
          <c:val>
            <c:numRef>
              <c:f>0</c:f>
              <c:numCache>
                <c:formatCode>General</c:formatCode>
                <c:ptCount val="4"/>
                <c:pt idx="0">
                  <c:v>21</c:v>
                </c:pt>
                <c:pt idx="1">
                  <c:v>65</c:v>
                </c:pt>
                <c:pt idx="2">
                  <c:v>6</c:v>
                </c:pt>
                <c:pt idx="3">
                  <c:v>0</c:v>
                </c:pt>
              </c:numCache>
            </c:numRef>
          </c:val>
        </c:ser>
      </c:pie3DChart>
    </c:plotArea>
    <c:legend>
      <c:legendPos val="r"/>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11.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400" spc="-1" strike="noStrike">
                <a:solidFill>
                  <a:srgbClr val="000000"/>
                </a:solidFill>
                <a:latin typeface="Calibri"/>
                <a:ea typeface="DejaVu Sans"/>
              </a:defRPr>
            </a:pPr>
            <a:r>
              <a:rPr b="1" sz="1400" spc="-1" strike="noStrike">
                <a:solidFill>
                  <a:srgbClr val="000000"/>
                </a:solidFill>
                <a:latin typeface="Calibri"/>
                <a:ea typeface="DejaVu Sans"/>
              </a:rPr>
              <a:t>HMIS has led to improved patient satisfaction at the Hospital</a:t>
            </a:r>
          </a:p>
        </c:rich>
      </c:tx>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pie3DChart>
        <c:varyColors val="1"/>
        <c:ser>
          <c:idx val="0"/>
          <c:order val="0"/>
          <c:tx>
            <c:strRef>
              <c:f>label 0</c:f>
              <c:strCache>
                <c:ptCount val="1"/>
                <c:pt idx="0">
                  <c:v>HMIS has led to improved patient satisfaction at the Hospital</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4"/>
                <c:pt idx="0">
                  <c:v>Strongly agree</c:v>
                </c:pt>
                <c:pt idx="1">
                  <c:v>Agree</c:v>
                </c:pt>
                <c:pt idx="2">
                  <c:v>Disagree</c:v>
                </c:pt>
                <c:pt idx="3">
                  <c:v>Strongly  disagree</c:v>
                </c:pt>
              </c:strCache>
            </c:strRef>
          </c:cat>
          <c:val>
            <c:numRef>
              <c:f>0</c:f>
              <c:numCache>
                <c:formatCode>General</c:formatCode>
                <c:ptCount val="4"/>
                <c:pt idx="0">
                  <c:v>22</c:v>
                </c:pt>
                <c:pt idx="1">
                  <c:v>49</c:v>
                </c:pt>
                <c:pt idx="2">
                  <c:v>19</c:v>
                </c:pt>
                <c:pt idx="3">
                  <c:v>2</c:v>
                </c:pt>
              </c:numCache>
            </c:numRef>
          </c:val>
        </c:ser>
      </c:pie3DChart>
    </c:plotArea>
    <c:legend>
      <c:legendPos val="r"/>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12.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400" spc="-1" strike="noStrike">
                <a:solidFill>
                  <a:srgbClr val="000000"/>
                </a:solidFill>
                <a:latin typeface="Calibri"/>
                <a:ea typeface="DejaVu Sans"/>
              </a:defRPr>
            </a:pPr>
            <a:r>
              <a:rPr b="1" sz="1400" spc="-1" strike="noStrike">
                <a:solidFill>
                  <a:srgbClr val="000000"/>
                </a:solidFill>
                <a:latin typeface="Calibri"/>
                <a:ea typeface="DejaVu Sans"/>
              </a:rPr>
              <a:t>HMIS functionalities have improved work coordination and teamwork at the Hospital</a:t>
            </a:r>
          </a:p>
        </c:rich>
      </c:tx>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pie3DChart>
        <c:varyColors val="1"/>
        <c:ser>
          <c:idx val="0"/>
          <c:order val="0"/>
          <c:tx>
            <c:strRef>
              <c:f>label 0</c:f>
              <c:strCache>
                <c:ptCount val="1"/>
                <c:pt idx="0">
                  <c:v>HMIS functionalities have improved work coordination and teamwork at the Hospital</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4"/>
                <c:pt idx="0">
                  <c:v>Strongly agree</c:v>
                </c:pt>
                <c:pt idx="1">
                  <c:v>Agree</c:v>
                </c:pt>
                <c:pt idx="2">
                  <c:v>Disagree</c:v>
                </c:pt>
                <c:pt idx="3">
                  <c:v>Strongly  disagree</c:v>
                </c:pt>
              </c:strCache>
            </c:strRef>
          </c:cat>
          <c:val>
            <c:numRef>
              <c:f>0</c:f>
              <c:numCache>
                <c:formatCode>General</c:formatCode>
                <c:ptCount val="4"/>
                <c:pt idx="0">
                  <c:v>21</c:v>
                </c:pt>
                <c:pt idx="1">
                  <c:v>53</c:v>
                </c:pt>
                <c:pt idx="2">
                  <c:v>14</c:v>
                </c:pt>
                <c:pt idx="3">
                  <c:v>4</c:v>
                </c:pt>
              </c:numCache>
            </c:numRef>
          </c:val>
        </c:ser>
      </c:pie3DChart>
    </c:plotArea>
    <c:legend>
      <c:legendPos val="r"/>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13.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400" spc="-1" strike="noStrike">
                <a:solidFill>
                  <a:srgbClr val="000000"/>
                </a:solidFill>
                <a:latin typeface="Calibri"/>
                <a:ea typeface="DejaVu Sans"/>
              </a:defRPr>
            </a:pPr>
            <a:r>
              <a:rPr b="1" sz="1400" spc="-1" strike="noStrike">
                <a:solidFill>
                  <a:srgbClr val="000000"/>
                </a:solidFill>
                <a:latin typeface="Calibri"/>
                <a:ea typeface="DejaVu Sans"/>
              </a:rPr>
              <a:t>HMIS functionalities have improved work coordination and teamwork at the Hospital</a:t>
            </a:r>
          </a:p>
        </c:rich>
      </c:tx>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pie3DChart>
        <c:varyColors val="1"/>
        <c:ser>
          <c:idx val="0"/>
          <c:order val="0"/>
          <c:tx>
            <c:strRef>
              <c:f>label 0</c:f>
              <c:strCache>
                <c:ptCount val="1"/>
                <c:pt idx="0">
                  <c:v>HMIS functionalities have improved work coordination and teamwork at the Hospital</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4"/>
                <c:pt idx="0">
                  <c:v>Strongly agree</c:v>
                </c:pt>
                <c:pt idx="1">
                  <c:v>Agree</c:v>
                </c:pt>
                <c:pt idx="2">
                  <c:v>Disagree</c:v>
                </c:pt>
                <c:pt idx="3">
                  <c:v>Strongly  disagree</c:v>
                </c:pt>
              </c:strCache>
            </c:strRef>
          </c:cat>
          <c:val>
            <c:numRef>
              <c:f>0</c:f>
              <c:numCache>
                <c:formatCode>General</c:formatCode>
                <c:ptCount val="4"/>
                <c:pt idx="0">
                  <c:v>21</c:v>
                </c:pt>
                <c:pt idx="1">
                  <c:v>53</c:v>
                </c:pt>
                <c:pt idx="2">
                  <c:v>14</c:v>
                </c:pt>
                <c:pt idx="3">
                  <c:v>4</c:v>
                </c:pt>
              </c:numCache>
            </c:numRef>
          </c:val>
        </c:ser>
      </c:pie3DChart>
    </c:plotArea>
    <c:legend>
      <c:legendPos val="r"/>
      <c:layout>
        <c:manualLayout>
          <c:xMode val="edge"/>
          <c:yMode val="edge"/>
          <c:x val="0.75792721855714"/>
          <c:y val="0.431947969543147"/>
          <c:w val="0.22890284133234"/>
          <c:h val="0.274472473425353"/>
        </c:manualLayout>
      </c:layout>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2.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800" spc="-1" strike="noStrike">
                <a:solidFill>
                  <a:srgbClr val="000000"/>
                </a:solidFill>
                <a:latin typeface="Calibri"/>
                <a:ea typeface="DejaVu Sans"/>
              </a:defRPr>
            </a:pPr>
            <a:r>
              <a:rPr b="1" sz="1800" spc="-1" strike="noStrike">
                <a:solidFill>
                  <a:srgbClr val="000000"/>
                </a:solidFill>
                <a:latin typeface="Calibri"/>
                <a:ea typeface="DejaVu Sans"/>
              </a:rPr>
              <a:t>Please state the department you are working in?</a:t>
            </a:r>
          </a:p>
        </c:rich>
      </c:tx>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pie3DChart>
        <c:varyColors val="1"/>
        <c:ser>
          <c:idx val="0"/>
          <c:order val="0"/>
          <c:tx>
            <c:strRef>
              <c:f>label 0</c:f>
              <c:strCache>
                <c:ptCount val="1"/>
                <c:pt idx="0">
                  <c:v>Please state the department you are working in?</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Pt>
            <c:idx val="4"/>
            <c:spPr>
              <a:gradFill>
                <a:gsLst>
                  <a:gs pos="0">
                    <a:srgbClr val="2988a1"/>
                  </a:gs>
                  <a:gs pos="100000">
                    <a:srgbClr val="36b0d1"/>
                  </a:gs>
                </a:gsLst>
                <a:lin ang="16200000"/>
              </a:gradFill>
              <a:ln>
                <a:noFill/>
              </a:ln>
            </c:spPr>
          </c:dPt>
          <c:dPt>
            <c:idx val="5"/>
            <c:spPr>
              <a:gradFill>
                <a:gsLst>
                  <a:gs pos="0">
                    <a:srgbClr val="cc6d20"/>
                  </a:gs>
                  <a:gs pos="100000">
                    <a:srgbClr val="ff9033"/>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4"/>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5"/>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6"/>
                <c:pt idx="0">
                  <c:v>Management Department</c:v>
                </c:pt>
                <c:pt idx="1">
                  <c:v>Doctor’s Department</c:v>
                </c:pt>
                <c:pt idx="2">
                  <c:v>Nursing Department</c:v>
                </c:pt>
                <c:pt idx="3">
                  <c:v>Laboratory Department</c:v>
                </c:pt>
                <c:pt idx="4">
                  <c:v>Pharmacy Department</c:v>
                </c:pt>
                <c:pt idx="5">
                  <c:v>Medical Records Department</c:v>
                </c:pt>
              </c:strCache>
            </c:strRef>
          </c:cat>
          <c:val>
            <c:numRef>
              <c:f>0</c:f>
              <c:numCache>
                <c:formatCode>General</c:formatCode>
                <c:ptCount val="6"/>
                <c:pt idx="0">
                  <c:v>8</c:v>
                </c:pt>
                <c:pt idx="1">
                  <c:v>12</c:v>
                </c:pt>
                <c:pt idx="2">
                  <c:v>56</c:v>
                </c:pt>
                <c:pt idx="3">
                  <c:v>6</c:v>
                </c:pt>
                <c:pt idx="4">
                  <c:v>5</c:v>
                </c:pt>
                <c:pt idx="5">
                  <c:v>4</c:v>
                </c:pt>
              </c:numCache>
            </c:numRef>
          </c:val>
        </c:ser>
      </c:pie3DChart>
    </c:plotArea>
    <c:legend>
      <c:legendPos val="r"/>
      <c:layout>
        <c:manualLayout>
          <c:xMode val="edge"/>
          <c:yMode val="edge"/>
          <c:x val="0.686372566529737"/>
          <c:y val="0.300382465431009"/>
          <c:w val="0.300169688309369"/>
          <c:h val="0.42915992349566"/>
        </c:manualLayout>
      </c:layout>
      <c:overlay val="0"/>
      <c:spPr>
        <a:noFill/>
        <a:ln>
          <a:noFill/>
        </a:ln>
      </c:spPr>
      <c:txPr>
        <a:bodyPr/>
        <a:lstStyle/>
        <a:p>
          <a:pPr>
            <a:defRPr b="0" sz="8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3.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400" spc="-1" strike="noStrike">
                <a:solidFill>
                  <a:srgbClr val="000000"/>
                </a:solidFill>
                <a:latin typeface="Calibri"/>
                <a:ea typeface="DejaVu Sans"/>
              </a:defRPr>
            </a:pPr>
            <a:r>
              <a:rPr b="1" sz="1400" spc="-1" strike="noStrike">
                <a:solidFill>
                  <a:srgbClr val="000000"/>
                </a:solidFill>
                <a:latin typeface="Calibri"/>
                <a:ea typeface="DejaVu Sans"/>
              </a:rPr>
              <a:t>For how long you worked at the Hospital?</a:t>
            </a:r>
          </a:p>
        </c:rich>
      </c:tx>
      <c:layout>
        <c:manualLayout>
          <c:xMode val="edge"/>
          <c:yMode val="edge"/>
          <c:x val="0.0312348902427231"/>
          <c:y val="0.0277440873256519"/>
        </c:manualLayout>
      </c:layout>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layout>
        <c:manualLayout>
          <c:layoutTarget val="inner"/>
          <c:xMode val="edge"/>
          <c:yMode val="edge"/>
          <c:x val="0.0198240015472391"/>
          <c:y val="0.342025469981807"/>
          <c:w val="0.652161299680882"/>
          <c:h val="0.586112795633717"/>
        </c:manualLayout>
      </c:layout>
      <c:pie3DChart>
        <c:varyColors val="1"/>
        <c:ser>
          <c:idx val="0"/>
          <c:order val="0"/>
          <c:tx>
            <c:strRef>
              <c:f>label 0</c:f>
              <c:strCache>
                <c:ptCount val="1"/>
                <c:pt idx="0">
                  <c:v>For how long you worked at the Hospital?</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3"/>
                <c:pt idx="0">
                  <c:v>0-5 years</c:v>
                </c:pt>
                <c:pt idx="1">
                  <c:v>6-10 years</c:v>
                </c:pt>
                <c:pt idx="2">
                  <c:v>above 11 years</c:v>
                </c:pt>
              </c:strCache>
            </c:strRef>
          </c:cat>
          <c:val>
            <c:numRef>
              <c:f>0</c:f>
              <c:numCache>
                <c:formatCode>General</c:formatCode>
                <c:ptCount val="3"/>
                <c:pt idx="0">
                  <c:v>23</c:v>
                </c:pt>
                <c:pt idx="1">
                  <c:v>34</c:v>
                </c:pt>
                <c:pt idx="2">
                  <c:v>35</c:v>
                </c:pt>
              </c:numCache>
            </c:numRef>
          </c:val>
        </c:ser>
      </c:pie3DChart>
    </c:plotArea>
    <c:legend>
      <c:legendPos val="r"/>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4.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400" spc="-1" strike="noStrike">
                <a:solidFill>
                  <a:srgbClr val="000000"/>
                </a:solidFill>
                <a:latin typeface="Calibri"/>
                <a:ea typeface="DejaVu Sans"/>
              </a:defRPr>
            </a:pPr>
            <a:r>
              <a:rPr b="1" sz="1400" spc="-1" strike="noStrike">
                <a:solidFill>
                  <a:srgbClr val="000000"/>
                </a:solidFill>
                <a:latin typeface="Calibri"/>
                <a:ea typeface="DejaVu Sans"/>
              </a:rPr>
              <a:t>The HMIS function provides up-to-date information about the patients at the hospital.</a:t>
            </a:r>
          </a:p>
        </c:rich>
      </c:tx>
      <c:overlay val="0"/>
      <c:spPr>
        <a:noFill/>
        <a:ln>
          <a:noFill/>
        </a:ln>
      </c:spPr>
    </c:title>
    <c:autoTitleDeleted val="0"/>
    <c:view3D>
      <c:rotX val="36"/>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layout>
        <c:manualLayout>
          <c:layoutTarget val="inner"/>
          <c:xMode val="edge"/>
          <c:yMode val="edge"/>
          <c:x val="0.0968762760310331"/>
          <c:y val="0.321174951581666"/>
          <c:w val="0.530624744793793"/>
          <c:h val="0.636055519690123"/>
        </c:manualLayout>
      </c:layout>
      <c:pie3DChart>
        <c:varyColors val="1"/>
        <c:ser>
          <c:idx val="0"/>
          <c:order val="0"/>
          <c:tx>
            <c:strRef>
              <c:f>label 0</c:f>
              <c:strCache>
                <c:ptCount val="1"/>
                <c:pt idx="0">
                  <c:v>The HMIS function provides up-to-date information about the patients at the hospital.</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4"/>
                <c:pt idx="0">
                  <c:v>Strongly agree</c:v>
                </c:pt>
                <c:pt idx="1">
                  <c:v>Agree</c:v>
                </c:pt>
                <c:pt idx="2">
                  <c:v>Disagree</c:v>
                </c:pt>
                <c:pt idx="3">
                  <c:v>Strongly  disagree</c:v>
                </c:pt>
              </c:strCache>
            </c:strRef>
          </c:cat>
          <c:val>
            <c:numRef>
              <c:f>0</c:f>
              <c:numCache>
                <c:formatCode>General</c:formatCode>
                <c:ptCount val="4"/>
                <c:pt idx="0">
                  <c:v>26</c:v>
                </c:pt>
                <c:pt idx="1">
                  <c:v>49</c:v>
                </c:pt>
                <c:pt idx="2">
                  <c:v>17</c:v>
                </c:pt>
                <c:pt idx="3">
                  <c:v>0</c:v>
                </c:pt>
              </c:numCache>
            </c:numRef>
          </c:val>
        </c:ser>
      </c:pie3DChart>
    </c:plotArea>
    <c:legend>
      <c:legendPos val="r"/>
      <c:layout>
        <c:manualLayout>
          <c:xMode val="edge"/>
          <c:yMode val="edge"/>
          <c:x val="0.679526433966116"/>
          <c:y val="0.384640206518232"/>
          <c:w val="0.299683576605083"/>
          <c:h val="0.401161852509279"/>
        </c:manualLayout>
      </c:layout>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5.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200" spc="-1" strike="noStrike">
                <a:solidFill>
                  <a:srgbClr val="000000"/>
                </a:solidFill>
                <a:latin typeface="Calibri"/>
                <a:ea typeface="DejaVu Sans"/>
              </a:defRPr>
            </a:pPr>
            <a:r>
              <a:rPr b="1" sz="1200" spc="-1" strike="noStrike">
                <a:solidFill>
                  <a:srgbClr val="000000"/>
                </a:solidFill>
                <a:latin typeface="Calibri"/>
                <a:ea typeface="DejaVu Sans"/>
              </a:rPr>
              <a:t>The HMIS functions facilitate better coordination of the healthcare services at the hospital</a:t>
            </a:r>
          </a:p>
        </c:rich>
      </c:tx>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pie3DChart>
        <c:varyColors val="1"/>
        <c:ser>
          <c:idx val="0"/>
          <c:order val="0"/>
          <c:tx>
            <c:strRef>
              <c:f>label 0</c:f>
              <c:strCache>
                <c:ptCount val="1"/>
                <c:pt idx="0">
                  <c:v>The HMIS functions facilitate better coordination of the healthcare services at the hospital</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4"/>
                <c:pt idx="0">
                  <c:v>Strongly agree</c:v>
                </c:pt>
                <c:pt idx="1">
                  <c:v>Agree</c:v>
                </c:pt>
                <c:pt idx="2">
                  <c:v>Disagree</c:v>
                </c:pt>
                <c:pt idx="3">
                  <c:v>Strongly  disagree</c:v>
                </c:pt>
              </c:strCache>
            </c:strRef>
          </c:cat>
          <c:val>
            <c:numRef>
              <c:f>0</c:f>
              <c:numCache>
                <c:formatCode>General</c:formatCode>
                <c:ptCount val="4"/>
                <c:pt idx="0">
                  <c:v>30</c:v>
                </c:pt>
                <c:pt idx="1">
                  <c:v>46</c:v>
                </c:pt>
                <c:pt idx="2">
                  <c:v>11</c:v>
                </c:pt>
                <c:pt idx="3">
                  <c:v>5</c:v>
                </c:pt>
              </c:numCache>
            </c:numRef>
          </c:val>
        </c:ser>
      </c:pie3DChart>
    </c:plotArea>
    <c:legend>
      <c:legendPos val="r"/>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6.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400" spc="-1" strike="noStrike">
                <a:solidFill>
                  <a:srgbClr val="000000"/>
                </a:solidFill>
                <a:latin typeface="Calibri"/>
                <a:ea typeface="DejaVu Sans"/>
              </a:defRPr>
            </a:pPr>
            <a:r>
              <a:rPr b="1" sz="1400" spc="-1" strike="noStrike">
                <a:solidFill>
                  <a:srgbClr val="000000"/>
                </a:solidFill>
                <a:latin typeface="Calibri"/>
                <a:ea typeface="DejaVu Sans"/>
              </a:rPr>
              <a:t>The HMIS functions at the hospital are of high quality</a:t>
            </a:r>
          </a:p>
        </c:rich>
      </c:tx>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layout>
        <c:manualLayout>
          <c:layoutTarget val="inner"/>
          <c:xMode val="edge"/>
          <c:yMode val="edge"/>
          <c:x val="0.0607881773399015"/>
          <c:y val="0.367046818727491"/>
          <c:w val="0.518226600985222"/>
          <c:h val="0.493397358943577"/>
        </c:manualLayout>
      </c:layout>
      <c:pie3DChart>
        <c:varyColors val="1"/>
        <c:ser>
          <c:idx val="0"/>
          <c:order val="0"/>
          <c:tx>
            <c:strRef>
              <c:f>label 0</c:f>
              <c:strCache>
                <c:ptCount val="1"/>
                <c:pt idx="0">
                  <c:v>The HMIS functions at the hospital are of high quality</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4"/>
                <c:pt idx="0">
                  <c:v>Strongly agree</c:v>
                </c:pt>
                <c:pt idx="1">
                  <c:v>Agree</c:v>
                </c:pt>
                <c:pt idx="2">
                  <c:v>Disagree</c:v>
                </c:pt>
                <c:pt idx="3">
                  <c:v>Strongly  disagree</c:v>
                </c:pt>
              </c:strCache>
            </c:strRef>
          </c:cat>
          <c:val>
            <c:numRef>
              <c:f>0</c:f>
              <c:numCache>
                <c:formatCode>General</c:formatCode>
                <c:ptCount val="4"/>
                <c:pt idx="0">
                  <c:v>21</c:v>
                </c:pt>
                <c:pt idx="1">
                  <c:v>37</c:v>
                </c:pt>
                <c:pt idx="2">
                  <c:v>20</c:v>
                </c:pt>
                <c:pt idx="3">
                  <c:v>14</c:v>
                </c:pt>
              </c:numCache>
            </c:numRef>
          </c:val>
        </c:ser>
      </c:pie3DChart>
    </c:plotArea>
    <c:legend>
      <c:legendPos val="r"/>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7.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400" spc="-1" strike="noStrike">
                <a:solidFill>
                  <a:srgbClr val="000000"/>
                </a:solidFill>
                <a:latin typeface="Calibri"/>
                <a:ea typeface="DejaVu Sans"/>
              </a:defRPr>
            </a:pPr>
            <a:r>
              <a:rPr b="1" sz="1400" spc="-1" strike="noStrike">
                <a:solidFill>
                  <a:srgbClr val="000000"/>
                </a:solidFill>
                <a:latin typeface="Calibri"/>
                <a:ea typeface="DejaVu Sans"/>
              </a:rPr>
              <a:t>The HMIS functionalities at the hospital are reliable.</a:t>
            </a:r>
          </a:p>
        </c:rich>
      </c:tx>
      <c:layout>
        <c:manualLayout>
          <c:xMode val="edge"/>
          <c:yMode val="edge"/>
          <c:x val="0.116402667778241"/>
          <c:y val="0"/>
        </c:manualLayout>
      </c:layout>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pie3DChart>
        <c:varyColors val="1"/>
        <c:ser>
          <c:idx val="0"/>
          <c:order val="0"/>
          <c:tx>
            <c:strRef>
              <c:f>label 0</c:f>
              <c:strCache>
                <c:ptCount val="1"/>
                <c:pt idx="0">
                  <c:v>The HMIS functionalities at the hospital are reliable.</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4"/>
                <c:pt idx="0">
                  <c:v>Strongly agree</c:v>
                </c:pt>
                <c:pt idx="1">
                  <c:v>Agree</c:v>
                </c:pt>
                <c:pt idx="2">
                  <c:v>Disagree</c:v>
                </c:pt>
                <c:pt idx="3">
                  <c:v>Strongly  disagree</c:v>
                </c:pt>
              </c:strCache>
            </c:strRef>
          </c:cat>
          <c:val>
            <c:numRef>
              <c:f>0</c:f>
              <c:numCache>
                <c:formatCode>General</c:formatCode>
                <c:ptCount val="4"/>
                <c:pt idx="0">
                  <c:v>9</c:v>
                </c:pt>
                <c:pt idx="1">
                  <c:v>47</c:v>
                </c:pt>
                <c:pt idx="2">
                  <c:v>33</c:v>
                </c:pt>
                <c:pt idx="3">
                  <c:v>3</c:v>
                </c:pt>
              </c:numCache>
            </c:numRef>
          </c:val>
        </c:ser>
      </c:pie3DChart>
    </c:plotArea>
    <c:legend>
      <c:legendPos val="r"/>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8.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300" spc="-1" strike="noStrike">
                <a:solidFill>
                  <a:srgbClr val="000000"/>
                </a:solidFill>
                <a:latin typeface="Calibri"/>
                <a:ea typeface="DejaVu Sans"/>
              </a:defRPr>
            </a:pPr>
            <a:r>
              <a:rPr b="1" sz="1300" spc="-1" strike="noStrike">
                <a:solidFill>
                  <a:srgbClr val="000000"/>
                </a:solidFill>
                <a:latin typeface="Calibri"/>
                <a:ea typeface="DejaVu Sans"/>
              </a:rPr>
              <a:t>The HMIS function provides accurate information about the patients at the hospital.</a:t>
            </a:r>
          </a:p>
        </c:rich>
      </c:tx>
      <c:layout>
        <c:manualLayout>
          <c:xMode val="edge"/>
          <c:yMode val="edge"/>
          <c:x val="0.0584034956836833"/>
          <c:y val="0.0624596513879923"/>
        </c:manualLayout>
      </c:layout>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layout>
        <c:manualLayout>
          <c:layoutTarget val="inner"/>
          <c:xMode val="edge"/>
          <c:yMode val="edge"/>
          <c:x val="0.0792923372055846"/>
          <c:y val="0.442704970948999"/>
          <c:w val="0.581796866673772"/>
          <c:h val="0.46901226597805"/>
        </c:manualLayout>
      </c:layout>
      <c:pie3DChart>
        <c:varyColors val="1"/>
        <c:ser>
          <c:idx val="0"/>
          <c:order val="0"/>
          <c:tx>
            <c:strRef>
              <c:f>label 0</c:f>
              <c:strCache>
                <c:ptCount val="1"/>
                <c:pt idx="0">
                  <c:v>The HMIS function provides accurate information about the patients at the hospital.</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4"/>
                <c:pt idx="0">
                  <c:v>Strongly agree</c:v>
                </c:pt>
                <c:pt idx="1">
                  <c:v>Agree</c:v>
                </c:pt>
                <c:pt idx="2">
                  <c:v>Disagree</c:v>
                </c:pt>
                <c:pt idx="3">
                  <c:v>Strongly  disagree</c:v>
                </c:pt>
              </c:strCache>
            </c:strRef>
          </c:cat>
          <c:val>
            <c:numRef>
              <c:f>0</c:f>
              <c:numCache>
                <c:formatCode>General</c:formatCode>
                <c:ptCount val="4"/>
                <c:pt idx="0">
                  <c:v>25</c:v>
                </c:pt>
                <c:pt idx="1">
                  <c:v>49</c:v>
                </c:pt>
                <c:pt idx="2">
                  <c:v>18</c:v>
                </c:pt>
                <c:pt idx="3">
                  <c:v>0</c:v>
                </c:pt>
              </c:numCache>
            </c:numRef>
          </c:val>
        </c:ser>
      </c:pie3DChart>
    </c:plotArea>
    <c:legend>
      <c:legendPos val="r"/>
      <c:layout>
        <c:manualLayout>
          <c:xMode val="edge"/>
          <c:yMode val="edge"/>
          <c:x val="0.70420884389984"/>
          <c:y val="0.444014198128428"/>
          <c:w val="0.279624893435635"/>
          <c:h val="0.381959012425367"/>
        </c:manualLayout>
      </c:layout>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charts/chart9.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1" sz="1400" spc="-1" strike="noStrike">
                <a:solidFill>
                  <a:srgbClr val="000000"/>
                </a:solidFill>
                <a:latin typeface="Calibri"/>
                <a:ea typeface="DejaVu Sans"/>
              </a:defRPr>
            </a:pPr>
            <a:r>
              <a:rPr b="1" sz="1400" spc="-1" strike="noStrike">
                <a:solidFill>
                  <a:srgbClr val="000000"/>
                </a:solidFill>
                <a:latin typeface="Calibri"/>
                <a:ea typeface="DejaVu Sans"/>
              </a:rPr>
              <a:t>HMIS functionalities have led to improved processes/operations at the Hospital</a:t>
            </a:r>
          </a:p>
        </c:rich>
      </c:tx>
      <c:overlay val="0"/>
      <c:spPr>
        <a:noFill/>
        <a:ln>
          <a:noFill/>
        </a:ln>
      </c:spPr>
    </c:title>
    <c:autoTitleDeleted val="0"/>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pie3DChart>
        <c:varyColors val="1"/>
        <c:ser>
          <c:idx val="0"/>
          <c:order val="0"/>
          <c:tx>
            <c:strRef>
              <c:f>label 0</c:f>
              <c:strCache>
                <c:ptCount val="1"/>
                <c:pt idx="0">
                  <c:v>HMIS functionalities have led to improved processes/operations at the Hospital</c:v>
                </c:pt>
              </c:strCache>
            </c:strRef>
          </c:tx>
          <c:spPr>
            <a:gradFill>
              <a:gsLst>
                <a:gs pos="0">
                  <a:srgbClr val="2e5f99"/>
                </a:gs>
                <a:gs pos="100000">
                  <a:srgbClr val="3c7ac7"/>
                </a:gs>
              </a:gsLst>
              <a:lin ang="16200000"/>
            </a:gradFill>
            <a:ln>
              <a:noFill/>
            </a:ln>
          </c:spPr>
          <c:explosion val="0"/>
          <c:dPt>
            <c:idx val="0"/>
            <c:spPr>
              <a:gradFill>
                <a:gsLst>
                  <a:gs pos="0">
                    <a:srgbClr val="2e5f99"/>
                  </a:gs>
                  <a:gs pos="100000">
                    <a:srgbClr val="3c7ac7"/>
                  </a:gs>
                </a:gsLst>
                <a:lin ang="16200000"/>
              </a:gradFill>
              <a:ln>
                <a:noFill/>
              </a:ln>
            </c:spPr>
          </c:dPt>
          <c:dPt>
            <c:idx val="1"/>
            <c:spPr>
              <a:gradFill>
                <a:gsLst>
                  <a:gs pos="0">
                    <a:srgbClr val="9c2f2c"/>
                  </a:gs>
                  <a:gs pos="100000">
                    <a:srgbClr val="cb3d39"/>
                  </a:gs>
                </a:gsLst>
                <a:lin ang="16200000"/>
              </a:gradFill>
              <a:ln>
                <a:noFill/>
              </a:ln>
            </c:spPr>
          </c:dPt>
          <c:dPt>
            <c:idx val="2"/>
            <c:spPr>
              <a:gradFill>
                <a:gsLst>
                  <a:gs pos="0">
                    <a:srgbClr val="779637"/>
                  </a:gs>
                  <a:gs pos="100000">
                    <a:srgbClr val="9bc348"/>
                  </a:gs>
                </a:gsLst>
                <a:lin ang="16200000"/>
              </a:gradFill>
              <a:ln>
                <a:noFill/>
              </a:ln>
            </c:spPr>
          </c:dPt>
          <c:dPt>
            <c:idx val="3"/>
            <c:spPr>
              <a:gradFill>
                <a:gsLst>
                  <a:gs pos="0">
                    <a:srgbClr val="5e437f"/>
                  </a:gs>
                  <a:gs pos="100000">
                    <a:srgbClr val="7b57a5"/>
                  </a:gs>
                </a:gsLst>
                <a:lin ang="16200000"/>
              </a:gradFill>
              <a:ln>
                <a:noFill/>
              </a:ln>
            </c:spPr>
          </c:dPt>
          <c:dLbls>
            <c:numFmt formatCode="0%" sourceLinked="0"/>
            <c:dLbl>
              <c:idx val="0"/>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1"/>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2"/>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dLbl>
              <c:idx val="3"/>
              <c:numFmt formatCode="0%" sourceLinked="0"/>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dLbl>
            <c:txPr>
              <a:bodyPr/>
              <a:lstStyle/>
              <a:p>
                <a:pPr>
                  <a:defRPr b="0" sz="1000" spc="-1" strike="noStrike">
                    <a:solidFill>
                      <a:srgbClr val="000000"/>
                    </a:solidFill>
                    <a:latin typeface="Calibri"/>
                    <a:ea typeface="DejaVu Sans"/>
                  </a:defRPr>
                </a:pPr>
              </a:p>
            </c:txPr>
            <c:dLblPos val="bestFit"/>
            <c:showLegendKey val="0"/>
            <c:showVal val="0"/>
            <c:showCatName val="0"/>
            <c:showSerName val="0"/>
            <c:showPercent val="1"/>
            <c:separator>
</c:separator>
            <c:showLeaderLines val="0"/>
          </c:dLbls>
          <c:cat>
            <c:strRef>
              <c:f>categories</c:f>
              <c:strCache>
                <c:ptCount val="4"/>
                <c:pt idx="0">
                  <c:v>Strongly agree</c:v>
                </c:pt>
                <c:pt idx="1">
                  <c:v>Agree</c:v>
                </c:pt>
                <c:pt idx="2">
                  <c:v>Disagree</c:v>
                </c:pt>
                <c:pt idx="3">
                  <c:v>Strongly  disagree</c:v>
                </c:pt>
              </c:strCache>
            </c:strRef>
          </c:cat>
          <c:val>
            <c:numRef>
              <c:f>0</c:f>
              <c:numCache>
                <c:formatCode>General</c:formatCode>
                <c:ptCount val="4"/>
                <c:pt idx="0">
                  <c:v>22</c:v>
                </c:pt>
                <c:pt idx="1">
                  <c:v>51</c:v>
                </c:pt>
                <c:pt idx="2">
                  <c:v>16</c:v>
                </c:pt>
                <c:pt idx="3">
                  <c:v>3</c:v>
                </c:pt>
              </c:numCache>
            </c:numRef>
          </c:val>
        </c:ser>
      </c:pie3DChart>
    </c:plotArea>
    <c:legend>
      <c:legendPos val="r"/>
      <c:overlay val="0"/>
      <c:spPr>
        <a:noFill/>
        <a:ln>
          <a:noFill/>
        </a:ln>
      </c:spPr>
      <c:txPr>
        <a:bodyPr/>
        <a:lstStyle/>
        <a:p>
          <a:pPr>
            <a:defRPr b="0" sz="1000" spc="-1" strike="noStrike">
              <a:solidFill>
                <a:srgbClr val="000000"/>
              </a:solidFill>
              <a:latin typeface="Calibri"/>
              <a:ea typeface="DejaVu Sans"/>
            </a:defRPr>
          </a:pPr>
        </a:p>
      </c:txPr>
    </c:legend>
    <c:plotVisOnly val="1"/>
    <c:dispBlanksAs val="gap"/>
  </c:chart>
  <c:spPr>
    <a:solidFill>
      <a:srgbClr val="ffffff"/>
    </a:solidFill>
    <a:ln w="9360">
      <a:solidFill>
        <a:srgbClr val="d9d9d9"/>
      </a:solidFill>
      <a:round/>
    </a:ln>
  </c:spPr>
</c:chartSpace>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IN" sz="3200" spc="-1" strike="noStrike">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normAutofit/>
          </a:bodyPr>
          <a:p>
            <a:endParaRPr b="0" lang="en-IN" sz="3200" spc="-1" strike="noStrike">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IN" sz="3200" spc="-1" strike="noStrike">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rIns="0" tIns="0" bIns="0">
            <a:normAutofit/>
          </a:bodyPr>
          <a:p>
            <a:endParaRPr b="0" lang="en-IN" sz="3200" spc="-1" strike="noStrike">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rIns="0" tIns="0" bIns="0">
            <a:normAutofit/>
          </a:bodyPr>
          <a:p>
            <a:endParaRPr b="0" lang="en-IN" sz="3200" spc="-1" strike="noStrike">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IN" sz="3200" spc="-1" strike="noStrike">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IN" sz="3200" spc="-1" strike="noStrike">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rIns="0" tIns="0" bIns="0">
            <a:normAutofit/>
          </a:bodyPr>
          <a:p>
            <a:endParaRPr b="0" lang="en-IN" sz="3200" spc="-1" strike="noStrike">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IN" sz="3200" spc="-1" strike="noStrike">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IN"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rIns="0" tIns="0" bIns="0">
            <a:normAutofit/>
          </a:bodyPr>
          <a:p>
            <a:endParaRPr b="0" lang="en-IN"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rIns="0" tIns="0" bIns="0">
            <a:normAutofit/>
          </a:bodyPr>
          <a:p>
            <a:endParaRPr b="0" lang="en-IN" sz="3200" spc="-1" strike="noStrike">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rIns="0" tIns="0" bIns="0">
            <a:normAutofit/>
          </a:bodyPr>
          <a:p>
            <a:endParaRPr b="0" lang="en-IN"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IN"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rIns="0" tIns="0" bIns="0">
            <a:normAutofit/>
          </a:bodyPr>
          <a:p>
            <a:endParaRPr b="0" lang="en-IN" sz="3200" spc="-1" strike="noStrike">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rIns="0" tIns="0" bIns="0">
            <a:normAutofit/>
          </a:bodyPr>
          <a:p>
            <a:endParaRPr b="0" lang="en-IN" sz="3200" spc="-1" strike="noStrike">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IN"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rIns="0" tIns="0" bIns="0">
            <a:normAutofit/>
          </a:bodyPr>
          <a:p>
            <a:endParaRPr b="0" lang="en-IN" sz="3200" spc="-1" strike="noStrike">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IN" sz="3200" spc="-1" strike="noStrike">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rIns="0" tIns="0" bIns="0">
            <a:normAutofit/>
          </a:bodyPr>
          <a:p>
            <a:endParaRPr b="0" lang="en-IN" sz="3200" spc="-1" strike="noStrike">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IN" sz="3200" spc="-1" strike="noStrike">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rIns="0" tIns="0" bIns="0">
            <a:normAutofit/>
          </a:bodyPr>
          <a:p>
            <a:endParaRPr b="0" lang="en-IN" sz="3200" spc="-1" strike="noStrike">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rIns="0" tIns="0" bIns="0">
            <a:normAutofit/>
          </a:bodyPr>
          <a:p>
            <a:endParaRPr b="0" lang="en-IN" sz="3200" spc="-1" strike="noStrike">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IN" sz="3200" spc="-1" strike="noStrike">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rIns="0" tIns="0" bIns="0">
            <a:normAutofit/>
          </a:bodyPr>
          <a:p>
            <a:endParaRPr b="0" lang="en-IN" sz="3200" spc="-1" strike="noStrike">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rIns="0" tIns="0" bIns="0">
            <a:normAutofit/>
          </a:bodyPr>
          <a:p>
            <a:endParaRPr b="0" lang="en-IN" sz="3200" spc="-1" strike="noStrike">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rIns="0" tIns="0" bIns="0">
            <a:normAutofit/>
          </a:bodyPr>
          <a:p>
            <a:endParaRPr b="0" lang="en-IN" sz="3200" spc="-1" strike="noStrike">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rIns="0" tIns="0" bIns="0">
            <a:normAutofit/>
          </a:bodyPr>
          <a:p>
            <a:endParaRPr b="0" lang="en-IN" sz="3200" spc="-1" strike="noStrike">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rIns="0" tIns="0" bIns="0">
            <a:normAutofit/>
          </a:bodyPr>
          <a:p>
            <a:endParaRPr b="0" lang="en-IN" sz="3200" spc="-1" strike="noStrike">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rIns="0" tIns="0" bIns="0">
            <a:normAutofit/>
          </a:bodyPr>
          <a:p>
            <a:endParaRPr b="0" lang="en-IN" sz="3200" spc="-1" strike="noStrike">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79"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IN"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81" name="PlaceHolder 2"/>
          <p:cNvSpPr>
            <a:spLocks noGrp="1"/>
          </p:cNvSpPr>
          <p:nvPr>
            <p:ph type="body"/>
          </p:nvPr>
        </p:nvSpPr>
        <p:spPr>
          <a:xfrm>
            <a:off x="609480" y="1604520"/>
            <a:ext cx="10972440" cy="3977280"/>
          </a:xfrm>
          <a:prstGeom prst="rect">
            <a:avLst/>
          </a:prstGeom>
        </p:spPr>
        <p:txBody>
          <a:bodyPr lIns="0" rIns="0" tIns="0" bIns="0">
            <a:normAutofit/>
          </a:bodyPr>
          <a:p>
            <a:endParaRPr b="0" lang="en-IN"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83" name="PlaceHolder 2"/>
          <p:cNvSpPr>
            <a:spLocks noGrp="1"/>
          </p:cNvSpPr>
          <p:nvPr>
            <p:ph type="body"/>
          </p:nvPr>
        </p:nvSpPr>
        <p:spPr>
          <a:xfrm>
            <a:off x="609480" y="1604520"/>
            <a:ext cx="5354280" cy="3977280"/>
          </a:xfrm>
          <a:prstGeom prst="rect">
            <a:avLst/>
          </a:prstGeom>
        </p:spPr>
        <p:txBody>
          <a:bodyPr lIns="0" rIns="0" tIns="0" bIns="0">
            <a:normAutofit/>
          </a:bodyPr>
          <a:p>
            <a:endParaRPr b="0" lang="en-IN" sz="3200" spc="-1" strike="noStrike">
              <a:latin typeface="Arial"/>
            </a:endParaRPr>
          </a:p>
        </p:txBody>
      </p:sp>
      <p:sp>
        <p:nvSpPr>
          <p:cNvPr id="84" name="PlaceHolder 3"/>
          <p:cNvSpPr>
            <a:spLocks noGrp="1"/>
          </p:cNvSpPr>
          <p:nvPr>
            <p:ph type="body"/>
          </p:nvPr>
        </p:nvSpPr>
        <p:spPr>
          <a:xfrm>
            <a:off x="6231960" y="1604520"/>
            <a:ext cx="5354280" cy="3977280"/>
          </a:xfrm>
          <a:prstGeom prst="rect">
            <a:avLst/>
          </a:prstGeom>
        </p:spPr>
        <p:txBody>
          <a:bodyPr lIns="0" rIns="0" tIns="0" bIns="0">
            <a:normAutofit/>
          </a:bodyPr>
          <a:p>
            <a:endParaRPr b="0" lang="en-IN"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IN"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IN"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88" name="PlaceHolder 2"/>
          <p:cNvSpPr>
            <a:spLocks noGrp="1"/>
          </p:cNvSpPr>
          <p:nvPr>
            <p:ph type="body"/>
          </p:nvPr>
        </p:nvSpPr>
        <p:spPr>
          <a:xfrm>
            <a:off x="609480" y="1604520"/>
            <a:ext cx="5354280" cy="1896840"/>
          </a:xfrm>
          <a:prstGeom prst="rect">
            <a:avLst/>
          </a:prstGeom>
        </p:spPr>
        <p:txBody>
          <a:bodyPr lIns="0" rIns="0" tIns="0" bIns="0">
            <a:normAutofit/>
          </a:bodyPr>
          <a:p>
            <a:endParaRPr b="0" lang="en-IN" sz="3200" spc="-1" strike="noStrike">
              <a:latin typeface="Arial"/>
            </a:endParaRPr>
          </a:p>
        </p:txBody>
      </p:sp>
      <p:sp>
        <p:nvSpPr>
          <p:cNvPr id="89" name="PlaceHolder 3"/>
          <p:cNvSpPr>
            <a:spLocks noGrp="1"/>
          </p:cNvSpPr>
          <p:nvPr>
            <p:ph type="body"/>
          </p:nvPr>
        </p:nvSpPr>
        <p:spPr>
          <a:xfrm>
            <a:off x="6231960" y="1604520"/>
            <a:ext cx="5354280" cy="3977280"/>
          </a:xfrm>
          <a:prstGeom prst="rect">
            <a:avLst/>
          </a:prstGeom>
        </p:spPr>
        <p:txBody>
          <a:bodyPr lIns="0" rIns="0" tIns="0" bIns="0">
            <a:normAutofit/>
          </a:bodyPr>
          <a:p>
            <a:endParaRPr b="0" lang="en-IN" sz="3200" spc="-1" strike="noStrike">
              <a:latin typeface="Arial"/>
            </a:endParaRPr>
          </a:p>
        </p:txBody>
      </p:sp>
      <p:sp>
        <p:nvSpPr>
          <p:cNvPr id="90" name="PlaceHolder 4"/>
          <p:cNvSpPr>
            <a:spLocks noGrp="1"/>
          </p:cNvSpPr>
          <p:nvPr>
            <p:ph type="body"/>
          </p:nvPr>
        </p:nvSpPr>
        <p:spPr>
          <a:xfrm>
            <a:off x="609480" y="3682080"/>
            <a:ext cx="535428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92" name="PlaceHolder 2"/>
          <p:cNvSpPr>
            <a:spLocks noGrp="1"/>
          </p:cNvSpPr>
          <p:nvPr>
            <p:ph type="body"/>
          </p:nvPr>
        </p:nvSpPr>
        <p:spPr>
          <a:xfrm>
            <a:off x="609480" y="1604520"/>
            <a:ext cx="5354280" cy="3977280"/>
          </a:xfrm>
          <a:prstGeom prst="rect">
            <a:avLst/>
          </a:prstGeom>
        </p:spPr>
        <p:txBody>
          <a:bodyPr lIns="0" rIns="0" tIns="0" bIns="0">
            <a:normAutofit/>
          </a:bodyPr>
          <a:p>
            <a:endParaRPr b="0" lang="en-IN" sz="3200" spc="-1" strike="noStrike">
              <a:latin typeface="Arial"/>
            </a:endParaRPr>
          </a:p>
        </p:txBody>
      </p:sp>
      <p:sp>
        <p:nvSpPr>
          <p:cNvPr id="9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IN" sz="3200" spc="-1" strike="noStrike">
              <a:latin typeface="Arial"/>
            </a:endParaRPr>
          </a:p>
        </p:txBody>
      </p:sp>
      <p:sp>
        <p:nvSpPr>
          <p:cNvPr id="94" name="PlaceHolder 4"/>
          <p:cNvSpPr>
            <a:spLocks noGrp="1"/>
          </p:cNvSpPr>
          <p:nvPr>
            <p:ph type="body"/>
          </p:nvPr>
        </p:nvSpPr>
        <p:spPr>
          <a:xfrm>
            <a:off x="6231960" y="3682080"/>
            <a:ext cx="535428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96" name="PlaceHolder 2"/>
          <p:cNvSpPr>
            <a:spLocks noGrp="1"/>
          </p:cNvSpPr>
          <p:nvPr>
            <p:ph type="body"/>
          </p:nvPr>
        </p:nvSpPr>
        <p:spPr>
          <a:xfrm>
            <a:off x="609480" y="1604520"/>
            <a:ext cx="5354280" cy="1896840"/>
          </a:xfrm>
          <a:prstGeom prst="rect">
            <a:avLst/>
          </a:prstGeom>
        </p:spPr>
        <p:txBody>
          <a:bodyPr lIns="0" rIns="0" tIns="0" bIns="0">
            <a:normAutofit/>
          </a:bodyPr>
          <a:p>
            <a:endParaRPr b="0" lang="en-IN" sz="3200" spc="-1" strike="noStrike">
              <a:latin typeface="Arial"/>
            </a:endParaRPr>
          </a:p>
        </p:txBody>
      </p:sp>
      <p:sp>
        <p:nvSpPr>
          <p:cNvPr id="9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IN" sz="3200" spc="-1" strike="noStrike">
              <a:latin typeface="Arial"/>
            </a:endParaRPr>
          </a:p>
        </p:txBody>
      </p:sp>
      <p:sp>
        <p:nvSpPr>
          <p:cNvPr id="98" name="PlaceHolder 4"/>
          <p:cNvSpPr>
            <a:spLocks noGrp="1"/>
          </p:cNvSpPr>
          <p:nvPr>
            <p:ph type="body"/>
          </p:nvPr>
        </p:nvSpPr>
        <p:spPr>
          <a:xfrm>
            <a:off x="609480" y="3682080"/>
            <a:ext cx="1097244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100" name="PlaceHolder 2"/>
          <p:cNvSpPr>
            <a:spLocks noGrp="1"/>
          </p:cNvSpPr>
          <p:nvPr>
            <p:ph type="body"/>
          </p:nvPr>
        </p:nvSpPr>
        <p:spPr>
          <a:xfrm>
            <a:off x="609480" y="1604520"/>
            <a:ext cx="10972440" cy="1896840"/>
          </a:xfrm>
          <a:prstGeom prst="rect">
            <a:avLst/>
          </a:prstGeom>
        </p:spPr>
        <p:txBody>
          <a:bodyPr lIns="0" rIns="0" tIns="0" bIns="0">
            <a:normAutofit/>
          </a:bodyPr>
          <a:p>
            <a:endParaRPr b="0" lang="en-IN" sz="3200" spc="-1" strike="noStrike">
              <a:latin typeface="Arial"/>
            </a:endParaRPr>
          </a:p>
        </p:txBody>
      </p:sp>
      <p:sp>
        <p:nvSpPr>
          <p:cNvPr id="101" name="PlaceHolder 3"/>
          <p:cNvSpPr>
            <a:spLocks noGrp="1"/>
          </p:cNvSpPr>
          <p:nvPr>
            <p:ph type="body"/>
          </p:nvPr>
        </p:nvSpPr>
        <p:spPr>
          <a:xfrm>
            <a:off x="609480" y="3682080"/>
            <a:ext cx="1097244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103" name="PlaceHolder 2"/>
          <p:cNvSpPr>
            <a:spLocks noGrp="1"/>
          </p:cNvSpPr>
          <p:nvPr>
            <p:ph type="body"/>
          </p:nvPr>
        </p:nvSpPr>
        <p:spPr>
          <a:xfrm>
            <a:off x="609480" y="1604520"/>
            <a:ext cx="5354280" cy="1896840"/>
          </a:xfrm>
          <a:prstGeom prst="rect">
            <a:avLst/>
          </a:prstGeom>
        </p:spPr>
        <p:txBody>
          <a:bodyPr lIns="0" rIns="0" tIns="0" bIns="0">
            <a:normAutofit/>
          </a:bodyPr>
          <a:p>
            <a:endParaRPr b="0" lang="en-IN" sz="3200" spc="-1" strike="noStrike">
              <a:latin typeface="Arial"/>
            </a:endParaRPr>
          </a:p>
        </p:txBody>
      </p:sp>
      <p:sp>
        <p:nvSpPr>
          <p:cNvPr id="10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IN" sz="3200" spc="-1" strike="noStrike">
              <a:latin typeface="Arial"/>
            </a:endParaRPr>
          </a:p>
        </p:txBody>
      </p:sp>
      <p:sp>
        <p:nvSpPr>
          <p:cNvPr id="105" name="PlaceHolder 4"/>
          <p:cNvSpPr>
            <a:spLocks noGrp="1"/>
          </p:cNvSpPr>
          <p:nvPr>
            <p:ph type="body"/>
          </p:nvPr>
        </p:nvSpPr>
        <p:spPr>
          <a:xfrm>
            <a:off x="609480" y="3682080"/>
            <a:ext cx="5354280" cy="1896840"/>
          </a:xfrm>
          <a:prstGeom prst="rect">
            <a:avLst/>
          </a:prstGeom>
        </p:spPr>
        <p:txBody>
          <a:bodyPr lIns="0" rIns="0" tIns="0" bIns="0">
            <a:normAutofit/>
          </a:bodyPr>
          <a:p>
            <a:endParaRPr b="0" lang="en-IN" sz="3200" spc="-1" strike="noStrike">
              <a:latin typeface="Arial"/>
            </a:endParaRPr>
          </a:p>
        </p:txBody>
      </p:sp>
      <p:sp>
        <p:nvSpPr>
          <p:cNvPr id="106" name="PlaceHolder 5"/>
          <p:cNvSpPr>
            <a:spLocks noGrp="1"/>
          </p:cNvSpPr>
          <p:nvPr>
            <p:ph type="body"/>
          </p:nvPr>
        </p:nvSpPr>
        <p:spPr>
          <a:xfrm>
            <a:off x="6231960" y="3682080"/>
            <a:ext cx="535428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108" name="PlaceHolder 2"/>
          <p:cNvSpPr>
            <a:spLocks noGrp="1"/>
          </p:cNvSpPr>
          <p:nvPr>
            <p:ph type="body"/>
          </p:nvPr>
        </p:nvSpPr>
        <p:spPr>
          <a:xfrm>
            <a:off x="609480" y="1604520"/>
            <a:ext cx="3533040" cy="1896840"/>
          </a:xfrm>
          <a:prstGeom prst="rect">
            <a:avLst/>
          </a:prstGeom>
        </p:spPr>
        <p:txBody>
          <a:bodyPr lIns="0" rIns="0" tIns="0" bIns="0">
            <a:normAutofit/>
          </a:bodyPr>
          <a:p>
            <a:endParaRPr b="0" lang="en-IN" sz="3200" spc="-1" strike="noStrike">
              <a:latin typeface="Arial"/>
            </a:endParaRPr>
          </a:p>
        </p:txBody>
      </p:sp>
      <p:sp>
        <p:nvSpPr>
          <p:cNvPr id="109" name="PlaceHolder 3"/>
          <p:cNvSpPr>
            <a:spLocks noGrp="1"/>
          </p:cNvSpPr>
          <p:nvPr>
            <p:ph type="body"/>
          </p:nvPr>
        </p:nvSpPr>
        <p:spPr>
          <a:xfrm>
            <a:off x="4319640" y="1604520"/>
            <a:ext cx="3533040" cy="1896840"/>
          </a:xfrm>
          <a:prstGeom prst="rect">
            <a:avLst/>
          </a:prstGeom>
        </p:spPr>
        <p:txBody>
          <a:bodyPr lIns="0" rIns="0" tIns="0" bIns="0">
            <a:normAutofit/>
          </a:bodyPr>
          <a:p>
            <a:endParaRPr b="0" lang="en-IN" sz="3200" spc="-1" strike="noStrike">
              <a:latin typeface="Arial"/>
            </a:endParaRPr>
          </a:p>
        </p:txBody>
      </p:sp>
      <p:sp>
        <p:nvSpPr>
          <p:cNvPr id="110" name="PlaceHolder 4"/>
          <p:cNvSpPr>
            <a:spLocks noGrp="1"/>
          </p:cNvSpPr>
          <p:nvPr>
            <p:ph type="body"/>
          </p:nvPr>
        </p:nvSpPr>
        <p:spPr>
          <a:xfrm>
            <a:off x="8029800" y="1604520"/>
            <a:ext cx="3533040" cy="1896840"/>
          </a:xfrm>
          <a:prstGeom prst="rect">
            <a:avLst/>
          </a:prstGeom>
        </p:spPr>
        <p:txBody>
          <a:bodyPr lIns="0" rIns="0" tIns="0" bIns="0">
            <a:normAutofit/>
          </a:bodyPr>
          <a:p>
            <a:endParaRPr b="0" lang="en-IN" sz="3200" spc="-1" strike="noStrike">
              <a:latin typeface="Arial"/>
            </a:endParaRPr>
          </a:p>
        </p:txBody>
      </p:sp>
      <p:sp>
        <p:nvSpPr>
          <p:cNvPr id="111" name="PlaceHolder 5"/>
          <p:cNvSpPr>
            <a:spLocks noGrp="1"/>
          </p:cNvSpPr>
          <p:nvPr>
            <p:ph type="body"/>
          </p:nvPr>
        </p:nvSpPr>
        <p:spPr>
          <a:xfrm>
            <a:off x="609480" y="3682080"/>
            <a:ext cx="3533040" cy="1896840"/>
          </a:xfrm>
          <a:prstGeom prst="rect">
            <a:avLst/>
          </a:prstGeom>
        </p:spPr>
        <p:txBody>
          <a:bodyPr lIns="0" rIns="0" tIns="0" bIns="0">
            <a:normAutofit/>
          </a:bodyPr>
          <a:p>
            <a:endParaRPr b="0" lang="en-IN" sz="3200" spc="-1" strike="noStrike">
              <a:latin typeface="Arial"/>
            </a:endParaRPr>
          </a:p>
        </p:txBody>
      </p:sp>
      <p:sp>
        <p:nvSpPr>
          <p:cNvPr id="112" name="PlaceHolder 6"/>
          <p:cNvSpPr>
            <a:spLocks noGrp="1"/>
          </p:cNvSpPr>
          <p:nvPr>
            <p:ph type="body"/>
          </p:nvPr>
        </p:nvSpPr>
        <p:spPr>
          <a:xfrm>
            <a:off x="4319640" y="3682080"/>
            <a:ext cx="3533040" cy="1896840"/>
          </a:xfrm>
          <a:prstGeom prst="rect">
            <a:avLst/>
          </a:prstGeom>
        </p:spPr>
        <p:txBody>
          <a:bodyPr lIns="0" rIns="0" tIns="0" bIns="0">
            <a:normAutofit/>
          </a:bodyPr>
          <a:p>
            <a:endParaRPr b="0" lang="en-IN" sz="3200" spc="-1" strike="noStrike">
              <a:latin typeface="Arial"/>
            </a:endParaRPr>
          </a:p>
        </p:txBody>
      </p:sp>
      <p:sp>
        <p:nvSpPr>
          <p:cNvPr id="113" name="PlaceHolder 7"/>
          <p:cNvSpPr>
            <a:spLocks noGrp="1"/>
          </p:cNvSpPr>
          <p:nvPr>
            <p:ph type="body"/>
          </p:nvPr>
        </p:nvSpPr>
        <p:spPr>
          <a:xfrm>
            <a:off x="8029800" y="3682080"/>
            <a:ext cx="353304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rIns="0" tIns="0" bIns="0">
            <a:normAutofit/>
          </a:bodyPr>
          <a:p>
            <a:endParaRPr b="0" lang="en-IN" sz="3200" spc="-1" strike="noStrike">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IN"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IN"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rIns="0" tIns="0" bIns="0">
            <a:normAutofit/>
          </a:bodyPr>
          <a:p>
            <a:endParaRPr b="0" lang="en-IN" sz="3200" spc="-1" strike="noStrike">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IN" sz="3200" spc="-1" strike="noStrike">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rIns="0" tIns="0" bIns="0">
            <a:normAutofit/>
          </a:bodyPr>
          <a:p>
            <a:endParaRPr b="0" lang="en-IN" sz="3200" spc="-1" strike="noStrike">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IN" sz="3200" spc="-1" strike="noStrike">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IN"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IN" sz="4400" spc="-1" strike="noStrike">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rIns="0" tIns="0" bIns="0">
            <a:normAutofit/>
          </a:bodyPr>
          <a:p>
            <a:endParaRPr b="0" lang="en-IN" sz="3200" spc="-1" strike="noStrike">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IN" sz="3200" spc="-1" strike="noStrike">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IN"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IN" sz="4400" spc="-1" strike="noStrike">
                <a:latin typeface="Arial"/>
              </a:rPr>
              <a:t>Click to edit the title text format</a:t>
            </a:r>
            <a:endParaRPr b="0" lang="en-IN" sz="4400" spc="-1" strike="noStrike">
              <a:latin typeface="Arial"/>
            </a:endParaRPr>
          </a:p>
        </p:txBody>
      </p:sp>
      <p:sp>
        <p:nvSpPr>
          <p:cNvPr id="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IN" sz="3200" spc="-1" strike="noStrike">
                <a:latin typeface="Arial"/>
              </a:rPr>
              <a:t>Click to edit the outline text format</a:t>
            </a:r>
            <a:endParaRPr b="0" lang="en-IN" sz="3200" spc="-1" strike="noStrike">
              <a:latin typeface="Arial"/>
            </a:endParaRPr>
          </a:p>
          <a:p>
            <a:pPr lvl="1" marL="864000" indent="-324000">
              <a:spcBef>
                <a:spcPts val="1134"/>
              </a:spcBef>
              <a:buClr>
                <a:srgbClr val="000000"/>
              </a:buClr>
              <a:buSzPct val="75000"/>
              <a:buFont typeface="Symbol" charset="2"/>
              <a:buChar char=""/>
            </a:pPr>
            <a:r>
              <a:rPr b="0" lang="en-IN" sz="2800" spc="-1" strike="noStrike">
                <a:latin typeface="Arial"/>
              </a:rPr>
              <a:t>Second Outline Level</a:t>
            </a:r>
            <a:endParaRPr b="0" lang="en-IN" sz="2800" spc="-1" strike="noStrike">
              <a:latin typeface="Arial"/>
            </a:endParaRPr>
          </a:p>
          <a:p>
            <a:pPr lvl="2" marL="1296000" indent="-288000">
              <a:spcBef>
                <a:spcPts val="850"/>
              </a:spcBef>
              <a:buClr>
                <a:srgbClr val="000000"/>
              </a:buClr>
              <a:buSzPct val="45000"/>
              <a:buFont typeface="Wingdings" charset="2"/>
              <a:buChar char=""/>
            </a:pPr>
            <a:r>
              <a:rPr b="0" lang="en-IN" sz="2400" spc="-1" strike="noStrike">
                <a:latin typeface="Arial"/>
              </a:rPr>
              <a:t>Third Outline Level</a:t>
            </a:r>
            <a:endParaRPr b="0" lang="en-IN" sz="2400" spc="-1" strike="noStrike">
              <a:latin typeface="Arial"/>
            </a:endParaRPr>
          </a:p>
          <a:p>
            <a:pPr lvl="3" marL="1728000" indent="-216000">
              <a:spcBef>
                <a:spcPts val="567"/>
              </a:spcBef>
              <a:buClr>
                <a:srgbClr val="000000"/>
              </a:buClr>
              <a:buSzPct val="75000"/>
              <a:buFont typeface="Symbol" charset="2"/>
              <a:buChar char=""/>
            </a:pPr>
            <a:r>
              <a:rPr b="0" lang="en-IN" sz="2000" spc="-1" strike="noStrike">
                <a:latin typeface="Arial"/>
              </a:rPr>
              <a:t>Fourth Outline Level</a:t>
            </a:r>
            <a:endParaRPr b="0" lang="en-IN" sz="2000" spc="-1" strike="noStrike">
              <a:latin typeface="Arial"/>
            </a:endParaRPr>
          </a:p>
          <a:p>
            <a:pPr lvl="4" marL="2160000" indent="-216000">
              <a:spcBef>
                <a:spcPts val="283"/>
              </a:spcBef>
              <a:buClr>
                <a:srgbClr val="000000"/>
              </a:buClr>
              <a:buSzPct val="45000"/>
              <a:buFont typeface="Wingdings" charset="2"/>
              <a:buChar char=""/>
            </a:pPr>
            <a:r>
              <a:rPr b="0" lang="en-IN" sz="2000" spc="-1" strike="noStrike">
                <a:latin typeface="Arial"/>
              </a:rPr>
              <a:t>Fifth Outline Level</a:t>
            </a:r>
            <a:endParaRPr b="0" lang="en-IN" sz="2000" spc="-1" strike="noStrike">
              <a:latin typeface="Arial"/>
            </a:endParaRPr>
          </a:p>
          <a:p>
            <a:pPr lvl="5" marL="2592000" indent="-216000">
              <a:spcBef>
                <a:spcPts val="283"/>
              </a:spcBef>
              <a:buClr>
                <a:srgbClr val="000000"/>
              </a:buClr>
              <a:buSzPct val="45000"/>
              <a:buFont typeface="Wingdings" charset="2"/>
              <a:buChar char=""/>
            </a:pPr>
            <a:r>
              <a:rPr b="0" lang="en-IN" sz="2000" spc="-1" strike="noStrike">
                <a:latin typeface="Arial"/>
              </a:rPr>
              <a:t>Sixth Outline Level</a:t>
            </a:r>
            <a:endParaRPr b="0" lang="en-IN" sz="2000" spc="-1" strike="noStrike">
              <a:latin typeface="Arial"/>
            </a:endParaRPr>
          </a:p>
          <a:p>
            <a:pPr lvl="6" marL="3024000" indent="-216000">
              <a:spcBef>
                <a:spcPts val="283"/>
              </a:spcBef>
              <a:buClr>
                <a:srgbClr val="000000"/>
              </a:buClr>
              <a:buSzPct val="45000"/>
              <a:buFont typeface="Wingdings" charset="2"/>
              <a:buChar char=""/>
            </a:pPr>
            <a:r>
              <a:rPr b="0" lang="en-IN" sz="2000" spc="-1" strike="noStrike">
                <a:latin typeface="Arial"/>
              </a:rPr>
              <a:t>Seventh Outline Level</a:t>
            </a:r>
            <a:endParaRPr b="0" lang="en-IN"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IN" sz="4400" spc="-1" strike="noStrike">
                <a:latin typeface="Arial"/>
              </a:rPr>
              <a:t>Click to edit the title text format</a:t>
            </a:r>
            <a:endParaRPr b="0" lang="en-IN" sz="4400" spc="-1" strike="noStrike">
              <a:latin typeface="Arial"/>
            </a:endParaRPr>
          </a:p>
        </p:txBody>
      </p:sp>
      <p:sp>
        <p:nvSpPr>
          <p:cNvPr id="39"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IN" sz="3200" spc="-1" strike="noStrike">
                <a:latin typeface="Arial"/>
              </a:rPr>
              <a:t>Click to edit the outline text format</a:t>
            </a:r>
            <a:endParaRPr b="0" lang="en-IN" sz="3200" spc="-1" strike="noStrike">
              <a:latin typeface="Arial"/>
            </a:endParaRPr>
          </a:p>
          <a:p>
            <a:pPr lvl="1" marL="864000" indent="-324000">
              <a:spcBef>
                <a:spcPts val="1134"/>
              </a:spcBef>
              <a:buClr>
                <a:srgbClr val="000000"/>
              </a:buClr>
              <a:buSzPct val="75000"/>
              <a:buFont typeface="Symbol" charset="2"/>
              <a:buChar char=""/>
            </a:pPr>
            <a:r>
              <a:rPr b="0" lang="en-IN" sz="2800" spc="-1" strike="noStrike">
                <a:latin typeface="Arial"/>
              </a:rPr>
              <a:t>Second Outline Level</a:t>
            </a:r>
            <a:endParaRPr b="0" lang="en-IN" sz="2800" spc="-1" strike="noStrike">
              <a:latin typeface="Arial"/>
            </a:endParaRPr>
          </a:p>
          <a:p>
            <a:pPr lvl="2" marL="1296000" indent="-288000">
              <a:spcBef>
                <a:spcPts val="850"/>
              </a:spcBef>
              <a:buClr>
                <a:srgbClr val="000000"/>
              </a:buClr>
              <a:buSzPct val="45000"/>
              <a:buFont typeface="Wingdings" charset="2"/>
              <a:buChar char=""/>
            </a:pPr>
            <a:r>
              <a:rPr b="0" lang="en-IN" sz="2400" spc="-1" strike="noStrike">
                <a:latin typeface="Arial"/>
              </a:rPr>
              <a:t>Third Outline Level</a:t>
            </a:r>
            <a:endParaRPr b="0" lang="en-IN" sz="2400" spc="-1" strike="noStrike">
              <a:latin typeface="Arial"/>
            </a:endParaRPr>
          </a:p>
          <a:p>
            <a:pPr lvl="3" marL="1728000" indent="-216000">
              <a:spcBef>
                <a:spcPts val="567"/>
              </a:spcBef>
              <a:buClr>
                <a:srgbClr val="000000"/>
              </a:buClr>
              <a:buSzPct val="75000"/>
              <a:buFont typeface="Symbol" charset="2"/>
              <a:buChar char=""/>
            </a:pPr>
            <a:r>
              <a:rPr b="0" lang="en-IN" sz="2000" spc="-1" strike="noStrike">
                <a:latin typeface="Arial"/>
              </a:rPr>
              <a:t>Fourth Outline Level</a:t>
            </a:r>
            <a:endParaRPr b="0" lang="en-IN" sz="2000" spc="-1" strike="noStrike">
              <a:latin typeface="Arial"/>
            </a:endParaRPr>
          </a:p>
          <a:p>
            <a:pPr lvl="4" marL="2160000" indent="-216000">
              <a:spcBef>
                <a:spcPts val="283"/>
              </a:spcBef>
              <a:buClr>
                <a:srgbClr val="000000"/>
              </a:buClr>
              <a:buSzPct val="45000"/>
              <a:buFont typeface="Wingdings" charset="2"/>
              <a:buChar char=""/>
            </a:pPr>
            <a:r>
              <a:rPr b="0" lang="en-IN" sz="2000" spc="-1" strike="noStrike">
                <a:latin typeface="Arial"/>
              </a:rPr>
              <a:t>Fifth Outline Level</a:t>
            </a:r>
            <a:endParaRPr b="0" lang="en-IN" sz="2000" spc="-1" strike="noStrike">
              <a:latin typeface="Arial"/>
            </a:endParaRPr>
          </a:p>
          <a:p>
            <a:pPr lvl="5" marL="2592000" indent="-216000">
              <a:spcBef>
                <a:spcPts val="283"/>
              </a:spcBef>
              <a:buClr>
                <a:srgbClr val="000000"/>
              </a:buClr>
              <a:buSzPct val="45000"/>
              <a:buFont typeface="Wingdings" charset="2"/>
              <a:buChar char=""/>
            </a:pPr>
            <a:r>
              <a:rPr b="0" lang="en-IN" sz="2000" spc="-1" strike="noStrike">
                <a:latin typeface="Arial"/>
              </a:rPr>
              <a:t>Sixth Outline Level</a:t>
            </a:r>
            <a:endParaRPr b="0" lang="en-IN" sz="2000" spc="-1" strike="noStrike">
              <a:latin typeface="Arial"/>
            </a:endParaRPr>
          </a:p>
          <a:p>
            <a:pPr lvl="6" marL="3024000" indent="-216000">
              <a:spcBef>
                <a:spcPts val="283"/>
              </a:spcBef>
              <a:buClr>
                <a:srgbClr val="000000"/>
              </a:buClr>
              <a:buSzPct val="45000"/>
              <a:buFont typeface="Wingdings" charset="2"/>
              <a:buChar char=""/>
            </a:pPr>
            <a:r>
              <a:rPr b="0" lang="en-IN" sz="2000" spc="-1" strike="noStrike">
                <a:latin typeface="Arial"/>
              </a:rPr>
              <a:t>Seventh Outline Level</a:t>
            </a:r>
            <a:endParaRPr b="0" lang="en-IN"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IN" sz="4400" spc="-1" strike="noStrike">
                <a:latin typeface="Arial"/>
              </a:rPr>
              <a:t>Click to edit the title text format</a:t>
            </a:r>
            <a:endParaRPr b="0" lang="en-IN" sz="4400" spc="-1" strike="noStrike">
              <a:latin typeface="Arial"/>
            </a:endParaRPr>
          </a:p>
        </p:txBody>
      </p:sp>
      <p:sp>
        <p:nvSpPr>
          <p:cNvPr id="77"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IN" sz="3200" spc="-1" strike="noStrike">
                <a:latin typeface="Arial"/>
              </a:rPr>
              <a:t>Click to edit the outline text format</a:t>
            </a:r>
            <a:endParaRPr b="0" lang="en-IN" sz="3200" spc="-1" strike="noStrike">
              <a:latin typeface="Arial"/>
            </a:endParaRPr>
          </a:p>
          <a:p>
            <a:pPr lvl="1" marL="864000" indent="-324000">
              <a:spcBef>
                <a:spcPts val="1134"/>
              </a:spcBef>
              <a:buClr>
                <a:srgbClr val="000000"/>
              </a:buClr>
              <a:buSzPct val="75000"/>
              <a:buFont typeface="Symbol" charset="2"/>
              <a:buChar char=""/>
            </a:pPr>
            <a:r>
              <a:rPr b="0" lang="en-IN" sz="2800" spc="-1" strike="noStrike">
                <a:latin typeface="Arial"/>
              </a:rPr>
              <a:t>Second Outline Level</a:t>
            </a:r>
            <a:endParaRPr b="0" lang="en-IN" sz="2800" spc="-1" strike="noStrike">
              <a:latin typeface="Arial"/>
            </a:endParaRPr>
          </a:p>
          <a:p>
            <a:pPr lvl="2" marL="1296000" indent="-288000">
              <a:spcBef>
                <a:spcPts val="850"/>
              </a:spcBef>
              <a:buClr>
                <a:srgbClr val="000000"/>
              </a:buClr>
              <a:buSzPct val="45000"/>
              <a:buFont typeface="Wingdings" charset="2"/>
              <a:buChar char=""/>
            </a:pPr>
            <a:r>
              <a:rPr b="0" lang="en-IN" sz="2400" spc="-1" strike="noStrike">
                <a:latin typeface="Arial"/>
              </a:rPr>
              <a:t>Third Outline Level</a:t>
            </a:r>
            <a:endParaRPr b="0" lang="en-IN" sz="2400" spc="-1" strike="noStrike">
              <a:latin typeface="Arial"/>
            </a:endParaRPr>
          </a:p>
          <a:p>
            <a:pPr lvl="3" marL="1728000" indent="-216000">
              <a:spcBef>
                <a:spcPts val="567"/>
              </a:spcBef>
              <a:buClr>
                <a:srgbClr val="000000"/>
              </a:buClr>
              <a:buSzPct val="75000"/>
              <a:buFont typeface="Symbol" charset="2"/>
              <a:buChar char=""/>
            </a:pPr>
            <a:r>
              <a:rPr b="0" lang="en-IN" sz="2000" spc="-1" strike="noStrike">
                <a:latin typeface="Arial"/>
              </a:rPr>
              <a:t>Fourth Outline Level</a:t>
            </a:r>
            <a:endParaRPr b="0" lang="en-IN" sz="2000" spc="-1" strike="noStrike">
              <a:latin typeface="Arial"/>
            </a:endParaRPr>
          </a:p>
          <a:p>
            <a:pPr lvl="4" marL="2160000" indent="-216000">
              <a:spcBef>
                <a:spcPts val="283"/>
              </a:spcBef>
              <a:buClr>
                <a:srgbClr val="000000"/>
              </a:buClr>
              <a:buSzPct val="45000"/>
              <a:buFont typeface="Wingdings" charset="2"/>
              <a:buChar char=""/>
            </a:pPr>
            <a:r>
              <a:rPr b="0" lang="en-IN" sz="2000" spc="-1" strike="noStrike">
                <a:latin typeface="Arial"/>
              </a:rPr>
              <a:t>Fifth Outline Level</a:t>
            </a:r>
            <a:endParaRPr b="0" lang="en-IN" sz="2000" spc="-1" strike="noStrike">
              <a:latin typeface="Arial"/>
            </a:endParaRPr>
          </a:p>
          <a:p>
            <a:pPr lvl="5" marL="2592000" indent="-216000">
              <a:spcBef>
                <a:spcPts val="283"/>
              </a:spcBef>
              <a:buClr>
                <a:srgbClr val="000000"/>
              </a:buClr>
              <a:buSzPct val="45000"/>
              <a:buFont typeface="Wingdings" charset="2"/>
              <a:buChar char=""/>
            </a:pPr>
            <a:r>
              <a:rPr b="0" lang="en-IN" sz="2000" spc="-1" strike="noStrike">
                <a:latin typeface="Arial"/>
              </a:rPr>
              <a:t>Sixth Outline Level</a:t>
            </a:r>
            <a:endParaRPr b="0" lang="en-IN" sz="2000" spc="-1" strike="noStrike">
              <a:latin typeface="Arial"/>
            </a:endParaRPr>
          </a:p>
          <a:p>
            <a:pPr lvl="6" marL="3024000" indent="-216000">
              <a:spcBef>
                <a:spcPts val="283"/>
              </a:spcBef>
              <a:buClr>
                <a:srgbClr val="000000"/>
              </a:buClr>
              <a:buSzPct val="45000"/>
              <a:buFont typeface="Wingdings" charset="2"/>
              <a:buChar char=""/>
            </a:pPr>
            <a:r>
              <a:rPr b="0" lang="en-IN" sz="2000" spc="-1" strike="noStrike">
                <a:latin typeface="Arial"/>
              </a:rPr>
              <a:t>Seventh Outline Level</a:t>
            </a:r>
            <a:endParaRPr b="0" lang="en-IN"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chart" Target="../charts/chart9.xml"/><Relationship Id="rId3" Type="http://schemas.openxmlformats.org/officeDocument/2006/relationships/chart" Target="../charts/chart10.xml"/><Relationship Id="rId4" Type="http://schemas.openxmlformats.org/officeDocument/2006/relationships/chart" Target="../charts/chart11.xml"/><Relationship Id="rId5" Type="http://schemas.openxmlformats.org/officeDocument/2006/relationships/chart" Target="../charts/chart12.xml"/><Relationship Id="rId6" Type="http://schemas.openxmlformats.org/officeDocument/2006/relationships/chart" Target="../charts/chart13.xml"/><Relationship Id="rId7"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chart" Target="../charts/chart3.xml"/><Relationship Id="rId6"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chart" Target="../charts/chart4.xml"/><Relationship Id="rId3" Type="http://schemas.openxmlformats.org/officeDocument/2006/relationships/chart" Target="../charts/chart5.xml"/><Relationship Id="rId4" Type="http://schemas.openxmlformats.org/officeDocument/2006/relationships/chart" Target="../charts/chart6.xml"/><Relationship Id="rId5" Type="http://schemas.openxmlformats.org/officeDocument/2006/relationships/chart" Target="../charts/chart7.xml"/><Relationship Id="rId6" Type="http://schemas.openxmlformats.org/officeDocument/2006/relationships/chart" Target="../charts/chart8.xml"/><Relationship Id="rId7"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CustomShape 1"/>
          <p:cNvSpPr/>
          <p:nvPr/>
        </p:nvSpPr>
        <p:spPr>
          <a:xfrm>
            <a:off x="1523880" y="1122480"/>
            <a:ext cx="9141480" cy="2385000"/>
          </a:xfrm>
          <a:prstGeom prst="rect">
            <a:avLst/>
          </a:prstGeom>
          <a:noFill/>
          <a:ln>
            <a:noFill/>
          </a:ln>
        </p:spPr>
        <p:style>
          <a:lnRef idx="0"/>
          <a:fillRef idx="0"/>
          <a:effectRef idx="0"/>
          <a:fontRef idx="minor"/>
        </p:style>
        <p:txBody>
          <a:bodyPr lIns="90000" rIns="90000" tIns="45000" bIns="45000" anchor="b">
            <a:normAutofit fontScale="40000"/>
          </a:bodyPr>
          <a:p>
            <a:pPr algn="ctr">
              <a:lnSpc>
                <a:spcPct val="90000"/>
              </a:lnSpc>
            </a:pPr>
            <a:endParaRPr b="1" lang="en-IN" sz="3200" spc="-1" strike="noStrike">
              <a:latin typeface="Arial"/>
            </a:endParaRPr>
          </a:p>
          <a:p>
            <a:pPr algn="ctr">
              <a:lnSpc>
                <a:spcPct val="90000"/>
              </a:lnSpc>
            </a:pPr>
            <a:endParaRPr b="1" lang="en-IN" sz="3200" spc="-1" strike="noStrike">
              <a:latin typeface="Arial"/>
            </a:endParaRPr>
          </a:p>
          <a:p>
            <a:pPr algn="ctr">
              <a:lnSpc>
                <a:spcPct val="90000"/>
              </a:lnSpc>
            </a:pPr>
            <a:endParaRPr b="1" lang="en-IN" sz="3200" spc="-1" strike="noStrike">
              <a:latin typeface="Arial"/>
            </a:endParaRPr>
          </a:p>
          <a:p>
            <a:pPr algn="ctr">
              <a:lnSpc>
                <a:spcPct val="90000"/>
              </a:lnSpc>
            </a:pPr>
            <a:endParaRPr b="1" lang="en-IN" sz="3200" spc="-1" strike="noStrike">
              <a:latin typeface="Arial"/>
            </a:endParaRPr>
          </a:p>
          <a:p>
            <a:pPr algn="ctr">
              <a:lnSpc>
                <a:spcPct val="90000"/>
              </a:lnSpc>
            </a:pPr>
            <a:r>
              <a:rPr b="0" lang="en-IN" sz="4400" spc="-1" strike="noStrike">
                <a:solidFill>
                  <a:srgbClr val="000000"/>
                </a:solidFill>
                <a:latin typeface="Calibri Light"/>
                <a:ea typeface="DejaVu Sans"/>
              </a:rPr>
              <a:t>Perception of HMIS Users on the Performance of system in a Tertiary Care Hospital</a:t>
            </a:r>
            <a:endParaRPr b="1" lang="en-IN" sz="4400" spc="-1" strike="noStrike">
              <a:latin typeface="Arial"/>
            </a:endParaRPr>
          </a:p>
          <a:p>
            <a:pPr algn="ctr">
              <a:lnSpc>
                <a:spcPct val="90000"/>
              </a:lnSpc>
            </a:pPr>
            <a:endParaRPr b="1" lang="en-IN" sz="4400" spc="-1" strike="noStrike">
              <a:latin typeface="Arial"/>
            </a:endParaRPr>
          </a:p>
          <a:p>
            <a:pPr algn="ctr">
              <a:lnSpc>
                <a:spcPct val="90000"/>
              </a:lnSpc>
            </a:pPr>
            <a:endParaRPr b="1" lang="en-IN" sz="4400" spc="-1" strike="noStrike">
              <a:latin typeface="Arial"/>
            </a:endParaRPr>
          </a:p>
        </p:txBody>
      </p:sp>
      <p:sp>
        <p:nvSpPr>
          <p:cNvPr id="115" name="CustomShape 2"/>
          <p:cNvSpPr/>
          <p:nvPr/>
        </p:nvSpPr>
        <p:spPr>
          <a:xfrm>
            <a:off x="1523880" y="3602160"/>
            <a:ext cx="9141480" cy="1653120"/>
          </a:xfrm>
          <a:prstGeom prst="rect">
            <a:avLst/>
          </a:prstGeom>
          <a:noFill/>
          <a:ln>
            <a:noFill/>
          </a:ln>
        </p:spPr>
        <p:style>
          <a:lnRef idx="0"/>
          <a:fillRef idx="0"/>
          <a:effectRef idx="0"/>
          <a:fontRef idx="minor"/>
        </p:style>
        <p:txBody>
          <a:bodyPr lIns="90000" rIns="90000" tIns="45000" bIns="45000">
            <a:noAutofit/>
          </a:bodyPr>
          <a:p>
            <a:pPr algn="ctr">
              <a:lnSpc>
                <a:spcPct val="90000"/>
              </a:lnSpc>
              <a:spcBef>
                <a:spcPts val="1001"/>
              </a:spcBef>
              <a:tabLst>
                <a:tab algn="l" pos="0"/>
              </a:tabLst>
            </a:pPr>
            <a:endParaRPr b="1" lang="en-IN" sz="3200" spc="-1" strike="noStrike">
              <a:latin typeface="Arial"/>
            </a:endParaRPr>
          </a:p>
          <a:p>
            <a:pPr algn="ctr">
              <a:lnSpc>
                <a:spcPct val="90000"/>
              </a:lnSpc>
              <a:spcBef>
                <a:spcPts val="1001"/>
              </a:spcBef>
              <a:tabLst>
                <a:tab algn="l" pos="0"/>
              </a:tabLst>
            </a:pPr>
            <a:endParaRPr b="1" lang="en-IN" sz="3200" spc="-1" strike="noStrike">
              <a:latin typeface="Arial"/>
            </a:endParaRPr>
          </a:p>
          <a:p>
            <a:pPr algn="ctr">
              <a:lnSpc>
                <a:spcPct val="90000"/>
              </a:lnSpc>
              <a:spcBef>
                <a:spcPts val="1001"/>
              </a:spcBef>
              <a:tabLst>
                <a:tab algn="l" pos="0"/>
              </a:tabLst>
            </a:pPr>
            <a:endParaRPr b="1" lang="en-IN" sz="3200" spc="-1" strike="noStrike">
              <a:latin typeface="Arial"/>
            </a:endParaRPr>
          </a:p>
          <a:p>
            <a:pPr algn="ctr">
              <a:lnSpc>
                <a:spcPct val="90000"/>
              </a:lnSpc>
              <a:spcBef>
                <a:spcPts val="1001"/>
              </a:spcBef>
              <a:tabLst>
                <a:tab algn="l" pos="0"/>
              </a:tabLst>
            </a:pPr>
            <a:r>
              <a:rPr b="0" lang="en-IN" sz="2400" spc="-1" strike="noStrike">
                <a:solidFill>
                  <a:srgbClr val="000000"/>
                </a:solidFill>
                <a:latin typeface="Calibri"/>
                <a:ea typeface="DejaVu Sans"/>
              </a:rPr>
              <a:t>Komal</a:t>
            </a:r>
            <a:endParaRPr b="1" lang="en-IN" sz="2400" spc="-1" strike="noStrike">
              <a:latin typeface="Arial"/>
            </a:endParaRPr>
          </a:p>
          <a:p>
            <a:pPr algn="ctr">
              <a:lnSpc>
                <a:spcPct val="90000"/>
              </a:lnSpc>
              <a:spcBef>
                <a:spcPts val="1001"/>
              </a:spcBef>
              <a:tabLst>
                <a:tab algn="l" pos="0"/>
              </a:tabLst>
            </a:pPr>
            <a:r>
              <a:rPr b="0" lang="en-IN" sz="2400" spc="-1" strike="noStrike">
                <a:solidFill>
                  <a:srgbClr val="000000"/>
                </a:solidFill>
                <a:latin typeface="Calibri"/>
                <a:ea typeface="DejaVu Sans"/>
              </a:rPr>
              <a:t>Faculty Mentor- Prof. Divya Aggarwal</a:t>
            </a:r>
            <a:endParaRPr b="1" lang="en-IN" sz="2400" spc="-1" strike="noStrike">
              <a:latin typeface="Arial"/>
            </a:endParaRPr>
          </a:p>
          <a:p>
            <a:pPr algn="ctr">
              <a:lnSpc>
                <a:spcPct val="90000"/>
              </a:lnSpc>
              <a:spcBef>
                <a:spcPts val="1001"/>
              </a:spcBef>
              <a:tabLst>
                <a:tab algn="l" pos="0"/>
              </a:tabLst>
            </a:pPr>
            <a:r>
              <a:rPr b="0" lang="en-IN" sz="2400" spc="-1" strike="noStrike">
                <a:solidFill>
                  <a:srgbClr val="000000"/>
                </a:solidFill>
                <a:latin typeface="Calibri"/>
                <a:ea typeface="DejaVu Sans"/>
              </a:rPr>
              <a:t>IIHMR Delhi</a:t>
            </a:r>
            <a:endParaRPr b="1" lang="en-IN" sz="2400" spc="-1" strike="noStrike">
              <a:latin typeface="Arial"/>
            </a:endParaRPr>
          </a:p>
        </p:txBody>
      </p:sp>
      <p:sp>
        <p:nvSpPr>
          <p:cNvPr id="116" name="CustomShape 3"/>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5CBD4310-7A83-4D45-938F-5AC0FD57BBC9}" type="slidenum">
              <a:rPr b="0" lang="en-IN" sz="1200" spc="-1" strike="noStrike">
                <a:solidFill>
                  <a:srgbClr val="8b8b8b"/>
                </a:solidFill>
                <a:latin typeface="Calibri"/>
                <a:ea typeface="DejaVu Sans"/>
              </a:rPr>
              <a:t>1</a:t>
            </a:fld>
            <a:endParaRPr b="1" lang="en-IN" sz="1200" spc="-1" strike="noStrike">
              <a:latin typeface="Arial"/>
            </a:endParaRPr>
          </a:p>
        </p:txBody>
      </p:sp>
      <p:sp>
        <p:nvSpPr>
          <p:cNvPr id="117" name="CustomShape 4"/>
          <p:cNvSpPr/>
          <p:nvPr/>
        </p:nvSpPr>
        <p:spPr>
          <a:xfrm>
            <a:off x="4038480" y="6356520"/>
            <a:ext cx="4112280" cy="362520"/>
          </a:xfrm>
          <a:prstGeom prst="rect">
            <a:avLst/>
          </a:prstGeom>
          <a:noFill/>
          <a:ln>
            <a:noFill/>
          </a:ln>
        </p:spPr>
        <p:style>
          <a:lnRef idx="0"/>
          <a:fillRef idx="0"/>
          <a:effectRef idx="0"/>
          <a:fontRef idx="minor"/>
        </p:style>
      </p:sp>
      <p:pic>
        <p:nvPicPr>
          <p:cNvPr id="118" name="Picture 6" descr=""/>
          <p:cNvPicPr/>
          <p:nvPr/>
        </p:nvPicPr>
        <p:blipFill>
          <a:blip r:embed="rId1"/>
          <a:stretch/>
        </p:blipFill>
        <p:spPr>
          <a:xfrm>
            <a:off x="0" y="23760"/>
            <a:ext cx="2693520" cy="1266480"/>
          </a:xfrm>
          <a:prstGeom prst="rect">
            <a:avLst/>
          </a:prstGeom>
          <a:ln>
            <a:noFill/>
          </a:ln>
        </p:spPr>
      </p:pic>
      <p:sp>
        <p:nvSpPr>
          <p:cNvPr id="119" name="TextShape 5"/>
          <p:cNvSpPr txBox="1"/>
          <p:nvPr/>
        </p:nvSpPr>
        <p:spPr>
          <a:xfrm>
            <a:off x="3672000" y="4032000"/>
            <a:ext cx="6410880" cy="542880"/>
          </a:xfrm>
          <a:prstGeom prst="rect">
            <a:avLst/>
          </a:prstGeom>
          <a:noFill/>
          <a:ln>
            <a:noFill/>
          </a:ln>
        </p:spPr>
        <p:txBody>
          <a:bodyPr lIns="90000" rIns="90000" tIns="45000" bIns="45000">
            <a:noAutofit/>
          </a:bodyPr>
          <a:p>
            <a:r>
              <a:rPr b="1" lang="en-IN" sz="3200" spc="-1" strike="noStrike">
                <a:latin typeface="Arial"/>
              </a:rPr>
              <a:t>KareXpert Technologies Pvt Ltd.</a:t>
            </a:r>
            <a:endParaRPr b="1" lang="en-IN" sz="3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CustomShape 1"/>
          <p:cNvSpPr/>
          <p:nvPr/>
        </p:nvSpPr>
        <p:spPr>
          <a:xfrm>
            <a:off x="838080" y="365040"/>
            <a:ext cx="1051308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Results </a:t>
            </a:r>
            <a:endParaRPr b="1" lang="en-IN" sz="4400" spc="-1" strike="noStrike">
              <a:latin typeface="Arial"/>
            </a:endParaRPr>
          </a:p>
        </p:txBody>
      </p:sp>
      <p:sp>
        <p:nvSpPr>
          <p:cNvPr id="163" name="CustomShape 2"/>
          <p:cNvSpPr/>
          <p:nvPr/>
        </p:nvSpPr>
        <p:spPr>
          <a:xfrm>
            <a:off x="838080" y="1825560"/>
            <a:ext cx="10513080" cy="4348800"/>
          </a:xfrm>
          <a:prstGeom prst="rect">
            <a:avLst/>
          </a:prstGeom>
          <a:noFill/>
          <a:ln>
            <a:noFill/>
          </a:ln>
        </p:spPr>
        <p:style>
          <a:lnRef idx="0"/>
          <a:fillRef idx="0"/>
          <a:effectRef idx="0"/>
          <a:fontRef idx="minor"/>
        </p:style>
      </p:sp>
      <p:sp>
        <p:nvSpPr>
          <p:cNvPr id="164" name="CustomShape 3"/>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7B5E2F16-604C-473F-BDF0-7DFCE1B106B1}" type="slidenum">
              <a:rPr b="0" lang="en-IN" sz="1200" spc="-1" strike="noStrike">
                <a:solidFill>
                  <a:srgbClr val="8b8b8b"/>
                </a:solidFill>
                <a:latin typeface="Calibri"/>
                <a:ea typeface="DejaVu Sans"/>
              </a:rPr>
              <a:t>&lt;number&gt;</a:t>
            </a:fld>
            <a:endParaRPr b="1" lang="en-IN" sz="1200" spc="-1" strike="noStrike">
              <a:latin typeface="Arial"/>
            </a:endParaRPr>
          </a:p>
        </p:txBody>
      </p:sp>
      <p:pic>
        <p:nvPicPr>
          <p:cNvPr id="165" name="Picture 5" descr=""/>
          <p:cNvPicPr/>
          <p:nvPr/>
        </p:nvPicPr>
        <p:blipFill>
          <a:blip r:embed="rId1"/>
          <a:stretch/>
        </p:blipFill>
        <p:spPr>
          <a:xfrm>
            <a:off x="0" y="23760"/>
            <a:ext cx="2693520" cy="1266480"/>
          </a:xfrm>
          <a:prstGeom prst="rect">
            <a:avLst/>
          </a:prstGeom>
          <a:ln>
            <a:noFill/>
          </a:ln>
        </p:spPr>
      </p:pic>
      <p:graphicFrame>
        <p:nvGraphicFramePr>
          <p:cNvPr id="166" name=""/>
          <p:cNvGraphicFramePr/>
          <p:nvPr/>
        </p:nvGraphicFramePr>
        <p:xfrm>
          <a:off x="838080" y="1649160"/>
          <a:ext cx="3743280" cy="23090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7" name=""/>
          <p:cNvGraphicFramePr/>
          <p:nvPr/>
        </p:nvGraphicFramePr>
        <p:xfrm>
          <a:off x="4825080" y="1649160"/>
          <a:ext cx="3309120" cy="23090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8" name=""/>
          <p:cNvGraphicFramePr/>
          <p:nvPr/>
        </p:nvGraphicFramePr>
        <p:xfrm>
          <a:off x="1798920" y="4104000"/>
          <a:ext cx="3527280" cy="25250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9" name=""/>
          <p:cNvGraphicFramePr/>
          <p:nvPr/>
        </p:nvGraphicFramePr>
        <p:xfrm>
          <a:off x="6330600" y="4104000"/>
          <a:ext cx="3459600" cy="2518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0" name=""/>
          <p:cNvGraphicFramePr/>
          <p:nvPr/>
        </p:nvGraphicFramePr>
        <p:xfrm>
          <a:off x="8424000" y="1689840"/>
          <a:ext cx="3382200" cy="2268360"/>
        </p:xfrm>
        <a:graphic>
          <a:graphicData uri="http://schemas.openxmlformats.org/drawingml/2006/chart">
            <c:chart xmlns:c="http://schemas.openxmlformats.org/drawingml/2006/chart" xmlns:r="http://schemas.openxmlformats.org/officeDocument/2006/relationships" r:id="rId6"/>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CustomShape 1"/>
          <p:cNvSpPr/>
          <p:nvPr/>
        </p:nvSpPr>
        <p:spPr>
          <a:xfrm>
            <a:off x="838080" y="365040"/>
            <a:ext cx="1051308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Discussion </a:t>
            </a:r>
            <a:endParaRPr b="1" lang="en-IN" sz="4400" spc="-1" strike="noStrike">
              <a:latin typeface="Arial"/>
            </a:endParaRPr>
          </a:p>
        </p:txBody>
      </p:sp>
      <p:sp>
        <p:nvSpPr>
          <p:cNvPr id="172" name="CustomShape 2"/>
          <p:cNvSpPr/>
          <p:nvPr/>
        </p:nvSpPr>
        <p:spPr>
          <a:xfrm>
            <a:off x="432000" y="1825560"/>
            <a:ext cx="11445840" cy="4348800"/>
          </a:xfrm>
          <a:prstGeom prst="rect">
            <a:avLst/>
          </a:prstGeom>
          <a:noFill/>
          <a:ln>
            <a:noFill/>
          </a:ln>
        </p:spPr>
        <p:style>
          <a:lnRef idx="0"/>
          <a:fillRef idx="0"/>
          <a:effectRef idx="0"/>
          <a:fontRef idx="minor"/>
        </p:style>
        <p:txBody>
          <a:bodyPr lIns="90000" rIns="90000" tIns="45000" bIns="45000">
            <a:noAutofit/>
          </a:bodyPr>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Hospital management information system was connected to greater work coordination and cooperation, considerable gains in labour cost distribution, quality control, employee productivity, and more effective and efficient service delivery.</a:t>
            </a:r>
            <a:endParaRPr b="1" lang="en-IN" sz="24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It also offered a structure for organising diverse data related to management, financial, and medical processes.</a:t>
            </a:r>
            <a:endParaRPr b="1" lang="en-IN" sz="24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HMIS functions increased work collaboration and teamwork</a:t>
            </a:r>
            <a:endParaRPr b="1" lang="en-IN" sz="2400" spc="-1" strike="noStrike">
              <a:latin typeface="Arial"/>
            </a:endParaRPr>
          </a:p>
        </p:txBody>
      </p:sp>
      <p:sp>
        <p:nvSpPr>
          <p:cNvPr id="173" name="CustomShape 3"/>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A50F6044-7BDE-492F-B9CE-D03ABF97F40E}" type="slidenum">
              <a:rPr b="0" lang="en-IN" sz="1200" spc="-1" strike="noStrike">
                <a:solidFill>
                  <a:srgbClr val="8b8b8b"/>
                </a:solidFill>
                <a:latin typeface="Calibri"/>
                <a:ea typeface="DejaVu Sans"/>
              </a:rPr>
              <a:t>&lt;number&gt;</a:t>
            </a:fld>
            <a:endParaRPr b="1" lang="en-IN" sz="1200" spc="-1" strike="noStrike">
              <a:latin typeface="Arial"/>
            </a:endParaRPr>
          </a:p>
        </p:txBody>
      </p:sp>
      <p:sp>
        <p:nvSpPr>
          <p:cNvPr id="174" name="CustomShape 4"/>
          <p:cNvSpPr/>
          <p:nvPr/>
        </p:nvSpPr>
        <p:spPr>
          <a:xfrm>
            <a:off x="4038480" y="6356520"/>
            <a:ext cx="411228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en-US" sz="1200" spc="-1" strike="noStrike">
                <a:solidFill>
                  <a:srgbClr val="8b8b8b"/>
                </a:solidFill>
                <a:latin typeface="Calibri"/>
                <a:ea typeface="DejaVu Sans"/>
              </a:rPr>
              <a:t>You are not allowed to add slides to this presentation</a:t>
            </a:r>
            <a:endParaRPr b="1" lang="en-IN" sz="1200" spc="-1" strike="noStrike">
              <a:latin typeface="Arial"/>
            </a:endParaRPr>
          </a:p>
        </p:txBody>
      </p:sp>
      <p:pic>
        <p:nvPicPr>
          <p:cNvPr id="175" name="Picture 5" descr=""/>
          <p:cNvPicPr/>
          <p:nvPr/>
        </p:nvPicPr>
        <p:blipFill>
          <a:blip r:embed="rId1"/>
          <a:stretch/>
        </p:blipFill>
        <p:spPr>
          <a:xfrm>
            <a:off x="0" y="23760"/>
            <a:ext cx="2693520" cy="1266480"/>
          </a:xfrm>
          <a:prstGeom prst="rect">
            <a:avLst/>
          </a:prstGeom>
          <a:ln>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CustomShape 1"/>
          <p:cNvSpPr/>
          <p:nvPr/>
        </p:nvSpPr>
        <p:spPr>
          <a:xfrm>
            <a:off x="838080" y="365040"/>
            <a:ext cx="1051308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Discussion </a:t>
            </a:r>
            <a:endParaRPr b="1" lang="en-IN" sz="4400" spc="-1" strike="noStrike">
              <a:latin typeface="Arial"/>
            </a:endParaRPr>
          </a:p>
        </p:txBody>
      </p:sp>
      <p:sp>
        <p:nvSpPr>
          <p:cNvPr id="177" name="CustomShape 2"/>
          <p:cNvSpPr/>
          <p:nvPr/>
        </p:nvSpPr>
        <p:spPr>
          <a:xfrm>
            <a:off x="72000" y="1383480"/>
            <a:ext cx="12093840" cy="4950360"/>
          </a:xfrm>
          <a:prstGeom prst="rect">
            <a:avLst/>
          </a:prstGeom>
          <a:noFill/>
          <a:ln>
            <a:noFill/>
          </a:ln>
        </p:spPr>
        <p:style>
          <a:lnRef idx="0"/>
          <a:fillRef idx="0"/>
          <a:effectRef idx="0"/>
          <a:fontRef idx="minor"/>
        </p:style>
        <p:txBody>
          <a:bodyPr lIns="90000" rIns="90000" tIns="45000" bIns="45000">
            <a:noAutofit/>
          </a:bodyPr>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HMIS also provided benefits such as simplified operations, greater management and administration, higher patient care, cost control, and increased profitability.</a:t>
            </a:r>
            <a:endParaRPr b="1" lang="en-IN" sz="24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MIS improved the Hospital's customer experience, patient happiness, and service delivery efficiency, resulting in a rise in the number of patients treated and, eventually, revenue growth.</a:t>
            </a:r>
            <a:endParaRPr b="1" lang="en-IN" sz="24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HMIS functions resulted in enhanced patient and employee safety, greater income due to paperless operations, and efficient billing and official document creation processes</a:t>
            </a:r>
            <a:endParaRPr b="1" lang="en-IN" sz="2400" spc="-1" strike="noStrike">
              <a:latin typeface="Arial"/>
            </a:endParaRPr>
          </a:p>
        </p:txBody>
      </p:sp>
      <p:sp>
        <p:nvSpPr>
          <p:cNvPr id="178" name="CustomShape 3"/>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78503AFA-01B1-4D2E-9090-358C1D1A60FA}" type="slidenum">
              <a:rPr b="0" lang="en-IN" sz="1200" spc="-1" strike="noStrike">
                <a:solidFill>
                  <a:srgbClr val="8b8b8b"/>
                </a:solidFill>
                <a:latin typeface="Calibri"/>
                <a:ea typeface="DejaVu Sans"/>
              </a:rPr>
              <a:t>&lt;number&gt;</a:t>
            </a:fld>
            <a:endParaRPr b="1" lang="en-IN" sz="1200" spc="-1" strike="noStrike">
              <a:latin typeface="Arial"/>
            </a:endParaRPr>
          </a:p>
        </p:txBody>
      </p:sp>
      <p:sp>
        <p:nvSpPr>
          <p:cNvPr id="179" name="CustomShape 4"/>
          <p:cNvSpPr/>
          <p:nvPr/>
        </p:nvSpPr>
        <p:spPr>
          <a:xfrm>
            <a:off x="4038480" y="6356520"/>
            <a:ext cx="411228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en-US" sz="1200" spc="-1" strike="noStrike">
                <a:solidFill>
                  <a:srgbClr val="8b8b8b"/>
                </a:solidFill>
                <a:latin typeface="Calibri"/>
                <a:ea typeface="DejaVu Sans"/>
              </a:rPr>
              <a:t>You are not allowed to add slides to this presentation</a:t>
            </a:r>
            <a:endParaRPr b="1" lang="en-IN" sz="1200" spc="-1" strike="noStrike">
              <a:latin typeface="Arial"/>
            </a:endParaRPr>
          </a:p>
        </p:txBody>
      </p:sp>
      <p:pic>
        <p:nvPicPr>
          <p:cNvPr id="180" name="Picture 5" descr=""/>
          <p:cNvPicPr/>
          <p:nvPr/>
        </p:nvPicPr>
        <p:blipFill>
          <a:blip r:embed="rId1"/>
          <a:stretch/>
        </p:blipFill>
        <p:spPr>
          <a:xfrm>
            <a:off x="0" y="-23400"/>
            <a:ext cx="2693520" cy="1266480"/>
          </a:xfrm>
          <a:prstGeom prst="rect">
            <a:avLst/>
          </a:prstGeom>
          <a:ln>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CustomShape 1"/>
          <p:cNvSpPr/>
          <p:nvPr/>
        </p:nvSpPr>
        <p:spPr>
          <a:xfrm>
            <a:off x="838080" y="365040"/>
            <a:ext cx="1051308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Conclusion</a:t>
            </a:r>
            <a:endParaRPr b="1" lang="en-IN" sz="4400" spc="-1" strike="noStrike">
              <a:latin typeface="Arial"/>
            </a:endParaRPr>
          </a:p>
        </p:txBody>
      </p:sp>
      <p:sp>
        <p:nvSpPr>
          <p:cNvPr id="182" name="CustomShape 2"/>
          <p:cNvSpPr/>
          <p:nvPr/>
        </p:nvSpPr>
        <p:spPr>
          <a:xfrm>
            <a:off x="216000" y="1652400"/>
            <a:ext cx="11733840" cy="5041440"/>
          </a:xfrm>
          <a:prstGeom prst="rect">
            <a:avLst/>
          </a:prstGeom>
          <a:noFill/>
          <a:ln>
            <a:noFill/>
          </a:ln>
        </p:spPr>
        <p:style>
          <a:lnRef idx="0"/>
          <a:fillRef idx="0"/>
          <a:effectRef idx="0"/>
          <a:fontRef idx="minor"/>
        </p:style>
        <p:txBody>
          <a:bodyPr lIns="90000" rIns="90000" tIns="45000" bIns="45000">
            <a:noAutofit/>
          </a:bodyPr>
          <a:p>
            <a:pPr marL="432000" indent="-321840" algn="just">
              <a:lnSpc>
                <a:spcPct val="150000"/>
              </a:lnSpc>
              <a:spcBef>
                <a:spcPts val="1417"/>
              </a:spcBef>
              <a:buClr>
                <a:srgbClr val="000000"/>
              </a:buClr>
              <a:buSzPct val="45000"/>
              <a:buFont typeface="Wingdings" charset="2"/>
              <a:buChar char=""/>
            </a:pPr>
            <a:r>
              <a:rPr b="0" lang="en-US" sz="2000" spc="-1" strike="noStrike">
                <a:solidFill>
                  <a:srgbClr val="000000"/>
                </a:solidFill>
                <a:latin typeface="Calibri"/>
                <a:ea typeface="DejaVu Sans"/>
              </a:rPr>
              <a:t>According to the findings of the study, the Hospital has improved its performance over time as a result of the services/procedures provided at the institution. </a:t>
            </a:r>
            <a:endParaRPr b="1" lang="en-IN" sz="20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000" spc="-1" strike="noStrike">
                <a:solidFill>
                  <a:srgbClr val="000000"/>
                </a:solidFill>
                <a:latin typeface="Calibri"/>
                <a:ea typeface="DejaVu Sans"/>
              </a:rPr>
              <a:t>Patient satisfaction with the services provided had increased, as had work collaboration and teamwork. There had also been improvements in the efficiency of health-care delivery, the elimination of medical errors, and the efficient conveyance of information to patients.</a:t>
            </a:r>
            <a:endParaRPr b="1" lang="en-IN" sz="20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000" spc="-1" strike="noStrike">
                <a:solidFill>
                  <a:srgbClr val="000000"/>
                </a:solidFill>
                <a:latin typeface="Calibri"/>
                <a:ea typeface="DejaVu Sans"/>
              </a:rPr>
              <a:t>The study also found that HMIS functions resulted in faster patient turnaround times. As a result of HMIS functions, work collaboration, teamwork, health care cost reduction, revenue growth, and patient happiness have all increased.</a:t>
            </a:r>
            <a:endParaRPr b="1" lang="en-IN" sz="2000" spc="-1" strike="noStrike">
              <a:latin typeface="Arial"/>
            </a:endParaRPr>
          </a:p>
        </p:txBody>
      </p:sp>
      <p:sp>
        <p:nvSpPr>
          <p:cNvPr id="183" name="CustomShape 3"/>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B420A329-ED99-4752-8DD6-56788C1E68B3}" type="slidenum">
              <a:rPr b="0" lang="en-IN" sz="1200" spc="-1" strike="noStrike">
                <a:solidFill>
                  <a:srgbClr val="8b8b8b"/>
                </a:solidFill>
                <a:latin typeface="Calibri"/>
                <a:ea typeface="DejaVu Sans"/>
              </a:rPr>
              <a:t>&lt;number&gt;</a:t>
            </a:fld>
            <a:endParaRPr b="1" lang="en-IN" sz="1200" spc="-1" strike="noStrike">
              <a:latin typeface="Arial"/>
            </a:endParaRPr>
          </a:p>
        </p:txBody>
      </p:sp>
      <p:sp>
        <p:nvSpPr>
          <p:cNvPr id="184" name="CustomShape 4"/>
          <p:cNvSpPr/>
          <p:nvPr/>
        </p:nvSpPr>
        <p:spPr>
          <a:xfrm>
            <a:off x="4038480" y="6356520"/>
            <a:ext cx="411228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en-US" sz="1200" spc="-1" strike="noStrike">
                <a:solidFill>
                  <a:srgbClr val="8b8b8b"/>
                </a:solidFill>
                <a:latin typeface="Calibri"/>
                <a:ea typeface="DejaVu Sans"/>
              </a:rPr>
              <a:t>You are not allowed to add slides to this presentation</a:t>
            </a:r>
            <a:endParaRPr b="1" lang="en-IN" sz="1200" spc="-1" strike="noStrike">
              <a:latin typeface="Arial"/>
            </a:endParaRPr>
          </a:p>
        </p:txBody>
      </p:sp>
      <p:pic>
        <p:nvPicPr>
          <p:cNvPr id="185" name="Picture 5" descr=""/>
          <p:cNvPicPr/>
          <p:nvPr/>
        </p:nvPicPr>
        <p:blipFill>
          <a:blip r:embed="rId1"/>
          <a:stretch/>
        </p:blipFill>
        <p:spPr>
          <a:xfrm>
            <a:off x="0" y="23760"/>
            <a:ext cx="2693520" cy="1266480"/>
          </a:xfrm>
          <a:prstGeom prst="rect">
            <a:avLst/>
          </a:prstGeom>
          <a:ln>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CustomShape 1"/>
          <p:cNvSpPr/>
          <p:nvPr/>
        </p:nvSpPr>
        <p:spPr>
          <a:xfrm>
            <a:off x="838080" y="365040"/>
            <a:ext cx="1051308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References </a:t>
            </a:r>
            <a:endParaRPr b="1" lang="en-IN" sz="4400" spc="-1" strike="noStrike">
              <a:latin typeface="Arial"/>
            </a:endParaRPr>
          </a:p>
        </p:txBody>
      </p:sp>
      <p:sp>
        <p:nvSpPr>
          <p:cNvPr id="187" name="CustomShape 2"/>
          <p:cNvSpPr/>
          <p:nvPr/>
        </p:nvSpPr>
        <p:spPr>
          <a:xfrm>
            <a:off x="838080" y="1825560"/>
            <a:ext cx="10513080" cy="4348800"/>
          </a:xfrm>
          <a:prstGeom prst="rect">
            <a:avLst/>
          </a:prstGeom>
          <a:noFill/>
          <a:ln>
            <a:noFill/>
          </a:ln>
        </p:spPr>
        <p:style>
          <a:lnRef idx="0"/>
          <a:fillRef idx="0"/>
          <a:effectRef idx="0"/>
          <a:fontRef idx="minor"/>
        </p:style>
        <p:txBody>
          <a:bodyPr lIns="90000" rIns="90000" tIns="45000" bIns="45000">
            <a:noAutofit/>
          </a:bodyPr>
          <a:p>
            <a:pPr marL="228600" indent="-226080">
              <a:lnSpc>
                <a:spcPct val="90000"/>
              </a:lnSpc>
              <a:spcBef>
                <a:spcPts val="1001"/>
              </a:spcBef>
              <a:buClr>
                <a:srgbClr val="000000"/>
              </a:buClr>
              <a:buFont typeface="Arial"/>
              <a:buChar char="•"/>
            </a:pPr>
            <a:r>
              <a:rPr b="0" lang="en-IN" sz="2000" spc="-1" strike="noStrike">
                <a:solidFill>
                  <a:srgbClr val="000000"/>
                </a:solidFill>
                <a:latin typeface="Abyssinica SIL"/>
                <a:ea typeface="DejaVu Sans"/>
              </a:rPr>
              <a:t>Najem FM. the impact of hospital information system quality on the health care quality: a case study on european gaza hospital.</a:t>
            </a:r>
            <a:endParaRPr b="1" lang="en-IN" sz="2000" spc="-1" strike="noStrike">
              <a:latin typeface="Arial"/>
            </a:endParaRPr>
          </a:p>
          <a:p>
            <a:pPr marL="228600" indent="-226080">
              <a:lnSpc>
                <a:spcPct val="90000"/>
              </a:lnSpc>
              <a:spcBef>
                <a:spcPts val="1001"/>
              </a:spcBef>
              <a:buClr>
                <a:srgbClr val="000000"/>
              </a:buClr>
              <a:buFont typeface="Arial"/>
              <a:buChar char="•"/>
            </a:pPr>
            <a:r>
              <a:rPr b="0" lang="en-IN" sz="2000" spc="-1" strike="noStrike">
                <a:solidFill>
                  <a:srgbClr val="000000"/>
                </a:solidFill>
                <a:latin typeface="Abyssinica SIL"/>
                <a:ea typeface="DejaVu Sans"/>
              </a:rPr>
              <a:t>Kumar V. Impact of health information systems on organizational health communication and behavior. Internet Journal of Allied Health Sciences and Practice. 2021;9(2):8.</a:t>
            </a:r>
            <a:endParaRPr b="1" lang="en-IN" sz="2000" spc="-1" strike="noStrike">
              <a:latin typeface="Arial"/>
            </a:endParaRPr>
          </a:p>
          <a:p>
            <a:pPr marL="228600" indent="-226080">
              <a:lnSpc>
                <a:spcPct val="90000"/>
              </a:lnSpc>
              <a:spcBef>
                <a:spcPts val="1001"/>
              </a:spcBef>
              <a:buClr>
                <a:srgbClr val="000000"/>
              </a:buClr>
              <a:buFont typeface="Arial"/>
              <a:buChar char="•"/>
            </a:pPr>
            <a:r>
              <a:rPr b="0" lang="en-IN" sz="2000" spc="-1" strike="noStrike">
                <a:solidFill>
                  <a:srgbClr val="000000"/>
                </a:solidFill>
                <a:latin typeface="Abyssinica SIL"/>
                <a:ea typeface="DejaVu Sans"/>
              </a:rPr>
              <a:t>Ross DS, Venkatesh R. Role of hospital information systems in improving healthcare quality in hospitals. Indian journal of science and technology. 2020 Jul;9(26):1-5.</a:t>
            </a:r>
            <a:endParaRPr b="1" lang="en-IN" sz="2000" spc="-1" strike="noStrike">
              <a:latin typeface="Arial"/>
            </a:endParaRPr>
          </a:p>
          <a:p>
            <a:pPr marL="228600" indent="-226080">
              <a:lnSpc>
                <a:spcPct val="90000"/>
              </a:lnSpc>
              <a:spcBef>
                <a:spcPts val="1001"/>
              </a:spcBef>
              <a:buClr>
                <a:srgbClr val="000000"/>
              </a:buClr>
              <a:buFont typeface="Arial"/>
              <a:buChar char="•"/>
            </a:pPr>
            <a:r>
              <a:rPr b="0" lang="en-IN" sz="2000" spc="-1" strike="noStrike">
                <a:solidFill>
                  <a:srgbClr val="000000"/>
                </a:solidFill>
                <a:latin typeface="Abyssinica SIL"/>
                <a:ea typeface="DejaVu Sans"/>
              </a:rPr>
              <a:t>Aghazadeh S, Aliyev A, Pirnejad H. Study the effect of hospital information systems (HIS) on communication improvement and service quality among nursing staff. Life Science Journal. 2021;10(10):307-10.</a:t>
            </a:r>
            <a:endParaRPr b="1" lang="en-IN" sz="2000" spc="-1" strike="noStrike">
              <a:latin typeface="Arial"/>
            </a:endParaRPr>
          </a:p>
          <a:p>
            <a:pPr marL="228600" indent="-226080">
              <a:lnSpc>
                <a:spcPct val="90000"/>
              </a:lnSpc>
              <a:spcBef>
                <a:spcPts val="1001"/>
              </a:spcBef>
              <a:buClr>
                <a:srgbClr val="000000"/>
              </a:buClr>
              <a:buFont typeface="Arial"/>
              <a:buChar char="•"/>
            </a:pPr>
            <a:r>
              <a:rPr b="0" lang="en-IN" sz="2000" spc="-1" strike="noStrike">
                <a:solidFill>
                  <a:srgbClr val="000000"/>
                </a:solidFill>
                <a:latin typeface="Abyssinica SIL"/>
                <a:ea typeface="DejaVu Sans"/>
              </a:rPr>
              <a:t>Sinha R. Impact of health information technology in public health. Sri Lanka Journal of Bio-Medical Informatics. 2019 Dec 6;1(4).</a:t>
            </a:r>
            <a:endParaRPr b="1" lang="en-IN" sz="2000" spc="-1" strike="noStrike">
              <a:latin typeface="Arial"/>
            </a:endParaRPr>
          </a:p>
        </p:txBody>
      </p:sp>
      <p:sp>
        <p:nvSpPr>
          <p:cNvPr id="188" name="CustomShape 3"/>
          <p:cNvSpPr/>
          <p:nvPr/>
        </p:nvSpPr>
        <p:spPr>
          <a:xfrm>
            <a:off x="4038480" y="6356520"/>
            <a:ext cx="411228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en-US" sz="1200" spc="-1" strike="noStrike">
                <a:solidFill>
                  <a:srgbClr val="8b8b8b"/>
                </a:solidFill>
                <a:latin typeface="Calibri"/>
                <a:ea typeface="DejaVu Sans"/>
              </a:rPr>
              <a:t>You are not allowed to add slides to this presentation</a:t>
            </a:r>
            <a:endParaRPr b="1" lang="en-IN" sz="1200" spc="-1" strike="noStrike">
              <a:latin typeface="Arial"/>
            </a:endParaRPr>
          </a:p>
        </p:txBody>
      </p:sp>
      <p:sp>
        <p:nvSpPr>
          <p:cNvPr id="189" name="CustomShape 4"/>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CB935882-FB11-481C-AA57-0024CB3078E3}" type="slidenum">
              <a:rPr b="0" lang="en-IN" sz="1200" spc="-1" strike="noStrike">
                <a:solidFill>
                  <a:srgbClr val="8b8b8b"/>
                </a:solidFill>
                <a:latin typeface="Calibri"/>
                <a:ea typeface="DejaVu Sans"/>
              </a:rPr>
              <a:t>&lt;number&gt;</a:t>
            </a:fld>
            <a:endParaRPr b="1" lang="en-IN" sz="12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CustomShape 1"/>
          <p:cNvSpPr/>
          <p:nvPr/>
        </p:nvSpPr>
        <p:spPr>
          <a:xfrm>
            <a:off x="1523880" y="1122480"/>
            <a:ext cx="9141480" cy="2385000"/>
          </a:xfrm>
          <a:prstGeom prst="rect">
            <a:avLst/>
          </a:prstGeom>
          <a:noFill/>
          <a:ln>
            <a:noFill/>
          </a:ln>
        </p:spPr>
        <p:style>
          <a:lnRef idx="0"/>
          <a:fillRef idx="0"/>
          <a:effectRef idx="0"/>
          <a:fontRef idx="minor"/>
        </p:style>
        <p:txBody>
          <a:bodyPr lIns="90000" rIns="90000" tIns="45000" bIns="45000" anchor="b">
            <a:noAutofit/>
          </a:bodyPr>
          <a:p>
            <a:pPr algn="ctr">
              <a:lnSpc>
                <a:spcPct val="90000"/>
              </a:lnSpc>
            </a:pPr>
            <a:r>
              <a:rPr b="0" lang="en-IN" sz="6000" spc="-1" strike="noStrike">
                <a:solidFill>
                  <a:srgbClr val="000000"/>
                </a:solidFill>
                <a:latin typeface="Calibri Light"/>
                <a:ea typeface="DejaVu Sans"/>
              </a:rPr>
              <a:t>Thank You</a:t>
            </a:r>
            <a:endParaRPr b="1" lang="en-IN" sz="6000" spc="-1" strike="noStrike">
              <a:latin typeface="Arial"/>
            </a:endParaRPr>
          </a:p>
        </p:txBody>
      </p:sp>
      <p:sp>
        <p:nvSpPr>
          <p:cNvPr id="191" name="CustomShape 2"/>
          <p:cNvSpPr/>
          <p:nvPr/>
        </p:nvSpPr>
        <p:spPr>
          <a:xfrm>
            <a:off x="1523880" y="3602160"/>
            <a:ext cx="9141480" cy="1653120"/>
          </a:xfrm>
          <a:prstGeom prst="rect">
            <a:avLst/>
          </a:prstGeom>
          <a:noFill/>
          <a:ln>
            <a:noFill/>
          </a:ln>
        </p:spPr>
        <p:style>
          <a:lnRef idx="0"/>
          <a:fillRef idx="0"/>
          <a:effectRef idx="0"/>
          <a:fontRef idx="minor"/>
        </p:style>
        <p:txBody>
          <a:bodyPr lIns="90000" rIns="90000" tIns="45000" bIns="45000">
            <a:noAutofit/>
          </a:bodyPr>
          <a:p>
            <a:pPr algn="ctr">
              <a:lnSpc>
                <a:spcPct val="90000"/>
              </a:lnSpc>
              <a:spcBef>
                <a:spcPts val="1001"/>
              </a:spcBef>
              <a:tabLst>
                <a:tab algn="l" pos="0"/>
              </a:tabLst>
            </a:pPr>
            <a:r>
              <a:rPr b="0" lang="en-IN" sz="2400" spc="-1" strike="noStrike">
                <a:solidFill>
                  <a:srgbClr val="000000"/>
                </a:solidFill>
                <a:latin typeface="Calibri"/>
                <a:ea typeface="DejaVu Sans"/>
              </a:rPr>
              <a:t>Any Questions</a:t>
            </a:r>
            <a:endParaRPr b="1" lang="en-IN" sz="2400" spc="-1" strike="noStrike">
              <a:latin typeface="Arial"/>
            </a:endParaRPr>
          </a:p>
        </p:txBody>
      </p:sp>
      <p:sp>
        <p:nvSpPr>
          <p:cNvPr id="192" name="CustomShape 3"/>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A7A5D923-D832-4014-85A6-E2E96053B812}" type="slidenum">
              <a:rPr b="0" lang="en-IN" sz="1200" spc="-1" strike="noStrike">
                <a:solidFill>
                  <a:srgbClr val="8b8b8b"/>
                </a:solidFill>
                <a:latin typeface="Calibri"/>
                <a:ea typeface="DejaVu Sans"/>
              </a:rPr>
              <a:t>&lt;number&gt;</a:t>
            </a:fld>
            <a:endParaRPr b="1" lang="en-IN" sz="1200" spc="-1" strike="noStrike">
              <a:latin typeface="Arial"/>
            </a:endParaRPr>
          </a:p>
        </p:txBody>
      </p:sp>
      <p:sp>
        <p:nvSpPr>
          <p:cNvPr id="193" name="CustomShape 4"/>
          <p:cNvSpPr/>
          <p:nvPr/>
        </p:nvSpPr>
        <p:spPr>
          <a:xfrm>
            <a:off x="4038480" y="6356520"/>
            <a:ext cx="411228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en-US" sz="1200" spc="-1" strike="noStrike">
                <a:solidFill>
                  <a:srgbClr val="8b8b8b"/>
                </a:solidFill>
                <a:latin typeface="Calibri"/>
                <a:ea typeface="DejaVu Sans"/>
              </a:rPr>
              <a:t>You are not allowed to add slides to this presentation</a:t>
            </a:r>
            <a:endParaRPr b="1" lang="en-IN" sz="1200" spc="-1" strike="noStrike">
              <a:latin typeface="Arial"/>
            </a:endParaRPr>
          </a:p>
        </p:txBody>
      </p:sp>
      <p:pic>
        <p:nvPicPr>
          <p:cNvPr id="194" name="Picture 5" descr=""/>
          <p:cNvPicPr/>
          <p:nvPr/>
        </p:nvPicPr>
        <p:blipFill>
          <a:blip r:embed="rId1"/>
          <a:stretch/>
        </p:blipFill>
        <p:spPr>
          <a:xfrm>
            <a:off x="0" y="23760"/>
            <a:ext cx="2693520" cy="1266480"/>
          </a:xfrm>
          <a:prstGeom prst="rect">
            <a:avLst/>
          </a:prstGeom>
          <a:ln>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CustomShape 1"/>
          <p:cNvSpPr/>
          <p:nvPr/>
        </p:nvSpPr>
        <p:spPr>
          <a:xfrm>
            <a:off x="2160000" y="365040"/>
            <a:ext cx="919296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Dissertation Experiences</a:t>
            </a:r>
            <a:endParaRPr b="1" lang="en-IN" sz="4400" spc="-1" strike="noStrike">
              <a:latin typeface="Arial"/>
            </a:endParaRPr>
          </a:p>
        </p:txBody>
      </p:sp>
      <p:sp>
        <p:nvSpPr>
          <p:cNvPr id="196" name="CustomShape 2"/>
          <p:cNvSpPr/>
          <p:nvPr/>
        </p:nvSpPr>
        <p:spPr>
          <a:xfrm>
            <a:off x="839880" y="1681200"/>
            <a:ext cx="5155200" cy="821520"/>
          </a:xfrm>
          <a:prstGeom prst="rect">
            <a:avLst/>
          </a:prstGeom>
          <a:noFill/>
          <a:ln>
            <a:noFill/>
          </a:ln>
        </p:spPr>
        <p:style>
          <a:lnRef idx="0"/>
          <a:fillRef idx="0"/>
          <a:effectRef idx="0"/>
          <a:fontRef idx="minor"/>
        </p:style>
        <p:txBody>
          <a:bodyPr lIns="90000" rIns="90000" tIns="45000" bIns="45000" anchor="b">
            <a:noAutofit/>
          </a:bodyPr>
          <a:p>
            <a:pPr algn="ctr">
              <a:lnSpc>
                <a:spcPct val="90000"/>
              </a:lnSpc>
              <a:spcBef>
                <a:spcPts val="1001"/>
              </a:spcBef>
              <a:tabLst>
                <a:tab algn="l" pos="0"/>
              </a:tabLst>
            </a:pPr>
            <a:r>
              <a:rPr b="1" lang="en-IN" sz="2400" spc="-1" strike="noStrike">
                <a:solidFill>
                  <a:srgbClr val="000000"/>
                </a:solidFill>
                <a:latin typeface="Calibri"/>
                <a:ea typeface="DejaVu Sans"/>
              </a:rPr>
              <a:t>What did you learn (skill/ topic)?</a:t>
            </a:r>
            <a:endParaRPr b="1" lang="en-IN" sz="2400" spc="-1" strike="noStrike">
              <a:latin typeface="Arial"/>
            </a:endParaRPr>
          </a:p>
        </p:txBody>
      </p:sp>
      <p:sp>
        <p:nvSpPr>
          <p:cNvPr id="197" name="CustomShape 3"/>
          <p:cNvSpPr/>
          <p:nvPr/>
        </p:nvSpPr>
        <p:spPr>
          <a:xfrm>
            <a:off x="839880" y="2505240"/>
            <a:ext cx="5155200" cy="3682080"/>
          </a:xfrm>
          <a:prstGeom prst="rect">
            <a:avLst/>
          </a:prstGeom>
          <a:noFill/>
          <a:ln>
            <a:noFill/>
          </a:ln>
        </p:spPr>
        <p:style>
          <a:lnRef idx="0"/>
          <a:fillRef idx="0"/>
          <a:effectRef idx="0"/>
          <a:fontRef idx="minor"/>
        </p:style>
        <p:txBody>
          <a:bodyPr lIns="90000" rIns="90000" tIns="45000" bIns="45000">
            <a:noAutofit/>
          </a:bodyPr>
          <a:p>
            <a:pPr marL="228600" indent="-226080">
              <a:lnSpc>
                <a:spcPct val="90000"/>
              </a:lnSpc>
              <a:spcBef>
                <a:spcPts val="1001"/>
              </a:spcBef>
              <a:buClr>
                <a:srgbClr val="000000"/>
              </a:buClr>
              <a:buFont typeface="Arial"/>
              <a:buChar char="•"/>
            </a:pPr>
            <a:r>
              <a:rPr b="0" lang="en-US" sz="2800" spc="-1" strike="noStrike">
                <a:solidFill>
                  <a:srgbClr val="000000"/>
                </a:solidFill>
                <a:latin typeface="Calibri"/>
                <a:ea typeface="DejaVu Sans"/>
              </a:rPr>
              <a:t>Learn different workflows of the hospital.</a:t>
            </a:r>
            <a:endParaRPr b="1" lang="en-IN" sz="2800" spc="-1" strike="noStrike">
              <a:latin typeface="Arial"/>
            </a:endParaRPr>
          </a:p>
          <a:p>
            <a:pPr marL="228600" indent="-226080">
              <a:lnSpc>
                <a:spcPct val="90000"/>
              </a:lnSpc>
              <a:spcBef>
                <a:spcPts val="1001"/>
              </a:spcBef>
              <a:buClr>
                <a:srgbClr val="000000"/>
              </a:buClr>
              <a:buFont typeface="Arial"/>
              <a:buChar char="•"/>
            </a:pPr>
            <a:r>
              <a:rPr b="0" lang="en-US" sz="2800" spc="-1" strike="noStrike">
                <a:solidFill>
                  <a:srgbClr val="000000"/>
                </a:solidFill>
                <a:latin typeface="Calibri"/>
                <a:ea typeface="DejaVu Sans"/>
              </a:rPr>
              <a:t>Work on core concept of implementation of HMIS.</a:t>
            </a:r>
            <a:endParaRPr b="1" lang="en-IN" sz="2800" spc="-1" strike="noStrike">
              <a:latin typeface="Arial"/>
            </a:endParaRPr>
          </a:p>
          <a:p>
            <a:pPr marL="228600" indent="-226080">
              <a:lnSpc>
                <a:spcPct val="90000"/>
              </a:lnSpc>
              <a:spcBef>
                <a:spcPts val="1001"/>
              </a:spcBef>
              <a:buClr>
                <a:srgbClr val="000000"/>
              </a:buClr>
              <a:buFont typeface="Arial"/>
              <a:buChar char="•"/>
            </a:pPr>
            <a:r>
              <a:rPr b="0" lang="en-US" sz="2800" spc="-1" strike="noStrike">
                <a:solidFill>
                  <a:srgbClr val="000000"/>
                </a:solidFill>
                <a:latin typeface="Calibri"/>
                <a:ea typeface="DejaVu Sans"/>
              </a:rPr>
              <a:t> </a:t>
            </a:r>
            <a:r>
              <a:rPr b="0" lang="en-US" sz="2800" spc="-1" strike="noStrike">
                <a:solidFill>
                  <a:srgbClr val="000000"/>
                </a:solidFill>
                <a:latin typeface="Calibri"/>
                <a:ea typeface="DejaVu Sans"/>
              </a:rPr>
              <a:t>Handling the live situations and clients.</a:t>
            </a:r>
            <a:endParaRPr b="1" lang="en-IN" sz="2800" spc="-1" strike="noStrike">
              <a:latin typeface="Arial"/>
            </a:endParaRPr>
          </a:p>
          <a:p>
            <a:pPr marL="228600" indent="-226080">
              <a:lnSpc>
                <a:spcPct val="90000"/>
              </a:lnSpc>
              <a:spcBef>
                <a:spcPts val="1001"/>
              </a:spcBef>
              <a:buClr>
                <a:srgbClr val="000000"/>
              </a:buClr>
              <a:buFont typeface="Arial"/>
              <a:buChar char="•"/>
            </a:pPr>
            <a:r>
              <a:rPr b="0" lang="en-US" sz="2800" spc="-1" strike="noStrike">
                <a:solidFill>
                  <a:srgbClr val="000000"/>
                </a:solidFill>
                <a:latin typeface="Calibri"/>
                <a:ea typeface="DejaVu Sans"/>
              </a:rPr>
              <a:t>End to end testing of the HMIS software.</a:t>
            </a:r>
            <a:endParaRPr b="1" lang="en-IN" sz="2800" spc="-1" strike="noStrike">
              <a:latin typeface="Arial"/>
            </a:endParaRPr>
          </a:p>
        </p:txBody>
      </p:sp>
      <p:sp>
        <p:nvSpPr>
          <p:cNvPr id="198" name="CustomShape 4"/>
          <p:cNvSpPr/>
          <p:nvPr/>
        </p:nvSpPr>
        <p:spPr>
          <a:xfrm>
            <a:off x="6172200" y="1681200"/>
            <a:ext cx="5180760" cy="821520"/>
          </a:xfrm>
          <a:prstGeom prst="rect">
            <a:avLst/>
          </a:prstGeom>
          <a:noFill/>
          <a:ln>
            <a:noFill/>
          </a:ln>
        </p:spPr>
        <p:style>
          <a:lnRef idx="0"/>
          <a:fillRef idx="0"/>
          <a:effectRef idx="0"/>
          <a:fontRef idx="minor"/>
        </p:style>
        <p:txBody>
          <a:bodyPr lIns="90000" rIns="90000" tIns="45000" bIns="45000" anchor="b">
            <a:noAutofit/>
          </a:bodyPr>
          <a:p>
            <a:pPr algn="ctr">
              <a:lnSpc>
                <a:spcPct val="90000"/>
              </a:lnSpc>
              <a:spcBef>
                <a:spcPts val="1001"/>
              </a:spcBef>
              <a:tabLst>
                <a:tab algn="l" pos="0"/>
              </a:tabLst>
            </a:pPr>
            <a:r>
              <a:rPr b="1" lang="en-IN" sz="2400" spc="-1" strike="noStrike">
                <a:solidFill>
                  <a:srgbClr val="000000"/>
                </a:solidFill>
                <a:latin typeface="Calibri"/>
                <a:ea typeface="DejaVu Sans"/>
              </a:rPr>
              <a:t>Overall self comments on Dissertation</a:t>
            </a:r>
            <a:endParaRPr b="1" lang="en-IN" sz="2400" spc="-1" strike="noStrike">
              <a:latin typeface="Arial"/>
            </a:endParaRPr>
          </a:p>
        </p:txBody>
      </p:sp>
      <p:sp>
        <p:nvSpPr>
          <p:cNvPr id="199" name="CustomShape 5"/>
          <p:cNvSpPr/>
          <p:nvPr/>
        </p:nvSpPr>
        <p:spPr>
          <a:xfrm>
            <a:off x="6172200" y="2505240"/>
            <a:ext cx="5180760" cy="3682080"/>
          </a:xfrm>
          <a:prstGeom prst="rect">
            <a:avLst/>
          </a:prstGeom>
          <a:noFill/>
          <a:ln>
            <a:noFill/>
          </a:ln>
        </p:spPr>
        <p:style>
          <a:lnRef idx="0"/>
          <a:fillRef idx="0"/>
          <a:effectRef idx="0"/>
          <a:fontRef idx="minor"/>
        </p:style>
        <p:txBody>
          <a:bodyPr lIns="90000" rIns="90000" tIns="45000" bIns="45000">
            <a:noAutofit/>
          </a:bodyPr>
          <a:p>
            <a:pPr marL="228600" indent="-226080">
              <a:lnSpc>
                <a:spcPct val="90000"/>
              </a:lnSpc>
              <a:spcBef>
                <a:spcPts val="1001"/>
              </a:spcBef>
              <a:buClr>
                <a:srgbClr val="000000"/>
              </a:buClr>
              <a:buFont typeface="Arial"/>
              <a:buChar char="•"/>
            </a:pPr>
            <a:r>
              <a:rPr b="0" lang="en-US" sz="2800" spc="-1" strike="noStrike">
                <a:solidFill>
                  <a:srgbClr val="000000"/>
                </a:solidFill>
                <a:latin typeface="Calibri"/>
                <a:ea typeface="DejaVu Sans"/>
              </a:rPr>
              <a:t>Know about the different HMIS functionalities</a:t>
            </a:r>
            <a:endParaRPr b="1" lang="en-IN" sz="2800" spc="-1" strike="noStrike">
              <a:latin typeface="Arial"/>
            </a:endParaRPr>
          </a:p>
          <a:p>
            <a:pPr marL="228600" indent="-226080">
              <a:lnSpc>
                <a:spcPct val="90000"/>
              </a:lnSpc>
              <a:spcBef>
                <a:spcPts val="1001"/>
              </a:spcBef>
              <a:buClr>
                <a:srgbClr val="000000"/>
              </a:buClr>
              <a:buFont typeface="Arial"/>
              <a:buChar char="•"/>
            </a:pPr>
            <a:r>
              <a:rPr b="0" lang="en-US" sz="2800" spc="-1" strike="noStrike">
                <a:solidFill>
                  <a:srgbClr val="000000"/>
                </a:solidFill>
                <a:latin typeface="Calibri"/>
                <a:ea typeface="DejaVu Sans"/>
              </a:rPr>
              <a:t>Got to know how the HMIS functionality effects the performance.</a:t>
            </a:r>
            <a:endParaRPr b="1" lang="en-IN" sz="2800" spc="-1" strike="noStrike">
              <a:latin typeface="Arial"/>
            </a:endParaRPr>
          </a:p>
          <a:p>
            <a:pPr>
              <a:lnSpc>
                <a:spcPct val="90000"/>
              </a:lnSpc>
              <a:spcBef>
                <a:spcPts val="1001"/>
              </a:spcBef>
            </a:pPr>
            <a:endParaRPr b="1" lang="en-IN" sz="2800" spc="-1" strike="noStrike">
              <a:latin typeface="Arial"/>
            </a:endParaRPr>
          </a:p>
        </p:txBody>
      </p:sp>
      <p:sp>
        <p:nvSpPr>
          <p:cNvPr id="200" name="CustomShape 6"/>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50679B05-2E81-4B9A-A864-86B1AA6AC9DA}" type="slidenum">
              <a:rPr b="0" lang="en-IN" sz="1200" spc="-1" strike="noStrike">
                <a:solidFill>
                  <a:srgbClr val="8b8b8b"/>
                </a:solidFill>
                <a:latin typeface="Calibri"/>
                <a:ea typeface="DejaVu Sans"/>
              </a:rPr>
              <a:t>&lt;number&gt;</a:t>
            </a:fld>
            <a:endParaRPr b="1" lang="en-IN" sz="1200" spc="-1" strike="noStrike">
              <a:latin typeface="Arial"/>
            </a:endParaRPr>
          </a:p>
        </p:txBody>
      </p:sp>
      <p:sp>
        <p:nvSpPr>
          <p:cNvPr id="201" name="CustomShape 7"/>
          <p:cNvSpPr/>
          <p:nvPr/>
        </p:nvSpPr>
        <p:spPr>
          <a:xfrm>
            <a:off x="4038480" y="6356520"/>
            <a:ext cx="4112280" cy="3625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en-US" sz="1200" spc="-1" strike="noStrike">
                <a:solidFill>
                  <a:srgbClr val="8b8b8b"/>
                </a:solidFill>
                <a:latin typeface="Calibri"/>
                <a:ea typeface="DejaVu Sans"/>
              </a:rPr>
              <a:t>You are not allowed to add slides to this presentation</a:t>
            </a:r>
            <a:endParaRPr b="1" lang="en-IN" sz="1200" spc="-1" strike="noStrike">
              <a:latin typeface="Arial"/>
            </a:endParaRPr>
          </a:p>
        </p:txBody>
      </p:sp>
      <p:pic>
        <p:nvPicPr>
          <p:cNvPr id="202" name="Picture 8" descr=""/>
          <p:cNvPicPr/>
          <p:nvPr/>
        </p:nvPicPr>
        <p:blipFill>
          <a:blip r:embed="rId1"/>
          <a:stretch/>
        </p:blipFill>
        <p:spPr>
          <a:xfrm>
            <a:off x="0" y="23760"/>
            <a:ext cx="2693520" cy="1266480"/>
          </a:xfrm>
          <a:prstGeom prst="rect">
            <a:avLst/>
          </a:prstGeom>
          <a:ln>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 name="CustomShape 1"/>
          <p:cNvSpPr/>
          <p:nvPr/>
        </p:nvSpPr>
        <p:spPr>
          <a:xfrm>
            <a:off x="838080" y="365040"/>
            <a:ext cx="10513800" cy="132372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Screenshot of Approval</a:t>
            </a:r>
            <a:endParaRPr b="1" lang="en-IN" sz="4400" spc="-1" strike="noStrike">
              <a:latin typeface="Arial"/>
            </a:endParaRPr>
          </a:p>
        </p:txBody>
      </p:sp>
      <p:sp>
        <p:nvSpPr>
          <p:cNvPr id="121" name="CustomShape 2"/>
          <p:cNvSpPr/>
          <p:nvPr/>
        </p:nvSpPr>
        <p:spPr>
          <a:xfrm>
            <a:off x="8610480" y="6356520"/>
            <a:ext cx="2741400" cy="36324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64BF949A-56EB-4C16-AF68-0F11617BD770}" type="slidenum">
              <a:rPr b="0" lang="en-IN" sz="1200" spc="-1" strike="noStrike">
                <a:solidFill>
                  <a:srgbClr val="8b8b8b"/>
                </a:solidFill>
                <a:latin typeface="Calibri"/>
                <a:ea typeface="DejaVu Sans"/>
              </a:rPr>
              <a:t>&lt;number&gt;</a:t>
            </a:fld>
            <a:endParaRPr b="1" lang="en-IN" sz="1200" spc="-1" strike="noStrike">
              <a:latin typeface="Arial"/>
            </a:endParaRPr>
          </a:p>
        </p:txBody>
      </p:sp>
      <p:pic>
        <p:nvPicPr>
          <p:cNvPr id="122" name="" descr=""/>
          <p:cNvPicPr/>
          <p:nvPr/>
        </p:nvPicPr>
        <p:blipFill>
          <a:blip r:embed="rId1"/>
          <a:stretch/>
        </p:blipFill>
        <p:spPr>
          <a:xfrm>
            <a:off x="2736000" y="1512000"/>
            <a:ext cx="6622920" cy="4822920"/>
          </a:xfrm>
          <a:prstGeom prst="rect">
            <a:avLst/>
          </a:prstGeom>
          <a:ln>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CustomShape 1"/>
          <p:cNvSpPr/>
          <p:nvPr/>
        </p:nvSpPr>
        <p:spPr>
          <a:xfrm>
            <a:off x="838080" y="365040"/>
            <a:ext cx="1051308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Introduction </a:t>
            </a:r>
            <a:endParaRPr b="1" lang="en-IN" sz="4400" spc="-1" strike="noStrike">
              <a:latin typeface="Arial"/>
            </a:endParaRPr>
          </a:p>
        </p:txBody>
      </p:sp>
      <p:sp>
        <p:nvSpPr>
          <p:cNvPr id="124" name="CustomShape 2"/>
          <p:cNvSpPr/>
          <p:nvPr/>
        </p:nvSpPr>
        <p:spPr>
          <a:xfrm>
            <a:off x="144000" y="1625040"/>
            <a:ext cx="12021840" cy="4348800"/>
          </a:xfrm>
          <a:prstGeom prst="rect">
            <a:avLst/>
          </a:prstGeom>
          <a:noFill/>
          <a:ln>
            <a:noFill/>
          </a:ln>
        </p:spPr>
        <p:style>
          <a:lnRef idx="0"/>
          <a:fillRef idx="0"/>
          <a:effectRef idx="0"/>
          <a:fontRef idx="minor"/>
        </p:style>
        <p:txBody>
          <a:bodyPr lIns="90000" rIns="90000" tIns="45000" bIns="45000">
            <a:noAutofit/>
          </a:bodyPr>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HMIS functionalities means- HMIS features</a:t>
            </a:r>
            <a:endParaRPr b="1" lang="en-IN" sz="24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HMIS Functionalities refers to the hospital management information system's appropriateness and efficacy in data gathering, processing, and data quality in order to ensure the smooth flow and efficiency of hospital operations.</a:t>
            </a:r>
            <a:endParaRPr b="1" lang="en-IN" sz="24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The functionality of a HMIS should guarantee that the right information is available to the right people at the right time.</a:t>
            </a:r>
            <a:endParaRPr b="1" lang="en-IN" sz="24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It support high quality, efficient and patient centered care.</a:t>
            </a:r>
            <a:endParaRPr b="1" lang="en-IN" sz="2400" spc="-1" strike="noStrike">
              <a:latin typeface="Arial"/>
            </a:endParaRPr>
          </a:p>
        </p:txBody>
      </p:sp>
      <p:sp>
        <p:nvSpPr>
          <p:cNvPr id="125" name="CustomShape 3"/>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24A7F3B1-628F-4EF1-857D-79607D73BBC3}" type="slidenum">
              <a:rPr b="0" lang="en-IN" sz="1200" spc="-1" strike="noStrike">
                <a:solidFill>
                  <a:srgbClr val="8b8b8b"/>
                </a:solidFill>
                <a:latin typeface="Calibri"/>
                <a:ea typeface="DejaVu Sans"/>
              </a:rPr>
              <a:t>&lt;number&gt;</a:t>
            </a:fld>
            <a:endParaRPr b="1" lang="en-IN" sz="1200" spc="-1" strike="noStrike">
              <a:latin typeface="Arial"/>
            </a:endParaRPr>
          </a:p>
        </p:txBody>
      </p:sp>
      <p:sp>
        <p:nvSpPr>
          <p:cNvPr id="126" name="CustomShape 4"/>
          <p:cNvSpPr/>
          <p:nvPr/>
        </p:nvSpPr>
        <p:spPr>
          <a:xfrm>
            <a:off x="4038480" y="6356520"/>
            <a:ext cx="4112280" cy="362520"/>
          </a:xfrm>
          <a:prstGeom prst="rect">
            <a:avLst/>
          </a:prstGeom>
          <a:noFill/>
          <a:ln>
            <a:noFill/>
          </a:ln>
        </p:spPr>
        <p:style>
          <a:lnRef idx="0"/>
          <a:fillRef idx="0"/>
          <a:effectRef idx="0"/>
          <a:fontRef idx="minor"/>
        </p:style>
      </p:sp>
      <p:pic>
        <p:nvPicPr>
          <p:cNvPr id="127" name="Picture 5" descr=""/>
          <p:cNvPicPr/>
          <p:nvPr/>
        </p:nvPicPr>
        <p:blipFill>
          <a:blip r:embed="rId1"/>
          <a:stretch/>
        </p:blipFill>
        <p:spPr>
          <a:xfrm>
            <a:off x="0" y="23760"/>
            <a:ext cx="2693520" cy="1266480"/>
          </a:xfrm>
          <a:prstGeom prst="rect">
            <a:avLst/>
          </a:prstGeom>
          <a:ln>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CustomShape 1"/>
          <p:cNvSpPr/>
          <p:nvPr/>
        </p:nvSpPr>
        <p:spPr>
          <a:xfrm>
            <a:off x="838080" y="365040"/>
            <a:ext cx="1051308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Introduction</a:t>
            </a:r>
            <a:endParaRPr b="1" lang="en-IN" sz="4400" spc="-1" strike="noStrike">
              <a:latin typeface="Arial"/>
            </a:endParaRPr>
          </a:p>
        </p:txBody>
      </p:sp>
      <p:sp>
        <p:nvSpPr>
          <p:cNvPr id="129" name="CustomShape 2"/>
          <p:cNvSpPr/>
          <p:nvPr/>
        </p:nvSpPr>
        <p:spPr>
          <a:xfrm>
            <a:off x="0" y="1825560"/>
            <a:ext cx="12093840" cy="4348800"/>
          </a:xfrm>
          <a:prstGeom prst="rect">
            <a:avLst/>
          </a:prstGeom>
          <a:noFill/>
          <a:ln>
            <a:noFill/>
          </a:ln>
        </p:spPr>
        <p:style>
          <a:lnRef idx="0"/>
          <a:fillRef idx="0"/>
          <a:effectRef idx="0"/>
          <a:fontRef idx="minor"/>
        </p:style>
        <p:txBody>
          <a:bodyPr lIns="90000" rIns="90000" tIns="45000" bIns="45000">
            <a:noAutofit/>
          </a:bodyPr>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It decreases the cost of quality care and the accessibility time to patient records.</a:t>
            </a:r>
            <a:endParaRPr b="1" lang="en-IN" sz="24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HMIS functions are an integrated and comprehensive information system designed to manage the clinical, financial, and administrative elements of a hospital. </a:t>
            </a:r>
            <a:endParaRPr b="1" lang="en-IN" sz="24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400" spc="-1" strike="noStrike">
                <a:solidFill>
                  <a:srgbClr val="000000"/>
                </a:solidFill>
                <a:latin typeface="Abyssinica SIL"/>
                <a:ea typeface="Noto Sans CJK SC"/>
              </a:rPr>
              <a:t>HMIS functionality standardises management reporting in support of patient care and administrative applications, decreasing the work and time spent by health-care professionals such as nurses, pharmacists, and doctors.</a:t>
            </a:r>
            <a:endParaRPr b="1" lang="en-IN" sz="2400" spc="-1" strike="noStrike">
              <a:latin typeface="Arial"/>
            </a:endParaRPr>
          </a:p>
        </p:txBody>
      </p:sp>
      <p:sp>
        <p:nvSpPr>
          <p:cNvPr id="130" name="CustomShape 3"/>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FCFE2FE3-EE07-4BB7-A058-084BE1BB2535}" type="slidenum">
              <a:rPr b="0" lang="en-IN" sz="1200" spc="-1" strike="noStrike">
                <a:solidFill>
                  <a:srgbClr val="8b8b8b"/>
                </a:solidFill>
                <a:latin typeface="Calibri"/>
                <a:ea typeface="DejaVu Sans"/>
              </a:rPr>
              <a:t>&lt;number&gt;</a:t>
            </a:fld>
            <a:endParaRPr b="1" lang="en-IN" sz="1200" spc="-1" strike="noStrike">
              <a:latin typeface="Arial"/>
            </a:endParaRPr>
          </a:p>
        </p:txBody>
      </p:sp>
      <p:pic>
        <p:nvPicPr>
          <p:cNvPr id="131" name="Picture 5" descr=""/>
          <p:cNvPicPr/>
          <p:nvPr/>
        </p:nvPicPr>
        <p:blipFill>
          <a:blip r:embed="rId1"/>
          <a:stretch/>
        </p:blipFill>
        <p:spPr>
          <a:xfrm>
            <a:off x="0" y="23760"/>
            <a:ext cx="2693520" cy="1266480"/>
          </a:xfrm>
          <a:prstGeom prst="rect">
            <a:avLst/>
          </a:prstGeom>
          <a:ln>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CustomShape 1"/>
          <p:cNvSpPr/>
          <p:nvPr/>
        </p:nvSpPr>
        <p:spPr>
          <a:xfrm>
            <a:off x="1944000" y="365040"/>
            <a:ext cx="940716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Objectives of the Study</a:t>
            </a:r>
            <a:endParaRPr b="1" lang="en-IN" sz="4400" spc="-1" strike="noStrike">
              <a:latin typeface="Arial"/>
            </a:endParaRPr>
          </a:p>
        </p:txBody>
      </p:sp>
      <p:sp>
        <p:nvSpPr>
          <p:cNvPr id="133" name="CustomShape 2"/>
          <p:cNvSpPr/>
          <p:nvPr/>
        </p:nvSpPr>
        <p:spPr>
          <a:xfrm>
            <a:off x="838080" y="1825560"/>
            <a:ext cx="10513080" cy="4348800"/>
          </a:xfrm>
          <a:prstGeom prst="rect">
            <a:avLst/>
          </a:prstGeom>
          <a:noFill/>
          <a:ln>
            <a:noFill/>
          </a:ln>
        </p:spPr>
        <p:style>
          <a:lnRef idx="0"/>
          <a:fillRef idx="0"/>
          <a:effectRef idx="0"/>
          <a:fontRef idx="minor"/>
        </p:style>
        <p:txBody>
          <a:bodyPr lIns="90000" rIns="90000" tIns="45000" bIns="45000">
            <a:noAutofit/>
          </a:bodyPr>
          <a:p>
            <a:pPr marL="228600" indent="-226080">
              <a:lnSpc>
                <a:spcPct val="90000"/>
              </a:lnSpc>
              <a:spcBef>
                <a:spcPts val="1001"/>
              </a:spcBef>
              <a:buClr>
                <a:srgbClr val="000000"/>
              </a:buClr>
              <a:buFont typeface="Arial"/>
              <a:buChar char="•"/>
            </a:pPr>
            <a:r>
              <a:rPr b="0" lang="en-IN" sz="2800" spc="-1" strike="noStrike">
                <a:solidFill>
                  <a:srgbClr val="000000"/>
                </a:solidFill>
                <a:latin typeface="Calibri"/>
                <a:ea typeface="DejaVu Sans"/>
              </a:rPr>
              <a:t>1- To determine the HMIS functionalities at the hospital.</a:t>
            </a:r>
            <a:endParaRPr b="1" lang="en-IN" sz="2800" spc="-1" strike="noStrike">
              <a:latin typeface="Arial"/>
            </a:endParaRPr>
          </a:p>
          <a:p>
            <a:pPr marL="228600" indent="-226080">
              <a:lnSpc>
                <a:spcPct val="90000"/>
              </a:lnSpc>
              <a:spcBef>
                <a:spcPts val="1001"/>
              </a:spcBef>
              <a:buClr>
                <a:srgbClr val="000000"/>
              </a:buClr>
              <a:buFont typeface="Arial"/>
              <a:buChar char="•"/>
            </a:pPr>
            <a:r>
              <a:rPr b="0" lang="en-IN" sz="2800" spc="-1" strike="noStrike">
                <a:solidFill>
                  <a:srgbClr val="000000"/>
                </a:solidFill>
                <a:latin typeface="Calibri"/>
                <a:ea typeface="DejaVu Sans"/>
              </a:rPr>
              <a:t>2- To determine the effect of HMIS functionalities on the performance of a hospital.</a:t>
            </a:r>
            <a:endParaRPr b="1" lang="en-IN" sz="2800" spc="-1" strike="noStrike">
              <a:latin typeface="Arial"/>
            </a:endParaRPr>
          </a:p>
          <a:p>
            <a:pPr>
              <a:lnSpc>
                <a:spcPct val="90000"/>
              </a:lnSpc>
              <a:spcBef>
                <a:spcPts val="1001"/>
              </a:spcBef>
              <a:tabLst>
                <a:tab algn="l" pos="0"/>
              </a:tabLst>
            </a:pPr>
            <a:r>
              <a:rPr b="0" lang="en-IN" sz="2800" spc="-1" strike="noStrike">
                <a:solidFill>
                  <a:srgbClr val="000000"/>
                </a:solidFill>
                <a:latin typeface="Calibri"/>
                <a:ea typeface="DejaVu Sans"/>
              </a:rPr>
              <a:t> </a:t>
            </a:r>
            <a:endParaRPr b="1" lang="en-IN" sz="2800" spc="-1" strike="noStrike">
              <a:latin typeface="Arial"/>
            </a:endParaRPr>
          </a:p>
          <a:p>
            <a:pPr>
              <a:lnSpc>
                <a:spcPct val="90000"/>
              </a:lnSpc>
              <a:spcBef>
                <a:spcPts val="1001"/>
              </a:spcBef>
              <a:tabLst>
                <a:tab algn="l" pos="0"/>
              </a:tabLst>
            </a:pPr>
            <a:r>
              <a:rPr b="1" lang="en-IN" sz="2800" spc="-1" strike="noStrike" u="sng">
                <a:solidFill>
                  <a:srgbClr val="000000"/>
                </a:solidFill>
                <a:uFillTx/>
                <a:latin typeface="Calibri"/>
                <a:ea typeface="DejaVu Sans"/>
              </a:rPr>
              <a:t>RESEARCH QUESTIONS</a:t>
            </a:r>
            <a:endParaRPr b="1" lang="en-IN" sz="2800" spc="-1" strike="noStrike">
              <a:latin typeface="Arial"/>
            </a:endParaRPr>
          </a:p>
          <a:p>
            <a:pPr>
              <a:lnSpc>
                <a:spcPct val="90000"/>
              </a:lnSpc>
              <a:spcBef>
                <a:spcPts val="1001"/>
              </a:spcBef>
              <a:tabLst>
                <a:tab algn="l" pos="0"/>
              </a:tabLst>
            </a:pPr>
            <a:r>
              <a:rPr b="0" lang="en-IN" sz="2800" spc="-1" strike="noStrike">
                <a:solidFill>
                  <a:srgbClr val="000000"/>
                </a:solidFill>
                <a:latin typeface="Calibri"/>
                <a:ea typeface="DejaVu Sans"/>
              </a:rPr>
              <a:t>The study aims to answer the following questions:</a:t>
            </a:r>
            <a:endParaRPr b="1" lang="en-IN" sz="2800" spc="-1" strike="noStrike">
              <a:latin typeface="Arial"/>
            </a:endParaRPr>
          </a:p>
          <a:p>
            <a:pPr marL="228600" indent="-226080">
              <a:lnSpc>
                <a:spcPct val="90000"/>
              </a:lnSpc>
              <a:spcBef>
                <a:spcPts val="1001"/>
              </a:spcBef>
              <a:buClr>
                <a:srgbClr val="000000"/>
              </a:buClr>
              <a:buFont typeface="Arial"/>
              <a:buChar char="•"/>
              <a:tabLst>
                <a:tab algn="l" pos="0"/>
              </a:tabLst>
            </a:pPr>
            <a:r>
              <a:rPr b="0" lang="en-IN" sz="2800" spc="-1" strike="noStrike">
                <a:solidFill>
                  <a:srgbClr val="000000"/>
                </a:solidFill>
                <a:latin typeface="Calibri"/>
                <a:ea typeface="DejaVu Sans"/>
              </a:rPr>
              <a:t>1- What are the HMIS functionalities at the hospital?</a:t>
            </a:r>
            <a:endParaRPr b="1" lang="en-IN" sz="2800" spc="-1" strike="noStrike">
              <a:latin typeface="Arial"/>
            </a:endParaRPr>
          </a:p>
          <a:p>
            <a:pPr marL="228600" indent="-226080">
              <a:lnSpc>
                <a:spcPct val="90000"/>
              </a:lnSpc>
              <a:spcBef>
                <a:spcPts val="1001"/>
              </a:spcBef>
              <a:buClr>
                <a:srgbClr val="000000"/>
              </a:buClr>
              <a:buFont typeface="Arial"/>
              <a:buChar char="•"/>
              <a:tabLst>
                <a:tab algn="l" pos="0"/>
              </a:tabLst>
            </a:pPr>
            <a:r>
              <a:rPr b="0" lang="en-IN" sz="2800" spc="-1" strike="noStrike">
                <a:solidFill>
                  <a:srgbClr val="000000"/>
                </a:solidFill>
                <a:latin typeface="Calibri"/>
                <a:ea typeface="DejaVu Sans"/>
              </a:rPr>
              <a:t>2- What are the effects of HMIS functionalities on the performance of a hospital?</a:t>
            </a:r>
            <a:endParaRPr b="1" lang="en-IN" sz="2800" spc="-1" strike="noStrike">
              <a:latin typeface="Arial"/>
            </a:endParaRPr>
          </a:p>
        </p:txBody>
      </p:sp>
      <p:sp>
        <p:nvSpPr>
          <p:cNvPr id="134" name="CustomShape 3"/>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09C1D276-35D3-45A3-B4DF-000F6FF1FFD7}" type="slidenum">
              <a:rPr b="0" lang="en-IN" sz="1200" spc="-1" strike="noStrike">
                <a:solidFill>
                  <a:srgbClr val="8b8b8b"/>
                </a:solidFill>
                <a:latin typeface="Calibri"/>
                <a:ea typeface="DejaVu Sans"/>
              </a:rPr>
              <a:t>&lt;number&gt;</a:t>
            </a:fld>
            <a:endParaRPr b="1" lang="en-IN" sz="1200" spc="-1" strike="noStrike">
              <a:latin typeface="Arial"/>
            </a:endParaRPr>
          </a:p>
        </p:txBody>
      </p:sp>
      <p:sp>
        <p:nvSpPr>
          <p:cNvPr id="135" name="CustomShape 4"/>
          <p:cNvSpPr/>
          <p:nvPr/>
        </p:nvSpPr>
        <p:spPr>
          <a:xfrm>
            <a:off x="4038480" y="6356520"/>
            <a:ext cx="4112280" cy="362520"/>
          </a:xfrm>
          <a:prstGeom prst="rect">
            <a:avLst/>
          </a:prstGeom>
          <a:noFill/>
          <a:ln>
            <a:noFill/>
          </a:ln>
        </p:spPr>
        <p:style>
          <a:lnRef idx="0"/>
          <a:fillRef idx="0"/>
          <a:effectRef idx="0"/>
          <a:fontRef idx="minor"/>
        </p:style>
      </p:sp>
      <p:pic>
        <p:nvPicPr>
          <p:cNvPr id="136" name="Picture 5" descr=""/>
          <p:cNvPicPr/>
          <p:nvPr/>
        </p:nvPicPr>
        <p:blipFill>
          <a:blip r:embed="rId1"/>
          <a:stretch/>
        </p:blipFill>
        <p:spPr>
          <a:xfrm>
            <a:off x="0" y="23760"/>
            <a:ext cx="2693520" cy="1266480"/>
          </a:xfrm>
          <a:prstGeom prst="rect">
            <a:avLst/>
          </a:prstGeom>
          <a:ln>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CustomShape 1"/>
          <p:cNvSpPr/>
          <p:nvPr/>
        </p:nvSpPr>
        <p:spPr>
          <a:xfrm>
            <a:off x="838080" y="365040"/>
            <a:ext cx="1051308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Methodology </a:t>
            </a:r>
            <a:endParaRPr b="1" lang="en-IN" sz="4400" spc="-1" strike="noStrike">
              <a:latin typeface="Arial"/>
            </a:endParaRPr>
          </a:p>
        </p:txBody>
      </p:sp>
      <p:sp>
        <p:nvSpPr>
          <p:cNvPr id="138" name="CustomShape 2"/>
          <p:cNvSpPr/>
          <p:nvPr/>
        </p:nvSpPr>
        <p:spPr>
          <a:xfrm>
            <a:off x="838080" y="1825560"/>
            <a:ext cx="10513080" cy="4348800"/>
          </a:xfrm>
          <a:prstGeom prst="rect">
            <a:avLst/>
          </a:prstGeom>
          <a:noFill/>
          <a:ln>
            <a:noFill/>
          </a:ln>
        </p:spPr>
        <p:style>
          <a:lnRef idx="0"/>
          <a:fillRef idx="0"/>
          <a:effectRef idx="0"/>
          <a:fontRef idx="minor"/>
        </p:style>
        <p:txBody>
          <a:bodyPr lIns="90000" rIns="90000" tIns="45000" bIns="45000">
            <a:noAutofit/>
          </a:bodyPr>
          <a:p>
            <a:pPr marL="432000" indent="-321840" algn="just">
              <a:lnSpc>
                <a:spcPct val="150000"/>
              </a:lnSpc>
              <a:spcBef>
                <a:spcPts val="1417"/>
              </a:spcBef>
              <a:buClr>
                <a:srgbClr val="000000"/>
              </a:buClr>
              <a:buSzPct val="45000"/>
              <a:buFont typeface="Wingdings" charset="2"/>
              <a:buChar char=""/>
            </a:pPr>
            <a:r>
              <a:rPr b="0" lang="en-US" sz="2200" spc="-1" strike="noStrike">
                <a:solidFill>
                  <a:srgbClr val="000000"/>
                </a:solidFill>
                <a:latin typeface="Abyssinica SIL"/>
                <a:ea typeface="DejaVu Sans"/>
              </a:rPr>
              <a:t>This study was based on primary data. </a:t>
            </a:r>
            <a:endParaRPr b="1" lang="en-IN" sz="22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200" spc="-1" strike="noStrike">
                <a:solidFill>
                  <a:srgbClr val="000000"/>
                </a:solidFill>
                <a:latin typeface="Abyssinica SIL"/>
                <a:ea typeface="DejaVu Sans"/>
              </a:rPr>
              <a:t>It was conducted using an online survey questionnaire of Karexpert User. </a:t>
            </a:r>
            <a:endParaRPr b="1" lang="en-IN" sz="22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200" spc="-1" strike="noStrike">
                <a:solidFill>
                  <a:srgbClr val="000000"/>
                </a:solidFill>
                <a:latin typeface="Abyssinica SIL"/>
                <a:ea typeface="DejaVu Sans"/>
              </a:rPr>
              <a:t>The sampling unit of this study was the population who have experience in hospital and using HMIS. </a:t>
            </a:r>
            <a:endParaRPr b="1" lang="en-IN" sz="2200" spc="-1" strike="noStrike">
              <a:latin typeface="Arial"/>
            </a:endParaRPr>
          </a:p>
          <a:p>
            <a:pPr marL="432000" indent="-321840" algn="just">
              <a:lnSpc>
                <a:spcPct val="150000"/>
              </a:lnSpc>
              <a:spcBef>
                <a:spcPts val="1417"/>
              </a:spcBef>
              <a:buClr>
                <a:srgbClr val="000000"/>
              </a:buClr>
              <a:buSzPct val="45000"/>
              <a:buFont typeface="Wingdings" charset="2"/>
              <a:buChar char=""/>
            </a:pPr>
            <a:r>
              <a:rPr b="0" lang="en-US" sz="2200" spc="-1" strike="noStrike">
                <a:solidFill>
                  <a:srgbClr val="000000"/>
                </a:solidFill>
                <a:latin typeface="Abyssinica SIL"/>
                <a:ea typeface="DejaVu Sans"/>
              </a:rPr>
              <a:t>This study focuses on the effect of HMIS functionalities on the performance of a hospital. A total of 92 respondents participated in this survey.</a:t>
            </a:r>
            <a:endParaRPr b="1" lang="en-IN" sz="2200" spc="-1" strike="noStrike">
              <a:latin typeface="Arial"/>
            </a:endParaRPr>
          </a:p>
          <a:p>
            <a:pPr algn="just">
              <a:lnSpc>
                <a:spcPct val="150000"/>
              </a:lnSpc>
              <a:spcBef>
                <a:spcPts val="1417"/>
              </a:spcBef>
            </a:pPr>
            <a:endParaRPr b="1" lang="en-IN" sz="2200" spc="-1" strike="noStrike">
              <a:latin typeface="Arial"/>
            </a:endParaRPr>
          </a:p>
        </p:txBody>
      </p:sp>
      <p:sp>
        <p:nvSpPr>
          <p:cNvPr id="139" name="CustomShape 3"/>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8F3201A6-4819-40A8-A148-02F42AF6D902}" type="slidenum">
              <a:rPr b="0" lang="en-IN" sz="1200" spc="-1" strike="noStrike">
                <a:solidFill>
                  <a:srgbClr val="8b8b8b"/>
                </a:solidFill>
                <a:latin typeface="Calibri"/>
                <a:ea typeface="DejaVu Sans"/>
              </a:rPr>
              <a:t>&lt;number&gt;</a:t>
            </a:fld>
            <a:endParaRPr b="1" lang="en-IN" sz="1200" spc="-1" strike="noStrike">
              <a:latin typeface="Arial"/>
            </a:endParaRPr>
          </a:p>
        </p:txBody>
      </p:sp>
      <p:sp>
        <p:nvSpPr>
          <p:cNvPr id="140" name="CustomShape 4"/>
          <p:cNvSpPr/>
          <p:nvPr/>
        </p:nvSpPr>
        <p:spPr>
          <a:xfrm>
            <a:off x="4038480" y="6356520"/>
            <a:ext cx="4112280" cy="362520"/>
          </a:xfrm>
          <a:prstGeom prst="rect">
            <a:avLst/>
          </a:prstGeom>
          <a:noFill/>
          <a:ln>
            <a:noFill/>
          </a:ln>
        </p:spPr>
        <p:style>
          <a:lnRef idx="0"/>
          <a:fillRef idx="0"/>
          <a:effectRef idx="0"/>
          <a:fontRef idx="minor"/>
        </p:style>
      </p:sp>
      <p:pic>
        <p:nvPicPr>
          <p:cNvPr id="141" name="Picture 5" descr=""/>
          <p:cNvPicPr/>
          <p:nvPr/>
        </p:nvPicPr>
        <p:blipFill>
          <a:blip r:embed="rId1"/>
          <a:stretch/>
        </p:blipFill>
        <p:spPr>
          <a:xfrm>
            <a:off x="0" y="23760"/>
            <a:ext cx="2693520" cy="1266480"/>
          </a:xfrm>
          <a:prstGeom prst="rect">
            <a:avLst/>
          </a:prstGeom>
          <a:ln>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CustomShape 1"/>
          <p:cNvSpPr/>
          <p:nvPr/>
        </p:nvSpPr>
        <p:spPr>
          <a:xfrm>
            <a:off x="838080" y="365040"/>
            <a:ext cx="1051308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Methodology </a:t>
            </a:r>
            <a:endParaRPr b="1" lang="en-IN" sz="4400" spc="-1" strike="noStrike">
              <a:latin typeface="Arial"/>
            </a:endParaRPr>
          </a:p>
        </p:txBody>
      </p:sp>
      <p:sp>
        <p:nvSpPr>
          <p:cNvPr id="143" name="CustomShape 2"/>
          <p:cNvSpPr/>
          <p:nvPr/>
        </p:nvSpPr>
        <p:spPr>
          <a:xfrm>
            <a:off x="838080" y="1825560"/>
            <a:ext cx="10513080" cy="4348800"/>
          </a:xfrm>
          <a:prstGeom prst="rect">
            <a:avLst/>
          </a:prstGeom>
          <a:noFill/>
          <a:ln>
            <a:noFill/>
          </a:ln>
        </p:spPr>
        <p:style>
          <a:lnRef idx="0"/>
          <a:fillRef idx="0"/>
          <a:effectRef idx="0"/>
          <a:fontRef idx="minor"/>
        </p:style>
        <p:txBody>
          <a:bodyPr lIns="90000" rIns="90000" tIns="45000" bIns="45000">
            <a:noAutofit/>
          </a:bodyPr>
          <a:p>
            <a:pPr marL="228600" indent="-226080" algn="just">
              <a:lnSpc>
                <a:spcPct val="150000"/>
              </a:lnSpc>
              <a:spcBef>
                <a:spcPts val="1417"/>
              </a:spcBef>
              <a:buClr>
                <a:srgbClr val="000000"/>
              </a:buClr>
              <a:buFont typeface="Arial"/>
              <a:buChar char="•"/>
            </a:pPr>
            <a:r>
              <a:rPr b="0" lang="en-IN" sz="2200" spc="-1" strike="noStrike">
                <a:solidFill>
                  <a:srgbClr val="000000"/>
                </a:solidFill>
                <a:latin typeface="Abyssinica SIL"/>
                <a:ea typeface="DejaVu Sans"/>
              </a:rPr>
              <a:t>The survey was designed with multiple questions. </a:t>
            </a:r>
            <a:endParaRPr b="1" lang="en-IN" sz="2200" spc="-1" strike="noStrike">
              <a:latin typeface="Arial"/>
            </a:endParaRPr>
          </a:p>
          <a:p>
            <a:pPr marL="228600" indent="-226080" algn="just">
              <a:lnSpc>
                <a:spcPct val="150000"/>
              </a:lnSpc>
              <a:spcBef>
                <a:spcPts val="1417"/>
              </a:spcBef>
              <a:buClr>
                <a:srgbClr val="000000"/>
              </a:buClr>
              <a:buFont typeface="Arial"/>
              <a:buChar char="•"/>
            </a:pPr>
            <a:r>
              <a:rPr b="0" lang="en-IN" sz="2200" spc="-1" strike="noStrike">
                <a:solidFill>
                  <a:srgbClr val="000000"/>
                </a:solidFill>
                <a:latin typeface="Abyssinica SIL"/>
                <a:ea typeface="DejaVu Sans"/>
              </a:rPr>
              <a:t>In this survey, there are many statements given to the respondents. They were asked to indicate their responses whether they are agree, strongly agree, disagree or strongly disagree with the statement.</a:t>
            </a:r>
            <a:endParaRPr b="1" lang="en-IN" sz="2200" spc="-1" strike="noStrike">
              <a:latin typeface="Arial"/>
            </a:endParaRPr>
          </a:p>
        </p:txBody>
      </p:sp>
      <p:sp>
        <p:nvSpPr>
          <p:cNvPr id="144" name="CustomShape 3"/>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2B7425AA-1B22-492D-8512-FEACC0B33526}" type="slidenum">
              <a:rPr b="0" lang="en-IN" sz="1200" spc="-1" strike="noStrike">
                <a:solidFill>
                  <a:srgbClr val="8b8b8b"/>
                </a:solidFill>
                <a:latin typeface="Calibri"/>
                <a:ea typeface="DejaVu Sans"/>
              </a:rPr>
              <a:t>&lt;number&gt;</a:t>
            </a:fld>
            <a:endParaRPr b="1" lang="en-IN" sz="1200" spc="-1" strike="noStrike">
              <a:latin typeface="Arial"/>
            </a:endParaRPr>
          </a:p>
        </p:txBody>
      </p:sp>
      <p:pic>
        <p:nvPicPr>
          <p:cNvPr id="145" name="Picture 5" descr=""/>
          <p:cNvPicPr/>
          <p:nvPr/>
        </p:nvPicPr>
        <p:blipFill>
          <a:blip r:embed="rId1"/>
          <a:stretch/>
        </p:blipFill>
        <p:spPr>
          <a:xfrm>
            <a:off x="0" y="23760"/>
            <a:ext cx="2693520" cy="1266480"/>
          </a:xfrm>
          <a:prstGeom prst="rect">
            <a:avLst/>
          </a:prstGeom>
          <a:ln>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CustomShape 1"/>
          <p:cNvSpPr/>
          <p:nvPr/>
        </p:nvSpPr>
        <p:spPr>
          <a:xfrm>
            <a:off x="838080" y="365040"/>
            <a:ext cx="1051308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Results </a:t>
            </a:r>
            <a:endParaRPr b="1" lang="en-IN" sz="4400" spc="-1" strike="noStrike">
              <a:latin typeface="Arial"/>
            </a:endParaRPr>
          </a:p>
        </p:txBody>
      </p:sp>
      <p:sp>
        <p:nvSpPr>
          <p:cNvPr id="147" name="CustomShape 2"/>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631D7C8F-0F16-4F6E-B9F0-540C025CA906}" type="slidenum">
              <a:rPr b="0" lang="en-IN" sz="1200" spc="-1" strike="noStrike">
                <a:solidFill>
                  <a:srgbClr val="8b8b8b"/>
                </a:solidFill>
                <a:latin typeface="Calibri"/>
                <a:ea typeface="DejaVu Sans"/>
              </a:rPr>
              <a:t>&lt;number&gt;</a:t>
            </a:fld>
            <a:endParaRPr b="1" lang="en-IN" sz="1200" spc="-1" strike="noStrike">
              <a:latin typeface="Arial"/>
            </a:endParaRPr>
          </a:p>
        </p:txBody>
      </p:sp>
      <p:pic>
        <p:nvPicPr>
          <p:cNvPr id="148" name="Picture 5" descr=""/>
          <p:cNvPicPr/>
          <p:nvPr/>
        </p:nvPicPr>
        <p:blipFill>
          <a:blip r:embed="rId1"/>
          <a:stretch/>
        </p:blipFill>
        <p:spPr>
          <a:xfrm>
            <a:off x="0" y="23760"/>
            <a:ext cx="2693520" cy="1266480"/>
          </a:xfrm>
          <a:prstGeom prst="rect">
            <a:avLst/>
          </a:prstGeom>
          <a:ln>
            <a:noFill/>
          </a:ln>
        </p:spPr>
      </p:pic>
      <p:pic>
        <p:nvPicPr>
          <p:cNvPr id="149" name="Content Placeholder 6" descr=""/>
          <p:cNvPicPr/>
          <p:nvPr/>
        </p:nvPicPr>
        <p:blipFill>
          <a:blip r:embed="rId2"/>
          <a:stretch/>
        </p:blipFill>
        <p:spPr>
          <a:xfrm>
            <a:off x="2376000" y="1440000"/>
            <a:ext cx="3886200" cy="2374200"/>
          </a:xfrm>
          <a:prstGeom prst="rect">
            <a:avLst/>
          </a:prstGeom>
          <a:ln>
            <a:noFill/>
          </a:ln>
        </p:spPr>
      </p:pic>
      <p:graphicFrame>
        <p:nvGraphicFramePr>
          <p:cNvPr id="150" name=""/>
          <p:cNvGraphicFramePr/>
          <p:nvPr/>
        </p:nvGraphicFramePr>
        <p:xfrm>
          <a:off x="6840000" y="1440000"/>
          <a:ext cx="3670200" cy="2374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1" name=""/>
          <p:cNvGraphicFramePr/>
          <p:nvPr/>
        </p:nvGraphicFramePr>
        <p:xfrm>
          <a:off x="2304000" y="4133160"/>
          <a:ext cx="4030200" cy="2446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2" name=""/>
          <p:cNvGraphicFramePr/>
          <p:nvPr/>
        </p:nvGraphicFramePr>
        <p:xfrm>
          <a:off x="6912000" y="4176000"/>
          <a:ext cx="3722400" cy="2374200"/>
        </p:xfrm>
        <a:graphic>
          <a:graphicData uri="http://schemas.openxmlformats.org/drawingml/2006/chart">
            <c:chart xmlns:c="http://schemas.openxmlformats.org/drawingml/2006/chart" xmlns:r="http://schemas.openxmlformats.org/officeDocument/2006/relationships" r:id="rId5"/>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CustomShape 1"/>
          <p:cNvSpPr/>
          <p:nvPr/>
        </p:nvSpPr>
        <p:spPr>
          <a:xfrm>
            <a:off x="838080" y="365040"/>
            <a:ext cx="10513080" cy="1323000"/>
          </a:xfrm>
          <a:prstGeom prst="rect">
            <a:avLst/>
          </a:prstGeom>
          <a:noFill/>
          <a:ln>
            <a:noFill/>
          </a:ln>
        </p:spPr>
        <p:style>
          <a:lnRef idx="0"/>
          <a:fillRef idx="0"/>
          <a:effectRef idx="0"/>
          <a:fontRef idx="minor"/>
        </p:style>
        <p:txBody>
          <a:bodyPr lIns="90000" rIns="90000" tIns="45000" bIns="45000" anchor="ctr">
            <a:noAutofit/>
          </a:bodyPr>
          <a:p>
            <a:pPr algn="ctr">
              <a:lnSpc>
                <a:spcPct val="90000"/>
              </a:lnSpc>
            </a:pPr>
            <a:r>
              <a:rPr b="1" lang="en-IN" sz="4400" spc="-1" strike="noStrike">
                <a:solidFill>
                  <a:srgbClr val="000000"/>
                </a:solidFill>
                <a:latin typeface="Calibri Light"/>
                <a:ea typeface="DejaVu Sans"/>
              </a:rPr>
              <a:t>Results </a:t>
            </a:r>
            <a:endParaRPr b="1" lang="en-IN" sz="4400" spc="-1" strike="noStrike">
              <a:latin typeface="Arial"/>
            </a:endParaRPr>
          </a:p>
        </p:txBody>
      </p:sp>
      <p:sp>
        <p:nvSpPr>
          <p:cNvPr id="154" name="CustomShape 2"/>
          <p:cNvSpPr/>
          <p:nvPr/>
        </p:nvSpPr>
        <p:spPr>
          <a:xfrm>
            <a:off x="8610480" y="6356520"/>
            <a:ext cx="2740680" cy="36252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52C9E87D-CA13-4469-97EE-902E73BC2D3A}" type="slidenum">
              <a:rPr b="0" lang="en-IN" sz="1200" spc="-1" strike="noStrike">
                <a:solidFill>
                  <a:srgbClr val="8b8b8b"/>
                </a:solidFill>
                <a:latin typeface="Calibri"/>
                <a:ea typeface="DejaVu Sans"/>
              </a:rPr>
              <a:t>&lt;number&gt;</a:t>
            </a:fld>
            <a:endParaRPr b="1" lang="en-IN" sz="1200" spc="-1" strike="noStrike">
              <a:latin typeface="Arial"/>
            </a:endParaRPr>
          </a:p>
        </p:txBody>
      </p:sp>
      <p:sp>
        <p:nvSpPr>
          <p:cNvPr id="155" name="CustomShape 3"/>
          <p:cNvSpPr/>
          <p:nvPr/>
        </p:nvSpPr>
        <p:spPr>
          <a:xfrm>
            <a:off x="4038480" y="6356520"/>
            <a:ext cx="4112280" cy="362520"/>
          </a:xfrm>
          <a:prstGeom prst="rect">
            <a:avLst/>
          </a:prstGeom>
          <a:noFill/>
          <a:ln>
            <a:noFill/>
          </a:ln>
        </p:spPr>
        <p:style>
          <a:lnRef idx="0"/>
          <a:fillRef idx="0"/>
          <a:effectRef idx="0"/>
          <a:fontRef idx="minor"/>
        </p:style>
      </p:sp>
      <p:pic>
        <p:nvPicPr>
          <p:cNvPr id="156" name="Picture 5_0" descr=""/>
          <p:cNvPicPr/>
          <p:nvPr/>
        </p:nvPicPr>
        <p:blipFill>
          <a:blip r:embed="rId1"/>
          <a:stretch/>
        </p:blipFill>
        <p:spPr>
          <a:xfrm>
            <a:off x="0" y="23760"/>
            <a:ext cx="2693520" cy="1266480"/>
          </a:xfrm>
          <a:prstGeom prst="rect">
            <a:avLst/>
          </a:prstGeom>
          <a:ln>
            <a:noFill/>
          </a:ln>
        </p:spPr>
      </p:pic>
      <p:graphicFrame>
        <p:nvGraphicFramePr>
          <p:cNvPr id="157" name=""/>
          <p:cNvGraphicFramePr/>
          <p:nvPr/>
        </p:nvGraphicFramePr>
        <p:xfrm>
          <a:off x="8064000" y="1512000"/>
          <a:ext cx="3526200" cy="2230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8" name=""/>
          <p:cNvGraphicFramePr/>
          <p:nvPr/>
        </p:nvGraphicFramePr>
        <p:xfrm>
          <a:off x="4535280" y="1504800"/>
          <a:ext cx="3310920" cy="2237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9" name=""/>
          <p:cNvGraphicFramePr/>
          <p:nvPr/>
        </p:nvGraphicFramePr>
        <p:xfrm>
          <a:off x="2320560" y="4039920"/>
          <a:ext cx="3653640" cy="23986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0" name=""/>
          <p:cNvGraphicFramePr/>
          <p:nvPr/>
        </p:nvGraphicFramePr>
        <p:xfrm>
          <a:off x="6408000" y="4032000"/>
          <a:ext cx="3454200" cy="2314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1" name=""/>
          <p:cNvGraphicFramePr/>
          <p:nvPr/>
        </p:nvGraphicFramePr>
        <p:xfrm>
          <a:off x="868680" y="1512000"/>
          <a:ext cx="3377520" cy="2230200"/>
        </p:xfrm>
        <a:graphic>
          <a:graphicData uri="http://schemas.openxmlformats.org/drawingml/2006/chart">
            <c:chart xmlns:c="http://schemas.openxmlformats.org/drawingml/2006/chart" xmlns:r="http://schemas.openxmlformats.org/officeDocument/2006/relationships" r:id="rId6"/>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316</TotalTime>
  <Application>LibreOffice/6.4.7.2$Linux_X86_64 LibreOffice_project/40$Build-2</Application>
  <Words>543</Words>
  <Paragraphs>84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2022-05-20T15:11:38Z</dcterms:created>
  <dc:creator>Dr. Sidharth Sekhar Mishra</dc:creator>
  <dc:description/>
  <dc:language>en-IN</dc:language>
  <cp:lastModifiedBy/>
  <dcterms:modified xsi:type="dcterms:W3CDTF">2022-08-31T10:44:03Z</dcterms:modified>
  <cp:revision>25</cp:revision>
  <dc:subject/>
  <dc:title>Topic Name Organization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Custom</vt:lpwstr>
  </property>
  <property fmtid="{D5CDD505-2E9C-101B-9397-08002B2CF9AE}" pid="9" name="ScaleCrop">
    <vt:bool>0</vt:bool>
  </property>
  <property fmtid="{D5CDD505-2E9C-101B-9397-08002B2CF9AE}" pid="10" name="ShareDoc">
    <vt:bool>0</vt:bool>
  </property>
  <property fmtid="{D5CDD505-2E9C-101B-9397-08002B2CF9AE}" pid="11" name="Slides">
    <vt:i4>20</vt:i4>
  </property>
</Properties>
</file>