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5" r:id="rId1"/>
  </p:sldMasterIdLst>
  <p:notesMasterIdLst>
    <p:notesMasterId r:id="rId20"/>
  </p:notesMasterIdLst>
  <p:sldIdLst>
    <p:sldId id="256" r:id="rId2"/>
    <p:sldId id="274" r:id="rId3"/>
    <p:sldId id="280" r:id="rId4"/>
    <p:sldId id="259" r:id="rId5"/>
    <p:sldId id="260" r:id="rId6"/>
    <p:sldId id="261" r:id="rId7"/>
    <p:sldId id="263" r:id="rId8"/>
    <p:sldId id="271" r:id="rId9"/>
    <p:sldId id="272" r:id="rId10"/>
    <p:sldId id="269" r:id="rId11"/>
    <p:sldId id="264" r:id="rId12"/>
    <p:sldId id="267" r:id="rId13"/>
    <p:sldId id="279" r:id="rId14"/>
    <p:sldId id="278" r:id="rId15"/>
    <p:sldId id="265" r:id="rId16"/>
    <p:sldId id="281" r:id="rId17"/>
    <p:sldId id="277" r:id="rId18"/>
    <p:sldId id="27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salon\OneDrive\Documents\COLLEGE\Dissertation\JK\QUESTIONNAIRE%20%20FOR%20GERIATRIC%20POPULATION.csv"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salon\OneDrive\Documents\COLLEGE\Dissertation\JK\QUESTIONNAIRE%20%20FOR%20GERIATRIC%20POPULATION.csv"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salon\OneDrive\Documents\COLLEGE\Dissertation\JK\QUESTIONNAIRE%20%20FOR%20GERIATRIC%20POPULATION.csv" TargetMode="External"/><Relationship Id="rId2" Type="http://schemas.microsoft.com/office/2011/relationships/chartColorStyle" Target="colors11.xml"/><Relationship Id="rId1" Type="http://schemas.microsoft.com/office/2011/relationships/chartStyle" Target="style1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salon\OneDrive\Documents\COLLEGE\Dissertation\JK\QUESTIONNAIRE%20%20FOR%20GERIATRIC%20POPULATION.csv"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salon\OneDrive\Documents\COLLEGE\Dissertation\JK\QUESTIONNAIRE%20%20FOR%20GERIATRIC%20POPULATION.csv"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salon\OneDrive\Documents\COLLEGE\Dissertation\JK\QUESTIONNAIRE%20%20FOR%20GERIATRIC%20POPULATION.csv"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salon\OneDrive\Documents\COLLEGE\Dissertation\JK\QUESTIONNAIRE%20%20FOR%20GERIATRIC%20POPULATION.csv"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salon\OneDrive\Documents\COLLEGE\Dissertation\JK\QUESTIONNAIRE%20%20FOR%20GERIATRIC%20POPULATION.csv"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salon\OneDrive\Documents\COLLEGE\Dissertation\JK\QUESTIONNAIRE%20%20FOR%20GERIATRIC%20POPULATION.csv"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salon\OneDrive\Documents\COLLEGE\Dissertation\JK\QUESTIONNAIRE%20%20FOR%20GERIATRIC%20POPULATION.csv"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C:\Users\salon\OneDrive\Documents\COLLEGE\Dissertation\JK\QUESTIONNAIRE%20%20FOR%20GERIATRIC%20POPULATION.csv"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tx>
            <c:strRef>
              <c:f>Age!$E$5</c:f>
              <c:strCache>
                <c:ptCount val="1"/>
                <c:pt idx="0">
                  <c:v>Age of Respondents</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Age!$D$6:$D$9</c:f>
              <c:strCache>
                <c:ptCount val="4"/>
                <c:pt idx="0">
                  <c:v>51-60</c:v>
                </c:pt>
                <c:pt idx="1">
                  <c:v>61-70</c:v>
                </c:pt>
                <c:pt idx="2">
                  <c:v>71-80</c:v>
                </c:pt>
                <c:pt idx="3">
                  <c:v>81+</c:v>
                </c:pt>
              </c:strCache>
            </c:strRef>
          </c:cat>
          <c:val>
            <c:numRef>
              <c:f>Age!$E$6:$E$9</c:f>
              <c:numCache>
                <c:formatCode>General</c:formatCode>
                <c:ptCount val="4"/>
                <c:pt idx="0">
                  <c:v>6</c:v>
                </c:pt>
                <c:pt idx="1">
                  <c:v>41</c:v>
                </c:pt>
                <c:pt idx="2">
                  <c:v>28</c:v>
                </c:pt>
                <c:pt idx="3">
                  <c:v>9</c:v>
                </c:pt>
              </c:numCache>
            </c:numRef>
          </c:val>
          <c:extLst>
            <c:ext xmlns:c16="http://schemas.microsoft.com/office/drawing/2014/chart" uri="{C3380CC4-5D6E-409C-BE32-E72D297353CC}">
              <c16:uniqueId val="{00000000-C954-451B-BCF7-0F48E2D61F0C}"/>
            </c:ext>
          </c:extLst>
        </c:ser>
        <c:dLbls>
          <c:showLegendKey val="0"/>
          <c:showVal val="0"/>
          <c:showCatName val="0"/>
          <c:showSerName val="0"/>
          <c:showPercent val="0"/>
          <c:showBubbleSize val="0"/>
        </c:dLbls>
        <c:gapWidth val="100"/>
        <c:overlap val="-24"/>
        <c:axId val="261475551"/>
        <c:axId val="261468351"/>
      </c:barChart>
      <c:catAx>
        <c:axId val="261475551"/>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261468351"/>
        <c:crosses val="autoZero"/>
        <c:auto val="1"/>
        <c:lblAlgn val="ctr"/>
        <c:lblOffset val="100"/>
        <c:noMultiLvlLbl val="0"/>
      </c:catAx>
      <c:valAx>
        <c:axId val="261468351"/>
        <c:scaling>
          <c:orientation val="minMax"/>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261475551"/>
        <c:crosses val="autoZero"/>
        <c:crossBetween val="between"/>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tx>
            <c:strRef>
              <c:f>Sheet3!$N$1</c:f>
              <c:strCache>
                <c:ptCount val="1"/>
                <c:pt idx="0">
                  <c:v>No. of Respondents</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Sheet3!$M$2:$M$7</c:f>
              <c:strCache>
                <c:ptCount val="6"/>
                <c:pt idx="0">
                  <c:v>Home health aide</c:v>
                </c:pt>
                <c:pt idx="1">
                  <c:v>Nursing care</c:v>
                </c:pt>
                <c:pt idx="2">
                  <c:v>Occupational therapy</c:v>
                </c:pt>
                <c:pt idx="3">
                  <c:v>Physical therapy</c:v>
                </c:pt>
                <c:pt idx="4">
                  <c:v>Social services</c:v>
                </c:pt>
                <c:pt idx="5">
                  <c:v>Supportive care</c:v>
                </c:pt>
              </c:strCache>
            </c:strRef>
          </c:cat>
          <c:val>
            <c:numRef>
              <c:f>Sheet3!$N$2:$N$7</c:f>
              <c:numCache>
                <c:formatCode>General</c:formatCode>
                <c:ptCount val="6"/>
                <c:pt idx="0">
                  <c:v>20</c:v>
                </c:pt>
                <c:pt idx="1">
                  <c:v>36</c:v>
                </c:pt>
                <c:pt idx="2">
                  <c:v>8</c:v>
                </c:pt>
                <c:pt idx="3">
                  <c:v>27</c:v>
                </c:pt>
                <c:pt idx="4">
                  <c:v>7</c:v>
                </c:pt>
                <c:pt idx="5">
                  <c:v>1</c:v>
                </c:pt>
              </c:numCache>
            </c:numRef>
          </c:val>
          <c:extLst>
            <c:ext xmlns:c16="http://schemas.microsoft.com/office/drawing/2014/chart" uri="{C3380CC4-5D6E-409C-BE32-E72D297353CC}">
              <c16:uniqueId val="{00000000-6C30-4A3B-9B72-4792E6FD86D2}"/>
            </c:ext>
          </c:extLst>
        </c:ser>
        <c:dLbls>
          <c:showLegendKey val="0"/>
          <c:showVal val="0"/>
          <c:showCatName val="0"/>
          <c:showSerName val="0"/>
          <c:showPercent val="0"/>
          <c:showBubbleSize val="0"/>
        </c:dLbls>
        <c:gapWidth val="100"/>
        <c:overlap val="-24"/>
        <c:axId val="44634303"/>
        <c:axId val="44634783"/>
      </c:barChart>
      <c:catAx>
        <c:axId val="44634303"/>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44634783"/>
        <c:crosses val="autoZero"/>
        <c:auto val="1"/>
        <c:lblAlgn val="ctr"/>
        <c:lblOffset val="100"/>
        <c:noMultiLvlLbl val="0"/>
      </c:catAx>
      <c:valAx>
        <c:axId val="44634783"/>
        <c:scaling>
          <c:orientation val="minMax"/>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44634303"/>
        <c:crosses val="autoZero"/>
        <c:crossBetween val="between"/>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tx>
            <c:strRef>
              <c:f>Sheet3!$N$28</c:f>
              <c:strCache>
                <c:ptCount val="1"/>
                <c:pt idx="0">
                  <c:v>No. of Respondents</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FBE9-4F77-958E-76CFBAED8F3A}"/>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FBE9-4F77-958E-76CFBAED8F3A}"/>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FBE9-4F77-958E-76CFBAED8F3A}"/>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FBE9-4F77-958E-76CFBAED8F3A}"/>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Sheet3!$M$29:$M$32</c:f>
              <c:strCache>
                <c:ptCount val="4"/>
                <c:pt idx="0">
                  <c:v>Availability of services in my area</c:v>
                </c:pt>
                <c:pt idx="1">
                  <c:v>Cost</c:v>
                </c:pt>
                <c:pt idx="2">
                  <c:v>Eligibility requirements</c:v>
                </c:pt>
                <c:pt idx="3">
                  <c:v>Feeling comfortable with a caregiver in my home</c:v>
                </c:pt>
              </c:strCache>
            </c:strRef>
          </c:cat>
          <c:val>
            <c:numRef>
              <c:f>Sheet3!$N$29:$N$32</c:f>
              <c:numCache>
                <c:formatCode>General</c:formatCode>
                <c:ptCount val="4"/>
                <c:pt idx="0">
                  <c:v>26</c:v>
                </c:pt>
                <c:pt idx="1">
                  <c:v>35</c:v>
                </c:pt>
                <c:pt idx="2">
                  <c:v>22</c:v>
                </c:pt>
                <c:pt idx="3">
                  <c:v>42</c:v>
                </c:pt>
              </c:numCache>
            </c:numRef>
          </c:val>
          <c:extLst>
            <c:ext xmlns:c16="http://schemas.microsoft.com/office/drawing/2014/chart" uri="{C3380CC4-5D6E-409C-BE32-E72D297353CC}">
              <c16:uniqueId val="{00000008-FBE9-4F77-958E-76CFBAED8F3A}"/>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a:t>No. of Respondents</a:t>
            </a:r>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tx>
            <c:strRef>
              <c:f>'Socio Economic'!$C$11</c:f>
              <c:strCache>
                <c:ptCount val="1"/>
                <c:pt idx="0">
                  <c:v>No. of Respondents</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'Socio Economic'!$B$12:$B$14</c:f>
              <c:strCache>
                <c:ptCount val="3"/>
                <c:pt idx="0">
                  <c:v>High Income</c:v>
                </c:pt>
                <c:pt idx="1">
                  <c:v>Middle Income</c:v>
                </c:pt>
                <c:pt idx="2">
                  <c:v>Low Income</c:v>
                </c:pt>
              </c:strCache>
            </c:strRef>
          </c:cat>
          <c:val>
            <c:numRef>
              <c:f>'Socio Economic'!$C$12:$C$14</c:f>
              <c:numCache>
                <c:formatCode>General</c:formatCode>
                <c:ptCount val="3"/>
                <c:pt idx="0">
                  <c:v>18</c:v>
                </c:pt>
                <c:pt idx="1">
                  <c:v>51</c:v>
                </c:pt>
                <c:pt idx="2">
                  <c:v>15</c:v>
                </c:pt>
              </c:numCache>
            </c:numRef>
          </c:val>
          <c:extLst>
            <c:ext xmlns:c16="http://schemas.microsoft.com/office/drawing/2014/chart" uri="{C3380CC4-5D6E-409C-BE32-E72D297353CC}">
              <c16:uniqueId val="{00000000-2919-472D-A152-CAAD94D1A2D3}"/>
            </c:ext>
          </c:extLst>
        </c:ser>
        <c:dLbls>
          <c:showLegendKey val="0"/>
          <c:showVal val="0"/>
          <c:showCatName val="0"/>
          <c:showSerName val="0"/>
          <c:showPercent val="0"/>
          <c:showBubbleSize val="0"/>
        </c:dLbls>
        <c:gapWidth val="100"/>
        <c:overlap val="-24"/>
        <c:axId val="261461631"/>
        <c:axId val="261474111"/>
      </c:barChart>
      <c:catAx>
        <c:axId val="261461631"/>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261474111"/>
        <c:crosses val="autoZero"/>
        <c:auto val="1"/>
        <c:lblAlgn val="ctr"/>
        <c:lblOffset val="100"/>
        <c:noMultiLvlLbl val="0"/>
      </c:catAx>
      <c:valAx>
        <c:axId val="261474111"/>
        <c:scaling>
          <c:orientation val="minMax"/>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261461631"/>
        <c:crosses val="autoZero"/>
        <c:crossBetween val="between"/>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dirty="0">
                <a:latin typeface="Times New Roman" panose="02020603050405020304" pitchFamily="18" charset="0"/>
                <a:cs typeface="Times New Roman" panose="02020603050405020304" pitchFamily="18" charset="0"/>
              </a:rPr>
              <a:t>No. of Respondents</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tx>
            <c:strRef>
              <c:f>Sheet5!$M$2</c:f>
              <c:strCache>
                <c:ptCount val="1"/>
                <c:pt idx="0">
                  <c:v>No. of Respondents</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B5F9-4239-A9CA-DDBBC1C1C077}"/>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B5F9-4239-A9CA-DDBBC1C1C077}"/>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B5F9-4239-A9CA-DDBBC1C1C077}"/>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B5F9-4239-A9CA-DDBBC1C1C077}"/>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B5F9-4239-A9CA-DDBBC1C1C077}"/>
              </c:ext>
            </c:extLst>
          </c:dPt>
          <c:dPt>
            <c:idx val="5"/>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B5F9-4239-A9CA-DDBBC1C1C077}"/>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Sheet5!$L$3:$L$8</c:f>
              <c:strCache>
                <c:ptCount val="6"/>
                <c:pt idx="0">
                  <c:v>Cost Concerns</c:v>
                </c:pt>
                <c:pt idx="1">
                  <c:v>Cost Concerns and more</c:v>
                </c:pt>
                <c:pt idx="2">
                  <c:v>Difficulty getting an Appointment</c:v>
                </c:pt>
                <c:pt idx="3">
                  <c:v>Difficulty getting an Appointment;Feeling like the problem isn't serious enough</c:v>
                </c:pt>
                <c:pt idx="4">
                  <c:v>Feeling like the problem isn't serious enough</c:v>
                </c:pt>
                <c:pt idx="5">
                  <c:v>Transportation Limitations</c:v>
                </c:pt>
              </c:strCache>
            </c:strRef>
          </c:cat>
          <c:val>
            <c:numRef>
              <c:f>Sheet5!$M$3:$M$8</c:f>
              <c:numCache>
                <c:formatCode>General</c:formatCode>
                <c:ptCount val="6"/>
                <c:pt idx="0">
                  <c:v>11</c:v>
                </c:pt>
                <c:pt idx="1">
                  <c:v>12</c:v>
                </c:pt>
                <c:pt idx="2">
                  <c:v>7</c:v>
                </c:pt>
                <c:pt idx="3">
                  <c:v>1</c:v>
                </c:pt>
                <c:pt idx="4">
                  <c:v>10</c:v>
                </c:pt>
                <c:pt idx="5">
                  <c:v>7</c:v>
                </c:pt>
              </c:numCache>
            </c:numRef>
          </c:val>
          <c:extLst>
            <c:ext xmlns:c16="http://schemas.microsoft.com/office/drawing/2014/chart" uri="{C3380CC4-5D6E-409C-BE32-E72D297353CC}">
              <c16:uniqueId val="{0000000C-B5F9-4239-A9CA-DDBBC1C1C077}"/>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6139040915497105"/>
          <c:y val="0.13068059200933216"/>
          <c:w val="0.3242847396909479"/>
          <c:h val="0.82002770487022458"/>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tx>
            <c:strRef>
              <c:f>Sheet5!$J$2</c:f>
              <c:strCache>
                <c:ptCount val="1"/>
                <c:pt idx="0">
                  <c:v>No. of Respondents</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E99C-46B8-845A-827663E42ACA}"/>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E99C-46B8-845A-827663E42ACA}"/>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Sheet5!$I$3:$I$4</c:f>
              <c:strCache>
                <c:ptCount val="2"/>
                <c:pt idx="0">
                  <c:v>Yes</c:v>
                </c:pt>
                <c:pt idx="1">
                  <c:v>No</c:v>
                </c:pt>
              </c:strCache>
            </c:strRef>
          </c:cat>
          <c:val>
            <c:numRef>
              <c:f>Sheet5!$J$3:$J$4</c:f>
              <c:numCache>
                <c:formatCode>General</c:formatCode>
                <c:ptCount val="2"/>
                <c:pt idx="0">
                  <c:v>48</c:v>
                </c:pt>
                <c:pt idx="1">
                  <c:v>36</c:v>
                </c:pt>
              </c:numCache>
            </c:numRef>
          </c:val>
          <c:extLst>
            <c:ext xmlns:c16="http://schemas.microsoft.com/office/drawing/2014/chart" uri="{C3380CC4-5D6E-409C-BE32-E72D297353CC}">
              <c16:uniqueId val="{00000004-E99C-46B8-845A-827663E42ACA}"/>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29066666666666668"/>
          <c:y val="2.7777777777777776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tx>
            <c:strRef>
              <c:f>Sheet1!$E$1</c:f>
              <c:strCache>
                <c:ptCount val="1"/>
                <c:pt idx="0">
                  <c:v>No. of Respondents</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E9E9-4D40-9E5A-C469BB996527}"/>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E9E9-4D40-9E5A-C469BB996527}"/>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E9E9-4D40-9E5A-C469BB996527}"/>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E9E9-4D40-9E5A-C469BB996527}"/>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E9E9-4D40-9E5A-C469BB996527}"/>
              </c:ext>
            </c:extLst>
          </c:dPt>
          <c:dPt>
            <c:idx val="5"/>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E9E9-4D40-9E5A-C469BB996527}"/>
              </c:ext>
            </c:extLst>
          </c:dPt>
          <c:dPt>
            <c:idx val="6"/>
            <c:bubble3D val="0"/>
            <c:spPr>
              <a:solidFill>
                <a:schemeClr val="accent1">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D-E9E9-4D40-9E5A-C469BB996527}"/>
              </c:ext>
            </c:extLst>
          </c:dPt>
          <c:dLbls>
            <c:dLbl>
              <c:idx val="0"/>
              <c:layout>
                <c:manualLayout>
                  <c:x val="7.6208880139982504E-2"/>
                  <c:y val="0.20936716243802858"/>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E9E9-4D40-9E5A-C469BB996527}"/>
                </c:ext>
              </c:extLst>
            </c:dLbl>
            <c:dLbl>
              <c:idx val="1"/>
              <c:layout>
                <c:manualLayout>
                  <c:x val="5.5828083989501315E-2"/>
                  <c:y val="0.32443824730242055"/>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E9E9-4D40-9E5A-C469BB996527}"/>
                </c:ext>
              </c:extLst>
            </c:dLbl>
            <c:dLbl>
              <c:idx val="2"/>
              <c:layout>
                <c:manualLayout>
                  <c:x val="-0.11730664916885389"/>
                  <c:y val="0.2760473170020413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E9E9-4D40-9E5A-C469BB996527}"/>
                </c:ext>
              </c:extLst>
            </c:dLbl>
            <c:dLbl>
              <c:idx val="3"/>
              <c:layout>
                <c:manualLayout>
                  <c:x val="0.14998512685914256"/>
                  <c:y val="-8.080271216097988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E9E9-4D40-9E5A-C469BB996527}"/>
                </c:ext>
              </c:extLst>
            </c:dLbl>
            <c:dLbl>
              <c:idx val="4"/>
              <c:layout>
                <c:manualLayout>
                  <c:x val="2.9527559055117812E-5"/>
                  <c:y val="0.17480314960629914"/>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E9E9-4D40-9E5A-C469BB996527}"/>
                </c:ext>
              </c:extLst>
            </c:dLbl>
            <c:dLbl>
              <c:idx val="5"/>
              <c:layout>
                <c:manualLayout>
                  <c:x val="0.26216316710411197"/>
                  <c:y val="5.6589384660250805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E9E9-4D40-9E5A-C469BB996527}"/>
                </c:ext>
              </c:extLst>
            </c:dLbl>
            <c:dLbl>
              <c:idx val="6"/>
              <c:layout>
                <c:manualLayout>
                  <c:x val="-0.14080183727034121"/>
                  <c:y val="8.0715952172645059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D-E9E9-4D40-9E5A-C469BB996527}"/>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1"/>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Sheet1!$D$2:$D$8</c:f>
              <c:strCache>
                <c:ptCount val="7"/>
                <c:pt idx="0">
                  <c:v>Employment</c:v>
                </c:pt>
                <c:pt idx="1">
                  <c:v>Family business </c:v>
                </c:pt>
                <c:pt idx="2">
                  <c:v>Family Support</c:v>
                </c:pt>
                <c:pt idx="3">
                  <c:v>Pension</c:v>
                </c:pt>
                <c:pt idx="4">
                  <c:v>Savings/ Investments</c:v>
                </c:pt>
                <c:pt idx="5">
                  <c:v>Social Security</c:v>
                </c:pt>
                <c:pt idx="6">
                  <c:v>Other (My childern gives me money every month)</c:v>
                </c:pt>
              </c:strCache>
            </c:strRef>
          </c:cat>
          <c:val>
            <c:numRef>
              <c:f>Sheet1!$E$2:$E$8</c:f>
              <c:numCache>
                <c:formatCode>General</c:formatCode>
                <c:ptCount val="7"/>
                <c:pt idx="0">
                  <c:v>7</c:v>
                </c:pt>
                <c:pt idx="1">
                  <c:v>1</c:v>
                </c:pt>
                <c:pt idx="2">
                  <c:v>22</c:v>
                </c:pt>
                <c:pt idx="3">
                  <c:v>35</c:v>
                </c:pt>
                <c:pt idx="4">
                  <c:v>13</c:v>
                </c:pt>
                <c:pt idx="5">
                  <c:v>5</c:v>
                </c:pt>
                <c:pt idx="6">
                  <c:v>1</c:v>
                </c:pt>
              </c:numCache>
            </c:numRef>
          </c:val>
          <c:extLst>
            <c:ext xmlns:c16="http://schemas.microsoft.com/office/drawing/2014/chart" uri="{C3380CC4-5D6E-409C-BE32-E72D297353CC}">
              <c16:uniqueId val="{0000000E-E9E9-4D40-9E5A-C469BB996527}"/>
            </c:ext>
          </c:extLst>
        </c:ser>
        <c:dLbls>
          <c:dLblPos val="ctr"/>
          <c:showLegendKey val="0"/>
          <c:showVal val="0"/>
          <c:showCatName val="1"/>
          <c:showSerName val="0"/>
          <c:showPercent val="0"/>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No. of Respondents</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1EDF-4FE8-9AD3-8AC023FB056D}"/>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1EDF-4FE8-9AD3-8AC023FB056D}"/>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1EDF-4FE8-9AD3-8AC023FB056D}"/>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1EDF-4FE8-9AD3-8AC023FB056D}"/>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Sheet1!$A$2:$A$5</c:f>
              <c:strCache>
                <c:ptCount val="4"/>
                <c:pt idx="0">
                  <c:v>College or University Degree</c:v>
                </c:pt>
                <c:pt idx="1">
                  <c:v>No Formal Education</c:v>
                </c:pt>
                <c:pt idx="2">
                  <c:v>Primary Education</c:v>
                </c:pt>
                <c:pt idx="3">
                  <c:v>Secondary Education</c:v>
                </c:pt>
              </c:strCache>
            </c:strRef>
          </c:cat>
          <c:val>
            <c:numRef>
              <c:f>Sheet1!$B$2:$B$5</c:f>
              <c:numCache>
                <c:formatCode>General</c:formatCode>
                <c:ptCount val="4"/>
                <c:pt idx="0">
                  <c:v>39</c:v>
                </c:pt>
                <c:pt idx="1">
                  <c:v>3</c:v>
                </c:pt>
                <c:pt idx="2">
                  <c:v>7</c:v>
                </c:pt>
                <c:pt idx="3">
                  <c:v>35</c:v>
                </c:pt>
              </c:numCache>
            </c:numRef>
          </c:val>
          <c:extLst>
            <c:ext xmlns:c16="http://schemas.microsoft.com/office/drawing/2014/chart" uri="{C3380CC4-5D6E-409C-BE32-E72D297353CC}">
              <c16:uniqueId val="{00000008-1EDF-4FE8-9AD3-8AC023FB056D}"/>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tx>
            <c:strRef>
              <c:f>Sheet3!$B$1</c:f>
              <c:strCache>
                <c:ptCount val="1"/>
                <c:pt idx="0">
                  <c:v>Respondents</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Sheet3!$A$2:$A$3</c:f>
              <c:strCache>
                <c:ptCount val="2"/>
                <c:pt idx="0">
                  <c:v>No</c:v>
                </c:pt>
                <c:pt idx="1">
                  <c:v>Yes</c:v>
                </c:pt>
              </c:strCache>
            </c:strRef>
          </c:cat>
          <c:val>
            <c:numRef>
              <c:f>Sheet3!$B$2:$B$3</c:f>
              <c:numCache>
                <c:formatCode>General</c:formatCode>
                <c:ptCount val="2"/>
                <c:pt idx="0">
                  <c:v>66</c:v>
                </c:pt>
                <c:pt idx="1">
                  <c:v>18</c:v>
                </c:pt>
              </c:numCache>
            </c:numRef>
          </c:val>
          <c:extLst>
            <c:ext xmlns:c16="http://schemas.microsoft.com/office/drawing/2014/chart" uri="{C3380CC4-5D6E-409C-BE32-E72D297353CC}">
              <c16:uniqueId val="{00000000-6E91-4B80-8A8E-E1F7CDC9389C}"/>
            </c:ext>
          </c:extLst>
        </c:ser>
        <c:dLbls>
          <c:dLblPos val="inEnd"/>
          <c:showLegendKey val="0"/>
          <c:showVal val="1"/>
          <c:showCatName val="0"/>
          <c:showSerName val="0"/>
          <c:showPercent val="0"/>
          <c:showBubbleSize val="0"/>
        </c:dLbls>
        <c:gapWidth val="100"/>
        <c:overlap val="-24"/>
        <c:axId val="58874383"/>
        <c:axId val="58874863"/>
      </c:barChart>
      <c:catAx>
        <c:axId val="58874383"/>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58874863"/>
        <c:crosses val="autoZero"/>
        <c:auto val="1"/>
        <c:lblAlgn val="ctr"/>
        <c:lblOffset val="100"/>
        <c:noMultiLvlLbl val="0"/>
      </c:catAx>
      <c:valAx>
        <c:axId val="58874863"/>
        <c:scaling>
          <c:orientation val="minMax"/>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58874383"/>
        <c:crosses val="autoZero"/>
        <c:crossBetween val="between"/>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tx>
            <c:strRef>
              <c:f>Sheet3!$B$22</c:f>
              <c:strCache>
                <c:ptCount val="1"/>
                <c:pt idx="0">
                  <c:v>No. of Resopondents</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Sheet3!$A$23:$A$30</c:f>
              <c:strCache>
                <c:ptCount val="8"/>
                <c:pt idx="0">
                  <c:v>Arthritis</c:v>
                </c:pt>
                <c:pt idx="1">
                  <c:v>COPD(Chronic Obstructive Polmonary Disorder)</c:v>
                </c:pt>
                <c:pt idx="2">
                  <c:v>Dementia</c:v>
                </c:pt>
                <c:pt idx="3">
                  <c:v>Diabetes</c:v>
                </c:pt>
                <c:pt idx="4">
                  <c:v>Heart disease</c:v>
                </c:pt>
                <c:pt idx="5">
                  <c:v>High blood pressure</c:v>
                </c:pt>
                <c:pt idx="6">
                  <c:v>Lung disease</c:v>
                </c:pt>
                <c:pt idx="7">
                  <c:v>Oral Squamous Cell Carcinoma</c:v>
                </c:pt>
              </c:strCache>
            </c:strRef>
          </c:cat>
          <c:val>
            <c:numRef>
              <c:f>Sheet3!$B$23:$B$30</c:f>
              <c:numCache>
                <c:formatCode>General</c:formatCode>
                <c:ptCount val="8"/>
                <c:pt idx="0">
                  <c:v>8</c:v>
                </c:pt>
                <c:pt idx="1">
                  <c:v>1</c:v>
                </c:pt>
                <c:pt idx="2">
                  <c:v>2</c:v>
                </c:pt>
                <c:pt idx="3">
                  <c:v>44</c:v>
                </c:pt>
                <c:pt idx="4">
                  <c:v>10</c:v>
                </c:pt>
                <c:pt idx="5">
                  <c:v>42</c:v>
                </c:pt>
                <c:pt idx="6">
                  <c:v>3</c:v>
                </c:pt>
                <c:pt idx="7">
                  <c:v>1</c:v>
                </c:pt>
              </c:numCache>
            </c:numRef>
          </c:val>
          <c:extLst>
            <c:ext xmlns:c16="http://schemas.microsoft.com/office/drawing/2014/chart" uri="{C3380CC4-5D6E-409C-BE32-E72D297353CC}">
              <c16:uniqueId val="{00000000-E386-49DA-A679-5B2809337386}"/>
            </c:ext>
          </c:extLst>
        </c:ser>
        <c:dLbls>
          <c:showLegendKey val="0"/>
          <c:showVal val="0"/>
          <c:showCatName val="0"/>
          <c:showSerName val="0"/>
          <c:showPercent val="0"/>
          <c:showBubbleSize val="0"/>
        </c:dLbls>
        <c:gapWidth val="100"/>
        <c:overlap val="-24"/>
        <c:axId val="1408320431"/>
        <c:axId val="1408322351"/>
      </c:barChart>
      <c:catAx>
        <c:axId val="1408320431"/>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408322351"/>
        <c:crosses val="autoZero"/>
        <c:auto val="1"/>
        <c:lblAlgn val="ctr"/>
        <c:lblOffset val="100"/>
        <c:noMultiLvlLbl val="0"/>
      </c:catAx>
      <c:valAx>
        <c:axId val="1408322351"/>
        <c:scaling>
          <c:orientation val="minMax"/>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408320431"/>
        <c:crosses val="autoZero"/>
        <c:crossBetween val="between"/>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No. of Respondents</a:t>
            </a:r>
          </a:p>
        </c:rich>
      </c:tx>
      <c:layout>
        <c:manualLayout>
          <c:xMode val="edge"/>
          <c:yMode val="edge"/>
          <c:x val="0.37961111111111112"/>
          <c:y val="2.7777777777777776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0.27238670166229223"/>
          <c:y val="0.1925"/>
          <c:w val="0.45394444444444443"/>
          <c:h val="0.75657407407407407"/>
        </c:manualLayout>
      </c:layout>
      <c:pieChart>
        <c:varyColors val="1"/>
        <c:ser>
          <c:idx val="0"/>
          <c:order val="0"/>
          <c:tx>
            <c:strRef>
              <c:f>Sheet3!$E$1</c:f>
              <c:strCache>
                <c:ptCount val="1"/>
                <c:pt idx="0">
                  <c:v>Answer</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1D9E-4E0A-A06F-5137CD53C3C5}"/>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1D9E-4E0A-A06F-5137CD53C3C5}"/>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Sheet3!$D$2:$D$3</c:f>
              <c:strCache>
                <c:ptCount val="2"/>
                <c:pt idx="0">
                  <c:v>No</c:v>
                </c:pt>
                <c:pt idx="1">
                  <c:v>Yes</c:v>
                </c:pt>
              </c:strCache>
            </c:strRef>
          </c:cat>
          <c:val>
            <c:numRef>
              <c:f>Sheet3!$E$2:$E$3</c:f>
              <c:numCache>
                <c:formatCode>General</c:formatCode>
                <c:ptCount val="2"/>
                <c:pt idx="0">
                  <c:v>36</c:v>
                </c:pt>
                <c:pt idx="1">
                  <c:v>48</c:v>
                </c:pt>
              </c:numCache>
            </c:numRef>
          </c:val>
          <c:extLst>
            <c:ext xmlns:c16="http://schemas.microsoft.com/office/drawing/2014/chart" uri="{C3380CC4-5D6E-409C-BE32-E72D297353CC}">
              <c16:uniqueId val="{00000004-1D9E-4E0A-A06F-5137CD53C3C5}"/>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charts/style10.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charts/style1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charts/style8.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charts/style9.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5C59D2-148E-4766-8450-D0439486C49B}" type="datetimeFigureOut">
              <a:rPr lang="en-US" smtClean="0"/>
              <a:t>7/3/2024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201C9E-3B1F-4BC2-8C8F-35944C0FAC81}" type="slidenum">
              <a:rPr lang="en-US" smtClean="0"/>
              <a:t>‹#›</a:t>
            </a:fld>
            <a:endParaRPr lang="en-US"/>
          </a:p>
        </p:txBody>
      </p:sp>
    </p:spTree>
    <p:extLst>
      <p:ext uri="{BB962C8B-B14F-4D97-AF65-F5344CB8AC3E}">
        <p14:creationId xmlns:p14="http://schemas.microsoft.com/office/powerpoint/2010/main" val="21236087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201C9E-3B1F-4BC2-8C8F-35944C0FAC81}" type="slidenum">
              <a:rPr lang="en-US" smtClean="0"/>
              <a:t>2</a:t>
            </a:fld>
            <a:endParaRPr lang="en-US"/>
          </a:p>
        </p:txBody>
      </p:sp>
    </p:spTree>
    <p:extLst>
      <p:ext uri="{BB962C8B-B14F-4D97-AF65-F5344CB8AC3E}">
        <p14:creationId xmlns:p14="http://schemas.microsoft.com/office/powerpoint/2010/main" val="37678363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descr="Tag=AccentColor&#10;Flavor=Light&#10;Target=FillAndLine">
            <a:extLst>
              <a:ext uri="{FF2B5EF4-FFF2-40B4-BE49-F238E27FC236}">
                <a16:creationId xmlns:a16="http://schemas.microsoft.com/office/drawing/2014/main" id="{DA381740-063A-41A4-836D-85D14980EEF0}"/>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24EF9DF8-704A-44AE-8850-307DDACC9387}"/>
              </a:ext>
            </a:extLst>
          </p:cNvPr>
          <p:cNvSpPr>
            <a:spLocks noGrp="1"/>
          </p:cNvSpPr>
          <p:nvPr>
            <p:ph type="ctrTitle"/>
          </p:nvPr>
        </p:nvSpPr>
        <p:spPr>
          <a:xfrm>
            <a:off x="841248" y="448056"/>
            <a:ext cx="10515600" cy="4069080"/>
          </a:xfrm>
        </p:spPr>
        <p:txBody>
          <a:bodyPr anchor="b">
            <a:noAutofit/>
          </a:bodyPr>
          <a:lstStyle>
            <a:lvl1pPr algn="l">
              <a:defRPr sz="9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CC72E09-06F3-48B9-9B95-DE15EC98017B}"/>
              </a:ext>
            </a:extLst>
          </p:cNvPr>
          <p:cNvSpPr>
            <a:spLocks noGrp="1"/>
          </p:cNvSpPr>
          <p:nvPr>
            <p:ph type="subTitle" idx="1"/>
          </p:nvPr>
        </p:nvSpPr>
        <p:spPr>
          <a:xfrm>
            <a:off x="841248" y="4983480"/>
            <a:ext cx="10515600" cy="1124712"/>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E11CD474-E5E1-4D01-97F6-0C9FC09332C0}"/>
              </a:ext>
            </a:extLst>
          </p:cNvPr>
          <p:cNvSpPr>
            <a:spLocks noGrp="1"/>
          </p:cNvSpPr>
          <p:nvPr>
            <p:ph type="dt" sz="half" idx="10"/>
          </p:nvPr>
        </p:nvSpPr>
        <p:spPr/>
        <p:txBody>
          <a:bodyPr/>
          <a:lstStyle/>
          <a:p>
            <a:fld id="{72345051-2045-45DA-935E-2E3CA1A69ADC}" type="datetimeFigureOut">
              <a:rPr lang="en-US" smtClean="0"/>
              <a:t>7/3/2024</a:t>
            </a:fld>
            <a:endParaRPr lang="en-US" dirty="0"/>
          </a:p>
        </p:txBody>
      </p:sp>
      <p:sp>
        <p:nvSpPr>
          <p:cNvPr id="5" name="Footer Placeholder 4">
            <a:extLst>
              <a:ext uri="{FF2B5EF4-FFF2-40B4-BE49-F238E27FC236}">
                <a16:creationId xmlns:a16="http://schemas.microsoft.com/office/drawing/2014/main" id="{C636BBC7-EB9B-4B36-88E9-DBF65D270E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8786C7-DD8D-492F-9A9A-A7B3EBE27FE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420645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7CF8D-FF51-4FD8-B968-A2C8507347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661A953-02EA-491B-A215-AF8420D74D3A}"/>
              </a:ext>
            </a:extLst>
          </p:cNvPr>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4084D1E-BC98-44E4-8D2C-89CCDC293331}"/>
              </a:ext>
            </a:extLst>
          </p:cNvPr>
          <p:cNvSpPr>
            <a:spLocks noGrp="1"/>
          </p:cNvSpPr>
          <p:nvPr>
            <p:ph type="dt" sz="half" idx="10"/>
          </p:nvPr>
        </p:nvSpPr>
        <p:spPr/>
        <p:txBody>
          <a:bodyPr/>
          <a:lstStyle/>
          <a:p>
            <a:fld id="{72345051-2045-45DA-935E-2E3CA1A69ADC}" type="datetimeFigureOut">
              <a:rPr lang="en-US" smtClean="0"/>
              <a:t>7/3/2024</a:t>
            </a:fld>
            <a:endParaRPr lang="en-US"/>
          </a:p>
        </p:txBody>
      </p:sp>
      <p:sp>
        <p:nvSpPr>
          <p:cNvPr id="5" name="Footer Placeholder 4">
            <a:extLst>
              <a:ext uri="{FF2B5EF4-FFF2-40B4-BE49-F238E27FC236}">
                <a16:creationId xmlns:a16="http://schemas.microsoft.com/office/drawing/2014/main" id="{513019EB-9C2B-4833-B72A-1476941597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F6E764-5688-45F5-94ED-A7357D2F568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0747633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0E3CB6-3025-40BF-A04B-A7B0CB4C01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DD5CB3-8B24-48C7-89D3-8DCAD36A453D}"/>
              </a:ext>
            </a:extLst>
          </p:cNvPr>
          <p:cNvSpPr>
            <a:spLocks noGrp="1"/>
          </p:cNvSpPr>
          <p:nvPr>
            <p:ph type="body" orient="vert" idx="1"/>
          </p:nvPr>
        </p:nvSpPr>
        <p:spPr>
          <a:xfrm>
            <a:off x="838200"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150BC931-E2BF-4C1D-91AA-89F82F8268B2}"/>
              </a:ext>
            </a:extLst>
          </p:cNvPr>
          <p:cNvSpPr>
            <a:spLocks noGrp="1"/>
          </p:cNvSpPr>
          <p:nvPr>
            <p:ph type="dt" sz="half" idx="10"/>
          </p:nvPr>
        </p:nvSpPr>
        <p:spPr/>
        <p:txBody>
          <a:bodyPr/>
          <a:lstStyle/>
          <a:p>
            <a:fld id="{72345051-2045-45DA-935E-2E3CA1A69ADC}" type="datetimeFigureOut">
              <a:rPr lang="en-US" smtClean="0"/>
              <a:t>7/3/2024</a:t>
            </a:fld>
            <a:endParaRPr lang="en-US"/>
          </a:p>
        </p:txBody>
      </p:sp>
      <p:sp>
        <p:nvSpPr>
          <p:cNvPr id="5" name="Footer Placeholder 4">
            <a:extLst>
              <a:ext uri="{FF2B5EF4-FFF2-40B4-BE49-F238E27FC236}">
                <a16:creationId xmlns:a16="http://schemas.microsoft.com/office/drawing/2014/main" id="{7548A135-AEE9-4483-957E-3D143318DD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8DEFD4-A052-46B3-B2AE-F3091D8A2F7B}"/>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9517369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838200" y="1929384"/>
            <a:ext cx="10515600" cy="4251960"/>
          </a:xfrm>
        </p:spPr>
        <p:txBody>
          <a:bodyPr>
            <a:normAutofit/>
          </a:bodyPr>
          <a:lstStyle>
            <a:lvl1pPr>
              <a:defRPr sz="2800"/>
            </a:lvl1pPr>
            <a:lvl2pPr>
              <a:defRPr sz="2400"/>
            </a:lvl2pPr>
            <a:lvl3pPr>
              <a:defRPr sz="20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p>
            <a:fld id="{72345051-2045-45DA-935E-2E3CA1A69ADC}" type="datetimeFigureOut">
              <a:rPr lang="en-US" smtClean="0"/>
              <a:t>7/3/2024</a:t>
            </a:fld>
            <a:endParaRPr lang="en-US"/>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7" descr="Tag=AccentColor&#10;Flavor=Light&#10;Target=FillAndLine">
            <a:extLst>
              <a:ext uri="{FF2B5EF4-FFF2-40B4-BE49-F238E27FC236}">
                <a16:creationId xmlns:a16="http://schemas.microsoft.com/office/drawing/2014/main" id="{EBDD1931-9E86-4402-9A68-33A2D9EFB198}"/>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71604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218C0-6540-400C-BB51-353D5FD5CB00}"/>
              </a:ext>
            </a:extLst>
          </p:cNvPr>
          <p:cNvSpPr>
            <a:spLocks noGrp="1"/>
          </p:cNvSpPr>
          <p:nvPr>
            <p:ph type="title"/>
          </p:nvPr>
        </p:nvSpPr>
        <p:spPr>
          <a:xfrm>
            <a:off x="841248" y="448056"/>
            <a:ext cx="10515600" cy="4069080"/>
          </a:xfrm>
        </p:spPr>
        <p:txBody>
          <a:bodyPr anchor="b">
            <a:normAutofit/>
          </a:bodyPr>
          <a:lstStyle>
            <a:lvl1pPr>
              <a:defRPr sz="8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A81CD69-43B3-4FF7-AA41-30C36C957E65}"/>
              </a:ext>
            </a:extLst>
          </p:cNvPr>
          <p:cNvSpPr>
            <a:spLocks noGrp="1"/>
          </p:cNvSpPr>
          <p:nvPr>
            <p:ph type="body" idx="1"/>
          </p:nvPr>
        </p:nvSpPr>
        <p:spPr>
          <a:xfrm>
            <a:off x="841248" y="4983480"/>
            <a:ext cx="10515600" cy="1124712"/>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BF300D-5CBE-47E9-A193-E23C8314D0EA}"/>
              </a:ext>
            </a:extLst>
          </p:cNvPr>
          <p:cNvSpPr>
            <a:spLocks noGrp="1"/>
          </p:cNvSpPr>
          <p:nvPr>
            <p:ph type="dt" sz="half" idx="10"/>
          </p:nvPr>
        </p:nvSpPr>
        <p:spPr/>
        <p:txBody>
          <a:bodyPr/>
          <a:lstStyle/>
          <a:p>
            <a:fld id="{72345051-2045-45DA-935E-2E3CA1A69ADC}" type="datetimeFigureOut">
              <a:rPr lang="en-US" smtClean="0"/>
              <a:t>7/3/2024</a:t>
            </a:fld>
            <a:endParaRPr lang="en-US"/>
          </a:p>
        </p:txBody>
      </p:sp>
      <p:sp>
        <p:nvSpPr>
          <p:cNvPr id="5" name="Footer Placeholder 4">
            <a:extLst>
              <a:ext uri="{FF2B5EF4-FFF2-40B4-BE49-F238E27FC236}">
                <a16:creationId xmlns:a16="http://schemas.microsoft.com/office/drawing/2014/main" id="{56E7DF3F-C51A-4DB1-9FCE-E3E0D8E925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269CF4-FAAB-44EF-A2A5-8352B4AA384F}"/>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7" name="Rectangle 6" descr="Tag=AccentColor&#10;Flavor=Light&#10;Target=FillAndLine">
            <a:extLst>
              <a:ext uri="{FF2B5EF4-FFF2-40B4-BE49-F238E27FC236}">
                <a16:creationId xmlns:a16="http://schemas.microsoft.com/office/drawing/2014/main" id="{417A8947-4521-4FE1-8E44-27363435CE1B}"/>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5421636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DE264-531D-49C1-A8AF-2B4C1D218F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4B9A1B8-2F1B-46AA-858A-CFFF5AF7CEB0}"/>
              </a:ext>
            </a:extLst>
          </p:cNvPr>
          <p:cNvSpPr>
            <a:spLocks noGrp="1"/>
          </p:cNvSpPr>
          <p:nvPr>
            <p:ph sz="half" idx="1"/>
          </p:nvPr>
        </p:nvSpPr>
        <p:spPr>
          <a:xfrm>
            <a:off x="838200" y="1929384"/>
            <a:ext cx="5181600" cy="42519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6E6B9631-18C0-43BD-8AF3-9137D6D4C234}"/>
              </a:ext>
            </a:extLst>
          </p:cNvPr>
          <p:cNvSpPr>
            <a:spLocks noGrp="1"/>
          </p:cNvSpPr>
          <p:nvPr>
            <p:ph sz="half" idx="2"/>
          </p:nvPr>
        </p:nvSpPr>
        <p:spPr>
          <a:xfrm>
            <a:off x="6172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E9032FCA-14C6-4497-9C27-3F58062442CE}"/>
              </a:ext>
            </a:extLst>
          </p:cNvPr>
          <p:cNvSpPr>
            <a:spLocks noGrp="1"/>
          </p:cNvSpPr>
          <p:nvPr>
            <p:ph type="dt" sz="half" idx="10"/>
          </p:nvPr>
        </p:nvSpPr>
        <p:spPr/>
        <p:txBody>
          <a:bodyPr/>
          <a:lstStyle/>
          <a:p>
            <a:fld id="{72345051-2045-45DA-935E-2E3CA1A69ADC}" type="datetimeFigureOut">
              <a:rPr lang="en-US" smtClean="0"/>
              <a:t>7/3/2024</a:t>
            </a:fld>
            <a:endParaRPr lang="en-US"/>
          </a:p>
        </p:txBody>
      </p:sp>
      <p:sp>
        <p:nvSpPr>
          <p:cNvPr id="6" name="Footer Placeholder 5">
            <a:extLst>
              <a:ext uri="{FF2B5EF4-FFF2-40B4-BE49-F238E27FC236}">
                <a16:creationId xmlns:a16="http://schemas.microsoft.com/office/drawing/2014/main" id="{961E5057-693B-4E10-958E-0ABE79FEC7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0CECB1-0A35-4C10-9D3D-FE4404283011}"/>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9" name="Rectangle 8" descr="Tag=AccentColor&#10;Flavor=Light&#10;Target=FillAndLine">
            <a:extLst>
              <a:ext uri="{FF2B5EF4-FFF2-40B4-BE49-F238E27FC236}">
                <a16:creationId xmlns:a16="http://schemas.microsoft.com/office/drawing/2014/main" id="{2FAAC677-2D37-4F63-9C4B-711A2988EE0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130765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AE282-8875-4F49-AB21-E1C2BCAEA1F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712EA2-EF8C-4F18-BECF-AD121F72816A}"/>
              </a:ext>
            </a:extLst>
          </p:cNvPr>
          <p:cNvSpPr>
            <a:spLocks noGrp="1"/>
          </p:cNvSpPr>
          <p:nvPr>
            <p:ph type="body" idx="1"/>
          </p:nvPr>
        </p:nvSpPr>
        <p:spPr>
          <a:xfrm>
            <a:off x="839788" y="1938528"/>
            <a:ext cx="5157787"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7B59D4-E93F-40C1-A1A2-F1867830C678}"/>
              </a:ext>
            </a:extLst>
          </p:cNvPr>
          <p:cNvSpPr>
            <a:spLocks noGrp="1"/>
          </p:cNvSpPr>
          <p:nvPr>
            <p:ph sz="half" idx="2"/>
          </p:nvPr>
        </p:nvSpPr>
        <p:spPr>
          <a:xfrm>
            <a:off x="839788" y="2926080"/>
            <a:ext cx="5157787" cy="326440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6E810616-1C77-42AE-8449-D0B64E2B8475}"/>
              </a:ext>
            </a:extLst>
          </p:cNvPr>
          <p:cNvSpPr>
            <a:spLocks noGrp="1"/>
          </p:cNvSpPr>
          <p:nvPr>
            <p:ph type="body" sz="quarter" idx="3"/>
          </p:nvPr>
        </p:nvSpPr>
        <p:spPr>
          <a:xfrm>
            <a:off x="6172200" y="1938528"/>
            <a:ext cx="5183188"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74E172-AFE8-48E4-BBB0-CA6D4EC1127C}"/>
              </a:ext>
            </a:extLst>
          </p:cNvPr>
          <p:cNvSpPr>
            <a:spLocks noGrp="1"/>
          </p:cNvSpPr>
          <p:nvPr>
            <p:ph sz="quarter" idx="4"/>
          </p:nvPr>
        </p:nvSpPr>
        <p:spPr>
          <a:xfrm>
            <a:off x="6172200" y="2926080"/>
            <a:ext cx="5183188"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4C9407CC-270D-4C98-B95C-7AE67D2E1913}"/>
              </a:ext>
            </a:extLst>
          </p:cNvPr>
          <p:cNvSpPr>
            <a:spLocks noGrp="1"/>
          </p:cNvSpPr>
          <p:nvPr>
            <p:ph type="dt" sz="half" idx="10"/>
          </p:nvPr>
        </p:nvSpPr>
        <p:spPr/>
        <p:txBody>
          <a:bodyPr/>
          <a:lstStyle/>
          <a:p>
            <a:fld id="{72345051-2045-45DA-935E-2E3CA1A69ADC}" type="datetimeFigureOut">
              <a:rPr lang="en-US" smtClean="0"/>
              <a:t>7/3/2024</a:t>
            </a:fld>
            <a:endParaRPr lang="en-US"/>
          </a:p>
        </p:txBody>
      </p:sp>
      <p:sp>
        <p:nvSpPr>
          <p:cNvPr id="8" name="Footer Placeholder 7">
            <a:extLst>
              <a:ext uri="{FF2B5EF4-FFF2-40B4-BE49-F238E27FC236}">
                <a16:creationId xmlns:a16="http://schemas.microsoft.com/office/drawing/2014/main" id="{454070D5-9B7B-47FC-9F75-F6AD960745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28EAC17-33BE-4265-8C06-644C2D34FD3C}"/>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11" name="Rectangle 10" descr="Tag=AccentColor&#10;Flavor=Light&#10;Target=FillAndLine">
            <a:extLst>
              <a:ext uri="{FF2B5EF4-FFF2-40B4-BE49-F238E27FC236}">
                <a16:creationId xmlns:a16="http://schemas.microsoft.com/office/drawing/2014/main" id="{F634C457-AEBF-47D7-9200-BAD05D138B1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0683480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E9AC0-40CD-4451-BF00-5E2FC7B7451B}"/>
              </a:ext>
            </a:extLst>
          </p:cNvPr>
          <p:cNvSpPr>
            <a:spLocks noGrp="1"/>
          </p:cNvSpPr>
          <p:nvPr>
            <p:ph type="title"/>
          </p:nvPr>
        </p:nvSpPr>
        <p:spPr>
          <a:xfrm>
            <a:off x="2203704" y="1728216"/>
            <a:ext cx="7781544" cy="3392424"/>
          </a:xfrm>
        </p:spPr>
        <p:txBody>
          <a:bodyPr>
            <a:normAutofit/>
          </a:bodyPr>
          <a:lstStyle>
            <a:lvl1pPr algn="ctr">
              <a:defRPr sz="78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C6FD9A32-9C83-452B-BC69-CC6E95D3C93C}"/>
              </a:ext>
            </a:extLst>
          </p:cNvPr>
          <p:cNvSpPr>
            <a:spLocks noGrp="1"/>
          </p:cNvSpPr>
          <p:nvPr>
            <p:ph type="dt" sz="half" idx="10"/>
          </p:nvPr>
        </p:nvSpPr>
        <p:spPr/>
        <p:txBody>
          <a:bodyPr/>
          <a:lstStyle/>
          <a:p>
            <a:fld id="{72345051-2045-45DA-935E-2E3CA1A69ADC}" type="datetimeFigureOut">
              <a:rPr lang="en-US" smtClean="0"/>
              <a:t>7/3/2024</a:t>
            </a:fld>
            <a:endParaRPr lang="en-US"/>
          </a:p>
        </p:txBody>
      </p:sp>
      <p:sp>
        <p:nvSpPr>
          <p:cNvPr id="4" name="Footer Placeholder 3">
            <a:extLst>
              <a:ext uri="{FF2B5EF4-FFF2-40B4-BE49-F238E27FC236}">
                <a16:creationId xmlns:a16="http://schemas.microsoft.com/office/drawing/2014/main" id="{6B87B83E-E23E-42DE-876D-F55908A97D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1C03A8-D428-4010-B413-13B1E992262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6" name="Rectangle 6" descr="Tag=AccentColor&#10;Flavor=Light&#10;Target=FillAndLine">
            <a:extLst>
              <a:ext uri="{FF2B5EF4-FFF2-40B4-BE49-F238E27FC236}">
                <a16:creationId xmlns:a16="http://schemas.microsoft.com/office/drawing/2014/main" id="{17F03060-85EC-4182-8C18-C6EE0D373E4B}"/>
              </a:ext>
            </a:extLst>
          </p:cNvPr>
          <p:cNvSpPr/>
          <p:nvPr/>
        </p:nvSpPr>
        <p:spPr>
          <a:xfrm>
            <a:off x="3974206" y="5126892"/>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4605784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2816A0-77C4-4A3F-87BD-A7321E3C84D2}"/>
              </a:ext>
            </a:extLst>
          </p:cNvPr>
          <p:cNvSpPr>
            <a:spLocks noGrp="1"/>
          </p:cNvSpPr>
          <p:nvPr>
            <p:ph type="dt" sz="half" idx="10"/>
          </p:nvPr>
        </p:nvSpPr>
        <p:spPr/>
        <p:txBody>
          <a:bodyPr/>
          <a:lstStyle/>
          <a:p>
            <a:fld id="{72345051-2045-45DA-935E-2E3CA1A69ADC}" type="datetimeFigureOut">
              <a:rPr lang="en-US" smtClean="0"/>
              <a:t>7/3/2024</a:t>
            </a:fld>
            <a:endParaRPr lang="en-US"/>
          </a:p>
        </p:txBody>
      </p:sp>
      <p:sp>
        <p:nvSpPr>
          <p:cNvPr id="3" name="Footer Placeholder 2">
            <a:extLst>
              <a:ext uri="{FF2B5EF4-FFF2-40B4-BE49-F238E27FC236}">
                <a16:creationId xmlns:a16="http://schemas.microsoft.com/office/drawing/2014/main" id="{A5FC3464-F026-4C77-9441-55ECA5054D5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7D9257-BADE-4D0B-AF0B-D09FE95FA078}"/>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032050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1C48E-F751-45A2-9010-208B81EDBE69}"/>
              </a:ext>
            </a:extLst>
          </p:cNvPr>
          <p:cNvSpPr>
            <a:spLocks noGrp="1"/>
          </p:cNvSpPr>
          <p:nvPr>
            <p:ph type="title"/>
          </p:nvPr>
        </p:nvSpPr>
        <p:spPr>
          <a:xfrm>
            <a:off x="839788" y="457200"/>
            <a:ext cx="3932237" cy="3429000"/>
          </a:xfrm>
        </p:spPr>
        <p:txBody>
          <a:bodyPr anchor="b">
            <a:normAutofit/>
          </a:bodyPr>
          <a:lstStyle>
            <a:lvl1pPr>
              <a:defRPr sz="6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9D501F6-8430-4758-8636-74D68E990EC3}"/>
              </a:ext>
            </a:extLst>
          </p:cNvPr>
          <p:cNvSpPr>
            <a:spLocks noGrp="1"/>
          </p:cNvSpPr>
          <p:nvPr>
            <p:ph idx="1"/>
          </p:nvPr>
        </p:nvSpPr>
        <p:spPr>
          <a:xfrm>
            <a:off x="5303520" y="548640"/>
            <a:ext cx="6053328" cy="5431536"/>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E79DC39-A29C-494C-98B6-999746C5F38A}"/>
              </a:ext>
            </a:extLst>
          </p:cNvPr>
          <p:cNvSpPr>
            <a:spLocks noGrp="1"/>
          </p:cNvSpPr>
          <p:nvPr>
            <p:ph type="body" sz="half" idx="2"/>
          </p:nvPr>
        </p:nvSpPr>
        <p:spPr>
          <a:xfrm>
            <a:off x="839788" y="3977640"/>
            <a:ext cx="3932237"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2584C988-A6DB-469A-B8AA-31866F36E83D}"/>
              </a:ext>
            </a:extLst>
          </p:cNvPr>
          <p:cNvSpPr>
            <a:spLocks noGrp="1"/>
          </p:cNvSpPr>
          <p:nvPr>
            <p:ph type="dt" sz="half" idx="10"/>
          </p:nvPr>
        </p:nvSpPr>
        <p:spPr/>
        <p:txBody>
          <a:bodyPr/>
          <a:lstStyle/>
          <a:p>
            <a:fld id="{72345051-2045-45DA-935E-2E3CA1A69ADC}" type="datetimeFigureOut">
              <a:rPr lang="en-US" smtClean="0"/>
              <a:t>7/3/2024</a:t>
            </a:fld>
            <a:endParaRPr lang="en-US"/>
          </a:p>
        </p:txBody>
      </p:sp>
      <p:sp>
        <p:nvSpPr>
          <p:cNvPr id="6" name="Footer Placeholder 5">
            <a:extLst>
              <a:ext uri="{FF2B5EF4-FFF2-40B4-BE49-F238E27FC236}">
                <a16:creationId xmlns:a16="http://schemas.microsoft.com/office/drawing/2014/main" id="{02BC39C3-81EB-4828-9AD3-2F1FAC521E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59376C-9810-49A5-BC9A-4E6A02175273}"/>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B9F96F3A-E64D-4401-B02C-BCD5CAA97CFF}"/>
              </a:ext>
            </a:extLst>
          </p:cNvPr>
          <p:cNvSpPr/>
          <p:nvPr/>
        </p:nvSpPr>
        <p:spPr>
          <a:xfrm rot="5400000">
            <a:off x="2797492"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9107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37704-80BD-41B0-8395-41618EC3AFBC}"/>
              </a:ext>
            </a:extLst>
          </p:cNvPr>
          <p:cNvSpPr>
            <a:spLocks noGrp="1"/>
          </p:cNvSpPr>
          <p:nvPr>
            <p:ph type="title"/>
          </p:nvPr>
        </p:nvSpPr>
        <p:spPr>
          <a:xfrm>
            <a:off x="839788" y="457200"/>
            <a:ext cx="3931920" cy="3429000"/>
          </a:xfrm>
        </p:spPr>
        <p:txBody>
          <a:bodyPr anchor="b">
            <a:normAutofit/>
          </a:bodyPr>
          <a:lstStyle>
            <a:lvl1pPr>
              <a:defRPr sz="60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14DA4032-EC66-4974-BD30-898B60E4B562}"/>
              </a:ext>
            </a:extLst>
          </p:cNvPr>
          <p:cNvSpPr>
            <a:spLocks noGrp="1"/>
          </p:cNvSpPr>
          <p:nvPr>
            <p:ph type="pic" idx="1"/>
          </p:nvPr>
        </p:nvSpPr>
        <p:spPr>
          <a:xfrm>
            <a:off x="5303520" y="548640"/>
            <a:ext cx="6053328" cy="543153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21802D0-5574-4631-BA49-92362F8E40DC}"/>
              </a:ext>
            </a:extLst>
          </p:cNvPr>
          <p:cNvSpPr>
            <a:spLocks noGrp="1"/>
          </p:cNvSpPr>
          <p:nvPr>
            <p:ph type="body" sz="half" idx="2"/>
          </p:nvPr>
        </p:nvSpPr>
        <p:spPr>
          <a:xfrm>
            <a:off x="839788" y="3977640"/>
            <a:ext cx="3931920"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F62C2F5B-DDDD-4E64-94A9-99E46F4B06A0}"/>
              </a:ext>
            </a:extLst>
          </p:cNvPr>
          <p:cNvSpPr>
            <a:spLocks noGrp="1"/>
          </p:cNvSpPr>
          <p:nvPr>
            <p:ph type="dt" sz="half" idx="10"/>
          </p:nvPr>
        </p:nvSpPr>
        <p:spPr/>
        <p:txBody>
          <a:bodyPr/>
          <a:lstStyle/>
          <a:p>
            <a:fld id="{72345051-2045-45DA-935E-2E3CA1A69ADC}" type="datetimeFigureOut">
              <a:rPr lang="en-US" smtClean="0"/>
              <a:t>7/3/2024</a:t>
            </a:fld>
            <a:endParaRPr lang="en-US"/>
          </a:p>
        </p:txBody>
      </p:sp>
      <p:sp>
        <p:nvSpPr>
          <p:cNvPr id="6" name="Footer Placeholder 5">
            <a:extLst>
              <a:ext uri="{FF2B5EF4-FFF2-40B4-BE49-F238E27FC236}">
                <a16:creationId xmlns:a16="http://schemas.microsoft.com/office/drawing/2014/main" id="{D4FA8D36-8865-48E7-8249-ED729A5F70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0F98C3-0B62-4361-8408-A01F70807CDB}"/>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FE511AB6-FEAF-4549-BA88-0764BD10B63D}"/>
              </a:ext>
            </a:extLst>
          </p:cNvPr>
          <p:cNvSpPr/>
          <p:nvPr/>
        </p:nvSpPr>
        <p:spPr>
          <a:xfrm rot="5400000">
            <a:off x="2798064"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905818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72D13B-FFCB-4650-AD3C-CB50373525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0CA9470-DF15-46A1-BF0E-8A5367A4B0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63047CB-E94D-482F-BACA-681E96C0EC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2345051-2045-45DA-935E-2E3CA1A69ADC}" type="datetimeFigureOut">
              <a:rPr lang="en-US" smtClean="0"/>
              <a:t>7/3/2024</a:t>
            </a:fld>
            <a:endParaRPr lang="en-US" dirty="0"/>
          </a:p>
        </p:txBody>
      </p:sp>
      <p:sp>
        <p:nvSpPr>
          <p:cNvPr id="5" name="Footer Placeholder 4">
            <a:extLst>
              <a:ext uri="{FF2B5EF4-FFF2-40B4-BE49-F238E27FC236}">
                <a16:creationId xmlns:a16="http://schemas.microsoft.com/office/drawing/2014/main" id="{2CFDA4B5-E797-42FC-8B7A-2294DF24A3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78ED201-6D0E-422C-B4EC-566A3DC298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A7CD31F4-64FA-4BA0-9498-67783267A8C8}" type="slidenum">
              <a:rPr lang="en-US" smtClean="0"/>
              <a:t>‹#›</a:t>
            </a:fld>
            <a:endParaRPr lang="en-US" dirty="0"/>
          </a:p>
        </p:txBody>
      </p:sp>
    </p:spTree>
    <p:extLst>
      <p:ext uri="{BB962C8B-B14F-4D97-AF65-F5344CB8AC3E}">
        <p14:creationId xmlns:p14="http://schemas.microsoft.com/office/powerpoint/2010/main" val="2738378356"/>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68" r:id="rId6"/>
    <p:sldLayoutId id="2147483764" r:id="rId7"/>
    <p:sldLayoutId id="2147483765" r:id="rId8"/>
    <p:sldLayoutId id="2147483766" r:id="rId9"/>
    <p:sldLayoutId id="2147483767" r:id="rId10"/>
    <p:sldLayoutId id="2147483769" r:id="rId11"/>
  </p:sldLayoutIdLst>
  <p:txStyles>
    <p:title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chart" Target="../charts/chart7.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chart" Target="../charts/chart9.xml"/><Relationship Id="rId4" Type="http://schemas.openxmlformats.org/officeDocument/2006/relationships/chart" Target="../charts/chart8.xml"/></Relationships>
</file>

<file path=ppt/slides/_rels/slide12.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chart" Target="../charts/chart11.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bmcgeriatr.biomedcentral.com/articles/10.1186/s12877-022-02816-y" TargetMode="External"/><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hyperlink" Target="https://www.ncbi.nlm.nih.gov/pmc/articles/PMC6266083/"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chart" Target="../charts/chart2.xml"/><Relationship Id="rId4" Type="http://schemas.openxmlformats.org/officeDocument/2006/relationships/chart" Target="../charts/char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chart" Target="../charts/chart4.xml"/><Relationship Id="rId4" Type="http://schemas.openxmlformats.org/officeDocument/2006/relationships/chart" Target="../charts/chart3.xml"/></Relationships>
</file>

<file path=ppt/slides/_rels/slide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chart" Target="../charts/char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1" name="Rectangle 100">
            <a:extLst>
              <a:ext uri="{FF2B5EF4-FFF2-40B4-BE49-F238E27FC236}">
                <a16:creationId xmlns:a16="http://schemas.microsoft.com/office/drawing/2014/main" id="{AD35AE2F-5E3A-49D9-8DE1-8A333BA408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Cloudy oil paint art">
            <a:extLst>
              <a:ext uri="{FF2B5EF4-FFF2-40B4-BE49-F238E27FC236}">
                <a16:creationId xmlns:a16="http://schemas.microsoft.com/office/drawing/2014/main" id="{FA21A152-A5CF-FA85-283A-F73A4C3FF5CE}"/>
              </a:ext>
            </a:extLst>
          </p:cNvPr>
          <p:cNvPicPr>
            <a:picLocks noChangeAspect="1"/>
          </p:cNvPicPr>
          <p:nvPr/>
        </p:nvPicPr>
        <p:blipFill rotWithShape="1">
          <a:blip r:embed="rId2">
            <a:alphaModFix amt="50000"/>
          </a:blip>
          <a:srcRect t="15246" r="-1" b="463"/>
          <a:stretch/>
        </p:blipFill>
        <p:spPr>
          <a:xfrm>
            <a:off x="20" y="10"/>
            <a:ext cx="12188930" cy="6857990"/>
          </a:xfrm>
          <a:prstGeom prst="rect">
            <a:avLst/>
          </a:prstGeom>
        </p:spPr>
      </p:pic>
      <p:sp>
        <p:nvSpPr>
          <p:cNvPr id="2" name="Title 1">
            <a:extLst>
              <a:ext uri="{FF2B5EF4-FFF2-40B4-BE49-F238E27FC236}">
                <a16:creationId xmlns:a16="http://schemas.microsoft.com/office/drawing/2014/main" id="{7BCD0012-6DF9-5B27-C5D7-FE085B3E1336}"/>
              </a:ext>
            </a:extLst>
          </p:cNvPr>
          <p:cNvSpPr>
            <a:spLocks noGrp="1"/>
          </p:cNvSpPr>
          <p:nvPr>
            <p:ph type="ctrTitle"/>
          </p:nvPr>
        </p:nvSpPr>
        <p:spPr>
          <a:xfrm>
            <a:off x="1522476" y="1066032"/>
            <a:ext cx="9144000" cy="2632437"/>
          </a:xfrm>
        </p:spPr>
        <p:txBody>
          <a:bodyPr>
            <a:noAutofit/>
          </a:bodyPr>
          <a:lstStyle/>
          <a:p>
            <a:pPr algn="ctr"/>
            <a:r>
              <a:rPr lang="en-US" sz="4400" b="1" dirty="0">
                <a:latin typeface="Times New Roman" panose="02020603050405020304" pitchFamily="18" charset="0"/>
                <a:cs typeface="Times New Roman" panose="02020603050405020304" pitchFamily="18" charset="0"/>
              </a:rPr>
              <a:t>An assessment of health needs and home-based care solutions for the Urban Geriatric Population in Bhopal</a:t>
            </a:r>
            <a:endParaRPr lang="en-US" sz="4400"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608B9AAF-46C5-D4E7-ABFC-7C036D859CDA}"/>
              </a:ext>
            </a:extLst>
          </p:cNvPr>
          <p:cNvSpPr>
            <a:spLocks noGrp="1"/>
          </p:cNvSpPr>
          <p:nvPr>
            <p:ph type="subTitle" idx="1"/>
          </p:nvPr>
        </p:nvSpPr>
        <p:spPr>
          <a:xfrm>
            <a:off x="1524000" y="4599432"/>
            <a:ext cx="9144000" cy="1225296"/>
          </a:xfrm>
        </p:spPr>
        <p:txBody>
          <a:bodyPr>
            <a:normAutofit lnSpcReduction="10000"/>
          </a:bodyPr>
          <a:lstStyle/>
          <a:p>
            <a:pPr algn="ctr"/>
            <a:r>
              <a:rPr lang="en-US" sz="3200" dirty="0">
                <a:latin typeface="Times New Roman" panose="02020603050405020304" pitchFamily="18" charset="0"/>
                <a:cs typeface="Times New Roman" panose="02020603050405020304" pitchFamily="18" charset="0"/>
              </a:rPr>
              <a:t>Presented by:  Jayesh Khatri(PG/22/042)</a:t>
            </a:r>
          </a:p>
          <a:p>
            <a:pPr algn="ctr"/>
            <a:r>
              <a:rPr lang="en-US" sz="3200" dirty="0">
                <a:latin typeface="Times New Roman" panose="02020603050405020304" pitchFamily="18" charset="0"/>
                <a:cs typeface="Times New Roman" panose="02020603050405020304" pitchFamily="18" charset="0"/>
              </a:rPr>
              <a:t>Under the guidance of:  Dr. Vinay Tripathi</a:t>
            </a:r>
          </a:p>
        </p:txBody>
      </p:sp>
      <p:sp>
        <p:nvSpPr>
          <p:cNvPr id="103" name="Rectangle 6">
            <a:extLst>
              <a:ext uri="{FF2B5EF4-FFF2-40B4-BE49-F238E27FC236}">
                <a16:creationId xmlns:a16="http://schemas.microsoft.com/office/drawing/2014/main" id="{04D8AD8F-EF7F-481F-B99A-B851389705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41942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6">
            <a:extLst>
              <a:ext uri="{FF2B5EF4-FFF2-40B4-BE49-F238E27FC236}">
                <a16:creationId xmlns:a16="http://schemas.microsoft.com/office/drawing/2014/main" id="{79EB4626-023C-436D-9F57-9EB460809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38200" y="720953"/>
            <a:ext cx="10515600" cy="5416094"/>
          </a:xfrm>
          <a:custGeom>
            <a:avLst/>
            <a:gdLst>
              <a:gd name="connsiteX0" fmla="*/ 0 w 10515600"/>
              <a:gd name="connsiteY0" fmla="*/ 902700 h 5416094"/>
              <a:gd name="connsiteX1" fmla="*/ 902700 w 10515600"/>
              <a:gd name="connsiteY1" fmla="*/ 0 h 5416094"/>
              <a:gd name="connsiteX2" fmla="*/ 1746919 w 10515600"/>
              <a:gd name="connsiteY2" fmla="*/ 0 h 5416094"/>
              <a:gd name="connsiteX3" fmla="*/ 2329833 w 10515600"/>
              <a:gd name="connsiteY3" fmla="*/ 0 h 5416094"/>
              <a:gd name="connsiteX4" fmla="*/ 2825644 w 10515600"/>
              <a:gd name="connsiteY4" fmla="*/ 0 h 5416094"/>
              <a:gd name="connsiteX5" fmla="*/ 3582762 w 10515600"/>
              <a:gd name="connsiteY5" fmla="*/ 0 h 5416094"/>
              <a:gd name="connsiteX6" fmla="*/ 4165675 w 10515600"/>
              <a:gd name="connsiteY6" fmla="*/ 0 h 5416094"/>
              <a:gd name="connsiteX7" fmla="*/ 5009894 w 10515600"/>
              <a:gd name="connsiteY7" fmla="*/ 0 h 5416094"/>
              <a:gd name="connsiteX8" fmla="*/ 5505706 w 10515600"/>
              <a:gd name="connsiteY8" fmla="*/ 0 h 5416094"/>
              <a:gd name="connsiteX9" fmla="*/ 6349925 w 10515600"/>
              <a:gd name="connsiteY9" fmla="*/ 0 h 5416094"/>
              <a:gd name="connsiteX10" fmla="*/ 6758634 w 10515600"/>
              <a:gd name="connsiteY10" fmla="*/ 0 h 5416094"/>
              <a:gd name="connsiteX11" fmla="*/ 7428650 w 10515600"/>
              <a:gd name="connsiteY11" fmla="*/ 0 h 5416094"/>
              <a:gd name="connsiteX12" fmla="*/ 8098665 w 10515600"/>
              <a:gd name="connsiteY12" fmla="*/ 0 h 5416094"/>
              <a:gd name="connsiteX13" fmla="*/ 8681579 w 10515600"/>
              <a:gd name="connsiteY13" fmla="*/ 0 h 5416094"/>
              <a:gd name="connsiteX14" fmla="*/ 9612900 w 10515600"/>
              <a:gd name="connsiteY14" fmla="*/ 0 h 5416094"/>
              <a:gd name="connsiteX15" fmla="*/ 10515600 w 10515600"/>
              <a:gd name="connsiteY15" fmla="*/ 902700 h 5416094"/>
              <a:gd name="connsiteX16" fmla="*/ 10515600 w 10515600"/>
              <a:gd name="connsiteY16" fmla="*/ 1504482 h 5416094"/>
              <a:gd name="connsiteX17" fmla="*/ 10515600 w 10515600"/>
              <a:gd name="connsiteY17" fmla="*/ 2178479 h 5416094"/>
              <a:gd name="connsiteX18" fmla="*/ 10515600 w 10515600"/>
              <a:gd name="connsiteY18" fmla="*/ 2780261 h 5416094"/>
              <a:gd name="connsiteX19" fmla="*/ 10515600 w 10515600"/>
              <a:gd name="connsiteY19" fmla="*/ 3273722 h 5416094"/>
              <a:gd name="connsiteX20" fmla="*/ 10515600 w 10515600"/>
              <a:gd name="connsiteY20" fmla="*/ 3803291 h 5416094"/>
              <a:gd name="connsiteX21" fmla="*/ 10515600 w 10515600"/>
              <a:gd name="connsiteY21" fmla="*/ 4513394 h 5416094"/>
              <a:gd name="connsiteX22" fmla="*/ 9612900 w 10515600"/>
              <a:gd name="connsiteY22" fmla="*/ 5416094 h 5416094"/>
              <a:gd name="connsiteX23" fmla="*/ 9117089 w 10515600"/>
              <a:gd name="connsiteY23" fmla="*/ 5416094 h 5416094"/>
              <a:gd name="connsiteX24" fmla="*/ 8708379 w 10515600"/>
              <a:gd name="connsiteY24" fmla="*/ 5416094 h 5416094"/>
              <a:gd name="connsiteX25" fmla="*/ 8299670 w 10515600"/>
              <a:gd name="connsiteY25" fmla="*/ 5416094 h 5416094"/>
              <a:gd name="connsiteX26" fmla="*/ 7629654 w 10515600"/>
              <a:gd name="connsiteY26" fmla="*/ 5416094 h 5416094"/>
              <a:gd name="connsiteX27" fmla="*/ 7133843 w 10515600"/>
              <a:gd name="connsiteY27" fmla="*/ 5416094 h 5416094"/>
              <a:gd name="connsiteX28" fmla="*/ 6376726 w 10515600"/>
              <a:gd name="connsiteY28" fmla="*/ 5416094 h 5416094"/>
              <a:gd name="connsiteX29" fmla="*/ 5880914 w 10515600"/>
              <a:gd name="connsiteY29" fmla="*/ 5416094 h 5416094"/>
              <a:gd name="connsiteX30" fmla="*/ 5123797 w 10515600"/>
              <a:gd name="connsiteY30" fmla="*/ 5416094 h 5416094"/>
              <a:gd name="connsiteX31" fmla="*/ 4715088 w 10515600"/>
              <a:gd name="connsiteY31" fmla="*/ 5416094 h 5416094"/>
              <a:gd name="connsiteX32" fmla="*/ 3957970 w 10515600"/>
              <a:gd name="connsiteY32" fmla="*/ 5416094 h 5416094"/>
              <a:gd name="connsiteX33" fmla="*/ 3462159 w 10515600"/>
              <a:gd name="connsiteY33" fmla="*/ 5416094 h 5416094"/>
              <a:gd name="connsiteX34" fmla="*/ 3053449 w 10515600"/>
              <a:gd name="connsiteY34" fmla="*/ 5416094 h 5416094"/>
              <a:gd name="connsiteX35" fmla="*/ 2557638 w 10515600"/>
              <a:gd name="connsiteY35" fmla="*/ 5416094 h 5416094"/>
              <a:gd name="connsiteX36" fmla="*/ 1800521 w 10515600"/>
              <a:gd name="connsiteY36" fmla="*/ 5416094 h 5416094"/>
              <a:gd name="connsiteX37" fmla="*/ 902700 w 10515600"/>
              <a:gd name="connsiteY37" fmla="*/ 5416094 h 5416094"/>
              <a:gd name="connsiteX38" fmla="*/ 0 w 10515600"/>
              <a:gd name="connsiteY38" fmla="*/ 4513394 h 5416094"/>
              <a:gd name="connsiteX39" fmla="*/ 0 w 10515600"/>
              <a:gd name="connsiteY39" fmla="*/ 3911612 h 5416094"/>
              <a:gd name="connsiteX40" fmla="*/ 0 w 10515600"/>
              <a:gd name="connsiteY40" fmla="*/ 3309829 h 5416094"/>
              <a:gd name="connsiteX41" fmla="*/ 0 w 10515600"/>
              <a:gd name="connsiteY41" fmla="*/ 2780261 h 5416094"/>
              <a:gd name="connsiteX42" fmla="*/ 0 w 10515600"/>
              <a:gd name="connsiteY42" fmla="*/ 2106265 h 5416094"/>
              <a:gd name="connsiteX43" fmla="*/ 0 w 10515600"/>
              <a:gd name="connsiteY43" fmla="*/ 1504482 h 5416094"/>
              <a:gd name="connsiteX44" fmla="*/ 0 w 10515600"/>
              <a:gd name="connsiteY44" fmla="*/ 902700 h 541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0515600" h="5416094" extrusionOk="0">
                <a:moveTo>
                  <a:pt x="0" y="902700"/>
                </a:moveTo>
                <a:cubicBezTo>
                  <a:pt x="-57306" y="368805"/>
                  <a:pt x="305054" y="37193"/>
                  <a:pt x="902700" y="0"/>
                </a:cubicBezTo>
                <a:cubicBezTo>
                  <a:pt x="1280419" y="-35006"/>
                  <a:pt x="1407743" y="-35339"/>
                  <a:pt x="1746919" y="0"/>
                </a:cubicBezTo>
                <a:cubicBezTo>
                  <a:pt x="2086095" y="35339"/>
                  <a:pt x="2146539" y="-12333"/>
                  <a:pt x="2329833" y="0"/>
                </a:cubicBezTo>
                <a:cubicBezTo>
                  <a:pt x="2513127" y="12333"/>
                  <a:pt x="2706706" y="12952"/>
                  <a:pt x="2825644" y="0"/>
                </a:cubicBezTo>
                <a:cubicBezTo>
                  <a:pt x="2944582" y="-12952"/>
                  <a:pt x="3420817" y="-27100"/>
                  <a:pt x="3582762" y="0"/>
                </a:cubicBezTo>
                <a:cubicBezTo>
                  <a:pt x="3744707" y="27100"/>
                  <a:pt x="4023584" y="-9167"/>
                  <a:pt x="4165675" y="0"/>
                </a:cubicBezTo>
                <a:cubicBezTo>
                  <a:pt x="4307766" y="9167"/>
                  <a:pt x="4770188" y="27031"/>
                  <a:pt x="5009894" y="0"/>
                </a:cubicBezTo>
                <a:cubicBezTo>
                  <a:pt x="5249600" y="-27031"/>
                  <a:pt x="5349881" y="-194"/>
                  <a:pt x="5505706" y="0"/>
                </a:cubicBezTo>
                <a:cubicBezTo>
                  <a:pt x="5661531" y="194"/>
                  <a:pt x="6129254" y="-29363"/>
                  <a:pt x="6349925" y="0"/>
                </a:cubicBezTo>
                <a:cubicBezTo>
                  <a:pt x="6570596" y="29363"/>
                  <a:pt x="6581199" y="-14617"/>
                  <a:pt x="6758634" y="0"/>
                </a:cubicBezTo>
                <a:cubicBezTo>
                  <a:pt x="6936069" y="14617"/>
                  <a:pt x="7246491" y="25675"/>
                  <a:pt x="7428650" y="0"/>
                </a:cubicBezTo>
                <a:cubicBezTo>
                  <a:pt x="7610809" y="-25675"/>
                  <a:pt x="7825190" y="-17078"/>
                  <a:pt x="8098665" y="0"/>
                </a:cubicBezTo>
                <a:cubicBezTo>
                  <a:pt x="8372141" y="17078"/>
                  <a:pt x="8559625" y="-21568"/>
                  <a:pt x="8681579" y="0"/>
                </a:cubicBezTo>
                <a:cubicBezTo>
                  <a:pt x="8803533" y="21568"/>
                  <a:pt x="9307226" y="-46066"/>
                  <a:pt x="9612900" y="0"/>
                </a:cubicBezTo>
                <a:cubicBezTo>
                  <a:pt x="10119954" y="-10560"/>
                  <a:pt x="10418674" y="366684"/>
                  <a:pt x="10515600" y="902700"/>
                </a:cubicBezTo>
                <a:cubicBezTo>
                  <a:pt x="10494548" y="1140809"/>
                  <a:pt x="10524881" y="1252168"/>
                  <a:pt x="10515600" y="1504482"/>
                </a:cubicBezTo>
                <a:cubicBezTo>
                  <a:pt x="10506319" y="1756796"/>
                  <a:pt x="10494309" y="1995078"/>
                  <a:pt x="10515600" y="2178479"/>
                </a:cubicBezTo>
                <a:cubicBezTo>
                  <a:pt x="10536891" y="2361880"/>
                  <a:pt x="10522845" y="2487483"/>
                  <a:pt x="10515600" y="2780261"/>
                </a:cubicBezTo>
                <a:cubicBezTo>
                  <a:pt x="10508355" y="3073039"/>
                  <a:pt x="10533694" y="3138252"/>
                  <a:pt x="10515600" y="3273722"/>
                </a:cubicBezTo>
                <a:cubicBezTo>
                  <a:pt x="10497506" y="3409192"/>
                  <a:pt x="10514952" y="3569910"/>
                  <a:pt x="10515600" y="3803291"/>
                </a:cubicBezTo>
                <a:cubicBezTo>
                  <a:pt x="10516248" y="4036672"/>
                  <a:pt x="10499126" y="4317688"/>
                  <a:pt x="10515600" y="4513394"/>
                </a:cubicBezTo>
                <a:cubicBezTo>
                  <a:pt x="10585499" y="4997151"/>
                  <a:pt x="10115437" y="5453981"/>
                  <a:pt x="9612900" y="5416094"/>
                </a:cubicBezTo>
                <a:cubicBezTo>
                  <a:pt x="9473271" y="5418358"/>
                  <a:pt x="9316384" y="5423764"/>
                  <a:pt x="9117089" y="5416094"/>
                </a:cubicBezTo>
                <a:cubicBezTo>
                  <a:pt x="8917794" y="5408424"/>
                  <a:pt x="8902141" y="5433256"/>
                  <a:pt x="8708379" y="5416094"/>
                </a:cubicBezTo>
                <a:cubicBezTo>
                  <a:pt x="8514617" y="5398933"/>
                  <a:pt x="8454700" y="5422387"/>
                  <a:pt x="8299670" y="5416094"/>
                </a:cubicBezTo>
                <a:cubicBezTo>
                  <a:pt x="8144640" y="5409801"/>
                  <a:pt x="7907022" y="5398388"/>
                  <a:pt x="7629654" y="5416094"/>
                </a:cubicBezTo>
                <a:cubicBezTo>
                  <a:pt x="7352286" y="5433800"/>
                  <a:pt x="7244777" y="5409877"/>
                  <a:pt x="7133843" y="5416094"/>
                </a:cubicBezTo>
                <a:cubicBezTo>
                  <a:pt x="7022909" y="5422311"/>
                  <a:pt x="6748865" y="5379753"/>
                  <a:pt x="6376726" y="5416094"/>
                </a:cubicBezTo>
                <a:cubicBezTo>
                  <a:pt x="6004587" y="5452435"/>
                  <a:pt x="5991442" y="5438860"/>
                  <a:pt x="5880914" y="5416094"/>
                </a:cubicBezTo>
                <a:cubicBezTo>
                  <a:pt x="5770386" y="5393328"/>
                  <a:pt x="5294303" y="5440618"/>
                  <a:pt x="5123797" y="5416094"/>
                </a:cubicBezTo>
                <a:cubicBezTo>
                  <a:pt x="4953291" y="5391570"/>
                  <a:pt x="4828705" y="5430421"/>
                  <a:pt x="4715088" y="5416094"/>
                </a:cubicBezTo>
                <a:cubicBezTo>
                  <a:pt x="4601471" y="5401767"/>
                  <a:pt x="4227806" y="5381491"/>
                  <a:pt x="3957970" y="5416094"/>
                </a:cubicBezTo>
                <a:cubicBezTo>
                  <a:pt x="3688134" y="5450697"/>
                  <a:pt x="3670638" y="5425309"/>
                  <a:pt x="3462159" y="5416094"/>
                </a:cubicBezTo>
                <a:cubicBezTo>
                  <a:pt x="3253680" y="5406879"/>
                  <a:pt x="3167443" y="5432031"/>
                  <a:pt x="3053449" y="5416094"/>
                </a:cubicBezTo>
                <a:cubicBezTo>
                  <a:pt x="2939455" y="5400158"/>
                  <a:pt x="2701485" y="5433995"/>
                  <a:pt x="2557638" y="5416094"/>
                </a:cubicBezTo>
                <a:cubicBezTo>
                  <a:pt x="2413791" y="5398193"/>
                  <a:pt x="2168647" y="5424510"/>
                  <a:pt x="1800521" y="5416094"/>
                </a:cubicBezTo>
                <a:cubicBezTo>
                  <a:pt x="1432395" y="5407678"/>
                  <a:pt x="1261364" y="5454497"/>
                  <a:pt x="902700" y="5416094"/>
                </a:cubicBezTo>
                <a:cubicBezTo>
                  <a:pt x="519468" y="5419760"/>
                  <a:pt x="63003" y="5077223"/>
                  <a:pt x="0" y="4513394"/>
                </a:cubicBezTo>
                <a:cubicBezTo>
                  <a:pt x="-20265" y="4243495"/>
                  <a:pt x="27650" y="4053844"/>
                  <a:pt x="0" y="3911612"/>
                </a:cubicBezTo>
                <a:cubicBezTo>
                  <a:pt x="-27650" y="3769380"/>
                  <a:pt x="24988" y="3469350"/>
                  <a:pt x="0" y="3309829"/>
                </a:cubicBezTo>
                <a:cubicBezTo>
                  <a:pt x="-24988" y="3150308"/>
                  <a:pt x="-16973" y="2933511"/>
                  <a:pt x="0" y="2780261"/>
                </a:cubicBezTo>
                <a:cubicBezTo>
                  <a:pt x="16973" y="2627011"/>
                  <a:pt x="-11552" y="2315258"/>
                  <a:pt x="0" y="2106265"/>
                </a:cubicBezTo>
                <a:cubicBezTo>
                  <a:pt x="11552" y="1897272"/>
                  <a:pt x="-9167" y="1726905"/>
                  <a:pt x="0" y="1504482"/>
                </a:cubicBezTo>
                <a:cubicBezTo>
                  <a:pt x="9167" y="1282059"/>
                  <a:pt x="10972" y="1160784"/>
                  <a:pt x="0" y="902700"/>
                </a:cubicBezTo>
                <a:close/>
              </a:path>
            </a:pathLst>
          </a:custGeom>
          <a:noFill/>
          <a:ln w="60325" cap="rnd">
            <a:solidFill>
              <a:schemeClr val="tx1"/>
            </a:solidFill>
            <a:round/>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C94C13BB-7AF3-D308-43D9-6ADA45216DC8}"/>
              </a:ext>
            </a:extLst>
          </p:cNvPr>
          <p:cNvSpPr txBox="1"/>
          <p:nvPr/>
        </p:nvSpPr>
        <p:spPr>
          <a:xfrm>
            <a:off x="3826764" y="3763893"/>
            <a:ext cx="4535424" cy="523220"/>
          </a:xfrm>
          <a:prstGeom prst="rect">
            <a:avLst/>
          </a:prstGeom>
          <a:noFill/>
        </p:spPr>
        <p:txBody>
          <a:bodyPr wrap="square" rtlCol="0">
            <a:spAutoFit/>
          </a:bodyPr>
          <a:lstStyle/>
          <a:p>
            <a:pPr algn="ctr"/>
            <a:r>
              <a:rPr lang="en-US" sz="2800" dirty="0">
                <a:latin typeface="Times New Roman" panose="02020603050405020304" pitchFamily="18" charset="0"/>
                <a:cs typeface="Times New Roman" panose="02020603050405020304" pitchFamily="18" charset="0"/>
              </a:rPr>
              <a:t>IIHMR, Delhi</a:t>
            </a:r>
          </a:p>
        </p:txBody>
      </p:sp>
    </p:spTree>
    <p:extLst>
      <p:ext uri="{BB962C8B-B14F-4D97-AF65-F5344CB8AC3E}">
        <p14:creationId xmlns:p14="http://schemas.microsoft.com/office/powerpoint/2010/main" val="1184303102"/>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veral white paper cutout snowflakes, on a white background">
            <a:extLst>
              <a:ext uri="{FF2B5EF4-FFF2-40B4-BE49-F238E27FC236}">
                <a16:creationId xmlns:a16="http://schemas.microsoft.com/office/drawing/2014/main" id="{6BD2EB38-4236-F765-408C-663EC2EB7190}"/>
              </a:ext>
            </a:extLst>
          </p:cNvPr>
          <p:cNvPicPr>
            <a:picLocks noChangeAspect="1"/>
          </p:cNvPicPr>
          <p:nvPr/>
        </p:nvPicPr>
        <p:blipFill>
          <a:blip r:embed="rId2">
            <a:alphaModFix amt="35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Picture 1">
            <a:extLst>
              <a:ext uri="{FF2B5EF4-FFF2-40B4-BE49-F238E27FC236}">
                <a16:creationId xmlns:a16="http://schemas.microsoft.com/office/drawing/2014/main" id="{8525BBE3-60DF-6835-0A8B-48732D59FE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96097" y="5589041"/>
            <a:ext cx="2695903" cy="1268959"/>
          </a:xfrm>
          <a:prstGeom prst="rect">
            <a:avLst/>
          </a:prstGeom>
        </p:spPr>
      </p:pic>
      <p:graphicFrame>
        <p:nvGraphicFramePr>
          <p:cNvPr id="10" name="Chart 9">
            <a:extLst>
              <a:ext uri="{FF2B5EF4-FFF2-40B4-BE49-F238E27FC236}">
                <a16:creationId xmlns:a16="http://schemas.microsoft.com/office/drawing/2014/main" id="{DABA318B-E58C-973F-51DC-B640B8B53873}"/>
              </a:ext>
            </a:extLst>
          </p:cNvPr>
          <p:cNvGraphicFramePr>
            <a:graphicFrameLocks/>
          </p:cNvGraphicFramePr>
          <p:nvPr>
            <p:extLst>
              <p:ext uri="{D42A27DB-BD31-4B8C-83A1-F6EECF244321}">
                <p14:modId xmlns:p14="http://schemas.microsoft.com/office/powerpoint/2010/main" val="1068459874"/>
              </p:ext>
            </p:extLst>
          </p:nvPr>
        </p:nvGraphicFramePr>
        <p:xfrm>
          <a:off x="786384" y="2857500"/>
          <a:ext cx="5013960" cy="3118104"/>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Box 10">
            <a:extLst>
              <a:ext uri="{FF2B5EF4-FFF2-40B4-BE49-F238E27FC236}">
                <a16:creationId xmlns:a16="http://schemas.microsoft.com/office/drawing/2014/main" id="{F2BCAD9B-AD9B-8D67-2548-45AD11B44DE4}"/>
              </a:ext>
            </a:extLst>
          </p:cNvPr>
          <p:cNvSpPr txBox="1"/>
          <p:nvPr/>
        </p:nvSpPr>
        <p:spPr>
          <a:xfrm>
            <a:off x="786384" y="1874520"/>
            <a:ext cx="4800600" cy="707886"/>
          </a:xfrm>
          <a:prstGeom prst="rect">
            <a:avLst/>
          </a:prstGeom>
          <a:noFill/>
        </p:spPr>
        <p:txBody>
          <a:bodyPr wrap="square" rtlCol="0">
            <a:spAutoFit/>
          </a:bodyPr>
          <a:lstStyle/>
          <a:p>
            <a:pPr marL="285750" indent="-285750">
              <a:buFont typeface="Arial" panose="020B0604020202020204" pitchFamily="34" charset="0"/>
              <a:buChar char="•"/>
            </a:pPr>
            <a:r>
              <a:rPr lang="en-US" sz="2000" b="0" i="0" u="none" strike="noStrike" dirty="0">
                <a:solidFill>
                  <a:srgbClr val="000000"/>
                </a:solidFill>
                <a:effectLst/>
                <a:latin typeface="Times New Roman" panose="02020603050405020304" pitchFamily="18" charset="0"/>
                <a:cs typeface="Times New Roman" panose="02020603050405020304" pitchFamily="18" charset="0"/>
              </a:rPr>
              <a:t>Do you receive any assistance with daily activities like bathing, dressing, or eating?</a:t>
            </a:r>
            <a:r>
              <a:rPr lang="en-US" sz="2000" dirty="0">
                <a:latin typeface="Times New Roman" panose="02020603050405020304" pitchFamily="18" charset="0"/>
                <a:cs typeface="Times New Roman" panose="02020603050405020304" pitchFamily="18" charset="0"/>
              </a:rPr>
              <a:t> </a:t>
            </a:r>
          </a:p>
        </p:txBody>
      </p:sp>
      <p:sp>
        <p:nvSpPr>
          <p:cNvPr id="12" name="TextBox 11">
            <a:extLst>
              <a:ext uri="{FF2B5EF4-FFF2-40B4-BE49-F238E27FC236}">
                <a16:creationId xmlns:a16="http://schemas.microsoft.com/office/drawing/2014/main" id="{B8F981EE-463E-CCA9-38B4-9DC8E22E4133}"/>
              </a:ext>
            </a:extLst>
          </p:cNvPr>
          <p:cNvSpPr txBox="1"/>
          <p:nvPr/>
        </p:nvSpPr>
        <p:spPr>
          <a:xfrm>
            <a:off x="6263640" y="2833866"/>
            <a:ext cx="5013960" cy="2246769"/>
          </a:xfrm>
          <a:prstGeom prst="rect">
            <a:avLst/>
          </a:prstGeom>
          <a:noFill/>
        </p:spPr>
        <p:txBody>
          <a:bodyPr wrap="square" rtlCol="0">
            <a:spAutoFit/>
          </a:bodyPr>
          <a:lstStyle/>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The respondents who have answered “Yes”, gave reasons such as:</a:t>
            </a:r>
          </a:p>
          <a:p>
            <a:pPr marL="457200" indent="-457200">
              <a:buFont typeface="+mj-lt"/>
              <a:buAutoNum type="alphaLcParenR"/>
            </a:pPr>
            <a:r>
              <a:rPr lang="en-US" sz="2000" dirty="0">
                <a:latin typeface="Times New Roman" panose="02020603050405020304" pitchFamily="18" charset="0"/>
                <a:cs typeface="Times New Roman" panose="02020603050405020304" pitchFamily="18" charset="0"/>
              </a:rPr>
              <a:t>Sometimes while travelling to the doctor's appointment </a:t>
            </a:r>
          </a:p>
          <a:p>
            <a:pPr marL="457200" indent="-457200">
              <a:buFont typeface="+mj-lt"/>
              <a:buAutoNum type="alphaLcParenR"/>
            </a:pPr>
            <a:r>
              <a:rPr lang="en-US" sz="2000" dirty="0">
                <a:latin typeface="Times New Roman" panose="02020603050405020304" pitchFamily="18" charset="0"/>
                <a:cs typeface="Times New Roman" panose="02020603050405020304" pitchFamily="18" charset="0"/>
              </a:rPr>
              <a:t>Bathing</a:t>
            </a:r>
          </a:p>
          <a:p>
            <a:pPr marL="457200" indent="-457200">
              <a:buFont typeface="+mj-lt"/>
              <a:buAutoNum type="alphaLcParenR"/>
            </a:pPr>
            <a:r>
              <a:rPr lang="en-US" sz="2000" dirty="0">
                <a:latin typeface="Times New Roman" panose="02020603050405020304" pitchFamily="18" charset="0"/>
                <a:cs typeface="Times New Roman" panose="02020603050405020304" pitchFamily="18" charset="0"/>
              </a:rPr>
              <a:t>Dressing</a:t>
            </a:r>
          </a:p>
          <a:p>
            <a:pPr marL="457200" indent="-457200">
              <a:buFont typeface="+mj-lt"/>
              <a:buAutoNum type="alphaLcParenR"/>
            </a:pPr>
            <a:r>
              <a:rPr lang="en-US" sz="2000" dirty="0">
                <a:latin typeface="Times New Roman" panose="02020603050405020304" pitchFamily="18" charset="0"/>
                <a:cs typeface="Times New Roman" panose="02020603050405020304" pitchFamily="18" charset="0"/>
              </a:rPr>
              <a:t>Sometimes with moving around places</a:t>
            </a:r>
          </a:p>
        </p:txBody>
      </p:sp>
    </p:spTree>
    <p:extLst>
      <p:ext uri="{BB962C8B-B14F-4D97-AF65-F5344CB8AC3E}">
        <p14:creationId xmlns:p14="http://schemas.microsoft.com/office/powerpoint/2010/main" val="32889386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veral white paper cutout snowflakes, on a white background">
            <a:extLst>
              <a:ext uri="{FF2B5EF4-FFF2-40B4-BE49-F238E27FC236}">
                <a16:creationId xmlns:a16="http://schemas.microsoft.com/office/drawing/2014/main" id="{41B0A395-84A9-2C52-EB73-4A68D59EAB55}"/>
              </a:ext>
            </a:extLst>
          </p:cNvPr>
          <p:cNvPicPr>
            <a:picLocks noChangeAspect="1"/>
          </p:cNvPicPr>
          <p:nvPr/>
        </p:nvPicPr>
        <p:blipFill>
          <a:blip r:embed="rId2">
            <a:alphaModFix amt="35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id="{A490C09A-5002-B522-1890-12045A027384}"/>
              </a:ext>
            </a:extLst>
          </p:cNvPr>
          <p:cNvSpPr>
            <a:spLocks noGrp="1"/>
          </p:cNvSpPr>
          <p:nvPr>
            <p:ph idx="1"/>
          </p:nvPr>
        </p:nvSpPr>
        <p:spPr>
          <a:xfrm>
            <a:off x="838200" y="1929384"/>
            <a:ext cx="4572000" cy="950976"/>
          </a:xfrm>
        </p:spPr>
        <p:txBody>
          <a:bodyPr>
            <a:noAutofit/>
          </a:bodyPr>
          <a:lstStyle/>
          <a:p>
            <a:r>
              <a:rPr lang="en-US" sz="2000" b="0" i="0" u="none" strike="noStrike" dirty="0">
                <a:solidFill>
                  <a:srgbClr val="000000"/>
                </a:solidFill>
                <a:effectLst/>
                <a:latin typeface="Times New Roman" panose="02020603050405020304" pitchFamily="18" charset="0"/>
                <a:cs typeface="Times New Roman" panose="02020603050405020304" pitchFamily="18" charset="0"/>
              </a:rPr>
              <a:t>Have you ever been diagnosed with any of the following chronic health conditions? </a:t>
            </a:r>
            <a:endParaRPr lang="en-US" sz="20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2E16E22E-3D05-D814-CB7D-067EDAEA9E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96097" y="5589041"/>
            <a:ext cx="2695903" cy="1268959"/>
          </a:xfrm>
          <a:prstGeom prst="rect">
            <a:avLst/>
          </a:prstGeom>
        </p:spPr>
      </p:pic>
      <p:graphicFrame>
        <p:nvGraphicFramePr>
          <p:cNvPr id="7" name="Chart 6">
            <a:extLst>
              <a:ext uri="{FF2B5EF4-FFF2-40B4-BE49-F238E27FC236}">
                <a16:creationId xmlns:a16="http://schemas.microsoft.com/office/drawing/2014/main" id="{1CE45506-C554-0F94-5F88-D6977EAB4B1E}"/>
              </a:ext>
            </a:extLst>
          </p:cNvPr>
          <p:cNvGraphicFramePr>
            <a:graphicFrameLocks/>
          </p:cNvGraphicFramePr>
          <p:nvPr>
            <p:extLst>
              <p:ext uri="{D42A27DB-BD31-4B8C-83A1-F6EECF244321}">
                <p14:modId xmlns:p14="http://schemas.microsoft.com/office/powerpoint/2010/main" val="2801409215"/>
              </p:ext>
            </p:extLst>
          </p:nvPr>
        </p:nvGraphicFramePr>
        <p:xfrm>
          <a:off x="624840" y="3119056"/>
          <a:ext cx="4846320" cy="308972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7">
            <a:extLst>
              <a:ext uri="{FF2B5EF4-FFF2-40B4-BE49-F238E27FC236}">
                <a16:creationId xmlns:a16="http://schemas.microsoft.com/office/drawing/2014/main" id="{1C36FB9F-8666-99D4-57CF-B6F8EEFA13E4}"/>
              </a:ext>
            </a:extLst>
          </p:cNvPr>
          <p:cNvGraphicFramePr>
            <a:graphicFrameLocks/>
          </p:cNvGraphicFramePr>
          <p:nvPr>
            <p:extLst>
              <p:ext uri="{D42A27DB-BD31-4B8C-83A1-F6EECF244321}">
                <p14:modId xmlns:p14="http://schemas.microsoft.com/office/powerpoint/2010/main" val="1406807075"/>
              </p:ext>
            </p:extLst>
          </p:nvPr>
        </p:nvGraphicFramePr>
        <p:xfrm>
          <a:off x="6096000" y="3119056"/>
          <a:ext cx="5199888" cy="3089720"/>
        </p:xfrm>
        <a:graphic>
          <a:graphicData uri="http://schemas.openxmlformats.org/drawingml/2006/chart">
            <c:chart xmlns:c="http://schemas.openxmlformats.org/drawingml/2006/chart" xmlns:r="http://schemas.openxmlformats.org/officeDocument/2006/relationships" r:id="rId5"/>
          </a:graphicData>
        </a:graphic>
      </p:graphicFrame>
      <p:sp>
        <p:nvSpPr>
          <p:cNvPr id="9" name="TextBox 8">
            <a:extLst>
              <a:ext uri="{FF2B5EF4-FFF2-40B4-BE49-F238E27FC236}">
                <a16:creationId xmlns:a16="http://schemas.microsoft.com/office/drawing/2014/main" id="{589EDF9C-B60F-F654-6490-34AFBC214AED}"/>
              </a:ext>
            </a:extLst>
          </p:cNvPr>
          <p:cNvSpPr txBox="1"/>
          <p:nvPr/>
        </p:nvSpPr>
        <p:spPr>
          <a:xfrm>
            <a:off x="5974080" y="2125216"/>
            <a:ext cx="5379720" cy="707886"/>
          </a:xfrm>
          <a:prstGeom prst="rect">
            <a:avLst/>
          </a:prstGeom>
          <a:noFill/>
        </p:spPr>
        <p:txBody>
          <a:bodyPr wrap="square" rtlCol="0">
            <a:spAutoFit/>
          </a:bodyPr>
          <a:lstStyle/>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Are you familiar with home-based care services for older adults?</a:t>
            </a:r>
          </a:p>
        </p:txBody>
      </p:sp>
    </p:spTree>
    <p:extLst>
      <p:ext uri="{BB962C8B-B14F-4D97-AF65-F5344CB8AC3E}">
        <p14:creationId xmlns:p14="http://schemas.microsoft.com/office/powerpoint/2010/main" val="12276733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Several white paper cutout snowflakes, on a white background">
            <a:extLst>
              <a:ext uri="{FF2B5EF4-FFF2-40B4-BE49-F238E27FC236}">
                <a16:creationId xmlns:a16="http://schemas.microsoft.com/office/drawing/2014/main" id="{B56C7294-20FE-5F69-29DA-D544155EF666}"/>
              </a:ext>
            </a:extLst>
          </p:cNvPr>
          <p:cNvPicPr>
            <a:picLocks noChangeAspect="1"/>
          </p:cNvPicPr>
          <p:nvPr/>
        </p:nvPicPr>
        <p:blipFill>
          <a:blip r:embed="rId2">
            <a:alphaModFix amt="35000"/>
            <a:extLst>
              <a:ext uri="{28A0092B-C50C-407E-A947-70E740481C1C}">
                <a14:useLocalDpi xmlns:a14="http://schemas.microsoft.com/office/drawing/2010/main" val="0"/>
              </a:ext>
            </a:extLst>
          </a:blip>
          <a:stretch>
            <a:fillRect/>
          </a:stretch>
        </p:blipFill>
        <p:spPr>
          <a:xfrm>
            <a:off x="-1" y="0"/>
            <a:ext cx="12192001" cy="6858000"/>
          </a:xfrm>
          <a:prstGeom prst="rect">
            <a:avLst/>
          </a:prstGeom>
        </p:spPr>
      </p:pic>
      <p:sp>
        <p:nvSpPr>
          <p:cNvPr id="3" name="Content Placeholder 2">
            <a:extLst>
              <a:ext uri="{FF2B5EF4-FFF2-40B4-BE49-F238E27FC236}">
                <a16:creationId xmlns:a16="http://schemas.microsoft.com/office/drawing/2014/main" id="{8BF4E010-A4F5-B9E2-90F6-9C5D7A687EE2}"/>
              </a:ext>
            </a:extLst>
          </p:cNvPr>
          <p:cNvSpPr>
            <a:spLocks noGrp="1"/>
          </p:cNvSpPr>
          <p:nvPr>
            <p:ph idx="1"/>
          </p:nvPr>
        </p:nvSpPr>
        <p:spPr>
          <a:xfrm>
            <a:off x="838200" y="1929384"/>
            <a:ext cx="5050536" cy="740664"/>
          </a:xfrm>
        </p:spPr>
        <p:txBody>
          <a:bodyPr>
            <a:normAutofit/>
          </a:bodyPr>
          <a:lstStyle/>
          <a:p>
            <a:r>
              <a:rPr lang="en-US" sz="2000" b="0" i="0" u="none" strike="noStrike" dirty="0">
                <a:solidFill>
                  <a:srgbClr val="000000"/>
                </a:solidFill>
                <a:effectLst/>
                <a:latin typeface="Times New Roman" panose="02020603050405020304" pitchFamily="18" charset="0"/>
                <a:cs typeface="Times New Roman" panose="02020603050405020304" pitchFamily="18" charset="0"/>
              </a:rPr>
              <a:t>What types of home-based care services have you heard of?</a:t>
            </a:r>
            <a:r>
              <a:rPr lang="en-US" sz="2000" dirty="0">
                <a:latin typeface="Times New Roman" panose="02020603050405020304" pitchFamily="18" charset="0"/>
                <a:cs typeface="Times New Roman" panose="02020603050405020304" pitchFamily="18" charset="0"/>
              </a:rPr>
              <a:t> </a:t>
            </a:r>
          </a:p>
        </p:txBody>
      </p:sp>
      <p:graphicFrame>
        <p:nvGraphicFramePr>
          <p:cNvPr id="2" name="Chart 1">
            <a:extLst>
              <a:ext uri="{FF2B5EF4-FFF2-40B4-BE49-F238E27FC236}">
                <a16:creationId xmlns:a16="http://schemas.microsoft.com/office/drawing/2014/main" id="{6B929CD1-8738-CA0D-0E50-5AED8C0BABF3}"/>
              </a:ext>
            </a:extLst>
          </p:cNvPr>
          <p:cNvGraphicFramePr>
            <a:graphicFrameLocks/>
          </p:cNvGraphicFramePr>
          <p:nvPr>
            <p:extLst>
              <p:ext uri="{D42A27DB-BD31-4B8C-83A1-F6EECF244321}">
                <p14:modId xmlns:p14="http://schemas.microsoft.com/office/powerpoint/2010/main" val="2392428452"/>
              </p:ext>
            </p:extLst>
          </p:nvPr>
        </p:nvGraphicFramePr>
        <p:xfrm>
          <a:off x="728472" y="2916936"/>
          <a:ext cx="5269992" cy="314553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a:extLst>
              <a:ext uri="{FF2B5EF4-FFF2-40B4-BE49-F238E27FC236}">
                <a16:creationId xmlns:a16="http://schemas.microsoft.com/office/drawing/2014/main" id="{E26444BD-1512-89CD-D169-C0F9345B3BE5}"/>
              </a:ext>
            </a:extLst>
          </p:cNvPr>
          <p:cNvGraphicFramePr>
            <a:graphicFrameLocks/>
          </p:cNvGraphicFramePr>
          <p:nvPr>
            <p:extLst>
              <p:ext uri="{D42A27DB-BD31-4B8C-83A1-F6EECF244321}">
                <p14:modId xmlns:p14="http://schemas.microsoft.com/office/powerpoint/2010/main" val="3999178336"/>
              </p:ext>
            </p:extLst>
          </p:nvPr>
        </p:nvGraphicFramePr>
        <p:xfrm>
          <a:off x="6288024" y="2916936"/>
          <a:ext cx="5175504" cy="3145534"/>
        </p:xfrm>
        <a:graphic>
          <a:graphicData uri="http://schemas.openxmlformats.org/drawingml/2006/chart">
            <c:chart xmlns:c="http://schemas.openxmlformats.org/drawingml/2006/chart" xmlns:r="http://schemas.openxmlformats.org/officeDocument/2006/relationships" r:id="rId4"/>
          </a:graphicData>
        </a:graphic>
      </p:graphicFrame>
      <p:sp>
        <p:nvSpPr>
          <p:cNvPr id="5" name="TextBox 4">
            <a:extLst>
              <a:ext uri="{FF2B5EF4-FFF2-40B4-BE49-F238E27FC236}">
                <a16:creationId xmlns:a16="http://schemas.microsoft.com/office/drawing/2014/main" id="{7273A0BD-D5E1-84A5-0874-301DC9F6E0AE}"/>
              </a:ext>
            </a:extLst>
          </p:cNvPr>
          <p:cNvSpPr txBox="1"/>
          <p:nvPr/>
        </p:nvSpPr>
        <p:spPr>
          <a:xfrm>
            <a:off x="6263640" y="1929384"/>
            <a:ext cx="5202936" cy="707886"/>
          </a:xfrm>
          <a:prstGeom prst="rect">
            <a:avLst/>
          </a:prstGeom>
          <a:noFill/>
        </p:spPr>
        <p:txBody>
          <a:bodyPr wrap="square" rtlCol="0">
            <a:spAutoFit/>
          </a:bodyPr>
          <a:lstStyle/>
          <a:p>
            <a:pPr marL="285750" indent="-285750">
              <a:buFont typeface="Arial" panose="020B0604020202020204" pitchFamily="34" charset="0"/>
              <a:buChar char="•"/>
            </a:pPr>
            <a:r>
              <a:rPr lang="en-US" sz="2000" b="0" i="0" u="none" strike="noStrike" dirty="0">
                <a:solidFill>
                  <a:srgbClr val="000000"/>
                </a:solidFill>
                <a:effectLst/>
                <a:latin typeface="Times New Roman" panose="02020603050405020304" pitchFamily="18" charset="0"/>
                <a:cs typeface="Times New Roman" panose="02020603050405020304" pitchFamily="18" charset="0"/>
              </a:rPr>
              <a:t>What are some potential benefits of receiving home-based care services? </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698376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veral white paper cutout snowflakes, on a white background">
            <a:extLst>
              <a:ext uri="{FF2B5EF4-FFF2-40B4-BE49-F238E27FC236}">
                <a16:creationId xmlns:a16="http://schemas.microsoft.com/office/drawing/2014/main" id="{26D0995C-DE4E-2B2C-556E-4B73FB7CF17A}"/>
              </a:ext>
            </a:extLst>
          </p:cNvPr>
          <p:cNvPicPr>
            <a:picLocks noChangeAspect="1"/>
          </p:cNvPicPr>
          <p:nvPr/>
        </p:nvPicPr>
        <p:blipFill>
          <a:blip r:embed="rId2">
            <a:alphaModFix amt="35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id="{87EE1523-08E2-AEDD-CA1C-12DDB5547BCB}"/>
              </a:ext>
            </a:extLst>
          </p:cNvPr>
          <p:cNvSpPr>
            <a:spLocks noGrp="1"/>
          </p:cNvSpPr>
          <p:nvPr>
            <p:ph idx="1"/>
          </p:nvPr>
        </p:nvSpPr>
        <p:spPr>
          <a:xfrm>
            <a:off x="838200" y="694944"/>
            <a:ext cx="10515600" cy="1024128"/>
          </a:xfrm>
        </p:spPr>
        <p:txBody>
          <a:bodyPr>
            <a:normAutofit/>
          </a:bodyPr>
          <a:lstStyle/>
          <a:p>
            <a:pPr marL="0" indent="0" algn="ctr">
              <a:buNone/>
            </a:pPr>
            <a:r>
              <a:rPr lang="en-US" sz="4000" dirty="0">
                <a:latin typeface="Times New Roman" panose="02020603050405020304" pitchFamily="18" charset="0"/>
                <a:cs typeface="Times New Roman" panose="02020603050405020304" pitchFamily="18" charset="0"/>
              </a:rPr>
              <a:t>Discussion</a:t>
            </a:r>
            <a:endParaRPr lang="en-US" sz="4000" dirty="0"/>
          </a:p>
        </p:txBody>
      </p:sp>
      <p:pic>
        <p:nvPicPr>
          <p:cNvPr id="6" name="Picture 5">
            <a:extLst>
              <a:ext uri="{FF2B5EF4-FFF2-40B4-BE49-F238E27FC236}">
                <a16:creationId xmlns:a16="http://schemas.microsoft.com/office/drawing/2014/main" id="{80AEFEF2-A74B-36F3-1412-C9EC2A83B1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96097" y="5589041"/>
            <a:ext cx="2695903" cy="1268959"/>
          </a:xfrm>
          <a:prstGeom prst="rect">
            <a:avLst/>
          </a:prstGeom>
        </p:spPr>
      </p:pic>
      <p:sp>
        <p:nvSpPr>
          <p:cNvPr id="2" name="TextBox 1">
            <a:extLst>
              <a:ext uri="{FF2B5EF4-FFF2-40B4-BE49-F238E27FC236}">
                <a16:creationId xmlns:a16="http://schemas.microsoft.com/office/drawing/2014/main" id="{D781EBBC-46F0-F860-ED2D-A70F0CEFC4E6}"/>
              </a:ext>
            </a:extLst>
          </p:cNvPr>
          <p:cNvSpPr txBox="1"/>
          <p:nvPr/>
        </p:nvSpPr>
        <p:spPr>
          <a:xfrm>
            <a:off x="838200" y="2039112"/>
            <a:ext cx="10515600" cy="3477875"/>
          </a:xfrm>
          <a:prstGeom prst="rect">
            <a:avLst/>
          </a:prstGeom>
          <a:noFill/>
        </p:spPr>
        <p:txBody>
          <a:bodyPr wrap="square" rtlCol="0">
            <a:spAutoFit/>
          </a:bodyPr>
          <a:lstStyle/>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The assessment of health needs for the urban geriatric population in Bhopal reveals several critical insights. Firstly, there is a significant prevalence of chronic conditions such as hypertension, diabetes, and arthritis among the elderly. This aligns with national trends, indicating a rising burden of non-communicable diseases (NCDs) within the aging population. The study highlights the necessity for continuous medical supervision and regular health check-ups to manage these conditions effectively.</a:t>
            </a:r>
          </a:p>
          <a:p>
            <a:pPr marL="342900" indent="-342900">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Home-based care emerges as a viable solution to address the multifaceted health needs of the elderly population in Bhopal. This approach not only provides medical care but also supports the overall well-being of seniors in a familiar and comfortable environment.</a:t>
            </a:r>
          </a:p>
          <a:p>
            <a:pPr marL="342900" indent="-342900">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14668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veral white paper cutout snowflakes, on a white background">
            <a:extLst>
              <a:ext uri="{FF2B5EF4-FFF2-40B4-BE49-F238E27FC236}">
                <a16:creationId xmlns:a16="http://schemas.microsoft.com/office/drawing/2014/main" id="{E3366F3A-EB5A-B30C-950E-AA4F1FE74810}"/>
              </a:ext>
            </a:extLst>
          </p:cNvPr>
          <p:cNvPicPr>
            <a:picLocks noChangeAspect="1"/>
          </p:cNvPicPr>
          <p:nvPr/>
        </p:nvPicPr>
        <p:blipFill>
          <a:blip r:embed="rId2">
            <a:alphaModFix amt="35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id="{08DC5BE3-895B-E524-02FD-05A507995254}"/>
              </a:ext>
            </a:extLst>
          </p:cNvPr>
          <p:cNvSpPr>
            <a:spLocks noGrp="1"/>
          </p:cNvSpPr>
          <p:nvPr>
            <p:ph idx="1"/>
          </p:nvPr>
        </p:nvSpPr>
        <p:spPr/>
        <p:txBody>
          <a:bodyPr>
            <a:noAutofit/>
          </a:bodyPr>
          <a:lstStyle/>
          <a:p>
            <a:pPr>
              <a:lnSpc>
                <a:spcPct val="107000"/>
              </a:lnSpc>
              <a:spcBef>
                <a:spcPts val="0"/>
              </a:spcBef>
            </a:pPr>
            <a:r>
              <a:rPr lang="en-US" sz="2000" dirty="0">
                <a:latin typeface="Times New Roman" panose="02020603050405020304" pitchFamily="18" charset="0"/>
                <a:cs typeface="Times New Roman" panose="02020603050405020304" pitchFamily="18" charset="0"/>
              </a:rPr>
              <a:t>Implementing home-based care for the urban geriatric population in Bhopal presents several challenges. Limited awareness about the availability and benefits of home-based care services is a significant barrier. Additionally, financial constraints and inadequate insurance coverage for home-based care deter many families from opting for these services.</a:t>
            </a:r>
          </a:p>
          <a:p>
            <a:pPr marR="0" lvl="0">
              <a:lnSpc>
                <a:spcPct val="107000"/>
              </a:lnSpc>
              <a:spcBef>
                <a:spcPts val="0"/>
              </a:spcBef>
              <a:spcAft>
                <a:spcPts val="0"/>
              </a:spcAft>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803075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veral white paper cutout snowflakes, on a white background">
            <a:extLst>
              <a:ext uri="{FF2B5EF4-FFF2-40B4-BE49-F238E27FC236}">
                <a16:creationId xmlns:a16="http://schemas.microsoft.com/office/drawing/2014/main" id="{0A722358-E677-6285-FEAF-9A3602DC2EEA}"/>
              </a:ext>
            </a:extLst>
          </p:cNvPr>
          <p:cNvPicPr>
            <a:picLocks noChangeAspect="1"/>
          </p:cNvPicPr>
          <p:nvPr/>
        </p:nvPicPr>
        <p:blipFill>
          <a:blip r:embed="rId2">
            <a:alphaModFix amt="35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63096F0-A636-D9DB-54C4-6D288416221F}"/>
              </a:ext>
            </a:extLst>
          </p:cNvPr>
          <p:cNvSpPr>
            <a:spLocks noGrp="1"/>
          </p:cNvSpPr>
          <p:nvPr>
            <p:ph type="title"/>
          </p:nvPr>
        </p:nvSpPr>
        <p:spPr/>
        <p:txBody>
          <a:bodyPr>
            <a:normAutofit/>
          </a:bodyPr>
          <a:lstStyle/>
          <a:p>
            <a:pPr algn="ctr"/>
            <a:r>
              <a:rPr lang="en-US" sz="4000" dirty="0">
                <a:latin typeface="Times New Roman" panose="02020603050405020304" pitchFamily="18" charset="0"/>
                <a:cs typeface="Times New Roman" panose="02020603050405020304" pitchFamily="18" charset="0"/>
              </a:rPr>
              <a:t>Conclusion</a:t>
            </a:r>
          </a:p>
        </p:txBody>
      </p:sp>
      <p:sp>
        <p:nvSpPr>
          <p:cNvPr id="3" name="Content Placeholder 2">
            <a:extLst>
              <a:ext uri="{FF2B5EF4-FFF2-40B4-BE49-F238E27FC236}">
                <a16:creationId xmlns:a16="http://schemas.microsoft.com/office/drawing/2014/main" id="{7DD7B058-9BC3-B8D1-A71F-E4860F4EBFDE}"/>
              </a:ext>
            </a:extLst>
          </p:cNvPr>
          <p:cNvSpPr>
            <a:spLocks noGrp="1"/>
          </p:cNvSpPr>
          <p:nvPr>
            <p:ph idx="1"/>
          </p:nvPr>
        </p:nvSpPr>
        <p:spPr>
          <a:xfrm>
            <a:off x="838200" y="1929384"/>
            <a:ext cx="10515600" cy="4681728"/>
          </a:xfrm>
        </p:spPr>
        <p:txBody>
          <a:bodyPr>
            <a:noAutofit/>
          </a:bodyPr>
          <a:lstStyle/>
          <a:p>
            <a:r>
              <a:rPr lang="en-US" sz="2000" dirty="0">
                <a:latin typeface="Times New Roman" panose="02020603050405020304" pitchFamily="18" charset="0"/>
                <a:cs typeface="Times New Roman" panose="02020603050405020304" pitchFamily="18" charset="0"/>
              </a:rPr>
              <a:t>The assessment of health needs and home-based care solutions for the urban geriatric population in Bhopal determines the pressing need for tailored healthcare services for the elderly. The findings reveal a high prevalence of diseases like Diabetes, Hypertension and mobility limitations and it necessitating comprehensive and continuous medical attention.</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Home-based care emerges as an effective strategy to address these health challenges, offering personalized care in a familiar environment. The integration of medical services, rehabilitation, and caregiver training within home-based care models provides a holistic approach to improving the health and well-being of the elderly.</a:t>
            </a:r>
          </a:p>
          <a:p>
            <a:pPr>
              <a:buFont typeface="Wingdings" panose="05000000000000000000" pitchFamily="2" charset="2"/>
              <a:buChar char="Ø"/>
            </a:pPr>
            <a:endParaRPr lang="en-US" dirty="0">
              <a:solidFill>
                <a:srgbClr val="1F1F1F"/>
              </a:solidFill>
              <a:effectLst/>
              <a:latin typeface="Times New Roman" panose="02020603050405020304" pitchFamily="18" charset="0"/>
              <a:ea typeface="Aptos" panose="020B000402020202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BE7443E2-BB46-A33A-4679-5DE18086AC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96097" y="5580849"/>
            <a:ext cx="2695903" cy="1268959"/>
          </a:xfrm>
          <a:prstGeom prst="rect">
            <a:avLst/>
          </a:prstGeom>
        </p:spPr>
      </p:pic>
    </p:spTree>
    <p:extLst>
      <p:ext uri="{BB962C8B-B14F-4D97-AF65-F5344CB8AC3E}">
        <p14:creationId xmlns:p14="http://schemas.microsoft.com/office/powerpoint/2010/main" val="4469389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Several white paper cutout snowflakes, on a white background">
            <a:extLst>
              <a:ext uri="{FF2B5EF4-FFF2-40B4-BE49-F238E27FC236}">
                <a16:creationId xmlns:a16="http://schemas.microsoft.com/office/drawing/2014/main" id="{4C3CEC8B-5949-2069-7A6B-8A157501F968}"/>
              </a:ext>
            </a:extLst>
          </p:cNvPr>
          <p:cNvPicPr>
            <a:picLocks noGrp="1" noChangeAspect="1"/>
          </p:cNvPicPr>
          <p:nvPr>
            <p:ph idx="1"/>
          </p:nvPr>
        </p:nvPicPr>
        <p:blipFill>
          <a:blip r:embed="rId2">
            <a:alphaModFix amt="35000"/>
            <a:extLst>
              <a:ext uri="{28A0092B-C50C-407E-A947-70E740481C1C}">
                <a14:useLocalDpi xmlns:a14="http://schemas.microsoft.com/office/drawing/2010/main" val="0"/>
              </a:ext>
            </a:extLst>
          </a:blip>
          <a:stretch>
            <a:fillRect/>
          </a:stretch>
        </p:blipFill>
        <p:spPr>
          <a:xfrm>
            <a:off x="0" y="0"/>
            <a:ext cx="12192000" cy="6858000"/>
          </a:xfrm>
        </p:spPr>
      </p:pic>
      <p:sp>
        <p:nvSpPr>
          <p:cNvPr id="7" name="TextBox 6">
            <a:extLst>
              <a:ext uri="{FF2B5EF4-FFF2-40B4-BE49-F238E27FC236}">
                <a16:creationId xmlns:a16="http://schemas.microsoft.com/office/drawing/2014/main" id="{DE83850B-EAD4-E74D-78B3-98B421048A36}"/>
              </a:ext>
            </a:extLst>
          </p:cNvPr>
          <p:cNvSpPr txBox="1"/>
          <p:nvPr/>
        </p:nvSpPr>
        <p:spPr>
          <a:xfrm>
            <a:off x="859536" y="2048256"/>
            <a:ext cx="10524744" cy="2215991"/>
          </a:xfrm>
          <a:prstGeom prst="rect">
            <a:avLst/>
          </a:prstGeom>
          <a:noFill/>
        </p:spPr>
        <p:txBody>
          <a:bodyPr wrap="square" rtlCol="0">
            <a:spAutoFit/>
          </a:bodyPr>
          <a:lstStyle/>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Enhancing the health and quality of life for Bhopal's urban geriatric population demands a concerted effort. By adopting and scaling home-based care solutions, we can ensure that the elderly receive the compassionate, comprehensive, and continuous care they need to live healthy, dignified, and fulfilling lives. This approach not only improves individual health outcomes but also contributes to the sustainability of the healthcare system in addressing the needs of an aging population.</a:t>
            </a:r>
          </a:p>
          <a:p>
            <a:endParaRPr lang="en-US" dirty="0"/>
          </a:p>
        </p:txBody>
      </p:sp>
    </p:spTree>
    <p:extLst>
      <p:ext uri="{BB962C8B-B14F-4D97-AF65-F5344CB8AC3E}">
        <p14:creationId xmlns:p14="http://schemas.microsoft.com/office/powerpoint/2010/main" val="13723883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veral white paper cutout snowflakes, on a white background">
            <a:extLst>
              <a:ext uri="{FF2B5EF4-FFF2-40B4-BE49-F238E27FC236}">
                <a16:creationId xmlns:a16="http://schemas.microsoft.com/office/drawing/2014/main" id="{2ECCDC84-9A65-AD9D-6A48-3BA35695ADED}"/>
              </a:ext>
            </a:extLst>
          </p:cNvPr>
          <p:cNvPicPr>
            <a:picLocks noChangeAspect="1"/>
          </p:cNvPicPr>
          <p:nvPr/>
        </p:nvPicPr>
        <p:blipFill>
          <a:blip r:embed="rId2">
            <a:alphaModFix amt="35000"/>
            <a:extLst>
              <a:ext uri="{28A0092B-C50C-407E-A947-70E740481C1C}">
                <a14:useLocalDpi xmlns:a14="http://schemas.microsoft.com/office/drawing/2010/main" val="0"/>
              </a:ext>
            </a:extLst>
          </a:blip>
          <a:stretch>
            <a:fillRect/>
          </a:stretch>
        </p:blipFill>
        <p:spPr>
          <a:xfrm>
            <a:off x="9144" y="0"/>
            <a:ext cx="12192000" cy="6858000"/>
          </a:xfrm>
          <a:prstGeom prst="rect">
            <a:avLst/>
          </a:prstGeom>
        </p:spPr>
      </p:pic>
      <p:sp>
        <p:nvSpPr>
          <p:cNvPr id="2" name="Title 1">
            <a:extLst>
              <a:ext uri="{FF2B5EF4-FFF2-40B4-BE49-F238E27FC236}">
                <a16:creationId xmlns:a16="http://schemas.microsoft.com/office/drawing/2014/main" id="{F511F99F-B65D-B04A-E10A-BC56AE0C7F88}"/>
              </a:ext>
            </a:extLst>
          </p:cNvPr>
          <p:cNvSpPr>
            <a:spLocks noGrp="1"/>
          </p:cNvSpPr>
          <p:nvPr>
            <p:ph type="title"/>
          </p:nvPr>
        </p:nvSpPr>
        <p:spPr/>
        <p:txBody>
          <a:bodyPr>
            <a:normAutofit/>
          </a:bodyPr>
          <a:lstStyle/>
          <a:p>
            <a:pPr algn="ctr"/>
            <a:r>
              <a:rPr lang="en-US" sz="4000" dirty="0">
                <a:latin typeface="Times New Roman" panose="02020603050405020304" pitchFamily="18" charset="0"/>
                <a:cs typeface="Times New Roman" panose="02020603050405020304" pitchFamily="18" charset="0"/>
              </a:rPr>
              <a:t>References</a:t>
            </a:r>
          </a:p>
        </p:txBody>
      </p:sp>
      <p:sp>
        <p:nvSpPr>
          <p:cNvPr id="3" name="Content Placeholder 2">
            <a:extLst>
              <a:ext uri="{FF2B5EF4-FFF2-40B4-BE49-F238E27FC236}">
                <a16:creationId xmlns:a16="http://schemas.microsoft.com/office/drawing/2014/main" id="{2FC6FF1B-329E-9C7D-33FE-12E8E7B02730}"/>
              </a:ext>
            </a:extLst>
          </p:cNvPr>
          <p:cNvSpPr>
            <a:spLocks noGrp="1"/>
          </p:cNvSpPr>
          <p:nvPr>
            <p:ph idx="1"/>
          </p:nvPr>
        </p:nvSpPr>
        <p:spPr/>
        <p:txBody>
          <a:bodyPr>
            <a:normAutofit/>
          </a:bodyPr>
          <a:lstStyle/>
          <a:p>
            <a:pPr marL="0" marR="0">
              <a:lnSpc>
                <a:spcPct val="107000"/>
              </a:lnSpc>
              <a:spcBef>
                <a:spcPts val="0"/>
              </a:spcBef>
              <a:spcAft>
                <a:spcPts val="800"/>
              </a:spcAft>
            </a:pPr>
            <a:r>
              <a:rPr lang="en-US" sz="1800" u="sng" kern="100" dirty="0">
                <a:solidFill>
                  <a:srgbClr val="467886"/>
                </a:solidFill>
                <a:effectLst/>
                <a:latin typeface="Times New Roman" panose="02020603050405020304" pitchFamily="18" charset="0"/>
                <a:ea typeface="Aptos" panose="020B0004020202020204" pitchFamily="34" charset="0"/>
                <a:cs typeface="Times New Roman" panose="02020603050405020304" pitchFamily="18" charset="0"/>
                <a:hlinkClick r:id="rId3"/>
              </a:rPr>
              <a:t>https://bmcgeriatr.biomedcentral.com/articles/10.1186/s12877-022-02816-y</a:t>
            </a:r>
            <a:r>
              <a:rPr lang="en-US" sz="1800" kern="100" dirty="0">
                <a:effectLst/>
                <a:latin typeface="Times New Roman" panose="02020603050405020304" pitchFamily="18" charset="0"/>
                <a:ea typeface="Aptos" panose="020B0004020202020204" pitchFamily="34" charset="0"/>
                <a:cs typeface="Times New Roman" panose="02020603050405020304" pitchFamily="18" charset="0"/>
              </a:rPr>
              <a:t>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r>
              <a:rPr lang="en-US" sz="1800" u="sng" kern="100" dirty="0">
                <a:solidFill>
                  <a:srgbClr val="467886"/>
                </a:solidFill>
                <a:effectLst/>
                <a:latin typeface="Times New Roman" panose="02020603050405020304" pitchFamily="18" charset="0"/>
                <a:ea typeface="Aptos" panose="020B0004020202020204" pitchFamily="34" charset="0"/>
                <a:cs typeface="Times New Roman" panose="02020603050405020304" pitchFamily="18" charset="0"/>
                <a:hlinkClick r:id="rId4"/>
              </a:rPr>
              <a:t>https://www.ncbi.nlm.nih.gov/pmc/articles/PMC6266083/</a:t>
            </a:r>
            <a:r>
              <a:rPr lang="en-US" sz="1800" u="sng" kern="100" dirty="0">
                <a:effectLst/>
                <a:latin typeface="Times New Roman" panose="02020603050405020304" pitchFamily="18" charset="0"/>
                <a:ea typeface="Aptos" panose="020B0004020202020204" pitchFamily="34" charset="0"/>
                <a:cs typeface="Times New Roman" panose="02020603050405020304" pitchFamily="18" charset="0"/>
              </a:rPr>
              <a:t>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357703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White flowers blossoming on a green background">
            <a:extLst>
              <a:ext uri="{FF2B5EF4-FFF2-40B4-BE49-F238E27FC236}">
                <a16:creationId xmlns:a16="http://schemas.microsoft.com/office/drawing/2014/main" id="{D3B1B4EF-5A75-D6B3-F3B3-8060A270D744}"/>
              </a:ext>
            </a:extLst>
          </p:cNvPr>
          <p:cNvPicPr>
            <a:picLocks noChangeAspect="1"/>
          </p:cNvPicPr>
          <p:nvPr/>
        </p:nvPicPr>
        <p:blipFill>
          <a:blip r:embed="rId2">
            <a:alphaModFix am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Picture 6" descr="A robot with arms outstretched&#10;&#10;Description automatically generated">
            <a:extLst>
              <a:ext uri="{FF2B5EF4-FFF2-40B4-BE49-F238E27FC236}">
                <a16:creationId xmlns:a16="http://schemas.microsoft.com/office/drawing/2014/main" id="{61636619-AF12-5E69-0E2E-FED8A2A3B3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23854" y="923267"/>
            <a:ext cx="4544291" cy="4627417"/>
          </a:xfrm>
          <a:prstGeom prst="rect">
            <a:avLst/>
          </a:prstGeom>
        </p:spPr>
      </p:pic>
      <p:sp>
        <p:nvSpPr>
          <p:cNvPr id="2" name="TextBox 1">
            <a:extLst>
              <a:ext uri="{FF2B5EF4-FFF2-40B4-BE49-F238E27FC236}">
                <a16:creationId xmlns:a16="http://schemas.microsoft.com/office/drawing/2014/main" id="{2D6F6C92-2FEF-6D55-5F69-6D3B47A110C2}"/>
              </a:ext>
            </a:extLst>
          </p:cNvPr>
          <p:cNvSpPr txBox="1"/>
          <p:nvPr/>
        </p:nvSpPr>
        <p:spPr>
          <a:xfrm>
            <a:off x="2523744" y="5580790"/>
            <a:ext cx="7059168" cy="707886"/>
          </a:xfrm>
          <a:prstGeom prst="rect">
            <a:avLst/>
          </a:prstGeom>
          <a:noFill/>
        </p:spPr>
        <p:txBody>
          <a:bodyPr wrap="square" rtlCol="0">
            <a:spAutoFit/>
          </a:bodyPr>
          <a:lstStyle/>
          <a:p>
            <a:pPr algn="ctr"/>
            <a:r>
              <a:rPr lang="en-US" sz="4000" dirty="0">
                <a:latin typeface="Times New Roman" panose="02020603050405020304" pitchFamily="18" charset="0"/>
                <a:cs typeface="Times New Roman" panose="02020603050405020304" pitchFamily="18" charset="0"/>
              </a:rPr>
              <a:t>Any Questions?</a:t>
            </a:r>
          </a:p>
        </p:txBody>
      </p:sp>
    </p:spTree>
    <p:extLst>
      <p:ext uri="{BB962C8B-B14F-4D97-AF65-F5344CB8AC3E}">
        <p14:creationId xmlns:p14="http://schemas.microsoft.com/office/powerpoint/2010/main" val="36338603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veral white paper cutout snowflakes, on a white background">
            <a:extLst>
              <a:ext uri="{FF2B5EF4-FFF2-40B4-BE49-F238E27FC236}">
                <a16:creationId xmlns:a16="http://schemas.microsoft.com/office/drawing/2014/main" id="{922001B2-7E14-AD2C-B667-C7C8BF8FDD2C}"/>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9236" y="0"/>
            <a:ext cx="12192000" cy="6858000"/>
          </a:xfrm>
          <a:prstGeom prst="rect">
            <a:avLst/>
          </a:prstGeom>
        </p:spPr>
      </p:pic>
      <p:sp>
        <p:nvSpPr>
          <p:cNvPr id="2" name="Title 1">
            <a:extLst>
              <a:ext uri="{FF2B5EF4-FFF2-40B4-BE49-F238E27FC236}">
                <a16:creationId xmlns:a16="http://schemas.microsoft.com/office/drawing/2014/main" id="{4A9CB880-E1E6-FE54-3268-4C480154219F}"/>
              </a:ext>
            </a:extLst>
          </p:cNvPr>
          <p:cNvSpPr>
            <a:spLocks noGrp="1"/>
          </p:cNvSpPr>
          <p:nvPr>
            <p:ph type="title"/>
          </p:nvPr>
        </p:nvSpPr>
        <p:spPr/>
        <p:txBody>
          <a:bodyPr>
            <a:normAutofit/>
          </a:bodyPr>
          <a:lstStyle/>
          <a:p>
            <a:pPr algn="ctr"/>
            <a:r>
              <a:rPr lang="en-US" sz="4000" dirty="0">
                <a:latin typeface="Times New Roman" panose="02020603050405020304" pitchFamily="18" charset="0"/>
                <a:cs typeface="Times New Roman" panose="02020603050405020304" pitchFamily="18" charset="0"/>
              </a:rPr>
              <a:t>Introduction</a:t>
            </a:r>
          </a:p>
        </p:txBody>
      </p:sp>
      <p:pic>
        <p:nvPicPr>
          <p:cNvPr id="4" name="Picture 3">
            <a:extLst>
              <a:ext uri="{FF2B5EF4-FFF2-40B4-BE49-F238E27FC236}">
                <a16:creationId xmlns:a16="http://schemas.microsoft.com/office/drawing/2014/main" id="{6CCD6E47-C8F6-8FEE-35FC-575142A1FE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96097" y="5589041"/>
            <a:ext cx="2695903" cy="1268959"/>
          </a:xfrm>
          <a:prstGeom prst="rect">
            <a:avLst/>
          </a:prstGeom>
        </p:spPr>
      </p:pic>
      <p:sp>
        <p:nvSpPr>
          <p:cNvPr id="3" name="Content Placeholder 2">
            <a:extLst>
              <a:ext uri="{FF2B5EF4-FFF2-40B4-BE49-F238E27FC236}">
                <a16:creationId xmlns:a16="http://schemas.microsoft.com/office/drawing/2014/main" id="{9BED987F-9897-E76E-3942-0ABA83E23FC5}"/>
              </a:ext>
            </a:extLst>
          </p:cNvPr>
          <p:cNvSpPr>
            <a:spLocks noGrp="1"/>
          </p:cNvSpPr>
          <p:nvPr>
            <p:ph idx="1"/>
          </p:nvPr>
        </p:nvSpPr>
        <p:spPr/>
        <p:txBody>
          <a:bodyPr>
            <a:normAutofit/>
          </a:bodyPr>
          <a:lstStyle/>
          <a:p>
            <a:pPr>
              <a:lnSpc>
                <a:spcPct val="107000"/>
              </a:lnSpc>
              <a:spcBef>
                <a:spcPts val="0"/>
              </a:spcBef>
              <a:spcAft>
                <a:spcPts val="800"/>
              </a:spcAft>
            </a:pPr>
            <a:r>
              <a:rPr lang="en-US" sz="2000" dirty="0">
                <a:latin typeface="Times New Roman" panose="02020603050405020304" pitchFamily="18" charset="0"/>
                <a:cs typeface="Times New Roman" panose="02020603050405020304" pitchFamily="18" charset="0"/>
              </a:rPr>
              <a:t>Urban ageing is an emerging domain in social and health sciences, with implications that reach far beyond the borders of these disciplines. It deals with both the ageing of the population and living in cities.</a:t>
            </a:r>
          </a:p>
          <a:p>
            <a:pPr>
              <a:lnSpc>
                <a:spcPct val="107000"/>
              </a:lnSpc>
              <a:spcBef>
                <a:spcPts val="0"/>
              </a:spcBef>
              <a:spcAft>
                <a:spcPts val="800"/>
              </a:spcAft>
            </a:pPr>
            <a:r>
              <a:rPr lang="en-US" sz="2000" dirty="0">
                <a:latin typeface="Times New Roman" panose="02020603050405020304" pitchFamily="18" charset="0"/>
                <a:cs typeface="Times New Roman" panose="02020603050405020304" pitchFamily="18" charset="0"/>
              </a:rPr>
              <a:t>Understanding the relationship between population ageing and urban change, and the need to develop supportive urban communities are major issues for public policy. </a:t>
            </a:r>
          </a:p>
          <a:p>
            <a:pPr>
              <a:lnSpc>
                <a:spcPct val="107000"/>
              </a:lnSpc>
              <a:spcBef>
                <a:spcPts val="0"/>
              </a:spcBef>
              <a:spcAft>
                <a:spcPts val="800"/>
              </a:spcAft>
            </a:pPr>
            <a:r>
              <a:rPr lang="en-US" sz="2000" dirty="0">
                <a:latin typeface="Times New Roman" panose="02020603050405020304" pitchFamily="18" charset="0"/>
                <a:cs typeface="Times New Roman" panose="02020603050405020304" pitchFamily="18" charset="0"/>
              </a:rPr>
              <a:t>There is increasing recognition that planning for later life is not about interpreting ageing in place as ‘staying put’ during the life course. Instead, urban planning is now focusing on so-called active ageing, and older adults are seen as consumers and in various forms of employment. In relation to urban ageing, there should be a focus on promoting mobility within cities (such as walkability, use of public transport), promoting safety and security, and empowering older people in local communities.</a:t>
            </a:r>
          </a:p>
          <a:p>
            <a:endParaRPr lang="en-US" sz="2000" dirty="0"/>
          </a:p>
        </p:txBody>
      </p:sp>
    </p:spTree>
    <p:extLst>
      <p:ext uri="{BB962C8B-B14F-4D97-AF65-F5344CB8AC3E}">
        <p14:creationId xmlns:p14="http://schemas.microsoft.com/office/powerpoint/2010/main" val="190832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veral white paper cutout snowflakes, on a white background">
            <a:extLst>
              <a:ext uri="{FF2B5EF4-FFF2-40B4-BE49-F238E27FC236}">
                <a16:creationId xmlns:a16="http://schemas.microsoft.com/office/drawing/2014/main" id="{B36F6389-2987-182D-3A0B-C330D17B9365}"/>
              </a:ext>
            </a:extLst>
          </p:cNvPr>
          <p:cNvPicPr>
            <a:picLocks noChangeAspect="1"/>
          </p:cNvPicPr>
          <p:nvPr/>
        </p:nvPicPr>
        <p:blipFill>
          <a:blip r:embed="rId2">
            <a:alphaModFix amt="35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id="{78BE6EFA-48D3-5DF2-AF4D-6FAF198B7630}"/>
              </a:ext>
            </a:extLst>
          </p:cNvPr>
          <p:cNvSpPr>
            <a:spLocks noGrp="1"/>
          </p:cNvSpPr>
          <p:nvPr>
            <p:ph idx="1"/>
          </p:nvPr>
        </p:nvSpPr>
        <p:spPr/>
        <p:txBody>
          <a:bodyPr>
            <a:normAutofit/>
          </a:bodyPr>
          <a:lstStyle/>
          <a:p>
            <a:pPr>
              <a:lnSpc>
                <a:spcPct val="107000"/>
              </a:lnSpc>
              <a:spcBef>
                <a:spcPts val="0"/>
              </a:spcBef>
              <a:spcAft>
                <a:spcPts val="800"/>
              </a:spcAft>
            </a:pPr>
            <a:r>
              <a:rPr lang="en-US" sz="2000" dirty="0">
                <a:latin typeface="Times New Roman" panose="02020603050405020304" pitchFamily="18" charset="0"/>
                <a:cs typeface="Times New Roman" panose="02020603050405020304" pitchFamily="18" charset="0"/>
              </a:rPr>
              <a:t>Older adults have various care needs, including door-to-door visiting, nursing and housework, companions to visit doctors, rehabilitation, and daily shopping. </a:t>
            </a:r>
          </a:p>
          <a:p>
            <a:pPr>
              <a:lnSpc>
                <a:spcPct val="107000"/>
              </a:lnSpc>
              <a:spcBef>
                <a:spcPts val="0"/>
              </a:spcBef>
              <a:spcAft>
                <a:spcPts val="800"/>
              </a:spcAft>
            </a:pPr>
            <a:r>
              <a:rPr lang="en-US" sz="2000" dirty="0">
                <a:latin typeface="Times New Roman" panose="02020603050405020304" pitchFamily="18" charset="0"/>
                <a:cs typeface="Times New Roman" panose="02020603050405020304" pitchFamily="18" charset="0"/>
              </a:rPr>
              <a:t>Home-based care for the urban geriatric population presents a complex array of challenges that must be addressed to improve the quality of life and health outcomes for older adults aging in place. </a:t>
            </a:r>
          </a:p>
          <a:p>
            <a:pPr>
              <a:lnSpc>
                <a:spcPct val="107000"/>
              </a:lnSpc>
              <a:spcBef>
                <a:spcPts val="0"/>
              </a:spcBef>
              <a:spcAft>
                <a:spcPts val="800"/>
              </a:spcAft>
            </a:pPr>
            <a:r>
              <a:rPr lang="en-US" sz="2000" dirty="0">
                <a:latin typeface="Times New Roman" panose="02020603050405020304" pitchFamily="18" charset="0"/>
                <a:cs typeface="Times New Roman" panose="02020603050405020304" pitchFamily="18" charset="0"/>
              </a:rPr>
              <a:t>As urban areas continue to grow and their populations age, understanding these obstacles becomes increasingly crucial. The multifaceted difficulties include limited access to healthcare services, social isolation, financial constraints, and the intricate health needs of older adults.</a:t>
            </a:r>
            <a:endParaRPr lang="en-US" sz="2800"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4687010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everal white paper cutout snowflakes, on a white background">
            <a:extLst>
              <a:ext uri="{FF2B5EF4-FFF2-40B4-BE49-F238E27FC236}">
                <a16:creationId xmlns:a16="http://schemas.microsoft.com/office/drawing/2014/main" id="{AD42158A-7386-7145-52FD-8FC26477D299}"/>
              </a:ext>
            </a:extLst>
          </p:cNvPr>
          <p:cNvPicPr>
            <a:picLocks noChangeAspect="1"/>
          </p:cNvPicPr>
          <p:nvPr/>
        </p:nvPicPr>
        <p:blipFill>
          <a:blip r:embed="rId2">
            <a:alphaModFix amt="35000"/>
            <a:extLst>
              <a:ext uri="{28A0092B-C50C-407E-A947-70E740481C1C}">
                <a14:useLocalDpi xmlns:a14="http://schemas.microsoft.com/office/drawing/2010/main" val="0"/>
              </a:ext>
            </a:extLst>
          </a:blip>
          <a:stretch>
            <a:fillRect/>
          </a:stretch>
        </p:blipFill>
        <p:spPr>
          <a:xfrm>
            <a:off x="0" y="9236"/>
            <a:ext cx="12192000" cy="6858000"/>
          </a:xfrm>
          <a:prstGeom prst="rect">
            <a:avLst/>
          </a:prstGeom>
        </p:spPr>
      </p:pic>
      <p:sp>
        <p:nvSpPr>
          <p:cNvPr id="2" name="Title 1">
            <a:extLst>
              <a:ext uri="{FF2B5EF4-FFF2-40B4-BE49-F238E27FC236}">
                <a16:creationId xmlns:a16="http://schemas.microsoft.com/office/drawing/2014/main" id="{72639B9A-41EF-4F88-394C-C93B89C7128D}"/>
              </a:ext>
            </a:extLst>
          </p:cNvPr>
          <p:cNvSpPr>
            <a:spLocks noGrp="1"/>
          </p:cNvSpPr>
          <p:nvPr>
            <p:ph type="title"/>
          </p:nvPr>
        </p:nvSpPr>
        <p:spPr/>
        <p:txBody>
          <a:bodyPr>
            <a:normAutofit/>
          </a:bodyPr>
          <a:lstStyle/>
          <a:p>
            <a:pPr algn="ctr"/>
            <a:r>
              <a:rPr lang="en-US" sz="4000" dirty="0">
                <a:latin typeface="Times New Roman" panose="02020603050405020304" pitchFamily="18" charset="0"/>
                <a:cs typeface="Times New Roman" panose="02020603050405020304" pitchFamily="18" charset="0"/>
              </a:rPr>
              <a:t>Research Objectives</a:t>
            </a:r>
          </a:p>
        </p:txBody>
      </p:sp>
      <p:sp>
        <p:nvSpPr>
          <p:cNvPr id="3" name="Content Placeholder 2">
            <a:extLst>
              <a:ext uri="{FF2B5EF4-FFF2-40B4-BE49-F238E27FC236}">
                <a16:creationId xmlns:a16="http://schemas.microsoft.com/office/drawing/2014/main" id="{9FCA1C2D-D9D1-92D3-4286-0F31A283FB71}"/>
              </a:ext>
            </a:extLst>
          </p:cNvPr>
          <p:cNvSpPr>
            <a:spLocks noGrp="1"/>
          </p:cNvSpPr>
          <p:nvPr>
            <p:ph idx="1"/>
          </p:nvPr>
        </p:nvSpPr>
        <p:spPr/>
        <p:txBody>
          <a:bodyPr>
            <a:normAutofit/>
          </a:bodyPr>
          <a:lstStyle/>
          <a:p>
            <a:pPr marL="457200" indent="-457200">
              <a:lnSpc>
                <a:spcPct val="107000"/>
              </a:lnSpc>
              <a:spcBef>
                <a:spcPts val="0"/>
              </a:spcBef>
              <a:buFont typeface="+mj-lt"/>
              <a:buAutoNum type="arabicPeriod"/>
            </a:pPr>
            <a:r>
              <a:rPr lang="en-US" sz="2000" dirty="0">
                <a:latin typeface="Times New Roman" panose="02020603050405020304" pitchFamily="18" charset="0"/>
                <a:cs typeface="Times New Roman" panose="02020603050405020304" pitchFamily="18" charset="0"/>
              </a:rPr>
              <a:t>To examine the healthcare-seeking behavior of the urban geriatric population.</a:t>
            </a:r>
          </a:p>
          <a:p>
            <a:pPr marL="457200" indent="-457200">
              <a:lnSpc>
                <a:spcPct val="107000"/>
              </a:lnSpc>
              <a:spcBef>
                <a:spcPts val="0"/>
              </a:spcBef>
              <a:buFont typeface="+mj-lt"/>
              <a:buAutoNum type="arabicPeriod"/>
            </a:pPr>
            <a:endParaRPr lang="en-US" sz="2000" dirty="0">
              <a:latin typeface="Times New Roman" panose="02020603050405020304" pitchFamily="18" charset="0"/>
              <a:cs typeface="Times New Roman" panose="02020603050405020304" pitchFamily="18" charset="0"/>
            </a:endParaRPr>
          </a:p>
          <a:p>
            <a:pPr marL="457200" indent="-457200">
              <a:lnSpc>
                <a:spcPct val="107000"/>
              </a:lnSpc>
              <a:spcBef>
                <a:spcPts val="0"/>
              </a:spcBef>
              <a:buFont typeface="+mj-lt"/>
              <a:buAutoNum type="arabicPeriod"/>
            </a:pPr>
            <a:r>
              <a:rPr lang="en-US" sz="2000" dirty="0">
                <a:latin typeface="Times New Roman" panose="02020603050405020304" pitchFamily="18" charset="0"/>
                <a:cs typeface="Times New Roman" panose="02020603050405020304" pitchFamily="18" charset="0"/>
              </a:rPr>
              <a:t>To assess the socioeconomic status and clinical need of the urban geriatric population.</a:t>
            </a:r>
          </a:p>
          <a:p>
            <a:pPr marL="457200" indent="-457200">
              <a:lnSpc>
                <a:spcPct val="107000"/>
              </a:lnSpc>
              <a:spcBef>
                <a:spcPts val="0"/>
              </a:spcBef>
              <a:buFont typeface="+mj-lt"/>
              <a:buAutoNum type="arabicPeriod"/>
            </a:pPr>
            <a:endParaRPr lang="en-US" sz="2000" dirty="0">
              <a:latin typeface="Times New Roman" panose="02020603050405020304" pitchFamily="18" charset="0"/>
              <a:cs typeface="Times New Roman" panose="02020603050405020304" pitchFamily="18" charset="0"/>
            </a:endParaRPr>
          </a:p>
          <a:p>
            <a:pPr marL="457200" indent="-457200">
              <a:lnSpc>
                <a:spcPct val="107000"/>
              </a:lnSpc>
              <a:spcBef>
                <a:spcPts val="0"/>
              </a:spcBef>
              <a:buFont typeface="+mj-lt"/>
              <a:buAutoNum type="arabicPeriod"/>
            </a:pPr>
            <a:r>
              <a:rPr lang="en-US" sz="2000" dirty="0">
                <a:latin typeface="Times New Roman" panose="02020603050405020304" pitchFamily="18" charset="0"/>
                <a:cs typeface="Times New Roman" panose="02020603050405020304" pitchFamily="18" charset="0"/>
              </a:rPr>
              <a:t>To examine the home-based care models.</a:t>
            </a:r>
          </a:p>
          <a:p>
            <a:pPr marL="457200" indent="-457200">
              <a:lnSpc>
                <a:spcPct val="107000"/>
              </a:lnSpc>
              <a:spcBef>
                <a:spcPts val="0"/>
              </a:spcBef>
              <a:buFont typeface="+mj-lt"/>
              <a:buAutoNum type="arabicPeriod"/>
            </a:pPr>
            <a:endParaRPr lang="en-US" sz="2000" dirty="0">
              <a:latin typeface="Times New Roman" panose="02020603050405020304" pitchFamily="18" charset="0"/>
              <a:cs typeface="Times New Roman" panose="02020603050405020304" pitchFamily="18" charset="0"/>
            </a:endParaRPr>
          </a:p>
          <a:p>
            <a:pPr marL="457200" indent="-457200">
              <a:lnSpc>
                <a:spcPct val="107000"/>
              </a:lnSpc>
              <a:spcBef>
                <a:spcPts val="0"/>
              </a:spcBef>
              <a:spcAft>
                <a:spcPts val="800"/>
              </a:spcAft>
              <a:buFont typeface="+mj-lt"/>
              <a:buAutoNum type="arabicPeriod"/>
            </a:pPr>
            <a:r>
              <a:rPr lang="en-US" sz="2000" dirty="0">
                <a:latin typeface="Times New Roman" panose="02020603050405020304" pitchFamily="18" charset="0"/>
                <a:cs typeface="Times New Roman" panose="02020603050405020304" pitchFamily="18" charset="0"/>
              </a:rPr>
              <a:t>To identify challenges faced by the urban geriatric population in accessing home-based care.</a:t>
            </a:r>
          </a:p>
        </p:txBody>
      </p:sp>
      <p:pic>
        <p:nvPicPr>
          <p:cNvPr id="4" name="Picture 3">
            <a:extLst>
              <a:ext uri="{FF2B5EF4-FFF2-40B4-BE49-F238E27FC236}">
                <a16:creationId xmlns:a16="http://schemas.microsoft.com/office/drawing/2014/main" id="{9F0E86C6-6DA4-C0DD-2758-209A2B2683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96097" y="5589041"/>
            <a:ext cx="2695903" cy="1268959"/>
          </a:xfrm>
          <a:prstGeom prst="rect">
            <a:avLst/>
          </a:prstGeom>
        </p:spPr>
      </p:pic>
    </p:spTree>
    <p:extLst>
      <p:ext uri="{BB962C8B-B14F-4D97-AF65-F5344CB8AC3E}">
        <p14:creationId xmlns:p14="http://schemas.microsoft.com/office/powerpoint/2010/main" val="2637182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EE4B4-C8B8-C576-28FF-520FFD68F274}"/>
              </a:ext>
            </a:extLst>
          </p:cNvPr>
          <p:cNvSpPr>
            <a:spLocks noGrp="1"/>
          </p:cNvSpPr>
          <p:nvPr>
            <p:ph type="title"/>
          </p:nvPr>
        </p:nvSpPr>
        <p:spPr/>
        <p:txBody>
          <a:bodyPr>
            <a:normAutofit/>
          </a:bodyPr>
          <a:lstStyle/>
          <a:p>
            <a:pPr algn="ctr"/>
            <a:r>
              <a:rPr lang="en-US" sz="4000">
                <a:latin typeface="Times New Roman" panose="02020603050405020304" pitchFamily="18" charset="0"/>
                <a:cs typeface="Times New Roman" panose="02020603050405020304" pitchFamily="18" charset="0"/>
              </a:rPr>
              <a:t>Research Methodology</a:t>
            </a:r>
            <a:endParaRPr lang="en-US" sz="4000" dirty="0">
              <a:latin typeface="Times New Roman" panose="02020603050405020304" pitchFamily="18" charset="0"/>
              <a:cs typeface="Times New Roman" panose="02020603050405020304" pitchFamily="18" charset="0"/>
            </a:endParaRPr>
          </a:p>
        </p:txBody>
      </p:sp>
      <p:pic>
        <p:nvPicPr>
          <p:cNvPr id="5" name="Picture 4" descr="Several white paper cutout snowflakes, on a white background">
            <a:extLst>
              <a:ext uri="{FF2B5EF4-FFF2-40B4-BE49-F238E27FC236}">
                <a16:creationId xmlns:a16="http://schemas.microsoft.com/office/drawing/2014/main" id="{5372A712-1B0D-01DD-EF7D-DD8FEA372FF7}"/>
              </a:ext>
            </a:extLst>
          </p:cNvPr>
          <p:cNvPicPr>
            <a:picLocks noChangeAspect="1"/>
          </p:cNvPicPr>
          <p:nvPr/>
        </p:nvPicPr>
        <p:blipFill>
          <a:blip r:embed="rId2">
            <a:alphaModFix amt="35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id="{E635BF19-9BF2-0DD1-1F55-495B32723715}"/>
              </a:ext>
            </a:extLst>
          </p:cNvPr>
          <p:cNvSpPr>
            <a:spLocks noGrp="1"/>
          </p:cNvSpPr>
          <p:nvPr>
            <p:ph idx="1"/>
          </p:nvPr>
        </p:nvSpPr>
        <p:spPr>
          <a:xfrm>
            <a:off x="838200" y="1929384"/>
            <a:ext cx="10515600" cy="4690872"/>
          </a:xfrm>
        </p:spPr>
        <p:txBody>
          <a:bodyPr>
            <a:noAutofit/>
          </a:bodyPr>
          <a:lstStyle/>
          <a:p>
            <a:pPr marL="0" marR="0">
              <a:lnSpc>
                <a:spcPct val="107000"/>
              </a:lnSpc>
              <a:spcBef>
                <a:spcPts val="0"/>
              </a:spcBef>
              <a:spcAft>
                <a:spcPts val="800"/>
              </a:spcAft>
            </a:pPr>
            <a:r>
              <a:rPr lang="en-US" sz="2000" b="1" kern="100" dirty="0">
                <a:effectLst/>
                <a:latin typeface="Times New Roman" panose="02020603050405020304" pitchFamily="18" charset="0"/>
                <a:ea typeface="Aptos" panose="020B0004020202020204" pitchFamily="34" charset="0"/>
                <a:cs typeface="Times New Roman" panose="02020603050405020304" pitchFamily="18" charset="0"/>
              </a:rPr>
              <a:t>Duration of the Study</a:t>
            </a:r>
            <a:r>
              <a:rPr lang="en-US" sz="2000" kern="100" dirty="0">
                <a:effectLst/>
                <a:latin typeface="Times New Roman" panose="02020603050405020304" pitchFamily="18" charset="0"/>
                <a:ea typeface="Aptos" panose="020B0004020202020204" pitchFamily="34" charset="0"/>
                <a:cs typeface="Times New Roman" panose="02020603050405020304" pitchFamily="18" charset="0"/>
              </a:rPr>
              <a:t>- 3 months</a:t>
            </a:r>
          </a:p>
          <a:p>
            <a:pPr marL="0" marR="0">
              <a:lnSpc>
                <a:spcPct val="107000"/>
              </a:lnSpc>
              <a:spcBef>
                <a:spcPts val="0"/>
              </a:spcBef>
              <a:spcAft>
                <a:spcPts val="800"/>
              </a:spcAft>
            </a:pPr>
            <a:endParaRPr lang="en-US" sz="20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r>
              <a:rPr lang="en-US" sz="2000" b="1" kern="100" dirty="0">
                <a:effectLst/>
                <a:latin typeface="Times New Roman" panose="02020603050405020304" pitchFamily="18" charset="0"/>
                <a:ea typeface="Aptos" panose="020B0004020202020204" pitchFamily="34" charset="0"/>
                <a:cs typeface="Times New Roman" panose="02020603050405020304" pitchFamily="18" charset="0"/>
              </a:rPr>
              <a:t>Study Type-</a:t>
            </a:r>
            <a:r>
              <a:rPr lang="en-US" sz="2000" kern="100" dirty="0">
                <a:effectLst/>
                <a:latin typeface="Times New Roman" panose="02020603050405020304" pitchFamily="18" charset="0"/>
                <a:ea typeface="Aptos" panose="020B0004020202020204" pitchFamily="34" charset="0"/>
                <a:cs typeface="Times New Roman" panose="02020603050405020304" pitchFamily="18" charset="0"/>
              </a:rPr>
              <a:t> Cross-sectional Study</a:t>
            </a:r>
          </a:p>
          <a:p>
            <a:pPr marL="0" marR="0">
              <a:lnSpc>
                <a:spcPct val="107000"/>
              </a:lnSpc>
              <a:spcBef>
                <a:spcPts val="0"/>
              </a:spcBef>
              <a:spcAft>
                <a:spcPts val="800"/>
              </a:spcAft>
            </a:pPr>
            <a:endParaRPr lang="en-US" sz="20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r>
              <a:rPr lang="en-US" sz="2000" b="1" kern="100" dirty="0">
                <a:effectLst/>
                <a:latin typeface="Times New Roman" panose="02020603050405020304" pitchFamily="18" charset="0"/>
                <a:ea typeface="Aptos" panose="020B0004020202020204" pitchFamily="34" charset="0"/>
                <a:cs typeface="Times New Roman" panose="02020603050405020304" pitchFamily="18" charset="0"/>
              </a:rPr>
              <a:t>Sampling Method- </a:t>
            </a:r>
            <a:r>
              <a:rPr lang="en-US" sz="2000" kern="100" dirty="0">
                <a:effectLst/>
                <a:latin typeface="Times New Roman" panose="02020603050405020304" pitchFamily="18" charset="0"/>
                <a:ea typeface="Aptos" panose="020B0004020202020204" pitchFamily="34" charset="0"/>
                <a:cs typeface="Times New Roman" panose="02020603050405020304" pitchFamily="18" charset="0"/>
              </a:rPr>
              <a:t>Convenience Sampling</a:t>
            </a:r>
          </a:p>
          <a:p>
            <a:pPr marL="0" marR="0">
              <a:lnSpc>
                <a:spcPct val="107000"/>
              </a:lnSpc>
              <a:spcBef>
                <a:spcPts val="0"/>
              </a:spcBef>
              <a:spcAft>
                <a:spcPts val="800"/>
              </a:spcAft>
            </a:pPr>
            <a:endParaRPr lang="en-US" sz="20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r>
              <a:rPr lang="en-US" sz="2000" b="1" kern="100" dirty="0">
                <a:effectLst/>
                <a:latin typeface="Times New Roman" panose="02020603050405020304" pitchFamily="18" charset="0"/>
                <a:ea typeface="Aptos" panose="020B0004020202020204" pitchFamily="34" charset="0"/>
                <a:cs typeface="Times New Roman" panose="02020603050405020304" pitchFamily="18" charset="0"/>
              </a:rPr>
              <a:t>Sample Size- </a:t>
            </a:r>
            <a:r>
              <a:rPr lang="en-US" sz="2000" kern="100" dirty="0">
                <a:effectLst/>
                <a:latin typeface="Times New Roman" panose="02020603050405020304" pitchFamily="18" charset="0"/>
                <a:ea typeface="Aptos" panose="020B0004020202020204" pitchFamily="34" charset="0"/>
                <a:cs typeface="Times New Roman" panose="02020603050405020304" pitchFamily="18" charset="0"/>
              </a:rPr>
              <a:t>100 (approx.)</a:t>
            </a: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8337834A-3B67-D0DF-8362-13D25CFBAD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96097" y="5589041"/>
            <a:ext cx="2695903" cy="1268959"/>
          </a:xfrm>
          <a:prstGeom prst="rect">
            <a:avLst/>
          </a:prstGeom>
        </p:spPr>
      </p:pic>
    </p:spTree>
    <p:extLst>
      <p:ext uri="{BB962C8B-B14F-4D97-AF65-F5344CB8AC3E}">
        <p14:creationId xmlns:p14="http://schemas.microsoft.com/office/powerpoint/2010/main" val="6620284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veral white paper cutout snowflakes, on a white background">
            <a:extLst>
              <a:ext uri="{FF2B5EF4-FFF2-40B4-BE49-F238E27FC236}">
                <a16:creationId xmlns:a16="http://schemas.microsoft.com/office/drawing/2014/main" id="{5BD41874-1692-4BC8-A662-E7DFE825A9A5}"/>
              </a:ext>
            </a:extLst>
          </p:cNvPr>
          <p:cNvPicPr>
            <a:picLocks noChangeAspect="1"/>
          </p:cNvPicPr>
          <p:nvPr/>
        </p:nvPicPr>
        <p:blipFill>
          <a:blip r:embed="rId2">
            <a:alphaModFix amt="35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id="{70E2A21C-D3E8-A34A-DCA1-5723093D1FC2}"/>
              </a:ext>
            </a:extLst>
          </p:cNvPr>
          <p:cNvSpPr>
            <a:spLocks noGrp="1"/>
          </p:cNvSpPr>
          <p:nvPr>
            <p:ph idx="1"/>
          </p:nvPr>
        </p:nvSpPr>
        <p:spPr>
          <a:xfrm>
            <a:off x="838200" y="1929384"/>
            <a:ext cx="10515600" cy="4626864"/>
          </a:xfrm>
        </p:spPr>
        <p:txBody>
          <a:bodyPr>
            <a:noAutofit/>
          </a:bodyPr>
          <a:lstStyle/>
          <a:p>
            <a:pPr marL="0" marR="0">
              <a:lnSpc>
                <a:spcPct val="107000"/>
              </a:lnSpc>
              <a:spcBef>
                <a:spcPts val="0"/>
              </a:spcBef>
              <a:spcAft>
                <a:spcPts val="800"/>
              </a:spcAft>
            </a:pPr>
            <a:r>
              <a:rPr lang="en-US" sz="2000" b="1" kern="100" dirty="0">
                <a:effectLst/>
                <a:latin typeface="Times New Roman" panose="02020603050405020304" pitchFamily="18" charset="0"/>
                <a:ea typeface="Aptos" panose="020B0004020202020204" pitchFamily="34" charset="0"/>
                <a:cs typeface="Times New Roman" panose="02020603050405020304" pitchFamily="18" charset="0"/>
              </a:rPr>
              <a:t>Study Population</a:t>
            </a:r>
            <a:r>
              <a:rPr lang="en-US" sz="2000" kern="100" dirty="0">
                <a:effectLst/>
                <a:latin typeface="Times New Roman" panose="02020603050405020304" pitchFamily="18" charset="0"/>
                <a:ea typeface="Aptos" panose="020B0004020202020204" pitchFamily="34" charset="0"/>
                <a:cs typeface="Times New Roman" panose="02020603050405020304" pitchFamily="18" charset="0"/>
              </a:rPr>
              <a:t>- 60+ years old</a:t>
            </a:r>
          </a:p>
          <a:p>
            <a:pPr marL="0" marR="0">
              <a:lnSpc>
                <a:spcPct val="107000"/>
              </a:lnSpc>
              <a:spcBef>
                <a:spcPts val="0"/>
              </a:spcBef>
              <a:spcAft>
                <a:spcPts val="800"/>
              </a:spcAft>
            </a:pP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r>
              <a:rPr lang="en-US" sz="2000" b="1" kern="100" dirty="0">
                <a:effectLst/>
                <a:latin typeface="Times New Roman" panose="02020603050405020304" pitchFamily="18" charset="0"/>
                <a:ea typeface="Aptos" panose="020B0004020202020204" pitchFamily="34" charset="0"/>
                <a:cs typeface="Times New Roman" panose="02020603050405020304" pitchFamily="18" charset="0"/>
              </a:rPr>
              <a:t>Inclusion Criteria- </a:t>
            </a:r>
            <a:r>
              <a:rPr lang="en-US" sz="2000" kern="100" dirty="0">
                <a:effectLst/>
                <a:latin typeface="Times New Roman" panose="02020603050405020304" pitchFamily="18" charset="0"/>
                <a:ea typeface="Aptos" panose="020B0004020202020204" pitchFamily="34" charset="0"/>
                <a:cs typeface="Times New Roman" panose="02020603050405020304" pitchFamily="18" charset="0"/>
              </a:rPr>
              <a:t>60+ years old</a:t>
            </a:r>
          </a:p>
          <a:p>
            <a:pPr marL="0" marR="0">
              <a:lnSpc>
                <a:spcPct val="107000"/>
              </a:lnSpc>
              <a:spcBef>
                <a:spcPts val="0"/>
              </a:spcBef>
              <a:spcAft>
                <a:spcPts val="800"/>
              </a:spcAft>
            </a:pP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r>
              <a:rPr lang="en-US" sz="2000" b="1" kern="100" dirty="0">
                <a:effectLst/>
                <a:latin typeface="Times New Roman" panose="02020603050405020304" pitchFamily="18" charset="0"/>
                <a:ea typeface="Aptos" panose="020B0004020202020204" pitchFamily="34" charset="0"/>
                <a:cs typeface="Times New Roman" panose="02020603050405020304" pitchFamily="18" charset="0"/>
              </a:rPr>
              <a:t>Exclusion Criteria- </a:t>
            </a:r>
            <a:r>
              <a:rPr lang="en-US" sz="2000" kern="100" dirty="0">
                <a:effectLst/>
                <a:latin typeface="Times New Roman" panose="02020603050405020304" pitchFamily="18" charset="0"/>
                <a:ea typeface="Aptos" panose="020B0004020202020204" pitchFamily="34" charset="0"/>
                <a:cs typeface="Times New Roman" panose="02020603050405020304" pitchFamily="18" charset="0"/>
              </a:rPr>
              <a:t>Infants, Children, Young Adults</a:t>
            </a:r>
          </a:p>
          <a:p>
            <a:pPr marL="0" marR="0">
              <a:lnSpc>
                <a:spcPct val="107000"/>
              </a:lnSpc>
              <a:spcBef>
                <a:spcPts val="0"/>
              </a:spcBef>
              <a:spcAft>
                <a:spcPts val="800"/>
              </a:spcAft>
            </a:pP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r>
              <a:rPr lang="en-US" sz="2000" b="1" kern="100" dirty="0">
                <a:effectLst/>
                <a:latin typeface="Times New Roman" panose="02020603050405020304" pitchFamily="18" charset="0"/>
                <a:ea typeface="Aptos" panose="020B0004020202020204" pitchFamily="34" charset="0"/>
                <a:cs typeface="Times New Roman" panose="02020603050405020304" pitchFamily="18" charset="0"/>
              </a:rPr>
              <a:t>Study Tool</a:t>
            </a:r>
            <a:r>
              <a:rPr lang="en-US" sz="2000" kern="100" dirty="0">
                <a:effectLst/>
                <a:latin typeface="Times New Roman" panose="02020603050405020304" pitchFamily="18" charset="0"/>
                <a:ea typeface="Aptos" panose="020B0004020202020204" pitchFamily="34" charset="0"/>
                <a:cs typeface="Times New Roman" panose="02020603050405020304" pitchFamily="18" charset="0"/>
              </a:rPr>
              <a:t>- Questionnaire for Geriatric Population</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EE2AB974-06ED-A5C1-3C03-D46781CB47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96097" y="5589041"/>
            <a:ext cx="2695903" cy="1268959"/>
          </a:xfrm>
          <a:prstGeom prst="rect">
            <a:avLst/>
          </a:prstGeom>
        </p:spPr>
      </p:pic>
    </p:spTree>
    <p:extLst>
      <p:ext uri="{BB962C8B-B14F-4D97-AF65-F5344CB8AC3E}">
        <p14:creationId xmlns:p14="http://schemas.microsoft.com/office/powerpoint/2010/main" val="13147520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everal white paper cutout snowflakes, on a white background">
            <a:extLst>
              <a:ext uri="{FF2B5EF4-FFF2-40B4-BE49-F238E27FC236}">
                <a16:creationId xmlns:a16="http://schemas.microsoft.com/office/drawing/2014/main" id="{F9F01741-AD55-73EF-8152-CA054C1D2E37}"/>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C0F05FB-8F43-2C10-D383-088B79FE4761}"/>
              </a:ext>
            </a:extLst>
          </p:cNvPr>
          <p:cNvSpPr>
            <a:spLocks noGrp="1"/>
          </p:cNvSpPr>
          <p:nvPr>
            <p:ph type="title"/>
          </p:nvPr>
        </p:nvSpPr>
        <p:spPr/>
        <p:txBody>
          <a:bodyPr>
            <a:normAutofit/>
          </a:bodyPr>
          <a:lstStyle/>
          <a:p>
            <a:pPr algn="ctr"/>
            <a:r>
              <a:rPr lang="en-US" sz="4000" dirty="0">
                <a:latin typeface="Times New Roman" panose="02020603050405020304" pitchFamily="18" charset="0"/>
                <a:cs typeface="Times New Roman" panose="02020603050405020304" pitchFamily="18" charset="0"/>
              </a:rPr>
              <a:t>Results</a:t>
            </a:r>
          </a:p>
        </p:txBody>
      </p:sp>
      <p:sp>
        <p:nvSpPr>
          <p:cNvPr id="3" name="Content Placeholder 2">
            <a:extLst>
              <a:ext uri="{FF2B5EF4-FFF2-40B4-BE49-F238E27FC236}">
                <a16:creationId xmlns:a16="http://schemas.microsoft.com/office/drawing/2014/main" id="{CFB043E4-5797-8028-219B-37694B2F243B}"/>
              </a:ext>
            </a:extLst>
          </p:cNvPr>
          <p:cNvSpPr>
            <a:spLocks noGrp="1"/>
          </p:cNvSpPr>
          <p:nvPr>
            <p:ph idx="1"/>
          </p:nvPr>
        </p:nvSpPr>
        <p:spPr>
          <a:xfrm>
            <a:off x="838200" y="1828800"/>
            <a:ext cx="10515600" cy="1325563"/>
          </a:xfrm>
        </p:spPr>
        <p:txBody>
          <a:bodyPr>
            <a:normAutofit/>
          </a:bodyPr>
          <a:lstStyle/>
          <a:p>
            <a:r>
              <a:rPr lang="en-US" sz="1800" dirty="0">
                <a:latin typeface="Times New Roman" panose="02020603050405020304" pitchFamily="18" charset="0"/>
                <a:cs typeface="Times New Roman" panose="02020603050405020304" pitchFamily="18" charset="0"/>
              </a:rPr>
              <a:t>98.8% people have agreed for the interview(i.e. 84 out of 85).</a:t>
            </a:r>
          </a:p>
          <a:p>
            <a:r>
              <a:rPr lang="en-US" sz="1800" dirty="0">
                <a:latin typeface="Times New Roman" panose="02020603050405020304" pitchFamily="18" charset="0"/>
                <a:cs typeface="Times New Roman" panose="02020603050405020304" pitchFamily="18" charset="0"/>
              </a:rPr>
              <a:t>Out of them 45 were male and 39 were females.</a:t>
            </a:r>
          </a:p>
          <a:p>
            <a:endParaRPr lang="en-US" sz="1800" dirty="0">
              <a:latin typeface="Times New Roman" panose="02020603050405020304" pitchFamily="18" charset="0"/>
              <a:cs typeface="Times New Roman" panose="02020603050405020304" pitchFamily="18" charset="0"/>
            </a:endParaRPr>
          </a:p>
          <a:p>
            <a:endParaRPr lang="en-US" sz="18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7DE5106E-60C6-FA4F-69CB-3F18B0DF14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96097" y="5589041"/>
            <a:ext cx="2695903" cy="1268959"/>
          </a:xfrm>
          <a:prstGeom prst="rect">
            <a:avLst/>
          </a:prstGeom>
        </p:spPr>
      </p:pic>
      <p:graphicFrame>
        <p:nvGraphicFramePr>
          <p:cNvPr id="6" name="Chart 5">
            <a:extLst>
              <a:ext uri="{FF2B5EF4-FFF2-40B4-BE49-F238E27FC236}">
                <a16:creationId xmlns:a16="http://schemas.microsoft.com/office/drawing/2014/main" id="{6C461892-6B8F-CFB8-4043-9C9BC11BC800}"/>
              </a:ext>
            </a:extLst>
          </p:cNvPr>
          <p:cNvGraphicFramePr>
            <a:graphicFrameLocks/>
          </p:cNvGraphicFramePr>
          <p:nvPr>
            <p:extLst>
              <p:ext uri="{D42A27DB-BD31-4B8C-83A1-F6EECF244321}">
                <p14:modId xmlns:p14="http://schemas.microsoft.com/office/powerpoint/2010/main" val="4255122710"/>
              </p:ext>
            </p:extLst>
          </p:nvPr>
        </p:nvGraphicFramePr>
        <p:xfrm>
          <a:off x="1130808" y="3227832"/>
          <a:ext cx="4572000"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7">
            <a:extLst>
              <a:ext uri="{FF2B5EF4-FFF2-40B4-BE49-F238E27FC236}">
                <a16:creationId xmlns:a16="http://schemas.microsoft.com/office/drawing/2014/main" id="{A3536B40-9357-6BDB-24D9-C0508F81C1F4}"/>
              </a:ext>
            </a:extLst>
          </p:cNvPr>
          <p:cNvGraphicFramePr>
            <a:graphicFrameLocks/>
          </p:cNvGraphicFramePr>
          <p:nvPr>
            <p:extLst>
              <p:ext uri="{D42A27DB-BD31-4B8C-83A1-F6EECF244321}">
                <p14:modId xmlns:p14="http://schemas.microsoft.com/office/powerpoint/2010/main" val="962098159"/>
              </p:ext>
            </p:extLst>
          </p:nvPr>
        </p:nvGraphicFramePr>
        <p:xfrm>
          <a:off x="6489192" y="3241231"/>
          <a:ext cx="4572000" cy="27432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4348527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everal white paper cutout snowflakes, on a white background">
            <a:extLst>
              <a:ext uri="{FF2B5EF4-FFF2-40B4-BE49-F238E27FC236}">
                <a16:creationId xmlns:a16="http://schemas.microsoft.com/office/drawing/2014/main" id="{538FB337-3BAA-7589-DAD1-567AAA1602E9}"/>
              </a:ext>
            </a:extLst>
          </p:cNvPr>
          <p:cNvPicPr>
            <a:picLocks noChangeAspect="1"/>
          </p:cNvPicPr>
          <p:nvPr/>
        </p:nvPicPr>
        <p:blipFill>
          <a:blip r:embed="rId2">
            <a:alphaModFix amt="35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id="{B08DDC1A-1B50-2709-ED26-195F1DADE05B}"/>
              </a:ext>
            </a:extLst>
          </p:cNvPr>
          <p:cNvSpPr>
            <a:spLocks noGrp="1"/>
          </p:cNvSpPr>
          <p:nvPr>
            <p:ph idx="1"/>
          </p:nvPr>
        </p:nvSpPr>
        <p:spPr>
          <a:xfrm>
            <a:off x="838200" y="1929384"/>
            <a:ext cx="10515600" cy="707886"/>
          </a:xfrm>
        </p:spPr>
        <p:txBody>
          <a:bodyPr>
            <a:normAutofit lnSpcReduction="10000"/>
          </a:bodyPr>
          <a:lstStyle/>
          <a:p>
            <a:r>
              <a:rPr lang="en-US" sz="2000" dirty="0">
                <a:latin typeface="Times New Roman" panose="02020603050405020304" pitchFamily="18" charset="0"/>
                <a:cs typeface="Times New Roman" panose="02020603050405020304" pitchFamily="18" charset="0"/>
              </a:rPr>
              <a:t>45 respondents answer that they often see a general practitioner and the rest of them answered they go to specialist.</a:t>
            </a:r>
          </a:p>
          <a:p>
            <a:endParaRPr lang="en-US" sz="2000" dirty="0">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C68CA449-10F3-11DA-722B-BD419BC1D1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96097" y="5589041"/>
            <a:ext cx="2695903" cy="1268959"/>
          </a:xfrm>
          <a:prstGeom prst="rect">
            <a:avLst/>
          </a:prstGeom>
        </p:spPr>
      </p:pic>
      <p:sp>
        <p:nvSpPr>
          <p:cNvPr id="4" name="TextBox 3">
            <a:extLst>
              <a:ext uri="{FF2B5EF4-FFF2-40B4-BE49-F238E27FC236}">
                <a16:creationId xmlns:a16="http://schemas.microsoft.com/office/drawing/2014/main" id="{C8727AD1-F5D4-A4FF-0CA8-31BC67F087F8}"/>
              </a:ext>
            </a:extLst>
          </p:cNvPr>
          <p:cNvSpPr txBox="1"/>
          <p:nvPr/>
        </p:nvSpPr>
        <p:spPr>
          <a:xfrm>
            <a:off x="838200" y="2688336"/>
            <a:ext cx="4547616" cy="707886"/>
          </a:xfrm>
          <a:prstGeom prst="rect">
            <a:avLst/>
          </a:prstGeom>
          <a:noFill/>
        </p:spPr>
        <p:txBody>
          <a:bodyPr wrap="square" rtlCol="0">
            <a:spAutoFit/>
          </a:bodyPr>
          <a:lstStyle/>
          <a:p>
            <a:pPr marL="342900" indent="-342900">
              <a:buFont typeface="Arial" panose="020B0604020202020204" pitchFamily="34" charset="0"/>
              <a:buChar char="•"/>
            </a:pPr>
            <a:r>
              <a:rPr lang="en-US" sz="2000" b="0" i="0" u="none" strike="noStrike" dirty="0">
                <a:solidFill>
                  <a:srgbClr val="000000"/>
                </a:solidFill>
                <a:effectLst/>
                <a:latin typeface="Times New Roman" panose="02020603050405020304" pitchFamily="18" charset="0"/>
                <a:cs typeface="Times New Roman" panose="02020603050405020304" pitchFamily="18" charset="0"/>
              </a:rPr>
              <a:t>Do you ever delay seeking healthcare for a health concern?</a:t>
            </a:r>
            <a:r>
              <a:rPr lang="en-US" sz="2000" dirty="0">
                <a:latin typeface="Times New Roman" panose="02020603050405020304" pitchFamily="18" charset="0"/>
                <a:cs typeface="Times New Roman" panose="02020603050405020304" pitchFamily="18" charset="0"/>
              </a:rPr>
              <a:t> </a:t>
            </a:r>
          </a:p>
        </p:txBody>
      </p:sp>
      <p:graphicFrame>
        <p:nvGraphicFramePr>
          <p:cNvPr id="5" name="Chart 4">
            <a:extLst>
              <a:ext uri="{FF2B5EF4-FFF2-40B4-BE49-F238E27FC236}">
                <a16:creationId xmlns:a16="http://schemas.microsoft.com/office/drawing/2014/main" id="{EC53D070-C3E2-8EF9-4B49-F0CCEABF4B03}"/>
              </a:ext>
            </a:extLst>
          </p:cNvPr>
          <p:cNvGraphicFramePr>
            <a:graphicFrameLocks/>
          </p:cNvGraphicFramePr>
          <p:nvPr>
            <p:extLst>
              <p:ext uri="{D42A27DB-BD31-4B8C-83A1-F6EECF244321}">
                <p14:modId xmlns:p14="http://schemas.microsoft.com/office/powerpoint/2010/main" val="2984664639"/>
              </p:ext>
            </p:extLst>
          </p:nvPr>
        </p:nvGraphicFramePr>
        <p:xfrm>
          <a:off x="6141386" y="3396222"/>
          <a:ext cx="5319427"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a:extLst>
              <a:ext uri="{FF2B5EF4-FFF2-40B4-BE49-F238E27FC236}">
                <a16:creationId xmlns:a16="http://schemas.microsoft.com/office/drawing/2014/main" id="{0574D3E9-65C9-315A-E336-D575673E29C9}"/>
              </a:ext>
            </a:extLst>
          </p:cNvPr>
          <p:cNvGraphicFramePr>
            <a:graphicFrameLocks/>
          </p:cNvGraphicFramePr>
          <p:nvPr>
            <p:extLst>
              <p:ext uri="{D42A27DB-BD31-4B8C-83A1-F6EECF244321}">
                <p14:modId xmlns:p14="http://schemas.microsoft.com/office/powerpoint/2010/main" val="3108849711"/>
              </p:ext>
            </p:extLst>
          </p:nvPr>
        </p:nvGraphicFramePr>
        <p:xfrm>
          <a:off x="838200" y="3396222"/>
          <a:ext cx="4572000" cy="2743200"/>
        </p:xfrm>
        <a:graphic>
          <a:graphicData uri="http://schemas.openxmlformats.org/drawingml/2006/chart">
            <c:chart xmlns:c="http://schemas.openxmlformats.org/drawingml/2006/chart" xmlns:r="http://schemas.openxmlformats.org/officeDocument/2006/relationships" r:id="rId5"/>
          </a:graphicData>
        </a:graphic>
      </p:graphicFrame>
      <p:sp>
        <p:nvSpPr>
          <p:cNvPr id="2" name="TextBox 1">
            <a:extLst>
              <a:ext uri="{FF2B5EF4-FFF2-40B4-BE49-F238E27FC236}">
                <a16:creationId xmlns:a16="http://schemas.microsoft.com/office/drawing/2014/main" id="{0DAB6838-08B9-AAA0-52E5-25AB51AF02B5}"/>
              </a:ext>
            </a:extLst>
          </p:cNvPr>
          <p:cNvSpPr txBox="1"/>
          <p:nvPr/>
        </p:nvSpPr>
        <p:spPr>
          <a:xfrm>
            <a:off x="6141386" y="2688336"/>
            <a:ext cx="5212414" cy="400110"/>
          </a:xfrm>
          <a:prstGeom prst="rect">
            <a:avLst/>
          </a:prstGeom>
          <a:noFill/>
        </p:spPr>
        <p:txBody>
          <a:bodyPr wrap="square" rtlCol="0">
            <a:spAutoFit/>
          </a:bodyPr>
          <a:lstStyle/>
          <a:p>
            <a:pPr marL="285750"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Reasons!</a:t>
            </a:r>
          </a:p>
        </p:txBody>
      </p:sp>
    </p:spTree>
    <p:extLst>
      <p:ext uri="{BB962C8B-B14F-4D97-AF65-F5344CB8AC3E}">
        <p14:creationId xmlns:p14="http://schemas.microsoft.com/office/powerpoint/2010/main" val="24496405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veral white paper cutout snowflakes, on a white background">
            <a:extLst>
              <a:ext uri="{FF2B5EF4-FFF2-40B4-BE49-F238E27FC236}">
                <a16:creationId xmlns:a16="http://schemas.microsoft.com/office/drawing/2014/main" id="{E3051493-79CA-98C4-2191-0DA865EF60AD}"/>
              </a:ext>
            </a:extLst>
          </p:cNvPr>
          <p:cNvPicPr>
            <a:picLocks noChangeAspect="1"/>
          </p:cNvPicPr>
          <p:nvPr/>
        </p:nvPicPr>
        <p:blipFill>
          <a:blip r:embed="rId2">
            <a:alphaModFix amt="35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id="{4066DF03-A194-3B43-B986-0BC6E5A5B7C0}"/>
              </a:ext>
            </a:extLst>
          </p:cNvPr>
          <p:cNvSpPr>
            <a:spLocks noGrp="1"/>
          </p:cNvSpPr>
          <p:nvPr>
            <p:ph idx="1"/>
          </p:nvPr>
        </p:nvSpPr>
        <p:spPr>
          <a:xfrm>
            <a:off x="838200" y="1929384"/>
            <a:ext cx="4675632" cy="685800"/>
          </a:xfrm>
        </p:spPr>
        <p:txBody>
          <a:bodyPr>
            <a:noAutofit/>
          </a:bodyPr>
          <a:lstStyle/>
          <a:p>
            <a:r>
              <a:rPr lang="en-US" sz="2000" b="0" i="0" u="none" strike="noStrike" dirty="0">
                <a:solidFill>
                  <a:srgbClr val="000000"/>
                </a:solidFill>
                <a:effectLst/>
                <a:latin typeface="Times New Roman" panose="02020603050405020304" pitchFamily="18" charset="0"/>
                <a:cs typeface="Times New Roman" panose="02020603050405020304" pitchFamily="18" charset="0"/>
              </a:rPr>
              <a:t>What is your highest level of education completed?</a:t>
            </a:r>
            <a:r>
              <a:rPr lang="en-US" sz="2000" dirty="0">
                <a:latin typeface="Times New Roman" panose="02020603050405020304" pitchFamily="18" charset="0"/>
                <a:cs typeface="Times New Roman" panose="02020603050405020304" pitchFamily="18" charset="0"/>
              </a:rPr>
              <a:t> </a:t>
            </a:r>
          </a:p>
        </p:txBody>
      </p:sp>
      <p:graphicFrame>
        <p:nvGraphicFramePr>
          <p:cNvPr id="4" name="Chart 3">
            <a:extLst>
              <a:ext uri="{FF2B5EF4-FFF2-40B4-BE49-F238E27FC236}">
                <a16:creationId xmlns:a16="http://schemas.microsoft.com/office/drawing/2014/main" id="{264A8615-6FAA-28CD-D904-2DBDFB1A6483}"/>
              </a:ext>
            </a:extLst>
          </p:cNvPr>
          <p:cNvGraphicFramePr>
            <a:graphicFrameLocks/>
          </p:cNvGraphicFramePr>
          <p:nvPr>
            <p:extLst>
              <p:ext uri="{D42A27DB-BD31-4B8C-83A1-F6EECF244321}">
                <p14:modId xmlns:p14="http://schemas.microsoft.com/office/powerpoint/2010/main" val="2190289397"/>
              </p:ext>
            </p:extLst>
          </p:nvPr>
        </p:nvGraphicFramePr>
        <p:xfrm>
          <a:off x="6085332" y="2779776"/>
          <a:ext cx="5164836" cy="3072384"/>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90654BB5-C616-4A9E-0C2F-E374072618A7}"/>
              </a:ext>
            </a:extLst>
          </p:cNvPr>
          <p:cNvSpPr txBox="1"/>
          <p:nvPr/>
        </p:nvSpPr>
        <p:spPr>
          <a:xfrm>
            <a:off x="5952744" y="1929384"/>
            <a:ext cx="4837176" cy="400110"/>
          </a:xfrm>
          <a:prstGeom prst="rect">
            <a:avLst/>
          </a:prstGeom>
          <a:noFill/>
        </p:spPr>
        <p:txBody>
          <a:bodyPr wrap="square" rtlCol="0">
            <a:spAutoFit/>
          </a:bodyPr>
          <a:lstStyle/>
          <a:p>
            <a:pPr marL="285750" indent="-285750">
              <a:buFont typeface="Arial" panose="020B0604020202020204" pitchFamily="34" charset="0"/>
              <a:buChar char="•"/>
            </a:pPr>
            <a:r>
              <a:rPr lang="en-US" sz="2000" b="0" i="0" u="none" strike="noStrike" dirty="0">
                <a:solidFill>
                  <a:srgbClr val="000000"/>
                </a:solidFill>
                <a:effectLst/>
                <a:latin typeface="Times New Roman" panose="02020603050405020304" pitchFamily="18" charset="0"/>
                <a:cs typeface="Times New Roman" panose="02020603050405020304" pitchFamily="18" charset="0"/>
              </a:rPr>
              <a:t>What is your primary source of income?</a:t>
            </a:r>
            <a:endParaRPr lang="en-US" sz="2000" dirty="0">
              <a:latin typeface="Times New Roman" panose="02020603050405020304" pitchFamily="18" charset="0"/>
              <a:cs typeface="Times New Roman" panose="02020603050405020304" pitchFamily="18" charset="0"/>
            </a:endParaRPr>
          </a:p>
        </p:txBody>
      </p:sp>
      <p:graphicFrame>
        <p:nvGraphicFramePr>
          <p:cNvPr id="7" name="Chart 6">
            <a:extLst>
              <a:ext uri="{FF2B5EF4-FFF2-40B4-BE49-F238E27FC236}">
                <a16:creationId xmlns:a16="http://schemas.microsoft.com/office/drawing/2014/main" id="{D5DEA3E1-E25A-B4BB-2BE8-7BBCA65410E2}"/>
              </a:ext>
            </a:extLst>
          </p:cNvPr>
          <p:cNvGraphicFramePr>
            <a:graphicFrameLocks/>
          </p:cNvGraphicFramePr>
          <p:nvPr>
            <p:extLst>
              <p:ext uri="{D42A27DB-BD31-4B8C-83A1-F6EECF244321}">
                <p14:modId xmlns:p14="http://schemas.microsoft.com/office/powerpoint/2010/main" val="3081582726"/>
              </p:ext>
            </p:extLst>
          </p:nvPr>
        </p:nvGraphicFramePr>
        <p:xfrm>
          <a:off x="756666" y="2779776"/>
          <a:ext cx="4912614" cy="307238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209877415"/>
      </p:ext>
    </p:extLst>
  </p:cSld>
  <p:clrMapOvr>
    <a:masterClrMapping/>
  </p:clrMapOvr>
</p:sld>
</file>

<file path=ppt/theme/theme1.xml><?xml version="1.0" encoding="utf-8"?>
<a:theme xmlns:a="http://schemas.openxmlformats.org/drawingml/2006/main" name="SketchyVTI">
  <a:themeElements>
    <a:clrScheme name="SketchyVTI">
      <a:dk1>
        <a:sysClr val="windowText" lastClr="000000"/>
      </a:dk1>
      <a:lt1>
        <a:sysClr val="window" lastClr="FFFFFF"/>
      </a:lt1>
      <a:dk2>
        <a:srgbClr val="39302A"/>
      </a:dk2>
      <a:lt2>
        <a:srgbClr val="E5DEDB"/>
      </a:lt2>
      <a:accent1>
        <a:srgbClr val="E4650E"/>
      </a:accent1>
      <a:accent2>
        <a:srgbClr val="00A5AB"/>
      </a:accent2>
      <a:accent3>
        <a:srgbClr val="09963B"/>
      </a:accent3>
      <a:accent4>
        <a:srgbClr val="E64823"/>
      </a:accent4>
      <a:accent5>
        <a:srgbClr val="9C6A6A"/>
      </a:accent5>
      <a:accent6>
        <a:srgbClr val="824F8C"/>
      </a:accent6>
      <a:hlink>
        <a:srgbClr val="2998E3"/>
      </a:hlink>
      <a:folHlink>
        <a:srgbClr val="7F723D"/>
      </a:folHlink>
    </a:clrScheme>
    <a:fontScheme name="Custom 2">
      <a:majorFont>
        <a:latin typeface="Modern Love"/>
        <a:ea typeface=""/>
        <a:cs typeface=""/>
      </a:majorFont>
      <a:minorFont>
        <a:latin typeface="The Han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etchyVTI" id="{A6D2C935-A6E4-4DD9-BCC5-5AE2504DB8EA}" vid="{F0754072-50B6-4C01-B911-67246C9F58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5378</TotalTime>
  <Words>1013</Words>
  <Application>Microsoft Office PowerPoint</Application>
  <PresentationFormat>Widescreen</PresentationFormat>
  <Paragraphs>85</Paragraphs>
  <Slides>18</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Aptos</vt:lpstr>
      <vt:lpstr>Arial</vt:lpstr>
      <vt:lpstr>Modern Love</vt:lpstr>
      <vt:lpstr>The Hand</vt:lpstr>
      <vt:lpstr>Times New Roman</vt:lpstr>
      <vt:lpstr>Wingdings</vt:lpstr>
      <vt:lpstr>SketchyVTI</vt:lpstr>
      <vt:lpstr>An assessment of health needs and home-based care solutions for the Urban Geriatric Population in Bhopal</vt:lpstr>
      <vt:lpstr>Introduction</vt:lpstr>
      <vt:lpstr>PowerPoint Presentation</vt:lpstr>
      <vt:lpstr>Research Objectives</vt:lpstr>
      <vt:lpstr>Research Methodology</vt:lpstr>
      <vt:lpstr>PowerPoint Presentation</vt:lpstr>
      <vt:lpstr>Results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Conclusion</vt:lpstr>
      <vt:lpstr>PowerPoint Presentation</vt:lpstr>
      <vt:lpstr>References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Saloni Kastwar</dc:creator>
  <cp:lastModifiedBy>Saloni Kastwar</cp:lastModifiedBy>
  <cp:revision>16</cp:revision>
  <dcterms:created xsi:type="dcterms:W3CDTF">2024-06-16T07:13:34Z</dcterms:created>
  <dcterms:modified xsi:type="dcterms:W3CDTF">2024-07-04T18:31:31Z</dcterms:modified>
</cp:coreProperties>
</file>