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4" r:id="rId3"/>
    <p:sldId id="257" r:id="rId4"/>
    <p:sldId id="258" r:id="rId5"/>
    <p:sldId id="286" r:id="rId6"/>
    <p:sldId id="287" r:id="rId7"/>
    <p:sldId id="288" r:id="rId8"/>
    <p:sldId id="260" r:id="rId9"/>
    <p:sldId id="259" r:id="rId10"/>
    <p:sldId id="261" r:id="rId11"/>
    <p:sldId id="262" r:id="rId12"/>
    <p:sldId id="263" r:id="rId13"/>
    <p:sldId id="264" r:id="rId14"/>
    <p:sldId id="277" r:id="rId15"/>
    <p:sldId id="289" r:id="rId16"/>
    <p:sldId id="278" r:id="rId17"/>
    <p:sldId id="279" r:id="rId18"/>
    <p:sldId id="280" r:id="rId19"/>
    <p:sldId id="282" r:id="rId20"/>
    <p:sldId id="265" r:id="rId21"/>
    <p:sldId id="283" r:id="rId22"/>
    <p:sldId id="266" r:id="rId23"/>
    <p:sldId id="284" r:id="rId24"/>
    <p:sldId id="285" r:id="rId25"/>
    <p:sldId id="267" r:id="rId26"/>
    <p:sldId id="273" r:id="rId27"/>
    <p:sldId id="26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1600" b="1" u="sng" dirty="0">
                <a:solidFill>
                  <a:srgbClr val="002060"/>
                </a:solidFill>
              </a:rPr>
              <a:t>No of Surgical Procedures </a:t>
            </a:r>
            <a:r>
              <a:rPr lang="en-US" sz="1600" b="1" i="0" u="sng" strike="noStrike" kern="1200" spc="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at </a:t>
            </a:r>
            <a:r>
              <a:rPr lang="en-US" sz="1600" b="1" i="0" u="sng" strike="noStrike" kern="1200" spc="0" baseline="0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Venkateshwar</a:t>
            </a:r>
            <a:r>
              <a:rPr lang="en-US" sz="1600" b="1" u="sng" dirty="0">
                <a:solidFill>
                  <a:srgbClr val="002060"/>
                </a:solidFill>
              </a:rPr>
              <a:t> Hospital, </a:t>
            </a:r>
            <a:r>
              <a:rPr lang="en-US" sz="1600" b="1" u="sng" dirty="0" err="1">
                <a:solidFill>
                  <a:srgbClr val="002060"/>
                </a:solidFill>
              </a:rPr>
              <a:t>Dwarka</a:t>
            </a:r>
            <a:r>
              <a:rPr lang="en-US" sz="1600" b="1" u="sng" baseline="0" dirty="0">
                <a:solidFill>
                  <a:srgbClr val="002060"/>
                </a:solidFill>
              </a:rPr>
              <a:t> </a:t>
            </a:r>
            <a:r>
              <a:rPr lang="en-US" sz="1600" b="1" u="sng" dirty="0">
                <a:solidFill>
                  <a:srgbClr val="002060"/>
                </a:solidFill>
              </a:rPr>
              <a:t>during first wave of </a:t>
            </a:r>
            <a:r>
              <a:rPr lang="en-US" sz="1600" b="1" u="sng" dirty="0" smtClean="0">
                <a:solidFill>
                  <a:srgbClr val="002060"/>
                </a:solidFill>
              </a:rPr>
              <a:t>Covid-19 (Jul-Nov 2020)</a:t>
            </a:r>
            <a:endParaRPr lang="en-US" sz="1600" b="1" u="sng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3009319334670286"/>
          <c:y val="2.33190827827438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No of Cases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Sheet3!$B$2:$B$4</c:f>
              <c:numCache>
                <c:formatCode>General</c:formatCode>
                <c:ptCount val="3"/>
                <c:pt idx="0">
                  <c:v>2741</c:v>
                </c:pt>
                <c:pt idx="1">
                  <c:v>2314</c:v>
                </c:pt>
                <c:pt idx="2">
                  <c:v>2806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9282728"/>
        <c:axId val="309283904"/>
      </c:barChart>
      <c:catAx>
        <c:axId val="309282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283904"/>
        <c:crosses val="autoZero"/>
        <c:auto val="1"/>
        <c:lblAlgn val="ctr"/>
        <c:lblOffset val="100"/>
        <c:noMultiLvlLbl val="0"/>
      </c:catAx>
      <c:valAx>
        <c:axId val="309283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No of Cases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282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u="sng" dirty="0">
                <a:solidFill>
                  <a:srgbClr val="002060"/>
                </a:solidFill>
              </a:rPr>
              <a:t>No of Surgical Procedures </a:t>
            </a:r>
            <a:r>
              <a:rPr lang="en-US" sz="1800" b="1" i="0" u="sng" strike="noStrike" kern="1200" spc="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at </a:t>
            </a:r>
            <a:r>
              <a:rPr lang="en-US" sz="1800" b="1" i="0" u="sng" strike="noStrike" kern="1200" spc="0" baseline="0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Venkateshwar</a:t>
            </a:r>
            <a:r>
              <a:rPr lang="en-US" sz="1800" b="1" u="sng" dirty="0">
                <a:solidFill>
                  <a:srgbClr val="002060"/>
                </a:solidFill>
              </a:rPr>
              <a:t> Hospital, </a:t>
            </a:r>
            <a:r>
              <a:rPr lang="en-US" sz="1800" b="1" u="sng" dirty="0" err="1">
                <a:solidFill>
                  <a:srgbClr val="002060"/>
                </a:solidFill>
              </a:rPr>
              <a:t>Dwarka</a:t>
            </a:r>
            <a:r>
              <a:rPr lang="en-US" sz="1800" b="1" u="sng" dirty="0">
                <a:solidFill>
                  <a:srgbClr val="002060"/>
                </a:solidFill>
              </a:rPr>
              <a:t> during the Second Wave of </a:t>
            </a:r>
            <a:r>
              <a:rPr lang="en-US" sz="1800" b="1" u="sng" dirty="0" smtClean="0">
                <a:solidFill>
                  <a:srgbClr val="002060"/>
                </a:solidFill>
              </a:rPr>
              <a:t>Covid-19    (April-Jun</a:t>
            </a:r>
            <a:r>
              <a:rPr lang="en-US" sz="1800" b="1" u="sng" baseline="0" dirty="0" smtClean="0">
                <a:solidFill>
                  <a:srgbClr val="002060"/>
                </a:solidFill>
              </a:rPr>
              <a:t> 2021)</a:t>
            </a:r>
            <a:endParaRPr lang="en-US" sz="1800" b="1" u="sng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061774616248596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No of Procedures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Sheet2!$B$2:$B$4</c:f>
              <c:numCache>
                <c:formatCode>General</c:formatCode>
                <c:ptCount val="3"/>
                <c:pt idx="0">
                  <c:v>1791</c:v>
                </c:pt>
                <c:pt idx="1">
                  <c:v>333</c:v>
                </c:pt>
                <c:pt idx="2">
                  <c:v>917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83058472"/>
        <c:axId val="383062392"/>
      </c:barChart>
      <c:catAx>
        <c:axId val="383058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62392"/>
        <c:crosses val="autoZero"/>
        <c:auto val="1"/>
        <c:lblAlgn val="ctr"/>
        <c:lblOffset val="100"/>
        <c:noMultiLvlLbl val="0"/>
      </c:catAx>
      <c:valAx>
        <c:axId val="383062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of Cases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58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u="sng" dirty="0">
                <a:solidFill>
                  <a:srgbClr val="002060"/>
                </a:solidFill>
              </a:rPr>
              <a:t>No of Surgical Procedures </a:t>
            </a:r>
            <a:r>
              <a:rPr lang="en-US" sz="1800" b="1" i="0" u="sng" strike="noStrike" kern="1200" spc="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at </a:t>
            </a:r>
            <a:r>
              <a:rPr lang="en-US" sz="1800" b="1" i="0" u="sng" strike="noStrike" kern="1200" spc="0" baseline="0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Venkateshwar</a:t>
            </a:r>
            <a:r>
              <a:rPr lang="en-US" sz="1800" b="1" u="sng" dirty="0">
                <a:solidFill>
                  <a:srgbClr val="002060"/>
                </a:solidFill>
              </a:rPr>
              <a:t> Hospital during third Wave of </a:t>
            </a:r>
            <a:r>
              <a:rPr lang="en-US" sz="1800" b="1" u="sng" dirty="0" smtClean="0">
                <a:solidFill>
                  <a:srgbClr val="002060"/>
                </a:solidFill>
              </a:rPr>
              <a:t>Covid-19           (Jan-Feb 2022)</a:t>
            </a:r>
            <a:endParaRPr lang="en-US" sz="1800" b="1" u="sng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3773600174978129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Sheet4!$B$1</c:f>
              <c:strCache>
                <c:ptCount val="1"/>
                <c:pt idx="0">
                  <c:v>No of Surgical Procedures during Third wave of Covid-19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Sheet4!$A$2:$A$5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Sheet4!$B$2:$B$5</c:f>
              <c:numCache>
                <c:formatCode>General</c:formatCode>
                <c:ptCount val="4"/>
                <c:pt idx="0">
                  <c:v>1041</c:v>
                </c:pt>
                <c:pt idx="1">
                  <c:v>1091</c:v>
                </c:pt>
                <c:pt idx="2">
                  <c:v>980</c:v>
                </c:pt>
                <c:pt idx="3">
                  <c:v>928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83060040"/>
        <c:axId val="383061216"/>
      </c:barChart>
      <c:catAx>
        <c:axId val="3830600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61216"/>
        <c:crosses val="autoZero"/>
        <c:auto val="1"/>
        <c:lblAlgn val="ctr"/>
        <c:lblOffset val="100"/>
        <c:noMultiLvlLbl val="0"/>
      </c:catAx>
      <c:valAx>
        <c:axId val="38306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No of Cases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60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u="sng" dirty="0">
                <a:solidFill>
                  <a:srgbClr val="002060"/>
                </a:solidFill>
              </a:rPr>
              <a:t>No of Surgeries in Major </a:t>
            </a:r>
            <a:r>
              <a:rPr lang="en-US" sz="2000" b="1" u="sng" dirty="0" err="1" smtClean="0">
                <a:solidFill>
                  <a:srgbClr val="002060"/>
                </a:solidFill>
              </a:rPr>
              <a:t>Specialialities</a:t>
            </a:r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  <a:r>
              <a:rPr lang="en-US" sz="2000" b="1" i="0" u="sng" strike="noStrike" kern="1200" spc="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at </a:t>
            </a:r>
            <a:r>
              <a:rPr lang="en-US" sz="2000" b="1" i="0" u="sng" strike="noStrike" kern="1200" spc="0" baseline="0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Venkateshwar</a:t>
            </a:r>
            <a:r>
              <a:rPr lang="en-US" sz="2000" b="1" u="sng" dirty="0">
                <a:solidFill>
                  <a:srgbClr val="002060"/>
                </a:solidFill>
              </a:rPr>
              <a:t> Hospital</a:t>
            </a:r>
            <a:r>
              <a:rPr lang="en-US" sz="2000" b="1" u="sng" baseline="0" dirty="0">
                <a:solidFill>
                  <a:srgbClr val="002060"/>
                </a:solidFill>
              </a:rPr>
              <a:t> </a:t>
            </a:r>
            <a:r>
              <a:rPr lang="en-US" sz="2000" b="1" u="sng" dirty="0">
                <a:solidFill>
                  <a:srgbClr val="002060"/>
                </a:solidFill>
              </a:rPr>
              <a:t>during</a:t>
            </a:r>
            <a:r>
              <a:rPr lang="en-US" sz="2000" b="1" u="sng" baseline="0" dirty="0">
                <a:solidFill>
                  <a:srgbClr val="002060"/>
                </a:solidFill>
              </a:rPr>
              <a:t> first Wave of Covid-19</a:t>
            </a:r>
            <a:endParaRPr lang="en-US" sz="2000" b="1" u="sng" dirty="0">
              <a:solidFill>
                <a:srgbClr val="00206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Sheet5!$B$2:$K$2</c:f>
              <c:numCache>
                <c:formatCode>General</c:formatCode>
                <c:ptCount val="10"/>
                <c:pt idx="0">
                  <c:v>583</c:v>
                </c:pt>
                <c:pt idx="1">
                  <c:v>469</c:v>
                </c:pt>
                <c:pt idx="2">
                  <c:v>127</c:v>
                </c:pt>
                <c:pt idx="3">
                  <c:v>166</c:v>
                </c:pt>
                <c:pt idx="4">
                  <c:v>166</c:v>
                </c:pt>
                <c:pt idx="5">
                  <c:v>462</c:v>
                </c:pt>
                <c:pt idx="6">
                  <c:v>369</c:v>
                </c:pt>
                <c:pt idx="7">
                  <c:v>81</c:v>
                </c:pt>
                <c:pt idx="8">
                  <c:v>107</c:v>
                </c:pt>
                <c:pt idx="9">
                  <c:v>77</c:v>
                </c:pt>
              </c:numCache>
            </c:numRef>
          </c:val>
        </c:ser>
        <c:ser>
          <c:idx val="1"/>
          <c:order val="1"/>
          <c:tx>
            <c:strRef>
              <c:f>Sheet5!$A$3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Sheet5!$B$3:$K$3</c:f>
              <c:numCache>
                <c:formatCode>General</c:formatCode>
                <c:ptCount val="10"/>
                <c:pt idx="0">
                  <c:v>571</c:v>
                </c:pt>
                <c:pt idx="1">
                  <c:v>354</c:v>
                </c:pt>
                <c:pt idx="2">
                  <c:v>139</c:v>
                </c:pt>
                <c:pt idx="3">
                  <c:v>90</c:v>
                </c:pt>
                <c:pt idx="4">
                  <c:v>149</c:v>
                </c:pt>
                <c:pt idx="5">
                  <c:v>337</c:v>
                </c:pt>
                <c:pt idx="6">
                  <c:v>341</c:v>
                </c:pt>
                <c:pt idx="7">
                  <c:v>50</c:v>
                </c:pt>
                <c:pt idx="8">
                  <c:v>62</c:v>
                </c:pt>
                <c:pt idx="9">
                  <c:v>32</c:v>
                </c:pt>
              </c:numCache>
            </c:numRef>
          </c:val>
        </c:ser>
        <c:ser>
          <c:idx val="2"/>
          <c:order val="2"/>
          <c:tx>
            <c:strRef>
              <c:f>Sheet5!$A$4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Sheet5!$B$4:$K$4</c:f>
              <c:numCache>
                <c:formatCode>General</c:formatCode>
                <c:ptCount val="10"/>
                <c:pt idx="0">
                  <c:v>646</c:v>
                </c:pt>
                <c:pt idx="1">
                  <c:v>440</c:v>
                </c:pt>
                <c:pt idx="2">
                  <c:v>197</c:v>
                </c:pt>
                <c:pt idx="3">
                  <c:v>160</c:v>
                </c:pt>
                <c:pt idx="4">
                  <c:v>129</c:v>
                </c:pt>
                <c:pt idx="5">
                  <c:v>450</c:v>
                </c:pt>
                <c:pt idx="6">
                  <c:v>376</c:v>
                </c:pt>
                <c:pt idx="7">
                  <c:v>78</c:v>
                </c:pt>
                <c:pt idx="8">
                  <c:v>123</c:v>
                </c:pt>
                <c:pt idx="9">
                  <c:v>54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83059648"/>
        <c:axId val="383060432"/>
      </c:barChart>
      <c:catAx>
        <c:axId val="38305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60432"/>
        <c:crosses val="autoZero"/>
        <c:auto val="1"/>
        <c:lblAlgn val="ctr"/>
        <c:lblOffset val="100"/>
        <c:noMultiLvlLbl val="0"/>
      </c:catAx>
      <c:valAx>
        <c:axId val="38306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5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u="sng" dirty="0">
                <a:solidFill>
                  <a:srgbClr val="002060"/>
                </a:solidFill>
              </a:rPr>
              <a:t>No of Surgeries</a:t>
            </a:r>
            <a:r>
              <a:rPr lang="en-US" sz="2000" b="1" u="sng" baseline="0" dirty="0">
                <a:solidFill>
                  <a:srgbClr val="002060"/>
                </a:solidFill>
              </a:rPr>
              <a:t> in Major </a:t>
            </a:r>
            <a:r>
              <a:rPr lang="en-US" sz="2000" b="1" u="sng" baseline="0" dirty="0" err="1" smtClean="0">
                <a:solidFill>
                  <a:srgbClr val="002060"/>
                </a:solidFill>
              </a:rPr>
              <a:t>Specialialities</a:t>
            </a:r>
            <a:r>
              <a:rPr lang="en-US" sz="2000" b="1" u="sng" baseline="0" dirty="0" smtClean="0">
                <a:solidFill>
                  <a:srgbClr val="002060"/>
                </a:solidFill>
              </a:rPr>
              <a:t> </a:t>
            </a:r>
            <a:r>
              <a:rPr lang="en-US" sz="2000" b="1" i="0" u="sng" strike="noStrike" kern="1200" spc="0" baseline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at </a:t>
            </a:r>
            <a:r>
              <a:rPr lang="en-US" sz="2000" b="1" i="0" u="sng" strike="noStrike" kern="1200" spc="0" baseline="0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Venkateshwar</a:t>
            </a:r>
            <a:r>
              <a:rPr lang="en-US" sz="2000" b="1" u="sng" baseline="0" dirty="0">
                <a:solidFill>
                  <a:srgbClr val="002060"/>
                </a:solidFill>
              </a:rPr>
              <a:t> Hospital during Second Wave of Covid-19</a:t>
            </a:r>
            <a:endParaRPr lang="en-US" sz="2000" b="1" u="sng" dirty="0">
              <a:solidFill>
                <a:srgbClr val="00206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Sheet6!$B$2:$K$2</c:f>
              <c:numCache>
                <c:formatCode>General</c:formatCode>
                <c:ptCount val="10"/>
                <c:pt idx="0">
                  <c:v>398</c:v>
                </c:pt>
                <c:pt idx="1">
                  <c:v>287</c:v>
                </c:pt>
                <c:pt idx="2">
                  <c:v>39</c:v>
                </c:pt>
                <c:pt idx="3">
                  <c:v>108</c:v>
                </c:pt>
                <c:pt idx="4">
                  <c:v>109</c:v>
                </c:pt>
                <c:pt idx="5">
                  <c:v>316</c:v>
                </c:pt>
                <c:pt idx="6">
                  <c:v>243</c:v>
                </c:pt>
                <c:pt idx="7">
                  <c:v>53</c:v>
                </c:pt>
                <c:pt idx="8">
                  <c:v>43</c:v>
                </c:pt>
                <c:pt idx="9">
                  <c:v>53</c:v>
                </c:pt>
              </c:numCache>
            </c:numRef>
          </c:val>
        </c:ser>
        <c:ser>
          <c:idx val="1"/>
          <c:order val="1"/>
          <c:tx>
            <c:strRef>
              <c:f>Sheet6!$A$3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Sheet6!$B$3:$K$3</c:f>
              <c:numCache>
                <c:formatCode>General</c:formatCode>
                <c:ptCount val="10"/>
                <c:pt idx="0">
                  <c:v>229</c:v>
                </c:pt>
                <c:pt idx="1">
                  <c:v>103</c:v>
                </c:pt>
                <c:pt idx="2">
                  <c:v>53</c:v>
                </c:pt>
                <c:pt idx="3">
                  <c:v>20</c:v>
                </c:pt>
                <c:pt idx="4">
                  <c:v>37</c:v>
                </c:pt>
                <c:pt idx="5">
                  <c:v>55</c:v>
                </c:pt>
                <c:pt idx="6">
                  <c:v>105</c:v>
                </c:pt>
                <c:pt idx="7">
                  <c:v>0</c:v>
                </c:pt>
                <c:pt idx="8">
                  <c:v>20</c:v>
                </c:pt>
                <c:pt idx="9">
                  <c:v>14</c:v>
                </c:pt>
              </c:numCache>
            </c:numRef>
          </c:val>
        </c:ser>
        <c:ser>
          <c:idx val="2"/>
          <c:order val="2"/>
          <c:tx>
            <c:strRef>
              <c:f>Sheet6!$A$4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Sheet6!$B$4:$K$4</c:f>
              <c:numCache>
                <c:formatCode>General</c:formatCode>
                <c:ptCount val="10"/>
                <c:pt idx="0">
                  <c:v>184</c:v>
                </c:pt>
                <c:pt idx="1">
                  <c:v>130</c:v>
                </c:pt>
                <c:pt idx="2">
                  <c:v>47</c:v>
                </c:pt>
                <c:pt idx="3">
                  <c:v>47</c:v>
                </c:pt>
                <c:pt idx="4">
                  <c:v>50</c:v>
                </c:pt>
                <c:pt idx="5">
                  <c:v>124</c:v>
                </c:pt>
                <c:pt idx="6">
                  <c:v>121</c:v>
                </c:pt>
                <c:pt idx="7">
                  <c:v>24</c:v>
                </c:pt>
                <c:pt idx="8">
                  <c:v>33</c:v>
                </c:pt>
                <c:pt idx="9">
                  <c:v>15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83064744"/>
        <c:axId val="383063176"/>
      </c:barChart>
      <c:catAx>
        <c:axId val="383064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63176"/>
        <c:crosses val="autoZero"/>
        <c:auto val="1"/>
        <c:lblAlgn val="ctr"/>
        <c:lblOffset val="100"/>
        <c:noMultiLvlLbl val="0"/>
      </c:catAx>
      <c:valAx>
        <c:axId val="383063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3064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1" u="sng" dirty="0">
                <a:solidFill>
                  <a:srgbClr val="002060"/>
                </a:solidFill>
              </a:rPr>
              <a:t>No of Surgeries in </a:t>
            </a:r>
            <a:r>
              <a:rPr lang="en-US" sz="2000" b="1" u="sng" dirty="0" smtClean="0">
                <a:solidFill>
                  <a:srgbClr val="002060"/>
                </a:solidFill>
              </a:rPr>
              <a:t>Major </a:t>
            </a:r>
            <a:r>
              <a:rPr lang="en-US" sz="2000" b="1" u="sng" dirty="0" err="1" smtClean="0">
                <a:solidFill>
                  <a:srgbClr val="002060"/>
                </a:solidFill>
              </a:rPr>
              <a:t>Specialialities</a:t>
            </a:r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  <a:r>
              <a:rPr lang="en-US" sz="2000" b="1" u="sng" dirty="0">
                <a:solidFill>
                  <a:srgbClr val="002060"/>
                </a:solidFill>
              </a:rPr>
              <a:t>at </a:t>
            </a:r>
            <a:r>
              <a:rPr lang="en-US" sz="2000" b="1" u="sng" dirty="0" err="1">
                <a:solidFill>
                  <a:srgbClr val="002060"/>
                </a:solidFill>
              </a:rPr>
              <a:t>Venkateshwar</a:t>
            </a:r>
            <a:r>
              <a:rPr lang="en-US" sz="2000" b="1" u="sng" dirty="0">
                <a:solidFill>
                  <a:srgbClr val="002060"/>
                </a:solidFill>
              </a:rPr>
              <a:t> Hospital during third Wave of Covid-19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Sheet7!$B$2:$K$2</c:f>
              <c:numCache>
                <c:formatCode>General</c:formatCode>
                <c:ptCount val="10"/>
                <c:pt idx="0">
                  <c:v>233</c:v>
                </c:pt>
                <c:pt idx="1">
                  <c:v>140</c:v>
                </c:pt>
                <c:pt idx="2">
                  <c:v>34</c:v>
                </c:pt>
                <c:pt idx="3">
                  <c:v>61</c:v>
                </c:pt>
                <c:pt idx="4">
                  <c:v>64</c:v>
                </c:pt>
                <c:pt idx="5">
                  <c:v>151</c:v>
                </c:pt>
                <c:pt idx="6">
                  <c:v>161</c:v>
                </c:pt>
                <c:pt idx="7">
                  <c:v>28</c:v>
                </c:pt>
                <c:pt idx="8">
                  <c:v>26</c:v>
                </c:pt>
                <c:pt idx="9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Sheet7!$A$3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Sheet7!$B$3:$K$3</c:f>
              <c:numCache>
                <c:formatCode>General</c:formatCode>
                <c:ptCount val="10"/>
                <c:pt idx="0">
                  <c:v>199</c:v>
                </c:pt>
                <c:pt idx="1">
                  <c:v>153</c:v>
                </c:pt>
                <c:pt idx="2">
                  <c:v>28</c:v>
                </c:pt>
                <c:pt idx="3">
                  <c:v>62</c:v>
                </c:pt>
                <c:pt idx="4">
                  <c:v>49</c:v>
                </c:pt>
                <c:pt idx="5">
                  <c:v>201</c:v>
                </c:pt>
                <c:pt idx="6">
                  <c:v>131</c:v>
                </c:pt>
                <c:pt idx="7">
                  <c:v>38</c:v>
                </c:pt>
                <c:pt idx="8">
                  <c:v>64</c:v>
                </c:pt>
                <c:pt idx="9">
                  <c:v>27</c:v>
                </c:pt>
              </c:numCache>
            </c:numRef>
          </c:val>
        </c:ser>
        <c:ser>
          <c:idx val="2"/>
          <c:order val="2"/>
          <c:tx>
            <c:strRef>
              <c:f>Sheet7!$A$4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Sheet7!$B$4:$K$4</c:f>
              <c:numCache>
                <c:formatCode>General</c:formatCode>
                <c:ptCount val="10"/>
                <c:pt idx="0">
                  <c:v>215</c:v>
                </c:pt>
                <c:pt idx="1">
                  <c:v>142</c:v>
                </c:pt>
                <c:pt idx="2">
                  <c:v>68</c:v>
                </c:pt>
                <c:pt idx="3">
                  <c:v>62</c:v>
                </c:pt>
                <c:pt idx="4">
                  <c:v>66</c:v>
                </c:pt>
                <c:pt idx="5">
                  <c:v>150</c:v>
                </c:pt>
                <c:pt idx="6">
                  <c:v>126</c:v>
                </c:pt>
                <c:pt idx="7">
                  <c:v>22</c:v>
                </c:pt>
                <c:pt idx="8">
                  <c:v>29</c:v>
                </c:pt>
                <c:pt idx="9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Sheet7!$A$5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Sheet7!$B$1:$K$1</c:f>
              <c:strCache>
                <c:ptCount val="10"/>
                <c:pt idx="0">
                  <c:v>Obs/Gynae</c:v>
                </c:pt>
                <c:pt idx="1">
                  <c:v>Orthopedic</c:v>
                </c:pt>
                <c:pt idx="2">
                  <c:v>CTVS</c:v>
                </c:pt>
                <c:pt idx="3">
                  <c:v>ENT</c:v>
                </c:pt>
                <c:pt idx="4">
                  <c:v>Surgical Oncology</c:v>
                </c:pt>
                <c:pt idx="5">
                  <c:v>General Surgery</c:v>
                </c:pt>
                <c:pt idx="6">
                  <c:v>Urology and Renal Transplant</c:v>
                </c:pt>
                <c:pt idx="7">
                  <c:v>Ophthalmology</c:v>
                </c:pt>
                <c:pt idx="8">
                  <c:v>Gastroenterology</c:v>
                </c:pt>
                <c:pt idx="9">
                  <c:v>Plastic Surgery</c:v>
                </c:pt>
              </c:strCache>
            </c:strRef>
          </c:cat>
          <c:val>
            <c:numRef>
              <c:f>Sheet7!$B$5:$K$5</c:f>
              <c:numCache>
                <c:formatCode>General</c:formatCode>
                <c:ptCount val="10"/>
                <c:pt idx="0">
                  <c:v>173</c:v>
                </c:pt>
                <c:pt idx="1">
                  <c:v>136</c:v>
                </c:pt>
                <c:pt idx="2">
                  <c:v>57</c:v>
                </c:pt>
                <c:pt idx="3">
                  <c:v>60</c:v>
                </c:pt>
                <c:pt idx="4">
                  <c:v>36</c:v>
                </c:pt>
                <c:pt idx="5">
                  <c:v>138</c:v>
                </c:pt>
                <c:pt idx="6">
                  <c:v>108</c:v>
                </c:pt>
                <c:pt idx="7">
                  <c:v>36</c:v>
                </c:pt>
                <c:pt idx="8">
                  <c:v>57</c:v>
                </c:pt>
                <c:pt idx="9">
                  <c:v>18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9284296"/>
        <c:axId val="309278024"/>
      </c:barChart>
      <c:catAx>
        <c:axId val="309284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278024"/>
        <c:crosses val="autoZero"/>
        <c:auto val="1"/>
        <c:lblAlgn val="ctr"/>
        <c:lblOffset val="100"/>
        <c:noMultiLvlLbl val="0"/>
      </c:catAx>
      <c:valAx>
        <c:axId val="309278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284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1" i="0" u="sng" strike="noStrike" kern="1200" spc="0" baseline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b="1" i="0" u="sng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Utilization</a:t>
            </a:r>
            <a:r>
              <a:rPr lang="en-US" sz="2000" b="1" i="0" u="sng" baseline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OT (in Hrs) at Venkareshwar Hospital, Dwarka</a:t>
            </a:r>
            <a:endParaRPr lang="en-US" sz="2000" b="1" i="0" u="sng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>
          <a:softEdge rad="63500"/>
        </a:effectLst>
      </c:spPr>
      <c:txPr>
        <a:bodyPr rot="0" spcFirstLastPara="1" vertOverflow="ellipsis" vert="horz" wrap="square" anchor="ctr" anchorCtr="1"/>
        <a:lstStyle/>
        <a:p>
          <a:pPr algn="ctr">
            <a:defRPr sz="2000" b="1" i="0" u="sng" strike="noStrike" kern="1200" spc="0" baseline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Sheet8!$A$2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Sheet8!$B$2:$M$2</c:f>
              <c:numCache>
                <c:formatCode>General</c:formatCode>
                <c:ptCount val="12"/>
                <c:pt idx="0">
                  <c:v>963</c:v>
                </c:pt>
                <c:pt idx="1">
                  <c:v>927</c:v>
                </c:pt>
                <c:pt idx="2">
                  <c:v>941</c:v>
                </c:pt>
                <c:pt idx="3">
                  <c:v>952</c:v>
                </c:pt>
                <c:pt idx="4">
                  <c:v>956</c:v>
                </c:pt>
                <c:pt idx="5">
                  <c:v>1072</c:v>
                </c:pt>
                <c:pt idx="6">
                  <c:v>983</c:v>
                </c:pt>
                <c:pt idx="7">
                  <c:v>971</c:v>
                </c:pt>
                <c:pt idx="8">
                  <c:v>904</c:v>
                </c:pt>
                <c:pt idx="9">
                  <c:v>943</c:v>
                </c:pt>
                <c:pt idx="10">
                  <c:v>960</c:v>
                </c:pt>
                <c:pt idx="11">
                  <c:v>949</c:v>
                </c:pt>
              </c:numCache>
            </c:numRef>
          </c:val>
        </c:ser>
        <c:ser>
          <c:idx val="1"/>
          <c:order val="1"/>
          <c:tx>
            <c:strRef>
              <c:f>Sheet8!$A$3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Sheet8!$B$3:$M$3</c:f>
              <c:numCache>
                <c:formatCode>General</c:formatCode>
                <c:ptCount val="12"/>
                <c:pt idx="0">
                  <c:v>959</c:v>
                </c:pt>
                <c:pt idx="1">
                  <c:v>898</c:v>
                </c:pt>
                <c:pt idx="2">
                  <c:v>780</c:v>
                </c:pt>
                <c:pt idx="3">
                  <c:v>251</c:v>
                </c:pt>
                <c:pt idx="4">
                  <c:v>541</c:v>
                </c:pt>
                <c:pt idx="5">
                  <c:v>560</c:v>
                </c:pt>
                <c:pt idx="6">
                  <c:v>759</c:v>
                </c:pt>
                <c:pt idx="7">
                  <c:v>822</c:v>
                </c:pt>
                <c:pt idx="8">
                  <c:v>915</c:v>
                </c:pt>
                <c:pt idx="9">
                  <c:v>1054</c:v>
                </c:pt>
                <c:pt idx="10">
                  <c:v>933</c:v>
                </c:pt>
                <c:pt idx="11">
                  <c:v>891</c:v>
                </c:pt>
              </c:numCache>
            </c:numRef>
          </c:val>
        </c:ser>
        <c:ser>
          <c:idx val="2"/>
          <c:order val="2"/>
          <c:tx>
            <c:strRef>
              <c:f>Sheet8!$A$4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Sheet8!$B$4:$M$4</c:f>
              <c:numCache>
                <c:formatCode>General</c:formatCode>
                <c:ptCount val="12"/>
                <c:pt idx="0">
                  <c:v>903</c:v>
                </c:pt>
                <c:pt idx="1">
                  <c:v>871</c:v>
                </c:pt>
                <c:pt idx="2">
                  <c:v>1050</c:v>
                </c:pt>
                <c:pt idx="3">
                  <c:v>653</c:v>
                </c:pt>
                <c:pt idx="4">
                  <c:v>275</c:v>
                </c:pt>
                <c:pt idx="5">
                  <c:v>695</c:v>
                </c:pt>
                <c:pt idx="6">
                  <c:v>1029</c:v>
                </c:pt>
                <c:pt idx="7">
                  <c:v>999</c:v>
                </c:pt>
                <c:pt idx="8">
                  <c:v>1016</c:v>
                </c:pt>
                <c:pt idx="9">
                  <c:v>1144</c:v>
                </c:pt>
                <c:pt idx="10">
                  <c:v>950</c:v>
                </c:pt>
                <c:pt idx="11">
                  <c:v>1069</c:v>
                </c:pt>
              </c:numCache>
            </c:numRef>
          </c:val>
        </c:ser>
        <c:ser>
          <c:idx val="3"/>
          <c:order val="3"/>
          <c:tx>
            <c:strRef>
              <c:f>Sheet8!$A$5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Sheet8!$B$1:$M$1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Sheet8!$B$5:$M$5</c:f>
              <c:numCache>
                <c:formatCode>General</c:formatCode>
                <c:ptCount val="12"/>
                <c:pt idx="0">
                  <c:v>674</c:v>
                </c:pt>
                <c:pt idx="1">
                  <c:v>944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09279984"/>
        <c:axId val="309280376"/>
      </c:barChart>
      <c:catAx>
        <c:axId val="309279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Monthwise utilisation of OT</a:t>
                </a:r>
              </a:p>
            </c:rich>
          </c:tx>
          <c:layout>
            <c:manualLayout>
              <c:xMode val="edge"/>
              <c:yMode val="edge"/>
              <c:x val="0.34339243308872108"/>
              <c:y val="0.891873527968225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280376"/>
        <c:crosses val="autoZero"/>
        <c:auto val="1"/>
        <c:lblAlgn val="ctr"/>
        <c:lblOffset val="100"/>
        <c:noMultiLvlLbl val="0"/>
      </c:catAx>
      <c:valAx>
        <c:axId val="309280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Time (in Hrs)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279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28-06-2022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28-06-2022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28-06-2022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28-06-2022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28-06-2022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28-06-2022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28-06-2022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28-06-2022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28-06-2022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28-06-2022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28-06-2022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28-06-2022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28-06-2022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chart" Target="../charts/char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s://doi.org/10.1016/j.ijsu.2020.05.022" TargetMode="External"/><Relationship Id="rId7" Type="http://schemas.openxmlformats.org/officeDocument/2006/relationships/hyperlink" Target="https://coronabeds.jantasamvad.org/" TargetMode="External"/><Relationship Id="rId2" Type="http://schemas.openxmlformats.org/officeDocument/2006/relationships/hyperlink" Target="https://doi.org/10.1016/S1470-2045(21)00493-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vid19.who.int/" TargetMode="External"/><Relationship Id="rId5" Type="http://schemas.openxmlformats.org/officeDocument/2006/relationships/hyperlink" Target="https://doi.org/10.1002/bjs.11746" TargetMode="External"/><Relationship Id="rId4" Type="http://schemas.openxmlformats.org/officeDocument/2006/relationships/hyperlink" Target="https://doi.org/10.1007/s12262-020-02443-0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core/lw/2.0/html/tileshop_pmc/tileshop_pmc_inline.html?title=Click%20on%20image%20to%20zoom&amp;p=PMC3&amp;id=7214340_gr1_lrg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12262-020-02443-0/figures/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link.springer.com/article/10.1007/s12262-020-02443-0/figures/5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88" y="991767"/>
            <a:ext cx="12091916" cy="3168769"/>
          </a:xfrm>
        </p:spPr>
        <p:txBody>
          <a:bodyPr>
            <a:normAutofit/>
          </a:bodyPr>
          <a:lstStyle/>
          <a:p>
            <a:r>
              <a:rPr lang="en-IN" sz="4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OT Utilization and Impact on Major Surgeries due to Covid-19 </a:t>
            </a:r>
            <a:br>
              <a:rPr lang="en-IN" sz="4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4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br>
              <a:rPr lang="en-IN" sz="4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4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Venkateshwar Hospital, Dwarka</a:t>
            </a:r>
            <a:endParaRPr lang="en-IN" sz="48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968" y="4571999"/>
            <a:ext cx="10848832" cy="1992573"/>
          </a:xfrm>
        </p:spPr>
        <p:txBody>
          <a:bodyPr>
            <a:noAutofit/>
          </a:bodyPr>
          <a:lstStyle/>
          <a:p>
            <a:r>
              <a:rPr lang="en-IN" sz="2800" b="1" i="1" u="sng" dirty="0" smtClean="0">
                <a:solidFill>
                  <a:srgbClr val="00B0F0"/>
                </a:solidFill>
              </a:rPr>
              <a:t>Under the guidance of</a:t>
            </a:r>
          </a:p>
          <a:p>
            <a:r>
              <a:rPr lang="en-IN" sz="2800" b="1" dirty="0" smtClean="0">
                <a:solidFill>
                  <a:srgbClr val="7030A0"/>
                </a:solidFill>
              </a:rPr>
              <a:t>Dr </a:t>
            </a:r>
            <a:r>
              <a:rPr lang="en-IN" sz="2800" b="1" dirty="0">
                <a:solidFill>
                  <a:srgbClr val="7030A0"/>
                </a:solidFill>
              </a:rPr>
              <a:t>N</a:t>
            </a:r>
            <a:r>
              <a:rPr lang="en-IN" sz="2800" b="1" dirty="0" smtClean="0">
                <a:solidFill>
                  <a:srgbClr val="7030A0"/>
                </a:solidFill>
              </a:rPr>
              <a:t>ikita Sabherwal</a:t>
            </a:r>
          </a:p>
          <a:p>
            <a:r>
              <a:rPr lang="en-IN" sz="2800" b="1" dirty="0" smtClean="0">
                <a:solidFill>
                  <a:srgbClr val="7030A0"/>
                </a:solidFill>
              </a:rPr>
              <a:t>Associate Professor </a:t>
            </a:r>
          </a:p>
          <a:p>
            <a:r>
              <a:rPr lang="en-IN" sz="2800" b="1" dirty="0" smtClean="0">
                <a:solidFill>
                  <a:srgbClr val="7030A0"/>
                </a:solidFill>
              </a:rPr>
              <a:t>IIHMR, Delhi</a:t>
            </a:r>
            <a:endParaRPr lang="en-IN" sz="2800" b="1" dirty="0">
              <a:solidFill>
                <a:srgbClr val="7030A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251881" cy="105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91" y="1555927"/>
            <a:ext cx="11267365" cy="4979618"/>
          </a:xfrm>
        </p:spPr>
        <p:txBody>
          <a:bodyPr>
            <a:normAutofit/>
          </a:bodyPr>
          <a:lstStyle/>
          <a:p>
            <a:pPr algn="just"/>
            <a:r>
              <a:rPr lang="en-IN" sz="3200" b="1" u="sng" dirty="0" smtClean="0">
                <a:solidFill>
                  <a:srgbClr val="C00000"/>
                </a:solidFill>
              </a:rPr>
              <a:t>Expected Outcome</a:t>
            </a:r>
          </a:p>
          <a:p>
            <a:pPr marL="0" indent="0" algn="just">
              <a:buNone/>
            </a:pPr>
            <a:endParaRPr lang="en-IN" sz="24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Whether proper and judicious scheduling of cases have been carried out.</a:t>
            </a:r>
          </a:p>
          <a:p>
            <a:pPr marL="457200" lvl="1" indent="0" algn="just">
              <a:buNone/>
            </a:pPr>
            <a:endParaRPr lang="en-IN" dirty="0" smtClean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Whether time take to carry out surgeries reduced or increased due to pandemic.</a:t>
            </a:r>
          </a:p>
          <a:p>
            <a:pPr marL="457200" lvl="1" indent="0" algn="just">
              <a:buNone/>
            </a:pPr>
            <a:endParaRPr lang="en-IN" dirty="0" smtClean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 Whether cancellation of surgeries affect utilization of OTs.</a:t>
            </a:r>
          </a:p>
          <a:p>
            <a:pPr marL="457200" lvl="1" indent="0" algn="just">
              <a:buNone/>
            </a:pPr>
            <a:endParaRPr lang="en-IN" dirty="0" smtClean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Importance of streamlining of work flow and standardization of surgical procedures.</a:t>
            </a:r>
          </a:p>
          <a:p>
            <a:pPr marL="457200" lvl="1" indent="0" algn="just">
              <a:buNone/>
            </a:pPr>
            <a:endParaRPr lang="en-IN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n-IN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963003" cy="92398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38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METHODOLOGY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958826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019869" cy="95075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6" b="11210"/>
          <a:stretch/>
        </p:blipFill>
        <p:spPr bwMode="auto">
          <a:xfrm>
            <a:off x="2545777" y="1085634"/>
            <a:ext cx="5184140" cy="2103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980392743"/>
              </p:ext>
            </p:extLst>
          </p:nvPr>
        </p:nvGraphicFramePr>
        <p:xfrm>
          <a:off x="5390866" y="3624874"/>
          <a:ext cx="6482686" cy="313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2692" y="3188754"/>
            <a:ext cx="6811596" cy="45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066021" cy="972474"/>
          </a:xfrm>
          <a:prstGeom prst="rect">
            <a:avLst/>
          </a:prstGeom>
        </p:spPr>
      </p:pic>
      <p:pic>
        <p:nvPicPr>
          <p:cNvPr id="8" name="Picture 7" descr="C:\Users\Naveen\Desktop\dissertation\Screenshot 2022-05-30 125625.png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7750" b="29774"/>
          <a:stretch/>
        </p:blipFill>
        <p:spPr bwMode="auto">
          <a:xfrm>
            <a:off x="3514848" y="840419"/>
            <a:ext cx="4452620" cy="26124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981899667"/>
              </p:ext>
            </p:extLst>
          </p:nvPr>
        </p:nvGraphicFramePr>
        <p:xfrm>
          <a:off x="5308979" y="3653790"/>
          <a:ext cx="6333655" cy="3204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816604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9978" y="3374779"/>
            <a:ext cx="6811596" cy="45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15152" cy="85439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816604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C:\Users\Naveen\Desktop\dissertation\Screenshot 2022-05-30 174654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45" y="999655"/>
            <a:ext cx="5425440" cy="2074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430" y="3068821"/>
            <a:ext cx="6811596" cy="451459"/>
          </a:xfrm>
          <a:prstGeom prst="rect">
            <a:avLst/>
          </a:prstGeom>
        </p:spPr>
      </p:pic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489558643"/>
              </p:ext>
            </p:extLst>
          </p:nvPr>
        </p:nvGraphicFramePr>
        <p:xfrm>
          <a:off x="5472332" y="3520280"/>
          <a:ext cx="594676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883391" cy="88651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816604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0638" y="1044662"/>
            <a:ext cx="12078269" cy="583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Specialties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in which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surgical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procedures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being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carried out at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Venkateshwar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Hospital,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Dwarka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:</a:t>
            </a:r>
            <a:endParaRPr lang="en-US" sz="2200" b="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Surgical Oncology.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General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Surgery.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Orthopedics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Surgery.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Urology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and renal transplant.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Obstetrics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&amp; Gynecological Surgery.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Gastrointestinal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Surgery.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Neuro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Surgery.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Ophthalmology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.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Cardiothoracic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Surgery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.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Liver Transplant Surgery.</a:t>
            </a:r>
            <a:endParaRPr lang="en-US" sz="20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Dental.</a:t>
            </a:r>
            <a:endParaRPr lang="en-US" sz="2000" b="1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Geriatric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Surgery.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Pediatric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and Neonatal Surgery.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ENT and Cochlear Implant Surgery.</a:t>
            </a:r>
            <a:endParaRPr lang="en-US" sz="20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  <a:p>
            <a:pPr marL="1200150" lvl="2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/>
              </a:rPr>
              <a:t>Plastic Surgery</a:t>
            </a:r>
            <a:endParaRPr lang="en-US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141801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02103" cy="75410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1531" y="-580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Percentage wise distribution of Surgeries at </a:t>
            </a:r>
            <a:r>
              <a:rPr lang="en-US" sz="4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Venkateshwar</a:t>
            </a:r>
            <a:r>
              <a:rPr lang="en-US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Hospital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604" y="1267483"/>
            <a:ext cx="7145131" cy="55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8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15152" cy="85439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816604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92051089"/>
              </p:ext>
            </p:extLst>
          </p:nvPr>
        </p:nvGraphicFramePr>
        <p:xfrm>
          <a:off x="2347415" y="1037230"/>
          <a:ext cx="8229600" cy="5622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8334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4877" cy="81660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816604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841278962"/>
              </p:ext>
            </p:extLst>
          </p:nvPr>
        </p:nvGraphicFramePr>
        <p:xfrm>
          <a:off x="1836093" y="1105469"/>
          <a:ext cx="9203807" cy="562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878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931629" cy="90921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816604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472421531"/>
              </p:ext>
            </p:extLst>
          </p:nvPr>
        </p:nvGraphicFramePr>
        <p:xfrm>
          <a:off x="1931629" y="1146412"/>
          <a:ext cx="9109410" cy="571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787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01504" cy="84796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73" y="23814"/>
            <a:ext cx="10515600" cy="816604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431326845"/>
              </p:ext>
            </p:extLst>
          </p:nvPr>
        </p:nvGraphicFramePr>
        <p:xfrm>
          <a:off x="2033516" y="996287"/>
          <a:ext cx="8868945" cy="5657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433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A7B543-DD16-00A8-C1EC-FE337C972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313" y="0"/>
            <a:ext cx="10515600" cy="859809"/>
          </a:xfrm>
        </p:spPr>
        <p:txBody>
          <a:bodyPr/>
          <a:lstStyle/>
          <a:p>
            <a:pPr algn="ctr"/>
            <a:r>
              <a:rPr lang="en-IN" b="1" u="sng" dirty="0" smtClean="0"/>
              <a:t>SCREENSHOT OF APPROVAL</a:t>
            </a:r>
            <a:endParaRPr lang="en-IN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300" y="789091"/>
            <a:ext cx="5563376" cy="593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778" y="1349376"/>
            <a:ext cx="11199125" cy="537897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Surgical Procedures being carried out at Venkateshwar Hospital have reduced significantly in Year 2020 and 2021.</a:t>
            </a:r>
          </a:p>
          <a:p>
            <a:pPr algn="just"/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in Surgeries were comparatively more </a:t>
            </a:r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second wave  from April 21 to Jun 21 </a:t>
            </a:r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relation to </a:t>
            </a:r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wave from Jul 20 to Nov 20 </a:t>
            </a:r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remaining months.</a:t>
            </a:r>
          </a:p>
          <a:p>
            <a:pPr algn="just"/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During third wave the reduction was less as compare to first and second wave.</a:t>
            </a:r>
          </a:p>
          <a:p>
            <a:pPr algn="just"/>
            <a:r>
              <a:rPr lang="en-I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Specialities which were less effected due to pandemic :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IN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Gynae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CTVS.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Surgical Oncology.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Urology and Renal Transplant. </a:t>
            </a:r>
            <a:endParaRPr lang="en-I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05068" cy="849644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24803" y="238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endParaRPr lang="en-US" sz="6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965278" cy="925055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5844" y="238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endParaRPr lang="en-US" sz="6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152428"/>
            <a:ext cx="11568332" cy="5543794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>
                <a:solidFill>
                  <a:srgbClr val="002060"/>
                </a:solidFill>
              </a:rPr>
              <a:t>Specialities</a:t>
            </a:r>
            <a:r>
              <a:rPr lang="en-US" sz="3200" dirty="0" smtClean="0">
                <a:solidFill>
                  <a:srgbClr val="002060"/>
                </a:solidFill>
              </a:rPr>
              <a:t> which were most effected: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smtClean="0">
                <a:solidFill>
                  <a:srgbClr val="C00000"/>
                </a:solidFill>
              </a:rPr>
              <a:t> ENT and Cochlear Implant Surgery.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smtClean="0">
                <a:solidFill>
                  <a:srgbClr val="C00000"/>
                </a:solidFill>
              </a:rPr>
              <a:t> General Surgery.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smtClean="0">
                <a:solidFill>
                  <a:srgbClr val="C00000"/>
                </a:solidFill>
              </a:rPr>
              <a:t> Ophthalmology.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smtClean="0">
                <a:solidFill>
                  <a:srgbClr val="C00000"/>
                </a:solidFill>
              </a:rPr>
              <a:t> Plastic Surgery.</a:t>
            </a:r>
          </a:p>
          <a:p>
            <a:pPr algn="just"/>
            <a:r>
              <a:rPr lang="en-US" sz="3200" dirty="0" smtClean="0">
                <a:solidFill>
                  <a:srgbClr val="002060"/>
                </a:solidFill>
              </a:rPr>
              <a:t>   Number of Hours OT Utilization was reduced in first and second </a:t>
            </a:r>
            <a:r>
              <a:rPr lang="en-US" sz="3200" dirty="0" err="1" smtClean="0">
                <a:solidFill>
                  <a:srgbClr val="002060"/>
                </a:solidFill>
              </a:rPr>
              <a:t>Covid</a:t>
            </a:r>
            <a:r>
              <a:rPr lang="en-US" sz="3200" dirty="0" smtClean="0">
                <a:solidFill>
                  <a:srgbClr val="002060"/>
                </a:solidFill>
              </a:rPr>
              <a:t> waves with reduction up to 74% and 71% respectively during surge in Cases.  </a:t>
            </a:r>
            <a:endParaRPr lang="en-US" sz="3200" dirty="0">
              <a:solidFill>
                <a:srgbClr val="002060"/>
              </a:solidFill>
            </a:endParaRPr>
          </a:p>
          <a:p>
            <a:pPr algn="just"/>
            <a:r>
              <a:rPr lang="en-US" sz="3200" dirty="0" smtClean="0">
                <a:solidFill>
                  <a:srgbClr val="002060"/>
                </a:solidFill>
              </a:rPr>
              <a:t>  During third wave the reduction was only 10-15%.</a:t>
            </a:r>
          </a:p>
          <a:p>
            <a:pPr marL="0" indent="0" algn="just">
              <a:buNone/>
            </a:pPr>
            <a:endParaRPr lang="en-US" sz="3200" dirty="0" smtClean="0">
              <a:solidFill>
                <a:srgbClr val="002060"/>
              </a:solidFill>
            </a:endParaRPr>
          </a:p>
          <a:p>
            <a:pPr algn="just"/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062" y="1349047"/>
            <a:ext cx="11349251" cy="532470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dirty="0" smtClean="0">
                <a:solidFill>
                  <a:srgbClr val="002060"/>
                </a:solidFill>
              </a:rPr>
              <a:t> Prioritization of Surgical Procedures to be done in consideration with patients’ demand and availability of resources.</a:t>
            </a:r>
          </a:p>
          <a:p>
            <a:pPr marL="0" indent="0" algn="just">
              <a:buNone/>
            </a:pPr>
            <a:endParaRPr lang="en-IN" sz="1500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 smtClean="0">
                <a:solidFill>
                  <a:srgbClr val="002060"/>
                </a:solidFill>
              </a:rPr>
              <a:t>  Effect on postponing of  surgeries with primarily result to be examined.  </a:t>
            </a:r>
          </a:p>
          <a:p>
            <a:pPr marL="0" indent="0" algn="just">
              <a:buNone/>
            </a:pPr>
            <a:endParaRPr lang="en-IN" sz="1500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Feasibility of alternate approaches that do not necessitate OTs.</a:t>
            </a:r>
          </a:p>
          <a:p>
            <a:pPr marL="0" indent="0" algn="just">
              <a:buNone/>
            </a:pPr>
            <a:endParaRPr lang="en-IN" sz="1500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Presence of co-morbidities and elevated risk of complications.</a:t>
            </a:r>
          </a:p>
          <a:p>
            <a:pPr marL="0" indent="0" algn="just">
              <a:buNone/>
            </a:pPr>
            <a:endParaRPr lang="en-IN" sz="1300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Surgical teams to encourage phone or video consultations wherever possible and cancel non-essential follow ups.</a:t>
            </a:r>
          </a:p>
          <a:p>
            <a:pPr marL="0" indent="0" algn="just">
              <a:buNone/>
            </a:pPr>
            <a:endParaRPr lang="en-IN" sz="1200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 smtClean="0">
                <a:solidFill>
                  <a:srgbClr val="002060"/>
                </a:solidFill>
              </a:rPr>
              <a:t>Daily conferences should be held to examine workload on OTs and approaches to deal with backlog. </a:t>
            </a:r>
          </a:p>
          <a:p>
            <a:pPr marL="0" indent="0" algn="just">
              <a:buNone/>
            </a:pPr>
            <a:endParaRPr lang="en-IN" sz="1400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>
                <a:solidFill>
                  <a:srgbClr val="002060"/>
                </a:solidFill>
              </a:rPr>
              <a:t>Dedicated ‘clean’ and ‘dirty’ Operating Rooms to prevent spread of infection.</a:t>
            </a:r>
          </a:p>
          <a:p>
            <a:pPr marL="0" indent="0" algn="just">
              <a:buNone/>
            </a:pP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84"/>
            <a:ext cx="1644599" cy="77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484"/>
            <a:ext cx="1818565" cy="85599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3815" y="1201004"/>
            <a:ext cx="11764370" cy="534992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>
                <a:solidFill>
                  <a:srgbClr val="002060"/>
                </a:solidFill>
              </a:rPr>
              <a:t>Surgical consent to be customized to avoid face-to-face contact using online documents.</a:t>
            </a:r>
          </a:p>
          <a:p>
            <a:pPr marL="0" indent="0" algn="just">
              <a:buNone/>
            </a:pPr>
            <a:endParaRPr lang="en-US" sz="900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 Create a coherent leadership team and frequent communication processes to reduce rumors and false information about Covid-19.</a:t>
            </a:r>
          </a:p>
          <a:p>
            <a:pPr marL="0" indent="0" algn="just">
              <a:buNone/>
            </a:pPr>
            <a:endParaRPr lang="en-US" sz="800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  Administrative jobs for clinical staff to be reduced so that medical professionals are available for surgical procedures.</a:t>
            </a:r>
          </a:p>
          <a:p>
            <a:pPr marL="0" indent="0" algn="just">
              <a:buNone/>
            </a:pPr>
            <a:endParaRPr lang="en-US" sz="1100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 Staff should obtain complete epidemiologic history of patients including recent travel history.</a:t>
            </a:r>
          </a:p>
          <a:p>
            <a:pPr marL="0" indent="0" algn="just">
              <a:buNone/>
            </a:pPr>
            <a:endParaRPr lang="en-US" sz="1100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 Adherence to follow guidelines for using personal hygiene to restrict spread of infection.</a:t>
            </a:r>
          </a:p>
          <a:p>
            <a:pPr marL="0" indent="0" algn="just">
              <a:buNone/>
            </a:pPr>
            <a:endParaRPr lang="en-US" sz="1400" dirty="0" smtClean="0">
              <a:solidFill>
                <a:srgbClr val="002060"/>
              </a:solidFill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 Hospitals should verify whether patients admitted for surgeries have any previous record of being COVID positive for further studies.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0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 smtClean="0">
                <a:solidFill>
                  <a:srgbClr val="C00000"/>
                </a:solidFill>
                <a:latin typeface="+mn-lt"/>
              </a:rPr>
              <a:t>LIMITATIONS</a:t>
            </a:r>
            <a:br>
              <a:rPr lang="en-IN" b="1" u="sng" dirty="0" smtClean="0">
                <a:solidFill>
                  <a:srgbClr val="C00000"/>
                </a:solidFill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164" y="1361602"/>
            <a:ext cx="11132024" cy="46024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IN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/>
              <a:t>  </a:t>
            </a:r>
            <a:r>
              <a:rPr lang="en-IN" dirty="0">
                <a:solidFill>
                  <a:srgbClr val="002060"/>
                </a:solidFill>
              </a:rPr>
              <a:t>Study to be completed in fixed period of time. </a:t>
            </a:r>
            <a:endParaRPr lang="en-IN" dirty="0" smtClean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endParaRPr lang="en-IN" dirty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 Data has been taken from Hospital Records which may have some percentage of error while recording</a:t>
            </a:r>
            <a:r>
              <a:rPr lang="en-IN" dirty="0" smtClean="0">
                <a:solidFill>
                  <a:srgbClr val="002060"/>
                </a:solidFill>
              </a:rPr>
              <a:t>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IN" dirty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  Exact data of number of surgeries cancelled on each </a:t>
            </a:r>
            <a:r>
              <a:rPr lang="en-IN" dirty="0" smtClean="0">
                <a:solidFill>
                  <a:srgbClr val="002060"/>
                </a:solidFill>
              </a:rPr>
              <a:t>day </a:t>
            </a:r>
            <a:r>
              <a:rPr lang="en-IN" dirty="0">
                <a:solidFill>
                  <a:srgbClr val="002060"/>
                </a:solidFill>
              </a:rPr>
              <a:t>due </a:t>
            </a:r>
            <a:r>
              <a:rPr lang="en-IN" dirty="0" smtClean="0">
                <a:solidFill>
                  <a:srgbClr val="002060"/>
                </a:solidFill>
              </a:rPr>
              <a:t>to surge </a:t>
            </a:r>
            <a:r>
              <a:rPr lang="en-IN" dirty="0">
                <a:solidFill>
                  <a:srgbClr val="002060"/>
                </a:solidFill>
              </a:rPr>
              <a:t>in cases of </a:t>
            </a:r>
            <a:r>
              <a:rPr lang="en-IN" dirty="0" smtClean="0">
                <a:solidFill>
                  <a:srgbClr val="002060"/>
                </a:solidFill>
              </a:rPr>
              <a:t>COVID </a:t>
            </a:r>
            <a:r>
              <a:rPr lang="en-IN" dirty="0">
                <a:solidFill>
                  <a:srgbClr val="002060"/>
                </a:solidFill>
              </a:rPr>
              <a:t>patients</a:t>
            </a:r>
            <a:r>
              <a:rPr lang="en-IN" dirty="0" smtClean="0">
                <a:solidFill>
                  <a:srgbClr val="002060"/>
                </a:solidFill>
              </a:rPr>
              <a:t>.</a:t>
            </a:r>
          </a:p>
          <a:p>
            <a:pPr marL="457200" lvl="1" indent="0" algn="just">
              <a:buNone/>
            </a:pPr>
            <a:endParaRPr lang="en-IN" dirty="0">
              <a:solidFill>
                <a:srgbClr val="00206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 Exact availability of staff on each day was not available due to spread of infection with Covid-19. 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143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212" y="158394"/>
            <a:ext cx="10515600" cy="1325563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90" y="1483957"/>
            <a:ext cx="11622206" cy="5080616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 smtClean="0">
                <a:solidFill>
                  <a:srgbClr val="002060"/>
                </a:solidFill>
              </a:rPr>
              <a:t>  Surgeons have become valuable resource for health care system to deal with Covid-19 outbreak.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Surgeons should continue to offer safe and effective care throughout pandemic  till specific protocols for each speciality is created and followed.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Study to be carried out to determine difficulties faced by patients due to cancellation and how they overcome.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Number of deaths or disabilities that may have occurred due to cancellation of surgeries are directly or indirectly attributed to </a:t>
            </a:r>
            <a:r>
              <a:rPr lang="en-IN" smtClean="0">
                <a:solidFill>
                  <a:srgbClr val="002060"/>
                </a:solidFill>
              </a:rPr>
              <a:t>Covid-19.</a:t>
            </a:r>
            <a:endParaRPr lang="en-IN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Though various guidelines have been issued at national and International level, there is still lot of confusion about the best procedures to be followed. 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With cases of Covid-19 still being reported throughout the world, need for continuous prevention and infection control to be in place. 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47078" cy="82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54" y="1"/>
            <a:ext cx="10515600" cy="699648"/>
          </a:xfrm>
        </p:spPr>
        <p:txBody>
          <a:bodyPr/>
          <a:lstStyle/>
          <a:p>
            <a:pPr algn="ctr"/>
            <a:r>
              <a:rPr lang="en-IN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64" y="699649"/>
            <a:ext cx="12049835" cy="6397187"/>
          </a:xfrm>
        </p:spPr>
        <p:txBody>
          <a:bodyPr>
            <a:no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   Effect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COVID-19 pandemic lockdowns on planned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international, prospective, cohort study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Lancet Oncology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Volume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22, Issue 11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2021, Pages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1507-1517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ISSN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1470-2045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://doi.org/10.1016/S1470-2045(21)00493-9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Al-Jabir A,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Kerwan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A, Nicola M,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Alsafi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Z, Khan M,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Sohrabi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C, O'Neill N,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Iosifidis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C, Griffin M, Mathew G, Agha R. Impact of the Coronavirus (COVID-19) pandemic on surgical practice - Part 2 (surgical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prioritisation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 Surg. 2020 Jul;79:233-248.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10.1016/j.ijsu.2020.05.002.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Epub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2020 May 12. PMID: 32413502; PMCID: PMC7217115.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   Ahmed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Al-Jabir, Ahmed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Kerwan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Maria Nicola, Zaid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Alsafi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Mehdi Khan,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Catrin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Sohrabi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Niamh O'Neill, Christos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Iosifidis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Michelle Griffin,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Ginimol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Mathew,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Riaz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Agha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Impact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the Coronavirus (COVID-19) pandemic on surgical practice - Part 1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International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Surgery, Volume 79, 2020, Pages 168-179, ISSN 1743-9191, </a:t>
            </a:r>
            <a:r>
              <a:rPr lang="en-US" sz="16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https://doi.org/10.1016/j.ijsu.2020.05.022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     Stoner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R. The Impact of COVID-19 on Surgical Practice – A Summary. World J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Surg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Surgical Res. 2021; 4: 1272.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</a:t>
            </a:r>
            <a:r>
              <a:rPr lang="en-US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Nasta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A.M.,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Goel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R.,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Kanagavel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et al. Impact of COVID-19 on General Surgical Practice in India. Indian J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Surg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82,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259–263</a:t>
            </a: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2020). 26 June 2020 </a:t>
            </a:r>
            <a:r>
              <a:rPr lang="en-US" sz="16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600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doi.org/10.1007/s12262-020-02443-0</a:t>
            </a: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COVIDSurg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Collaborative, Elective surgery cancellations due to the COVID-19 pandemic: global predictive modelling to inform surgical recovery plans, 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British Journal of Surgery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Volume 107, Issue 11, October 2020, Pages 1440–1449, </a:t>
            </a:r>
            <a:r>
              <a:rPr lang="en-US" sz="16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https://doi.org/10.1002/bjs.11746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rabicPeriod" startAt="7"/>
            </a:pP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Sharma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N, Sharma P,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Basu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S, et al. (October 24, 2021) Second Wave of the COVID-19 Pandemic in Delhi, India: High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Seroprevalence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Deterrent?.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Cureus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13(10): e19000. doi:10.7759/cureus.19000 </a:t>
            </a:r>
            <a:endParaRPr lang="en-US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 health Organization 2021, WHO Coronavirus (Covid-19) Dashboard accessed on 06 Jun2022, &lt;</a:t>
            </a:r>
            <a:r>
              <a:rPr lang="en-US" sz="16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https://covid19.who.int/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Delhi Government 2022, Corona Dashboard accessed on 31 Mar 2022, &lt; </a:t>
            </a:r>
            <a:r>
              <a:rPr lang="en-US" sz="1600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en-US" sz="16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://coronabeds.jantasamvad.org/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269241" cy="59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7951" y="2811438"/>
            <a:ext cx="9144000" cy="1217139"/>
          </a:xfrm>
        </p:spPr>
        <p:txBody>
          <a:bodyPr>
            <a:normAutofit/>
          </a:bodyPr>
          <a:lstStyle/>
          <a:p>
            <a:r>
              <a:rPr lang="en-IN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37026" cy="95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79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068" y="1325563"/>
            <a:ext cx="11832610" cy="531750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>
                <a:solidFill>
                  <a:srgbClr val="C00000"/>
                </a:solidFill>
              </a:rPr>
              <a:t> Creation of OT in Hospital requires financial burden and resources. It is estimated that 40% of Hospital budget is utilized in OTs annually. </a:t>
            </a:r>
          </a:p>
          <a:p>
            <a:pPr algn="just"/>
            <a:r>
              <a:rPr lang="en-IN" dirty="0">
                <a:solidFill>
                  <a:srgbClr val="C00000"/>
                </a:solidFill>
              </a:rPr>
              <a:t> </a:t>
            </a:r>
            <a:r>
              <a:rPr lang="en-IN" dirty="0" smtClean="0">
                <a:solidFill>
                  <a:srgbClr val="C00000"/>
                </a:solidFill>
              </a:rPr>
              <a:t>Utilization of OT has direct impact on the revenue generation for the Hospital.</a:t>
            </a:r>
          </a:p>
          <a:p>
            <a:pPr algn="just"/>
            <a:r>
              <a:rPr lang="en-IN" dirty="0">
                <a:solidFill>
                  <a:srgbClr val="C00000"/>
                </a:solidFill>
              </a:rPr>
              <a:t> </a:t>
            </a:r>
            <a:r>
              <a:rPr lang="en-IN" dirty="0" smtClean="0">
                <a:solidFill>
                  <a:srgbClr val="C00000"/>
                </a:solidFill>
              </a:rPr>
              <a:t>50 to 60% of total revenue is generated from OTs in a Hospital.</a:t>
            </a:r>
          </a:p>
          <a:p>
            <a:pPr algn="just"/>
            <a:r>
              <a:rPr lang="en-IN" dirty="0">
                <a:solidFill>
                  <a:srgbClr val="C00000"/>
                </a:solidFill>
              </a:rPr>
              <a:t> </a:t>
            </a:r>
            <a:r>
              <a:rPr lang="en-IN" dirty="0" smtClean="0">
                <a:solidFill>
                  <a:srgbClr val="C00000"/>
                </a:solidFill>
              </a:rPr>
              <a:t>Hospital to ensure optimal utilization of manpower, resources and equipment to increase the efficiency, patients’ satisfaction and revenue.</a:t>
            </a:r>
          </a:p>
          <a:p>
            <a:pPr marL="0" indent="0" algn="just">
              <a:buNone/>
            </a:pPr>
            <a:endParaRPr lang="en-IN" sz="800" dirty="0" smtClean="0">
              <a:solidFill>
                <a:srgbClr val="C00000"/>
              </a:solidFill>
            </a:endParaRPr>
          </a:p>
          <a:p>
            <a:pPr algn="just"/>
            <a:r>
              <a:rPr lang="en-IN" dirty="0"/>
              <a:t> </a:t>
            </a:r>
            <a:r>
              <a:rPr lang="en-IN" u="sng" dirty="0" smtClean="0"/>
              <a:t>Key Elements</a:t>
            </a:r>
            <a:r>
              <a:rPr lang="en-IN" dirty="0" smtClean="0"/>
              <a:t>:</a:t>
            </a:r>
          </a:p>
          <a:p>
            <a:pPr marL="0" indent="0" algn="just">
              <a:buNone/>
            </a:pPr>
            <a:endParaRPr lang="en-IN" sz="9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/>
              <a:t>  </a:t>
            </a:r>
            <a:r>
              <a:rPr lang="en-IN" dirty="0" smtClean="0">
                <a:solidFill>
                  <a:srgbClr val="002060"/>
                </a:solidFill>
              </a:rPr>
              <a:t>Layout and availability of equipment.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002060"/>
                </a:solidFill>
              </a:rPr>
              <a:t>  Well trained OT Staff.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002060"/>
                </a:solidFill>
              </a:rPr>
              <a:t>  Positive attitude and responsiveness of OT staff.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002060"/>
                </a:solidFill>
              </a:rPr>
              <a:t>  Proper planning and scheduling of OTs.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002060"/>
                </a:solidFill>
              </a:rPr>
              <a:t>  Lowering supply cost by standardizing equipment usage and its selection.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002060"/>
                </a:solidFill>
              </a:rPr>
              <a:t>  Eliminating duplicate and manual operations to streamline workflow.</a:t>
            </a:r>
          </a:p>
          <a:p>
            <a:pPr algn="just"/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2251881" cy="105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2ADE59-DDEA-2629-5CE5-2986EE84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6" y="1349377"/>
            <a:ext cx="11636423" cy="5030787"/>
          </a:xfrm>
        </p:spPr>
        <p:txBody>
          <a:bodyPr>
            <a:normAutofit/>
          </a:bodyPr>
          <a:lstStyle/>
          <a:p>
            <a:pPr algn="just"/>
            <a:r>
              <a:rPr lang="en-IN" u="sng" dirty="0" smtClean="0">
                <a:solidFill>
                  <a:srgbClr val="C00000"/>
                </a:solidFill>
              </a:rPr>
              <a:t>Impact of Covid-19</a:t>
            </a:r>
          </a:p>
          <a:p>
            <a:pPr marL="0" indent="0" algn="just">
              <a:buNone/>
            </a:pPr>
            <a:endParaRPr lang="en-IN" sz="700" u="sng" dirty="0" smtClean="0">
              <a:solidFill>
                <a:srgbClr val="C0000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Re-allocation of resources and staff to deal with rush of patients with Corona virus.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Elective surgeries were being postponed around the world.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Efforts made to prioritize cases that require surgery, limit time spent in Hospitals to       lower risk of infection with Covid-19.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Adverse impact on developing countries like India due to limited health-care infrastructure.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More than 6 Lakhs elective surgeries were delayed or cancelled in India by June 2020 (</a:t>
            </a:r>
            <a:r>
              <a:rPr lang="en-IN" i="1" dirty="0" smtClean="0">
                <a:solidFill>
                  <a:srgbClr val="002060"/>
                </a:solidFill>
              </a:rPr>
              <a:t>International </a:t>
            </a:r>
            <a:r>
              <a:rPr lang="en-IN" i="1" dirty="0">
                <a:solidFill>
                  <a:srgbClr val="002060"/>
                </a:solidFill>
              </a:rPr>
              <a:t>R</a:t>
            </a:r>
            <a:r>
              <a:rPr lang="en-IN" i="1" dirty="0" smtClean="0">
                <a:solidFill>
                  <a:srgbClr val="002060"/>
                </a:solidFill>
              </a:rPr>
              <a:t>esearch Consortium</a:t>
            </a:r>
            <a:r>
              <a:rPr lang="en-IN" dirty="0" smtClean="0">
                <a:solidFill>
                  <a:srgbClr val="002060"/>
                </a:solidFill>
              </a:rPr>
              <a:t>). </a:t>
            </a:r>
            <a:endParaRPr lang="en-IN" dirty="0" smtClean="0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Cancellation of surgeries may have adverse impact on patients resulting in death or life long disability.   </a:t>
            </a:r>
          </a:p>
          <a:p>
            <a:pPr marL="0" indent="0" algn="just">
              <a:buNone/>
            </a:pPr>
            <a:endParaRPr lang="en-IN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156346" cy="10149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174" y="-1314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18160" y="4827943"/>
            <a:ext cx="385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1)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5615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2ADE59-DDEA-2629-5CE5-2986EE84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074" y="1204623"/>
            <a:ext cx="11527240" cy="555101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COVID-19 on surgical practice.</a:t>
            </a:r>
            <a:endParaRPr lang="en-IN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Paper Published in International Journal of Surgery in Jul 2020.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IN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Prioritization of Surgical Cases as per specialties. </a:t>
            </a:r>
          </a:p>
          <a:p>
            <a:pPr marL="457200" lvl="1" indent="0" algn="just">
              <a:buNone/>
            </a:pPr>
            <a:endParaRPr lang="en-IN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IN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156346" cy="10149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30" y="1"/>
            <a:ext cx="10515600" cy="791570"/>
          </a:xfrm>
        </p:spPr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Fig. 1">
            <a:hlinkClick r:id="rId3" tgtFrame="&quot;tileshopwindow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347" y="2634021"/>
            <a:ext cx="6933062" cy="407741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041694" y="1204623"/>
            <a:ext cx="52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2,3)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0672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156346" cy="10149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30" y="1"/>
            <a:ext cx="10515600" cy="791570"/>
          </a:xfrm>
        </p:spPr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2955" y="1330051"/>
            <a:ext cx="11640971" cy="53300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3000" b="1" dirty="0" smtClean="0">
                <a:solidFill>
                  <a:srgbClr val="C00000"/>
                </a:solidFill>
              </a:rPr>
              <a:t>  Too long to wait : The Impact of COVID-19 on Elective Surgeries.</a:t>
            </a:r>
          </a:p>
          <a:p>
            <a:pPr marL="0" indent="0" algn="just">
              <a:buNone/>
            </a:pPr>
            <a:endParaRPr lang="en-US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002060"/>
                </a:solidFill>
              </a:rPr>
              <a:t>  Paper published in Lancet Rheumatology in Feb 2021.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002060"/>
                </a:solidFill>
              </a:rPr>
              <a:t>  Highlights issue of waiting period for Elective Surgeries.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002060"/>
                </a:solidFill>
              </a:rPr>
              <a:t>  10 Million people in UK were awaiting surgery after outbreak of pandemic.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002060"/>
                </a:solidFill>
              </a:rPr>
              <a:t>  1 lakh people waiting for joint replacement Surgery.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002060"/>
                </a:solidFill>
              </a:rPr>
              <a:t>  Living with pain was strongly associated with substance abuse and impaired mental health.</a:t>
            </a:r>
          </a:p>
          <a:p>
            <a:pPr marL="457200" lvl="1" indent="0" algn="just">
              <a:buNone/>
            </a:pPr>
            <a:endParaRPr lang="en-US" sz="2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002060"/>
                </a:solidFill>
              </a:rPr>
              <a:t>  90% of Patients having </a:t>
            </a:r>
            <a:r>
              <a:rPr lang="en-US" sz="2800" dirty="0">
                <a:solidFill>
                  <a:srgbClr val="002060"/>
                </a:solidFill>
              </a:rPr>
              <a:t>axial pain </a:t>
            </a:r>
            <a:r>
              <a:rPr lang="en-US" sz="2800" dirty="0" smtClean="0">
                <a:solidFill>
                  <a:srgbClr val="002060"/>
                </a:solidFill>
              </a:rPr>
              <a:t>had clinical depression and 60% with knee replacement surgery.</a:t>
            </a:r>
          </a:p>
          <a:p>
            <a:pPr marL="457200" lvl="1" indent="0" algn="just">
              <a:buNone/>
            </a:pPr>
            <a:endParaRPr lang="en-US" sz="2800" dirty="0" smtClean="0"/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 marL="457200" lvl="1" indent="0" algn="just">
              <a:buNone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112990" y="1191551"/>
            <a:ext cx="356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 smtClean="0"/>
              <a:t>4)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0130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156346" cy="10149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30" y="1"/>
            <a:ext cx="10515600" cy="791570"/>
          </a:xfrm>
        </p:spPr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64" y="1116826"/>
            <a:ext cx="11791666" cy="5394041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 Impact of COVID-19 on General Surgical Practice in India.</a:t>
            </a:r>
          </a:p>
          <a:p>
            <a:pPr marL="457200" lvl="1" indent="0">
              <a:buNone/>
            </a:pPr>
            <a:endParaRPr lang="en-US" sz="1000" b="1" dirty="0">
              <a:solidFill>
                <a:srgbClr val="C00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rgbClr val="002060"/>
                </a:solidFill>
              </a:rPr>
              <a:t>   </a:t>
            </a:r>
            <a:r>
              <a:rPr lang="en-US" dirty="0" smtClean="0">
                <a:solidFill>
                  <a:srgbClr val="002060"/>
                </a:solidFill>
              </a:rPr>
              <a:t>Paper published in Indian Journal of Surgery in Jun 2020.</a:t>
            </a:r>
          </a:p>
          <a:p>
            <a:pPr marL="457200" lvl="1" indent="0">
              <a:buNone/>
            </a:pPr>
            <a:endParaRPr lang="en-US" sz="1000" dirty="0">
              <a:solidFill>
                <a:srgbClr val="00206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</a:rPr>
              <a:t>   Survey questionnaire was distributed to Surgeons.</a:t>
            </a:r>
          </a:p>
          <a:p>
            <a:pPr marL="457200" lvl="1" indent="0">
              <a:buNone/>
            </a:pPr>
            <a:endParaRPr lang="en-US" sz="1050" dirty="0">
              <a:solidFill>
                <a:srgbClr val="00206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2060"/>
                </a:solidFill>
              </a:rPr>
              <a:t>   Data on number of Surgeries carried out and financial losses were evaluated. 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6" descr="figure 2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0" y="3566614"/>
            <a:ext cx="6269369" cy="3148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figure 5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49" y="3566614"/>
            <a:ext cx="5704267" cy="314808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8957052" y="1026730"/>
            <a:ext cx="385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5)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5783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380" y="2005012"/>
            <a:ext cx="11117239" cy="4351338"/>
          </a:xfrm>
        </p:spPr>
        <p:txBody>
          <a:bodyPr/>
          <a:lstStyle/>
          <a:p>
            <a:pPr algn="just"/>
            <a:r>
              <a:rPr lang="en-IN" dirty="0" smtClean="0">
                <a:solidFill>
                  <a:srgbClr val="002060"/>
                </a:solidFill>
              </a:rPr>
              <a:t>  Analyse utilization of OT at Venkateshwar Hospital, Dwarka for last three Years.</a:t>
            </a:r>
            <a:endParaRPr lang="en-IN" sz="20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n-IN" sz="1800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Analyse change in pattern in each specialities at different durations of Covid-19 waves and during normal times.</a:t>
            </a:r>
          </a:p>
          <a:p>
            <a:pPr marL="0" indent="0" algn="just">
              <a:buNone/>
            </a:pPr>
            <a:endParaRPr lang="en-IN" sz="1400" dirty="0" smtClean="0">
              <a:solidFill>
                <a:srgbClr val="002060"/>
              </a:solidFill>
            </a:endParaRP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Analyse the impact on revenue generation in OT due to the lockdown during Covid-19 waves.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2156346" cy="10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355" y="2303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METHODOLOGY</a:t>
            </a:r>
            <a:endParaRPr lang="en-IN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681" y="1819083"/>
            <a:ext cx="11370291" cy="4902391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>
                <a:solidFill>
                  <a:srgbClr val="002060"/>
                </a:solidFill>
              </a:rPr>
              <a:t>  Cross sectional study to understand utilization of OT.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</a:t>
            </a:r>
            <a:r>
              <a:rPr lang="en-IN" u="sng" dirty="0" smtClean="0">
                <a:solidFill>
                  <a:srgbClr val="C00000"/>
                </a:solidFill>
              </a:rPr>
              <a:t>Type of Study</a:t>
            </a:r>
            <a:r>
              <a:rPr lang="en-IN" dirty="0" smtClean="0">
                <a:solidFill>
                  <a:srgbClr val="C00000"/>
                </a:solidFill>
              </a:rPr>
              <a:t>   </a:t>
            </a:r>
            <a:r>
              <a:rPr lang="en-IN" dirty="0" smtClean="0">
                <a:solidFill>
                  <a:srgbClr val="002060"/>
                </a:solidFill>
              </a:rPr>
              <a:t>:  Retrospective.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</a:t>
            </a:r>
            <a:r>
              <a:rPr lang="en-IN" u="sng" dirty="0" smtClean="0">
                <a:solidFill>
                  <a:srgbClr val="C00000"/>
                </a:solidFill>
              </a:rPr>
              <a:t>Location of Study</a:t>
            </a:r>
            <a:r>
              <a:rPr lang="en-IN" dirty="0" smtClean="0">
                <a:solidFill>
                  <a:srgbClr val="C00000"/>
                </a:solidFill>
              </a:rPr>
              <a:t>   </a:t>
            </a:r>
            <a:r>
              <a:rPr lang="en-IN" dirty="0" smtClean="0">
                <a:solidFill>
                  <a:srgbClr val="002060"/>
                </a:solidFill>
              </a:rPr>
              <a:t>:  Venkateshwar Hospital, Dwarka.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</a:t>
            </a:r>
            <a:r>
              <a:rPr lang="en-IN" u="sng" dirty="0" smtClean="0">
                <a:solidFill>
                  <a:srgbClr val="C00000"/>
                </a:solidFill>
              </a:rPr>
              <a:t>Type of Data</a:t>
            </a:r>
            <a:r>
              <a:rPr lang="en-IN" dirty="0" smtClean="0">
                <a:solidFill>
                  <a:srgbClr val="C00000"/>
                </a:solidFill>
              </a:rPr>
              <a:t>   </a:t>
            </a:r>
            <a:r>
              <a:rPr lang="en-IN" dirty="0" smtClean="0">
                <a:solidFill>
                  <a:srgbClr val="002060"/>
                </a:solidFill>
              </a:rPr>
              <a:t>:  Secondary Data of Surgeries carried out in the Hospital in the Year 2019, 2020, 2021 and 2022 (up to Mar 2022).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</a:t>
            </a:r>
            <a:r>
              <a:rPr lang="en-IN" u="sng" dirty="0" smtClean="0">
                <a:solidFill>
                  <a:srgbClr val="C00000"/>
                </a:solidFill>
              </a:rPr>
              <a:t>Study Duration</a:t>
            </a:r>
            <a:r>
              <a:rPr lang="en-IN" dirty="0" smtClean="0">
                <a:solidFill>
                  <a:srgbClr val="002060"/>
                </a:solidFill>
              </a:rPr>
              <a:t>   :  15 Mar 2022 to 14 Jun 2022.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</a:t>
            </a:r>
            <a:r>
              <a:rPr lang="en-IN" u="sng" dirty="0" smtClean="0">
                <a:solidFill>
                  <a:srgbClr val="C00000"/>
                </a:solidFill>
              </a:rPr>
              <a:t>Data Collection Method</a:t>
            </a:r>
            <a:r>
              <a:rPr lang="en-IN" dirty="0" smtClean="0">
                <a:solidFill>
                  <a:srgbClr val="C00000"/>
                </a:solidFill>
              </a:rPr>
              <a:t>   </a:t>
            </a:r>
            <a:r>
              <a:rPr lang="en-IN" dirty="0" smtClean="0">
                <a:solidFill>
                  <a:srgbClr val="002060"/>
                </a:solidFill>
              </a:rPr>
              <a:t>:  From OT register and MRD of Hospital.</a:t>
            </a:r>
          </a:p>
          <a:p>
            <a:pPr algn="just"/>
            <a:r>
              <a:rPr lang="en-IN" dirty="0">
                <a:solidFill>
                  <a:srgbClr val="002060"/>
                </a:solidFill>
              </a:rPr>
              <a:t> </a:t>
            </a:r>
            <a:r>
              <a:rPr lang="en-IN" dirty="0" smtClean="0">
                <a:solidFill>
                  <a:srgbClr val="002060"/>
                </a:solidFill>
              </a:rPr>
              <a:t> </a:t>
            </a:r>
            <a:r>
              <a:rPr lang="en-IN" u="sng" dirty="0" smtClean="0">
                <a:solidFill>
                  <a:srgbClr val="C00000"/>
                </a:solidFill>
              </a:rPr>
              <a:t>Sample Size</a:t>
            </a:r>
            <a:r>
              <a:rPr lang="en-IN" dirty="0" smtClean="0">
                <a:solidFill>
                  <a:srgbClr val="C00000"/>
                </a:solidFill>
              </a:rPr>
              <a:t>   </a:t>
            </a:r>
            <a:r>
              <a:rPr lang="en-IN" dirty="0" smtClean="0">
                <a:solidFill>
                  <a:srgbClr val="002060"/>
                </a:solidFill>
              </a:rPr>
              <a:t>:  Complete Data of all Surgeries carried out in last tree years were analysed hence no sampling method was used.</a:t>
            </a:r>
          </a:p>
          <a:p>
            <a:pPr algn="just"/>
            <a:r>
              <a:rPr lang="en-IN" dirty="0" smtClean="0">
                <a:solidFill>
                  <a:srgbClr val="002060"/>
                </a:solidFill>
              </a:rPr>
              <a:t>  </a:t>
            </a:r>
            <a:r>
              <a:rPr lang="en-IN" u="sng" dirty="0" smtClean="0">
                <a:solidFill>
                  <a:srgbClr val="C00000"/>
                </a:solidFill>
              </a:rPr>
              <a:t>Data Analysis</a:t>
            </a:r>
            <a:r>
              <a:rPr lang="en-IN" dirty="0" smtClean="0">
                <a:solidFill>
                  <a:srgbClr val="C00000"/>
                </a:solidFill>
              </a:rPr>
              <a:t>   </a:t>
            </a:r>
            <a:r>
              <a:rPr lang="en-IN" dirty="0" smtClean="0">
                <a:solidFill>
                  <a:srgbClr val="002060"/>
                </a:solidFill>
              </a:rPr>
              <a:t>:  Use of Excel sheet and bar graphs and Pie Chart.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949355" cy="91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1767</Words>
  <Application>Microsoft Office PowerPoint</Application>
  <PresentationFormat>Widescreen</PresentationFormat>
  <Paragraphs>202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Mangal</vt:lpstr>
      <vt:lpstr>Times New Roman</vt:lpstr>
      <vt:lpstr>Wingdings</vt:lpstr>
      <vt:lpstr>Office Theme</vt:lpstr>
      <vt:lpstr>Understanding OT Utilization and Impact on Major Surgeries due to Covid-19  at Venkateshwar Hospital, Dwarka</vt:lpstr>
      <vt:lpstr>SCREENSHOT OF APPROVAL</vt:lpstr>
      <vt:lpstr>INTRODUCTION</vt:lpstr>
      <vt:lpstr>INTRODUCTION</vt:lpstr>
      <vt:lpstr>LITERATURE REVIEW</vt:lpstr>
      <vt:lpstr>LITERATURE REVIEW</vt:lpstr>
      <vt:lpstr>LITERATURE REVIEW</vt:lpstr>
      <vt:lpstr>OBJECTIVES</vt:lpstr>
      <vt:lpstr>RESEARCH METHODOLOGY</vt:lpstr>
      <vt:lpstr>RESEARCH METHODOLOGY</vt:lpstr>
      <vt:lpstr>DATA ANALYSIS</vt:lpstr>
      <vt:lpstr>DATA ANALYSIS</vt:lpstr>
      <vt:lpstr>DATA ANALYSIS</vt:lpstr>
      <vt:lpstr>DATA ANALYSIS</vt:lpstr>
      <vt:lpstr>Percentage wise distribution of Surgeries at Venkateshwar Hospital</vt:lpstr>
      <vt:lpstr>DATA ANALYSIS</vt:lpstr>
      <vt:lpstr>DATA ANALYSIS</vt:lpstr>
      <vt:lpstr>DATA ANALYSIS</vt:lpstr>
      <vt:lpstr>DATA ANALYSIS</vt:lpstr>
      <vt:lpstr>RESULT</vt:lpstr>
      <vt:lpstr>RESULT</vt:lpstr>
      <vt:lpstr>RECOMMENDATIONS</vt:lpstr>
      <vt:lpstr>RECOMMENDATIONS</vt:lpstr>
      <vt:lpstr>LIMITATIONS </vt:lpstr>
      <vt:lpstr>CONCLUSION</vt:lpstr>
      <vt:lpstr>REFERENCES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Microsoft account</cp:lastModifiedBy>
  <cp:revision>55</cp:revision>
  <dcterms:created xsi:type="dcterms:W3CDTF">2022-05-20T15:11:38Z</dcterms:created>
  <dcterms:modified xsi:type="dcterms:W3CDTF">2022-06-28T15:08:12Z</dcterms:modified>
</cp:coreProperties>
</file>