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9" r:id="rId5"/>
    <p:sldId id="259" r:id="rId6"/>
    <p:sldId id="260" r:id="rId7"/>
    <p:sldId id="261" r:id="rId8"/>
    <p:sldId id="273" r:id="rId9"/>
    <p:sldId id="262" r:id="rId10"/>
    <p:sldId id="263" r:id="rId11"/>
    <p:sldId id="264" r:id="rId12"/>
    <p:sldId id="265" r:id="rId13"/>
    <p:sldId id="266" r:id="rId14"/>
    <p:sldId id="267" r:id="rId15"/>
    <p:sldId id="268" r:id="rId16"/>
    <p:sldId id="269" r:id="rId17"/>
    <p:sldId id="270" r:id="rId18"/>
    <p:sldId id="271" r:id="rId19"/>
    <p:sldId id="272" r:id="rId20"/>
    <p:sldId id="277" r:id="rId21"/>
    <p:sldId id="278" r:id="rId22"/>
    <p:sldId id="274" r:id="rId23"/>
    <p:sldId id="275"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Sheet1!$B$1</c:f>
              <c:strCache>
                <c:ptCount val="1"/>
                <c:pt idx="0">
                  <c:v>YEAR GENDER MARITAL STATUS IN %age</c:v>
                </c:pt>
              </c:strCache>
            </c:strRef>
          </c:tx>
          <c:dLbls>
            <c:showVal val="1"/>
          </c:dLbls>
          <c:cat>
            <c:strRef>
              <c:f>Sheet1!$A$2:$A$8</c:f>
              <c:strCache>
                <c:ptCount val="7"/>
                <c:pt idx="0">
                  <c:v>23-25</c:v>
                </c:pt>
                <c:pt idx="1">
                  <c:v>26-28</c:v>
                </c:pt>
                <c:pt idx="2">
                  <c:v>29-31</c:v>
                </c:pt>
                <c:pt idx="3">
                  <c:v>MALE</c:v>
                </c:pt>
                <c:pt idx="4">
                  <c:v>FEMALE </c:v>
                </c:pt>
                <c:pt idx="5">
                  <c:v>SINGLE</c:v>
                </c:pt>
                <c:pt idx="6">
                  <c:v>MARRIED</c:v>
                </c:pt>
              </c:strCache>
            </c:strRef>
          </c:cat>
          <c:val>
            <c:numRef>
              <c:f>Sheet1!$B$2:$B$8</c:f>
              <c:numCache>
                <c:formatCode>General</c:formatCode>
                <c:ptCount val="7"/>
                <c:pt idx="0">
                  <c:v>44</c:v>
                </c:pt>
                <c:pt idx="1">
                  <c:v>40</c:v>
                </c:pt>
                <c:pt idx="2">
                  <c:v>16</c:v>
                </c:pt>
                <c:pt idx="3">
                  <c:v>30</c:v>
                </c:pt>
                <c:pt idx="4">
                  <c:v>70</c:v>
                </c:pt>
                <c:pt idx="5">
                  <c:v>78</c:v>
                </c:pt>
                <c:pt idx="6">
                  <c:v>22</c:v>
                </c:pt>
              </c:numCache>
            </c:numRef>
          </c:val>
        </c:ser>
        <c:axId val="74627712"/>
        <c:axId val="74637696"/>
      </c:barChart>
      <c:catAx>
        <c:axId val="74627712"/>
        <c:scaling>
          <c:orientation val="minMax"/>
        </c:scaling>
        <c:axPos val="b"/>
        <c:tickLblPos val="nextTo"/>
        <c:crossAx val="74637696"/>
        <c:crosses val="autoZero"/>
        <c:auto val="1"/>
        <c:lblAlgn val="ctr"/>
        <c:lblOffset val="100"/>
      </c:catAx>
      <c:valAx>
        <c:axId val="74637696"/>
        <c:scaling>
          <c:orientation val="minMax"/>
        </c:scaling>
        <c:axPos val="l"/>
        <c:majorGridlines/>
        <c:numFmt formatCode="General" sourceLinked="1"/>
        <c:tickLblPos val="nextTo"/>
        <c:crossAx val="74627712"/>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manualLayout>
          <c:xMode val="edge"/>
          <c:yMode val="edge"/>
          <c:x val="0.1275308641975309"/>
          <c:y val="2.0253166863996454E-2"/>
        </c:manualLayout>
      </c:layout>
    </c:title>
    <c:plotArea>
      <c:layout/>
      <c:barChart>
        <c:barDir val="col"/>
        <c:grouping val="clustered"/>
        <c:ser>
          <c:idx val="0"/>
          <c:order val="0"/>
          <c:tx>
            <c:strRef>
              <c:f>Sheet1!$B$1</c:f>
              <c:strCache>
                <c:ptCount val="1"/>
                <c:pt idx="0">
                  <c:v>QUALIFICATION,AREA OF WORKING &amp; EXPERIENCE in %age</c:v>
                </c:pt>
              </c:strCache>
            </c:strRef>
          </c:tx>
          <c:dLbls>
            <c:showVal val="1"/>
          </c:dLbls>
          <c:cat>
            <c:strRef>
              <c:f>Sheet1!$A$2:$A$9</c:f>
              <c:strCache>
                <c:ptCount val="8"/>
                <c:pt idx="0">
                  <c:v>DIPLOMA</c:v>
                </c:pt>
                <c:pt idx="1">
                  <c:v>GRADUATES</c:v>
                </c:pt>
                <c:pt idx="2">
                  <c:v>ICU</c:v>
                </c:pt>
                <c:pt idx="3">
                  <c:v>CCU</c:v>
                </c:pt>
                <c:pt idx="4">
                  <c:v>EMERGENCY</c:v>
                </c:pt>
                <c:pt idx="5">
                  <c:v>1 YEAR EX.</c:v>
                </c:pt>
                <c:pt idx="6">
                  <c:v>2-3 YEARS EX.</c:v>
                </c:pt>
                <c:pt idx="7">
                  <c:v>MORE THAN 4YEARS</c:v>
                </c:pt>
              </c:strCache>
            </c:strRef>
          </c:cat>
          <c:val>
            <c:numRef>
              <c:f>Sheet1!$B$2:$B$9</c:f>
              <c:numCache>
                <c:formatCode>General</c:formatCode>
                <c:ptCount val="8"/>
                <c:pt idx="0">
                  <c:v>78</c:v>
                </c:pt>
                <c:pt idx="1">
                  <c:v>11</c:v>
                </c:pt>
                <c:pt idx="2">
                  <c:v>40</c:v>
                </c:pt>
                <c:pt idx="3">
                  <c:v>40</c:v>
                </c:pt>
                <c:pt idx="4">
                  <c:v>20</c:v>
                </c:pt>
                <c:pt idx="5">
                  <c:v>38</c:v>
                </c:pt>
                <c:pt idx="6">
                  <c:v>30</c:v>
                </c:pt>
                <c:pt idx="7">
                  <c:v>16</c:v>
                </c:pt>
              </c:numCache>
            </c:numRef>
          </c:val>
        </c:ser>
        <c:axId val="80917248"/>
        <c:axId val="80918784"/>
      </c:barChart>
      <c:catAx>
        <c:axId val="80917248"/>
        <c:scaling>
          <c:orientation val="minMax"/>
        </c:scaling>
        <c:axPos val="b"/>
        <c:tickLblPos val="nextTo"/>
        <c:crossAx val="80918784"/>
        <c:crosses val="autoZero"/>
        <c:auto val="1"/>
        <c:lblAlgn val="ctr"/>
        <c:lblOffset val="100"/>
      </c:catAx>
      <c:valAx>
        <c:axId val="80918784"/>
        <c:scaling>
          <c:orientation val="minMax"/>
        </c:scaling>
        <c:axPos val="l"/>
        <c:majorGridlines/>
        <c:numFmt formatCode="General" sourceLinked="1"/>
        <c:tickLblPos val="nextTo"/>
        <c:crossAx val="80917248"/>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UNSATISFACTORY</c:v>
                </c:pt>
              </c:strCache>
            </c:strRef>
          </c:tx>
          <c:spPr>
            <a:solidFill>
              <a:srgbClr val="0070C0"/>
            </a:solidFill>
          </c:spPr>
          <c:dLbls>
            <c:txPr>
              <a:bodyPr/>
              <a:lstStyle/>
              <a:p>
                <a:pPr>
                  <a:defRPr sz="1400"/>
                </a:pPr>
                <a:endParaRPr lang="en-US"/>
              </a:p>
            </c:txPr>
            <c:showVal val="1"/>
          </c:dLbls>
          <c:cat>
            <c:strRef>
              <c:f>Sheet1!$A$2:$A$4</c:f>
              <c:strCache>
                <c:ptCount val="3"/>
                <c:pt idx="0">
                  <c:v>23-25</c:v>
                </c:pt>
                <c:pt idx="1">
                  <c:v>26-27</c:v>
                </c:pt>
                <c:pt idx="2">
                  <c:v>29-31</c:v>
                </c:pt>
              </c:strCache>
            </c:strRef>
          </c:cat>
          <c:val>
            <c:numRef>
              <c:f>Sheet1!$B$2:$B$4</c:f>
              <c:numCache>
                <c:formatCode>General</c:formatCode>
                <c:ptCount val="3"/>
                <c:pt idx="0">
                  <c:v>63.6</c:v>
                </c:pt>
                <c:pt idx="1">
                  <c:v>30</c:v>
                </c:pt>
                <c:pt idx="2">
                  <c:v>12.5</c:v>
                </c:pt>
              </c:numCache>
            </c:numRef>
          </c:val>
        </c:ser>
        <c:ser>
          <c:idx val="1"/>
          <c:order val="1"/>
          <c:tx>
            <c:strRef>
              <c:f>Sheet1!$C$1</c:f>
              <c:strCache>
                <c:ptCount val="1"/>
                <c:pt idx="0">
                  <c:v>MODERATELY SATISFACTORY</c:v>
                </c:pt>
              </c:strCache>
            </c:strRef>
          </c:tx>
          <c:spPr>
            <a:solidFill>
              <a:srgbClr val="FF0000"/>
            </a:solidFill>
          </c:spPr>
          <c:dLbls>
            <c:txPr>
              <a:bodyPr/>
              <a:lstStyle/>
              <a:p>
                <a:pPr>
                  <a:defRPr sz="1400"/>
                </a:pPr>
                <a:endParaRPr lang="en-US"/>
              </a:p>
            </c:txPr>
            <c:showVal val="1"/>
          </c:dLbls>
          <c:cat>
            <c:strRef>
              <c:f>Sheet1!$A$2:$A$4</c:f>
              <c:strCache>
                <c:ptCount val="3"/>
                <c:pt idx="0">
                  <c:v>23-25</c:v>
                </c:pt>
                <c:pt idx="1">
                  <c:v>26-27</c:v>
                </c:pt>
                <c:pt idx="2">
                  <c:v>29-31</c:v>
                </c:pt>
              </c:strCache>
            </c:strRef>
          </c:cat>
          <c:val>
            <c:numRef>
              <c:f>Sheet1!$C$2:$C$4</c:f>
              <c:numCache>
                <c:formatCode>General</c:formatCode>
                <c:ptCount val="3"/>
                <c:pt idx="0">
                  <c:v>36.4</c:v>
                </c:pt>
                <c:pt idx="1">
                  <c:v>70</c:v>
                </c:pt>
                <c:pt idx="2">
                  <c:v>87.5</c:v>
                </c:pt>
              </c:numCache>
            </c:numRef>
          </c:val>
        </c:ser>
        <c:shape val="box"/>
        <c:axId val="86779392"/>
        <c:axId val="86780928"/>
        <c:axId val="0"/>
      </c:bar3DChart>
      <c:catAx>
        <c:axId val="86779392"/>
        <c:scaling>
          <c:orientation val="minMax"/>
        </c:scaling>
        <c:axPos val="b"/>
        <c:tickLblPos val="nextTo"/>
        <c:crossAx val="86780928"/>
        <c:crosses val="autoZero"/>
        <c:auto val="1"/>
        <c:lblAlgn val="ctr"/>
        <c:lblOffset val="100"/>
      </c:catAx>
      <c:valAx>
        <c:axId val="86780928"/>
        <c:scaling>
          <c:orientation val="minMax"/>
        </c:scaling>
        <c:axPos val="l"/>
        <c:majorGridlines/>
        <c:numFmt formatCode="General" sourceLinked="1"/>
        <c:tickLblPos val="nextTo"/>
        <c:crossAx val="86779392"/>
        <c:crosses val="autoZero"/>
        <c:crossBetween val="between"/>
      </c:valAx>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Sheet1!$B$1</c:f>
              <c:strCache>
                <c:ptCount val="1"/>
                <c:pt idx="0">
                  <c:v>UNSATISFACTORY</c:v>
                </c:pt>
              </c:strCache>
            </c:strRef>
          </c:tx>
          <c:spPr>
            <a:solidFill>
              <a:srgbClr val="0070C0"/>
            </a:solidFill>
          </c:spPr>
          <c:dLbls>
            <c:txPr>
              <a:bodyPr/>
              <a:lstStyle/>
              <a:p>
                <a:pPr>
                  <a:defRPr sz="1400"/>
                </a:pPr>
                <a:endParaRPr lang="en-US"/>
              </a:p>
            </c:txPr>
            <c:showVal val="1"/>
          </c:dLbls>
          <c:cat>
            <c:strRef>
              <c:f>Sheet1!$A$2:$A$3</c:f>
              <c:strCache>
                <c:ptCount val="2"/>
                <c:pt idx="0">
                  <c:v>SINGLE</c:v>
                </c:pt>
                <c:pt idx="1">
                  <c:v>MARRIED</c:v>
                </c:pt>
              </c:strCache>
            </c:strRef>
          </c:cat>
          <c:val>
            <c:numRef>
              <c:f>Sheet1!$B$2:$B$3</c:f>
              <c:numCache>
                <c:formatCode>General</c:formatCode>
                <c:ptCount val="2"/>
                <c:pt idx="0">
                  <c:v>48.7</c:v>
                </c:pt>
                <c:pt idx="1">
                  <c:v>18.2</c:v>
                </c:pt>
              </c:numCache>
            </c:numRef>
          </c:val>
        </c:ser>
        <c:ser>
          <c:idx val="1"/>
          <c:order val="1"/>
          <c:tx>
            <c:strRef>
              <c:f>Sheet1!$C$1</c:f>
              <c:strCache>
                <c:ptCount val="1"/>
                <c:pt idx="0">
                  <c:v>MODERATELY SATISFACTORY</c:v>
                </c:pt>
              </c:strCache>
            </c:strRef>
          </c:tx>
          <c:spPr>
            <a:solidFill>
              <a:srgbClr val="FF0000"/>
            </a:solidFill>
          </c:spPr>
          <c:dLbls>
            <c:txPr>
              <a:bodyPr/>
              <a:lstStyle/>
              <a:p>
                <a:pPr>
                  <a:defRPr sz="1400"/>
                </a:pPr>
                <a:endParaRPr lang="en-US"/>
              </a:p>
            </c:txPr>
            <c:showVal val="1"/>
          </c:dLbls>
          <c:cat>
            <c:strRef>
              <c:f>Sheet1!$A$2:$A$3</c:f>
              <c:strCache>
                <c:ptCount val="2"/>
                <c:pt idx="0">
                  <c:v>SINGLE</c:v>
                </c:pt>
                <c:pt idx="1">
                  <c:v>MARRIED</c:v>
                </c:pt>
              </c:strCache>
            </c:strRef>
          </c:cat>
          <c:val>
            <c:numRef>
              <c:f>Sheet1!$C$2:$C$3</c:f>
              <c:numCache>
                <c:formatCode>General</c:formatCode>
                <c:ptCount val="2"/>
                <c:pt idx="0">
                  <c:v>51.3</c:v>
                </c:pt>
                <c:pt idx="1">
                  <c:v>81.8</c:v>
                </c:pt>
              </c:numCache>
            </c:numRef>
          </c:val>
        </c:ser>
        <c:axId val="80939648"/>
        <c:axId val="86803968"/>
      </c:barChart>
      <c:catAx>
        <c:axId val="80939648"/>
        <c:scaling>
          <c:orientation val="minMax"/>
        </c:scaling>
        <c:axPos val="b"/>
        <c:tickLblPos val="nextTo"/>
        <c:crossAx val="86803968"/>
        <c:crosses val="autoZero"/>
        <c:auto val="1"/>
        <c:lblAlgn val="ctr"/>
        <c:lblOffset val="100"/>
      </c:catAx>
      <c:valAx>
        <c:axId val="86803968"/>
        <c:scaling>
          <c:orientation val="minMax"/>
        </c:scaling>
        <c:axPos val="l"/>
        <c:majorGridlines/>
        <c:numFmt formatCode="General" sourceLinked="1"/>
        <c:tickLblPos val="nextTo"/>
        <c:crossAx val="80939648"/>
        <c:crosses val="autoZero"/>
        <c:crossBetween val="between"/>
      </c:valAx>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Sheet1!$B$1</c:f>
              <c:strCache>
                <c:ptCount val="1"/>
                <c:pt idx="0">
                  <c:v>UNSATISFACTORY</c:v>
                </c:pt>
              </c:strCache>
            </c:strRef>
          </c:tx>
          <c:spPr>
            <a:solidFill>
              <a:srgbClr val="0070C0"/>
            </a:solidFill>
          </c:spPr>
          <c:dLbls>
            <c:txPr>
              <a:bodyPr/>
              <a:lstStyle/>
              <a:p>
                <a:pPr>
                  <a:defRPr sz="1400"/>
                </a:pPr>
                <a:endParaRPr lang="en-US"/>
              </a:p>
            </c:txPr>
            <c:showVal val="1"/>
          </c:dLbls>
          <c:cat>
            <c:strRef>
              <c:f>Sheet1!$A$2:$A$3</c:f>
              <c:strCache>
                <c:ptCount val="2"/>
                <c:pt idx="0">
                  <c:v>DIPLOMA</c:v>
                </c:pt>
                <c:pt idx="1">
                  <c:v>GRADUATE</c:v>
                </c:pt>
              </c:strCache>
            </c:strRef>
          </c:cat>
          <c:val>
            <c:numRef>
              <c:f>Sheet1!$B$2:$B$3</c:f>
              <c:numCache>
                <c:formatCode>General</c:formatCode>
                <c:ptCount val="2"/>
                <c:pt idx="0">
                  <c:v>48.7</c:v>
                </c:pt>
                <c:pt idx="1">
                  <c:v>18.2</c:v>
                </c:pt>
              </c:numCache>
            </c:numRef>
          </c:val>
        </c:ser>
        <c:ser>
          <c:idx val="1"/>
          <c:order val="1"/>
          <c:tx>
            <c:strRef>
              <c:f>Sheet1!$C$1</c:f>
              <c:strCache>
                <c:ptCount val="1"/>
                <c:pt idx="0">
                  <c:v>MODERATELY SATISFACTORY</c:v>
                </c:pt>
              </c:strCache>
            </c:strRef>
          </c:tx>
          <c:spPr>
            <a:solidFill>
              <a:srgbClr val="FF0000"/>
            </a:solidFill>
          </c:spPr>
          <c:dLbls>
            <c:txPr>
              <a:bodyPr/>
              <a:lstStyle/>
              <a:p>
                <a:pPr>
                  <a:defRPr sz="1400"/>
                </a:pPr>
                <a:endParaRPr lang="en-US"/>
              </a:p>
            </c:txPr>
            <c:showVal val="1"/>
          </c:dLbls>
          <c:cat>
            <c:strRef>
              <c:f>Sheet1!$A$2:$A$3</c:f>
              <c:strCache>
                <c:ptCount val="2"/>
                <c:pt idx="0">
                  <c:v>DIPLOMA</c:v>
                </c:pt>
                <c:pt idx="1">
                  <c:v>GRADUATE</c:v>
                </c:pt>
              </c:strCache>
            </c:strRef>
          </c:cat>
          <c:val>
            <c:numRef>
              <c:f>Sheet1!$C$2:$C$3</c:f>
              <c:numCache>
                <c:formatCode>General</c:formatCode>
                <c:ptCount val="2"/>
                <c:pt idx="0">
                  <c:v>51.3</c:v>
                </c:pt>
                <c:pt idx="1">
                  <c:v>81.8</c:v>
                </c:pt>
              </c:numCache>
            </c:numRef>
          </c:val>
        </c:ser>
        <c:axId val="86989824"/>
        <c:axId val="86999808"/>
      </c:barChart>
      <c:catAx>
        <c:axId val="86989824"/>
        <c:scaling>
          <c:orientation val="minMax"/>
        </c:scaling>
        <c:axPos val="b"/>
        <c:tickLblPos val="nextTo"/>
        <c:crossAx val="86999808"/>
        <c:crosses val="autoZero"/>
        <c:auto val="1"/>
        <c:lblAlgn val="ctr"/>
        <c:lblOffset val="100"/>
      </c:catAx>
      <c:valAx>
        <c:axId val="86999808"/>
        <c:scaling>
          <c:orientation val="minMax"/>
        </c:scaling>
        <c:axPos val="l"/>
        <c:majorGridlines/>
        <c:numFmt formatCode="General" sourceLinked="1"/>
        <c:tickLblPos val="nextTo"/>
        <c:crossAx val="86989824"/>
        <c:crosses val="autoZero"/>
        <c:crossBetween val="between"/>
      </c:valAx>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Sheet1!$B$1</c:f>
              <c:strCache>
                <c:ptCount val="1"/>
                <c:pt idx="0">
                  <c:v>UNSATISFACTORY</c:v>
                </c:pt>
              </c:strCache>
            </c:strRef>
          </c:tx>
          <c:dLbls>
            <c:txPr>
              <a:bodyPr/>
              <a:lstStyle/>
              <a:p>
                <a:pPr>
                  <a:defRPr sz="1400"/>
                </a:pPr>
                <a:endParaRPr lang="en-US"/>
              </a:p>
            </c:txPr>
            <c:showVal val="1"/>
          </c:dLbls>
          <c:cat>
            <c:strRef>
              <c:f>Sheet1!$A$2:$A$5</c:f>
              <c:strCache>
                <c:ptCount val="4"/>
                <c:pt idx="0">
                  <c:v>1 YEAR</c:v>
                </c:pt>
                <c:pt idx="1">
                  <c:v>2-3 YEARS</c:v>
                </c:pt>
                <c:pt idx="2">
                  <c:v>4+ YEARS</c:v>
                </c:pt>
                <c:pt idx="3">
                  <c:v>COMBINED</c:v>
                </c:pt>
              </c:strCache>
            </c:strRef>
          </c:cat>
          <c:val>
            <c:numRef>
              <c:f>Sheet1!$B$2:$B$5</c:f>
              <c:numCache>
                <c:formatCode>General</c:formatCode>
                <c:ptCount val="4"/>
                <c:pt idx="0">
                  <c:v>42.1</c:v>
                </c:pt>
                <c:pt idx="1">
                  <c:v>60</c:v>
                </c:pt>
                <c:pt idx="2">
                  <c:v>25</c:v>
                </c:pt>
                <c:pt idx="3">
                  <c:v>42</c:v>
                </c:pt>
              </c:numCache>
            </c:numRef>
          </c:val>
        </c:ser>
        <c:ser>
          <c:idx val="1"/>
          <c:order val="1"/>
          <c:tx>
            <c:strRef>
              <c:f>Sheet1!$C$1</c:f>
              <c:strCache>
                <c:ptCount val="1"/>
                <c:pt idx="0">
                  <c:v>MODERATELY SATISFACTORY</c:v>
                </c:pt>
              </c:strCache>
            </c:strRef>
          </c:tx>
          <c:spPr>
            <a:solidFill>
              <a:srgbClr val="FF0000"/>
            </a:solidFill>
          </c:spPr>
          <c:dLbls>
            <c:txPr>
              <a:bodyPr/>
              <a:lstStyle/>
              <a:p>
                <a:pPr>
                  <a:defRPr sz="1400"/>
                </a:pPr>
                <a:endParaRPr lang="en-US"/>
              </a:p>
            </c:txPr>
            <c:showVal val="1"/>
          </c:dLbls>
          <c:cat>
            <c:strRef>
              <c:f>Sheet1!$A$2:$A$5</c:f>
              <c:strCache>
                <c:ptCount val="4"/>
                <c:pt idx="0">
                  <c:v>1 YEAR</c:v>
                </c:pt>
                <c:pt idx="1">
                  <c:v>2-3 YEARS</c:v>
                </c:pt>
                <c:pt idx="2">
                  <c:v>4+ YEARS</c:v>
                </c:pt>
                <c:pt idx="3">
                  <c:v>COMBINED</c:v>
                </c:pt>
              </c:strCache>
            </c:strRef>
          </c:cat>
          <c:val>
            <c:numRef>
              <c:f>Sheet1!$C$2:$C$5</c:f>
              <c:numCache>
                <c:formatCode>General</c:formatCode>
                <c:ptCount val="4"/>
                <c:pt idx="0">
                  <c:v>57.9</c:v>
                </c:pt>
                <c:pt idx="1">
                  <c:v>40</c:v>
                </c:pt>
                <c:pt idx="2">
                  <c:v>75</c:v>
                </c:pt>
                <c:pt idx="3">
                  <c:v>58</c:v>
                </c:pt>
              </c:numCache>
            </c:numRef>
          </c:val>
        </c:ser>
        <c:axId val="103507840"/>
        <c:axId val="103509376"/>
      </c:barChart>
      <c:catAx>
        <c:axId val="103507840"/>
        <c:scaling>
          <c:orientation val="minMax"/>
        </c:scaling>
        <c:axPos val="b"/>
        <c:tickLblPos val="nextTo"/>
        <c:crossAx val="103509376"/>
        <c:crosses val="autoZero"/>
        <c:auto val="1"/>
        <c:lblAlgn val="ctr"/>
        <c:lblOffset val="100"/>
      </c:catAx>
      <c:valAx>
        <c:axId val="103509376"/>
        <c:scaling>
          <c:orientation val="minMax"/>
        </c:scaling>
        <c:axPos val="l"/>
        <c:majorGridlines/>
        <c:numFmt formatCode="General" sourceLinked="1"/>
        <c:tickLblPos val="nextTo"/>
        <c:crossAx val="103507840"/>
        <c:crosses val="autoZero"/>
        <c:crossBetween val="between"/>
      </c:valAx>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Sheet1!$B$1</c:f>
              <c:strCache>
                <c:ptCount val="1"/>
                <c:pt idx="0">
                  <c:v>UNSATISFACTORY</c:v>
                </c:pt>
              </c:strCache>
            </c:strRef>
          </c:tx>
          <c:dLbls>
            <c:txPr>
              <a:bodyPr/>
              <a:lstStyle/>
              <a:p>
                <a:pPr>
                  <a:defRPr sz="1400"/>
                </a:pPr>
                <a:endParaRPr lang="en-US"/>
              </a:p>
            </c:txPr>
            <c:showVal val="1"/>
          </c:dLbls>
          <c:cat>
            <c:strRef>
              <c:f>Sheet1!$A$2:$A$4</c:f>
              <c:strCache>
                <c:ptCount val="3"/>
                <c:pt idx="0">
                  <c:v>ICU</c:v>
                </c:pt>
                <c:pt idx="1">
                  <c:v>ICCU</c:v>
                </c:pt>
                <c:pt idx="2">
                  <c:v>EMERGENCY</c:v>
                </c:pt>
              </c:strCache>
            </c:strRef>
          </c:cat>
          <c:val>
            <c:numRef>
              <c:f>Sheet1!$B$2:$B$4</c:f>
              <c:numCache>
                <c:formatCode>General</c:formatCode>
                <c:ptCount val="3"/>
                <c:pt idx="0">
                  <c:v>40</c:v>
                </c:pt>
                <c:pt idx="1">
                  <c:v>65</c:v>
                </c:pt>
                <c:pt idx="2">
                  <c:v>0</c:v>
                </c:pt>
              </c:numCache>
            </c:numRef>
          </c:val>
        </c:ser>
        <c:ser>
          <c:idx val="1"/>
          <c:order val="1"/>
          <c:tx>
            <c:strRef>
              <c:f>Sheet1!$C$1</c:f>
              <c:strCache>
                <c:ptCount val="1"/>
                <c:pt idx="0">
                  <c:v>MODERATELY SATISFACTORY</c:v>
                </c:pt>
              </c:strCache>
            </c:strRef>
          </c:tx>
          <c:spPr>
            <a:solidFill>
              <a:srgbClr val="FF0000"/>
            </a:solidFill>
          </c:spPr>
          <c:dLbls>
            <c:txPr>
              <a:bodyPr/>
              <a:lstStyle/>
              <a:p>
                <a:pPr>
                  <a:defRPr sz="1400"/>
                </a:pPr>
                <a:endParaRPr lang="en-US"/>
              </a:p>
            </c:txPr>
            <c:showVal val="1"/>
          </c:dLbls>
          <c:cat>
            <c:strRef>
              <c:f>Sheet1!$A$2:$A$4</c:f>
              <c:strCache>
                <c:ptCount val="3"/>
                <c:pt idx="0">
                  <c:v>ICU</c:v>
                </c:pt>
                <c:pt idx="1">
                  <c:v>ICCU</c:v>
                </c:pt>
                <c:pt idx="2">
                  <c:v>EMERGENCY</c:v>
                </c:pt>
              </c:strCache>
            </c:strRef>
          </c:cat>
          <c:val>
            <c:numRef>
              <c:f>Sheet1!$C$2:$C$4</c:f>
              <c:numCache>
                <c:formatCode>General</c:formatCode>
                <c:ptCount val="3"/>
                <c:pt idx="0">
                  <c:v>65</c:v>
                </c:pt>
                <c:pt idx="1">
                  <c:v>35</c:v>
                </c:pt>
                <c:pt idx="2">
                  <c:v>100</c:v>
                </c:pt>
              </c:numCache>
            </c:numRef>
          </c:val>
        </c:ser>
        <c:axId val="103539456"/>
        <c:axId val="103540992"/>
      </c:barChart>
      <c:catAx>
        <c:axId val="103539456"/>
        <c:scaling>
          <c:orientation val="minMax"/>
        </c:scaling>
        <c:axPos val="b"/>
        <c:tickLblPos val="nextTo"/>
        <c:crossAx val="103540992"/>
        <c:crosses val="autoZero"/>
        <c:auto val="1"/>
        <c:lblAlgn val="ctr"/>
        <c:lblOffset val="100"/>
      </c:catAx>
      <c:valAx>
        <c:axId val="103540992"/>
        <c:scaling>
          <c:orientation val="minMax"/>
        </c:scaling>
        <c:axPos val="l"/>
        <c:majorGridlines/>
        <c:numFmt formatCode="General" sourceLinked="1"/>
        <c:tickLblPos val="nextTo"/>
        <c:crossAx val="103539456"/>
        <c:crosses val="autoZero"/>
        <c:crossBetween val="between"/>
      </c:valAx>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5/6/2013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5/6/2013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a:xfrm>
            <a:off x="0" y="3228536"/>
            <a:ext cx="9144000" cy="3629464"/>
          </a:xfrm>
        </p:spPr>
        <p:txBody>
          <a:bodyPr>
            <a:normAutofit/>
          </a:bodyPr>
          <a:lstStyle/>
          <a:p>
            <a:pPr algn="ctr"/>
            <a:r>
              <a:rPr lang="en-US" sz="3200" dirty="0" smtClean="0">
                <a:latin typeface="Times New Roman" pitchFamily="18" charset="0"/>
                <a:cs typeface="Times New Roman" pitchFamily="18" charset="0"/>
              </a:rPr>
              <a:t>DISSERTATION AT ASIAN HEART INSTITUTE &amp; RESEARCH CENTER </a:t>
            </a:r>
          </a:p>
          <a:p>
            <a:pPr algn="ctr"/>
            <a:endParaRPr lang="en-US" sz="3200" dirty="0" smtClean="0">
              <a:latin typeface="Times New Roman" pitchFamily="18" charset="0"/>
              <a:cs typeface="Times New Roman" pitchFamily="18" charset="0"/>
            </a:endParaRPr>
          </a:p>
          <a:p>
            <a:pPr algn="ctr"/>
            <a:r>
              <a:rPr lang="en-US" sz="3200" dirty="0" smtClean="0">
                <a:latin typeface="Times New Roman" pitchFamily="18" charset="0"/>
                <a:cs typeface="Times New Roman" pitchFamily="18" charset="0"/>
              </a:rPr>
              <a:t>SUBMITTED BY:- ANIL KHAN</a:t>
            </a:r>
          </a:p>
          <a:p>
            <a:pPr algn="ctr"/>
            <a:r>
              <a:rPr lang="en-US" sz="3200" dirty="0" smtClean="0">
                <a:latin typeface="Times New Roman" pitchFamily="18" charset="0"/>
                <a:cs typeface="Times New Roman" pitchFamily="18" charset="0"/>
              </a:rPr>
              <a:t>PG/11/011</a:t>
            </a:r>
          </a:p>
        </p:txBody>
      </p:sp>
      <p:pic>
        <p:nvPicPr>
          <p:cNvPr id="5" name="Picture 4" descr="IMG_0208.JPG"/>
          <p:cNvPicPr>
            <a:picLocks noChangeAspect="1"/>
          </p:cNvPicPr>
          <p:nvPr/>
        </p:nvPicPr>
        <p:blipFill>
          <a:blip r:embed="rId2" cstate="print"/>
          <a:stretch>
            <a:fillRect/>
          </a:stretch>
        </p:blipFill>
        <p:spPr>
          <a:xfrm>
            <a:off x="0" y="0"/>
            <a:ext cx="9144000" cy="32004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sz="3600" b="1" dirty="0" smtClean="0"/>
              <a:t>Diagram showing the Qualification, area of working and experience of the subject</a:t>
            </a:r>
            <a:endParaRPr lang="en-US" dirty="0"/>
          </a:p>
        </p:txBody>
      </p:sp>
      <p:graphicFrame>
        <p:nvGraphicFramePr>
          <p:cNvPr id="4" name="Content Placeholder 3"/>
          <p:cNvGraphicFramePr>
            <a:graphicFrameLocks noGrp="1"/>
          </p:cNvGraphicFramePr>
          <p:nvPr>
            <p:ph idx="1"/>
          </p:nvPr>
        </p:nvGraphicFramePr>
        <p:xfrm>
          <a:off x="471268" y="1808554"/>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pPr algn="ctr"/>
            <a:r>
              <a:rPr lang="en-US" sz="3200" b="1" dirty="0" smtClean="0"/>
              <a:t>Association between Age and practice level on Emergency drug distribution system</a:t>
            </a:r>
            <a:endParaRPr lang="en-US" sz="32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t>Association between Marital status and practice level on Emergency drug distribution system</a:t>
            </a:r>
            <a:endParaRPr lang="en-US" sz="3200" b="1"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t>Association between Qualification and practice level on Emergency drug distribution system</a:t>
            </a:r>
            <a:endParaRPr lang="en-US" sz="32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t>Association between Experience and practice level on Emergency crash cart  system</a:t>
            </a:r>
            <a:endParaRPr lang="en-US" sz="32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89888"/>
          </a:xfrm>
        </p:spPr>
        <p:txBody>
          <a:bodyPr>
            <a:noAutofit/>
          </a:bodyPr>
          <a:lstStyle/>
          <a:p>
            <a:pPr algn="ctr"/>
            <a:r>
              <a:rPr lang="en-US" sz="3200" b="1" dirty="0" smtClean="0"/>
              <a:t>ASSOCIATION BETWEEN AREA OF WORKING &amp; PRACTICE LEVEL ON EMERGENCY DRUG DISTRIBUTION SYSTEM</a:t>
            </a:r>
            <a:endParaRPr lang="en-US" sz="3200" dirty="0"/>
          </a:p>
        </p:txBody>
      </p:sp>
      <p:graphicFrame>
        <p:nvGraphicFramePr>
          <p:cNvPr id="4" name="Content Placeholder 3"/>
          <p:cNvGraphicFramePr>
            <a:graphicFrameLocks noGrp="1"/>
          </p:cNvGraphicFramePr>
          <p:nvPr>
            <p:ph idx="1"/>
          </p:nvPr>
        </p:nvGraphicFramePr>
        <p:xfrm>
          <a:off x="533400" y="2057400"/>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734312"/>
          </a:xfrm>
        </p:spPr>
        <p:txBody>
          <a:bodyPr>
            <a:noAutofit/>
          </a:bodyPr>
          <a:lstStyle/>
          <a:p>
            <a:pPr algn="ctr"/>
            <a:r>
              <a:rPr lang="en-US" sz="3600" b="1" dirty="0" smtClean="0"/>
              <a:t>Assessment of level of Practice on Emergency drug distribution system among Nurses</a:t>
            </a:r>
            <a:endParaRPr lang="en-US" sz="3600" dirty="0"/>
          </a:p>
        </p:txBody>
      </p:sp>
      <p:graphicFrame>
        <p:nvGraphicFramePr>
          <p:cNvPr id="4" name="Content Placeholder 3"/>
          <p:cNvGraphicFramePr>
            <a:graphicFrameLocks noGrp="1"/>
          </p:cNvGraphicFramePr>
          <p:nvPr>
            <p:ph idx="1"/>
          </p:nvPr>
        </p:nvGraphicFramePr>
        <p:xfrm>
          <a:off x="457200" y="2743200"/>
          <a:ext cx="8229600" cy="2823764"/>
        </p:xfrm>
        <a:graphic>
          <a:graphicData uri="http://schemas.openxmlformats.org/drawingml/2006/table">
            <a:tbl>
              <a:tblPr firstRow="1" bandRow="1">
                <a:tableStyleId>{5C22544A-7EE6-4342-B048-85BDC9FD1C3A}</a:tableStyleId>
              </a:tblPr>
              <a:tblGrid>
                <a:gridCol w="3962400"/>
                <a:gridCol w="1524000"/>
                <a:gridCol w="2743200"/>
              </a:tblGrid>
              <a:tr h="348655">
                <a:tc rowSpan="2">
                  <a:txBody>
                    <a:bodyPr/>
                    <a:lstStyle/>
                    <a:p>
                      <a:r>
                        <a:rPr lang="en-US" dirty="0" smtClean="0"/>
                        <a:t>PRACTICE LEVELS</a:t>
                      </a:r>
                      <a:endParaRPr lang="en-US" dirty="0"/>
                    </a:p>
                  </a:txBody>
                  <a:tcPr/>
                </a:tc>
                <a:tc gridSpan="2">
                  <a:txBody>
                    <a:bodyPr/>
                    <a:lstStyle/>
                    <a:p>
                      <a:r>
                        <a:rPr lang="en-US" dirty="0" smtClean="0"/>
                        <a:t>RESPONDENT</a:t>
                      </a:r>
                      <a:endParaRPr lang="en-US" dirty="0"/>
                    </a:p>
                  </a:txBody>
                  <a:tcPr/>
                </a:tc>
                <a:tc hMerge="1">
                  <a:txBody>
                    <a:bodyPr/>
                    <a:lstStyle/>
                    <a:p>
                      <a:endParaRPr lang="en-US" dirty="0"/>
                    </a:p>
                  </a:txBody>
                  <a:tcPr/>
                </a:tc>
              </a:tr>
              <a:tr h="366077">
                <a:tc vMerge="1">
                  <a:txBody>
                    <a:bodyPr/>
                    <a:lstStyle/>
                    <a:p>
                      <a:endParaRPr lang="en-US"/>
                    </a:p>
                  </a:txBody>
                  <a:tcPr/>
                </a:tc>
                <a:tc>
                  <a:txBody>
                    <a:bodyPr/>
                    <a:lstStyle/>
                    <a:p>
                      <a:r>
                        <a:rPr lang="en-US" dirty="0" smtClean="0"/>
                        <a:t>NUMBER</a:t>
                      </a:r>
                      <a:endParaRPr lang="en-US" dirty="0"/>
                    </a:p>
                  </a:txBody>
                  <a:tcPr/>
                </a:tc>
                <a:tc>
                  <a:txBody>
                    <a:bodyPr/>
                    <a:lstStyle/>
                    <a:p>
                      <a:r>
                        <a:rPr lang="en-US" dirty="0" smtClean="0"/>
                        <a:t>PERCENT</a:t>
                      </a:r>
                      <a:endParaRPr lang="en-US" dirty="0"/>
                    </a:p>
                  </a:txBody>
                  <a:tcPr/>
                </a:tc>
              </a:tr>
              <a:tr h="697309">
                <a:tc>
                  <a:txBody>
                    <a:bodyPr/>
                    <a:lstStyle/>
                    <a:p>
                      <a:r>
                        <a:rPr lang="en-US" dirty="0" smtClean="0"/>
                        <a:t>UNSATISFACTORY(&lt;50%)</a:t>
                      </a:r>
                      <a:endParaRPr lang="en-US" dirty="0"/>
                    </a:p>
                  </a:txBody>
                  <a:tcPr/>
                </a:tc>
                <a:tc>
                  <a:txBody>
                    <a:bodyPr/>
                    <a:lstStyle/>
                    <a:p>
                      <a:r>
                        <a:rPr lang="en-US" dirty="0" smtClean="0"/>
                        <a:t>21</a:t>
                      </a:r>
                    </a:p>
                  </a:txBody>
                  <a:tcPr/>
                </a:tc>
                <a:tc>
                  <a:txBody>
                    <a:bodyPr/>
                    <a:lstStyle/>
                    <a:p>
                      <a:r>
                        <a:rPr lang="en-US" dirty="0" smtClean="0"/>
                        <a:t>42.0</a:t>
                      </a:r>
                      <a:endParaRPr lang="en-US" dirty="0"/>
                    </a:p>
                  </a:txBody>
                  <a:tcPr/>
                </a:tc>
              </a:tr>
              <a:tr h="697309">
                <a:tc>
                  <a:txBody>
                    <a:bodyPr/>
                    <a:lstStyle/>
                    <a:p>
                      <a:r>
                        <a:rPr lang="en-US" dirty="0" smtClean="0"/>
                        <a:t>MODERATELY SATISFACTORY (51-75</a:t>
                      </a:r>
                    </a:p>
                    <a:p>
                      <a:r>
                        <a:rPr lang="en-US" dirty="0" smtClean="0"/>
                        <a:t>%)</a:t>
                      </a:r>
                      <a:endParaRPr lang="en-US" dirty="0"/>
                    </a:p>
                  </a:txBody>
                  <a:tcPr/>
                </a:tc>
                <a:tc>
                  <a:txBody>
                    <a:bodyPr/>
                    <a:lstStyle/>
                    <a:p>
                      <a:r>
                        <a:rPr lang="en-US" dirty="0" smtClean="0"/>
                        <a:t>29</a:t>
                      </a:r>
                      <a:endParaRPr lang="en-US" dirty="0"/>
                    </a:p>
                  </a:txBody>
                  <a:tcPr/>
                </a:tc>
                <a:tc>
                  <a:txBody>
                    <a:bodyPr/>
                    <a:lstStyle/>
                    <a:p>
                      <a:r>
                        <a:rPr lang="en-US" dirty="0" smtClean="0"/>
                        <a:t>48.0</a:t>
                      </a:r>
                      <a:endParaRPr lang="en-US" dirty="0"/>
                    </a:p>
                  </a:txBody>
                  <a:tcPr/>
                </a:tc>
              </a:tr>
              <a:tr h="697309">
                <a:tc>
                  <a:txBody>
                    <a:bodyPr/>
                    <a:lstStyle/>
                    <a:p>
                      <a:r>
                        <a:rPr lang="en-US" dirty="0" smtClean="0"/>
                        <a:t>TOTAL</a:t>
                      </a:r>
                      <a:endParaRPr lang="en-US" dirty="0"/>
                    </a:p>
                  </a:txBody>
                  <a:tcPr/>
                </a:tc>
                <a:tc>
                  <a:txBody>
                    <a:bodyPr/>
                    <a:lstStyle/>
                    <a:p>
                      <a:r>
                        <a:rPr lang="en-US" dirty="0" smtClean="0"/>
                        <a:t>50</a:t>
                      </a:r>
                      <a:endParaRPr lang="en-US" dirty="0"/>
                    </a:p>
                  </a:txBody>
                  <a:tcPr/>
                </a:tc>
                <a:tc>
                  <a:txBody>
                    <a:bodyPr/>
                    <a:lstStyle/>
                    <a:p>
                      <a:r>
                        <a:rPr lang="en-US" dirty="0" smtClean="0"/>
                        <a:t>100.00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normAutofit/>
          </a:bodyPr>
          <a:lstStyle/>
          <a:p>
            <a:pPr algn="ctr"/>
            <a:r>
              <a:rPr lang="en-US" sz="3200" b="1" dirty="0" smtClean="0"/>
              <a:t>Aspect wise Mean Practice on Emergency drug distribution system among Nurses</a:t>
            </a:r>
            <a:endParaRPr lang="en-US" sz="3200" dirty="0"/>
          </a:p>
        </p:txBody>
      </p:sp>
      <p:graphicFrame>
        <p:nvGraphicFramePr>
          <p:cNvPr id="4" name="Content Placeholder 3"/>
          <p:cNvGraphicFramePr>
            <a:graphicFrameLocks noGrp="1"/>
          </p:cNvGraphicFramePr>
          <p:nvPr>
            <p:ph idx="1"/>
          </p:nvPr>
        </p:nvGraphicFramePr>
        <p:xfrm>
          <a:off x="457200" y="2209800"/>
          <a:ext cx="8229600" cy="3926840"/>
        </p:xfrm>
        <a:graphic>
          <a:graphicData uri="http://schemas.openxmlformats.org/drawingml/2006/table">
            <a:tbl>
              <a:tblPr firstRow="1" bandRow="1">
                <a:tableStyleId>{5C22544A-7EE6-4342-B048-85BDC9FD1C3A}</a:tableStyleId>
              </a:tblPr>
              <a:tblGrid>
                <a:gridCol w="533400"/>
                <a:gridCol w="1524000"/>
                <a:gridCol w="1028700"/>
                <a:gridCol w="1028700"/>
                <a:gridCol w="1028700"/>
                <a:gridCol w="1028700"/>
                <a:gridCol w="1028700"/>
                <a:gridCol w="1028700"/>
              </a:tblGrid>
              <a:tr h="370840">
                <a:tc>
                  <a:txBody>
                    <a:bodyPr/>
                    <a:lstStyle/>
                    <a:p>
                      <a:r>
                        <a:rPr lang="en-US" sz="1400" dirty="0" smtClean="0"/>
                        <a:t>NO.</a:t>
                      </a:r>
                      <a:endParaRPr lang="en-US" sz="1400" dirty="0"/>
                    </a:p>
                  </a:txBody>
                  <a:tcPr/>
                </a:tc>
                <a:tc>
                  <a:txBody>
                    <a:bodyPr/>
                    <a:lstStyle/>
                    <a:p>
                      <a:r>
                        <a:rPr lang="en-US" sz="1400" dirty="0" smtClean="0"/>
                        <a:t>PRACTICE ASPECTS</a:t>
                      </a:r>
                    </a:p>
                  </a:txBody>
                  <a:tcPr/>
                </a:tc>
                <a:tc>
                  <a:txBody>
                    <a:bodyPr/>
                    <a:lstStyle/>
                    <a:p>
                      <a:r>
                        <a:rPr lang="en-US" sz="1400" dirty="0" smtClean="0"/>
                        <a:t>STATEMENTS </a:t>
                      </a:r>
                      <a:endParaRPr lang="en-US" sz="1400" dirty="0"/>
                    </a:p>
                  </a:txBody>
                  <a:tcPr/>
                </a:tc>
                <a:tc>
                  <a:txBody>
                    <a:bodyPr/>
                    <a:lstStyle/>
                    <a:p>
                      <a:r>
                        <a:rPr lang="en-US" sz="1400" dirty="0" smtClean="0"/>
                        <a:t>MAX. SCORE</a:t>
                      </a:r>
                      <a:endParaRPr lang="en-US" sz="1400" dirty="0"/>
                    </a:p>
                  </a:txBody>
                  <a:tcPr/>
                </a:tc>
                <a:tc>
                  <a:txBody>
                    <a:bodyPr/>
                    <a:lstStyle/>
                    <a:p>
                      <a:r>
                        <a:rPr lang="en-US" sz="1400" dirty="0" smtClean="0"/>
                        <a:t>RANGE SCORE</a:t>
                      </a:r>
                      <a:endParaRPr lang="en-US" sz="1400" dirty="0"/>
                    </a:p>
                  </a:txBody>
                  <a:tcPr/>
                </a:tc>
                <a:tc gridSpan="3">
                  <a:txBody>
                    <a:bodyPr/>
                    <a:lstStyle/>
                    <a:p>
                      <a:r>
                        <a:rPr lang="en-US" sz="1400" dirty="0" smtClean="0"/>
                        <a:t>PRACTICE SCORE</a:t>
                      </a:r>
                      <a:endParaRPr lang="en-US" sz="1400" dirty="0"/>
                    </a:p>
                  </a:txBody>
                  <a:tcPr/>
                </a:tc>
                <a:tc hMerge="1">
                  <a:txBody>
                    <a:bodyPr/>
                    <a:lstStyle/>
                    <a:p>
                      <a:endParaRPr lang="en-US"/>
                    </a:p>
                  </a:txBody>
                  <a:tcPr/>
                </a:tc>
                <a:tc hMerge="1">
                  <a:txBody>
                    <a:bodyPr/>
                    <a:lstStyle/>
                    <a:p>
                      <a:endParaRPr lang="en-US"/>
                    </a:p>
                  </a:txBody>
                  <a:tcPr/>
                </a:tc>
              </a:tr>
              <a:tr h="370840">
                <a:tc>
                  <a:txBody>
                    <a:bodyPr/>
                    <a:lstStyle/>
                    <a:p>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r>
                        <a:rPr lang="en-US" sz="1400" dirty="0" smtClean="0"/>
                        <a:t>MEAN</a:t>
                      </a:r>
                      <a:endParaRPr lang="en-US" sz="1400" dirty="0"/>
                    </a:p>
                  </a:txBody>
                  <a:tcPr/>
                </a:tc>
                <a:tc>
                  <a:txBody>
                    <a:bodyPr/>
                    <a:lstStyle/>
                    <a:p>
                      <a:r>
                        <a:rPr lang="en-US" sz="1400" dirty="0" smtClean="0"/>
                        <a:t>MEAN%</a:t>
                      </a:r>
                      <a:endParaRPr lang="en-US" sz="1400" dirty="0"/>
                    </a:p>
                  </a:txBody>
                  <a:tcPr/>
                </a:tc>
                <a:tc>
                  <a:txBody>
                    <a:bodyPr/>
                    <a:lstStyle/>
                    <a:p>
                      <a:r>
                        <a:rPr lang="en-US" sz="1400" dirty="0" smtClean="0"/>
                        <a:t>S.D%</a:t>
                      </a:r>
                      <a:endParaRPr lang="en-US" sz="1400" dirty="0"/>
                    </a:p>
                  </a:txBody>
                  <a:tcPr/>
                </a:tc>
              </a:tr>
              <a:tr h="370840">
                <a:tc>
                  <a:txBody>
                    <a:bodyPr/>
                    <a:lstStyle/>
                    <a:p>
                      <a:r>
                        <a:rPr lang="en-US" sz="1400" dirty="0" smtClean="0"/>
                        <a:t>1</a:t>
                      </a:r>
                      <a:endParaRPr lang="en-US" sz="1400" dirty="0"/>
                    </a:p>
                  </a:txBody>
                  <a:tcPr/>
                </a:tc>
                <a:tc>
                  <a:txBody>
                    <a:bodyPr/>
                    <a:lstStyle/>
                    <a:p>
                      <a:r>
                        <a:rPr lang="en-US" sz="1400" dirty="0" smtClean="0"/>
                        <a:t>LOCATION</a:t>
                      </a:r>
                      <a:endParaRPr lang="en-US" sz="1400" dirty="0"/>
                    </a:p>
                  </a:txBody>
                  <a:tcPr/>
                </a:tc>
                <a:tc>
                  <a:txBody>
                    <a:bodyPr/>
                    <a:lstStyle/>
                    <a:p>
                      <a:r>
                        <a:rPr lang="en-US" sz="1400" dirty="0" smtClean="0"/>
                        <a:t>3</a:t>
                      </a:r>
                      <a:endParaRPr lang="en-US" sz="1400" dirty="0"/>
                    </a:p>
                  </a:txBody>
                  <a:tcPr/>
                </a:tc>
                <a:tc>
                  <a:txBody>
                    <a:bodyPr/>
                    <a:lstStyle/>
                    <a:p>
                      <a:r>
                        <a:rPr lang="en-US" sz="1400" dirty="0" smtClean="0"/>
                        <a:t>3</a:t>
                      </a:r>
                      <a:endParaRPr lang="en-US" sz="1400" dirty="0"/>
                    </a:p>
                  </a:txBody>
                  <a:tcPr/>
                </a:tc>
                <a:tc>
                  <a:txBody>
                    <a:bodyPr/>
                    <a:lstStyle/>
                    <a:p>
                      <a:r>
                        <a:rPr lang="en-US" sz="1400" dirty="0" smtClean="0"/>
                        <a:t>1-3</a:t>
                      </a:r>
                      <a:endParaRPr lang="en-US" sz="1400" dirty="0"/>
                    </a:p>
                  </a:txBody>
                  <a:tcPr/>
                </a:tc>
                <a:tc>
                  <a:txBody>
                    <a:bodyPr/>
                    <a:lstStyle/>
                    <a:p>
                      <a:r>
                        <a:rPr lang="en-US" sz="1400" dirty="0" smtClean="0"/>
                        <a:t>2.72</a:t>
                      </a:r>
                      <a:endParaRPr lang="en-US" sz="1400" dirty="0"/>
                    </a:p>
                  </a:txBody>
                  <a:tcPr/>
                </a:tc>
                <a:tc>
                  <a:txBody>
                    <a:bodyPr/>
                    <a:lstStyle/>
                    <a:p>
                      <a:r>
                        <a:rPr lang="en-US" sz="1400" dirty="0" smtClean="0"/>
                        <a:t>90.7</a:t>
                      </a:r>
                      <a:endParaRPr lang="en-US" sz="1400" dirty="0"/>
                    </a:p>
                  </a:txBody>
                  <a:tcPr/>
                </a:tc>
                <a:tc>
                  <a:txBody>
                    <a:bodyPr/>
                    <a:lstStyle/>
                    <a:p>
                      <a:r>
                        <a:rPr lang="en-US" sz="1400" dirty="0" smtClean="0"/>
                        <a:t>19.1</a:t>
                      </a:r>
                      <a:endParaRPr lang="en-US" sz="1400" dirty="0"/>
                    </a:p>
                  </a:txBody>
                  <a:tcPr/>
                </a:tc>
              </a:tr>
              <a:tr h="370840">
                <a:tc>
                  <a:txBody>
                    <a:bodyPr/>
                    <a:lstStyle/>
                    <a:p>
                      <a:r>
                        <a:rPr lang="en-US" sz="1400" dirty="0" smtClean="0"/>
                        <a:t>2</a:t>
                      </a:r>
                      <a:endParaRPr lang="en-US" sz="1400" dirty="0"/>
                    </a:p>
                  </a:txBody>
                  <a:tcPr/>
                </a:tc>
                <a:tc>
                  <a:txBody>
                    <a:bodyPr/>
                    <a:lstStyle/>
                    <a:p>
                      <a:r>
                        <a:rPr lang="en-US" sz="1400" dirty="0" smtClean="0"/>
                        <a:t>MAINTENANCE</a:t>
                      </a:r>
                      <a:endParaRPr lang="en-US" sz="1400" dirty="0"/>
                    </a:p>
                  </a:txBody>
                  <a:tcPr/>
                </a:tc>
                <a:tc>
                  <a:txBody>
                    <a:bodyPr/>
                    <a:lstStyle/>
                    <a:p>
                      <a:r>
                        <a:rPr lang="en-US" sz="1400" dirty="0" smtClean="0"/>
                        <a:t>11</a:t>
                      </a:r>
                      <a:endParaRPr lang="en-US" sz="1400" dirty="0"/>
                    </a:p>
                  </a:txBody>
                  <a:tcPr/>
                </a:tc>
                <a:tc>
                  <a:txBody>
                    <a:bodyPr/>
                    <a:lstStyle/>
                    <a:p>
                      <a:r>
                        <a:rPr lang="en-US" sz="1400" dirty="0" smtClean="0"/>
                        <a:t>11</a:t>
                      </a:r>
                      <a:endParaRPr lang="en-US" sz="1400" dirty="0"/>
                    </a:p>
                  </a:txBody>
                  <a:tcPr/>
                </a:tc>
                <a:tc>
                  <a:txBody>
                    <a:bodyPr/>
                    <a:lstStyle/>
                    <a:p>
                      <a:r>
                        <a:rPr lang="en-US" sz="1400" dirty="0" smtClean="0"/>
                        <a:t>1-10</a:t>
                      </a:r>
                      <a:endParaRPr lang="en-US" sz="1400" dirty="0"/>
                    </a:p>
                  </a:txBody>
                  <a:tcPr/>
                </a:tc>
                <a:tc>
                  <a:txBody>
                    <a:bodyPr/>
                    <a:lstStyle/>
                    <a:p>
                      <a:r>
                        <a:rPr lang="en-US" sz="1400" dirty="0" smtClean="0"/>
                        <a:t>4.84</a:t>
                      </a:r>
                      <a:endParaRPr lang="en-US" sz="1400" dirty="0"/>
                    </a:p>
                  </a:txBody>
                  <a:tcPr/>
                </a:tc>
                <a:tc>
                  <a:txBody>
                    <a:bodyPr/>
                    <a:lstStyle/>
                    <a:p>
                      <a:r>
                        <a:rPr lang="en-US" sz="1400" dirty="0" smtClean="0"/>
                        <a:t>44.0</a:t>
                      </a:r>
                      <a:endParaRPr lang="en-US" sz="1400" dirty="0"/>
                    </a:p>
                  </a:txBody>
                  <a:tcPr/>
                </a:tc>
                <a:tc>
                  <a:txBody>
                    <a:bodyPr/>
                    <a:lstStyle/>
                    <a:p>
                      <a:r>
                        <a:rPr lang="en-US" sz="1400" dirty="0" smtClean="0"/>
                        <a:t>20.5</a:t>
                      </a:r>
                      <a:endParaRPr lang="en-US" sz="1400" dirty="0"/>
                    </a:p>
                  </a:txBody>
                  <a:tcPr/>
                </a:tc>
              </a:tr>
              <a:tr h="370840">
                <a:tc>
                  <a:txBody>
                    <a:bodyPr/>
                    <a:lstStyle/>
                    <a:p>
                      <a:r>
                        <a:rPr lang="en-US" sz="1400" dirty="0" smtClean="0"/>
                        <a:t>3</a:t>
                      </a:r>
                      <a:endParaRPr lang="en-US" sz="1400" dirty="0"/>
                    </a:p>
                  </a:txBody>
                  <a:tcPr/>
                </a:tc>
                <a:tc>
                  <a:txBody>
                    <a:bodyPr/>
                    <a:lstStyle/>
                    <a:p>
                      <a:r>
                        <a:rPr lang="en-US" sz="1400" dirty="0" smtClean="0"/>
                        <a:t>ARRANGEMENT</a:t>
                      </a:r>
                      <a:endParaRPr lang="en-US" sz="1400" dirty="0"/>
                    </a:p>
                  </a:txBody>
                  <a:tcPr/>
                </a:tc>
                <a:tc>
                  <a:txBody>
                    <a:bodyPr/>
                    <a:lstStyle/>
                    <a:p>
                      <a:r>
                        <a:rPr lang="en-US" sz="1400" dirty="0" smtClean="0"/>
                        <a:t>8</a:t>
                      </a:r>
                      <a:endParaRPr lang="en-US" sz="1400" dirty="0"/>
                    </a:p>
                  </a:txBody>
                  <a:tcPr/>
                </a:tc>
                <a:tc>
                  <a:txBody>
                    <a:bodyPr/>
                    <a:lstStyle/>
                    <a:p>
                      <a:r>
                        <a:rPr lang="en-US" sz="1400" dirty="0" smtClean="0"/>
                        <a:t>8</a:t>
                      </a:r>
                      <a:endParaRPr lang="en-US" sz="1400" dirty="0"/>
                    </a:p>
                  </a:txBody>
                  <a:tcPr/>
                </a:tc>
                <a:tc>
                  <a:txBody>
                    <a:bodyPr/>
                    <a:lstStyle/>
                    <a:p>
                      <a:r>
                        <a:rPr lang="en-US" sz="1400" dirty="0" smtClean="0"/>
                        <a:t>2-7</a:t>
                      </a:r>
                      <a:endParaRPr lang="en-US" sz="1400" dirty="0"/>
                    </a:p>
                  </a:txBody>
                  <a:tcPr/>
                </a:tc>
                <a:tc>
                  <a:txBody>
                    <a:bodyPr/>
                    <a:lstStyle/>
                    <a:p>
                      <a:r>
                        <a:rPr lang="en-US" sz="1400" dirty="0" smtClean="0"/>
                        <a:t>5.30</a:t>
                      </a:r>
                      <a:endParaRPr lang="en-US" sz="1400" dirty="0"/>
                    </a:p>
                  </a:txBody>
                  <a:tcPr/>
                </a:tc>
                <a:tc>
                  <a:txBody>
                    <a:bodyPr/>
                    <a:lstStyle/>
                    <a:p>
                      <a:r>
                        <a:rPr lang="en-US" sz="1400" dirty="0" smtClean="0"/>
                        <a:t>66.3</a:t>
                      </a:r>
                      <a:endParaRPr lang="en-US" sz="1400" dirty="0"/>
                    </a:p>
                  </a:txBody>
                  <a:tcPr/>
                </a:tc>
                <a:tc>
                  <a:txBody>
                    <a:bodyPr/>
                    <a:lstStyle/>
                    <a:p>
                      <a:r>
                        <a:rPr lang="en-US" sz="1400" dirty="0" smtClean="0"/>
                        <a:t>16.0</a:t>
                      </a:r>
                      <a:endParaRPr lang="en-US" sz="1400" dirty="0"/>
                    </a:p>
                  </a:txBody>
                  <a:tcPr/>
                </a:tc>
              </a:tr>
              <a:tr h="1036320">
                <a:tc>
                  <a:txBody>
                    <a:bodyPr/>
                    <a:lstStyle/>
                    <a:p>
                      <a:r>
                        <a:rPr lang="en-US" sz="1400" dirty="0" smtClean="0"/>
                        <a:t>4</a:t>
                      </a:r>
                      <a:endParaRPr lang="en-US" sz="1400" dirty="0"/>
                    </a:p>
                  </a:txBody>
                  <a:tcPr/>
                </a:tc>
                <a:tc>
                  <a:txBody>
                    <a:bodyPr/>
                    <a:lstStyle/>
                    <a:p>
                      <a:r>
                        <a:rPr lang="en-US" sz="1400" dirty="0" smtClean="0"/>
                        <a:t>POST EMERGENCY NURSING ACTION</a:t>
                      </a:r>
                      <a:endParaRPr lang="en-US" sz="1400" dirty="0"/>
                    </a:p>
                  </a:txBody>
                  <a:tcPr/>
                </a:tc>
                <a:tc>
                  <a:txBody>
                    <a:bodyPr/>
                    <a:lstStyle/>
                    <a:p>
                      <a:r>
                        <a:rPr lang="en-US" sz="1400" dirty="0" smtClean="0"/>
                        <a:t>3</a:t>
                      </a:r>
                      <a:endParaRPr lang="en-US" sz="1400" dirty="0"/>
                    </a:p>
                  </a:txBody>
                  <a:tcPr/>
                </a:tc>
                <a:tc>
                  <a:txBody>
                    <a:bodyPr/>
                    <a:lstStyle/>
                    <a:p>
                      <a:r>
                        <a:rPr lang="en-US" sz="1400" dirty="0" smtClean="0"/>
                        <a:t>3</a:t>
                      </a:r>
                      <a:endParaRPr lang="en-US" sz="1400" dirty="0"/>
                    </a:p>
                  </a:txBody>
                  <a:tcPr/>
                </a:tc>
                <a:tc>
                  <a:txBody>
                    <a:bodyPr/>
                    <a:lstStyle/>
                    <a:p>
                      <a:r>
                        <a:rPr lang="en-US" sz="1400" dirty="0" smtClean="0"/>
                        <a:t>0-2</a:t>
                      </a:r>
                      <a:endParaRPr lang="en-US" sz="1400" dirty="0"/>
                    </a:p>
                  </a:txBody>
                  <a:tcPr/>
                </a:tc>
                <a:tc>
                  <a:txBody>
                    <a:bodyPr/>
                    <a:lstStyle/>
                    <a:p>
                      <a:r>
                        <a:rPr lang="en-US" sz="1400" dirty="0" smtClean="0"/>
                        <a:t>0.74</a:t>
                      </a:r>
                      <a:endParaRPr lang="en-US" sz="1400" dirty="0"/>
                    </a:p>
                  </a:txBody>
                  <a:tcPr/>
                </a:tc>
                <a:tc>
                  <a:txBody>
                    <a:bodyPr/>
                    <a:lstStyle/>
                    <a:p>
                      <a:r>
                        <a:rPr lang="en-US" sz="1400" dirty="0" smtClean="0"/>
                        <a:t>24.7</a:t>
                      </a:r>
                      <a:endParaRPr lang="en-US" sz="1400" dirty="0"/>
                    </a:p>
                  </a:txBody>
                  <a:tcPr/>
                </a:tc>
                <a:tc>
                  <a:txBody>
                    <a:bodyPr/>
                    <a:lstStyle/>
                    <a:p>
                      <a:r>
                        <a:rPr lang="en-US" sz="1400" dirty="0" smtClean="0"/>
                        <a:t>25.9</a:t>
                      </a:r>
                      <a:endParaRPr lang="en-US" sz="1400" dirty="0"/>
                    </a:p>
                  </a:txBody>
                  <a:tcPr/>
                </a:tc>
              </a:tr>
              <a:tr h="370840">
                <a:tc>
                  <a:txBody>
                    <a:bodyPr/>
                    <a:lstStyle/>
                    <a:p>
                      <a:r>
                        <a:rPr lang="en-US" sz="1400" dirty="0" smtClean="0"/>
                        <a:t>5</a:t>
                      </a:r>
                      <a:endParaRPr lang="en-US" sz="1400" dirty="0"/>
                    </a:p>
                  </a:txBody>
                  <a:tcPr/>
                </a:tc>
                <a:tc>
                  <a:txBody>
                    <a:bodyPr/>
                    <a:lstStyle/>
                    <a:p>
                      <a:r>
                        <a:rPr lang="en-US" sz="1400" dirty="0" smtClean="0"/>
                        <a:t>CREDENTIALS</a:t>
                      </a:r>
                      <a:r>
                        <a:rPr lang="en-US" sz="1400" baseline="0" dirty="0" smtClean="0"/>
                        <a:t> OF NURSES</a:t>
                      </a:r>
                      <a:endParaRPr lang="en-US" sz="1400" dirty="0"/>
                    </a:p>
                  </a:txBody>
                  <a:tcPr/>
                </a:tc>
                <a:tc>
                  <a:txBody>
                    <a:bodyPr/>
                    <a:lstStyle/>
                    <a:p>
                      <a:r>
                        <a:rPr lang="en-US" sz="1400" dirty="0" smtClean="0"/>
                        <a:t>2</a:t>
                      </a:r>
                      <a:endParaRPr lang="en-US" sz="1400" dirty="0"/>
                    </a:p>
                  </a:txBody>
                  <a:tcPr/>
                </a:tc>
                <a:tc>
                  <a:txBody>
                    <a:bodyPr/>
                    <a:lstStyle/>
                    <a:p>
                      <a:r>
                        <a:rPr lang="en-US" sz="1400" dirty="0" smtClean="0"/>
                        <a:t>2</a:t>
                      </a:r>
                      <a:endParaRPr lang="en-US" sz="1400" dirty="0"/>
                    </a:p>
                  </a:txBody>
                  <a:tcPr/>
                </a:tc>
                <a:tc>
                  <a:txBody>
                    <a:bodyPr/>
                    <a:lstStyle/>
                    <a:p>
                      <a:r>
                        <a:rPr lang="en-US" sz="1400" dirty="0" smtClean="0"/>
                        <a:t>0-2</a:t>
                      </a:r>
                      <a:endParaRPr lang="en-US" sz="1400" dirty="0"/>
                    </a:p>
                  </a:txBody>
                  <a:tcPr/>
                </a:tc>
                <a:tc>
                  <a:txBody>
                    <a:bodyPr/>
                    <a:lstStyle/>
                    <a:p>
                      <a:r>
                        <a:rPr lang="en-US" sz="1400" dirty="0" smtClean="0"/>
                        <a:t>0.26</a:t>
                      </a:r>
                      <a:endParaRPr lang="en-US" sz="1400" dirty="0"/>
                    </a:p>
                  </a:txBody>
                  <a:tcPr/>
                </a:tc>
                <a:tc>
                  <a:txBody>
                    <a:bodyPr/>
                    <a:lstStyle/>
                    <a:p>
                      <a:r>
                        <a:rPr lang="en-US" sz="1400" dirty="0" smtClean="0"/>
                        <a:t>13.0</a:t>
                      </a:r>
                      <a:endParaRPr lang="en-US" sz="1400" dirty="0"/>
                    </a:p>
                  </a:txBody>
                  <a:tcPr/>
                </a:tc>
                <a:tc>
                  <a:txBody>
                    <a:bodyPr/>
                    <a:lstStyle/>
                    <a:p>
                      <a:r>
                        <a:rPr lang="en-US" sz="1400" dirty="0" smtClean="0"/>
                        <a:t>24.3</a:t>
                      </a:r>
                      <a:endParaRPr lang="en-US" sz="1400" dirty="0"/>
                    </a:p>
                  </a:txBody>
                  <a:tcPr/>
                </a:tc>
              </a:tr>
              <a:tr h="370840">
                <a:tc>
                  <a:txBody>
                    <a:bodyPr/>
                    <a:lstStyle/>
                    <a:p>
                      <a:endParaRPr lang="en-US" sz="1400" dirty="0"/>
                    </a:p>
                  </a:txBody>
                  <a:tcPr/>
                </a:tc>
                <a:tc>
                  <a:txBody>
                    <a:bodyPr/>
                    <a:lstStyle/>
                    <a:p>
                      <a:r>
                        <a:rPr lang="en-US" sz="1400" dirty="0" smtClean="0"/>
                        <a:t>TOTAL</a:t>
                      </a:r>
                      <a:endParaRPr lang="en-US" sz="1400" dirty="0"/>
                    </a:p>
                  </a:txBody>
                  <a:tcPr/>
                </a:tc>
                <a:tc>
                  <a:txBody>
                    <a:bodyPr/>
                    <a:lstStyle/>
                    <a:p>
                      <a:r>
                        <a:rPr lang="en-US" sz="1400" dirty="0" smtClean="0"/>
                        <a:t>27</a:t>
                      </a:r>
                      <a:endParaRPr lang="en-US" sz="1400" dirty="0"/>
                    </a:p>
                  </a:txBody>
                  <a:tcPr/>
                </a:tc>
                <a:tc>
                  <a:txBody>
                    <a:bodyPr/>
                    <a:lstStyle/>
                    <a:p>
                      <a:r>
                        <a:rPr lang="en-US" sz="1400" dirty="0" smtClean="0"/>
                        <a:t>27</a:t>
                      </a:r>
                      <a:endParaRPr lang="en-US" sz="1400" dirty="0"/>
                    </a:p>
                  </a:txBody>
                  <a:tcPr/>
                </a:tc>
                <a:tc>
                  <a:txBody>
                    <a:bodyPr/>
                    <a:lstStyle/>
                    <a:p>
                      <a:r>
                        <a:rPr lang="en-US" sz="1400" dirty="0" smtClean="0"/>
                        <a:t>8-20</a:t>
                      </a:r>
                      <a:endParaRPr lang="en-US" sz="1400" dirty="0"/>
                    </a:p>
                  </a:txBody>
                  <a:tcPr/>
                </a:tc>
                <a:tc>
                  <a:txBody>
                    <a:bodyPr/>
                    <a:lstStyle/>
                    <a:p>
                      <a:r>
                        <a:rPr lang="en-US" sz="1400" dirty="0" smtClean="0"/>
                        <a:t>13.86</a:t>
                      </a:r>
                      <a:endParaRPr lang="en-US" sz="1400" dirty="0"/>
                    </a:p>
                  </a:txBody>
                  <a:tcPr/>
                </a:tc>
                <a:tc>
                  <a:txBody>
                    <a:bodyPr/>
                    <a:lstStyle/>
                    <a:p>
                      <a:r>
                        <a:rPr lang="en-US" sz="1400" dirty="0" smtClean="0"/>
                        <a:t>51.3</a:t>
                      </a:r>
                      <a:endParaRPr lang="en-US" sz="1400" dirty="0"/>
                    </a:p>
                  </a:txBody>
                  <a:tcPr/>
                </a:tc>
                <a:tc>
                  <a:txBody>
                    <a:bodyPr/>
                    <a:lstStyle/>
                    <a:p>
                      <a:r>
                        <a:rPr lang="en-US" sz="1400" dirty="0" smtClean="0"/>
                        <a:t>13.7</a:t>
                      </a:r>
                      <a:endParaRPr lang="en-US" sz="140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734312"/>
          </a:xfrm>
        </p:spPr>
        <p:txBody>
          <a:bodyPr>
            <a:normAutofit/>
          </a:bodyPr>
          <a:lstStyle/>
          <a:p>
            <a:pPr algn="ctr"/>
            <a:r>
              <a:rPr lang="en-US" sz="3600" dirty="0" smtClean="0"/>
              <a:t/>
            </a:r>
            <a:br>
              <a:rPr lang="en-US" sz="3600" dirty="0" smtClean="0"/>
            </a:br>
            <a:r>
              <a:rPr lang="en-US" sz="3200" b="1" dirty="0" smtClean="0"/>
              <a:t>Association between practice score and demographic variables </a:t>
            </a:r>
            <a:endParaRPr lang="en-US" sz="3200" dirty="0"/>
          </a:p>
        </p:txBody>
      </p:sp>
      <p:graphicFrame>
        <p:nvGraphicFramePr>
          <p:cNvPr id="4" name="Content Placeholder 3"/>
          <p:cNvGraphicFramePr>
            <a:graphicFrameLocks noGrp="1"/>
          </p:cNvGraphicFramePr>
          <p:nvPr>
            <p:ph idx="1"/>
          </p:nvPr>
        </p:nvGraphicFramePr>
        <p:xfrm>
          <a:off x="457200" y="2362200"/>
          <a:ext cx="8229595" cy="3571240"/>
        </p:xfrm>
        <a:graphic>
          <a:graphicData uri="http://schemas.openxmlformats.org/drawingml/2006/table">
            <a:tbl>
              <a:tblPr firstRow="1" bandRow="1">
                <a:tableStyleId>{5C22544A-7EE6-4342-B048-85BDC9FD1C3A}</a:tableStyleId>
              </a:tblPr>
              <a:tblGrid>
                <a:gridCol w="533400"/>
                <a:gridCol w="1066800"/>
                <a:gridCol w="838200"/>
                <a:gridCol w="685800"/>
                <a:gridCol w="762000"/>
                <a:gridCol w="762000"/>
                <a:gridCol w="762000"/>
                <a:gridCol w="838200"/>
                <a:gridCol w="484905"/>
                <a:gridCol w="748145"/>
                <a:gridCol w="748145"/>
              </a:tblGrid>
              <a:tr h="370840">
                <a:tc>
                  <a:txBody>
                    <a:bodyPr/>
                    <a:lstStyle/>
                    <a:p>
                      <a:r>
                        <a:rPr lang="en-US" sz="1200" dirty="0" smtClean="0"/>
                        <a:t>S.No.</a:t>
                      </a:r>
                      <a:endParaRPr lang="en-US" sz="1200" dirty="0"/>
                    </a:p>
                  </a:txBody>
                  <a:tcPr/>
                </a:tc>
                <a:tc rowSpan="3">
                  <a:txBody>
                    <a:bodyPr/>
                    <a:lstStyle/>
                    <a:p>
                      <a:r>
                        <a:rPr lang="en-US" sz="1200" dirty="0" smtClean="0"/>
                        <a:t>DEMOGRAPHIC VARIABLES</a:t>
                      </a:r>
                      <a:endParaRPr lang="en-US" sz="1200" dirty="0"/>
                    </a:p>
                  </a:txBody>
                  <a:tcPr/>
                </a:tc>
                <a:tc gridSpan="6">
                  <a:txBody>
                    <a:bodyPr/>
                    <a:lstStyle/>
                    <a:p>
                      <a:r>
                        <a:rPr lang="en-US" sz="1200" dirty="0" smtClean="0"/>
                        <a:t>PRACTICE</a:t>
                      </a:r>
                      <a:endParaRPr lang="en-US" sz="1200"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r>
                        <a:rPr lang="en-US" sz="1200" dirty="0" smtClean="0"/>
                        <a:t>CHI</a:t>
                      </a:r>
                      <a:r>
                        <a:rPr lang="en-US" sz="1200" baseline="0" dirty="0" smtClean="0"/>
                        <a:t> SQ.</a:t>
                      </a:r>
                      <a:endParaRPr lang="en-US" sz="1200" dirty="0"/>
                    </a:p>
                  </a:txBody>
                  <a:tcPr/>
                </a:tc>
                <a:tc>
                  <a:txBody>
                    <a:bodyPr/>
                    <a:lstStyle/>
                    <a:p>
                      <a:r>
                        <a:rPr lang="en-US" sz="1200" dirty="0" err="1" smtClean="0"/>
                        <a:t>df</a:t>
                      </a:r>
                      <a:endParaRPr lang="en-US" sz="1200" dirty="0"/>
                    </a:p>
                  </a:txBody>
                  <a:tcPr/>
                </a:tc>
                <a:tc>
                  <a:txBody>
                    <a:bodyPr/>
                    <a:lstStyle/>
                    <a:p>
                      <a:r>
                        <a:rPr lang="en-US" sz="1200" dirty="0" smtClean="0"/>
                        <a:t>P</a:t>
                      </a:r>
                      <a:r>
                        <a:rPr lang="en-US" sz="1200" baseline="0" dirty="0" smtClean="0"/>
                        <a:t> value</a:t>
                      </a:r>
                      <a:endParaRPr lang="en-US" sz="1200" dirty="0"/>
                    </a:p>
                  </a:txBody>
                  <a:tcPr/>
                </a:tc>
              </a:tr>
              <a:tr h="370840">
                <a:tc>
                  <a:txBody>
                    <a:bodyPr/>
                    <a:lstStyle/>
                    <a:p>
                      <a:endParaRPr lang="en-US" sz="1200"/>
                    </a:p>
                  </a:txBody>
                  <a:tcPr/>
                </a:tc>
                <a:tc vMerge="1">
                  <a:txBody>
                    <a:bodyPr/>
                    <a:lstStyle/>
                    <a:p>
                      <a:endParaRPr lang="en-US" dirty="0"/>
                    </a:p>
                  </a:txBody>
                  <a:tcPr/>
                </a:tc>
                <a:tc gridSpan="2">
                  <a:txBody>
                    <a:bodyPr/>
                    <a:lstStyle/>
                    <a:p>
                      <a:r>
                        <a:rPr lang="en-US" sz="1200" dirty="0" smtClean="0"/>
                        <a:t>UNSATISFACTORY</a:t>
                      </a:r>
                      <a:endParaRPr lang="en-US" sz="1200" dirty="0"/>
                    </a:p>
                  </a:txBody>
                  <a:tcPr/>
                </a:tc>
                <a:tc hMerge="1">
                  <a:txBody>
                    <a:bodyPr/>
                    <a:lstStyle/>
                    <a:p>
                      <a:endParaRPr lang="en-US" dirty="0"/>
                    </a:p>
                  </a:txBody>
                  <a:tcPr/>
                </a:tc>
                <a:tc gridSpan="2">
                  <a:txBody>
                    <a:bodyPr/>
                    <a:lstStyle/>
                    <a:p>
                      <a:r>
                        <a:rPr lang="en-US" sz="1200" dirty="0" smtClean="0"/>
                        <a:t>MODERATELY SATISFACTORY</a:t>
                      </a:r>
                      <a:endParaRPr lang="en-US" sz="1200" dirty="0"/>
                    </a:p>
                  </a:txBody>
                  <a:tcPr/>
                </a:tc>
                <a:tc hMerge="1">
                  <a:txBody>
                    <a:bodyPr/>
                    <a:lstStyle/>
                    <a:p>
                      <a:endParaRPr lang="en-US" dirty="0"/>
                    </a:p>
                  </a:txBody>
                  <a:tcPr/>
                </a:tc>
                <a:tc gridSpan="2">
                  <a:txBody>
                    <a:bodyPr/>
                    <a:lstStyle/>
                    <a:p>
                      <a:r>
                        <a:rPr lang="en-US" sz="1200" dirty="0" smtClean="0"/>
                        <a:t>TOTAL</a:t>
                      </a:r>
                      <a:endParaRPr lang="en-US" sz="1200" dirty="0"/>
                    </a:p>
                  </a:txBody>
                  <a:tcPr/>
                </a:tc>
                <a:tc hMerge="1">
                  <a:txBody>
                    <a:bodyPr/>
                    <a:lstStyle/>
                    <a:p>
                      <a:endParaRPr lang="en-US" dirty="0"/>
                    </a:p>
                  </a:txBody>
                  <a:tcPr/>
                </a:tc>
                <a:tc>
                  <a:txBody>
                    <a:bodyPr/>
                    <a:lstStyle/>
                    <a:p>
                      <a:endParaRPr lang="en-US" sz="1200" dirty="0"/>
                    </a:p>
                  </a:txBody>
                  <a:tcPr/>
                </a:tc>
                <a:tc>
                  <a:txBody>
                    <a:bodyPr/>
                    <a:lstStyle/>
                    <a:p>
                      <a:endParaRPr lang="en-US" sz="1200"/>
                    </a:p>
                  </a:txBody>
                  <a:tcPr/>
                </a:tc>
                <a:tc>
                  <a:txBody>
                    <a:bodyPr/>
                    <a:lstStyle/>
                    <a:p>
                      <a:endParaRPr lang="en-US" sz="1200"/>
                    </a:p>
                  </a:txBody>
                  <a:tcPr/>
                </a:tc>
              </a:tr>
              <a:tr h="370840">
                <a:tc>
                  <a:txBody>
                    <a:bodyPr/>
                    <a:lstStyle/>
                    <a:p>
                      <a:endParaRPr lang="en-US" sz="1200"/>
                    </a:p>
                  </a:txBody>
                  <a:tcPr/>
                </a:tc>
                <a:tc vMerge="1">
                  <a:txBody>
                    <a:bodyPr/>
                    <a:lstStyle/>
                    <a:p>
                      <a:endParaRPr lang="en-US" dirty="0"/>
                    </a:p>
                  </a:txBody>
                  <a:tcPr/>
                </a:tc>
                <a:tc>
                  <a:txBody>
                    <a:bodyPr/>
                    <a:lstStyle/>
                    <a:p>
                      <a:r>
                        <a:rPr lang="en-US" sz="1200" dirty="0" smtClean="0"/>
                        <a:t>N</a:t>
                      </a:r>
                      <a:endParaRPr lang="en-US" sz="1200" dirty="0"/>
                    </a:p>
                  </a:txBody>
                  <a:tcPr/>
                </a:tc>
                <a:tc>
                  <a:txBody>
                    <a:bodyPr/>
                    <a:lstStyle/>
                    <a:p>
                      <a:r>
                        <a:rPr lang="en-US" sz="1200" dirty="0" smtClean="0"/>
                        <a:t>%</a:t>
                      </a:r>
                      <a:endParaRPr lang="en-US" sz="1200" dirty="0"/>
                    </a:p>
                  </a:txBody>
                  <a:tcPr/>
                </a:tc>
                <a:tc>
                  <a:txBody>
                    <a:bodyPr/>
                    <a:lstStyle/>
                    <a:p>
                      <a:r>
                        <a:rPr lang="en-US" sz="1200" dirty="0" smtClean="0"/>
                        <a:t>N</a:t>
                      </a:r>
                      <a:endParaRPr lang="en-US" sz="1200" dirty="0"/>
                    </a:p>
                  </a:txBody>
                  <a:tcPr/>
                </a:tc>
                <a:tc>
                  <a:txBody>
                    <a:bodyPr/>
                    <a:lstStyle/>
                    <a:p>
                      <a:r>
                        <a:rPr lang="en-US" sz="1200" dirty="0" smtClean="0"/>
                        <a:t>%</a:t>
                      </a:r>
                      <a:endParaRPr lang="en-US" sz="1200" dirty="0"/>
                    </a:p>
                  </a:txBody>
                  <a:tcPr/>
                </a:tc>
                <a:tc>
                  <a:txBody>
                    <a:bodyPr/>
                    <a:lstStyle/>
                    <a:p>
                      <a:r>
                        <a:rPr lang="en-US" sz="1200" dirty="0" smtClean="0"/>
                        <a:t>N</a:t>
                      </a:r>
                      <a:endParaRPr lang="en-US" sz="1200" dirty="0"/>
                    </a:p>
                  </a:txBody>
                  <a:tcPr/>
                </a:tc>
                <a:tc>
                  <a:txBody>
                    <a:bodyPr/>
                    <a:lstStyle/>
                    <a:p>
                      <a:r>
                        <a:rPr lang="en-US" sz="1200" dirty="0" smtClean="0"/>
                        <a:t>%</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r>
                        <a:rPr lang="en-US" sz="1200" dirty="0" smtClean="0"/>
                        <a:t>1</a:t>
                      </a:r>
                      <a:endParaRPr lang="en-US" sz="1200" dirty="0"/>
                    </a:p>
                  </a:txBody>
                  <a:tcPr/>
                </a:tc>
                <a:tc>
                  <a:txBody>
                    <a:bodyPr/>
                    <a:lstStyle/>
                    <a:p>
                      <a:r>
                        <a:rPr lang="en-US" sz="1200" dirty="0" smtClean="0"/>
                        <a:t>AGE</a:t>
                      </a:r>
                    </a:p>
                    <a:p>
                      <a:r>
                        <a:rPr lang="en-US" sz="1200" dirty="0" smtClean="0"/>
                        <a:t>23-25</a:t>
                      </a:r>
                    </a:p>
                    <a:p>
                      <a:r>
                        <a:rPr lang="en-US" sz="1200" dirty="0" smtClean="0"/>
                        <a:t>26-27</a:t>
                      </a:r>
                    </a:p>
                    <a:p>
                      <a:r>
                        <a:rPr lang="en-US" sz="1200" dirty="0" smtClean="0"/>
                        <a:t>28-31</a:t>
                      </a:r>
                      <a:endParaRPr lang="en-US" sz="1200" dirty="0"/>
                    </a:p>
                  </a:txBody>
                  <a:tcPr/>
                </a:tc>
                <a:tc>
                  <a:txBody>
                    <a:bodyPr/>
                    <a:lstStyle/>
                    <a:p>
                      <a:endParaRPr lang="en-US" sz="1200" dirty="0" smtClean="0"/>
                    </a:p>
                    <a:p>
                      <a:r>
                        <a:rPr lang="en-US" sz="1200" dirty="0" smtClean="0"/>
                        <a:t>14</a:t>
                      </a:r>
                    </a:p>
                    <a:p>
                      <a:r>
                        <a:rPr lang="en-US" sz="1200" dirty="0" smtClean="0"/>
                        <a:t>6</a:t>
                      </a:r>
                    </a:p>
                    <a:p>
                      <a:r>
                        <a:rPr lang="en-US" sz="1200" dirty="0" smtClean="0"/>
                        <a:t>1</a:t>
                      </a:r>
                      <a:endParaRPr lang="en-US" sz="1200" dirty="0"/>
                    </a:p>
                  </a:txBody>
                  <a:tcPr/>
                </a:tc>
                <a:tc>
                  <a:txBody>
                    <a:bodyPr/>
                    <a:lstStyle/>
                    <a:p>
                      <a:endParaRPr lang="en-US" sz="1200" dirty="0" smtClean="0"/>
                    </a:p>
                    <a:p>
                      <a:r>
                        <a:rPr lang="en-US" sz="1200" dirty="0" smtClean="0"/>
                        <a:t>63.6</a:t>
                      </a:r>
                    </a:p>
                    <a:p>
                      <a:r>
                        <a:rPr lang="en-US" sz="1200" dirty="0" smtClean="0"/>
                        <a:t>30.0</a:t>
                      </a:r>
                    </a:p>
                    <a:p>
                      <a:r>
                        <a:rPr lang="en-US" sz="1200" dirty="0" smtClean="0"/>
                        <a:t>12.5</a:t>
                      </a:r>
                      <a:endParaRPr lang="en-US" sz="1200" dirty="0"/>
                    </a:p>
                  </a:txBody>
                  <a:tcPr/>
                </a:tc>
                <a:tc>
                  <a:txBody>
                    <a:bodyPr/>
                    <a:lstStyle/>
                    <a:p>
                      <a:endParaRPr lang="en-US" sz="1200" dirty="0" smtClean="0"/>
                    </a:p>
                    <a:p>
                      <a:r>
                        <a:rPr lang="en-US" sz="1200" dirty="0" smtClean="0"/>
                        <a:t>8</a:t>
                      </a:r>
                    </a:p>
                    <a:p>
                      <a:r>
                        <a:rPr lang="en-US" sz="1200" dirty="0" smtClean="0"/>
                        <a:t>14</a:t>
                      </a:r>
                    </a:p>
                    <a:p>
                      <a:r>
                        <a:rPr lang="en-US" sz="1200" dirty="0" smtClean="0"/>
                        <a:t>7</a:t>
                      </a:r>
                      <a:endParaRPr lang="en-US" sz="1200" dirty="0"/>
                    </a:p>
                  </a:txBody>
                  <a:tcPr/>
                </a:tc>
                <a:tc>
                  <a:txBody>
                    <a:bodyPr/>
                    <a:lstStyle/>
                    <a:p>
                      <a:endParaRPr lang="en-US" sz="1200" dirty="0" smtClean="0"/>
                    </a:p>
                    <a:p>
                      <a:r>
                        <a:rPr lang="en-US" sz="1200" dirty="0" smtClean="0"/>
                        <a:t>36.4</a:t>
                      </a:r>
                    </a:p>
                    <a:p>
                      <a:r>
                        <a:rPr lang="en-US" sz="1200" dirty="0" smtClean="0"/>
                        <a:t>70.0</a:t>
                      </a:r>
                    </a:p>
                    <a:p>
                      <a:r>
                        <a:rPr lang="en-US" sz="1200" dirty="0" smtClean="0"/>
                        <a:t>87.5</a:t>
                      </a:r>
                      <a:endParaRPr lang="en-US" sz="1200" dirty="0"/>
                    </a:p>
                  </a:txBody>
                  <a:tcPr/>
                </a:tc>
                <a:tc>
                  <a:txBody>
                    <a:bodyPr/>
                    <a:lstStyle/>
                    <a:p>
                      <a:endParaRPr lang="en-US" sz="1200" dirty="0" smtClean="0"/>
                    </a:p>
                    <a:p>
                      <a:r>
                        <a:rPr lang="en-US" sz="1200" dirty="0" smtClean="0"/>
                        <a:t>22</a:t>
                      </a:r>
                    </a:p>
                    <a:p>
                      <a:r>
                        <a:rPr lang="en-US" sz="1200" dirty="0" smtClean="0"/>
                        <a:t>20</a:t>
                      </a:r>
                    </a:p>
                    <a:p>
                      <a:r>
                        <a:rPr lang="en-US" sz="1200" dirty="0" smtClean="0"/>
                        <a:t>8</a:t>
                      </a:r>
                    </a:p>
                  </a:txBody>
                  <a:tcPr/>
                </a:tc>
                <a:tc>
                  <a:txBody>
                    <a:bodyPr/>
                    <a:lstStyle/>
                    <a:p>
                      <a:endParaRPr lang="en-US" sz="1200" dirty="0" smtClean="0"/>
                    </a:p>
                    <a:p>
                      <a:r>
                        <a:rPr lang="en-US" sz="1200" dirty="0" smtClean="0"/>
                        <a:t>22</a:t>
                      </a:r>
                    </a:p>
                    <a:p>
                      <a:r>
                        <a:rPr lang="en-US" sz="1200" dirty="0" smtClean="0"/>
                        <a:t>20</a:t>
                      </a:r>
                    </a:p>
                    <a:p>
                      <a:r>
                        <a:rPr lang="en-US" sz="1200" dirty="0" smtClean="0"/>
                        <a:t>8</a:t>
                      </a:r>
                      <a:endParaRPr lang="en-US" sz="1200" dirty="0"/>
                    </a:p>
                  </a:txBody>
                  <a:tcPr/>
                </a:tc>
                <a:tc>
                  <a:txBody>
                    <a:bodyPr/>
                    <a:lstStyle/>
                    <a:p>
                      <a:endParaRPr lang="en-US" sz="1200" dirty="0" smtClean="0"/>
                    </a:p>
                    <a:p>
                      <a:r>
                        <a:rPr lang="en-US" sz="1200" dirty="0" smtClean="0"/>
                        <a:t>8.27</a:t>
                      </a:r>
                      <a:endParaRPr lang="en-US" sz="1200" dirty="0"/>
                    </a:p>
                  </a:txBody>
                  <a:tcPr/>
                </a:tc>
                <a:tc>
                  <a:txBody>
                    <a:bodyPr/>
                    <a:lstStyle/>
                    <a:p>
                      <a:endParaRPr lang="en-US" sz="1200" dirty="0" smtClean="0"/>
                    </a:p>
                    <a:p>
                      <a:r>
                        <a:rPr lang="en-US" sz="1200" dirty="0" smtClean="0"/>
                        <a:t>2</a:t>
                      </a:r>
                    </a:p>
                  </a:txBody>
                  <a:tcPr/>
                </a:tc>
                <a:tc>
                  <a:txBody>
                    <a:bodyPr/>
                    <a:lstStyle/>
                    <a:p>
                      <a:endParaRPr lang="en-US" sz="1200" dirty="0" smtClean="0"/>
                    </a:p>
                    <a:p>
                      <a:r>
                        <a:rPr lang="en-US" sz="1200" dirty="0" smtClean="0"/>
                        <a:t>0.016</a:t>
                      </a:r>
                      <a:endParaRPr lang="en-US" sz="1200" dirty="0"/>
                    </a:p>
                  </a:txBody>
                  <a:tcPr/>
                </a:tc>
              </a:tr>
              <a:tr h="370840">
                <a:tc>
                  <a:txBody>
                    <a:bodyPr/>
                    <a:lstStyle/>
                    <a:p>
                      <a:r>
                        <a:rPr lang="en-US" sz="1200" dirty="0" smtClean="0"/>
                        <a:t>2</a:t>
                      </a:r>
                      <a:endParaRPr lang="en-US" sz="1200" dirty="0"/>
                    </a:p>
                  </a:txBody>
                  <a:tcPr/>
                </a:tc>
                <a:tc>
                  <a:txBody>
                    <a:bodyPr/>
                    <a:lstStyle/>
                    <a:p>
                      <a:r>
                        <a:rPr lang="en-US" sz="1200" dirty="0" smtClean="0"/>
                        <a:t>GENDER</a:t>
                      </a:r>
                    </a:p>
                    <a:p>
                      <a:r>
                        <a:rPr lang="en-US" sz="1200" dirty="0" smtClean="0"/>
                        <a:t>MALE </a:t>
                      </a:r>
                    </a:p>
                    <a:p>
                      <a:r>
                        <a:rPr lang="en-US" sz="1200" dirty="0" smtClean="0"/>
                        <a:t>FEMALE</a:t>
                      </a:r>
                      <a:endParaRPr lang="en-US" sz="1200" dirty="0"/>
                    </a:p>
                  </a:txBody>
                  <a:tcPr/>
                </a:tc>
                <a:tc>
                  <a:txBody>
                    <a:bodyPr/>
                    <a:lstStyle/>
                    <a:p>
                      <a:endParaRPr lang="en-US" sz="1200" dirty="0" smtClean="0"/>
                    </a:p>
                    <a:p>
                      <a:r>
                        <a:rPr lang="en-US" sz="1200" dirty="0" smtClean="0"/>
                        <a:t>6</a:t>
                      </a:r>
                    </a:p>
                    <a:p>
                      <a:r>
                        <a:rPr lang="en-US" sz="1200" dirty="0" smtClean="0"/>
                        <a:t>15</a:t>
                      </a:r>
                      <a:endParaRPr lang="en-US" sz="1200" dirty="0"/>
                    </a:p>
                  </a:txBody>
                  <a:tcPr/>
                </a:tc>
                <a:tc>
                  <a:txBody>
                    <a:bodyPr/>
                    <a:lstStyle/>
                    <a:p>
                      <a:endParaRPr lang="en-US" sz="1200" dirty="0" smtClean="0"/>
                    </a:p>
                    <a:p>
                      <a:r>
                        <a:rPr lang="en-US" sz="1200" dirty="0" smtClean="0"/>
                        <a:t>40.0</a:t>
                      </a:r>
                    </a:p>
                    <a:p>
                      <a:r>
                        <a:rPr lang="en-US" sz="1200" dirty="0" smtClean="0"/>
                        <a:t>42.9</a:t>
                      </a:r>
                      <a:endParaRPr lang="en-US" sz="1200" dirty="0"/>
                    </a:p>
                  </a:txBody>
                  <a:tcPr/>
                </a:tc>
                <a:tc>
                  <a:txBody>
                    <a:bodyPr/>
                    <a:lstStyle/>
                    <a:p>
                      <a:endParaRPr lang="en-US" sz="1200" dirty="0" smtClean="0"/>
                    </a:p>
                    <a:p>
                      <a:r>
                        <a:rPr lang="en-US" sz="1200" dirty="0" smtClean="0"/>
                        <a:t>9</a:t>
                      </a:r>
                    </a:p>
                    <a:p>
                      <a:r>
                        <a:rPr lang="en-US" sz="1200" dirty="0" smtClean="0"/>
                        <a:t>20</a:t>
                      </a:r>
                      <a:endParaRPr lang="en-US" sz="1200" dirty="0"/>
                    </a:p>
                  </a:txBody>
                  <a:tcPr/>
                </a:tc>
                <a:tc>
                  <a:txBody>
                    <a:bodyPr/>
                    <a:lstStyle/>
                    <a:p>
                      <a:endParaRPr lang="en-US" sz="1200" dirty="0" smtClean="0"/>
                    </a:p>
                    <a:p>
                      <a:r>
                        <a:rPr lang="en-US" sz="1200" dirty="0" smtClean="0"/>
                        <a:t>60.0</a:t>
                      </a:r>
                    </a:p>
                    <a:p>
                      <a:r>
                        <a:rPr lang="en-US" sz="1200" dirty="0" smtClean="0"/>
                        <a:t>57.1</a:t>
                      </a:r>
                      <a:endParaRPr lang="en-US" sz="1200" dirty="0"/>
                    </a:p>
                  </a:txBody>
                  <a:tcPr/>
                </a:tc>
                <a:tc>
                  <a:txBody>
                    <a:bodyPr/>
                    <a:lstStyle/>
                    <a:p>
                      <a:endParaRPr lang="en-US" sz="1200" dirty="0" smtClean="0"/>
                    </a:p>
                    <a:p>
                      <a:r>
                        <a:rPr lang="en-US" sz="1200" dirty="0" smtClean="0"/>
                        <a:t>15</a:t>
                      </a:r>
                    </a:p>
                    <a:p>
                      <a:r>
                        <a:rPr lang="en-US" sz="1200" dirty="0" smtClean="0"/>
                        <a:t>35</a:t>
                      </a:r>
                    </a:p>
                  </a:txBody>
                  <a:tcPr/>
                </a:tc>
                <a:tc>
                  <a:txBody>
                    <a:bodyPr/>
                    <a:lstStyle/>
                    <a:p>
                      <a:endParaRPr lang="en-US" sz="1200" dirty="0" smtClean="0"/>
                    </a:p>
                    <a:p>
                      <a:r>
                        <a:rPr lang="en-US" sz="1200" dirty="0" smtClean="0"/>
                        <a:t>15</a:t>
                      </a:r>
                    </a:p>
                    <a:p>
                      <a:r>
                        <a:rPr lang="en-US" sz="1200" dirty="0" smtClean="0"/>
                        <a:t>35</a:t>
                      </a:r>
                      <a:endParaRPr lang="en-US" sz="1200" dirty="0"/>
                    </a:p>
                  </a:txBody>
                  <a:tcPr/>
                </a:tc>
                <a:tc>
                  <a:txBody>
                    <a:bodyPr/>
                    <a:lstStyle/>
                    <a:p>
                      <a:endParaRPr lang="en-US" sz="1200" dirty="0" smtClean="0"/>
                    </a:p>
                    <a:p>
                      <a:r>
                        <a:rPr lang="en-US" sz="1200" dirty="0" smtClean="0"/>
                        <a:t>0.04</a:t>
                      </a:r>
                      <a:endParaRPr lang="en-US" sz="1200" dirty="0"/>
                    </a:p>
                  </a:txBody>
                  <a:tcPr/>
                </a:tc>
                <a:tc>
                  <a:txBody>
                    <a:bodyPr/>
                    <a:lstStyle/>
                    <a:p>
                      <a:endParaRPr lang="en-US" sz="1200" dirty="0" smtClean="0"/>
                    </a:p>
                    <a:p>
                      <a:r>
                        <a:rPr lang="en-US" sz="1200" dirty="0" smtClean="0"/>
                        <a:t>1</a:t>
                      </a:r>
                      <a:endParaRPr lang="en-US" sz="1200" dirty="0"/>
                    </a:p>
                  </a:txBody>
                  <a:tcPr/>
                </a:tc>
                <a:tc>
                  <a:txBody>
                    <a:bodyPr/>
                    <a:lstStyle/>
                    <a:p>
                      <a:endParaRPr lang="en-US" sz="1200" dirty="0" smtClean="0"/>
                    </a:p>
                    <a:p>
                      <a:r>
                        <a:rPr lang="en-US" sz="1200" dirty="0" smtClean="0"/>
                        <a:t>0.851</a:t>
                      </a:r>
                      <a:endParaRPr lang="en-US" sz="1200" dirty="0"/>
                    </a:p>
                  </a:txBody>
                  <a:tcPr/>
                </a:tc>
              </a:tr>
              <a:tr h="370840">
                <a:tc>
                  <a:txBody>
                    <a:bodyPr/>
                    <a:lstStyle/>
                    <a:p>
                      <a:r>
                        <a:rPr lang="en-US" sz="1200" dirty="0" smtClean="0"/>
                        <a:t>3</a:t>
                      </a:r>
                      <a:endParaRPr lang="en-US" sz="1200" dirty="0"/>
                    </a:p>
                  </a:txBody>
                  <a:tcPr/>
                </a:tc>
                <a:tc>
                  <a:txBody>
                    <a:bodyPr/>
                    <a:lstStyle/>
                    <a:p>
                      <a:r>
                        <a:rPr lang="en-US" sz="1200" dirty="0" smtClean="0"/>
                        <a:t>MARITAL</a:t>
                      </a:r>
                      <a:r>
                        <a:rPr lang="en-US" sz="1200" baseline="0" dirty="0" smtClean="0"/>
                        <a:t> STATUS</a:t>
                      </a:r>
                    </a:p>
                    <a:p>
                      <a:r>
                        <a:rPr lang="en-US" sz="1200" baseline="0" dirty="0" smtClean="0"/>
                        <a:t>SINGLE</a:t>
                      </a:r>
                    </a:p>
                    <a:p>
                      <a:r>
                        <a:rPr lang="en-US" sz="1200" baseline="0" dirty="0" smtClean="0"/>
                        <a:t>MARRIED</a:t>
                      </a:r>
                      <a:endParaRPr lang="en-US" sz="1200" dirty="0" smtClean="0"/>
                    </a:p>
                  </a:txBody>
                  <a:tcPr/>
                </a:tc>
                <a:tc>
                  <a:txBody>
                    <a:bodyPr/>
                    <a:lstStyle/>
                    <a:p>
                      <a:endParaRPr lang="en-US" sz="1200" dirty="0" smtClean="0"/>
                    </a:p>
                    <a:p>
                      <a:endParaRPr lang="en-US" sz="1200" dirty="0" smtClean="0"/>
                    </a:p>
                    <a:p>
                      <a:r>
                        <a:rPr lang="en-US" sz="1200" dirty="0" smtClean="0"/>
                        <a:t>19</a:t>
                      </a:r>
                    </a:p>
                    <a:p>
                      <a:r>
                        <a:rPr lang="en-US" sz="1200" dirty="0" smtClean="0"/>
                        <a:t>2</a:t>
                      </a:r>
                      <a:endParaRPr lang="en-US" sz="1200" dirty="0"/>
                    </a:p>
                  </a:txBody>
                  <a:tcPr/>
                </a:tc>
                <a:tc>
                  <a:txBody>
                    <a:bodyPr/>
                    <a:lstStyle/>
                    <a:p>
                      <a:endParaRPr lang="en-US" sz="1200" dirty="0" smtClean="0"/>
                    </a:p>
                    <a:p>
                      <a:endParaRPr lang="en-US" sz="1200" dirty="0" smtClean="0"/>
                    </a:p>
                    <a:p>
                      <a:r>
                        <a:rPr lang="en-US" sz="1200" dirty="0" smtClean="0"/>
                        <a:t>48.7</a:t>
                      </a:r>
                    </a:p>
                    <a:p>
                      <a:r>
                        <a:rPr lang="en-US" sz="1200" dirty="0" smtClean="0"/>
                        <a:t>18.2</a:t>
                      </a:r>
                      <a:endParaRPr lang="en-US" sz="1200" dirty="0"/>
                    </a:p>
                  </a:txBody>
                  <a:tcPr/>
                </a:tc>
                <a:tc>
                  <a:txBody>
                    <a:bodyPr/>
                    <a:lstStyle/>
                    <a:p>
                      <a:endParaRPr lang="en-US" sz="1200" dirty="0" smtClean="0"/>
                    </a:p>
                    <a:p>
                      <a:endParaRPr lang="en-US" sz="1200" dirty="0" smtClean="0"/>
                    </a:p>
                    <a:p>
                      <a:r>
                        <a:rPr lang="en-US" sz="1200" dirty="0" smtClean="0"/>
                        <a:t>20</a:t>
                      </a:r>
                    </a:p>
                    <a:p>
                      <a:r>
                        <a:rPr lang="en-US" sz="1200" dirty="0" smtClean="0"/>
                        <a:t>9</a:t>
                      </a:r>
                      <a:endParaRPr lang="en-US" sz="1200" dirty="0"/>
                    </a:p>
                  </a:txBody>
                  <a:tcPr/>
                </a:tc>
                <a:tc>
                  <a:txBody>
                    <a:bodyPr/>
                    <a:lstStyle/>
                    <a:p>
                      <a:endParaRPr lang="en-US" sz="1200" dirty="0" smtClean="0"/>
                    </a:p>
                    <a:p>
                      <a:endParaRPr lang="en-US" sz="1200" dirty="0" smtClean="0"/>
                    </a:p>
                    <a:p>
                      <a:r>
                        <a:rPr lang="en-US" sz="1200" dirty="0" smtClean="0"/>
                        <a:t>51.3</a:t>
                      </a:r>
                    </a:p>
                    <a:p>
                      <a:r>
                        <a:rPr lang="en-US" sz="1200" dirty="0" smtClean="0"/>
                        <a:t>81.8</a:t>
                      </a:r>
                      <a:endParaRPr lang="en-US" sz="1200" dirty="0"/>
                    </a:p>
                  </a:txBody>
                  <a:tcPr/>
                </a:tc>
                <a:tc>
                  <a:txBody>
                    <a:bodyPr/>
                    <a:lstStyle/>
                    <a:p>
                      <a:endParaRPr lang="en-US" sz="1200" dirty="0" smtClean="0"/>
                    </a:p>
                    <a:p>
                      <a:endParaRPr lang="en-US" sz="1200" dirty="0" smtClean="0"/>
                    </a:p>
                    <a:p>
                      <a:r>
                        <a:rPr lang="en-US" sz="1200" dirty="0" smtClean="0"/>
                        <a:t>39</a:t>
                      </a:r>
                    </a:p>
                    <a:p>
                      <a:r>
                        <a:rPr lang="en-US" sz="1200" dirty="0" smtClean="0"/>
                        <a:t>11</a:t>
                      </a:r>
                      <a:endParaRPr lang="en-US" sz="1200" dirty="0"/>
                    </a:p>
                  </a:txBody>
                  <a:tcPr/>
                </a:tc>
                <a:tc>
                  <a:txBody>
                    <a:bodyPr/>
                    <a:lstStyle/>
                    <a:p>
                      <a:endParaRPr lang="en-US" sz="1200" dirty="0" smtClean="0"/>
                    </a:p>
                    <a:p>
                      <a:endParaRPr lang="en-US" sz="1200" dirty="0" smtClean="0"/>
                    </a:p>
                    <a:p>
                      <a:r>
                        <a:rPr lang="en-US" sz="1200" dirty="0" smtClean="0"/>
                        <a:t>39</a:t>
                      </a:r>
                    </a:p>
                    <a:p>
                      <a:r>
                        <a:rPr lang="en-US" sz="1200" dirty="0" smtClean="0"/>
                        <a:t>11</a:t>
                      </a:r>
                      <a:endParaRPr lang="en-US" sz="1200" dirty="0"/>
                    </a:p>
                  </a:txBody>
                  <a:tcPr/>
                </a:tc>
                <a:tc>
                  <a:txBody>
                    <a:bodyPr/>
                    <a:lstStyle/>
                    <a:p>
                      <a:endParaRPr lang="en-US" sz="1200" dirty="0" smtClean="0"/>
                    </a:p>
                    <a:p>
                      <a:endParaRPr lang="en-US" sz="1200" dirty="0" smtClean="0"/>
                    </a:p>
                    <a:p>
                      <a:r>
                        <a:rPr lang="en-US" sz="1200" dirty="0" smtClean="0"/>
                        <a:t>3.28</a:t>
                      </a:r>
                    </a:p>
                  </a:txBody>
                  <a:tcPr/>
                </a:tc>
                <a:tc>
                  <a:txBody>
                    <a:bodyPr/>
                    <a:lstStyle/>
                    <a:p>
                      <a:endParaRPr lang="en-US" sz="1200" dirty="0" smtClean="0"/>
                    </a:p>
                    <a:p>
                      <a:endParaRPr lang="en-US" sz="1200" dirty="0" smtClean="0"/>
                    </a:p>
                    <a:p>
                      <a:r>
                        <a:rPr lang="en-US" sz="1200" dirty="0" smtClean="0"/>
                        <a:t>1</a:t>
                      </a:r>
                    </a:p>
                  </a:txBody>
                  <a:tcPr/>
                </a:tc>
                <a:tc>
                  <a:txBody>
                    <a:bodyPr/>
                    <a:lstStyle/>
                    <a:p>
                      <a:endParaRPr lang="en-US" sz="1200" dirty="0" smtClean="0"/>
                    </a:p>
                    <a:p>
                      <a:endParaRPr lang="en-US" sz="1200" dirty="0" smtClean="0"/>
                    </a:p>
                    <a:p>
                      <a:r>
                        <a:rPr lang="en-US" sz="1200" dirty="0" smtClean="0"/>
                        <a:t>0.070</a:t>
                      </a:r>
                      <a:endParaRPr lang="en-US" sz="1200"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81000" y="2133600"/>
          <a:ext cx="8229595" cy="2834640"/>
        </p:xfrm>
        <a:graphic>
          <a:graphicData uri="http://schemas.openxmlformats.org/drawingml/2006/table">
            <a:tbl>
              <a:tblPr firstRow="1" bandRow="1">
                <a:tableStyleId>{5C22544A-7EE6-4342-B048-85BDC9FD1C3A}</a:tableStyleId>
              </a:tblPr>
              <a:tblGrid>
                <a:gridCol w="457200"/>
                <a:gridCol w="1524000"/>
                <a:gridCol w="457200"/>
                <a:gridCol w="554180"/>
                <a:gridCol w="748145"/>
                <a:gridCol w="748145"/>
                <a:gridCol w="748145"/>
                <a:gridCol w="748145"/>
                <a:gridCol w="748145"/>
                <a:gridCol w="748145"/>
                <a:gridCol w="748145"/>
              </a:tblGrid>
              <a:tr h="370840">
                <a:tc>
                  <a:txBody>
                    <a:bodyPr/>
                    <a:lstStyle/>
                    <a:p>
                      <a:r>
                        <a:rPr lang="en-US" sz="1200" baseline="0" dirty="0" smtClean="0"/>
                        <a:t>4</a:t>
                      </a:r>
                      <a:endParaRPr lang="en-US" sz="1200" baseline="0" dirty="0"/>
                    </a:p>
                  </a:txBody>
                  <a:tcPr/>
                </a:tc>
                <a:tc>
                  <a:txBody>
                    <a:bodyPr/>
                    <a:lstStyle/>
                    <a:p>
                      <a:r>
                        <a:rPr lang="en-US" sz="1200" baseline="0" dirty="0" smtClean="0"/>
                        <a:t>PROFESSIONAL QUALIFICATION</a:t>
                      </a:r>
                    </a:p>
                    <a:p>
                      <a:r>
                        <a:rPr lang="en-US" sz="1200" baseline="0" dirty="0" smtClean="0"/>
                        <a:t>DIPLOMA</a:t>
                      </a:r>
                    </a:p>
                    <a:p>
                      <a:r>
                        <a:rPr lang="en-US" sz="1200" baseline="0" dirty="0" smtClean="0"/>
                        <a:t>GRADUATES</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19</a:t>
                      </a:r>
                    </a:p>
                    <a:p>
                      <a:r>
                        <a:rPr lang="en-US" sz="1200" baseline="0" dirty="0" smtClean="0"/>
                        <a:t>2</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48.7</a:t>
                      </a:r>
                    </a:p>
                    <a:p>
                      <a:r>
                        <a:rPr lang="en-US" sz="1200" baseline="0" dirty="0" smtClean="0"/>
                        <a:t>18.2</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20</a:t>
                      </a:r>
                    </a:p>
                    <a:p>
                      <a:r>
                        <a:rPr lang="en-US" sz="1200" baseline="0" dirty="0" smtClean="0"/>
                        <a:t>9</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51.3</a:t>
                      </a:r>
                    </a:p>
                    <a:p>
                      <a:r>
                        <a:rPr lang="en-US" sz="1200" baseline="0" dirty="0" smtClean="0"/>
                        <a:t>81.8</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39</a:t>
                      </a:r>
                    </a:p>
                    <a:p>
                      <a:r>
                        <a:rPr lang="en-US" sz="1200" baseline="0" dirty="0" smtClean="0"/>
                        <a:t>11</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39</a:t>
                      </a:r>
                    </a:p>
                    <a:p>
                      <a:r>
                        <a:rPr lang="en-US" sz="1200" baseline="0" dirty="0" smtClean="0"/>
                        <a:t>11</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3.28</a:t>
                      </a:r>
                    </a:p>
                  </a:txBody>
                  <a:tcPr/>
                </a:tc>
                <a:tc>
                  <a:txBody>
                    <a:bodyPr/>
                    <a:lstStyle/>
                    <a:p>
                      <a:endParaRPr lang="en-US" sz="1200" baseline="0" dirty="0" smtClean="0"/>
                    </a:p>
                    <a:p>
                      <a:endParaRPr lang="en-US" sz="1200" baseline="0" dirty="0" smtClean="0"/>
                    </a:p>
                    <a:p>
                      <a:r>
                        <a:rPr lang="en-US" sz="1200" baseline="0" dirty="0" smtClean="0"/>
                        <a:t>1</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0.070</a:t>
                      </a:r>
                    </a:p>
                    <a:p>
                      <a:endParaRPr lang="en-US" sz="1200" baseline="0" dirty="0"/>
                    </a:p>
                  </a:txBody>
                  <a:tcPr/>
                </a:tc>
              </a:tr>
              <a:tr h="370840">
                <a:tc>
                  <a:txBody>
                    <a:bodyPr/>
                    <a:lstStyle/>
                    <a:p>
                      <a:r>
                        <a:rPr lang="en-US" sz="1200" baseline="0" dirty="0" smtClean="0"/>
                        <a:t>5</a:t>
                      </a:r>
                      <a:endParaRPr lang="en-US" sz="1200" baseline="0" dirty="0"/>
                    </a:p>
                  </a:txBody>
                  <a:tcPr/>
                </a:tc>
                <a:tc>
                  <a:txBody>
                    <a:bodyPr/>
                    <a:lstStyle/>
                    <a:p>
                      <a:r>
                        <a:rPr lang="en-US" sz="1200" baseline="0" dirty="0" smtClean="0"/>
                        <a:t>TOTAL EXPERIENCE</a:t>
                      </a:r>
                    </a:p>
                    <a:p>
                      <a:r>
                        <a:rPr lang="en-US" sz="1200" baseline="0" dirty="0" smtClean="0"/>
                        <a:t>1 YEAR</a:t>
                      </a:r>
                    </a:p>
                    <a:p>
                      <a:r>
                        <a:rPr lang="en-US" sz="1200" baseline="0" dirty="0" smtClean="0"/>
                        <a:t>2-3 YEAR</a:t>
                      </a:r>
                    </a:p>
                    <a:p>
                      <a:r>
                        <a:rPr lang="en-US" sz="1200" baseline="0" dirty="0" smtClean="0"/>
                        <a:t>4+ YEAR</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8</a:t>
                      </a:r>
                    </a:p>
                    <a:p>
                      <a:r>
                        <a:rPr lang="en-US" sz="1200" baseline="0" dirty="0" smtClean="0"/>
                        <a:t>9</a:t>
                      </a:r>
                    </a:p>
                    <a:p>
                      <a:r>
                        <a:rPr lang="en-US" sz="1200" baseline="0" dirty="0" smtClean="0"/>
                        <a:t>4</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42.1</a:t>
                      </a:r>
                    </a:p>
                    <a:p>
                      <a:r>
                        <a:rPr lang="en-US" sz="1200" baseline="0" dirty="0" smtClean="0"/>
                        <a:t>60.0</a:t>
                      </a:r>
                    </a:p>
                    <a:p>
                      <a:r>
                        <a:rPr lang="en-US" sz="1200" baseline="0" dirty="0" smtClean="0"/>
                        <a:t>25.0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11</a:t>
                      </a:r>
                    </a:p>
                    <a:p>
                      <a:r>
                        <a:rPr lang="en-US" sz="1200" baseline="0" dirty="0" smtClean="0"/>
                        <a:t>6</a:t>
                      </a:r>
                    </a:p>
                    <a:p>
                      <a:r>
                        <a:rPr lang="en-US" sz="1200" baseline="0" dirty="0" smtClean="0"/>
                        <a:t>12</a:t>
                      </a:r>
                    </a:p>
                  </a:txBody>
                  <a:tcPr/>
                </a:tc>
                <a:tc>
                  <a:txBody>
                    <a:bodyPr/>
                    <a:lstStyle/>
                    <a:p>
                      <a:endParaRPr lang="en-US" sz="1200" baseline="0" dirty="0" smtClean="0"/>
                    </a:p>
                    <a:p>
                      <a:endParaRPr lang="en-US" sz="1200" baseline="0" dirty="0" smtClean="0"/>
                    </a:p>
                    <a:p>
                      <a:r>
                        <a:rPr lang="en-US" sz="1200" baseline="0" dirty="0" smtClean="0"/>
                        <a:t>57.9</a:t>
                      </a:r>
                    </a:p>
                    <a:p>
                      <a:r>
                        <a:rPr lang="en-US" sz="1200" baseline="0" dirty="0" smtClean="0"/>
                        <a:t>40.0</a:t>
                      </a:r>
                    </a:p>
                    <a:p>
                      <a:r>
                        <a:rPr lang="en-US" sz="1200" baseline="0" dirty="0" smtClean="0"/>
                        <a:t>75.0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19</a:t>
                      </a:r>
                    </a:p>
                    <a:p>
                      <a:r>
                        <a:rPr lang="en-US" sz="1200" baseline="0" dirty="0" smtClean="0"/>
                        <a:t>15</a:t>
                      </a:r>
                    </a:p>
                    <a:p>
                      <a:r>
                        <a:rPr lang="en-US" sz="1200" baseline="0" dirty="0" smtClean="0"/>
                        <a:t>16</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19</a:t>
                      </a:r>
                    </a:p>
                    <a:p>
                      <a:r>
                        <a:rPr lang="en-US" sz="1200" baseline="0" dirty="0" smtClean="0"/>
                        <a:t>15</a:t>
                      </a:r>
                    </a:p>
                    <a:p>
                      <a:r>
                        <a:rPr lang="en-US" sz="1200" baseline="0" dirty="0" smtClean="0"/>
                        <a:t>16</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3.89</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2</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0.143</a:t>
                      </a:r>
                      <a:endParaRPr lang="en-US" sz="1200" baseline="0" dirty="0"/>
                    </a:p>
                  </a:txBody>
                  <a:tcPr/>
                </a:tc>
              </a:tr>
              <a:tr h="370840">
                <a:tc>
                  <a:txBody>
                    <a:bodyPr/>
                    <a:lstStyle/>
                    <a:p>
                      <a:r>
                        <a:rPr lang="en-US" sz="1200" baseline="0" dirty="0" smtClean="0"/>
                        <a:t>6</a:t>
                      </a:r>
                      <a:endParaRPr lang="en-US" sz="1200" baseline="0" dirty="0"/>
                    </a:p>
                  </a:txBody>
                  <a:tcPr/>
                </a:tc>
                <a:tc>
                  <a:txBody>
                    <a:bodyPr/>
                    <a:lstStyle/>
                    <a:p>
                      <a:r>
                        <a:rPr lang="en-US" sz="1200" baseline="0" dirty="0" smtClean="0"/>
                        <a:t>AREA OF WORKING</a:t>
                      </a:r>
                    </a:p>
                    <a:p>
                      <a:r>
                        <a:rPr lang="en-US" sz="1200" baseline="0" dirty="0" smtClean="0"/>
                        <a:t>ICU</a:t>
                      </a:r>
                    </a:p>
                    <a:p>
                      <a:r>
                        <a:rPr lang="en-US" sz="1200" baseline="0" dirty="0" smtClean="0"/>
                        <a:t>CCU</a:t>
                      </a:r>
                    </a:p>
                    <a:p>
                      <a:r>
                        <a:rPr lang="en-US" sz="1200" baseline="0" dirty="0" smtClean="0"/>
                        <a:t>EMERGENCY</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8</a:t>
                      </a:r>
                    </a:p>
                    <a:p>
                      <a:r>
                        <a:rPr lang="en-US" sz="1200" baseline="0" dirty="0" smtClean="0"/>
                        <a:t>13</a:t>
                      </a:r>
                    </a:p>
                    <a:p>
                      <a:r>
                        <a:rPr lang="en-US" sz="1200" baseline="0" dirty="0" smtClean="0"/>
                        <a:t>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40.0</a:t>
                      </a:r>
                    </a:p>
                    <a:p>
                      <a:r>
                        <a:rPr lang="en-US" sz="1200" baseline="0" dirty="0" smtClean="0"/>
                        <a:t>65.0</a:t>
                      </a:r>
                    </a:p>
                    <a:p>
                      <a:r>
                        <a:rPr lang="en-US" sz="1200" baseline="0" dirty="0" smtClean="0"/>
                        <a:t>0.0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12</a:t>
                      </a:r>
                    </a:p>
                    <a:p>
                      <a:r>
                        <a:rPr lang="en-US" sz="1200" baseline="0" dirty="0" smtClean="0"/>
                        <a:t>7</a:t>
                      </a:r>
                    </a:p>
                    <a:p>
                      <a:r>
                        <a:rPr lang="en-US" sz="1200" baseline="0" dirty="0" smtClean="0"/>
                        <a:t>10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60.0</a:t>
                      </a:r>
                    </a:p>
                    <a:p>
                      <a:r>
                        <a:rPr lang="en-US" sz="1200" baseline="0" dirty="0" smtClean="0"/>
                        <a:t>35.0</a:t>
                      </a:r>
                    </a:p>
                    <a:p>
                      <a:r>
                        <a:rPr lang="en-US" sz="1200" baseline="0" dirty="0" smtClean="0"/>
                        <a:t>100.0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20</a:t>
                      </a:r>
                    </a:p>
                    <a:p>
                      <a:r>
                        <a:rPr lang="en-US" sz="1200" baseline="0" dirty="0" smtClean="0"/>
                        <a:t>20</a:t>
                      </a:r>
                    </a:p>
                    <a:p>
                      <a:r>
                        <a:rPr lang="en-US" sz="1200" baseline="0" dirty="0" smtClean="0"/>
                        <a:t>10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20</a:t>
                      </a:r>
                    </a:p>
                    <a:p>
                      <a:r>
                        <a:rPr lang="en-US" sz="1200" baseline="0" dirty="0" smtClean="0"/>
                        <a:t>20</a:t>
                      </a:r>
                    </a:p>
                    <a:p>
                      <a:r>
                        <a:rPr lang="en-US" sz="1200" baseline="0" dirty="0" smtClean="0"/>
                        <a:t>10</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11.62</a:t>
                      </a:r>
                    </a:p>
                    <a:p>
                      <a:endParaRPr lang="en-US" sz="1200" baseline="0" dirty="0"/>
                    </a:p>
                  </a:txBody>
                  <a:tcPr/>
                </a:tc>
                <a:tc>
                  <a:txBody>
                    <a:bodyPr/>
                    <a:lstStyle/>
                    <a:p>
                      <a:endParaRPr lang="en-US" sz="1200" baseline="0" dirty="0" smtClean="0"/>
                    </a:p>
                    <a:p>
                      <a:endParaRPr lang="en-US" sz="1200" baseline="0" dirty="0" smtClean="0"/>
                    </a:p>
                    <a:p>
                      <a:r>
                        <a:rPr lang="en-US" sz="1200" baseline="0" dirty="0" smtClean="0"/>
                        <a:t>2</a:t>
                      </a:r>
                      <a:endParaRPr lang="en-US" sz="1200" baseline="0" dirty="0"/>
                    </a:p>
                  </a:txBody>
                  <a:tcPr/>
                </a:tc>
                <a:tc>
                  <a:txBody>
                    <a:bodyPr/>
                    <a:lstStyle/>
                    <a:p>
                      <a:endParaRPr lang="en-US" sz="1200" baseline="0" dirty="0" smtClean="0"/>
                    </a:p>
                    <a:p>
                      <a:endParaRPr lang="en-US" sz="1200" baseline="0" dirty="0" smtClean="0"/>
                    </a:p>
                    <a:p>
                      <a:r>
                        <a:rPr lang="en-US" sz="1200" baseline="0" dirty="0" smtClean="0"/>
                        <a:t>0.003</a:t>
                      </a:r>
                      <a:endParaRPr lang="en-US" sz="1200" baseline="0"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ABOUT HOSPITAL</a:t>
            </a:r>
            <a:endParaRPr lang="en-US" dirty="0"/>
          </a:p>
        </p:txBody>
      </p:sp>
      <p:sp>
        <p:nvSpPr>
          <p:cNvPr id="3" name="Content Placeholder 2"/>
          <p:cNvSpPr>
            <a:spLocks noGrp="1"/>
          </p:cNvSpPr>
          <p:nvPr>
            <p:ph idx="1"/>
          </p:nvPr>
        </p:nvSpPr>
        <p:spPr/>
        <p:txBody>
          <a:bodyPr/>
          <a:lstStyle/>
          <a:p>
            <a:r>
              <a:rPr lang="en-US" dirty="0" smtClean="0"/>
              <a:t>Asian Heart Institute is located in Mumbai and is a 132 bedded hospital.</a:t>
            </a:r>
          </a:p>
          <a:p>
            <a:r>
              <a:rPr lang="en-US" dirty="0" smtClean="0"/>
              <a:t>It is India’s highest accredited hospital i.e. ISO 9001:2000, JCI and NIAHO.</a:t>
            </a:r>
          </a:p>
          <a:p>
            <a:r>
              <a:rPr lang="en-US" dirty="0" smtClean="0"/>
              <a:t> Promises to provide quality cardiac care to patients at reasonable costs.</a:t>
            </a:r>
          </a:p>
          <a:p>
            <a:r>
              <a:rPr lang="en-US" dirty="0" smtClean="0"/>
              <a:t>A dream of leading cardiac specialists of Mumbai, </a:t>
            </a:r>
            <a:r>
              <a:rPr lang="en-US" b="1" dirty="0" smtClean="0"/>
              <a:t>Dr. Ramakanta Panda, Dr. Sudhir Vaishnav, and Dr. Tilak Suvarna.</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389120"/>
          </a:xfrm>
        </p:spPr>
        <p:txBody>
          <a:bodyPr/>
          <a:lstStyle/>
          <a:p>
            <a:r>
              <a:rPr lang="en-US" b="1" dirty="0" smtClean="0"/>
              <a:t>Association between age and practice level on emergency drug distribution system. </a:t>
            </a:r>
          </a:p>
          <a:p>
            <a:pPr>
              <a:buNone/>
            </a:pPr>
            <a:r>
              <a:rPr lang="en-US" dirty="0" smtClean="0"/>
              <a:t>   Chi-Square value obtained (8.27) denotes a significant association between age of the staff nurses and their level of practice.63.6 percent (23-25 years of age) are under unsatisfactory level of practice where as 87.5 percent (28-31 years of age) are under moderately satisfactory level of practice. Findings thus far suggest that as age increases responsibility of practices also increases.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389120"/>
          </a:xfrm>
        </p:spPr>
        <p:txBody>
          <a:bodyPr/>
          <a:lstStyle/>
          <a:p>
            <a:r>
              <a:rPr lang="en-US" b="1" dirty="0" smtClean="0"/>
              <a:t>Association between area of working and practice level on emergency drug distribution system: </a:t>
            </a:r>
          </a:p>
          <a:p>
            <a:pPr>
              <a:buNone/>
            </a:pPr>
            <a:r>
              <a:rPr lang="en-US" dirty="0" smtClean="0"/>
              <a:t>   Chi-Square value obtained (11.62) denotes a significant association between area of working of the staff nurses and their level of practice100.0 percent of the staff nurses (10) working in emergency departments are showing moderately satisfactory level of practice and 65 percent (13) staff nurses who are working in CCU departments show unsatisfactory level of practice.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Content Placeholder 2"/>
          <p:cNvSpPr>
            <a:spLocks noGrp="1"/>
          </p:cNvSpPr>
          <p:nvPr>
            <p:ph idx="1"/>
          </p:nvPr>
        </p:nvSpPr>
        <p:spPr/>
        <p:txBody>
          <a:bodyPr>
            <a:normAutofit fontScale="32500" lnSpcReduction="20000"/>
          </a:bodyPr>
          <a:lstStyle/>
          <a:p>
            <a:pPr>
              <a:buNone/>
            </a:pPr>
            <a:endParaRPr lang="en-US" sz="4200" b="1" dirty="0" smtClean="0"/>
          </a:p>
          <a:p>
            <a:pPr>
              <a:buNone/>
            </a:pPr>
            <a:endParaRPr lang="en-US" sz="4200" b="1" dirty="0" smtClean="0"/>
          </a:p>
          <a:p>
            <a:pPr>
              <a:buNone/>
            </a:pPr>
            <a:endParaRPr lang="en-US" sz="4200" b="1" dirty="0" smtClean="0"/>
          </a:p>
          <a:p>
            <a:pPr>
              <a:buNone/>
            </a:pPr>
            <a:r>
              <a:rPr lang="en-US" sz="4200" b="1" dirty="0" smtClean="0"/>
              <a:t>1.   Nursing Education:</a:t>
            </a:r>
            <a:endParaRPr lang="en-US" sz="4200" dirty="0" smtClean="0"/>
          </a:p>
          <a:p>
            <a:pPr>
              <a:buNone/>
            </a:pPr>
            <a:r>
              <a:rPr lang="en-US" sz="4200" dirty="0" smtClean="0"/>
              <a:t> </a:t>
            </a:r>
          </a:p>
          <a:p>
            <a:pPr>
              <a:buNone/>
            </a:pPr>
            <a:r>
              <a:rPr lang="en-US" sz="4200" dirty="0" smtClean="0"/>
              <a:t>        The present study emphasizes on enhancement in the practice of staff nurses regarding  organized  drug  distribution  system.  In  order  to  achieve  these  nurse educators   should   come   forward   to   provide   more   information   and   practice opportunities to the student nurses.</a:t>
            </a:r>
          </a:p>
          <a:p>
            <a:endParaRPr lang="en-US" sz="4200" dirty="0" smtClean="0"/>
          </a:p>
          <a:p>
            <a:pPr>
              <a:buNone/>
            </a:pPr>
            <a:r>
              <a:rPr lang="en-US" sz="4200" b="1" dirty="0" smtClean="0"/>
              <a:t>2. Nursing Practice:</a:t>
            </a:r>
            <a:endParaRPr lang="en-US" sz="4200" dirty="0" smtClean="0"/>
          </a:p>
          <a:p>
            <a:pPr>
              <a:buNone/>
            </a:pPr>
            <a:endParaRPr lang="en-US" sz="4200" dirty="0" smtClean="0"/>
          </a:p>
          <a:p>
            <a:pPr>
              <a:buNone/>
            </a:pPr>
            <a:r>
              <a:rPr lang="en-US" sz="4200" dirty="0" smtClean="0"/>
              <a:t>        Nurses are the key person of the health team, who play a major role in the health promotion and maintenance of the health status. The protocol developed in the present study  will  serve  to  improve  the  nurse's  practice  on  drug  distribution.  In-service education and training programs can be organized to improve the practice levels of</a:t>
            </a:r>
          </a:p>
          <a:p>
            <a:pPr>
              <a:buNone/>
            </a:pPr>
            <a:r>
              <a:rPr lang="en-US" sz="4200" dirty="0" smtClean="0"/>
              <a:t>        the staff nurses.</a:t>
            </a:r>
          </a:p>
          <a:p>
            <a:pPr>
              <a:buNone/>
            </a:pPr>
            <a:r>
              <a:rPr lang="en-US" sz="4200" dirty="0" smtClean="0"/>
              <a:t> </a:t>
            </a:r>
          </a:p>
          <a:p>
            <a:pPr>
              <a:buNone/>
            </a:pPr>
            <a:r>
              <a:rPr lang="en-US" sz="4200" dirty="0" smtClean="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389120"/>
          </a:xfrm>
        </p:spPr>
        <p:txBody>
          <a:bodyPr>
            <a:normAutofit fontScale="77500" lnSpcReduction="20000"/>
          </a:bodyPr>
          <a:lstStyle/>
          <a:p>
            <a:pPr>
              <a:buNone/>
            </a:pPr>
            <a:r>
              <a:rPr lang="en-US" sz="2300" b="1" dirty="0" smtClean="0"/>
              <a:t>3. Nursing Research:</a:t>
            </a:r>
            <a:endParaRPr lang="en-US" sz="2300" dirty="0" smtClean="0"/>
          </a:p>
          <a:p>
            <a:pPr>
              <a:buNone/>
            </a:pPr>
            <a:r>
              <a:rPr lang="en-US" sz="2300" dirty="0" smtClean="0"/>
              <a:t>    The findings of the present study serve as the basis for the professionals for further research studies. The generalization of the study result can be made by replication of the study. The essence of research is to build a body of knowledge in nursing, as it is an evolving profession striving for perfection and standard .</a:t>
            </a:r>
          </a:p>
          <a:p>
            <a:pPr>
              <a:buNone/>
            </a:pPr>
            <a:endParaRPr lang="en-US" sz="2300" dirty="0" smtClean="0"/>
          </a:p>
          <a:p>
            <a:pPr>
              <a:buNone/>
            </a:pPr>
            <a:r>
              <a:rPr lang="en-US" sz="2300" dirty="0" smtClean="0"/>
              <a:t>4.	The study can be replicated on a larger sample in a different setting.</a:t>
            </a:r>
          </a:p>
          <a:p>
            <a:pPr>
              <a:buNone/>
            </a:pPr>
            <a:r>
              <a:rPr lang="en-US" sz="2300" dirty="0" smtClean="0"/>
              <a:t> </a:t>
            </a:r>
          </a:p>
          <a:p>
            <a:pPr>
              <a:buNone/>
            </a:pPr>
            <a:r>
              <a:rPr lang="en-US" sz="2300" dirty="0" smtClean="0"/>
              <a:t>5.	Follow up study can be done to evaluate the effectiveness of protocol.</a:t>
            </a:r>
          </a:p>
          <a:p>
            <a:pPr>
              <a:buNone/>
            </a:pPr>
            <a:r>
              <a:rPr lang="en-US" sz="2300" dirty="0" smtClean="0"/>
              <a:t> </a:t>
            </a:r>
          </a:p>
          <a:p>
            <a:pPr>
              <a:buNone/>
            </a:pPr>
            <a:r>
              <a:rPr lang="en-US" sz="2300" dirty="0" smtClean="0"/>
              <a:t>6. A similar study can be conducted on nursing students.</a:t>
            </a:r>
          </a:p>
          <a:p>
            <a:pPr>
              <a:buNone/>
            </a:pPr>
            <a:r>
              <a:rPr lang="en-US" sz="2300" dirty="0" smtClean="0"/>
              <a:t> </a:t>
            </a:r>
          </a:p>
          <a:p>
            <a:pPr>
              <a:buNone/>
            </a:pPr>
            <a:r>
              <a:rPr lang="en-US" sz="2300" dirty="0" smtClean="0"/>
              <a:t>7. A similar study can be conducted to assess the knowledge and practice of nurses regarding drug distribution system.</a:t>
            </a:r>
          </a:p>
          <a:p>
            <a:pPr>
              <a:buNone/>
            </a:pPr>
            <a:r>
              <a:rPr lang="en-US" sz="2300" dirty="0" smtClean="0"/>
              <a:t>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descr="good_bye_and_thank_you.jpg"/>
          <p:cNvPicPr>
            <a:picLocks noGrp="1" noChangeAspect="1"/>
          </p:cNvPicPr>
          <p:nvPr>
            <p:ph idx="1"/>
          </p:nvPr>
        </p:nvPicPr>
        <p:blipFill>
          <a:blip r:embed="rId2" cstate="print"/>
          <a:stretch>
            <a:fillRect/>
          </a:stretch>
        </p:blipFill>
        <p:spPr>
          <a:xfrm>
            <a:off x="1115637" y="1935163"/>
            <a:ext cx="6912726" cy="4389437"/>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TOPIC</a:t>
            </a:r>
            <a:endParaRPr lang="en-US" dirty="0"/>
          </a:p>
        </p:txBody>
      </p:sp>
      <p:sp>
        <p:nvSpPr>
          <p:cNvPr id="3" name="Content Placeholder 2"/>
          <p:cNvSpPr>
            <a:spLocks noGrp="1"/>
          </p:cNvSpPr>
          <p:nvPr>
            <p:ph idx="1"/>
          </p:nvPr>
        </p:nvSpPr>
        <p:spPr>
          <a:xfrm>
            <a:off x="533400" y="2819400"/>
            <a:ext cx="8229600" cy="1874520"/>
          </a:xfrm>
        </p:spPr>
        <p:txBody>
          <a:bodyPr/>
          <a:lstStyle/>
          <a:p>
            <a:pPr algn="ctr">
              <a:buNone/>
            </a:pPr>
            <a:r>
              <a:rPr lang="en-US" b="1" dirty="0" smtClean="0"/>
              <a:t>An Assessment of the drug handling system in IPD at Asian heart Institute &amp; Research Center,  Mumbai</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t>RATIONALE OF THE STUDY</a:t>
            </a:r>
            <a:endParaRPr lang="en-US" dirty="0"/>
          </a:p>
        </p:txBody>
      </p:sp>
      <p:sp>
        <p:nvSpPr>
          <p:cNvPr id="3" name="Content Placeholder 2"/>
          <p:cNvSpPr>
            <a:spLocks noGrp="1"/>
          </p:cNvSpPr>
          <p:nvPr>
            <p:ph idx="1"/>
          </p:nvPr>
        </p:nvSpPr>
        <p:spPr>
          <a:xfrm>
            <a:off x="457200" y="1752600"/>
            <a:ext cx="8229600" cy="4389120"/>
          </a:xfrm>
        </p:spPr>
        <p:txBody>
          <a:bodyPr>
            <a:normAutofit lnSpcReduction="10000"/>
          </a:bodyPr>
          <a:lstStyle/>
          <a:p>
            <a:r>
              <a:rPr lang="en-US" dirty="0" smtClean="0"/>
              <a:t>Drug distribution is an essential part in any hospital .An organized drug distribution can bring a sense of structure to a potentially chaotic situation. Drug distribution is usually stocked with medications for almost all potential situation. Many research studies reveal that, generally the practice level of nurses are inadequate. </a:t>
            </a:r>
            <a:r>
              <a:rPr lang="en-US" dirty="0" smtClean="0">
                <a:solidFill>
                  <a:srgbClr val="FF0000"/>
                </a:solidFill>
              </a:rPr>
              <a:t>To find the awareness and practice level of nurses, this study was conducted. To find out the association between practice of nurses regarding drug distribution and selected variables and to develop a protocol on organized drug distribution, study was conducted. </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t>OBJECTIVE OF THE STUDY</a:t>
            </a:r>
            <a:endParaRPr lang="en-US" dirty="0"/>
          </a:p>
        </p:txBody>
      </p:sp>
      <p:sp>
        <p:nvSpPr>
          <p:cNvPr id="3" name="Content Placeholder 2"/>
          <p:cNvSpPr>
            <a:spLocks noGrp="1"/>
          </p:cNvSpPr>
          <p:nvPr>
            <p:ph idx="1"/>
          </p:nvPr>
        </p:nvSpPr>
        <p:spPr>
          <a:xfrm>
            <a:off x="457200" y="1600200"/>
            <a:ext cx="8229600" cy="5105400"/>
          </a:xfrm>
        </p:spPr>
        <p:txBody>
          <a:bodyPr/>
          <a:lstStyle/>
          <a:p>
            <a:pPr>
              <a:buNone/>
            </a:pPr>
            <a:r>
              <a:rPr lang="en-US" b="1" dirty="0" smtClean="0"/>
              <a:t>    An Assessment of the drug handling system in IPD at</a:t>
            </a:r>
            <a:r>
              <a:rPr lang="en-US" b="1" dirty="0" smtClean="0"/>
              <a:t> </a:t>
            </a:r>
            <a:r>
              <a:rPr lang="en-US" b="1" dirty="0" smtClean="0"/>
              <a:t>Asian heart Institute &amp; Research Center,  </a:t>
            </a:r>
            <a:r>
              <a:rPr lang="en-US" b="1" dirty="0" smtClean="0"/>
              <a:t>Mumbai </a:t>
            </a:r>
            <a:endParaRPr lang="en-US" b="1" dirty="0" smtClean="0"/>
          </a:p>
          <a:p>
            <a:endParaRPr lang="en-US" b="1" dirty="0" smtClean="0"/>
          </a:p>
          <a:p>
            <a:pPr>
              <a:buNone/>
            </a:pPr>
            <a:r>
              <a:rPr lang="en-US" b="1" dirty="0" smtClean="0"/>
              <a:t>Specific objectives:</a:t>
            </a:r>
          </a:p>
          <a:p>
            <a:pPr>
              <a:buNone/>
            </a:pPr>
            <a:r>
              <a:rPr lang="en-US" dirty="0" smtClean="0"/>
              <a:t> 1) To develop a standard operating protocol for drug distribution system for Asian Heart Hospital</a:t>
            </a:r>
          </a:p>
          <a:p>
            <a:pPr>
              <a:buNone/>
            </a:pPr>
            <a:r>
              <a:rPr lang="en-US" dirty="0" smtClean="0"/>
              <a:t>2)  To assess the level practice of nurses and hospital regarding organized drug distribution system</a:t>
            </a:r>
          </a:p>
          <a:p>
            <a:pPr>
              <a:buNone/>
            </a:pPr>
            <a:r>
              <a:rPr lang="en-US" dirty="0" smtClean="0"/>
              <a:t>3)  To recommend course of action for adoption to SOPs for identified gaps in </a:t>
            </a:r>
            <a:r>
              <a:rPr lang="en-US" dirty="0" smtClean="0"/>
              <a:t>practices</a:t>
            </a: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US" dirty="0"/>
          </a:p>
        </p:txBody>
      </p:sp>
      <p:sp>
        <p:nvSpPr>
          <p:cNvPr id="3" name="Content Placeholder 2"/>
          <p:cNvSpPr>
            <a:spLocks noGrp="1"/>
          </p:cNvSpPr>
          <p:nvPr>
            <p:ph idx="1"/>
          </p:nvPr>
        </p:nvSpPr>
        <p:spPr/>
        <p:txBody>
          <a:bodyPr>
            <a:normAutofit/>
          </a:bodyPr>
          <a:lstStyle/>
          <a:p>
            <a:r>
              <a:rPr lang="en-US" b="1" dirty="0" smtClean="0"/>
              <a:t>Study area</a:t>
            </a:r>
            <a:r>
              <a:rPr lang="en-US" dirty="0" smtClean="0"/>
              <a:t>:</a:t>
            </a:r>
          </a:p>
          <a:p>
            <a:r>
              <a:rPr lang="en-US" dirty="0" smtClean="0"/>
              <a:t>Asian Heart Institute &amp; Research center, Mumbai</a:t>
            </a:r>
          </a:p>
          <a:p>
            <a:r>
              <a:rPr lang="en-US" b="1" dirty="0" smtClean="0"/>
              <a:t>Study Time: </a:t>
            </a:r>
            <a:r>
              <a:rPr lang="en-US" dirty="0" smtClean="0"/>
              <a:t>9/4/2013 to 29/04/2013(3weeks)</a:t>
            </a:r>
          </a:p>
          <a:p>
            <a:r>
              <a:rPr lang="en-US" dirty="0" smtClean="0"/>
              <a:t>Sample size: </a:t>
            </a:r>
            <a:r>
              <a:rPr lang="en-US" b="1" dirty="0" smtClean="0"/>
              <a:t>50 </a:t>
            </a:r>
            <a:endParaRPr lang="en-US" dirty="0" smtClean="0"/>
          </a:p>
          <a:p>
            <a:r>
              <a:rPr lang="en-US" b="1" dirty="0" smtClean="0"/>
              <a:t>Study Design</a:t>
            </a:r>
            <a:r>
              <a:rPr lang="en-US" dirty="0" smtClean="0"/>
              <a:t>:</a:t>
            </a:r>
          </a:p>
          <a:p>
            <a:r>
              <a:rPr lang="en-US" dirty="0" smtClean="0"/>
              <a:t>Descriptive study</a:t>
            </a:r>
          </a:p>
          <a:p>
            <a:r>
              <a:rPr lang="en-US" b="1" dirty="0" smtClean="0"/>
              <a:t>Study Population</a:t>
            </a:r>
            <a:r>
              <a:rPr lang="en-US" dirty="0" smtClean="0"/>
              <a:t>:</a:t>
            </a:r>
          </a:p>
          <a:p>
            <a:r>
              <a:rPr lang="en-US" dirty="0" smtClean="0"/>
              <a:t>Hospital Nurses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Sample and Sample Design</a:t>
            </a:r>
            <a:r>
              <a:rPr lang="en-US" dirty="0" smtClean="0"/>
              <a:t>:</a:t>
            </a:r>
          </a:p>
          <a:p>
            <a:pPr>
              <a:buNone/>
            </a:pPr>
            <a:r>
              <a:rPr lang="en-US" dirty="0" smtClean="0"/>
              <a:t>   Convenience sampling  technique for nurses</a:t>
            </a:r>
          </a:p>
          <a:p>
            <a:r>
              <a:rPr lang="en-US" b="1" dirty="0" smtClean="0"/>
              <a:t>Data Collection tools and techniques</a:t>
            </a:r>
            <a:r>
              <a:rPr lang="en-US" dirty="0" smtClean="0"/>
              <a:t>:</a:t>
            </a:r>
          </a:p>
          <a:p>
            <a:pPr>
              <a:buNone/>
            </a:pPr>
            <a:r>
              <a:rPr lang="en-US" b="1" dirty="0" smtClean="0"/>
              <a:t>   Sampling Tool – </a:t>
            </a:r>
            <a:r>
              <a:rPr lang="en-US" dirty="0" smtClean="0"/>
              <a:t>Observational</a:t>
            </a:r>
            <a:r>
              <a:rPr lang="en-US" b="1" dirty="0" smtClean="0"/>
              <a:t> </a:t>
            </a:r>
            <a:r>
              <a:rPr lang="en-US" dirty="0" smtClean="0"/>
              <a:t>Checklists </a:t>
            </a:r>
          </a:p>
          <a:p>
            <a:pPr>
              <a:buNone/>
            </a:pPr>
            <a:r>
              <a:rPr lang="en-US" b="1" dirty="0" smtClean="0"/>
              <a:t>   Sampling Technique </a:t>
            </a:r>
            <a:r>
              <a:rPr lang="en-US" dirty="0" smtClean="0"/>
              <a:t>–  Interview</a:t>
            </a:r>
          </a:p>
          <a:p>
            <a:pPr>
              <a:buNone/>
            </a:pP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609600"/>
            <a:ext cx="8229600" cy="1143000"/>
          </a:xfrm>
        </p:spPr>
        <p:txBody>
          <a:bodyPr>
            <a:normAutofit/>
          </a:bodyPr>
          <a:lstStyle/>
          <a:p>
            <a:pPr algn="ctr"/>
            <a:r>
              <a:rPr lang="en-US" sz="5400" dirty="0" smtClean="0"/>
              <a:t>STUDY FINDINGS</a:t>
            </a:r>
            <a:endParaRPr lang="en-US" dirty="0"/>
          </a:p>
        </p:txBody>
      </p:sp>
      <p:pic>
        <p:nvPicPr>
          <p:cNvPr id="5" name="Content Placeholder 3" descr="independent-study-findings.jpg"/>
          <p:cNvPicPr>
            <a:picLocks noChangeAspect="1"/>
          </p:cNvPicPr>
          <p:nvPr/>
        </p:nvPicPr>
        <p:blipFill>
          <a:blip r:embed="rId2" cstate="print"/>
          <a:stretch>
            <a:fillRect/>
          </a:stretch>
        </p:blipFill>
        <p:spPr>
          <a:xfrm>
            <a:off x="0" y="1981200"/>
            <a:ext cx="9144000" cy="48768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pPr algn="ctr"/>
            <a:r>
              <a:rPr lang="en-US" sz="3200" b="1" dirty="0" smtClean="0"/>
              <a:t>Diagram showing age, gender and marital status distribution of the subjects</a:t>
            </a:r>
            <a:endParaRPr lang="en-US" sz="3200" dirty="0"/>
          </a:p>
        </p:txBody>
      </p:sp>
      <p:graphicFrame>
        <p:nvGraphicFramePr>
          <p:cNvPr id="4" name="Content Placeholder 3"/>
          <p:cNvGraphicFramePr>
            <a:graphicFrameLocks noGrp="1"/>
          </p:cNvGraphicFramePr>
          <p:nvPr>
            <p:ph idx="1"/>
          </p:nvPr>
        </p:nvGraphicFramePr>
        <p:xfrm>
          <a:off x="485335" y="1780418"/>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250</TotalTime>
  <Words>817</Words>
  <Application>Microsoft Office PowerPoint</Application>
  <PresentationFormat>On-screen Show (4:3)</PresentationFormat>
  <Paragraphs>386</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Flow</vt:lpstr>
      <vt:lpstr>Slide 1</vt:lpstr>
      <vt:lpstr>ABOUT HOSPITAL</vt:lpstr>
      <vt:lpstr>TOPIC</vt:lpstr>
      <vt:lpstr>RATIONALE OF THE STUDY</vt:lpstr>
      <vt:lpstr>OBJECTIVE OF THE STUDY</vt:lpstr>
      <vt:lpstr>METHODOLOGY</vt:lpstr>
      <vt:lpstr>Slide 7</vt:lpstr>
      <vt:lpstr>STUDY FINDINGS</vt:lpstr>
      <vt:lpstr>Diagram showing age, gender and marital status distribution of the subjects</vt:lpstr>
      <vt:lpstr>Diagram showing the Qualification, area of working and experience of the subject</vt:lpstr>
      <vt:lpstr>Association between Age and practice level on Emergency drug distribution system</vt:lpstr>
      <vt:lpstr>Association between Marital status and practice level on Emergency drug distribution system</vt:lpstr>
      <vt:lpstr>Association between Qualification and practice level on Emergency drug distribution system</vt:lpstr>
      <vt:lpstr>Association between Experience and practice level on Emergency crash cart  system</vt:lpstr>
      <vt:lpstr>ASSOCIATION BETWEEN AREA OF WORKING &amp; PRACTICE LEVEL ON EMERGENCY DRUG DISTRIBUTION SYSTEM</vt:lpstr>
      <vt:lpstr>Assessment of level of Practice on Emergency drug distribution system among Nurses</vt:lpstr>
      <vt:lpstr>Aspect wise Mean Practice on Emergency drug distribution system among Nurses</vt:lpstr>
      <vt:lpstr> Association between practice score and demographic variables </vt:lpstr>
      <vt:lpstr>Slide 19</vt:lpstr>
      <vt:lpstr>Slide 20</vt:lpstr>
      <vt:lpstr>Slide 21</vt:lpstr>
      <vt:lpstr>RECOMMENDATIONS</vt:lpstr>
      <vt:lpstr>Slide 23</vt:lpstr>
      <vt:lpstr>Slide 24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 N D I S P U T E D</dc:creator>
  <cp:lastModifiedBy>ANIL</cp:lastModifiedBy>
  <cp:revision>9</cp:revision>
  <dcterms:created xsi:type="dcterms:W3CDTF">2006-08-16T00:00:00Z</dcterms:created>
  <dcterms:modified xsi:type="dcterms:W3CDTF">2013-05-06T10:42:45Z</dcterms:modified>
</cp:coreProperties>
</file>