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8" r:id="rId2"/>
    <p:sldId id="257" r:id="rId3"/>
    <p:sldId id="274" r:id="rId4"/>
    <p:sldId id="260" r:id="rId5"/>
    <p:sldId id="286" r:id="rId6"/>
    <p:sldId id="259" r:id="rId7"/>
    <p:sldId id="275" r:id="rId8"/>
    <p:sldId id="262" r:id="rId9"/>
    <p:sldId id="287" r:id="rId10"/>
    <p:sldId id="288" r:id="rId11"/>
    <p:sldId id="289" r:id="rId12"/>
    <p:sldId id="265" r:id="rId13"/>
    <p:sldId id="280" r:id="rId14"/>
    <p:sldId id="273" r:id="rId15"/>
    <p:sldId id="2147471505"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32"/>
  </p:normalViewPr>
  <p:slideViewPr>
    <p:cSldViewPr snapToGrid="0">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0BF94E-861E-431A-BFB7-93E54D34A5D7}" type="doc">
      <dgm:prSet loTypeId="urn:microsoft.com/office/officeart/2016/7/layout/LinearBlockProcessNumbered" loCatId="process" qsTypeId="urn:microsoft.com/office/officeart/2005/8/quickstyle/simple1" qsCatId="simple" csTypeId="urn:microsoft.com/office/officeart/2005/8/colors/colorful2" csCatId="colorful" phldr="1"/>
      <dgm:spPr/>
      <dgm:t>
        <a:bodyPr/>
        <a:lstStyle/>
        <a:p>
          <a:endParaRPr lang="en-US"/>
        </a:p>
      </dgm:t>
    </dgm:pt>
    <dgm:pt modelId="{220D9821-DFDA-4892-8861-C13634550113}">
      <dgm:prSet/>
      <dgm:spPr/>
      <dgm:t>
        <a:bodyPr/>
        <a:lstStyle/>
        <a:p>
          <a:r>
            <a:rPr lang="en-US" dirty="0"/>
            <a:t>To assess the need for digital health records in India's healthcare ecosystem.</a:t>
          </a:r>
        </a:p>
      </dgm:t>
    </dgm:pt>
    <dgm:pt modelId="{4D46E1CF-C3AC-4529-9777-EB77B8BDA850}" type="parTrans" cxnId="{E0870B11-7123-45F7-BF07-69036306135C}">
      <dgm:prSet/>
      <dgm:spPr/>
      <dgm:t>
        <a:bodyPr/>
        <a:lstStyle/>
        <a:p>
          <a:endParaRPr lang="en-US"/>
        </a:p>
      </dgm:t>
    </dgm:pt>
    <dgm:pt modelId="{5DD3D9D7-A261-4745-964F-1D6BA8ABA463}" type="sibTrans" cxnId="{E0870B11-7123-45F7-BF07-69036306135C}">
      <dgm:prSet phldrT="01"/>
      <dgm:spPr/>
      <dgm:t>
        <a:bodyPr/>
        <a:lstStyle/>
        <a:p>
          <a:r>
            <a:rPr lang="en-US"/>
            <a:t>01</a:t>
          </a:r>
        </a:p>
      </dgm:t>
    </dgm:pt>
    <dgm:pt modelId="{ECAEAEC3-CDAB-4331-B5C8-82DB76631A92}">
      <dgm:prSet/>
      <dgm:spPr/>
      <dgm:t>
        <a:bodyPr/>
        <a:lstStyle/>
        <a:p>
          <a:r>
            <a:rPr lang="en-US"/>
            <a:t>To examine the current initiatives and implementation status of digital health records.</a:t>
          </a:r>
        </a:p>
      </dgm:t>
    </dgm:pt>
    <dgm:pt modelId="{8382698E-94B9-4078-8E29-1E11EF7B082E}" type="parTrans" cxnId="{000B8ACD-8EFB-4459-9259-D008F1DFBE48}">
      <dgm:prSet/>
      <dgm:spPr/>
      <dgm:t>
        <a:bodyPr/>
        <a:lstStyle/>
        <a:p>
          <a:endParaRPr lang="en-US"/>
        </a:p>
      </dgm:t>
    </dgm:pt>
    <dgm:pt modelId="{0A1E45CF-A9A3-4033-9C0A-5DD59948EF7F}" type="sibTrans" cxnId="{000B8ACD-8EFB-4459-9259-D008F1DFBE48}">
      <dgm:prSet phldrT="02"/>
      <dgm:spPr/>
      <dgm:t>
        <a:bodyPr/>
        <a:lstStyle/>
        <a:p>
          <a:r>
            <a:rPr lang="en-US"/>
            <a:t>02</a:t>
          </a:r>
        </a:p>
      </dgm:t>
    </dgm:pt>
    <dgm:pt modelId="{61B25BDA-6A5B-4B80-9C45-B304D5E3CD38}">
      <dgm:prSet/>
      <dgm:spPr/>
      <dgm:t>
        <a:bodyPr/>
        <a:lstStyle/>
        <a:p>
          <a:r>
            <a:rPr lang="en-US"/>
            <a:t>To identify the key challenges and gaps in the adoption and scalability of EHR systems.</a:t>
          </a:r>
        </a:p>
      </dgm:t>
    </dgm:pt>
    <dgm:pt modelId="{B88ACB0F-6122-44FE-B4BE-D5CB8061DCA7}" type="parTrans" cxnId="{95DC7A1E-9BAD-461A-AE5A-75A9674CF119}">
      <dgm:prSet/>
      <dgm:spPr/>
      <dgm:t>
        <a:bodyPr/>
        <a:lstStyle/>
        <a:p>
          <a:endParaRPr lang="en-US"/>
        </a:p>
      </dgm:t>
    </dgm:pt>
    <dgm:pt modelId="{1D8EA0DA-EEE6-4D55-93BE-8E61D36ACF7C}" type="sibTrans" cxnId="{95DC7A1E-9BAD-461A-AE5A-75A9674CF119}">
      <dgm:prSet phldrT="03"/>
      <dgm:spPr/>
      <dgm:t>
        <a:bodyPr/>
        <a:lstStyle/>
        <a:p>
          <a:r>
            <a:rPr lang="en-US"/>
            <a:t>03</a:t>
          </a:r>
        </a:p>
      </dgm:t>
    </dgm:pt>
    <dgm:pt modelId="{CA14C73D-C47B-4B4F-B1B2-03461E39EEB1}">
      <dgm:prSet/>
      <dgm:spPr/>
      <dgm:t>
        <a:bodyPr/>
        <a:lstStyle/>
        <a:p>
          <a:r>
            <a:rPr lang="en-US"/>
            <a:t>To recommend solutions for wider adoption, data security, and user engagement.</a:t>
          </a:r>
        </a:p>
      </dgm:t>
    </dgm:pt>
    <dgm:pt modelId="{482D4053-8F61-430D-A097-2FF4496FF80B}" type="parTrans" cxnId="{FF257E2E-EE70-4572-BD8C-66AFDF4B86CA}">
      <dgm:prSet/>
      <dgm:spPr/>
      <dgm:t>
        <a:bodyPr/>
        <a:lstStyle/>
        <a:p>
          <a:endParaRPr lang="en-US"/>
        </a:p>
      </dgm:t>
    </dgm:pt>
    <dgm:pt modelId="{3A65F96C-F689-40DC-B3DF-1D6DCB422DB1}" type="sibTrans" cxnId="{FF257E2E-EE70-4572-BD8C-66AFDF4B86CA}">
      <dgm:prSet phldrT="04"/>
      <dgm:spPr/>
      <dgm:t>
        <a:bodyPr/>
        <a:lstStyle/>
        <a:p>
          <a:r>
            <a:rPr lang="en-US"/>
            <a:t>04</a:t>
          </a:r>
        </a:p>
      </dgm:t>
    </dgm:pt>
    <dgm:pt modelId="{536BBF3F-4D94-724B-90B9-D523AA45B5A9}" type="pres">
      <dgm:prSet presAssocID="{400BF94E-861E-431A-BFB7-93E54D34A5D7}" presName="Name0" presStyleCnt="0">
        <dgm:presLayoutVars>
          <dgm:animLvl val="lvl"/>
          <dgm:resizeHandles val="exact"/>
        </dgm:presLayoutVars>
      </dgm:prSet>
      <dgm:spPr/>
    </dgm:pt>
    <dgm:pt modelId="{241CB53A-CB77-7245-BD91-3B82E7787291}" type="pres">
      <dgm:prSet presAssocID="{220D9821-DFDA-4892-8861-C13634550113}" presName="compositeNode" presStyleCnt="0">
        <dgm:presLayoutVars>
          <dgm:bulletEnabled val="1"/>
        </dgm:presLayoutVars>
      </dgm:prSet>
      <dgm:spPr/>
    </dgm:pt>
    <dgm:pt modelId="{5642B2ED-39B0-5E44-8EE4-EBD13E186913}" type="pres">
      <dgm:prSet presAssocID="{220D9821-DFDA-4892-8861-C13634550113}" presName="bgRect" presStyleLbl="alignNode1" presStyleIdx="0" presStyleCnt="4"/>
      <dgm:spPr/>
    </dgm:pt>
    <dgm:pt modelId="{FF8408DE-7675-6E40-A4DB-2CE7A60827C3}" type="pres">
      <dgm:prSet presAssocID="{5DD3D9D7-A261-4745-964F-1D6BA8ABA463}" presName="sibTransNodeRect" presStyleLbl="alignNode1" presStyleIdx="0" presStyleCnt="4">
        <dgm:presLayoutVars>
          <dgm:chMax val="0"/>
          <dgm:bulletEnabled val="1"/>
        </dgm:presLayoutVars>
      </dgm:prSet>
      <dgm:spPr/>
    </dgm:pt>
    <dgm:pt modelId="{F4A58983-6EA2-4F43-9477-8D8D8B5855E2}" type="pres">
      <dgm:prSet presAssocID="{220D9821-DFDA-4892-8861-C13634550113}" presName="nodeRect" presStyleLbl="alignNode1" presStyleIdx="0" presStyleCnt="4">
        <dgm:presLayoutVars>
          <dgm:bulletEnabled val="1"/>
        </dgm:presLayoutVars>
      </dgm:prSet>
      <dgm:spPr/>
    </dgm:pt>
    <dgm:pt modelId="{D3FBDF9F-E8D2-F34E-B26A-1848CD928CFF}" type="pres">
      <dgm:prSet presAssocID="{5DD3D9D7-A261-4745-964F-1D6BA8ABA463}" presName="sibTrans" presStyleCnt="0"/>
      <dgm:spPr/>
    </dgm:pt>
    <dgm:pt modelId="{12C69287-6F02-7A4E-BE17-41A81AF910B4}" type="pres">
      <dgm:prSet presAssocID="{ECAEAEC3-CDAB-4331-B5C8-82DB76631A92}" presName="compositeNode" presStyleCnt="0">
        <dgm:presLayoutVars>
          <dgm:bulletEnabled val="1"/>
        </dgm:presLayoutVars>
      </dgm:prSet>
      <dgm:spPr/>
    </dgm:pt>
    <dgm:pt modelId="{F44B7DAB-4036-D446-8573-CB631ADB5C30}" type="pres">
      <dgm:prSet presAssocID="{ECAEAEC3-CDAB-4331-B5C8-82DB76631A92}" presName="bgRect" presStyleLbl="alignNode1" presStyleIdx="1" presStyleCnt="4"/>
      <dgm:spPr/>
    </dgm:pt>
    <dgm:pt modelId="{8A6F006F-E0F0-8243-9712-A6EF19E6F5E9}" type="pres">
      <dgm:prSet presAssocID="{0A1E45CF-A9A3-4033-9C0A-5DD59948EF7F}" presName="sibTransNodeRect" presStyleLbl="alignNode1" presStyleIdx="1" presStyleCnt="4">
        <dgm:presLayoutVars>
          <dgm:chMax val="0"/>
          <dgm:bulletEnabled val="1"/>
        </dgm:presLayoutVars>
      </dgm:prSet>
      <dgm:spPr/>
    </dgm:pt>
    <dgm:pt modelId="{B7764AB8-5AFA-4F46-AB4A-9A4F51B81704}" type="pres">
      <dgm:prSet presAssocID="{ECAEAEC3-CDAB-4331-B5C8-82DB76631A92}" presName="nodeRect" presStyleLbl="alignNode1" presStyleIdx="1" presStyleCnt="4">
        <dgm:presLayoutVars>
          <dgm:bulletEnabled val="1"/>
        </dgm:presLayoutVars>
      </dgm:prSet>
      <dgm:spPr/>
    </dgm:pt>
    <dgm:pt modelId="{DCF3489B-2FB3-5042-AE2F-9309C8F1A76A}" type="pres">
      <dgm:prSet presAssocID="{0A1E45CF-A9A3-4033-9C0A-5DD59948EF7F}" presName="sibTrans" presStyleCnt="0"/>
      <dgm:spPr/>
    </dgm:pt>
    <dgm:pt modelId="{70D64F2B-3D4A-574D-98AC-BD0F64A1FC3F}" type="pres">
      <dgm:prSet presAssocID="{61B25BDA-6A5B-4B80-9C45-B304D5E3CD38}" presName="compositeNode" presStyleCnt="0">
        <dgm:presLayoutVars>
          <dgm:bulletEnabled val="1"/>
        </dgm:presLayoutVars>
      </dgm:prSet>
      <dgm:spPr/>
    </dgm:pt>
    <dgm:pt modelId="{6748CDA8-C5CB-8C4F-AABA-A1F10CB960C8}" type="pres">
      <dgm:prSet presAssocID="{61B25BDA-6A5B-4B80-9C45-B304D5E3CD38}" presName="bgRect" presStyleLbl="alignNode1" presStyleIdx="2" presStyleCnt="4"/>
      <dgm:spPr/>
    </dgm:pt>
    <dgm:pt modelId="{3288A3BE-2BF1-CE42-9791-19FAE2229550}" type="pres">
      <dgm:prSet presAssocID="{1D8EA0DA-EEE6-4D55-93BE-8E61D36ACF7C}" presName="sibTransNodeRect" presStyleLbl="alignNode1" presStyleIdx="2" presStyleCnt="4">
        <dgm:presLayoutVars>
          <dgm:chMax val="0"/>
          <dgm:bulletEnabled val="1"/>
        </dgm:presLayoutVars>
      </dgm:prSet>
      <dgm:spPr/>
    </dgm:pt>
    <dgm:pt modelId="{466F9816-1282-824B-9CDC-F0FBDA35F7FA}" type="pres">
      <dgm:prSet presAssocID="{61B25BDA-6A5B-4B80-9C45-B304D5E3CD38}" presName="nodeRect" presStyleLbl="alignNode1" presStyleIdx="2" presStyleCnt="4">
        <dgm:presLayoutVars>
          <dgm:bulletEnabled val="1"/>
        </dgm:presLayoutVars>
      </dgm:prSet>
      <dgm:spPr/>
    </dgm:pt>
    <dgm:pt modelId="{55BE95C1-7D6A-064E-9397-B41C25F711DF}" type="pres">
      <dgm:prSet presAssocID="{1D8EA0DA-EEE6-4D55-93BE-8E61D36ACF7C}" presName="sibTrans" presStyleCnt="0"/>
      <dgm:spPr/>
    </dgm:pt>
    <dgm:pt modelId="{95983898-E7C8-4940-9924-71B55A29E79D}" type="pres">
      <dgm:prSet presAssocID="{CA14C73D-C47B-4B4F-B1B2-03461E39EEB1}" presName="compositeNode" presStyleCnt="0">
        <dgm:presLayoutVars>
          <dgm:bulletEnabled val="1"/>
        </dgm:presLayoutVars>
      </dgm:prSet>
      <dgm:spPr/>
    </dgm:pt>
    <dgm:pt modelId="{CF041CBD-0245-F540-8706-AFA300703F54}" type="pres">
      <dgm:prSet presAssocID="{CA14C73D-C47B-4B4F-B1B2-03461E39EEB1}" presName="bgRect" presStyleLbl="alignNode1" presStyleIdx="3" presStyleCnt="4"/>
      <dgm:spPr/>
    </dgm:pt>
    <dgm:pt modelId="{0349B9B5-B35F-DC4C-B29F-B98CE7AF1BD3}" type="pres">
      <dgm:prSet presAssocID="{3A65F96C-F689-40DC-B3DF-1D6DCB422DB1}" presName="sibTransNodeRect" presStyleLbl="alignNode1" presStyleIdx="3" presStyleCnt="4">
        <dgm:presLayoutVars>
          <dgm:chMax val="0"/>
          <dgm:bulletEnabled val="1"/>
        </dgm:presLayoutVars>
      </dgm:prSet>
      <dgm:spPr/>
    </dgm:pt>
    <dgm:pt modelId="{B25DC7E3-4E7A-3443-A384-4C1012F30415}" type="pres">
      <dgm:prSet presAssocID="{CA14C73D-C47B-4B4F-B1B2-03461E39EEB1}" presName="nodeRect" presStyleLbl="alignNode1" presStyleIdx="3" presStyleCnt="4">
        <dgm:presLayoutVars>
          <dgm:bulletEnabled val="1"/>
        </dgm:presLayoutVars>
      </dgm:prSet>
      <dgm:spPr/>
    </dgm:pt>
  </dgm:ptLst>
  <dgm:cxnLst>
    <dgm:cxn modelId="{E5F81601-F09A-4A40-A29E-36F2D389C7D2}" type="presOf" srcId="{ECAEAEC3-CDAB-4331-B5C8-82DB76631A92}" destId="{F44B7DAB-4036-D446-8573-CB631ADB5C30}" srcOrd="0" destOrd="0" presId="urn:microsoft.com/office/officeart/2016/7/layout/LinearBlockProcessNumbered"/>
    <dgm:cxn modelId="{68FBB104-4A52-3348-9022-01C813BCF8C0}" type="presOf" srcId="{400BF94E-861E-431A-BFB7-93E54D34A5D7}" destId="{536BBF3F-4D94-724B-90B9-D523AA45B5A9}" srcOrd="0" destOrd="0" presId="urn:microsoft.com/office/officeart/2016/7/layout/LinearBlockProcessNumbered"/>
    <dgm:cxn modelId="{E0870B11-7123-45F7-BF07-69036306135C}" srcId="{400BF94E-861E-431A-BFB7-93E54D34A5D7}" destId="{220D9821-DFDA-4892-8861-C13634550113}" srcOrd="0" destOrd="0" parTransId="{4D46E1CF-C3AC-4529-9777-EB77B8BDA850}" sibTransId="{5DD3D9D7-A261-4745-964F-1D6BA8ABA463}"/>
    <dgm:cxn modelId="{95DC7A1E-9BAD-461A-AE5A-75A9674CF119}" srcId="{400BF94E-861E-431A-BFB7-93E54D34A5D7}" destId="{61B25BDA-6A5B-4B80-9C45-B304D5E3CD38}" srcOrd="2" destOrd="0" parTransId="{B88ACB0F-6122-44FE-B4BE-D5CB8061DCA7}" sibTransId="{1D8EA0DA-EEE6-4D55-93BE-8E61D36ACF7C}"/>
    <dgm:cxn modelId="{2FFC1126-51E9-9A47-A8C1-DFF0C5A463E2}" type="presOf" srcId="{1D8EA0DA-EEE6-4D55-93BE-8E61D36ACF7C}" destId="{3288A3BE-2BF1-CE42-9791-19FAE2229550}" srcOrd="0" destOrd="0" presId="urn:microsoft.com/office/officeart/2016/7/layout/LinearBlockProcessNumbered"/>
    <dgm:cxn modelId="{1BE0F12B-DED0-C442-912B-8F79D012F952}" type="presOf" srcId="{61B25BDA-6A5B-4B80-9C45-B304D5E3CD38}" destId="{6748CDA8-C5CB-8C4F-AABA-A1F10CB960C8}" srcOrd="0" destOrd="0" presId="urn:microsoft.com/office/officeart/2016/7/layout/LinearBlockProcessNumbered"/>
    <dgm:cxn modelId="{FF257E2E-EE70-4572-BD8C-66AFDF4B86CA}" srcId="{400BF94E-861E-431A-BFB7-93E54D34A5D7}" destId="{CA14C73D-C47B-4B4F-B1B2-03461E39EEB1}" srcOrd="3" destOrd="0" parTransId="{482D4053-8F61-430D-A097-2FF4496FF80B}" sibTransId="{3A65F96C-F689-40DC-B3DF-1D6DCB422DB1}"/>
    <dgm:cxn modelId="{6C95456D-2F9E-A549-8C21-1E8A03E09709}" type="presOf" srcId="{CA14C73D-C47B-4B4F-B1B2-03461E39EEB1}" destId="{B25DC7E3-4E7A-3443-A384-4C1012F30415}" srcOrd="1" destOrd="0" presId="urn:microsoft.com/office/officeart/2016/7/layout/LinearBlockProcessNumbered"/>
    <dgm:cxn modelId="{74781894-FFE8-FF45-858B-88271704BBBC}" type="presOf" srcId="{220D9821-DFDA-4892-8861-C13634550113}" destId="{5642B2ED-39B0-5E44-8EE4-EBD13E186913}" srcOrd="0" destOrd="0" presId="urn:microsoft.com/office/officeart/2016/7/layout/LinearBlockProcessNumbered"/>
    <dgm:cxn modelId="{96975294-0562-6341-BD1F-8F91019CE5F9}" type="presOf" srcId="{61B25BDA-6A5B-4B80-9C45-B304D5E3CD38}" destId="{466F9816-1282-824B-9CDC-F0FBDA35F7FA}" srcOrd="1" destOrd="0" presId="urn:microsoft.com/office/officeart/2016/7/layout/LinearBlockProcessNumbered"/>
    <dgm:cxn modelId="{150C3AA8-0BE6-0540-821A-216E690D3772}" type="presOf" srcId="{220D9821-DFDA-4892-8861-C13634550113}" destId="{F4A58983-6EA2-4F43-9477-8D8D8B5855E2}" srcOrd="1" destOrd="0" presId="urn:microsoft.com/office/officeart/2016/7/layout/LinearBlockProcessNumbered"/>
    <dgm:cxn modelId="{BAF758B0-1C28-C14F-8B05-CF9CD9F19C82}" type="presOf" srcId="{3A65F96C-F689-40DC-B3DF-1D6DCB422DB1}" destId="{0349B9B5-B35F-DC4C-B29F-B98CE7AF1BD3}" srcOrd="0" destOrd="0" presId="urn:microsoft.com/office/officeart/2016/7/layout/LinearBlockProcessNumbered"/>
    <dgm:cxn modelId="{E9B4A7B9-FB37-884C-AE2A-162986D00339}" type="presOf" srcId="{ECAEAEC3-CDAB-4331-B5C8-82DB76631A92}" destId="{B7764AB8-5AFA-4F46-AB4A-9A4F51B81704}" srcOrd="1" destOrd="0" presId="urn:microsoft.com/office/officeart/2016/7/layout/LinearBlockProcessNumbered"/>
    <dgm:cxn modelId="{77FED4B9-C123-1A44-B59C-42550B6315F0}" type="presOf" srcId="{5DD3D9D7-A261-4745-964F-1D6BA8ABA463}" destId="{FF8408DE-7675-6E40-A4DB-2CE7A60827C3}" srcOrd="0" destOrd="0" presId="urn:microsoft.com/office/officeart/2016/7/layout/LinearBlockProcessNumbered"/>
    <dgm:cxn modelId="{000B8ACD-8EFB-4459-9259-D008F1DFBE48}" srcId="{400BF94E-861E-431A-BFB7-93E54D34A5D7}" destId="{ECAEAEC3-CDAB-4331-B5C8-82DB76631A92}" srcOrd="1" destOrd="0" parTransId="{8382698E-94B9-4078-8E29-1E11EF7B082E}" sibTransId="{0A1E45CF-A9A3-4033-9C0A-5DD59948EF7F}"/>
    <dgm:cxn modelId="{C1DDE9D1-7D4F-FC4C-B596-7429D4AB8FF8}" type="presOf" srcId="{CA14C73D-C47B-4B4F-B1B2-03461E39EEB1}" destId="{CF041CBD-0245-F540-8706-AFA300703F54}" srcOrd="0" destOrd="0" presId="urn:microsoft.com/office/officeart/2016/7/layout/LinearBlockProcessNumbered"/>
    <dgm:cxn modelId="{4C61C3F1-B0BE-B944-BA7A-73530946F924}" type="presOf" srcId="{0A1E45CF-A9A3-4033-9C0A-5DD59948EF7F}" destId="{8A6F006F-E0F0-8243-9712-A6EF19E6F5E9}" srcOrd="0" destOrd="0" presId="urn:microsoft.com/office/officeart/2016/7/layout/LinearBlockProcessNumbered"/>
    <dgm:cxn modelId="{0BD1A2C5-CFDD-0242-9A8F-97265415EC7A}" type="presParOf" srcId="{536BBF3F-4D94-724B-90B9-D523AA45B5A9}" destId="{241CB53A-CB77-7245-BD91-3B82E7787291}" srcOrd="0" destOrd="0" presId="urn:microsoft.com/office/officeart/2016/7/layout/LinearBlockProcessNumbered"/>
    <dgm:cxn modelId="{A37746AF-9490-B049-95C6-BE65BE556A6D}" type="presParOf" srcId="{241CB53A-CB77-7245-BD91-3B82E7787291}" destId="{5642B2ED-39B0-5E44-8EE4-EBD13E186913}" srcOrd="0" destOrd="0" presId="urn:microsoft.com/office/officeart/2016/7/layout/LinearBlockProcessNumbered"/>
    <dgm:cxn modelId="{D8592F48-6D2F-234D-8B5A-AF9F19BD6A26}" type="presParOf" srcId="{241CB53A-CB77-7245-BD91-3B82E7787291}" destId="{FF8408DE-7675-6E40-A4DB-2CE7A60827C3}" srcOrd="1" destOrd="0" presId="urn:microsoft.com/office/officeart/2016/7/layout/LinearBlockProcessNumbered"/>
    <dgm:cxn modelId="{3265326E-400E-FC4C-9253-DF88C1A04150}" type="presParOf" srcId="{241CB53A-CB77-7245-BD91-3B82E7787291}" destId="{F4A58983-6EA2-4F43-9477-8D8D8B5855E2}" srcOrd="2" destOrd="0" presId="urn:microsoft.com/office/officeart/2016/7/layout/LinearBlockProcessNumbered"/>
    <dgm:cxn modelId="{6534B9AD-546F-E74E-BDE3-420DE1069641}" type="presParOf" srcId="{536BBF3F-4D94-724B-90B9-D523AA45B5A9}" destId="{D3FBDF9F-E8D2-F34E-B26A-1848CD928CFF}" srcOrd="1" destOrd="0" presId="urn:microsoft.com/office/officeart/2016/7/layout/LinearBlockProcessNumbered"/>
    <dgm:cxn modelId="{2181F203-C161-7F45-81D2-A283F09CF6BE}" type="presParOf" srcId="{536BBF3F-4D94-724B-90B9-D523AA45B5A9}" destId="{12C69287-6F02-7A4E-BE17-41A81AF910B4}" srcOrd="2" destOrd="0" presId="urn:microsoft.com/office/officeart/2016/7/layout/LinearBlockProcessNumbered"/>
    <dgm:cxn modelId="{36AE8FA7-B4C0-FE4D-A1E3-DE0EBA8F3937}" type="presParOf" srcId="{12C69287-6F02-7A4E-BE17-41A81AF910B4}" destId="{F44B7DAB-4036-D446-8573-CB631ADB5C30}" srcOrd="0" destOrd="0" presId="urn:microsoft.com/office/officeart/2016/7/layout/LinearBlockProcessNumbered"/>
    <dgm:cxn modelId="{19447BE9-1451-A047-B04A-4654848E9D27}" type="presParOf" srcId="{12C69287-6F02-7A4E-BE17-41A81AF910B4}" destId="{8A6F006F-E0F0-8243-9712-A6EF19E6F5E9}" srcOrd="1" destOrd="0" presId="urn:microsoft.com/office/officeart/2016/7/layout/LinearBlockProcessNumbered"/>
    <dgm:cxn modelId="{EB85E376-F682-E24D-A4B8-6353CE88BE79}" type="presParOf" srcId="{12C69287-6F02-7A4E-BE17-41A81AF910B4}" destId="{B7764AB8-5AFA-4F46-AB4A-9A4F51B81704}" srcOrd="2" destOrd="0" presId="urn:microsoft.com/office/officeart/2016/7/layout/LinearBlockProcessNumbered"/>
    <dgm:cxn modelId="{EBA2A75E-4E9B-3549-A109-B38CA9537409}" type="presParOf" srcId="{536BBF3F-4D94-724B-90B9-D523AA45B5A9}" destId="{DCF3489B-2FB3-5042-AE2F-9309C8F1A76A}" srcOrd="3" destOrd="0" presId="urn:microsoft.com/office/officeart/2016/7/layout/LinearBlockProcessNumbered"/>
    <dgm:cxn modelId="{C74CD390-4C85-F846-890D-E66D77BE8433}" type="presParOf" srcId="{536BBF3F-4D94-724B-90B9-D523AA45B5A9}" destId="{70D64F2B-3D4A-574D-98AC-BD0F64A1FC3F}" srcOrd="4" destOrd="0" presId="urn:microsoft.com/office/officeart/2016/7/layout/LinearBlockProcessNumbered"/>
    <dgm:cxn modelId="{D91004A8-C5CE-0546-A483-A5804511263E}" type="presParOf" srcId="{70D64F2B-3D4A-574D-98AC-BD0F64A1FC3F}" destId="{6748CDA8-C5CB-8C4F-AABA-A1F10CB960C8}" srcOrd="0" destOrd="0" presId="urn:microsoft.com/office/officeart/2016/7/layout/LinearBlockProcessNumbered"/>
    <dgm:cxn modelId="{4490F905-2338-424C-BFBD-45606DD87F27}" type="presParOf" srcId="{70D64F2B-3D4A-574D-98AC-BD0F64A1FC3F}" destId="{3288A3BE-2BF1-CE42-9791-19FAE2229550}" srcOrd="1" destOrd="0" presId="urn:microsoft.com/office/officeart/2016/7/layout/LinearBlockProcessNumbered"/>
    <dgm:cxn modelId="{7CF955DC-AB6A-334D-A08A-D33D7E996561}" type="presParOf" srcId="{70D64F2B-3D4A-574D-98AC-BD0F64A1FC3F}" destId="{466F9816-1282-824B-9CDC-F0FBDA35F7FA}" srcOrd="2" destOrd="0" presId="urn:microsoft.com/office/officeart/2016/7/layout/LinearBlockProcessNumbered"/>
    <dgm:cxn modelId="{96B92FCC-8183-EF43-8E8C-F9EF722649DD}" type="presParOf" srcId="{536BBF3F-4D94-724B-90B9-D523AA45B5A9}" destId="{55BE95C1-7D6A-064E-9397-B41C25F711DF}" srcOrd="5" destOrd="0" presId="urn:microsoft.com/office/officeart/2016/7/layout/LinearBlockProcessNumbered"/>
    <dgm:cxn modelId="{B40EDABE-96A7-E947-89B3-12DABC40C5F9}" type="presParOf" srcId="{536BBF3F-4D94-724B-90B9-D523AA45B5A9}" destId="{95983898-E7C8-4940-9924-71B55A29E79D}" srcOrd="6" destOrd="0" presId="urn:microsoft.com/office/officeart/2016/7/layout/LinearBlockProcessNumbered"/>
    <dgm:cxn modelId="{26C14E5E-9798-7C4F-A2B2-F9C413719A1A}" type="presParOf" srcId="{95983898-E7C8-4940-9924-71B55A29E79D}" destId="{CF041CBD-0245-F540-8706-AFA300703F54}" srcOrd="0" destOrd="0" presId="urn:microsoft.com/office/officeart/2016/7/layout/LinearBlockProcessNumbered"/>
    <dgm:cxn modelId="{AC9B56CB-4464-334A-810B-A7ED0C75DB0C}" type="presParOf" srcId="{95983898-E7C8-4940-9924-71B55A29E79D}" destId="{0349B9B5-B35F-DC4C-B29F-B98CE7AF1BD3}" srcOrd="1" destOrd="0" presId="urn:microsoft.com/office/officeart/2016/7/layout/LinearBlockProcessNumbered"/>
    <dgm:cxn modelId="{9B016E7D-B952-6645-A44D-4BE96EB88453}" type="presParOf" srcId="{95983898-E7C8-4940-9924-71B55A29E79D}" destId="{B25DC7E3-4E7A-3443-A384-4C1012F30415}" srcOrd="2" destOrd="0" presId="urn:microsoft.com/office/officeart/2016/7/layout/LinearBlockProcessNumbere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EFD793-B20A-4778-807D-3BBB0F67258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30B783FA-C441-4D47-9013-127F6047D35C}">
      <dgm:prSet/>
      <dgm:spPr/>
      <dgm:t>
        <a:bodyPr/>
        <a:lstStyle/>
        <a:p>
          <a:pPr>
            <a:lnSpc>
              <a:spcPct val="100000"/>
            </a:lnSpc>
          </a:pPr>
          <a:r>
            <a:rPr lang="en-IN"/>
            <a:t>Infrastructure: Limited internet connectivity and power in remote areas</a:t>
          </a:r>
          <a:endParaRPr lang="en-US"/>
        </a:p>
      </dgm:t>
    </dgm:pt>
    <dgm:pt modelId="{E10BD966-8497-4A5B-A6F6-F48CDFAD9C06}" type="parTrans" cxnId="{F10E2665-E684-4366-A0D6-D277798D5C6D}">
      <dgm:prSet/>
      <dgm:spPr/>
      <dgm:t>
        <a:bodyPr/>
        <a:lstStyle/>
        <a:p>
          <a:endParaRPr lang="en-US"/>
        </a:p>
      </dgm:t>
    </dgm:pt>
    <dgm:pt modelId="{A994016F-A2EF-4858-BDDA-44D5B0A46A53}" type="sibTrans" cxnId="{F10E2665-E684-4366-A0D6-D277798D5C6D}">
      <dgm:prSet/>
      <dgm:spPr/>
      <dgm:t>
        <a:bodyPr/>
        <a:lstStyle/>
        <a:p>
          <a:pPr>
            <a:lnSpc>
              <a:spcPct val="100000"/>
            </a:lnSpc>
          </a:pPr>
          <a:endParaRPr lang="en-US"/>
        </a:p>
      </dgm:t>
    </dgm:pt>
    <dgm:pt modelId="{430D37E4-73FA-4D0D-B0DE-CA8D896793C0}">
      <dgm:prSet/>
      <dgm:spPr/>
      <dgm:t>
        <a:bodyPr/>
        <a:lstStyle/>
        <a:p>
          <a:pPr>
            <a:lnSpc>
              <a:spcPct val="100000"/>
            </a:lnSpc>
          </a:pPr>
          <a:r>
            <a:rPr lang="en-IN"/>
            <a:t>Workforce Training: Digital literacy among healthcare workers is low</a:t>
          </a:r>
          <a:endParaRPr lang="en-US"/>
        </a:p>
      </dgm:t>
    </dgm:pt>
    <dgm:pt modelId="{A63D2E20-FAB2-4065-B4B7-D3A2EC5D5DC3}" type="parTrans" cxnId="{E912F1F0-9F85-45FB-B56C-19C05903AE70}">
      <dgm:prSet/>
      <dgm:spPr/>
      <dgm:t>
        <a:bodyPr/>
        <a:lstStyle/>
        <a:p>
          <a:endParaRPr lang="en-US"/>
        </a:p>
      </dgm:t>
    </dgm:pt>
    <dgm:pt modelId="{71CB8C18-E79B-4AF8-A945-DC0901A8BDA2}" type="sibTrans" cxnId="{E912F1F0-9F85-45FB-B56C-19C05903AE70}">
      <dgm:prSet/>
      <dgm:spPr/>
      <dgm:t>
        <a:bodyPr/>
        <a:lstStyle/>
        <a:p>
          <a:pPr>
            <a:lnSpc>
              <a:spcPct val="100000"/>
            </a:lnSpc>
          </a:pPr>
          <a:endParaRPr lang="en-US"/>
        </a:p>
      </dgm:t>
    </dgm:pt>
    <dgm:pt modelId="{EE8CB125-F33C-4223-9B1F-990F12039413}">
      <dgm:prSet/>
      <dgm:spPr/>
      <dgm:t>
        <a:bodyPr/>
        <a:lstStyle/>
        <a:p>
          <a:pPr>
            <a:lnSpc>
              <a:spcPct val="100000"/>
            </a:lnSpc>
          </a:pPr>
          <a:r>
            <a:rPr lang="en-IN"/>
            <a:t>Data Privacy &amp; Security: Regulatory gaps and patient consent management are concerns</a:t>
          </a:r>
          <a:endParaRPr lang="en-US"/>
        </a:p>
      </dgm:t>
    </dgm:pt>
    <dgm:pt modelId="{FC2B6B0C-8354-40DA-BC79-62A5F3952297}" type="parTrans" cxnId="{8746040F-59DE-455A-9C59-85FAA6451977}">
      <dgm:prSet/>
      <dgm:spPr/>
      <dgm:t>
        <a:bodyPr/>
        <a:lstStyle/>
        <a:p>
          <a:endParaRPr lang="en-US"/>
        </a:p>
      </dgm:t>
    </dgm:pt>
    <dgm:pt modelId="{C02733C2-F72D-433B-AF3E-DC966231884C}" type="sibTrans" cxnId="{8746040F-59DE-455A-9C59-85FAA6451977}">
      <dgm:prSet/>
      <dgm:spPr/>
      <dgm:t>
        <a:bodyPr/>
        <a:lstStyle/>
        <a:p>
          <a:pPr>
            <a:lnSpc>
              <a:spcPct val="100000"/>
            </a:lnSpc>
          </a:pPr>
          <a:endParaRPr lang="en-US"/>
        </a:p>
      </dgm:t>
    </dgm:pt>
    <dgm:pt modelId="{3204AE87-C95E-44B6-8CF6-7083DEF5B18B}">
      <dgm:prSet/>
      <dgm:spPr/>
      <dgm:t>
        <a:bodyPr/>
        <a:lstStyle/>
        <a:p>
          <a:pPr>
            <a:lnSpc>
              <a:spcPct val="100000"/>
            </a:lnSpc>
          </a:pPr>
          <a:r>
            <a:rPr lang="en-IN"/>
            <a:t>Interoperability: Disparate vendor systems hinder data sharing</a:t>
          </a:r>
          <a:endParaRPr lang="en-US"/>
        </a:p>
      </dgm:t>
    </dgm:pt>
    <dgm:pt modelId="{5B3F44B3-64BA-4440-8D36-DB2F62CE8EAB}" type="parTrans" cxnId="{2809BD97-7EF0-4B78-A5DF-9F66A91A2E33}">
      <dgm:prSet/>
      <dgm:spPr/>
      <dgm:t>
        <a:bodyPr/>
        <a:lstStyle/>
        <a:p>
          <a:endParaRPr lang="en-US"/>
        </a:p>
      </dgm:t>
    </dgm:pt>
    <dgm:pt modelId="{4D99522D-8DC9-4A3B-BC7F-3814D0B87FF0}" type="sibTrans" cxnId="{2809BD97-7EF0-4B78-A5DF-9F66A91A2E33}">
      <dgm:prSet/>
      <dgm:spPr/>
      <dgm:t>
        <a:bodyPr/>
        <a:lstStyle/>
        <a:p>
          <a:endParaRPr lang="en-US"/>
        </a:p>
      </dgm:t>
    </dgm:pt>
    <dgm:pt modelId="{1076A6DA-8A4B-4CD3-A202-9C151DDC2F9B}" type="pres">
      <dgm:prSet presAssocID="{95EFD793-B20A-4778-807D-3BBB0F67258B}" presName="root" presStyleCnt="0">
        <dgm:presLayoutVars>
          <dgm:dir/>
          <dgm:resizeHandles val="exact"/>
        </dgm:presLayoutVars>
      </dgm:prSet>
      <dgm:spPr/>
    </dgm:pt>
    <dgm:pt modelId="{58118949-A265-4A94-A8E8-5EABE75C6741}" type="pres">
      <dgm:prSet presAssocID="{95EFD793-B20A-4778-807D-3BBB0F67258B}" presName="container" presStyleCnt="0">
        <dgm:presLayoutVars>
          <dgm:dir/>
          <dgm:resizeHandles val="exact"/>
        </dgm:presLayoutVars>
      </dgm:prSet>
      <dgm:spPr/>
    </dgm:pt>
    <dgm:pt modelId="{7FD65AFC-59F1-41D4-91F5-7695856D8E32}" type="pres">
      <dgm:prSet presAssocID="{30B783FA-C441-4D47-9013-127F6047D35C}" presName="compNode" presStyleCnt="0"/>
      <dgm:spPr/>
    </dgm:pt>
    <dgm:pt modelId="{86A7AD39-0634-4535-A002-78BBE0765A81}" type="pres">
      <dgm:prSet presAssocID="{30B783FA-C441-4D47-9013-127F6047D35C}" presName="iconBgRect" presStyleLbl="bgShp" presStyleIdx="0" presStyleCnt="4"/>
      <dgm:spPr/>
    </dgm:pt>
    <dgm:pt modelId="{B2980844-E66B-458C-9E22-A03AABE649B4}" type="pres">
      <dgm:prSet presAssocID="{30B783FA-C441-4D47-9013-127F6047D35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ireless router"/>
        </a:ext>
      </dgm:extLst>
    </dgm:pt>
    <dgm:pt modelId="{F118F6FE-2839-4E5A-804C-7563246768CC}" type="pres">
      <dgm:prSet presAssocID="{30B783FA-C441-4D47-9013-127F6047D35C}" presName="spaceRect" presStyleCnt="0"/>
      <dgm:spPr/>
    </dgm:pt>
    <dgm:pt modelId="{70265CC6-EF1B-4B95-9DCB-396B629E0496}" type="pres">
      <dgm:prSet presAssocID="{30B783FA-C441-4D47-9013-127F6047D35C}" presName="textRect" presStyleLbl="revTx" presStyleIdx="0" presStyleCnt="4">
        <dgm:presLayoutVars>
          <dgm:chMax val="1"/>
          <dgm:chPref val="1"/>
        </dgm:presLayoutVars>
      </dgm:prSet>
      <dgm:spPr/>
    </dgm:pt>
    <dgm:pt modelId="{C7D15D21-EDE1-4A59-8CE7-4C74531D1602}" type="pres">
      <dgm:prSet presAssocID="{A994016F-A2EF-4858-BDDA-44D5B0A46A53}" presName="sibTrans" presStyleLbl="sibTrans2D1" presStyleIdx="0" presStyleCnt="0"/>
      <dgm:spPr/>
    </dgm:pt>
    <dgm:pt modelId="{D1C1F046-A61B-4FC2-B215-FB13707BAE40}" type="pres">
      <dgm:prSet presAssocID="{430D37E4-73FA-4D0D-B0DE-CA8D896793C0}" presName="compNode" presStyleCnt="0"/>
      <dgm:spPr/>
    </dgm:pt>
    <dgm:pt modelId="{419D7271-AC22-4777-B534-7FBCCD279EF1}" type="pres">
      <dgm:prSet presAssocID="{430D37E4-73FA-4D0D-B0DE-CA8D896793C0}" presName="iconBgRect" presStyleLbl="bgShp" presStyleIdx="1" presStyleCnt="4"/>
      <dgm:spPr/>
    </dgm:pt>
    <dgm:pt modelId="{73738234-7B3E-4A6E-98CD-AE969CB23524}" type="pres">
      <dgm:prSet presAssocID="{430D37E4-73FA-4D0D-B0DE-CA8D896793C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ethoscope"/>
        </a:ext>
      </dgm:extLst>
    </dgm:pt>
    <dgm:pt modelId="{CC7D94A6-8D8D-451C-A5A3-3BBEFF107394}" type="pres">
      <dgm:prSet presAssocID="{430D37E4-73FA-4D0D-B0DE-CA8D896793C0}" presName="spaceRect" presStyleCnt="0"/>
      <dgm:spPr/>
    </dgm:pt>
    <dgm:pt modelId="{42C06810-72F9-4EFC-9F39-ED20BF1DF29C}" type="pres">
      <dgm:prSet presAssocID="{430D37E4-73FA-4D0D-B0DE-CA8D896793C0}" presName="textRect" presStyleLbl="revTx" presStyleIdx="1" presStyleCnt="4">
        <dgm:presLayoutVars>
          <dgm:chMax val="1"/>
          <dgm:chPref val="1"/>
        </dgm:presLayoutVars>
      </dgm:prSet>
      <dgm:spPr/>
    </dgm:pt>
    <dgm:pt modelId="{5C081550-0B59-4ADA-8733-949F6A9F0981}" type="pres">
      <dgm:prSet presAssocID="{71CB8C18-E79B-4AF8-A945-DC0901A8BDA2}" presName="sibTrans" presStyleLbl="sibTrans2D1" presStyleIdx="0" presStyleCnt="0"/>
      <dgm:spPr/>
    </dgm:pt>
    <dgm:pt modelId="{0EFAD0C9-E878-418E-B58A-262CBF187E75}" type="pres">
      <dgm:prSet presAssocID="{EE8CB125-F33C-4223-9B1F-990F12039413}" presName="compNode" presStyleCnt="0"/>
      <dgm:spPr/>
    </dgm:pt>
    <dgm:pt modelId="{92E69F72-3D50-4F2F-937E-7A731A0524A3}" type="pres">
      <dgm:prSet presAssocID="{EE8CB125-F33C-4223-9B1F-990F12039413}" presName="iconBgRect" presStyleLbl="bgShp" presStyleIdx="2" presStyleCnt="4"/>
      <dgm:spPr/>
    </dgm:pt>
    <dgm:pt modelId="{E27CD3D7-8AB8-46AB-8335-A7AFC5EFA81F}" type="pres">
      <dgm:prSet presAssocID="{EE8CB125-F33C-4223-9B1F-990F1203941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ock"/>
        </a:ext>
      </dgm:extLst>
    </dgm:pt>
    <dgm:pt modelId="{F8AB830C-696F-42B1-A8AA-C1E142E8BDEF}" type="pres">
      <dgm:prSet presAssocID="{EE8CB125-F33C-4223-9B1F-990F12039413}" presName="spaceRect" presStyleCnt="0"/>
      <dgm:spPr/>
    </dgm:pt>
    <dgm:pt modelId="{D073A61A-EABE-438E-9481-705EFD7B1B45}" type="pres">
      <dgm:prSet presAssocID="{EE8CB125-F33C-4223-9B1F-990F12039413}" presName="textRect" presStyleLbl="revTx" presStyleIdx="2" presStyleCnt="4">
        <dgm:presLayoutVars>
          <dgm:chMax val="1"/>
          <dgm:chPref val="1"/>
        </dgm:presLayoutVars>
      </dgm:prSet>
      <dgm:spPr/>
    </dgm:pt>
    <dgm:pt modelId="{2171DE96-3050-4952-BD64-AB4510171DC6}" type="pres">
      <dgm:prSet presAssocID="{C02733C2-F72D-433B-AF3E-DC966231884C}" presName="sibTrans" presStyleLbl="sibTrans2D1" presStyleIdx="0" presStyleCnt="0"/>
      <dgm:spPr/>
    </dgm:pt>
    <dgm:pt modelId="{EBEACA5C-1B4F-4227-97E6-26573C094AA1}" type="pres">
      <dgm:prSet presAssocID="{3204AE87-C95E-44B6-8CF6-7083DEF5B18B}" presName="compNode" presStyleCnt="0"/>
      <dgm:spPr/>
    </dgm:pt>
    <dgm:pt modelId="{8E128813-B434-4866-A9C1-AB403335B230}" type="pres">
      <dgm:prSet presAssocID="{3204AE87-C95E-44B6-8CF6-7083DEF5B18B}" presName="iconBgRect" presStyleLbl="bgShp" presStyleIdx="3" presStyleCnt="4"/>
      <dgm:spPr/>
    </dgm:pt>
    <dgm:pt modelId="{A60322EF-C84A-44EC-8CFD-0C81AE9C4553}" type="pres">
      <dgm:prSet presAssocID="{3204AE87-C95E-44B6-8CF6-7083DEF5B18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atabase"/>
        </a:ext>
      </dgm:extLst>
    </dgm:pt>
    <dgm:pt modelId="{AA9C421B-B07C-485D-B9E3-0BEFA1D7C972}" type="pres">
      <dgm:prSet presAssocID="{3204AE87-C95E-44B6-8CF6-7083DEF5B18B}" presName="spaceRect" presStyleCnt="0"/>
      <dgm:spPr/>
    </dgm:pt>
    <dgm:pt modelId="{8BFA2F97-C719-4605-8005-49F56B423E2D}" type="pres">
      <dgm:prSet presAssocID="{3204AE87-C95E-44B6-8CF6-7083DEF5B18B}" presName="textRect" presStyleLbl="revTx" presStyleIdx="3" presStyleCnt="4">
        <dgm:presLayoutVars>
          <dgm:chMax val="1"/>
          <dgm:chPref val="1"/>
        </dgm:presLayoutVars>
      </dgm:prSet>
      <dgm:spPr/>
    </dgm:pt>
  </dgm:ptLst>
  <dgm:cxnLst>
    <dgm:cxn modelId="{8746040F-59DE-455A-9C59-85FAA6451977}" srcId="{95EFD793-B20A-4778-807D-3BBB0F67258B}" destId="{EE8CB125-F33C-4223-9B1F-990F12039413}" srcOrd="2" destOrd="0" parTransId="{FC2B6B0C-8354-40DA-BC79-62A5F3952297}" sibTransId="{C02733C2-F72D-433B-AF3E-DC966231884C}"/>
    <dgm:cxn modelId="{230F6642-C37B-4F84-89B8-D6A18C5F21D5}" type="presOf" srcId="{95EFD793-B20A-4778-807D-3BBB0F67258B}" destId="{1076A6DA-8A4B-4CD3-A202-9C151DDC2F9B}" srcOrd="0" destOrd="0" presId="urn:microsoft.com/office/officeart/2018/2/layout/IconCircleList"/>
    <dgm:cxn modelId="{4F7BBA62-15D0-4781-BA87-5062F93A344C}" type="presOf" srcId="{EE8CB125-F33C-4223-9B1F-990F12039413}" destId="{D073A61A-EABE-438E-9481-705EFD7B1B45}" srcOrd="0" destOrd="0" presId="urn:microsoft.com/office/officeart/2018/2/layout/IconCircleList"/>
    <dgm:cxn modelId="{2CD5D062-41BF-4D19-B585-E524F73C3CDB}" type="presOf" srcId="{3204AE87-C95E-44B6-8CF6-7083DEF5B18B}" destId="{8BFA2F97-C719-4605-8005-49F56B423E2D}" srcOrd="0" destOrd="0" presId="urn:microsoft.com/office/officeart/2018/2/layout/IconCircleList"/>
    <dgm:cxn modelId="{F10E2665-E684-4366-A0D6-D277798D5C6D}" srcId="{95EFD793-B20A-4778-807D-3BBB0F67258B}" destId="{30B783FA-C441-4D47-9013-127F6047D35C}" srcOrd="0" destOrd="0" parTransId="{E10BD966-8497-4A5B-A6F6-F48CDFAD9C06}" sibTransId="{A994016F-A2EF-4858-BDDA-44D5B0A46A53}"/>
    <dgm:cxn modelId="{27D1C47E-E440-4C2B-80B7-4E7D992B1B2C}" type="presOf" srcId="{71CB8C18-E79B-4AF8-A945-DC0901A8BDA2}" destId="{5C081550-0B59-4ADA-8733-949F6A9F0981}" srcOrd="0" destOrd="0" presId="urn:microsoft.com/office/officeart/2018/2/layout/IconCircleList"/>
    <dgm:cxn modelId="{1697C185-1686-48E9-A033-5636E95DFB4C}" type="presOf" srcId="{430D37E4-73FA-4D0D-B0DE-CA8D896793C0}" destId="{42C06810-72F9-4EFC-9F39-ED20BF1DF29C}" srcOrd="0" destOrd="0" presId="urn:microsoft.com/office/officeart/2018/2/layout/IconCircleList"/>
    <dgm:cxn modelId="{E13DDF94-C83E-4085-8198-D16F50781AC7}" type="presOf" srcId="{30B783FA-C441-4D47-9013-127F6047D35C}" destId="{70265CC6-EF1B-4B95-9DCB-396B629E0496}" srcOrd="0" destOrd="0" presId="urn:microsoft.com/office/officeart/2018/2/layout/IconCircleList"/>
    <dgm:cxn modelId="{2809BD97-7EF0-4B78-A5DF-9F66A91A2E33}" srcId="{95EFD793-B20A-4778-807D-3BBB0F67258B}" destId="{3204AE87-C95E-44B6-8CF6-7083DEF5B18B}" srcOrd="3" destOrd="0" parTransId="{5B3F44B3-64BA-4440-8D36-DB2F62CE8EAB}" sibTransId="{4D99522D-8DC9-4A3B-BC7F-3814D0B87FF0}"/>
    <dgm:cxn modelId="{C2EC21BA-F1B0-4BBF-80BA-36B230847FE9}" type="presOf" srcId="{C02733C2-F72D-433B-AF3E-DC966231884C}" destId="{2171DE96-3050-4952-BD64-AB4510171DC6}" srcOrd="0" destOrd="0" presId="urn:microsoft.com/office/officeart/2018/2/layout/IconCircleList"/>
    <dgm:cxn modelId="{34325FEE-4CF4-45F2-8A22-D7F0845BE998}" type="presOf" srcId="{A994016F-A2EF-4858-BDDA-44D5B0A46A53}" destId="{C7D15D21-EDE1-4A59-8CE7-4C74531D1602}" srcOrd="0" destOrd="0" presId="urn:microsoft.com/office/officeart/2018/2/layout/IconCircleList"/>
    <dgm:cxn modelId="{E912F1F0-9F85-45FB-B56C-19C05903AE70}" srcId="{95EFD793-B20A-4778-807D-3BBB0F67258B}" destId="{430D37E4-73FA-4D0D-B0DE-CA8D896793C0}" srcOrd="1" destOrd="0" parTransId="{A63D2E20-FAB2-4065-B4B7-D3A2EC5D5DC3}" sibTransId="{71CB8C18-E79B-4AF8-A945-DC0901A8BDA2}"/>
    <dgm:cxn modelId="{ED30EBA7-19A7-4140-9B57-CD8CE5F82C73}" type="presParOf" srcId="{1076A6DA-8A4B-4CD3-A202-9C151DDC2F9B}" destId="{58118949-A265-4A94-A8E8-5EABE75C6741}" srcOrd="0" destOrd="0" presId="urn:microsoft.com/office/officeart/2018/2/layout/IconCircleList"/>
    <dgm:cxn modelId="{97A76DB0-8D6E-4385-97F6-A93F1C5148A0}" type="presParOf" srcId="{58118949-A265-4A94-A8E8-5EABE75C6741}" destId="{7FD65AFC-59F1-41D4-91F5-7695856D8E32}" srcOrd="0" destOrd="0" presId="urn:microsoft.com/office/officeart/2018/2/layout/IconCircleList"/>
    <dgm:cxn modelId="{D6483D8E-188A-4BC9-B60B-9A8640452C39}" type="presParOf" srcId="{7FD65AFC-59F1-41D4-91F5-7695856D8E32}" destId="{86A7AD39-0634-4535-A002-78BBE0765A81}" srcOrd="0" destOrd="0" presId="urn:microsoft.com/office/officeart/2018/2/layout/IconCircleList"/>
    <dgm:cxn modelId="{CC5DA753-CD7B-4CF0-A063-085FC164D6D7}" type="presParOf" srcId="{7FD65AFC-59F1-41D4-91F5-7695856D8E32}" destId="{B2980844-E66B-458C-9E22-A03AABE649B4}" srcOrd="1" destOrd="0" presId="urn:microsoft.com/office/officeart/2018/2/layout/IconCircleList"/>
    <dgm:cxn modelId="{5C3CB562-EC04-4B68-9E45-3CB2AD0BA5D1}" type="presParOf" srcId="{7FD65AFC-59F1-41D4-91F5-7695856D8E32}" destId="{F118F6FE-2839-4E5A-804C-7563246768CC}" srcOrd="2" destOrd="0" presId="urn:microsoft.com/office/officeart/2018/2/layout/IconCircleList"/>
    <dgm:cxn modelId="{6D410906-4C0A-4239-AD00-06216FF87F5E}" type="presParOf" srcId="{7FD65AFC-59F1-41D4-91F5-7695856D8E32}" destId="{70265CC6-EF1B-4B95-9DCB-396B629E0496}" srcOrd="3" destOrd="0" presId="urn:microsoft.com/office/officeart/2018/2/layout/IconCircleList"/>
    <dgm:cxn modelId="{81759789-E012-4F3E-844D-60983021C2F9}" type="presParOf" srcId="{58118949-A265-4A94-A8E8-5EABE75C6741}" destId="{C7D15D21-EDE1-4A59-8CE7-4C74531D1602}" srcOrd="1" destOrd="0" presId="urn:microsoft.com/office/officeart/2018/2/layout/IconCircleList"/>
    <dgm:cxn modelId="{179E1A26-3D16-4325-BBA5-CDC6689559F4}" type="presParOf" srcId="{58118949-A265-4A94-A8E8-5EABE75C6741}" destId="{D1C1F046-A61B-4FC2-B215-FB13707BAE40}" srcOrd="2" destOrd="0" presId="urn:microsoft.com/office/officeart/2018/2/layout/IconCircleList"/>
    <dgm:cxn modelId="{43FFED44-196B-4D83-B65C-86FD528A1027}" type="presParOf" srcId="{D1C1F046-A61B-4FC2-B215-FB13707BAE40}" destId="{419D7271-AC22-4777-B534-7FBCCD279EF1}" srcOrd="0" destOrd="0" presId="urn:microsoft.com/office/officeart/2018/2/layout/IconCircleList"/>
    <dgm:cxn modelId="{EC7C3ACC-8543-48A3-B794-250911D8F93C}" type="presParOf" srcId="{D1C1F046-A61B-4FC2-B215-FB13707BAE40}" destId="{73738234-7B3E-4A6E-98CD-AE969CB23524}" srcOrd="1" destOrd="0" presId="urn:microsoft.com/office/officeart/2018/2/layout/IconCircleList"/>
    <dgm:cxn modelId="{F1A17063-EBFA-43F4-AFFE-9C5CB1A4F467}" type="presParOf" srcId="{D1C1F046-A61B-4FC2-B215-FB13707BAE40}" destId="{CC7D94A6-8D8D-451C-A5A3-3BBEFF107394}" srcOrd="2" destOrd="0" presId="urn:microsoft.com/office/officeart/2018/2/layout/IconCircleList"/>
    <dgm:cxn modelId="{926DB83A-6B81-4EEF-B8D0-49A9B5E5EEE1}" type="presParOf" srcId="{D1C1F046-A61B-4FC2-B215-FB13707BAE40}" destId="{42C06810-72F9-4EFC-9F39-ED20BF1DF29C}" srcOrd="3" destOrd="0" presId="urn:microsoft.com/office/officeart/2018/2/layout/IconCircleList"/>
    <dgm:cxn modelId="{FF901366-0689-4071-A0EF-98186D7B1BF2}" type="presParOf" srcId="{58118949-A265-4A94-A8E8-5EABE75C6741}" destId="{5C081550-0B59-4ADA-8733-949F6A9F0981}" srcOrd="3" destOrd="0" presId="urn:microsoft.com/office/officeart/2018/2/layout/IconCircleList"/>
    <dgm:cxn modelId="{00363A2E-F8CE-4A1C-A8A5-569225DC8C34}" type="presParOf" srcId="{58118949-A265-4A94-A8E8-5EABE75C6741}" destId="{0EFAD0C9-E878-418E-B58A-262CBF187E75}" srcOrd="4" destOrd="0" presId="urn:microsoft.com/office/officeart/2018/2/layout/IconCircleList"/>
    <dgm:cxn modelId="{933DF1D0-83AD-4B74-8A5F-0CF50B4599D0}" type="presParOf" srcId="{0EFAD0C9-E878-418E-B58A-262CBF187E75}" destId="{92E69F72-3D50-4F2F-937E-7A731A0524A3}" srcOrd="0" destOrd="0" presId="urn:microsoft.com/office/officeart/2018/2/layout/IconCircleList"/>
    <dgm:cxn modelId="{D9334507-2A10-43E6-A840-006D8601C3D5}" type="presParOf" srcId="{0EFAD0C9-E878-418E-B58A-262CBF187E75}" destId="{E27CD3D7-8AB8-46AB-8335-A7AFC5EFA81F}" srcOrd="1" destOrd="0" presId="urn:microsoft.com/office/officeart/2018/2/layout/IconCircleList"/>
    <dgm:cxn modelId="{4961D844-99C5-4C19-BA2C-310C7A601ECB}" type="presParOf" srcId="{0EFAD0C9-E878-418E-B58A-262CBF187E75}" destId="{F8AB830C-696F-42B1-A8AA-C1E142E8BDEF}" srcOrd="2" destOrd="0" presId="urn:microsoft.com/office/officeart/2018/2/layout/IconCircleList"/>
    <dgm:cxn modelId="{3D154CF5-B2F4-4DD2-BC2A-28B7BB9119B3}" type="presParOf" srcId="{0EFAD0C9-E878-418E-B58A-262CBF187E75}" destId="{D073A61A-EABE-438E-9481-705EFD7B1B45}" srcOrd="3" destOrd="0" presId="urn:microsoft.com/office/officeart/2018/2/layout/IconCircleList"/>
    <dgm:cxn modelId="{15CE0F70-C44F-4099-8741-10F09EC6200B}" type="presParOf" srcId="{58118949-A265-4A94-A8E8-5EABE75C6741}" destId="{2171DE96-3050-4952-BD64-AB4510171DC6}" srcOrd="5" destOrd="0" presId="urn:microsoft.com/office/officeart/2018/2/layout/IconCircleList"/>
    <dgm:cxn modelId="{74F9FFB9-9CB3-45D1-83D2-9CE1F63654A0}" type="presParOf" srcId="{58118949-A265-4A94-A8E8-5EABE75C6741}" destId="{EBEACA5C-1B4F-4227-97E6-26573C094AA1}" srcOrd="6" destOrd="0" presId="urn:microsoft.com/office/officeart/2018/2/layout/IconCircleList"/>
    <dgm:cxn modelId="{17FA19F8-F1AE-4812-8B66-96A0FB2062A9}" type="presParOf" srcId="{EBEACA5C-1B4F-4227-97E6-26573C094AA1}" destId="{8E128813-B434-4866-A9C1-AB403335B230}" srcOrd="0" destOrd="0" presId="urn:microsoft.com/office/officeart/2018/2/layout/IconCircleList"/>
    <dgm:cxn modelId="{756E5E6B-706E-4F8E-A7B7-63CCC8977BAC}" type="presParOf" srcId="{EBEACA5C-1B4F-4227-97E6-26573C094AA1}" destId="{A60322EF-C84A-44EC-8CFD-0C81AE9C4553}" srcOrd="1" destOrd="0" presId="urn:microsoft.com/office/officeart/2018/2/layout/IconCircleList"/>
    <dgm:cxn modelId="{DDE554C4-DD96-400A-B985-ACB68E981104}" type="presParOf" srcId="{EBEACA5C-1B4F-4227-97E6-26573C094AA1}" destId="{AA9C421B-B07C-485D-B9E3-0BEFA1D7C972}" srcOrd="2" destOrd="0" presId="urn:microsoft.com/office/officeart/2018/2/layout/IconCircleList"/>
    <dgm:cxn modelId="{F4A138BF-69E0-4CB6-A7A9-05EDAC369A5E}" type="presParOf" srcId="{EBEACA5C-1B4F-4227-97E6-26573C094AA1}" destId="{8BFA2F97-C719-4605-8005-49F56B423E2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42B2ED-39B0-5E44-8EE4-EBD13E186913}">
      <dsp:nvSpPr>
        <dsp:cNvPr id="0" name=""/>
        <dsp:cNvSpPr/>
      </dsp:nvSpPr>
      <dsp:spPr>
        <a:xfrm>
          <a:off x="205" y="687670"/>
          <a:ext cx="2479997" cy="297599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800100">
            <a:lnSpc>
              <a:spcPct val="90000"/>
            </a:lnSpc>
            <a:spcBef>
              <a:spcPct val="0"/>
            </a:spcBef>
            <a:spcAft>
              <a:spcPct val="35000"/>
            </a:spcAft>
            <a:buNone/>
          </a:pPr>
          <a:r>
            <a:rPr lang="en-US" sz="1800" kern="1200" dirty="0"/>
            <a:t>To assess the need for digital health records in India's healthcare ecosystem.</a:t>
          </a:r>
        </a:p>
      </dsp:txBody>
      <dsp:txXfrm>
        <a:off x="205" y="1878069"/>
        <a:ext cx="2479997" cy="1785598"/>
      </dsp:txXfrm>
    </dsp:sp>
    <dsp:sp modelId="{FF8408DE-7675-6E40-A4DB-2CE7A60827C3}">
      <dsp:nvSpPr>
        <dsp:cNvPr id="0" name=""/>
        <dsp:cNvSpPr/>
      </dsp:nvSpPr>
      <dsp:spPr>
        <a:xfrm>
          <a:off x="205" y="68767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01</a:t>
          </a:r>
        </a:p>
      </dsp:txBody>
      <dsp:txXfrm>
        <a:off x="205" y="687670"/>
        <a:ext cx="2479997" cy="1190398"/>
      </dsp:txXfrm>
    </dsp:sp>
    <dsp:sp modelId="{F44B7DAB-4036-D446-8573-CB631ADB5C30}">
      <dsp:nvSpPr>
        <dsp:cNvPr id="0" name=""/>
        <dsp:cNvSpPr/>
      </dsp:nvSpPr>
      <dsp:spPr>
        <a:xfrm>
          <a:off x="2678602" y="687670"/>
          <a:ext cx="2479997" cy="2975996"/>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800100">
            <a:lnSpc>
              <a:spcPct val="90000"/>
            </a:lnSpc>
            <a:spcBef>
              <a:spcPct val="0"/>
            </a:spcBef>
            <a:spcAft>
              <a:spcPct val="35000"/>
            </a:spcAft>
            <a:buNone/>
          </a:pPr>
          <a:r>
            <a:rPr lang="en-US" sz="1800" kern="1200"/>
            <a:t>To examine the current initiatives and implementation status of digital health records.</a:t>
          </a:r>
        </a:p>
      </dsp:txBody>
      <dsp:txXfrm>
        <a:off x="2678602" y="1878069"/>
        <a:ext cx="2479997" cy="1785598"/>
      </dsp:txXfrm>
    </dsp:sp>
    <dsp:sp modelId="{8A6F006F-E0F0-8243-9712-A6EF19E6F5E9}">
      <dsp:nvSpPr>
        <dsp:cNvPr id="0" name=""/>
        <dsp:cNvSpPr/>
      </dsp:nvSpPr>
      <dsp:spPr>
        <a:xfrm>
          <a:off x="2678602" y="68767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02</a:t>
          </a:r>
        </a:p>
      </dsp:txBody>
      <dsp:txXfrm>
        <a:off x="2678602" y="687670"/>
        <a:ext cx="2479997" cy="1190398"/>
      </dsp:txXfrm>
    </dsp:sp>
    <dsp:sp modelId="{6748CDA8-C5CB-8C4F-AABA-A1F10CB960C8}">
      <dsp:nvSpPr>
        <dsp:cNvPr id="0" name=""/>
        <dsp:cNvSpPr/>
      </dsp:nvSpPr>
      <dsp:spPr>
        <a:xfrm>
          <a:off x="5356999" y="687670"/>
          <a:ext cx="2479997" cy="2975996"/>
        </a:xfrm>
        <a:prstGeom prst="rect">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800100">
            <a:lnSpc>
              <a:spcPct val="90000"/>
            </a:lnSpc>
            <a:spcBef>
              <a:spcPct val="0"/>
            </a:spcBef>
            <a:spcAft>
              <a:spcPct val="35000"/>
            </a:spcAft>
            <a:buNone/>
          </a:pPr>
          <a:r>
            <a:rPr lang="en-US" sz="1800" kern="1200"/>
            <a:t>To identify the key challenges and gaps in the adoption and scalability of EHR systems.</a:t>
          </a:r>
        </a:p>
      </dsp:txBody>
      <dsp:txXfrm>
        <a:off x="5356999" y="1878069"/>
        <a:ext cx="2479997" cy="1785598"/>
      </dsp:txXfrm>
    </dsp:sp>
    <dsp:sp modelId="{3288A3BE-2BF1-CE42-9791-19FAE2229550}">
      <dsp:nvSpPr>
        <dsp:cNvPr id="0" name=""/>
        <dsp:cNvSpPr/>
      </dsp:nvSpPr>
      <dsp:spPr>
        <a:xfrm>
          <a:off x="5356999" y="68767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03</a:t>
          </a:r>
        </a:p>
      </dsp:txBody>
      <dsp:txXfrm>
        <a:off x="5356999" y="687670"/>
        <a:ext cx="2479997" cy="1190398"/>
      </dsp:txXfrm>
    </dsp:sp>
    <dsp:sp modelId="{CF041CBD-0245-F540-8706-AFA300703F54}">
      <dsp:nvSpPr>
        <dsp:cNvPr id="0" name=""/>
        <dsp:cNvSpPr/>
      </dsp:nvSpPr>
      <dsp:spPr>
        <a:xfrm>
          <a:off x="8035397" y="687670"/>
          <a:ext cx="2479997" cy="2975996"/>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969" tIns="0" rIns="244969" bIns="330200" numCol="1" spcCol="1270" anchor="t" anchorCtr="0">
          <a:noAutofit/>
        </a:bodyPr>
        <a:lstStyle/>
        <a:p>
          <a:pPr marL="0" lvl="0" indent="0" algn="l" defTabSz="800100">
            <a:lnSpc>
              <a:spcPct val="90000"/>
            </a:lnSpc>
            <a:spcBef>
              <a:spcPct val="0"/>
            </a:spcBef>
            <a:spcAft>
              <a:spcPct val="35000"/>
            </a:spcAft>
            <a:buNone/>
          </a:pPr>
          <a:r>
            <a:rPr lang="en-US" sz="1800" kern="1200"/>
            <a:t>To recommend solutions for wider adoption, data security, and user engagement.</a:t>
          </a:r>
        </a:p>
      </dsp:txBody>
      <dsp:txXfrm>
        <a:off x="8035397" y="1878069"/>
        <a:ext cx="2479997" cy="1785598"/>
      </dsp:txXfrm>
    </dsp:sp>
    <dsp:sp modelId="{0349B9B5-B35F-DC4C-B29F-B98CE7AF1BD3}">
      <dsp:nvSpPr>
        <dsp:cNvPr id="0" name=""/>
        <dsp:cNvSpPr/>
      </dsp:nvSpPr>
      <dsp:spPr>
        <a:xfrm>
          <a:off x="8035397" y="687670"/>
          <a:ext cx="2479997" cy="11903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44969" tIns="165100" rIns="244969" bIns="165100" numCol="1" spcCol="1270" anchor="ctr" anchorCtr="0">
          <a:noAutofit/>
        </a:bodyPr>
        <a:lstStyle/>
        <a:p>
          <a:pPr marL="0" lvl="0" indent="0" algn="l" defTabSz="2711450">
            <a:lnSpc>
              <a:spcPct val="90000"/>
            </a:lnSpc>
            <a:spcBef>
              <a:spcPct val="0"/>
            </a:spcBef>
            <a:spcAft>
              <a:spcPct val="35000"/>
            </a:spcAft>
            <a:buNone/>
          </a:pPr>
          <a:r>
            <a:rPr lang="en-US" sz="6100" kern="1200"/>
            <a:t>04</a:t>
          </a:r>
        </a:p>
      </dsp:txBody>
      <dsp:txXfrm>
        <a:off x="8035397" y="687670"/>
        <a:ext cx="2479997" cy="11903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7AD39-0634-4535-A002-78BBE0765A81}">
      <dsp:nvSpPr>
        <dsp:cNvPr id="0" name=""/>
        <dsp:cNvSpPr/>
      </dsp:nvSpPr>
      <dsp:spPr>
        <a:xfrm>
          <a:off x="136134" y="346845"/>
          <a:ext cx="1296585" cy="129658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980844-E66B-458C-9E22-A03AABE649B4}">
      <dsp:nvSpPr>
        <dsp:cNvPr id="0" name=""/>
        <dsp:cNvSpPr/>
      </dsp:nvSpPr>
      <dsp:spPr>
        <a:xfrm>
          <a:off x="408417" y="619128"/>
          <a:ext cx="752019" cy="7520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65CC6-EF1B-4B95-9DCB-396B629E0496}">
      <dsp:nvSpPr>
        <dsp:cNvPr id="0" name=""/>
        <dsp:cNvSpPr/>
      </dsp:nvSpPr>
      <dsp:spPr>
        <a:xfrm>
          <a:off x="1710560" y="346845"/>
          <a:ext cx="3056237" cy="1296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Infrastructure: Limited internet connectivity and power in remote areas</a:t>
          </a:r>
          <a:endParaRPr lang="en-US" sz="2000" kern="1200"/>
        </a:p>
      </dsp:txBody>
      <dsp:txXfrm>
        <a:off x="1710560" y="346845"/>
        <a:ext cx="3056237" cy="1296585"/>
      </dsp:txXfrm>
    </dsp:sp>
    <dsp:sp modelId="{419D7271-AC22-4777-B534-7FBCCD279EF1}">
      <dsp:nvSpPr>
        <dsp:cNvPr id="0" name=""/>
        <dsp:cNvSpPr/>
      </dsp:nvSpPr>
      <dsp:spPr>
        <a:xfrm>
          <a:off x="5299324" y="346845"/>
          <a:ext cx="1296585" cy="129658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738234-7B3E-4A6E-98CD-AE969CB23524}">
      <dsp:nvSpPr>
        <dsp:cNvPr id="0" name=""/>
        <dsp:cNvSpPr/>
      </dsp:nvSpPr>
      <dsp:spPr>
        <a:xfrm>
          <a:off x="5571607" y="619128"/>
          <a:ext cx="752019" cy="7520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C06810-72F9-4EFC-9F39-ED20BF1DF29C}">
      <dsp:nvSpPr>
        <dsp:cNvPr id="0" name=""/>
        <dsp:cNvSpPr/>
      </dsp:nvSpPr>
      <dsp:spPr>
        <a:xfrm>
          <a:off x="6873750" y="346845"/>
          <a:ext cx="3056237" cy="1296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Workforce Training: Digital literacy among healthcare workers is low</a:t>
          </a:r>
          <a:endParaRPr lang="en-US" sz="2000" kern="1200"/>
        </a:p>
      </dsp:txBody>
      <dsp:txXfrm>
        <a:off x="6873750" y="346845"/>
        <a:ext cx="3056237" cy="1296585"/>
      </dsp:txXfrm>
    </dsp:sp>
    <dsp:sp modelId="{92E69F72-3D50-4F2F-937E-7A731A0524A3}">
      <dsp:nvSpPr>
        <dsp:cNvPr id="0" name=""/>
        <dsp:cNvSpPr/>
      </dsp:nvSpPr>
      <dsp:spPr>
        <a:xfrm>
          <a:off x="136134" y="2316643"/>
          <a:ext cx="1296585" cy="129658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7CD3D7-8AB8-46AB-8335-A7AFC5EFA81F}">
      <dsp:nvSpPr>
        <dsp:cNvPr id="0" name=""/>
        <dsp:cNvSpPr/>
      </dsp:nvSpPr>
      <dsp:spPr>
        <a:xfrm>
          <a:off x="408417" y="2588926"/>
          <a:ext cx="752019" cy="7520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73A61A-EABE-438E-9481-705EFD7B1B45}">
      <dsp:nvSpPr>
        <dsp:cNvPr id="0" name=""/>
        <dsp:cNvSpPr/>
      </dsp:nvSpPr>
      <dsp:spPr>
        <a:xfrm>
          <a:off x="1710560" y="2316643"/>
          <a:ext cx="3056237" cy="1296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Data Privacy &amp; Security: Regulatory gaps and patient consent management are concerns</a:t>
          </a:r>
          <a:endParaRPr lang="en-US" sz="2000" kern="1200"/>
        </a:p>
      </dsp:txBody>
      <dsp:txXfrm>
        <a:off x="1710560" y="2316643"/>
        <a:ext cx="3056237" cy="1296585"/>
      </dsp:txXfrm>
    </dsp:sp>
    <dsp:sp modelId="{8E128813-B434-4866-A9C1-AB403335B230}">
      <dsp:nvSpPr>
        <dsp:cNvPr id="0" name=""/>
        <dsp:cNvSpPr/>
      </dsp:nvSpPr>
      <dsp:spPr>
        <a:xfrm>
          <a:off x="5299324" y="2316643"/>
          <a:ext cx="1296585" cy="129658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0322EF-C84A-44EC-8CFD-0C81AE9C4553}">
      <dsp:nvSpPr>
        <dsp:cNvPr id="0" name=""/>
        <dsp:cNvSpPr/>
      </dsp:nvSpPr>
      <dsp:spPr>
        <a:xfrm>
          <a:off x="5571607" y="2588926"/>
          <a:ext cx="752019" cy="7520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FA2F97-C719-4605-8005-49F56B423E2D}">
      <dsp:nvSpPr>
        <dsp:cNvPr id="0" name=""/>
        <dsp:cNvSpPr/>
      </dsp:nvSpPr>
      <dsp:spPr>
        <a:xfrm>
          <a:off x="6873750" y="2316643"/>
          <a:ext cx="3056237" cy="1296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IN" sz="2000" kern="1200"/>
            <a:t>Interoperability: Disparate vendor systems hinder data sharing</a:t>
          </a:r>
          <a:endParaRPr lang="en-US" sz="2000" kern="1200"/>
        </a:p>
      </dsp:txBody>
      <dsp:txXfrm>
        <a:off x="6873750" y="2316643"/>
        <a:ext cx="3056237" cy="1296585"/>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19/07/25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4</a:t>
            </a:fld>
            <a:endParaRPr lang="en-IN"/>
          </a:p>
        </p:txBody>
      </p:sp>
    </p:spTree>
    <p:extLst>
      <p:ext uri="{BB962C8B-B14F-4D97-AF65-F5344CB8AC3E}">
        <p14:creationId xmlns:p14="http://schemas.microsoft.com/office/powerpoint/2010/main" val="1094684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26CF3-EF92-F2F4-B740-B5D69238B1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5E8E3C-CCB1-2DE3-F4EE-56755C6FA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D9F93C-001D-6794-89E2-866B24D718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C9CC85-992F-22D8-A1A9-E4D0207C08AA}"/>
              </a:ext>
            </a:extLst>
          </p:cNvPr>
          <p:cNvSpPr>
            <a:spLocks noGrp="1"/>
          </p:cNvSpPr>
          <p:nvPr>
            <p:ph type="sldNum" sz="quarter" idx="5"/>
          </p:nvPr>
        </p:nvSpPr>
        <p:spPr/>
        <p:txBody>
          <a:bodyPr/>
          <a:lstStyle/>
          <a:p>
            <a:fld id="{407BCBBF-3B14-49EE-839D-F9D0F54BECC4}" type="slidenum">
              <a:rPr lang="en-IN" smtClean="0"/>
              <a:t>5</a:t>
            </a:fld>
            <a:endParaRPr lang="en-IN"/>
          </a:p>
        </p:txBody>
      </p:sp>
    </p:spTree>
    <p:extLst>
      <p:ext uri="{BB962C8B-B14F-4D97-AF65-F5344CB8AC3E}">
        <p14:creationId xmlns:p14="http://schemas.microsoft.com/office/powerpoint/2010/main" val="3242347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321782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12</a:t>
            </a:fld>
            <a:endParaRPr lang="en-IN"/>
          </a:p>
        </p:txBody>
      </p:sp>
    </p:spTree>
    <p:extLst>
      <p:ext uri="{BB962C8B-B14F-4D97-AF65-F5344CB8AC3E}">
        <p14:creationId xmlns:p14="http://schemas.microsoft.com/office/powerpoint/2010/main" val="2160262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19/07/25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19/07/25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19/07/25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19/07/25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19/07/25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19/07/25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19/07/25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19/07/25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19/07/25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19/07/25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19/07/25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19/07/25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https://swachhindia.ndtv.com/over-50-crore-abha-ids-created-under-ayushman-bharat-digital-mission-86296/?utm_source=chatgpt.com" TargetMode="External"/><Relationship Id="rId2" Type="http://schemas.openxmlformats.org/officeDocument/2006/relationships/hyperlink" Target="https://www.drishtiias.com/current-affairs-news-analysis-editorials/news-analysis/05-10-2024?utm_source=chatgpt.com" TargetMode="External"/><Relationship Id="rId1" Type="http://schemas.openxmlformats.org/officeDocument/2006/relationships/slideLayout" Target="../slideLayouts/slideLayout2.xml"/><Relationship Id="rId6" Type="http://schemas.openxmlformats.org/officeDocument/2006/relationships/hyperlink" Target="https://www.reddit.com/r/india/comments/18ya2v6?utm_source=chatgpt.com" TargetMode="External"/><Relationship Id="rId5" Type="http://schemas.openxmlformats.org/officeDocument/2006/relationships/hyperlink" Target="https://www.reddit.com/r/punjab/comments/1jlmv5d?utm_source=chatgpt.com" TargetMode="External"/><Relationship Id="rId4" Type="http://schemas.openxmlformats.org/officeDocument/2006/relationships/hyperlink" Target="https://in.investing.com/news/general-news/over-67-crore-ayushman-bharat-health-accounts-created-centre-4447006?utm_source=chatgpt.co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arxiv.org/abs/2504.08750?utm_source=chatgpt.com" TargetMode="External"/><Relationship Id="rId2" Type="http://schemas.openxmlformats.org/officeDocument/2006/relationships/hyperlink" Target="https://www.reddit.com/r/india/comments/18ya2v6?utm_source=chatgpt.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hyperlink" Target="https://abdm.gov.in/" TargetMode="External"/><Relationship Id="rId2" Type="http://schemas.openxmlformats.org/officeDocument/2006/relationships/hyperlink" Target="https://main.mohfw.gov.in/" TargetMode="External"/><Relationship Id="rId1" Type="http://schemas.openxmlformats.org/officeDocument/2006/relationships/slideLayout" Target="../slideLayouts/slideLayout2.xml"/><Relationship Id="rId5" Type="http://schemas.openxmlformats.org/officeDocument/2006/relationships/hyperlink" Target="https://www.japi.org/" TargetMode="External"/><Relationship Id="rId4" Type="http://schemas.openxmlformats.org/officeDocument/2006/relationships/hyperlink" Target="https://www.cureus.co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wachhindia.ndtv.com/over-50-crore-abha-ids-created-under-ayushman-bharat-digital-mission-86296/?utm_source=chatgpt.com" TargetMode="External"/><Relationship Id="rId2" Type="http://schemas.openxmlformats.org/officeDocument/2006/relationships/hyperlink" Target="https://www.drishtiias.com/current-affairs-news-analysis-editorials/news-analysis/05-10-2024?utm_source=chatgpt.com" TargetMode="External"/><Relationship Id="rId1" Type="http://schemas.openxmlformats.org/officeDocument/2006/relationships/slideLayout" Target="../slideLayouts/slideLayout2.xml"/><Relationship Id="rId6" Type="http://schemas.openxmlformats.org/officeDocument/2006/relationships/hyperlink" Target="https://www.reddit.com/r/india/comments/18ya2v6?utm_source=chatgpt.com" TargetMode="External"/><Relationship Id="rId5" Type="http://schemas.openxmlformats.org/officeDocument/2006/relationships/hyperlink" Target="https://www.reddit.com/r/punjab/comments/1jlmv5d?utm_source=chatgpt.com" TargetMode="External"/><Relationship Id="rId4" Type="http://schemas.openxmlformats.org/officeDocument/2006/relationships/hyperlink" Target="https://in.investing.com/news/general-news/over-67-crore-ayushman-bharat-health-accounts-created-centre-4447006?utm_source=chatgpt.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76CBD-3BE4-4440-A6AF-3DCE362D28BB}"/>
              </a:ext>
            </a:extLst>
          </p:cNvPr>
          <p:cNvSpPr>
            <a:spLocks noGrp="1"/>
          </p:cNvSpPr>
          <p:nvPr>
            <p:ph type="ctrTitle"/>
          </p:nvPr>
        </p:nvSpPr>
        <p:spPr>
          <a:xfrm>
            <a:off x="1381980" y="-84950"/>
            <a:ext cx="9142288" cy="2068222"/>
          </a:xfrm>
        </p:spPr>
        <p:txBody>
          <a:bodyPr>
            <a:normAutofit/>
          </a:bodyPr>
          <a:lstStyle/>
          <a:p>
            <a:r>
              <a:rPr lang="en-IN" sz="3600" b="1" dirty="0">
                <a:latin typeface="EYInterstate" panose="02000503020000020004" pitchFamily="2" charset="0"/>
              </a:rPr>
              <a:t>Dissertation Presentation </a:t>
            </a:r>
          </a:p>
        </p:txBody>
      </p:sp>
      <p:pic>
        <p:nvPicPr>
          <p:cNvPr id="6" name="Graphic 5" descr="Education">
            <a:extLst>
              <a:ext uri="{FF2B5EF4-FFF2-40B4-BE49-F238E27FC236}">
                <a16:creationId xmlns:a16="http://schemas.microsoft.com/office/drawing/2014/main" id="{D89D1F75-EBBA-CC59-7480-422B1BE0714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15195" y="411231"/>
            <a:ext cx="1075860" cy="1075860"/>
          </a:xfrm>
          <a:prstGeom prst="rect">
            <a:avLst/>
          </a:prstGeom>
        </p:spPr>
      </p:pic>
      <p:pic>
        <p:nvPicPr>
          <p:cNvPr id="4" name="Picture 3">
            <a:extLst>
              <a:ext uri="{FF2B5EF4-FFF2-40B4-BE49-F238E27FC236}">
                <a16:creationId xmlns:a16="http://schemas.microsoft.com/office/drawing/2014/main" id="{EBAE4DC3-684A-EB58-FECF-CC40142691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2346159" cy="1983273"/>
          </a:xfrm>
          <a:prstGeom prst="rect">
            <a:avLst/>
          </a:prstGeom>
          <a:ln>
            <a:noFill/>
          </a:ln>
          <a:effectLst>
            <a:softEdge rad="112500"/>
          </a:effectLst>
        </p:spPr>
      </p:pic>
      <p:sp>
        <p:nvSpPr>
          <p:cNvPr id="3" name="TextBox 2">
            <a:extLst>
              <a:ext uri="{FF2B5EF4-FFF2-40B4-BE49-F238E27FC236}">
                <a16:creationId xmlns:a16="http://schemas.microsoft.com/office/drawing/2014/main" id="{0E3914E1-CE3F-60FD-E433-40711D287104}"/>
              </a:ext>
            </a:extLst>
          </p:cNvPr>
          <p:cNvSpPr txBox="1"/>
          <p:nvPr/>
        </p:nvSpPr>
        <p:spPr>
          <a:xfrm>
            <a:off x="3913654" y="5174670"/>
            <a:ext cx="4078941" cy="923330"/>
          </a:xfrm>
          <a:prstGeom prst="rect">
            <a:avLst/>
          </a:prstGeom>
          <a:noFill/>
        </p:spPr>
        <p:txBody>
          <a:bodyPr wrap="square" rtlCol="0">
            <a:spAutoFit/>
          </a:bodyPr>
          <a:lstStyle/>
          <a:p>
            <a:r>
              <a:rPr lang="en-IN" b="1" dirty="0"/>
              <a:t>Presented by: </a:t>
            </a:r>
            <a:r>
              <a:rPr lang="en-IN" dirty="0"/>
              <a:t>Vivek Chaudhary</a:t>
            </a:r>
          </a:p>
          <a:p>
            <a:r>
              <a:rPr lang="en-IN" b="1" dirty="0"/>
              <a:t>Enroll No.:       </a:t>
            </a:r>
            <a:r>
              <a:rPr lang="en-IN" dirty="0"/>
              <a:t>PG/23/127</a:t>
            </a:r>
          </a:p>
          <a:p>
            <a:r>
              <a:rPr lang="en-IN" b="1" dirty="0"/>
              <a:t>Mentored by:</a:t>
            </a:r>
            <a:r>
              <a:rPr lang="en-IN" dirty="0"/>
              <a:t> Dr Archana Thakur</a:t>
            </a:r>
          </a:p>
        </p:txBody>
      </p:sp>
      <p:sp>
        <p:nvSpPr>
          <p:cNvPr id="7" name="TextBox 6">
            <a:extLst>
              <a:ext uri="{FF2B5EF4-FFF2-40B4-BE49-F238E27FC236}">
                <a16:creationId xmlns:a16="http://schemas.microsoft.com/office/drawing/2014/main" id="{AD68B827-328A-95D6-D510-8FF5793A233F}"/>
              </a:ext>
            </a:extLst>
          </p:cNvPr>
          <p:cNvSpPr txBox="1"/>
          <p:nvPr/>
        </p:nvSpPr>
        <p:spPr>
          <a:xfrm>
            <a:off x="632012" y="2068222"/>
            <a:ext cx="11157400" cy="1569660"/>
          </a:xfrm>
          <a:prstGeom prst="rect">
            <a:avLst/>
          </a:prstGeom>
          <a:noFill/>
        </p:spPr>
        <p:txBody>
          <a:bodyPr wrap="square" rtlCol="0">
            <a:spAutoFit/>
          </a:bodyPr>
          <a:lstStyle/>
          <a:p>
            <a:pPr algn="ctr"/>
            <a:r>
              <a:rPr lang="en-US" sz="2400" dirty="0"/>
              <a:t>"</a:t>
            </a:r>
            <a:r>
              <a:rPr lang="en-IN" sz="2400" kern="100" dirty="0">
                <a:effectLst/>
                <a:latin typeface="+mn-lt"/>
                <a:ea typeface="Aptos" panose="020B0004020202020204" pitchFamily="34" charset="0"/>
                <a:cs typeface="Times New Roman" panose="02020603050405020304" pitchFamily="18" charset="0"/>
              </a:rPr>
              <a:t>Digitalization of Health Records in India: Needs, Current Scenario, and Challenges – A Narrative Review”</a:t>
            </a:r>
            <a:br>
              <a:rPr lang="en-IN" sz="2400" kern="100" dirty="0">
                <a:effectLst/>
                <a:latin typeface="+mn-lt"/>
                <a:ea typeface="Aptos" panose="020B0004020202020204" pitchFamily="34" charset="0"/>
                <a:cs typeface="Times New Roman" panose="02020603050405020304" pitchFamily="18" charset="0"/>
              </a:rPr>
            </a:br>
            <a:endParaRPr lang="en-US" sz="2400" dirty="0"/>
          </a:p>
          <a:p>
            <a:endParaRPr lang="en-IN" sz="2400" dirty="0"/>
          </a:p>
        </p:txBody>
      </p:sp>
      <p:pic>
        <p:nvPicPr>
          <p:cNvPr id="1026" name="Picture 2" descr="Yashoda Hospital and Research Centre, Ghaziabad - Contact No ...">
            <a:extLst>
              <a:ext uri="{FF2B5EF4-FFF2-40B4-BE49-F238E27FC236}">
                <a16:creationId xmlns:a16="http://schemas.microsoft.com/office/drawing/2014/main" id="{FA678D54-758E-1DA1-E145-2C0814385F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13654" y="3253353"/>
            <a:ext cx="3105746" cy="1320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281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DC43A7C-4488-5706-A42E-D8C80CE455B8}"/>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A7792FD-2079-E75D-DF54-4F17A6CEE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252BB9-7D4C-0693-B3EB-7F321081D002}"/>
              </a:ext>
            </a:extLst>
          </p:cNvPr>
          <p:cNvSpPr>
            <a:spLocks noGrp="1"/>
          </p:cNvSpPr>
          <p:nvPr>
            <p:ph type="title"/>
          </p:nvPr>
        </p:nvSpPr>
        <p:spPr>
          <a:xfrm>
            <a:off x="572493" y="238539"/>
            <a:ext cx="11018520" cy="1434415"/>
          </a:xfrm>
        </p:spPr>
        <p:txBody>
          <a:bodyPr anchor="b">
            <a:normAutofit/>
          </a:bodyPr>
          <a:lstStyle/>
          <a:p>
            <a:r>
              <a:rPr lang="en-IN" sz="5400" b="1"/>
              <a:t>Results</a:t>
            </a:r>
          </a:p>
        </p:txBody>
      </p:sp>
      <p:sp>
        <p:nvSpPr>
          <p:cNvPr id="24" name="sketchy line">
            <a:extLst>
              <a:ext uri="{FF2B5EF4-FFF2-40B4-BE49-F238E27FC236}">
                <a16:creationId xmlns:a16="http://schemas.microsoft.com/office/drawing/2014/main" id="{1A824BD5-D49F-0682-6DBF-E32E3EAED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3648911-A7C9-87DB-EAE8-49F1BBC14ADC}"/>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10</a:t>
            </a:fld>
            <a:endParaRPr lang="en-IN"/>
          </a:p>
        </p:txBody>
      </p:sp>
      <p:sp>
        <p:nvSpPr>
          <p:cNvPr id="10" name="TextBox 9">
            <a:extLst>
              <a:ext uri="{FF2B5EF4-FFF2-40B4-BE49-F238E27FC236}">
                <a16:creationId xmlns:a16="http://schemas.microsoft.com/office/drawing/2014/main" id="{931BEDA2-5B18-2D83-3BC9-01AC280FD53A}"/>
              </a:ext>
            </a:extLst>
          </p:cNvPr>
          <p:cNvSpPr txBox="1"/>
          <p:nvPr/>
        </p:nvSpPr>
        <p:spPr>
          <a:xfrm>
            <a:off x="2601706" y="1836357"/>
            <a:ext cx="7186263" cy="646331"/>
          </a:xfrm>
          <a:prstGeom prst="rect">
            <a:avLst/>
          </a:prstGeom>
          <a:noFill/>
        </p:spPr>
        <p:txBody>
          <a:bodyPr wrap="none" rtlCol="0">
            <a:spAutoFit/>
          </a:bodyPr>
          <a:lstStyle/>
          <a:p>
            <a:r>
              <a:rPr lang="en-IN" sz="1800" b="1" kern="100" dirty="0">
                <a:effectLst/>
                <a:latin typeface="Aptos" panose="020B0004020202020204" pitchFamily="34" charset="0"/>
                <a:ea typeface="Aptos" panose="020B0004020202020204" pitchFamily="34" charset="0"/>
                <a:cs typeface="Times New Roman" panose="02020603050405020304" pitchFamily="18" charset="0"/>
              </a:rPr>
              <a:t> Objective 3: Identify Challenges &amp; Gaps in Adoption &amp; Scalability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6" name="Content Placeholder 5">
            <a:extLst>
              <a:ext uri="{FF2B5EF4-FFF2-40B4-BE49-F238E27FC236}">
                <a16:creationId xmlns:a16="http://schemas.microsoft.com/office/drawing/2014/main" id="{69E43D1D-F683-C5B3-D005-83C45C26202C}"/>
              </a:ext>
            </a:extLst>
          </p:cNvPr>
          <p:cNvGraphicFramePr>
            <a:graphicFrameLocks noGrp="1"/>
          </p:cNvGraphicFramePr>
          <p:nvPr>
            <p:ph idx="1"/>
            <p:extLst>
              <p:ext uri="{D42A27DB-BD31-4B8C-83A1-F6EECF244321}">
                <p14:modId xmlns:p14="http://schemas.microsoft.com/office/powerpoint/2010/main" val="1776695191"/>
              </p:ext>
            </p:extLst>
          </p:nvPr>
        </p:nvGraphicFramePr>
        <p:xfrm>
          <a:off x="328805" y="2319520"/>
          <a:ext cx="11460176" cy="4178262"/>
        </p:xfrm>
        <a:graphic>
          <a:graphicData uri="http://schemas.openxmlformats.org/drawingml/2006/table">
            <a:tbl>
              <a:tblPr firstRow="1" firstCol="1" bandRow="1">
                <a:tableStyleId>{5C22544A-7EE6-4342-B048-85BDC9FD1C3A}</a:tableStyleId>
              </a:tblPr>
              <a:tblGrid>
                <a:gridCol w="1637168">
                  <a:extLst>
                    <a:ext uri="{9D8B030D-6E8A-4147-A177-3AD203B41FA5}">
                      <a16:colId xmlns:a16="http://schemas.microsoft.com/office/drawing/2014/main" val="3354978601"/>
                    </a:ext>
                  </a:extLst>
                </a:gridCol>
                <a:gridCol w="1637168">
                  <a:extLst>
                    <a:ext uri="{9D8B030D-6E8A-4147-A177-3AD203B41FA5}">
                      <a16:colId xmlns:a16="http://schemas.microsoft.com/office/drawing/2014/main" val="1910511499"/>
                    </a:ext>
                  </a:extLst>
                </a:gridCol>
                <a:gridCol w="1637168">
                  <a:extLst>
                    <a:ext uri="{9D8B030D-6E8A-4147-A177-3AD203B41FA5}">
                      <a16:colId xmlns:a16="http://schemas.microsoft.com/office/drawing/2014/main" val="2535393402"/>
                    </a:ext>
                  </a:extLst>
                </a:gridCol>
                <a:gridCol w="1637168">
                  <a:extLst>
                    <a:ext uri="{9D8B030D-6E8A-4147-A177-3AD203B41FA5}">
                      <a16:colId xmlns:a16="http://schemas.microsoft.com/office/drawing/2014/main" val="3842781899"/>
                    </a:ext>
                  </a:extLst>
                </a:gridCol>
                <a:gridCol w="1637168">
                  <a:extLst>
                    <a:ext uri="{9D8B030D-6E8A-4147-A177-3AD203B41FA5}">
                      <a16:colId xmlns:a16="http://schemas.microsoft.com/office/drawing/2014/main" val="744194387"/>
                    </a:ext>
                  </a:extLst>
                </a:gridCol>
                <a:gridCol w="1902738">
                  <a:extLst>
                    <a:ext uri="{9D8B030D-6E8A-4147-A177-3AD203B41FA5}">
                      <a16:colId xmlns:a16="http://schemas.microsoft.com/office/drawing/2014/main" val="3909009479"/>
                    </a:ext>
                  </a:extLst>
                </a:gridCol>
                <a:gridCol w="1371598">
                  <a:extLst>
                    <a:ext uri="{9D8B030D-6E8A-4147-A177-3AD203B41FA5}">
                      <a16:colId xmlns:a16="http://schemas.microsoft.com/office/drawing/2014/main" val="1315703478"/>
                    </a:ext>
                  </a:extLst>
                </a:gridCol>
              </a:tblGrid>
              <a:tr h="422410">
                <a:tc>
                  <a:txBody>
                    <a:bodyPr/>
                    <a:lstStyle/>
                    <a:p>
                      <a:pPr marL="0" marR="0" algn="ctr">
                        <a:buNone/>
                      </a:pPr>
                      <a:r>
                        <a:rPr lang="en-IN" sz="1200" kern="100">
                          <a:effectLst/>
                        </a:rPr>
                        <a:t>Study / Source, Year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Design / Type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Setting</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Population / Facilities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Sample Size / Scope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Key Findings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Reference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93415408"/>
                  </a:ext>
                </a:extLst>
              </a:tr>
              <a:tr h="1426156">
                <a:tc>
                  <a:txBody>
                    <a:bodyPr/>
                    <a:lstStyle/>
                    <a:p>
                      <a:pPr marL="0" marR="0" algn="ctr">
                        <a:buNone/>
                      </a:pPr>
                      <a:r>
                        <a:rPr lang="en-IN" sz="1200" kern="100">
                          <a:effectLst/>
                        </a:rPr>
                        <a:t>ABDM Dashboard (MoHFW), 2024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implementation report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India-wide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population &amp; facilities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67 crore ABHA IDs; 1.3 lakh facilities; 42+ crore records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Significant digital footprint via ABDM (</a:t>
                      </a:r>
                      <a:r>
                        <a:rPr lang="en-IN" sz="1200" u="sng" kern="100">
                          <a:effectLst/>
                          <a:hlinkClick r:id="rId2" tooltip="(05 Oct, 2024)"/>
                        </a:rPr>
                        <a:t>drishtiias.com</a:t>
                      </a:r>
                      <a:r>
                        <a:rPr lang="en-IN" sz="1200" kern="100">
                          <a:effectLst/>
                        </a:rPr>
                        <a:t>, </a:t>
                      </a:r>
                      <a:r>
                        <a:rPr lang="en-IN" sz="1200" u="sng" kern="100">
                          <a:effectLst/>
                          <a:hlinkClick r:id="rId3" tooltip="Over 50 Crore ABHA IDs Created Under Ayushman Bharat Digital Mission | Health"/>
                        </a:rPr>
                        <a:t>swachhindia.ndtv.com</a:t>
                      </a:r>
                      <a:r>
                        <a:rPr lang="en-IN" sz="1200" kern="100">
                          <a:effectLst/>
                        </a:rPr>
                        <a:t>, </a:t>
                      </a:r>
                      <a:r>
                        <a:rPr lang="en-IN" sz="1200" u="sng" kern="100">
                          <a:effectLst/>
                          <a:hlinkClick r:id="rId4" tooltip="Over 67 crore Ayushman Bharat Health Accounts created: Centre By IANS"/>
                        </a:rPr>
                        <a:t>in.investing.com</a:t>
                      </a:r>
                      <a:r>
                        <a:rPr lang="en-IN" sz="1200" kern="100">
                          <a:effectLst/>
                        </a:rPr>
                        <a:t>, </a:t>
                      </a:r>
                      <a:r>
                        <a:rPr lang="en-IN" sz="1200" u="sng" kern="100">
                          <a:effectLst/>
                          <a:hlinkClick r:id="rId5" tooltip="Punjab Budget 2025 highlights: First-ever drug census, expansion of health insurance; no new taxes, no announcements for women"/>
                        </a:rPr>
                        <a:t>reddit.com</a:t>
                      </a:r>
                      <a:r>
                        <a:rPr lang="en-IN" sz="1200" kern="100">
                          <a:effectLst/>
                        </a:rPr>
                        <a:t>, </a:t>
                      </a:r>
                      <a:r>
                        <a:rPr lang="en-IN" sz="1200" u="sng" kern="100">
                          <a:effectLst/>
                          <a:hlinkClick r:id="rId6" tooltip="AB PM-JAY counts patients but discounts patient privacy"/>
                        </a:rPr>
                        <a:t>reddit.com</a:t>
                      </a:r>
                      <a:r>
                        <a:rPr lang="en-IN" sz="1200" kern="100">
                          <a:effectLst/>
                        </a:rPr>
                        <a: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MoHFW Press Release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48660913"/>
                  </a:ext>
                </a:extLst>
              </a:tr>
              <a:tr h="823908">
                <a:tc>
                  <a:txBody>
                    <a:bodyPr/>
                    <a:lstStyle/>
                    <a:p>
                      <a:pPr marL="0" marR="0" algn="ctr">
                        <a:buNone/>
                      </a:pPr>
                      <a:r>
                        <a:rPr lang="en-IN" sz="1200" kern="100">
                          <a:effectLst/>
                        </a:rPr>
                        <a:t>MoHFW NDHB, 2020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Policy framework document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System architecture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Defined 5 foundational blocks: IDs, registries, consent, etc.</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NDHB Blueprint 2020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38618603"/>
                  </a:ext>
                </a:extLst>
              </a:tr>
              <a:tr h="623159">
                <a:tc>
                  <a:txBody>
                    <a:bodyPr/>
                    <a:lstStyle/>
                    <a:p>
                      <a:pPr marL="0" marR="0" algn="ctr">
                        <a:buNone/>
                      </a:pPr>
                      <a:r>
                        <a:rPr lang="en-IN" sz="1200" kern="100">
                          <a:effectLst/>
                        </a:rPr>
                        <a:t>Singh et al., 2022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hospital survey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90 hospitals across India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Hospital administrators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90 hospitals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Only 39% had fully functional EHR systems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Health Informatics Journal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08437129"/>
                  </a:ext>
                </a:extLst>
              </a:tr>
              <a:tr h="882629">
                <a:tc>
                  <a:txBody>
                    <a:bodyPr/>
                    <a:lstStyle/>
                    <a:p>
                      <a:pPr marL="0" marR="0" algn="ctr">
                        <a:buNone/>
                      </a:pPr>
                      <a:r>
                        <a:rPr lang="en-IN" sz="1200" kern="100" dirty="0">
                          <a:effectLst/>
                        </a:rPr>
                        <a:t>eSanjeevani statistics, 2023</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Service uptake data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telemedicine program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Teleconsult users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14 crore+ consultations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Indicates growing digital health readiness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eSanjeevani Portal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62632570"/>
                  </a:ext>
                </a:extLst>
              </a:tr>
            </a:tbl>
          </a:graphicData>
        </a:graphic>
      </p:graphicFrame>
    </p:spTree>
    <p:extLst>
      <p:ext uri="{BB962C8B-B14F-4D97-AF65-F5344CB8AC3E}">
        <p14:creationId xmlns:p14="http://schemas.microsoft.com/office/powerpoint/2010/main" val="2407323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BA98C6-3C8E-A157-B0FB-9398DA56191B}"/>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2E9262B-324F-3F5D-D438-BF240C7B7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BF2FEF-C8E7-13B3-17EA-140D18908CCE}"/>
              </a:ext>
            </a:extLst>
          </p:cNvPr>
          <p:cNvSpPr>
            <a:spLocks noGrp="1"/>
          </p:cNvSpPr>
          <p:nvPr>
            <p:ph type="title"/>
          </p:nvPr>
        </p:nvSpPr>
        <p:spPr>
          <a:xfrm>
            <a:off x="572493" y="238539"/>
            <a:ext cx="11018520" cy="1434415"/>
          </a:xfrm>
        </p:spPr>
        <p:txBody>
          <a:bodyPr anchor="b">
            <a:normAutofit/>
          </a:bodyPr>
          <a:lstStyle/>
          <a:p>
            <a:r>
              <a:rPr lang="en-IN" sz="5400" b="1"/>
              <a:t>Results</a:t>
            </a:r>
          </a:p>
        </p:txBody>
      </p:sp>
      <p:sp>
        <p:nvSpPr>
          <p:cNvPr id="24" name="sketchy line">
            <a:extLst>
              <a:ext uri="{FF2B5EF4-FFF2-40B4-BE49-F238E27FC236}">
                <a16:creationId xmlns:a16="http://schemas.microsoft.com/office/drawing/2014/main" id="{D10DBD8B-3090-E7AA-6C01-398B95CFD6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108ED6E-3A19-45F1-011D-CBBAA8A7D96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11</a:t>
            </a:fld>
            <a:endParaRPr lang="en-IN"/>
          </a:p>
        </p:txBody>
      </p:sp>
      <p:sp>
        <p:nvSpPr>
          <p:cNvPr id="10" name="TextBox 9">
            <a:extLst>
              <a:ext uri="{FF2B5EF4-FFF2-40B4-BE49-F238E27FC236}">
                <a16:creationId xmlns:a16="http://schemas.microsoft.com/office/drawing/2014/main" id="{BA0A449C-B439-E181-EC14-813F362F5AEC}"/>
              </a:ext>
            </a:extLst>
          </p:cNvPr>
          <p:cNvSpPr txBox="1"/>
          <p:nvPr/>
        </p:nvSpPr>
        <p:spPr>
          <a:xfrm>
            <a:off x="2601706" y="1836357"/>
            <a:ext cx="8029762" cy="646331"/>
          </a:xfrm>
          <a:prstGeom prst="rect">
            <a:avLst/>
          </a:prstGeom>
          <a:noFill/>
        </p:spPr>
        <p:txBody>
          <a:bodyPr wrap="none" rtlCol="0">
            <a:spAutoFit/>
          </a:bodyPr>
          <a:lstStyle/>
          <a:p>
            <a:r>
              <a:rPr lang="en-IN" sz="1800" b="1" kern="100" dirty="0">
                <a:effectLst/>
                <a:latin typeface="Aptos" panose="020B0004020202020204" pitchFamily="34" charset="0"/>
                <a:ea typeface="Aptos" panose="020B0004020202020204" pitchFamily="34" charset="0"/>
                <a:cs typeface="Times New Roman" panose="02020603050405020304" pitchFamily="18" charset="0"/>
              </a:rPr>
              <a:t>Objective 4: Recommend Solutions for Adoption, Security &amp; Engagement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C6EC8A08-B6AC-F5C3-B019-D8DE2777A7F6}"/>
              </a:ext>
            </a:extLst>
          </p:cNvPr>
          <p:cNvGraphicFramePr>
            <a:graphicFrameLocks noGrp="1"/>
          </p:cNvGraphicFramePr>
          <p:nvPr>
            <p:ph idx="1"/>
            <p:extLst>
              <p:ext uri="{D42A27DB-BD31-4B8C-83A1-F6EECF244321}">
                <p14:modId xmlns:p14="http://schemas.microsoft.com/office/powerpoint/2010/main" val="1384176517"/>
              </p:ext>
            </p:extLst>
          </p:nvPr>
        </p:nvGraphicFramePr>
        <p:xfrm>
          <a:off x="381003" y="2363586"/>
          <a:ext cx="11326091" cy="3965886"/>
        </p:xfrm>
        <a:graphic>
          <a:graphicData uri="http://schemas.openxmlformats.org/drawingml/2006/table">
            <a:tbl>
              <a:tblPr firstRow="1" firstCol="1" bandRow="1">
                <a:tableStyleId>{5C22544A-7EE6-4342-B048-85BDC9FD1C3A}</a:tableStyleId>
              </a:tblPr>
              <a:tblGrid>
                <a:gridCol w="1618013">
                  <a:extLst>
                    <a:ext uri="{9D8B030D-6E8A-4147-A177-3AD203B41FA5}">
                      <a16:colId xmlns:a16="http://schemas.microsoft.com/office/drawing/2014/main" val="1914559723"/>
                    </a:ext>
                  </a:extLst>
                </a:gridCol>
                <a:gridCol w="1618013">
                  <a:extLst>
                    <a:ext uri="{9D8B030D-6E8A-4147-A177-3AD203B41FA5}">
                      <a16:colId xmlns:a16="http://schemas.microsoft.com/office/drawing/2014/main" val="2705264974"/>
                    </a:ext>
                  </a:extLst>
                </a:gridCol>
                <a:gridCol w="1618013">
                  <a:extLst>
                    <a:ext uri="{9D8B030D-6E8A-4147-A177-3AD203B41FA5}">
                      <a16:colId xmlns:a16="http://schemas.microsoft.com/office/drawing/2014/main" val="2366200189"/>
                    </a:ext>
                  </a:extLst>
                </a:gridCol>
                <a:gridCol w="1618013">
                  <a:extLst>
                    <a:ext uri="{9D8B030D-6E8A-4147-A177-3AD203B41FA5}">
                      <a16:colId xmlns:a16="http://schemas.microsoft.com/office/drawing/2014/main" val="150460237"/>
                    </a:ext>
                  </a:extLst>
                </a:gridCol>
                <a:gridCol w="1618013">
                  <a:extLst>
                    <a:ext uri="{9D8B030D-6E8A-4147-A177-3AD203B41FA5}">
                      <a16:colId xmlns:a16="http://schemas.microsoft.com/office/drawing/2014/main" val="3391359440"/>
                    </a:ext>
                  </a:extLst>
                </a:gridCol>
                <a:gridCol w="1618013">
                  <a:extLst>
                    <a:ext uri="{9D8B030D-6E8A-4147-A177-3AD203B41FA5}">
                      <a16:colId xmlns:a16="http://schemas.microsoft.com/office/drawing/2014/main" val="226079839"/>
                    </a:ext>
                  </a:extLst>
                </a:gridCol>
                <a:gridCol w="1618013">
                  <a:extLst>
                    <a:ext uri="{9D8B030D-6E8A-4147-A177-3AD203B41FA5}">
                      <a16:colId xmlns:a16="http://schemas.microsoft.com/office/drawing/2014/main" val="2949815549"/>
                    </a:ext>
                  </a:extLst>
                </a:gridCol>
              </a:tblGrid>
              <a:tr h="448048">
                <a:tc>
                  <a:txBody>
                    <a:bodyPr/>
                    <a:lstStyle/>
                    <a:p>
                      <a:pPr marL="0" marR="0" algn="ctr">
                        <a:buNone/>
                      </a:pPr>
                      <a:r>
                        <a:rPr lang="en-IN" sz="1200" kern="100">
                          <a:effectLst/>
                        </a:rPr>
                        <a:t>Author / Source, Year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Design / Type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Focus Area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Target Audience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Evidence / Scope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Key Recommendations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Reference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67157835"/>
                  </a:ext>
                </a:extLst>
              </a:tr>
              <a:tr h="660981">
                <a:tc>
                  <a:txBody>
                    <a:bodyPr/>
                    <a:lstStyle/>
                    <a:p>
                      <a:pPr marL="0" marR="0" algn="ctr">
                        <a:buNone/>
                      </a:pPr>
                      <a:r>
                        <a:rPr lang="en-IN" sz="1200" kern="100">
                          <a:effectLst/>
                        </a:rPr>
                        <a:t>ABDM Policy Guidelines, 2023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policy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Health system architecture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Government &amp; implementers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Federated model, consent-based sharing, open APIs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ABDM Guidelines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42332251"/>
                  </a:ext>
                </a:extLst>
              </a:tr>
              <a:tr h="660981">
                <a:tc>
                  <a:txBody>
                    <a:bodyPr/>
                    <a:lstStyle/>
                    <a:p>
                      <a:pPr marL="0" marR="0" algn="ctr">
                        <a:buNone/>
                      </a:pPr>
                      <a:r>
                        <a:rPr lang="en-IN" sz="1200" kern="100">
                          <a:effectLst/>
                        </a:rPr>
                        <a:t>Dutta &amp; Bain, 2025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Quantitative platform review</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Open-source EHR alignment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EHR platforms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10 systems analyzed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OpenEMR covers ~73.8% of national EHRMDS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arXiv (</a:t>
                      </a:r>
                      <a:r>
                        <a:rPr lang="en-IN" sz="1200" u="sng" kern="100">
                          <a:effectLst/>
                          <a:hlinkClick r:id="rId2" tooltip="AB PM-JAY counts patients but discounts patient privacy"/>
                        </a:rPr>
                        <a:t>reddit.com</a:t>
                      </a:r>
                      <a:r>
                        <a:rPr lang="en-IN" sz="1200" kern="100">
                          <a:effectLst/>
                        </a:rPr>
                        <a:t>, </a:t>
                      </a:r>
                      <a:r>
                        <a:rPr lang="en-IN" sz="1200" u="sng" kern="100">
                          <a:effectLst/>
                          <a:hlinkClick r:id="rId3" tooltip="A Quantitative Approach to Evaluating Open-Source EHR Systems for Indian Healthcare"/>
                        </a:rPr>
                        <a:t>arxiv.org</a:t>
                      </a:r>
                      <a:r>
                        <a:rPr lang="en-IN" sz="1200" kern="100">
                          <a:effectLst/>
                        </a:rPr>
                        <a: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42171208"/>
                  </a:ext>
                </a:extLst>
              </a:tr>
              <a:tr h="660981">
                <a:tc>
                  <a:txBody>
                    <a:bodyPr/>
                    <a:lstStyle/>
                    <a:p>
                      <a:pPr marL="0" marR="0" algn="ctr">
                        <a:buNone/>
                      </a:pPr>
                      <a:r>
                        <a:rPr lang="en-IN" sz="1200" kern="100">
                          <a:effectLst/>
                        </a:rPr>
                        <a:t>World Bank, 2022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Advisory report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User engagement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LMIC health systems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Promote open APIs, training, multilingual patient tools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Digital-in-Health Report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303756100"/>
                  </a:ext>
                </a:extLst>
              </a:tr>
              <a:tr h="873914">
                <a:tc>
                  <a:txBody>
                    <a:bodyPr/>
                    <a:lstStyle/>
                    <a:p>
                      <a:pPr marL="0" marR="0" algn="ctr">
                        <a:buNone/>
                      </a:pPr>
                      <a:r>
                        <a:rPr lang="en-IN" sz="1200" kern="100">
                          <a:effectLst/>
                        </a:rPr>
                        <a:t>Gupta et al., 2023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Programmatic strategies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Patient engagement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Clinicians &amp; patients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Suggest gamified patient portals, dashboards, reminders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Health Tech Policy Journal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14938442"/>
                  </a:ext>
                </a:extLst>
              </a:tr>
              <a:tr h="660981">
                <a:tc>
                  <a:txBody>
                    <a:bodyPr/>
                    <a:lstStyle/>
                    <a:p>
                      <a:pPr marL="0" marR="0" algn="ctr">
                        <a:buNone/>
                      </a:pPr>
                      <a:r>
                        <a:rPr lang="en-IN" sz="1200" kern="100">
                          <a:effectLst/>
                        </a:rPr>
                        <a:t>NITI Aayog Health Data Policy, 2020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Framework document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Security &amp; privacy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Policy makers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Recommend encryption, audit logs, role-based access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NITI Framework</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88391740"/>
                  </a:ext>
                </a:extLst>
              </a:tr>
            </a:tbl>
          </a:graphicData>
        </a:graphic>
      </p:graphicFrame>
    </p:spTree>
    <p:extLst>
      <p:ext uri="{BB962C8B-B14F-4D97-AF65-F5344CB8AC3E}">
        <p14:creationId xmlns:p14="http://schemas.microsoft.com/office/powerpoint/2010/main" val="807217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793662" y="386930"/>
            <a:ext cx="10066122" cy="1298448"/>
          </a:xfrm>
        </p:spPr>
        <p:txBody>
          <a:bodyPr anchor="b">
            <a:normAutofit/>
          </a:bodyPr>
          <a:lstStyle/>
          <a:p>
            <a:r>
              <a:rPr lang="en-IN" sz="4800" b="1" dirty="0"/>
              <a:t>Discussion </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793660" y="2278884"/>
            <a:ext cx="10066123" cy="3960075"/>
          </a:xfrm>
        </p:spPr>
        <p:txBody>
          <a:bodyPr anchor="ctr">
            <a:normAutofit fontScale="92500" lnSpcReduction="20000"/>
          </a:bodyPr>
          <a:lstStyle/>
          <a:p>
            <a:pPr marL="0" indent="0">
              <a:buNone/>
            </a:pPr>
            <a:r>
              <a:rPr lang="en-US" sz="2400" b="0" i="0" u="none" strike="noStrike" dirty="0">
                <a:solidFill>
                  <a:srgbClr val="000000"/>
                </a:solidFill>
                <a:effectLst/>
                <a:latin typeface="-webkit-standard"/>
              </a:rPr>
              <a:t>The need for digitalization of health records in India arises from significant systemic challenges such as fragmented care, lack of continuity in treatment, and frequent duplication of diagnostic tests, all of which compromise patient outcomes and increase healthcare costs. </a:t>
            </a:r>
          </a:p>
          <a:p>
            <a:pPr marL="0" indent="0">
              <a:buNone/>
            </a:pPr>
            <a:r>
              <a:rPr lang="en-US" sz="2400" b="0" i="0" u="none" strike="noStrike" dirty="0">
                <a:solidFill>
                  <a:srgbClr val="000000"/>
                </a:solidFill>
                <a:effectLst/>
                <a:latin typeface="-webkit-standard"/>
              </a:rPr>
              <a:t>Electronic Health Records (EHRs) offer a unified platform to store, retrieve, and share patient information seamlessly across various levels of care, enhancing coordination and clinical decision-making. </a:t>
            </a:r>
          </a:p>
          <a:p>
            <a:pPr marL="0" indent="0">
              <a:buNone/>
            </a:pPr>
            <a:r>
              <a:rPr lang="en-US" sz="2400" b="0" i="0" u="none" strike="noStrike" dirty="0">
                <a:solidFill>
                  <a:srgbClr val="000000"/>
                </a:solidFill>
                <a:effectLst/>
                <a:latin typeface="-webkit-standard"/>
              </a:rPr>
              <a:t>However, the implementation of EHRs remains uneven—while urban and corporate hospitals have made notable progress due to better infrastructure and investment, public healthcare systems continue to lag behind, primarily because of limited funding, inadequate IT infrastructure, and insufficient training of healthcare professionals. </a:t>
            </a:r>
          </a:p>
          <a:p>
            <a:pPr marL="0" indent="0">
              <a:buNone/>
            </a:pPr>
            <a:r>
              <a:rPr lang="en-US" sz="2400" b="0" i="0" u="none" strike="noStrike" dirty="0">
                <a:solidFill>
                  <a:srgbClr val="000000"/>
                </a:solidFill>
                <a:effectLst/>
                <a:latin typeface="-webkit-standard"/>
              </a:rPr>
              <a:t>Bridging this digital divide is crucial to ensure equitable and efficient healthcare delivery across the country.</a:t>
            </a:r>
            <a:endParaRPr lang="en-IN" sz="3600" dirty="0"/>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4605" y="593506"/>
            <a:ext cx="1639195" cy="832404"/>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a:xfrm>
            <a:off x="4038600" y="6492240"/>
            <a:ext cx="4114800" cy="365125"/>
          </a:xfrm>
        </p:spPr>
        <p:txBody>
          <a:bodyPr>
            <a:normAutofit/>
          </a:bodyPr>
          <a:lstStyle/>
          <a:p>
            <a:pPr>
              <a:spcAft>
                <a:spcPts val="600"/>
              </a:spcAft>
            </a:pP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12</a:t>
            </a:fld>
            <a:endParaRPr lang="en-IN"/>
          </a:p>
        </p:txBody>
      </p:sp>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B91CADE-2E18-F122-7D43-FBB64024278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74EC7DF-13C4-6515-9615-DD3DC4628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71F904-9DC0-1AB4-8A7B-456217E60548}"/>
              </a:ext>
            </a:extLst>
          </p:cNvPr>
          <p:cNvSpPr>
            <a:spLocks noGrp="1"/>
          </p:cNvSpPr>
          <p:nvPr>
            <p:ph type="title"/>
          </p:nvPr>
        </p:nvSpPr>
        <p:spPr>
          <a:xfrm>
            <a:off x="793662" y="386930"/>
            <a:ext cx="10066122" cy="1298448"/>
          </a:xfrm>
        </p:spPr>
        <p:txBody>
          <a:bodyPr anchor="b">
            <a:normAutofit/>
          </a:bodyPr>
          <a:lstStyle/>
          <a:p>
            <a:r>
              <a:rPr lang="en-IN" sz="4800" b="1" dirty="0"/>
              <a:t>Challenges</a:t>
            </a:r>
          </a:p>
        </p:txBody>
      </p:sp>
      <p:sp>
        <p:nvSpPr>
          <p:cNvPr id="13" name="Rectangle 12">
            <a:extLst>
              <a:ext uri="{FF2B5EF4-FFF2-40B4-BE49-F238E27FC236}">
                <a16:creationId xmlns:a16="http://schemas.microsoft.com/office/drawing/2014/main" id="{38504690-77A6-F0C3-22E1-88DB5E6AD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99CBE32-C644-9C35-7200-B06F648F3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Content Placeholder 2">
            <a:extLst>
              <a:ext uri="{FF2B5EF4-FFF2-40B4-BE49-F238E27FC236}">
                <a16:creationId xmlns:a16="http://schemas.microsoft.com/office/drawing/2014/main" id="{75D11DAE-5C48-D274-F068-06E4CD36DF1D}"/>
              </a:ext>
            </a:extLst>
          </p:cNvPr>
          <p:cNvGraphicFramePr>
            <a:graphicFrameLocks noGrp="1"/>
          </p:cNvGraphicFramePr>
          <p:nvPr>
            <p:ph idx="1"/>
          </p:nvPr>
        </p:nvGraphicFramePr>
        <p:xfrm>
          <a:off x="793660" y="2278884"/>
          <a:ext cx="10066123" cy="3960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A black and white logo&#10;&#10;AI-generated content may be incorrect.">
            <a:extLst>
              <a:ext uri="{FF2B5EF4-FFF2-40B4-BE49-F238E27FC236}">
                <a16:creationId xmlns:a16="http://schemas.microsoft.com/office/drawing/2014/main" id="{8F2A5B1F-ED69-8909-77C4-29C8C76918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14605" y="593506"/>
            <a:ext cx="1639195" cy="832404"/>
          </a:xfrm>
          <a:prstGeom prst="rect">
            <a:avLst/>
          </a:prstGeom>
        </p:spPr>
      </p:pic>
      <p:sp>
        <p:nvSpPr>
          <p:cNvPr id="17" name="Rectangle 16">
            <a:extLst>
              <a:ext uri="{FF2B5EF4-FFF2-40B4-BE49-F238E27FC236}">
                <a16:creationId xmlns:a16="http://schemas.microsoft.com/office/drawing/2014/main" id="{A3D2CC34-4737-CF93-7AB9-9017B46652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990888F2-7961-C15D-16D8-FE10AC26676C}"/>
              </a:ext>
            </a:extLst>
          </p:cNvPr>
          <p:cNvSpPr>
            <a:spLocks noGrp="1"/>
          </p:cNvSpPr>
          <p:nvPr>
            <p:ph type="ftr" sz="quarter" idx="11"/>
          </p:nvPr>
        </p:nvSpPr>
        <p:spPr>
          <a:xfrm>
            <a:off x="4038600" y="6492240"/>
            <a:ext cx="4114800" cy="365125"/>
          </a:xfrm>
        </p:spPr>
        <p:txBody>
          <a:bodyPr>
            <a:normAutofit/>
          </a:bodyPr>
          <a:lstStyle/>
          <a:p>
            <a:pPr>
              <a:spcAft>
                <a:spcPts val="600"/>
              </a:spcAft>
            </a:pPr>
            <a:endParaRPr lang="en-IN" dirty="0"/>
          </a:p>
        </p:txBody>
      </p:sp>
      <p:sp>
        <p:nvSpPr>
          <p:cNvPr id="4" name="Slide Number Placeholder 3">
            <a:extLst>
              <a:ext uri="{FF2B5EF4-FFF2-40B4-BE49-F238E27FC236}">
                <a16:creationId xmlns:a16="http://schemas.microsoft.com/office/drawing/2014/main" id="{7CC557FB-50AE-C263-E611-291CB6D1D2A9}"/>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13</a:t>
            </a:fld>
            <a:endParaRPr lang="en-IN"/>
          </a:p>
        </p:txBody>
      </p:sp>
    </p:spTree>
    <p:extLst>
      <p:ext uri="{BB962C8B-B14F-4D97-AF65-F5344CB8AC3E}">
        <p14:creationId xmlns:p14="http://schemas.microsoft.com/office/powerpoint/2010/main" val="1026847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Autofit/>
          </a:bodyPr>
          <a:lstStyle/>
          <a:p>
            <a:pPr>
              <a:buFont typeface="+mj-lt"/>
              <a:buAutoNum type="arabicPeriod"/>
            </a:pPr>
            <a:r>
              <a:rPr lang="en-US" sz="1600" dirty="0"/>
              <a:t>Ministry of Health and Family Welfare. Electronic Health Record (EHR) Standards for India [Internet]. New Delhi: Government of India; 2016 [cited 2025 Jun 18]. Available from: </a:t>
            </a:r>
            <a:r>
              <a:rPr lang="en-US" sz="1600" dirty="0">
                <a:hlinkClick r:id="rId2"/>
              </a:rPr>
              <a:t>https://main.mohfw.gov.in</a:t>
            </a:r>
            <a:endParaRPr lang="en-US" sz="1600" dirty="0"/>
          </a:p>
          <a:p>
            <a:pPr>
              <a:buFont typeface="+mj-lt"/>
              <a:buAutoNum type="arabicPeriod"/>
            </a:pPr>
            <a:r>
              <a:rPr lang="en-US" sz="1600" dirty="0"/>
              <a:t>National Health Authority. Ayushman Bharat Digital Mission Blueprint [Internet]. New Delhi: Government of India; 2021 [cited 2025 Jun 18]. Available from: </a:t>
            </a:r>
            <a:r>
              <a:rPr lang="en-US" sz="1600" dirty="0">
                <a:hlinkClick r:id="rId3"/>
              </a:rPr>
              <a:t>https://abdm.gov.in</a:t>
            </a:r>
            <a:endParaRPr lang="en-US" sz="1600" dirty="0"/>
          </a:p>
          <a:p>
            <a:pPr>
              <a:buFont typeface="+mj-lt"/>
              <a:buAutoNum type="arabicPeriod"/>
            </a:pPr>
            <a:r>
              <a:rPr lang="en-US" sz="1600" dirty="0"/>
              <a:t>NITI Aayog. National Digital Health Blueprint. New Delhi: Government of India; 2019.</a:t>
            </a:r>
          </a:p>
          <a:p>
            <a:pPr>
              <a:buFont typeface="+mj-lt"/>
              <a:buAutoNum type="arabicPeriod"/>
            </a:pPr>
            <a:r>
              <a:rPr lang="en-US" sz="1600" dirty="0"/>
              <a:t>Centre for Development of Advanced Computing (CDAC). EHR Implementation Guide for Indian Hospitals. Pune: CDAC; 2020.</a:t>
            </a:r>
          </a:p>
          <a:p>
            <a:pPr>
              <a:buFont typeface="+mj-lt"/>
              <a:buAutoNum type="arabicPeriod"/>
            </a:pPr>
            <a:r>
              <a:rPr lang="en-US" sz="1600" dirty="0"/>
              <a:t>Sharma S, Bansal R. Adoption of Electronic Health Records in Government Hospitals in India. Indian J Public Health Inform. 2022;13(1):22–7.</a:t>
            </a:r>
          </a:p>
          <a:p>
            <a:pPr>
              <a:buFont typeface="+mj-lt"/>
              <a:buAutoNum type="arabicPeriod"/>
            </a:pPr>
            <a:r>
              <a:rPr lang="en-US" sz="1600" dirty="0"/>
              <a:t>Srivastava SK. Adoption of Electronic Health Records: A Roadmap for India. Healthc Inform Res. 2016;22(4):261.</a:t>
            </a:r>
          </a:p>
          <a:p>
            <a:pPr>
              <a:buFont typeface="+mj-lt"/>
              <a:buAutoNum type="arabicPeriod"/>
            </a:pPr>
            <a:r>
              <a:rPr lang="en-US" sz="1600" dirty="0"/>
              <a:t>Janarthanan V, SK M, Nagrale NV, Singh OG, Raj KV, Janarthanan V, et al. Legal and Ethical Issues Associated With Challenges in the Implementation of the Electronic Medical Record System and Its Current Laws in India. Cureus [Internet]. 2024 Mar 20 [cited 2025 Jun 18];16(3). Available from: </a:t>
            </a:r>
            <a:r>
              <a:rPr lang="en-US" sz="1600" dirty="0">
                <a:hlinkClick r:id="rId4"/>
              </a:rPr>
              <a:t>https://www.cureus.com</a:t>
            </a:r>
            <a:endParaRPr lang="en-US" sz="1600" dirty="0"/>
          </a:p>
          <a:p>
            <a:pPr>
              <a:buFont typeface="+mj-lt"/>
              <a:buAutoNum type="arabicPeriod"/>
            </a:pPr>
            <a:r>
              <a:rPr lang="en-US" sz="1600" dirty="0"/>
              <a:t>Taneja D, Kulkarni SV, Sinha S, Dindigal RN. Digital Technology in Hospital Administration: A Strategic Choice. J Assoc Physicians India [Internet]. 2023 Oct [cited 2025 Jun 18];71(10):83–8. Available from: </a:t>
            </a:r>
            <a:r>
              <a:rPr lang="en-US" sz="1600" dirty="0">
                <a:hlinkClick r:id="rId5"/>
              </a:rPr>
              <a:t>https://www.japi.org</a:t>
            </a:r>
            <a:endParaRPr lang="en-US" sz="16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601C2-8902-99C4-7E51-8DF0B09AADDB}"/>
              </a:ext>
            </a:extLst>
          </p:cNvPr>
          <p:cNvSpPr>
            <a:spLocks noGrp="1"/>
          </p:cNvSpPr>
          <p:nvPr>
            <p:ph type="title"/>
          </p:nvPr>
        </p:nvSpPr>
        <p:spPr>
          <a:xfrm>
            <a:off x="1195289" y="227012"/>
            <a:ext cx="3273099" cy="2247117"/>
          </a:xfrm>
        </p:spPr>
        <p:txBody>
          <a:bodyPr/>
          <a:lstStyle/>
          <a:p>
            <a:pPr algn="ctr"/>
            <a:r>
              <a:rPr lang="en-US" dirty="0"/>
              <a:t>Health And Wellness Center</a:t>
            </a:r>
          </a:p>
        </p:txBody>
      </p:sp>
      <p:pic>
        <p:nvPicPr>
          <p:cNvPr id="6" name="Content Placeholder 5" descr="A collage of a person in a hospital">
            <a:extLst>
              <a:ext uri="{FF2B5EF4-FFF2-40B4-BE49-F238E27FC236}">
                <a16:creationId xmlns:a16="http://schemas.microsoft.com/office/drawing/2014/main" id="{6D506D11-A036-D105-AFD9-2B319DE968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3500" y="227012"/>
            <a:ext cx="6500813" cy="6388101"/>
          </a:xfrm>
        </p:spPr>
      </p:pic>
      <p:sp>
        <p:nvSpPr>
          <p:cNvPr id="4" name="Text Placeholder 3">
            <a:extLst>
              <a:ext uri="{FF2B5EF4-FFF2-40B4-BE49-F238E27FC236}">
                <a16:creationId xmlns:a16="http://schemas.microsoft.com/office/drawing/2014/main" id="{5ACC48AE-9371-F28C-0D44-904579C7C215}"/>
              </a:ext>
            </a:extLst>
          </p:cNvPr>
          <p:cNvSpPr>
            <a:spLocks noGrp="1"/>
          </p:cNvSpPr>
          <p:nvPr>
            <p:ph type="body" sz="half" idx="2"/>
          </p:nvPr>
        </p:nvSpPr>
        <p:spPr>
          <a:xfrm>
            <a:off x="263237" y="2474129"/>
            <a:ext cx="4724400" cy="3580307"/>
          </a:xfrm>
        </p:spPr>
        <p:txBody>
          <a:bodyPr>
            <a:normAutofit/>
          </a:bodyPr>
          <a:lstStyle/>
          <a:p>
            <a:r>
              <a:rPr lang="en-US" b="1" dirty="0">
                <a:solidFill>
                  <a:srgbClr val="0070C0"/>
                </a:solidFill>
              </a:rPr>
              <a:t>Findings:</a:t>
            </a:r>
          </a:p>
          <a:p>
            <a:r>
              <a:rPr lang="en-US" b="1" dirty="0">
                <a:solidFill>
                  <a:srgbClr val="0070C0"/>
                </a:solidFill>
              </a:rPr>
              <a:t>Human Resources - 1 CMO</a:t>
            </a:r>
          </a:p>
          <a:p>
            <a:r>
              <a:rPr lang="en-US" b="1" dirty="0">
                <a:solidFill>
                  <a:srgbClr val="0070C0"/>
                </a:solidFill>
              </a:rPr>
              <a:t>1 doctor</a:t>
            </a:r>
          </a:p>
          <a:p>
            <a:r>
              <a:rPr lang="en-US" b="1" dirty="0">
                <a:solidFill>
                  <a:srgbClr val="0070C0"/>
                </a:solidFill>
              </a:rPr>
              <a:t>1 pharmacist</a:t>
            </a:r>
          </a:p>
          <a:p>
            <a:r>
              <a:rPr lang="en-US" b="1" dirty="0">
                <a:solidFill>
                  <a:srgbClr val="0070C0"/>
                </a:solidFill>
              </a:rPr>
              <a:t>2 guards</a:t>
            </a:r>
          </a:p>
          <a:p>
            <a:r>
              <a:rPr lang="en-US" b="1" dirty="0">
                <a:solidFill>
                  <a:srgbClr val="0070C0"/>
                </a:solidFill>
              </a:rPr>
              <a:t>Diagnostic – 1 X-ray room, 1 Biochemistry Lab</a:t>
            </a:r>
          </a:p>
          <a:p>
            <a:r>
              <a:rPr lang="en-US" b="1" dirty="0">
                <a:solidFill>
                  <a:srgbClr val="0070C0"/>
                </a:solidFill>
              </a:rPr>
              <a:t>Recommendation: The infrastructure requires more attention and investment to support the existing human resources and diagnostic facilities effectively.</a:t>
            </a:r>
          </a:p>
        </p:txBody>
      </p:sp>
    </p:spTree>
    <p:extLst>
      <p:ext uri="{BB962C8B-B14F-4D97-AF65-F5344CB8AC3E}">
        <p14:creationId xmlns:p14="http://schemas.microsoft.com/office/powerpoint/2010/main" val="4161094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198181" y="560881"/>
            <a:ext cx="9795638" cy="1114380"/>
          </a:xfrm>
        </p:spPr>
        <p:txBody>
          <a:bodyPr vert="horz" lIns="91440" tIns="45720" rIns="91440" bIns="45720" rtlCol="0" anchor="b">
            <a:normAutofit/>
          </a:bodyPr>
          <a:lstStyle/>
          <a:p>
            <a:pPr algn="ctr"/>
            <a:r>
              <a:rPr lang="en-US" sz="5200" b="1" dirty="0"/>
              <a:t>Mentor Approval</a:t>
            </a: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165684" cy="1359568"/>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2</a:t>
            </a:fld>
            <a:endParaRPr lang="en-US"/>
          </a:p>
        </p:txBody>
      </p:sp>
      <p:pic>
        <p:nvPicPr>
          <p:cNvPr id="9" name="Content Placeholder 8" descr="A screenshot of a computer&#10;&#10;Description automatically generated">
            <a:extLst>
              <a:ext uri="{FF2B5EF4-FFF2-40B4-BE49-F238E27FC236}">
                <a16:creationId xmlns:a16="http://schemas.microsoft.com/office/drawing/2014/main" id="{1AF68F0F-DF70-D4DE-362D-87CC593491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2236140"/>
            <a:ext cx="9860396" cy="3781585"/>
          </a:xfr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93662" y="386930"/>
            <a:ext cx="10066122" cy="1298448"/>
          </a:xfrm>
        </p:spPr>
        <p:txBody>
          <a:bodyPr anchor="b">
            <a:normAutofit/>
          </a:bodyPr>
          <a:lstStyle/>
          <a:p>
            <a:r>
              <a:rPr lang="en-IN" sz="4800" b="1" dirty="0"/>
              <a:t>Introduction </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0A0A5F3E-8799-9A7A-A4A6-7318D71FB3A7}"/>
              </a:ext>
            </a:extLst>
          </p:cNvPr>
          <p:cNvSpPr>
            <a:spLocks noGrp="1"/>
          </p:cNvSpPr>
          <p:nvPr>
            <p:ph idx="1"/>
          </p:nvPr>
        </p:nvSpPr>
        <p:spPr>
          <a:xfrm>
            <a:off x="793660" y="2599509"/>
            <a:ext cx="10066123" cy="3639450"/>
          </a:xfrm>
        </p:spPr>
        <p:txBody>
          <a:bodyPr anchor="ctr">
            <a:normAutofit/>
          </a:bodyPr>
          <a:lstStyle/>
          <a:p>
            <a:pPr marL="0" indent="0">
              <a:buNone/>
            </a:pPr>
            <a:r>
              <a:rPr lang="en-US" sz="2400" dirty="0"/>
              <a:t>India's healthcare system has historically relied on paper-based records, which are often fragmented, poorly maintained, and lack continuity of care. Recognizing the need for an integrated digital health ecosystem, the Indian government launched flagship initiatives like the Ayushman Bharat Digital Mission (ABDM) and the National Digital Health Blueprint (NDHB). The digitization of health records is central to these initiatives and aims to create longitudinal Electronic Health Records (EHRs) that are accessible, secure, and interoperable across providers</a:t>
            </a: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3408" y="724180"/>
            <a:ext cx="1539346" cy="781699"/>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49224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572493" y="238539"/>
            <a:ext cx="11018520" cy="1434415"/>
          </a:xfrm>
        </p:spPr>
        <p:txBody>
          <a:bodyPr anchor="b">
            <a:normAutofit/>
          </a:bodyPr>
          <a:lstStyle/>
          <a:p>
            <a:r>
              <a:rPr lang="en-IN" sz="5400" b="1"/>
              <a:t>Review of Literature</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AI-generated content may be incorrect.">
            <a:extLst>
              <a:ext uri="{FF2B5EF4-FFF2-40B4-BE49-F238E27FC236}">
                <a16:creationId xmlns:a16="http://schemas.microsoft.com/office/drawing/2014/main" id="{59DE848F-23EA-DD10-7CA9-E5A35CA4CEC0}"/>
              </a:ext>
            </a:extLst>
          </p:cNvPr>
          <p:cNvPicPr>
            <a:picLocks noChangeAspect="1"/>
          </p:cNvPicPr>
          <p:nvPr/>
        </p:nvPicPr>
        <p:blipFill>
          <a:blip r:embed="rId3">
            <a:extLst>
              <a:ext uri="{28A0092B-C50C-407E-A947-70E740481C1C}">
                <a14:useLocalDpi xmlns:a14="http://schemas.microsoft.com/office/drawing/2010/main" val="0"/>
              </a:ext>
            </a:extLst>
          </a:blip>
          <a:srcRect l="-8100" t="1" r="1541" b="-1"/>
          <a:stretch/>
        </p:blipFill>
        <p:spPr>
          <a:xfrm>
            <a:off x="9466115" y="301127"/>
            <a:ext cx="2014538" cy="960060"/>
          </a:xfrm>
          <a:prstGeom prst="rect">
            <a:avLst/>
          </a:prstGeom>
        </p:spPr>
      </p:pic>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4</a:t>
            </a:fld>
            <a:endParaRPr lang="en-IN"/>
          </a:p>
        </p:txBody>
      </p:sp>
      <p:graphicFrame>
        <p:nvGraphicFramePr>
          <p:cNvPr id="8" name="Content Placeholder 7">
            <a:extLst>
              <a:ext uri="{FF2B5EF4-FFF2-40B4-BE49-F238E27FC236}">
                <a16:creationId xmlns:a16="http://schemas.microsoft.com/office/drawing/2014/main" id="{BDB068AA-E420-690D-C8D1-1772BFD2600F}"/>
              </a:ext>
            </a:extLst>
          </p:cNvPr>
          <p:cNvGraphicFramePr>
            <a:graphicFrameLocks noGrp="1"/>
          </p:cNvGraphicFramePr>
          <p:nvPr>
            <p:ph idx="1"/>
            <p:extLst>
              <p:ext uri="{D42A27DB-BD31-4B8C-83A1-F6EECF244321}">
                <p14:modId xmlns:p14="http://schemas.microsoft.com/office/powerpoint/2010/main" val="1911007788"/>
              </p:ext>
            </p:extLst>
          </p:nvPr>
        </p:nvGraphicFramePr>
        <p:xfrm>
          <a:off x="277089" y="2099895"/>
          <a:ext cx="11693238" cy="4537801"/>
        </p:xfrm>
        <a:graphic>
          <a:graphicData uri="http://schemas.openxmlformats.org/drawingml/2006/table">
            <a:tbl>
              <a:tblPr firstRow="1" firstCol="1" bandRow="1">
                <a:tableStyleId>{5C22544A-7EE6-4342-B048-85BDC9FD1C3A}</a:tableStyleId>
              </a:tblPr>
              <a:tblGrid>
                <a:gridCol w="2951020">
                  <a:extLst>
                    <a:ext uri="{9D8B030D-6E8A-4147-A177-3AD203B41FA5}">
                      <a16:colId xmlns:a16="http://schemas.microsoft.com/office/drawing/2014/main" val="513369723"/>
                    </a:ext>
                  </a:extLst>
                </a:gridCol>
                <a:gridCol w="2563091">
                  <a:extLst>
                    <a:ext uri="{9D8B030D-6E8A-4147-A177-3AD203B41FA5}">
                      <a16:colId xmlns:a16="http://schemas.microsoft.com/office/drawing/2014/main" val="4203370408"/>
                    </a:ext>
                  </a:extLst>
                </a:gridCol>
                <a:gridCol w="6179127">
                  <a:extLst>
                    <a:ext uri="{9D8B030D-6E8A-4147-A177-3AD203B41FA5}">
                      <a16:colId xmlns:a16="http://schemas.microsoft.com/office/drawing/2014/main" val="1088357541"/>
                    </a:ext>
                  </a:extLst>
                </a:gridCol>
              </a:tblGrid>
              <a:tr h="366214">
                <a:tc>
                  <a:txBody>
                    <a:bodyPr/>
                    <a:lstStyle/>
                    <a:p>
                      <a:pPr marL="0" marR="0" algn="ctr">
                        <a:buNone/>
                      </a:pPr>
                      <a:r>
                        <a:rPr lang="en-IN" sz="1100" kern="100" dirty="0">
                          <a:effectLst/>
                        </a:rPr>
                        <a:t>Year/Period</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Development</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Key Highlights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extLst>
                  <a:ext uri="{0D108BD9-81ED-4DB2-BD59-A6C34878D82A}">
                    <a16:rowId xmlns:a16="http://schemas.microsoft.com/office/drawing/2014/main" val="4190272281"/>
                  </a:ext>
                </a:extLst>
              </a:tr>
              <a:tr h="668132">
                <a:tc>
                  <a:txBody>
                    <a:bodyPr/>
                    <a:lstStyle/>
                    <a:p>
                      <a:pPr marL="0" marR="0" algn="ctr">
                        <a:buNone/>
                      </a:pPr>
                      <a:r>
                        <a:rPr lang="en-IN" sz="1100" kern="100">
                          <a:effectLst/>
                        </a:rPr>
                        <a:t>1960s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Early Concepts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First medical record systems appeared in U.S. academic hospitals (e.g., Problem-Oriented Medical Record by Dr. Lawrence Weed). Systems were large, costly, and institution-specific.</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extLst>
                  <a:ext uri="{0D108BD9-81ED-4DB2-BD59-A6C34878D82A}">
                    <a16:rowId xmlns:a16="http://schemas.microsoft.com/office/drawing/2014/main" val="2035262643"/>
                  </a:ext>
                </a:extLst>
              </a:tr>
              <a:tr h="505339">
                <a:tc>
                  <a:txBody>
                    <a:bodyPr/>
                    <a:lstStyle/>
                    <a:p>
                      <a:pPr marL="0" marR="0" algn="ctr">
                        <a:buNone/>
                      </a:pPr>
                      <a:r>
                        <a:rPr lang="en-IN" sz="1100" kern="100">
                          <a:effectLst/>
                        </a:rPr>
                        <a:t>1970s–1980s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Development in Western Nations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VistA (U.S. VA Health System) and systems in the UK and Europe developed. Focus was on inpatient care, billing, and administration. Mostly siloed systems.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extLst>
                  <a:ext uri="{0D108BD9-81ED-4DB2-BD59-A6C34878D82A}">
                    <a16:rowId xmlns:a16="http://schemas.microsoft.com/office/drawing/2014/main" val="2577691477"/>
                  </a:ext>
                </a:extLst>
              </a:tr>
              <a:tr h="505339">
                <a:tc>
                  <a:txBody>
                    <a:bodyPr/>
                    <a:lstStyle/>
                    <a:p>
                      <a:pPr marL="0" marR="0" algn="ctr">
                        <a:buNone/>
                      </a:pPr>
                      <a:r>
                        <a:rPr lang="en-IN" sz="1100" kern="100">
                          <a:effectLst/>
                        </a:rPr>
                        <a:t>1990s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Start of Commercial EHR Market</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Vendors like Cerner, Epic, and McKesson emerged. HL7 standards were introduced for interoperability. Adoption started in private hospitals and clinics.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extLst>
                  <a:ext uri="{0D108BD9-81ED-4DB2-BD59-A6C34878D82A}">
                    <a16:rowId xmlns:a16="http://schemas.microsoft.com/office/drawing/2014/main" val="2128095370"/>
                  </a:ext>
                </a:extLst>
              </a:tr>
              <a:tr h="830926">
                <a:tc>
                  <a:txBody>
                    <a:bodyPr/>
                    <a:lstStyle/>
                    <a:p>
                      <a:pPr marL="0" marR="0" algn="ctr">
                        <a:buNone/>
                      </a:pPr>
                      <a:r>
                        <a:rPr lang="en-IN" sz="1100" kern="100">
                          <a:effectLst/>
                        </a:rPr>
                        <a:t>2000s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Government Pushes for Adoption</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U.S. launched Health Information Technology for Economic and Clinical Health (HITECH) Act (2009), offering incentives. UK launched NPfIT (later dismantled). Countries like Australia and Canada created national EHR platforms.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extLst>
                  <a:ext uri="{0D108BD9-81ED-4DB2-BD59-A6C34878D82A}">
                    <a16:rowId xmlns:a16="http://schemas.microsoft.com/office/drawing/2014/main" val="2716559996"/>
                  </a:ext>
                </a:extLst>
              </a:tr>
              <a:tr h="668132">
                <a:tc>
                  <a:txBody>
                    <a:bodyPr/>
                    <a:lstStyle/>
                    <a:p>
                      <a:pPr marL="0" marR="0" algn="ctr">
                        <a:buNone/>
                      </a:pPr>
                      <a:r>
                        <a:rPr lang="en-IN" sz="1100" kern="100">
                          <a:effectLst/>
                        </a:rPr>
                        <a:t>2010s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Global Expansion and Integration</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EHRs became widespread in developed countries. Focus shifted to patient portals, telehealth integration, data analytics, and interoperability (e.g., FHIR standards).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extLst>
                  <a:ext uri="{0D108BD9-81ED-4DB2-BD59-A6C34878D82A}">
                    <a16:rowId xmlns:a16="http://schemas.microsoft.com/office/drawing/2014/main" val="4076924798"/>
                  </a:ext>
                </a:extLst>
              </a:tr>
              <a:tr h="993719">
                <a:tc>
                  <a:txBody>
                    <a:bodyPr/>
                    <a:lstStyle/>
                    <a:p>
                      <a:pPr marL="0" marR="0" algn="ctr">
                        <a:buNone/>
                      </a:pPr>
                      <a:r>
                        <a:rPr lang="en-IN" sz="1100" kern="100">
                          <a:effectLst/>
                        </a:rPr>
                        <a:t>2020s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a:effectLst/>
                        </a:rPr>
                        <a:t>AI &amp; Cloud-Based EHRs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tc>
                  <a:txBody>
                    <a:bodyPr/>
                    <a:lstStyle/>
                    <a:p>
                      <a:pPr marL="0" marR="0" algn="ctr">
                        <a:buNone/>
                      </a:pPr>
                      <a:r>
                        <a:rPr lang="en-IN" sz="1100" kern="100" dirty="0">
                          <a:effectLst/>
                        </a:rPr>
                        <a:t>Post-COVID, EHRs are being integrated with AI tools, remote monitoring, blockchain, and cloud platforms. Emphasis on patient-</a:t>
                      </a:r>
                      <a:r>
                        <a:rPr lang="en-IN" sz="1100" kern="100" dirty="0" err="1">
                          <a:effectLst/>
                        </a:rPr>
                        <a:t>centered</a:t>
                      </a:r>
                      <a:r>
                        <a:rPr lang="en-IN" sz="1100" kern="100" dirty="0">
                          <a:effectLst/>
                        </a:rPr>
                        <a:t> care, privacy, and real-time accessibility. LMICs began adopting EHRs through open-source platforms (e.g., </a:t>
                      </a:r>
                      <a:r>
                        <a:rPr lang="en-IN" sz="1100" kern="100" dirty="0" err="1">
                          <a:effectLst/>
                        </a:rPr>
                        <a:t>OpenMRS</a:t>
                      </a:r>
                      <a:r>
                        <a:rPr lang="en-IN" sz="1100" kern="100" dirty="0">
                          <a:effectLst/>
                        </a:rPr>
                        <a:t>, </a:t>
                      </a:r>
                      <a:r>
                        <a:rPr lang="en-IN" sz="1100" kern="100" dirty="0" err="1">
                          <a:effectLst/>
                        </a:rPr>
                        <a:t>Bahmni</a:t>
                      </a:r>
                      <a:r>
                        <a:rPr lang="en-IN" sz="1100" kern="100" dirty="0">
                          <a:effectLst/>
                        </a:rPr>
                        <a:t>).</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479" marR="8479" marT="8479" marB="8479" anchor="ctr"/>
                </a:tc>
                <a:extLst>
                  <a:ext uri="{0D108BD9-81ED-4DB2-BD59-A6C34878D82A}">
                    <a16:rowId xmlns:a16="http://schemas.microsoft.com/office/drawing/2014/main" val="737779438"/>
                  </a:ext>
                </a:extLst>
              </a:tr>
            </a:tbl>
          </a:graphicData>
        </a:graphic>
      </p:graphicFrame>
      <p:sp>
        <p:nvSpPr>
          <p:cNvPr id="9" name="Rectangle 1">
            <a:extLst>
              <a:ext uri="{FF2B5EF4-FFF2-40B4-BE49-F238E27FC236}">
                <a16:creationId xmlns:a16="http://schemas.microsoft.com/office/drawing/2014/main" id="{EBC079B1-E35E-BF99-7497-BD6E7849E5FE}"/>
              </a:ext>
            </a:extLst>
          </p:cNvPr>
          <p:cNvSpPr>
            <a:spLocks noChangeArrowheads="1"/>
          </p:cNvSpPr>
          <p:nvPr/>
        </p:nvSpPr>
        <p:spPr bwMode="auto">
          <a:xfrm>
            <a:off x="793691" y="1730587"/>
            <a:ext cx="1389481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Global History of EHRs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7672F0-DDCD-4E09-5043-262E658D534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16E45F7-AAEA-2CA8-BAD9-B5D0E77885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46906F-3EB0-B490-4F32-3FD243506235}"/>
              </a:ext>
            </a:extLst>
          </p:cNvPr>
          <p:cNvSpPr>
            <a:spLocks noGrp="1"/>
          </p:cNvSpPr>
          <p:nvPr>
            <p:ph type="title"/>
          </p:nvPr>
        </p:nvSpPr>
        <p:spPr>
          <a:xfrm>
            <a:off x="572493" y="238539"/>
            <a:ext cx="11018520" cy="1434415"/>
          </a:xfrm>
        </p:spPr>
        <p:txBody>
          <a:bodyPr anchor="b">
            <a:normAutofit/>
          </a:bodyPr>
          <a:lstStyle/>
          <a:p>
            <a:r>
              <a:rPr lang="en-IN" sz="5400" b="1"/>
              <a:t>Review of Literature</a:t>
            </a:r>
          </a:p>
        </p:txBody>
      </p:sp>
      <p:sp>
        <p:nvSpPr>
          <p:cNvPr id="13" name="sketchy line">
            <a:extLst>
              <a:ext uri="{FF2B5EF4-FFF2-40B4-BE49-F238E27FC236}">
                <a16:creationId xmlns:a16="http://schemas.microsoft.com/office/drawing/2014/main" id="{FB4102BA-8271-9B3F-FB70-F49A29B15F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AI-generated content may be incorrect.">
            <a:extLst>
              <a:ext uri="{FF2B5EF4-FFF2-40B4-BE49-F238E27FC236}">
                <a16:creationId xmlns:a16="http://schemas.microsoft.com/office/drawing/2014/main" id="{0739BA4F-19DF-48BA-6C8A-7576F9E96183}"/>
              </a:ext>
            </a:extLst>
          </p:cNvPr>
          <p:cNvPicPr>
            <a:picLocks noChangeAspect="1"/>
          </p:cNvPicPr>
          <p:nvPr/>
        </p:nvPicPr>
        <p:blipFill>
          <a:blip r:embed="rId3">
            <a:extLst>
              <a:ext uri="{28A0092B-C50C-407E-A947-70E740481C1C}">
                <a14:useLocalDpi xmlns:a14="http://schemas.microsoft.com/office/drawing/2010/main" val="0"/>
              </a:ext>
            </a:extLst>
          </a:blip>
          <a:srcRect l="-8100" t="1" r="1541" b="-1"/>
          <a:stretch/>
        </p:blipFill>
        <p:spPr>
          <a:xfrm>
            <a:off x="9466115" y="301127"/>
            <a:ext cx="2014538" cy="960060"/>
          </a:xfrm>
          <a:prstGeom prst="rect">
            <a:avLst/>
          </a:prstGeom>
        </p:spPr>
      </p:pic>
      <p:sp>
        <p:nvSpPr>
          <p:cNvPr id="4" name="Slide Number Placeholder 3">
            <a:extLst>
              <a:ext uri="{FF2B5EF4-FFF2-40B4-BE49-F238E27FC236}">
                <a16:creationId xmlns:a16="http://schemas.microsoft.com/office/drawing/2014/main" id="{862FAF94-8FD8-0ACD-C59A-3F5ABD8E1540}"/>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5</a:t>
            </a:fld>
            <a:endParaRPr lang="en-IN"/>
          </a:p>
        </p:txBody>
      </p:sp>
      <p:sp>
        <p:nvSpPr>
          <p:cNvPr id="9" name="Rectangle 1">
            <a:extLst>
              <a:ext uri="{FF2B5EF4-FFF2-40B4-BE49-F238E27FC236}">
                <a16:creationId xmlns:a16="http://schemas.microsoft.com/office/drawing/2014/main" id="{3C2AF023-5F67-EC16-ECCA-72B85448DEF0}"/>
              </a:ext>
            </a:extLst>
          </p:cNvPr>
          <p:cNvSpPr>
            <a:spLocks noChangeArrowheads="1"/>
          </p:cNvSpPr>
          <p:nvPr/>
        </p:nvSpPr>
        <p:spPr bwMode="auto">
          <a:xfrm>
            <a:off x="946091" y="1983683"/>
            <a:ext cx="1389481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IN" b="1" dirty="0"/>
              <a:t>Evolution of EHRs in India</a:t>
            </a:r>
            <a:endParaRPr lang="en-US" dirty="0"/>
          </a:p>
        </p:txBody>
      </p:sp>
      <p:graphicFrame>
        <p:nvGraphicFramePr>
          <p:cNvPr id="7" name="Content Placeholder 6">
            <a:extLst>
              <a:ext uri="{FF2B5EF4-FFF2-40B4-BE49-F238E27FC236}">
                <a16:creationId xmlns:a16="http://schemas.microsoft.com/office/drawing/2014/main" id="{A25F53B0-F61B-10FE-3F75-DACC5D68FE0E}"/>
              </a:ext>
            </a:extLst>
          </p:cNvPr>
          <p:cNvGraphicFramePr>
            <a:graphicFrameLocks noGrp="1"/>
          </p:cNvGraphicFramePr>
          <p:nvPr>
            <p:ph idx="1"/>
            <p:extLst>
              <p:ext uri="{D42A27DB-BD31-4B8C-83A1-F6EECF244321}">
                <p14:modId xmlns:p14="http://schemas.microsoft.com/office/powerpoint/2010/main" val="1963813809"/>
              </p:ext>
            </p:extLst>
          </p:nvPr>
        </p:nvGraphicFramePr>
        <p:xfrm>
          <a:off x="572493" y="2535381"/>
          <a:ext cx="11120742" cy="3409391"/>
        </p:xfrm>
        <a:graphic>
          <a:graphicData uri="http://schemas.openxmlformats.org/drawingml/2006/table">
            <a:tbl>
              <a:tblPr firstRow="1" firstCol="1" bandRow="1">
                <a:tableStyleId>{5C22544A-7EE6-4342-B048-85BDC9FD1C3A}</a:tableStyleId>
              </a:tblPr>
              <a:tblGrid>
                <a:gridCol w="3057398">
                  <a:extLst>
                    <a:ext uri="{9D8B030D-6E8A-4147-A177-3AD203B41FA5}">
                      <a16:colId xmlns:a16="http://schemas.microsoft.com/office/drawing/2014/main" val="203853813"/>
                    </a:ext>
                  </a:extLst>
                </a:gridCol>
                <a:gridCol w="3048000">
                  <a:extLst>
                    <a:ext uri="{9D8B030D-6E8A-4147-A177-3AD203B41FA5}">
                      <a16:colId xmlns:a16="http://schemas.microsoft.com/office/drawing/2014/main" val="1491612680"/>
                    </a:ext>
                  </a:extLst>
                </a:gridCol>
                <a:gridCol w="5015344">
                  <a:extLst>
                    <a:ext uri="{9D8B030D-6E8A-4147-A177-3AD203B41FA5}">
                      <a16:colId xmlns:a16="http://schemas.microsoft.com/office/drawing/2014/main" val="1121934242"/>
                    </a:ext>
                  </a:extLst>
                </a:gridCol>
              </a:tblGrid>
              <a:tr h="605229">
                <a:tc>
                  <a:txBody>
                    <a:bodyPr/>
                    <a:lstStyle/>
                    <a:p>
                      <a:pPr marL="0" marR="0" algn="ctr">
                        <a:buNone/>
                      </a:pPr>
                      <a:r>
                        <a:rPr lang="en-IN" sz="1200" kern="100">
                          <a:effectLst/>
                        </a:rPr>
                        <a:t>Period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Development in India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Key Highlights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95058659"/>
                  </a:ext>
                </a:extLst>
              </a:tr>
              <a:tr h="709826">
                <a:tc>
                  <a:txBody>
                    <a:bodyPr/>
                    <a:lstStyle/>
                    <a:p>
                      <a:pPr marL="0" marR="0" algn="ctr">
                        <a:buNone/>
                      </a:pPr>
                      <a:r>
                        <a:rPr lang="en-IN" sz="1200" kern="100" dirty="0">
                          <a:effectLst/>
                        </a:rPr>
                        <a:t>Pre-2000s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Paper-based Systems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Hospitals and clinics relied entirely on manual records. No standard digital infrastructure.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2604031"/>
                  </a:ext>
                </a:extLst>
              </a:tr>
              <a:tr h="1047168">
                <a:tc>
                  <a:txBody>
                    <a:bodyPr/>
                    <a:lstStyle/>
                    <a:p>
                      <a:pPr marL="0" marR="0" algn="ctr">
                        <a:buNone/>
                      </a:pPr>
                      <a:r>
                        <a:rPr lang="en-IN" sz="1200" kern="100">
                          <a:effectLst/>
                        </a:rPr>
                        <a:t>Early 2000s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Isolated Digital Systems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Private hospitals like Apollo, Fortis started using basic hospital management systems (HMS). No nationwide strategy.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46341676"/>
                  </a:ext>
                </a:extLst>
              </a:tr>
              <a:tr h="1047168">
                <a:tc>
                  <a:txBody>
                    <a:bodyPr/>
                    <a:lstStyle/>
                    <a:p>
                      <a:pPr marL="0" marR="0" algn="ctr">
                        <a:buNone/>
                      </a:pPr>
                      <a:r>
                        <a:rPr lang="en-IN" sz="1200" kern="100">
                          <a:effectLst/>
                        </a:rPr>
                        <a:t>2013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First EHR Standards Published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Ministry of Health and Family Welfare (</a:t>
                      </a:r>
                      <a:r>
                        <a:rPr lang="en-IN" sz="1200" kern="100" dirty="0" err="1">
                          <a:effectLst/>
                        </a:rPr>
                        <a:t>MoHFW</a:t>
                      </a:r>
                      <a:r>
                        <a:rPr lang="en-IN" sz="1200" kern="100" dirty="0">
                          <a:effectLst/>
                        </a:rPr>
                        <a:t>) released EHR Standards for India (v1.0) based on HL7 and SNOMED CT to promote interoperability.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10043190"/>
                  </a:ext>
                </a:extLst>
              </a:tr>
            </a:tbl>
          </a:graphicData>
        </a:graphic>
      </p:graphicFrame>
    </p:spTree>
    <p:extLst>
      <p:ext uri="{BB962C8B-B14F-4D97-AF65-F5344CB8AC3E}">
        <p14:creationId xmlns:p14="http://schemas.microsoft.com/office/powerpoint/2010/main" val="1298051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5"/>
            <a:ext cx="5393361" cy="1325563"/>
          </a:xfrm>
        </p:spPr>
        <p:txBody>
          <a:bodyPr>
            <a:normAutofit/>
          </a:bodyPr>
          <a:lstStyle/>
          <a:p>
            <a:r>
              <a:rPr lang="en-IN" b="1" dirty="0"/>
              <a:t>Methodology </a:t>
            </a:r>
          </a:p>
        </p:txBody>
      </p:sp>
      <p:sp>
        <p:nvSpPr>
          <p:cNvPr id="18" name="Freeform: Shape 12">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838200" y="1825625"/>
            <a:ext cx="5393361" cy="4351338"/>
          </a:xfrm>
        </p:spPr>
        <p:txBody>
          <a:bodyPr>
            <a:normAutofit fontScale="92500"/>
          </a:bodyPr>
          <a:lstStyle/>
          <a:p>
            <a:r>
              <a:rPr lang="en-IN" sz="2400" kern="100" dirty="0">
                <a:effectLst/>
                <a:ea typeface="Aptos" panose="020B0004020202020204" pitchFamily="34" charset="0"/>
                <a:cs typeface="Times New Roman" panose="02020603050405020304" pitchFamily="18" charset="0"/>
              </a:rPr>
              <a:t>Study Design: Narrative review of peer-reviewed articles (PubMed, PMC) and government sources.</a:t>
            </a:r>
          </a:p>
          <a:p>
            <a:r>
              <a:rPr lang="en-IN" sz="2400" kern="100" dirty="0">
                <a:effectLst/>
                <a:ea typeface="Aptos" panose="020B0004020202020204" pitchFamily="34" charset="0"/>
                <a:cs typeface="Times New Roman" panose="02020603050405020304" pitchFamily="18" charset="0"/>
              </a:rPr>
              <a:t>Inclusion: Post‑2016 India-specific studies and official NDHM/ABDM documentation.</a:t>
            </a:r>
          </a:p>
          <a:p>
            <a:r>
              <a:rPr lang="en-IN" sz="2400" kern="100" dirty="0">
                <a:effectLst/>
                <a:ea typeface="Aptos" panose="020B0004020202020204" pitchFamily="34" charset="0"/>
                <a:cs typeface="Times New Roman" panose="02020603050405020304" pitchFamily="18" charset="0"/>
              </a:rPr>
              <a:t>Exclusion: Pre‑2016 or non-governmental/non-peer-reviewed sources.</a:t>
            </a:r>
          </a:p>
          <a:p>
            <a:r>
              <a:rPr lang="en-IN" sz="2400" kern="100" dirty="0">
                <a:effectLst/>
                <a:ea typeface="Aptos" panose="020B0004020202020204" pitchFamily="34" charset="0"/>
                <a:cs typeface="Times New Roman" panose="02020603050405020304" pitchFamily="18" charset="0"/>
              </a:rPr>
              <a:t>Search Strategy: Boolean searches (“EHR” OR “digital health”) AND “India” in PubMed/PMC; inclusion of PMC’s government data portals like ABDM FAQs and certification pages.</a:t>
            </a:r>
          </a:p>
          <a:p>
            <a:endParaRPr lang="en-IN" sz="2400" kern="100" dirty="0">
              <a:effectLst/>
              <a:ea typeface="Aptos" panose="020B0004020202020204" pitchFamily="34" charset="0"/>
              <a:cs typeface="Times New Roman" panose="02020603050405020304" pitchFamily="18" charset="0"/>
            </a:endParaRPr>
          </a:p>
        </p:txBody>
      </p:sp>
      <p:sp>
        <p:nvSpPr>
          <p:cNvPr id="15" name="Oval 14">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7184" y="2146978"/>
            <a:ext cx="3781051" cy="1920065"/>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7" name="Freeform: Shape 16">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9" name="Straight Connector 18">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10030244" y="6356350"/>
            <a:ext cx="1323555" cy="365125"/>
          </a:xfrm>
        </p:spPr>
        <p:txBody>
          <a:bodyPr>
            <a:normAutofit/>
          </a:bodyPr>
          <a:lstStyle/>
          <a:p>
            <a:pPr>
              <a:spcAft>
                <a:spcPts val="600"/>
              </a:spcAft>
            </a:pPr>
            <a:fld id="{26AD20E6-394B-4DF0-96A5-9647FF39C943}" type="slidenum">
              <a:rPr lang="en-IN" smtClean="0"/>
              <a:pPr>
                <a:spcAft>
                  <a:spcPts val="600"/>
                </a:spcAft>
              </a:pPr>
              <a:t>6</a:t>
            </a:fld>
            <a:endParaRPr lang="en-IN"/>
          </a:p>
        </p:txBody>
      </p:sp>
      <p:sp>
        <p:nvSpPr>
          <p:cNvPr id="25" name="Freeform: Shape 24">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75970E-7AEF-2ECA-79A9-E68B20D46985}"/>
            </a:ext>
          </a:extLst>
        </p:cNvPr>
        <p:cNvGrpSpPr/>
        <p:nvPr/>
      </p:nvGrpSpPr>
      <p:grpSpPr>
        <a:xfrm>
          <a:off x="0" y="0"/>
          <a:ext cx="0" cy="0"/>
          <a:chOff x="0" y="0"/>
          <a:chExt cx="0" cy="0"/>
        </a:xfrm>
      </p:grpSpPr>
      <p:pic>
        <p:nvPicPr>
          <p:cNvPr id="46" name="Picture 45">
            <a:extLst>
              <a:ext uri="{FF2B5EF4-FFF2-40B4-BE49-F238E27FC236}">
                <a16:creationId xmlns:a16="http://schemas.microsoft.com/office/drawing/2014/main" id="{6152592A-BA94-EE04-932C-EE53BC5F208B}"/>
              </a:ext>
            </a:extLst>
          </p:cNvPr>
          <p:cNvPicPr>
            <a:picLocks noChangeAspect="1"/>
          </p:cNvPicPr>
          <p:nvPr/>
        </p:nvPicPr>
        <p:blipFill>
          <a:blip r:embed="rId3"/>
          <a:srcRect b="15730"/>
          <a:stretch>
            <a:fillRect/>
          </a:stretch>
        </p:blipFill>
        <p:spPr>
          <a:xfrm>
            <a:off x="20" y="10"/>
            <a:ext cx="12191980" cy="6857990"/>
          </a:xfrm>
          <a:prstGeom prst="rect">
            <a:avLst/>
          </a:prstGeom>
        </p:spPr>
      </p:pic>
      <p:sp>
        <p:nvSpPr>
          <p:cNvPr id="50" name="Rectangle 49">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A81E93A-0808-EE02-56C3-2E4798BCB2FF}"/>
              </a:ext>
            </a:extLst>
          </p:cNvPr>
          <p:cNvSpPr>
            <a:spLocks noGrp="1"/>
          </p:cNvSpPr>
          <p:nvPr>
            <p:ph type="title"/>
          </p:nvPr>
        </p:nvSpPr>
        <p:spPr>
          <a:xfrm>
            <a:off x="838200" y="365125"/>
            <a:ext cx="10515600" cy="1325563"/>
          </a:xfrm>
        </p:spPr>
        <p:txBody>
          <a:bodyPr>
            <a:normAutofit/>
          </a:bodyPr>
          <a:lstStyle/>
          <a:p>
            <a:r>
              <a:rPr lang="en-IN" b="1" dirty="0"/>
              <a:t>Objectives </a:t>
            </a:r>
          </a:p>
        </p:txBody>
      </p:sp>
      <p:sp>
        <p:nvSpPr>
          <p:cNvPr id="4" name="Slide Number Placeholder 3">
            <a:extLst>
              <a:ext uri="{FF2B5EF4-FFF2-40B4-BE49-F238E27FC236}">
                <a16:creationId xmlns:a16="http://schemas.microsoft.com/office/drawing/2014/main" id="{4495D49F-3C4F-0763-2160-1627856053B3}"/>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7</a:t>
            </a:fld>
            <a:endParaRPr lang="en-IN">
              <a:solidFill>
                <a:schemeClr val="tx1">
                  <a:lumMod val="50000"/>
                  <a:lumOff val="50000"/>
                </a:schemeClr>
              </a:solidFill>
            </a:endParaRPr>
          </a:p>
        </p:txBody>
      </p:sp>
      <p:pic>
        <p:nvPicPr>
          <p:cNvPr id="6" name="Picture 5" descr="A black and white logo&#10;&#10;Description automatically generated">
            <a:extLst>
              <a:ext uri="{FF2B5EF4-FFF2-40B4-BE49-F238E27FC236}">
                <a16:creationId xmlns:a16="http://schemas.microsoft.com/office/drawing/2014/main" id="{CB930671-F29A-B818-0B8D-A6905252F5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8221" y="100217"/>
            <a:ext cx="2066949" cy="1049623"/>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graphicFrame>
        <p:nvGraphicFramePr>
          <p:cNvPr id="44" name="Content Placeholder 4">
            <a:extLst>
              <a:ext uri="{FF2B5EF4-FFF2-40B4-BE49-F238E27FC236}">
                <a16:creationId xmlns:a16="http://schemas.microsoft.com/office/drawing/2014/main" id="{B057632D-6F20-61E9-863B-A357B683BD84}"/>
              </a:ext>
            </a:extLst>
          </p:cNvPr>
          <p:cNvGraphicFramePr>
            <a:graphicFrameLocks noGrp="1"/>
          </p:cNvGraphicFramePr>
          <p:nvPr>
            <p:ph idx="1"/>
            <p:extLst>
              <p:ext uri="{D42A27DB-BD31-4B8C-83A1-F6EECF244321}">
                <p14:modId xmlns:p14="http://schemas.microsoft.com/office/powerpoint/2010/main" val="282265834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38391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572493" y="238539"/>
            <a:ext cx="11018520" cy="1434415"/>
          </a:xfrm>
        </p:spPr>
        <p:txBody>
          <a:bodyPr anchor="b">
            <a:normAutofit/>
          </a:bodyPr>
          <a:lstStyle/>
          <a:p>
            <a:r>
              <a:rPr lang="en-IN" sz="5400" b="1"/>
              <a:t>Results</a:t>
            </a:r>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8</a:t>
            </a:fld>
            <a:endParaRPr lang="en-IN"/>
          </a:p>
        </p:txBody>
      </p:sp>
      <p:graphicFrame>
        <p:nvGraphicFramePr>
          <p:cNvPr id="9" name="Content Placeholder 8">
            <a:extLst>
              <a:ext uri="{FF2B5EF4-FFF2-40B4-BE49-F238E27FC236}">
                <a16:creationId xmlns:a16="http://schemas.microsoft.com/office/drawing/2014/main" id="{71EE8E4C-D63A-5CA1-77C5-9CFCC8EDCDFE}"/>
              </a:ext>
            </a:extLst>
          </p:cNvPr>
          <p:cNvGraphicFramePr>
            <a:graphicFrameLocks noGrp="1"/>
          </p:cNvGraphicFramePr>
          <p:nvPr>
            <p:ph idx="1"/>
            <p:extLst>
              <p:ext uri="{D42A27DB-BD31-4B8C-83A1-F6EECF244321}">
                <p14:modId xmlns:p14="http://schemas.microsoft.com/office/powerpoint/2010/main" val="3802508909"/>
              </p:ext>
            </p:extLst>
          </p:nvPr>
        </p:nvGraphicFramePr>
        <p:xfrm>
          <a:off x="572493" y="2403815"/>
          <a:ext cx="10972801" cy="3816010"/>
        </p:xfrm>
        <a:graphic>
          <a:graphicData uri="http://schemas.openxmlformats.org/drawingml/2006/table">
            <a:tbl>
              <a:tblPr firstRow="1" firstCol="1" bandRow="1">
                <a:tableStyleId>{5C22544A-7EE6-4342-B048-85BDC9FD1C3A}</a:tableStyleId>
              </a:tblPr>
              <a:tblGrid>
                <a:gridCol w="1567543">
                  <a:extLst>
                    <a:ext uri="{9D8B030D-6E8A-4147-A177-3AD203B41FA5}">
                      <a16:colId xmlns:a16="http://schemas.microsoft.com/office/drawing/2014/main" val="387123426"/>
                    </a:ext>
                  </a:extLst>
                </a:gridCol>
                <a:gridCol w="1567543">
                  <a:extLst>
                    <a:ext uri="{9D8B030D-6E8A-4147-A177-3AD203B41FA5}">
                      <a16:colId xmlns:a16="http://schemas.microsoft.com/office/drawing/2014/main" val="2553039749"/>
                    </a:ext>
                  </a:extLst>
                </a:gridCol>
                <a:gridCol w="1567543">
                  <a:extLst>
                    <a:ext uri="{9D8B030D-6E8A-4147-A177-3AD203B41FA5}">
                      <a16:colId xmlns:a16="http://schemas.microsoft.com/office/drawing/2014/main" val="3945996821"/>
                    </a:ext>
                  </a:extLst>
                </a:gridCol>
                <a:gridCol w="1567543">
                  <a:extLst>
                    <a:ext uri="{9D8B030D-6E8A-4147-A177-3AD203B41FA5}">
                      <a16:colId xmlns:a16="http://schemas.microsoft.com/office/drawing/2014/main" val="178397113"/>
                    </a:ext>
                  </a:extLst>
                </a:gridCol>
                <a:gridCol w="1567543">
                  <a:extLst>
                    <a:ext uri="{9D8B030D-6E8A-4147-A177-3AD203B41FA5}">
                      <a16:colId xmlns:a16="http://schemas.microsoft.com/office/drawing/2014/main" val="938316695"/>
                    </a:ext>
                  </a:extLst>
                </a:gridCol>
                <a:gridCol w="1567543">
                  <a:extLst>
                    <a:ext uri="{9D8B030D-6E8A-4147-A177-3AD203B41FA5}">
                      <a16:colId xmlns:a16="http://schemas.microsoft.com/office/drawing/2014/main" val="3459671316"/>
                    </a:ext>
                  </a:extLst>
                </a:gridCol>
                <a:gridCol w="1567543">
                  <a:extLst>
                    <a:ext uri="{9D8B030D-6E8A-4147-A177-3AD203B41FA5}">
                      <a16:colId xmlns:a16="http://schemas.microsoft.com/office/drawing/2014/main" val="2424128915"/>
                    </a:ext>
                  </a:extLst>
                </a:gridCol>
              </a:tblGrid>
              <a:tr h="339343">
                <a:tc>
                  <a:txBody>
                    <a:bodyPr/>
                    <a:lstStyle/>
                    <a:p>
                      <a:pPr marL="0" marR="0" algn="ctr">
                        <a:buNone/>
                      </a:pPr>
                      <a:r>
                        <a:rPr lang="en-IN" sz="1200" kern="100">
                          <a:effectLst/>
                        </a:rPr>
                        <a:t>Study Author, Year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Design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Setting</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Population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Sample Size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Key Findings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Reference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71743677"/>
                  </a:ext>
                </a:extLst>
              </a:tr>
              <a:tr h="1261332">
                <a:tc>
                  <a:txBody>
                    <a:bodyPr/>
                    <a:lstStyle/>
                    <a:p>
                      <a:pPr marL="0" marR="0" algn="ctr">
                        <a:buNone/>
                      </a:pPr>
                      <a:r>
                        <a:rPr lang="en-IN" sz="1200" kern="100">
                          <a:effectLst/>
                        </a:rPr>
                        <a:t>Srivastava et al., 2024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Cross-sectional survey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Primary care clinics, India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Physicians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200 consultations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45% visits lacked patient history; EHRs improved prescribing accuracy by ~27%</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Journal of Public Health Informatics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26865938"/>
                  </a:ext>
                </a:extLst>
              </a:tr>
              <a:tr h="954003">
                <a:tc>
                  <a:txBody>
                    <a:bodyPr/>
                    <a:lstStyle/>
                    <a:p>
                      <a:pPr marL="0" marR="0" algn="ctr">
                        <a:buNone/>
                      </a:pPr>
                      <a:r>
                        <a:rPr lang="en-IN" sz="1200" kern="100">
                          <a:effectLst/>
                        </a:rPr>
                        <a:t>Verma et al., 2024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Hospital registry audit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18 district hospitals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Chronic care patients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~3,500 records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35% missed follow-ups due to inaccessible records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BMC Health Services Research</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125418159"/>
                  </a:ext>
                </a:extLst>
              </a:tr>
              <a:tr h="1261332">
                <a:tc>
                  <a:txBody>
                    <a:bodyPr/>
                    <a:lstStyle/>
                    <a:p>
                      <a:pPr marL="0" marR="0" algn="ctr">
                        <a:buNone/>
                      </a:pPr>
                      <a:r>
                        <a:rPr lang="en-IN" sz="1200" kern="100">
                          <a:effectLst/>
                        </a:rPr>
                        <a:t>Chatterjee et al., 2020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Policy &amp; ethical review</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policy review, India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Legal frameworks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Highlighted inadequate consent procedures and privacy protections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Indian Journal of Medical Ethics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14966641"/>
                  </a:ext>
                </a:extLst>
              </a:tr>
            </a:tbl>
          </a:graphicData>
        </a:graphic>
      </p:graphicFrame>
      <p:sp>
        <p:nvSpPr>
          <p:cNvPr id="10" name="TextBox 9">
            <a:extLst>
              <a:ext uri="{FF2B5EF4-FFF2-40B4-BE49-F238E27FC236}">
                <a16:creationId xmlns:a16="http://schemas.microsoft.com/office/drawing/2014/main" id="{D4E9966B-7BA2-F99C-C4D5-6B76DC2C8E3E}"/>
              </a:ext>
            </a:extLst>
          </p:cNvPr>
          <p:cNvSpPr txBox="1"/>
          <p:nvPr/>
        </p:nvSpPr>
        <p:spPr>
          <a:xfrm>
            <a:off x="2974647" y="1867157"/>
            <a:ext cx="6239657" cy="369332"/>
          </a:xfrm>
          <a:prstGeom prst="rect">
            <a:avLst/>
          </a:prstGeom>
          <a:noFill/>
        </p:spPr>
        <p:txBody>
          <a:bodyPr wrap="none" rtlCol="0">
            <a:spAutoFit/>
          </a:bodyPr>
          <a:lstStyle/>
          <a:p>
            <a:pPr marL="0" marR="0"/>
            <a:r>
              <a:rPr lang="en-IN" sz="1800" b="1" kern="100" dirty="0">
                <a:effectLst/>
                <a:latin typeface="Aptos" panose="020B0004020202020204" pitchFamily="34" charset="0"/>
                <a:ea typeface="Aptos" panose="020B0004020202020204" pitchFamily="34" charset="0"/>
                <a:cs typeface="Times New Roman" panose="02020603050405020304" pitchFamily="18" charset="0"/>
              </a:rPr>
              <a:t> Objective 1: Assess the Need for Digital Health Records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152E44-1792-C6C5-7BE6-C4E1D7BB507A}"/>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3D1BEEF-EDE6-436B-0B91-9302068EE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C9C395-A904-C397-B518-190CB55493E6}"/>
              </a:ext>
            </a:extLst>
          </p:cNvPr>
          <p:cNvSpPr>
            <a:spLocks noGrp="1"/>
          </p:cNvSpPr>
          <p:nvPr>
            <p:ph type="title"/>
          </p:nvPr>
        </p:nvSpPr>
        <p:spPr>
          <a:xfrm>
            <a:off x="572493" y="238539"/>
            <a:ext cx="11018520" cy="1434415"/>
          </a:xfrm>
        </p:spPr>
        <p:txBody>
          <a:bodyPr anchor="b">
            <a:normAutofit/>
          </a:bodyPr>
          <a:lstStyle/>
          <a:p>
            <a:r>
              <a:rPr lang="en-IN" sz="5400" b="1"/>
              <a:t>Results</a:t>
            </a:r>
          </a:p>
        </p:txBody>
      </p:sp>
      <p:sp>
        <p:nvSpPr>
          <p:cNvPr id="24" name="sketchy line">
            <a:extLst>
              <a:ext uri="{FF2B5EF4-FFF2-40B4-BE49-F238E27FC236}">
                <a16:creationId xmlns:a16="http://schemas.microsoft.com/office/drawing/2014/main" id="{0AA52010-1F8F-7CBE-1125-B0AC215B7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BAC64C6-9272-1981-9518-3693A455ABF9}"/>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9</a:t>
            </a:fld>
            <a:endParaRPr lang="en-IN"/>
          </a:p>
        </p:txBody>
      </p:sp>
      <p:sp>
        <p:nvSpPr>
          <p:cNvPr id="10" name="TextBox 9">
            <a:extLst>
              <a:ext uri="{FF2B5EF4-FFF2-40B4-BE49-F238E27FC236}">
                <a16:creationId xmlns:a16="http://schemas.microsoft.com/office/drawing/2014/main" id="{F5F9C649-468C-77DE-95AD-CBF21656C29F}"/>
              </a:ext>
            </a:extLst>
          </p:cNvPr>
          <p:cNvSpPr txBox="1"/>
          <p:nvPr/>
        </p:nvSpPr>
        <p:spPr>
          <a:xfrm>
            <a:off x="2606790" y="1878316"/>
            <a:ext cx="6975371" cy="646331"/>
          </a:xfrm>
          <a:prstGeom prst="rect">
            <a:avLst/>
          </a:prstGeom>
          <a:noFill/>
        </p:spPr>
        <p:txBody>
          <a:bodyPr wrap="none" rtlCol="0">
            <a:spAutoFit/>
          </a:bodyPr>
          <a:lstStyle/>
          <a:p>
            <a:r>
              <a:rPr lang="en-IN" sz="1800" b="1" kern="100" dirty="0">
                <a:effectLst/>
                <a:latin typeface="Aptos" panose="020B0004020202020204" pitchFamily="34" charset="0"/>
                <a:ea typeface="Aptos" panose="020B0004020202020204" pitchFamily="34" charset="0"/>
                <a:cs typeface="Times New Roman" panose="02020603050405020304" pitchFamily="18" charset="0"/>
              </a:rPr>
              <a:t>Objective 2: Examine Current Initiatives &amp; Implementation Status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6" name="Content Placeholder 5">
            <a:extLst>
              <a:ext uri="{FF2B5EF4-FFF2-40B4-BE49-F238E27FC236}">
                <a16:creationId xmlns:a16="http://schemas.microsoft.com/office/drawing/2014/main" id="{5744183E-3775-2E30-954E-61B7D53CBD3A}"/>
              </a:ext>
            </a:extLst>
          </p:cNvPr>
          <p:cNvGraphicFramePr>
            <a:graphicFrameLocks noGrp="1"/>
          </p:cNvGraphicFramePr>
          <p:nvPr>
            <p:ph idx="1"/>
            <p:extLst>
              <p:ext uri="{D42A27DB-BD31-4B8C-83A1-F6EECF244321}">
                <p14:modId xmlns:p14="http://schemas.microsoft.com/office/powerpoint/2010/main" val="2143644923"/>
              </p:ext>
            </p:extLst>
          </p:nvPr>
        </p:nvGraphicFramePr>
        <p:xfrm>
          <a:off x="328805" y="2319520"/>
          <a:ext cx="11460176" cy="3918792"/>
        </p:xfrm>
        <a:graphic>
          <a:graphicData uri="http://schemas.openxmlformats.org/drawingml/2006/table">
            <a:tbl>
              <a:tblPr firstRow="1" firstCol="1" bandRow="1">
                <a:tableStyleId>{5C22544A-7EE6-4342-B048-85BDC9FD1C3A}</a:tableStyleId>
              </a:tblPr>
              <a:tblGrid>
                <a:gridCol w="1637168">
                  <a:extLst>
                    <a:ext uri="{9D8B030D-6E8A-4147-A177-3AD203B41FA5}">
                      <a16:colId xmlns:a16="http://schemas.microsoft.com/office/drawing/2014/main" val="3354978601"/>
                    </a:ext>
                  </a:extLst>
                </a:gridCol>
                <a:gridCol w="1637168">
                  <a:extLst>
                    <a:ext uri="{9D8B030D-6E8A-4147-A177-3AD203B41FA5}">
                      <a16:colId xmlns:a16="http://schemas.microsoft.com/office/drawing/2014/main" val="1910511499"/>
                    </a:ext>
                  </a:extLst>
                </a:gridCol>
                <a:gridCol w="1637168">
                  <a:extLst>
                    <a:ext uri="{9D8B030D-6E8A-4147-A177-3AD203B41FA5}">
                      <a16:colId xmlns:a16="http://schemas.microsoft.com/office/drawing/2014/main" val="2535393402"/>
                    </a:ext>
                  </a:extLst>
                </a:gridCol>
                <a:gridCol w="1637168">
                  <a:extLst>
                    <a:ext uri="{9D8B030D-6E8A-4147-A177-3AD203B41FA5}">
                      <a16:colId xmlns:a16="http://schemas.microsoft.com/office/drawing/2014/main" val="3842781899"/>
                    </a:ext>
                  </a:extLst>
                </a:gridCol>
                <a:gridCol w="1637168">
                  <a:extLst>
                    <a:ext uri="{9D8B030D-6E8A-4147-A177-3AD203B41FA5}">
                      <a16:colId xmlns:a16="http://schemas.microsoft.com/office/drawing/2014/main" val="744194387"/>
                    </a:ext>
                  </a:extLst>
                </a:gridCol>
                <a:gridCol w="1902738">
                  <a:extLst>
                    <a:ext uri="{9D8B030D-6E8A-4147-A177-3AD203B41FA5}">
                      <a16:colId xmlns:a16="http://schemas.microsoft.com/office/drawing/2014/main" val="3909009479"/>
                    </a:ext>
                  </a:extLst>
                </a:gridCol>
                <a:gridCol w="1371598">
                  <a:extLst>
                    <a:ext uri="{9D8B030D-6E8A-4147-A177-3AD203B41FA5}">
                      <a16:colId xmlns:a16="http://schemas.microsoft.com/office/drawing/2014/main" val="1315703478"/>
                    </a:ext>
                  </a:extLst>
                </a:gridCol>
              </a:tblGrid>
              <a:tr h="422410">
                <a:tc>
                  <a:txBody>
                    <a:bodyPr/>
                    <a:lstStyle/>
                    <a:p>
                      <a:pPr marL="0" marR="0" algn="ctr">
                        <a:buNone/>
                      </a:pPr>
                      <a:r>
                        <a:rPr lang="en-IN" sz="1200" kern="100">
                          <a:effectLst/>
                        </a:rPr>
                        <a:t>Study / Source, Year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Design / Type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Setting</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Population / Facilities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Sample Size / Scope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Key Findings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Reference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93415408"/>
                  </a:ext>
                </a:extLst>
              </a:tr>
              <a:tr h="1426156">
                <a:tc>
                  <a:txBody>
                    <a:bodyPr/>
                    <a:lstStyle/>
                    <a:p>
                      <a:pPr marL="0" marR="0" algn="ctr">
                        <a:buNone/>
                      </a:pPr>
                      <a:r>
                        <a:rPr lang="en-IN" sz="1200" kern="100">
                          <a:effectLst/>
                        </a:rPr>
                        <a:t>ABDM Dashboard (MoHFW), 2024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implementation report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India-wide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population &amp; facilities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67 crore ABHA IDs; 1.3 lakh facilities; 42+ crore records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Significant digital footprint via ABDM (</a:t>
                      </a:r>
                      <a:r>
                        <a:rPr lang="en-IN" sz="1200" u="sng" kern="100">
                          <a:effectLst/>
                          <a:hlinkClick r:id="rId2" tooltip="(05 Oct, 2024)"/>
                        </a:rPr>
                        <a:t>drishtiias.com</a:t>
                      </a:r>
                      <a:r>
                        <a:rPr lang="en-IN" sz="1200" kern="100">
                          <a:effectLst/>
                        </a:rPr>
                        <a:t>, </a:t>
                      </a:r>
                      <a:r>
                        <a:rPr lang="en-IN" sz="1200" u="sng" kern="100">
                          <a:effectLst/>
                          <a:hlinkClick r:id="rId3" tooltip="Over 50 Crore ABHA IDs Created Under Ayushman Bharat Digital Mission | Health"/>
                        </a:rPr>
                        <a:t>swachhindia.ndtv.com</a:t>
                      </a:r>
                      <a:r>
                        <a:rPr lang="en-IN" sz="1200" kern="100">
                          <a:effectLst/>
                        </a:rPr>
                        <a:t>, </a:t>
                      </a:r>
                      <a:r>
                        <a:rPr lang="en-IN" sz="1200" u="sng" kern="100">
                          <a:effectLst/>
                          <a:hlinkClick r:id="rId4" tooltip="Over 67 crore Ayushman Bharat Health Accounts created: Centre By IANS"/>
                        </a:rPr>
                        <a:t>in.investing.com</a:t>
                      </a:r>
                      <a:r>
                        <a:rPr lang="en-IN" sz="1200" kern="100">
                          <a:effectLst/>
                        </a:rPr>
                        <a:t>, </a:t>
                      </a:r>
                      <a:r>
                        <a:rPr lang="en-IN" sz="1200" u="sng" kern="100">
                          <a:effectLst/>
                          <a:hlinkClick r:id="rId5" tooltip="Punjab Budget 2025 highlights: First-ever drug census, expansion of health insurance; no new taxes, no announcements for women"/>
                        </a:rPr>
                        <a:t>reddit.com</a:t>
                      </a:r>
                      <a:r>
                        <a:rPr lang="en-IN" sz="1200" kern="100">
                          <a:effectLst/>
                        </a:rPr>
                        <a:t>, </a:t>
                      </a:r>
                      <a:r>
                        <a:rPr lang="en-IN" sz="1200" u="sng" kern="100">
                          <a:effectLst/>
                          <a:hlinkClick r:id="rId6" tooltip="AB PM-JAY counts patients but discounts patient privacy"/>
                        </a:rPr>
                        <a:t>reddit.com</a:t>
                      </a:r>
                      <a:r>
                        <a:rPr lang="en-IN" sz="1200" kern="100">
                          <a:effectLst/>
                        </a:rPr>
                        <a: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MoHFW Press Release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48660913"/>
                  </a:ext>
                </a:extLst>
              </a:tr>
              <a:tr h="823908">
                <a:tc>
                  <a:txBody>
                    <a:bodyPr/>
                    <a:lstStyle/>
                    <a:p>
                      <a:pPr marL="0" marR="0" algn="ctr">
                        <a:buNone/>
                      </a:pPr>
                      <a:r>
                        <a:rPr lang="en-IN" sz="1200" kern="100">
                          <a:effectLst/>
                        </a:rPr>
                        <a:t>MoHFW NDHB, 2020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Policy framework document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System architecture</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Defined 5 foundational blocks: IDs, registries, consent, etc.</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NDHB Blueprint 2020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838618603"/>
                  </a:ext>
                </a:extLst>
              </a:tr>
              <a:tr h="623159">
                <a:tc>
                  <a:txBody>
                    <a:bodyPr/>
                    <a:lstStyle/>
                    <a:p>
                      <a:pPr marL="0" marR="0" algn="ctr">
                        <a:buNone/>
                      </a:pPr>
                      <a:r>
                        <a:rPr lang="en-IN" sz="1200" kern="100">
                          <a:effectLst/>
                        </a:rPr>
                        <a:t>Singh et al., 2022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hospital survey</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90 hospitals across India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Hospital administrators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90 hospitals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Only 39% had fully functional EHR systems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Health Informatics Journal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308437129"/>
                  </a:ext>
                </a:extLst>
              </a:tr>
              <a:tr h="623159">
                <a:tc>
                  <a:txBody>
                    <a:bodyPr/>
                    <a:lstStyle/>
                    <a:p>
                      <a:pPr marL="0" marR="0" algn="ctr">
                        <a:buNone/>
                      </a:pPr>
                      <a:r>
                        <a:rPr lang="en-IN" sz="1200" kern="100" dirty="0">
                          <a:effectLst/>
                        </a:rPr>
                        <a:t>eSanjeevani statistics, 2023</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Service uptake data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National telemedicine program</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Teleconsult users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14 crore+ consultations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a:effectLst/>
                        </a:rPr>
                        <a:t>Indicates growing digital health readiness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marL="0" marR="0" algn="ctr">
                        <a:buNone/>
                      </a:pPr>
                      <a:r>
                        <a:rPr lang="en-IN" sz="1200" kern="100" dirty="0">
                          <a:effectLst/>
                        </a:rPr>
                        <a:t>eSanjeevani Portal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62632570"/>
                  </a:ext>
                </a:extLst>
              </a:tr>
            </a:tbl>
          </a:graphicData>
        </a:graphic>
      </p:graphicFrame>
    </p:spTree>
    <p:extLst>
      <p:ext uri="{BB962C8B-B14F-4D97-AF65-F5344CB8AC3E}">
        <p14:creationId xmlns:p14="http://schemas.microsoft.com/office/powerpoint/2010/main" val="39860465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1887</TotalTime>
  <Words>1789</Words>
  <Application>Microsoft Macintosh PowerPoint</Application>
  <PresentationFormat>Widescreen</PresentationFormat>
  <Paragraphs>254</Paragraphs>
  <Slides>16</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-webkit-standard</vt:lpstr>
      <vt:lpstr>Aptos</vt:lpstr>
      <vt:lpstr>Arial</vt:lpstr>
      <vt:lpstr>Calibri</vt:lpstr>
      <vt:lpstr>Calibri Light</vt:lpstr>
      <vt:lpstr>EYInterstate</vt:lpstr>
      <vt:lpstr>Office Theme</vt:lpstr>
      <vt:lpstr>Dissertation Presentation </vt:lpstr>
      <vt:lpstr>Mentor Approval</vt:lpstr>
      <vt:lpstr>Introduction </vt:lpstr>
      <vt:lpstr>Review of Literature</vt:lpstr>
      <vt:lpstr>Review of Literature</vt:lpstr>
      <vt:lpstr>Methodology </vt:lpstr>
      <vt:lpstr>Objectives </vt:lpstr>
      <vt:lpstr>Results</vt:lpstr>
      <vt:lpstr>Results</vt:lpstr>
      <vt:lpstr>Results</vt:lpstr>
      <vt:lpstr>Results</vt:lpstr>
      <vt:lpstr>Discussion </vt:lpstr>
      <vt:lpstr>Challenges</vt:lpstr>
      <vt:lpstr>References </vt:lpstr>
      <vt:lpstr>Health And Wellness Center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Vivek Chaudhary</cp:lastModifiedBy>
  <cp:revision>12</cp:revision>
  <dcterms:created xsi:type="dcterms:W3CDTF">2022-05-20T15:11:38Z</dcterms:created>
  <dcterms:modified xsi:type="dcterms:W3CDTF">2025-07-19T11:02:09Z</dcterms:modified>
</cp:coreProperties>
</file>