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314" r:id="rId2"/>
    <p:sldId id="282" r:id="rId3"/>
    <p:sldId id="256" r:id="rId4"/>
    <p:sldId id="290" r:id="rId5"/>
    <p:sldId id="308" r:id="rId6"/>
    <p:sldId id="292" r:id="rId7"/>
    <p:sldId id="293" r:id="rId8"/>
    <p:sldId id="321" r:id="rId9"/>
    <p:sldId id="322" r:id="rId10"/>
    <p:sldId id="323" r:id="rId11"/>
    <p:sldId id="324" r:id="rId12"/>
    <p:sldId id="325" r:id="rId13"/>
    <p:sldId id="326" r:id="rId14"/>
    <p:sldId id="327" r:id="rId15"/>
    <p:sldId id="328" r:id="rId16"/>
    <p:sldId id="329" r:id="rId17"/>
    <p:sldId id="330" r:id="rId18"/>
    <p:sldId id="331" r:id="rId19"/>
    <p:sldId id="313" r:id="rId20"/>
    <p:sldId id="310" r:id="rId21"/>
    <p:sldId id="312" r:id="rId22"/>
    <p:sldId id="306"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72" d="100"/>
          <a:sy n="72" d="100"/>
        </p:scale>
        <p:origin x="-1104"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628AE8F-9A5B-41C1-93EB-1EE78F4B74D6}" type="datetimeFigureOut">
              <a:rPr lang="en-US" smtClean="0"/>
              <a:pPr/>
              <a:t>4/29/2011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FC4CD6A-B0CE-405D-96F2-DC7506E2381B}"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FC4CD6A-B0CE-405D-96F2-DC7506E2381B}" type="slidenum">
              <a:rPr lang="en-US" smtClean="0"/>
              <a:pPr/>
              <a:t>13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3CB8EC7-B8D5-468C-834B-5064907C5C1B}" type="datetimeFigureOut">
              <a:rPr lang="en-US" smtClean="0"/>
              <a:pPr/>
              <a:t>4/29/2011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D101FE-935E-479D-8325-B0426EF23C16}"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3CB8EC7-B8D5-468C-834B-5064907C5C1B}" type="datetimeFigureOut">
              <a:rPr lang="en-US" smtClean="0"/>
              <a:pPr/>
              <a:t>4/29/2011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D101FE-935E-479D-8325-B0426EF23C1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3CB8EC7-B8D5-468C-834B-5064907C5C1B}" type="datetimeFigureOut">
              <a:rPr lang="en-US" smtClean="0"/>
              <a:pPr/>
              <a:t>4/29/2011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D101FE-935E-479D-8325-B0426EF23C1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3CB8EC7-B8D5-468C-834B-5064907C5C1B}" type="datetimeFigureOut">
              <a:rPr lang="en-US" smtClean="0"/>
              <a:pPr/>
              <a:t>4/29/2011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D101FE-935E-479D-8325-B0426EF23C1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3CB8EC7-B8D5-468C-834B-5064907C5C1B}" type="datetimeFigureOut">
              <a:rPr lang="en-US" smtClean="0"/>
              <a:pPr/>
              <a:t>4/29/2011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D101FE-935E-479D-8325-B0426EF23C16}"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3CB8EC7-B8D5-468C-834B-5064907C5C1B}" type="datetimeFigureOut">
              <a:rPr lang="en-US" smtClean="0"/>
              <a:pPr/>
              <a:t>4/29/2011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7D101FE-935E-479D-8325-B0426EF23C1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3CB8EC7-B8D5-468C-834B-5064907C5C1B}" type="datetimeFigureOut">
              <a:rPr lang="en-US" smtClean="0"/>
              <a:pPr/>
              <a:t>4/29/2011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7D101FE-935E-479D-8325-B0426EF23C16}"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3CB8EC7-B8D5-468C-834B-5064907C5C1B}" type="datetimeFigureOut">
              <a:rPr lang="en-US" smtClean="0"/>
              <a:pPr/>
              <a:t>4/29/2011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7D101FE-935E-479D-8325-B0426EF23C1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CB8EC7-B8D5-468C-834B-5064907C5C1B}" type="datetimeFigureOut">
              <a:rPr lang="en-US" smtClean="0"/>
              <a:pPr/>
              <a:t>4/29/2011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7D101FE-935E-479D-8325-B0426EF23C1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3CB8EC7-B8D5-468C-834B-5064907C5C1B}" type="datetimeFigureOut">
              <a:rPr lang="en-US" smtClean="0"/>
              <a:pPr/>
              <a:t>4/29/2011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7D101FE-935E-479D-8325-B0426EF23C1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3CB8EC7-B8D5-468C-834B-5064907C5C1B}" type="datetimeFigureOut">
              <a:rPr lang="en-US" smtClean="0"/>
              <a:pPr/>
              <a:t>4/29/2011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7D101FE-935E-479D-8325-B0426EF23C16}"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38000"/>
            <a:lum/>
          </a:blip>
          <a:srcRect/>
          <a:stretch>
            <a:fillRect t="-6000" b="-6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CB8EC7-B8D5-468C-834B-5064907C5C1B}" type="datetimeFigureOut">
              <a:rPr lang="en-US" smtClean="0"/>
              <a:pPr/>
              <a:t>4/29/2011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D101FE-935E-479D-8325-B0426EF23C1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5.jpeg"/><Relationship Id="rId7" Type="http://schemas.openxmlformats.org/officeDocument/2006/relationships/image" Target="../media/image9.jpeg"/><Relationship Id="rId2"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image" Target="../media/image8.jpeg"/><Relationship Id="rId5" Type="http://schemas.openxmlformats.org/officeDocument/2006/relationships/image" Target="../media/image7.jpeg"/><Relationship Id="rId10" Type="http://schemas.openxmlformats.org/officeDocument/2006/relationships/image" Target="../media/image12.jpeg"/><Relationship Id="rId4" Type="http://schemas.openxmlformats.org/officeDocument/2006/relationships/image" Target="../media/image6.jpeg"/><Relationship Id="rId9" Type="http://schemas.openxmlformats.org/officeDocument/2006/relationships/image" Target="../media/image11.jpe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838200"/>
            <a:ext cx="7772400" cy="1470025"/>
          </a:xfrm>
        </p:spPr>
        <p:txBody>
          <a:bodyPr/>
          <a:lstStyle/>
          <a:p>
            <a:r>
              <a:rPr lang="en-US" dirty="0" smtClean="0"/>
              <a:t>Dissertation Report</a:t>
            </a:r>
            <a:br>
              <a:rPr lang="en-US" dirty="0" smtClean="0"/>
            </a:br>
            <a:r>
              <a:rPr lang="en-US" dirty="0" smtClean="0"/>
              <a:t>Presentation</a:t>
            </a:r>
            <a:endParaRPr lang="en-US" dirty="0"/>
          </a:p>
        </p:txBody>
      </p:sp>
      <p:sp>
        <p:nvSpPr>
          <p:cNvPr id="3" name="Subtitle 2"/>
          <p:cNvSpPr>
            <a:spLocks noGrp="1"/>
          </p:cNvSpPr>
          <p:nvPr>
            <p:ph type="subTitle" idx="1"/>
          </p:nvPr>
        </p:nvSpPr>
        <p:spPr>
          <a:xfrm>
            <a:off x="304800" y="3505200"/>
            <a:ext cx="3124200" cy="2133600"/>
          </a:xfrm>
        </p:spPr>
        <p:txBody>
          <a:bodyPr>
            <a:normAutofit fontScale="92500" lnSpcReduction="20000"/>
          </a:bodyPr>
          <a:lstStyle/>
          <a:p>
            <a:pPr algn="l"/>
            <a:r>
              <a:rPr lang="en-US" dirty="0" smtClean="0">
                <a:solidFill>
                  <a:schemeClr val="tx1"/>
                </a:solidFill>
              </a:rPr>
              <a:t>Submitted to:</a:t>
            </a:r>
          </a:p>
          <a:p>
            <a:pPr algn="l"/>
            <a:r>
              <a:rPr lang="en-US" dirty="0" smtClean="0">
                <a:solidFill>
                  <a:schemeClr val="tx1"/>
                </a:solidFill>
              </a:rPr>
              <a:t>Dr. S. K. Patel</a:t>
            </a:r>
          </a:p>
          <a:p>
            <a:pPr algn="l"/>
            <a:r>
              <a:rPr lang="en-US" dirty="0" smtClean="0">
                <a:solidFill>
                  <a:schemeClr val="tx1"/>
                </a:solidFill>
              </a:rPr>
              <a:t>Assistant Professor </a:t>
            </a:r>
            <a:r>
              <a:rPr lang="en-US" dirty="0" smtClean="0"/>
              <a:t>		                			</a:t>
            </a:r>
          </a:p>
        </p:txBody>
      </p:sp>
      <p:pic>
        <p:nvPicPr>
          <p:cNvPr id="1026" name="Picture 13"/>
          <p:cNvPicPr>
            <a:picLocks noChangeAspect="1" noChangeArrowheads="1"/>
          </p:cNvPicPr>
          <p:nvPr/>
        </p:nvPicPr>
        <p:blipFill>
          <a:blip r:embed="rId2"/>
          <a:srcRect/>
          <a:stretch>
            <a:fillRect/>
          </a:stretch>
        </p:blipFill>
        <p:spPr bwMode="auto">
          <a:xfrm>
            <a:off x="3962400" y="5257800"/>
            <a:ext cx="933450" cy="1247775"/>
          </a:xfrm>
          <a:prstGeom prst="rect">
            <a:avLst/>
          </a:prstGeom>
          <a:noFill/>
          <a:ln w="9525">
            <a:noFill/>
            <a:miter lim="800000"/>
            <a:headEnd/>
            <a:tailEnd/>
          </a:ln>
        </p:spPr>
      </p:pic>
      <p:sp>
        <p:nvSpPr>
          <p:cNvPr id="5" name="Rounded Rectangle 4"/>
          <p:cNvSpPr/>
          <p:nvPr/>
        </p:nvSpPr>
        <p:spPr>
          <a:xfrm>
            <a:off x="4876800" y="6172200"/>
            <a:ext cx="1219200" cy="3810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New Delhi</a:t>
            </a:r>
            <a:endParaRPr lang="en-US" dirty="0"/>
          </a:p>
        </p:txBody>
      </p:sp>
      <p:sp>
        <p:nvSpPr>
          <p:cNvPr id="6" name="Subtitle 2"/>
          <p:cNvSpPr txBox="1">
            <a:spLocks/>
          </p:cNvSpPr>
          <p:nvPr/>
        </p:nvSpPr>
        <p:spPr>
          <a:xfrm>
            <a:off x="5638800" y="3505200"/>
            <a:ext cx="3124200" cy="2133600"/>
          </a:xfrm>
          <a:prstGeom prst="rect">
            <a:avLst/>
          </a:prstGeom>
        </p:spPr>
        <p:txBody>
          <a:bodyPr vert="horz" lIns="91440" tIns="45720" rIns="91440" bIns="45720" rtlCol="0">
            <a:normAutofit lnSpcReduction="10000"/>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200" b="0" i="0" u="none" strike="noStrike" kern="1200" cap="none" spc="0" normalizeH="0" baseline="0" noProof="0" dirty="0" smtClean="0">
                <a:ln>
                  <a:noFill/>
                </a:ln>
                <a:effectLst/>
                <a:uLnTx/>
                <a:uFillTx/>
                <a:latin typeface="+mn-lt"/>
                <a:ea typeface="+mn-ea"/>
                <a:cs typeface="+mn-cs"/>
              </a:rPr>
              <a:t>Submitted by:</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200" b="0" i="0" u="none" strike="noStrike" kern="1200" cap="none" spc="0" normalizeH="0" baseline="0" noProof="0" dirty="0" smtClean="0">
                <a:ln>
                  <a:noFill/>
                </a:ln>
                <a:effectLst/>
                <a:uLnTx/>
                <a:uFillTx/>
                <a:latin typeface="+mn-lt"/>
                <a:ea typeface="+mn-ea"/>
                <a:cs typeface="+mn-cs"/>
              </a:rPr>
              <a:t>Vishal Kataria</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200" b="0" i="0" u="none" strike="noStrike" kern="1200" cap="none" spc="0" normalizeH="0" baseline="0" noProof="0" dirty="0" smtClean="0">
                <a:ln>
                  <a:noFill/>
                </a:ln>
                <a:effectLst/>
                <a:uLnTx/>
                <a:uFillTx/>
                <a:latin typeface="+mn-lt"/>
                <a:ea typeface="+mn-ea"/>
                <a:cs typeface="+mn-cs"/>
              </a:rPr>
              <a:t>PG/09/060	</a:t>
            </a:r>
            <a:r>
              <a:rPr kumimoji="0" lang="en-US" sz="3200" b="0" i="0" u="none" strike="noStrike" kern="1200" cap="none" spc="0" normalizeH="0" baseline="0" noProof="0" dirty="0" smtClean="0">
                <a:ln>
                  <a:noFill/>
                </a:ln>
                <a:solidFill>
                  <a:schemeClr val="tx1">
                    <a:tint val="75000"/>
                  </a:schemeClr>
                </a:solidFill>
                <a:effectLst/>
                <a:uLnTx/>
                <a:uFillTx/>
                <a:latin typeface="+mn-lt"/>
                <a:ea typeface="+mn-ea"/>
                <a:cs typeface="+mn-cs"/>
              </a:rPr>
              <a:t>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707886"/>
          </a:xfrm>
          <a:prstGeom prst="rect">
            <a:avLst/>
          </a:prstGeom>
          <a:noFill/>
        </p:spPr>
        <p:txBody>
          <a:bodyPr wrap="square" lIns="91440" tIns="45720" rIns="91440" bIns="45720">
            <a:spAutoFit/>
          </a:bodyPr>
          <a:lstStyle/>
          <a:p>
            <a:pPr algn="ctr"/>
            <a:endParaRPr lang="en-US" sz="2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Black" pitchFamily="34" charset="0"/>
            </a:endParaRPr>
          </a:p>
          <a:p>
            <a:pPr algn="ctr"/>
            <a:endParaRPr lang="en-US" sz="2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pic>
        <p:nvPicPr>
          <p:cNvPr id="17409" name="Chart 2"/>
          <p:cNvPicPr>
            <a:picLocks noChangeArrowheads="1"/>
          </p:cNvPicPr>
          <p:nvPr/>
        </p:nvPicPr>
        <p:blipFill>
          <a:blip r:embed="rId2"/>
          <a:srcRect/>
          <a:stretch>
            <a:fillRect/>
          </a:stretch>
        </p:blipFill>
        <p:spPr bwMode="auto">
          <a:xfrm>
            <a:off x="0" y="0"/>
            <a:ext cx="4438650" cy="2752725"/>
          </a:xfrm>
          <a:prstGeom prst="rect">
            <a:avLst/>
          </a:prstGeom>
          <a:noFill/>
          <a:ln w="9525">
            <a:noFill/>
            <a:miter lim="800000"/>
            <a:headEnd/>
            <a:tailEnd/>
          </a:ln>
        </p:spPr>
      </p:pic>
      <p:pic>
        <p:nvPicPr>
          <p:cNvPr id="17410" name="Chart 3"/>
          <p:cNvPicPr>
            <a:picLocks noChangeArrowheads="1"/>
          </p:cNvPicPr>
          <p:nvPr/>
        </p:nvPicPr>
        <p:blipFill>
          <a:blip r:embed="rId3"/>
          <a:srcRect/>
          <a:stretch>
            <a:fillRect/>
          </a:stretch>
        </p:blipFill>
        <p:spPr bwMode="auto">
          <a:xfrm>
            <a:off x="4495800" y="0"/>
            <a:ext cx="4591050" cy="2752725"/>
          </a:xfrm>
          <a:prstGeom prst="rect">
            <a:avLst/>
          </a:prstGeom>
          <a:noFill/>
          <a:ln w="9525">
            <a:noFill/>
            <a:miter lim="800000"/>
            <a:headEnd/>
            <a:tailEnd/>
          </a:ln>
        </p:spPr>
      </p:pic>
      <p:graphicFrame>
        <p:nvGraphicFramePr>
          <p:cNvPr id="5" name="Table 4"/>
          <p:cNvGraphicFramePr>
            <a:graphicFrameLocks noGrp="1"/>
          </p:cNvGraphicFramePr>
          <p:nvPr/>
        </p:nvGraphicFramePr>
        <p:xfrm>
          <a:off x="228600" y="2895600"/>
          <a:ext cx="4800600" cy="3505201"/>
        </p:xfrm>
        <a:graphic>
          <a:graphicData uri="http://schemas.openxmlformats.org/drawingml/2006/table">
            <a:tbl>
              <a:tblPr/>
              <a:tblGrid>
                <a:gridCol w="3505200"/>
                <a:gridCol w="1295400"/>
              </a:tblGrid>
              <a:tr h="500743">
                <a:tc>
                  <a:txBody>
                    <a:bodyPr/>
                    <a:lstStyle/>
                    <a:p>
                      <a:pPr marL="0" marR="0" algn="l">
                        <a:spcBef>
                          <a:spcPts val="0"/>
                        </a:spcBef>
                        <a:spcAft>
                          <a:spcPts val="0"/>
                        </a:spcAft>
                      </a:pPr>
                      <a:r>
                        <a:rPr lang="en-GB" sz="1800" dirty="0">
                          <a:latin typeface="Times New Roman"/>
                          <a:ea typeface="Times New Roman"/>
                        </a:rPr>
                        <a:t>Monthly Household </a:t>
                      </a:r>
                      <a:r>
                        <a:rPr lang="en-GB" sz="1800" dirty="0" smtClean="0">
                          <a:latin typeface="Times New Roman"/>
                          <a:ea typeface="Times New Roman"/>
                        </a:rPr>
                        <a:t>Income (in Rs)</a:t>
                      </a:r>
                      <a:endParaRPr lang="en-US" sz="1800" dirty="0">
                        <a:latin typeface="Times New Roman"/>
                        <a:ea typeface="Times New Roman"/>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BF8F"/>
                    </a:solidFill>
                  </a:tcPr>
                </a:tc>
                <a:tc>
                  <a:txBody>
                    <a:bodyPr/>
                    <a:lstStyle/>
                    <a:p>
                      <a:pPr marL="368300" marR="0" algn="l">
                        <a:lnSpc>
                          <a:spcPts val="1085"/>
                        </a:lnSpc>
                        <a:spcBef>
                          <a:spcPts val="0"/>
                        </a:spcBef>
                        <a:spcAft>
                          <a:spcPts val="0"/>
                        </a:spcAft>
                      </a:pPr>
                      <a:r>
                        <a:rPr lang="en-GB" sz="1800" b="1" dirty="0">
                          <a:latin typeface="Times New Roman"/>
                          <a:ea typeface="Times New Roman"/>
                        </a:rPr>
                        <a:t>ALL (%)</a:t>
                      </a:r>
                      <a:endParaRPr lang="en-US" sz="1800" dirty="0">
                        <a:latin typeface="Times New Roman"/>
                        <a:ea typeface="Times New Roman"/>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BF8F"/>
                    </a:solidFill>
                  </a:tcPr>
                </a:tc>
              </a:tr>
              <a:tr h="500743">
                <a:tc>
                  <a:txBody>
                    <a:bodyPr/>
                    <a:lstStyle/>
                    <a:p>
                      <a:pPr marL="0" marR="0">
                        <a:spcBef>
                          <a:spcPts val="0"/>
                        </a:spcBef>
                        <a:spcAft>
                          <a:spcPts val="0"/>
                        </a:spcAft>
                      </a:pPr>
                      <a:r>
                        <a:rPr lang="en-GB" sz="1800" dirty="0">
                          <a:latin typeface="Times New Roman"/>
                          <a:ea typeface="Times New Roman"/>
                        </a:rPr>
                        <a:t>Less than 2500</a:t>
                      </a:r>
                      <a:endParaRPr lang="en-US" sz="1800" dirty="0">
                        <a:latin typeface="Times New Roman"/>
                        <a:ea typeface="Times New Roman"/>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GB" sz="1800" dirty="0">
                          <a:latin typeface="Times New Roman"/>
                          <a:ea typeface="Times New Roman"/>
                        </a:rPr>
                        <a:t>36.1</a:t>
                      </a:r>
                      <a:endParaRPr lang="en-US" sz="1800" dirty="0">
                        <a:latin typeface="Times New Roman"/>
                        <a:ea typeface="Times New Roman"/>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00743">
                <a:tc>
                  <a:txBody>
                    <a:bodyPr/>
                    <a:lstStyle/>
                    <a:p>
                      <a:pPr marL="0" marR="0">
                        <a:spcBef>
                          <a:spcPts val="0"/>
                        </a:spcBef>
                        <a:spcAft>
                          <a:spcPts val="0"/>
                        </a:spcAft>
                      </a:pPr>
                      <a:r>
                        <a:rPr lang="en-GB" sz="1800">
                          <a:latin typeface="Times New Roman"/>
                          <a:ea typeface="Times New Roman"/>
                        </a:rPr>
                        <a:t>2501- 5000</a:t>
                      </a:r>
                      <a:endParaRPr lang="en-US" sz="1800">
                        <a:latin typeface="Times New Roman"/>
                        <a:ea typeface="Times New Roman"/>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GB" sz="1800" dirty="0">
                          <a:latin typeface="Times New Roman"/>
                          <a:ea typeface="Times New Roman"/>
                        </a:rPr>
                        <a:t>32.3</a:t>
                      </a:r>
                      <a:endParaRPr lang="en-US" sz="1800" dirty="0">
                        <a:latin typeface="Times New Roman"/>
                        <a:ea typeface="Times New Roman"/>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00743">
                <a:tc>
                  <a:txBody>
                    <a:bodyPr/>
                    <a:lstStyle/>
                    <a:p>
                      <a:pPr marL="0" marR="0">
                        <a:spcBef>
                          <a:spcPts val="0"/>
                        </a:spcBef>
                        <a:spcAft>
                          <a:spcPts val="0"/>
                        </a:spcAft>
                      </a:pPr>
                      <a:r>
                        <a:rPr lang="en-GB" sz="1800">
                          <a:latin typeface="Times New Roman"/>
                          <a:ea typeface="Times New Roman"/>
                        </a:rPr>
                        <a:t>More than 5000</a:t>
                      </a:r>
                      <a:endParaRPr lang="en-US" sz="1800">
                        <a:latin typeface="Times New Roman"/>
                        <a:ea typeface="Times New Roman"/>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GB" sz="1800" dirty="0">
                          <a:latin typeface="Times New Roman"/>
                          <a:ea typeface="Times New Roman"/>
                        </a:rPr>
                        <a:t>19.1</a:t>
                      </a:r>
                      <a:endParaRPr lang="en-US" sz="1800" dirty="0">
                        <a:latin typeface="Times New Roman"/>
                        <a:ea typeface="Times New Roman"/>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00743">
                <a:tc>
                  <a:txBody>
                    <a:bodyPr/>
                    <a:lstStyle/>
                    <a:p>
                      <a:pPr marL="0" marR="0">
                        <a:spcBef>
                          <a:spcPts val="0"/>
                        </a:spcBef>
                        <a:spcAft>
                          <a:spcPts val="0"/>
                        </a:spcAft>
                      </a:pPr>
                      <a:r>
                        <a:rPr lang="en-GB" sz="1800">
                          <a:latin typeface="Times New Roman"/>
                          <a:ea typeface="Times New Roman"/>
                        </a:rPr>
                        <a:t>Can’t say/ Don’t know</a:t>
                      </a:r>
                      <a:endParaRPr lang="en-US" sz="1800">
                        <a:latin typeface="Times New Roman"/>
                        <a:ea typeface="Times New Roman"/>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GB" sz="1800" dirty="0">
                          <a:latin typeface="Times New Roman"/>
                          <a:ea typeface="Times New Roman"/>
                        </a:rPr>
                        <a:t>11.0</a:t>
                      </a:r>
                      <a:endParaRPr lang="en-US" sz="1800" dirty="0">
                        <a:latin typeface="Times New Roman"/>
                        <a:ea typeface="Times New Roman"/>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00743">
                <a:tc>
                  <a:txBody>
                    <a:bodyPr/>
                    <a:lstStyle/>
                    <a:p>
                      <a:pPr marL="0" marR="0">
                        <a:spcBef>
                          <a:spcPts val="0"/>
                        </a:spcBef>
                        <a:spcAft>
                          <a:spcPts val="0"/>
                        </a:spcAft>
                      </a:pPr>
                      <a:r>
                        <a:rPr lang="en-GB" sz="1800" dirty="0" smtClean="0">
                          <a:latin typeface="Times New Roman"/>
                          <a:ea typeface="Times New Roman"/>
                        </a:rPr>
                        <a:t>Mean (in Rs)</a:t>
                      </a:r>
                      <a:endParaRPr lang="en-US" sz="1800" dirty="0">
                        <a:latin typeface="Times New Roman"/>
                        <a:ea typeface="Times New Roman"/>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GB" sz="1800" dirty="0">
                          <a:latin typeface="Times New Roman"/>
                          <a:ea typeface="Times New Roman"/>
                        </a:rPr>
                        <a:t>4381</a:t>
                      </a:r>
                      <a:endParaRPr lang="en-US" sz="1800" dirty="0">
                        <a:latin typeface="Times New Roman"/>
                        <a:ea typeface="Times New Roman"/>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00743">
                <a:tc>
                  <a:txBody>
                    <a:bodyPr/>
                    <a:lstStyle/>
                    <a:p>
                      <a:pPr marL="63500" marR="0">
                        <a:spcBef>
                          <a:spcPts val="0"/>
                        </a:spcBef>
                        <a:spcAft>
                          <a:spcPts val="0"/>
                        </a:spcAft>
                      </a:pPr>
                      <a:r>
                        <a:rPr lang="en-GB" sz="1800" b="1">
                          <a:latin typeface="Times New Roman"/>
                          <a:ea typeface="Times New Roman"/>
                        </a:rPr>
                        <a:t>Total N</a:t>
                      </a:r>
                      <a:endParaRPr lang="en-US" sz="1800">
                        <a:latin typeface="Times New Roman"/>
                        <a:ea typeface="Times New Roman"/>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BF8F"/>
                    </a:solidFill>
                  </a:tcPr>
                </a:tc>
                <a:tc>
                  <a:txBody>
                    <a:bodyPr/>
                    <a:lstStyle/>
                    <a:p>
                      <a:pPr marL="0" marR="0" algn="ctr">
                        <a:spcBef>
                          <a:spcPts val="0"/>
                        </a:spcBef>
                        <a:spcAft>
                          <a:spcPts val="0"/>
                        </a:spcAft>
                      </a:pPr>
                      <a:r>
                        <a:rPr lang="en-GB" sz="1800" b="1" dirty="0">
                          <a:latin typeface="Times New Roman"/>
                          <a:ea typeface="Times New Roman"/>
                        </a:rPr>
                        <a:t>242</a:t>
                      </a:r>
                      <a:endParaRPr lang="en-US" sz="1800" dirty="0">
                        <a:latin typeface="Times New Roman"/>
                        <a:ea typeface="Times New Roman"/>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BF8F"/>
                    </a:solidFill>
                  </a:tcPr>
                </a:tc>
              </a:tr>
            </a:tbl>
          </a:graphicData>
        </a:graphic>
      </p:graphicFrame>
      <p:graphicFrame>
        <p:nvGraphicFramePr>
          <p:cNvPr id="7" name="Table 6"/>
          <p:cNvGraphicFramePr>
            <a:graphicFrameLocks noGrp="1"/>
          </p:cNvGraphicFramePr>
          <p:nvPr/>
        </p:nvGraphicFramePr>
        <p:xfrm>
          <a:off x="5334000" y="2895600"/>
          <a:ext cx="3657600" cy="3505202"/>
        </p:xfrm>
        <a:graphic>
          <a:graphicData uri="http://schemas.openxmlformats.org/drawingml/2006/table">
            <a:tbl>
              <a:tblPr/>
              <a:tblGrid>
                <a:gridCol w="2232200"/>
                <a:gridCol w="1425400"/>
              </a:tblGrid>
              <a:tr h="356939">
                <a:tc>
                  <a:txBody>
                    <a:bodyPr/>
                    <a:lstStyle/>
                    <a:p>
                      <a:pPr marL="0" marR="0" algn="just">
                        <a:spcBef>
                          <a:spcPts val="0"/>
                        </a:spcBef>
                        <a:spcAft>
                          <a:spcPts val="0"/>
                        </a:spcAft>
                      </a:pPr>
                      <a:r>
                        <a:rPr lang="en-GB" sz="1800" dirty="0">
                          <a:latin typeface="Times New Roman"/>
                          <a:ea typeface="Times New Roman"/>
                        </a:rPr>
                        <a:t>Source of Income</a:t>
                      </a:r>
                      <a:endParaRPr lang="en-US" sz="18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BF8F"/>
                    </a:solidFill>
                  </a:tcPr>
                </a:tc>
                <a:tc>
                  <a:txBody>
                    <a:bodyPr/>
                    <a:lstStyle/>
                    <a:p>
                      <a:pPr marL="0" marR="0" algn="just">
                        <a:spcBef>
                          <a:spcPts val="0"/>
                        </a:spcBef>
                        <a:spcAft>
                          <a:spcPts val="0"/>
                        </a:spcAft>
                      </a:pPr>
                      <a:r>
                        <a:rPr lang="en-GB" sz="1800">
                          <a:latin typeface="Times New Roman"/>
                          <a:ea typeface="Times New Roman"/>
                        </a:rPr>
                        <a:t>Total</a:t>
                      </a:r>
                      <a:endParaRPr lang="en-US" sz="18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BF8F"/>
                    </a:solidFill>
                  </a:tcPr>
                </a:tc>
              </a:tr>
              <a:tr h="356937">
                <a:tc>
                  <a:txBody>
                    <a:bodyPr/>
                    <a:lstStyle/>
                    <a:p>
                      <a:pPr marL="0" marR="0">
                        <a:spcBef>
                          <a:spcPts val="0"/>
                        </a:spcBef>
                        <a:spcAft>
                          <a:spcPts val="0"/>
                        </a:spcAft>
                      </a:pPr>
                      <a:r>
                        <a:rPr lang="en-GB" sz="1800" dirty="0">
                          <a:latin typeface="Times New Roman"/>
                          <a:ea typeface="Times New Roman"/>
                        </a:rPr>
                        <a:t>Contributory pension</a:t>
                      </a:r>
                      <a:endParaRPr lang="en-US" sz="18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GB" sz="1800" dirty="0">
                          <a:latin typeface="Times New Roman"/>
                          <a:ea typeface="Times New Roman"/>
                        </a:rPr>
                        <a:t>48 (19.8)</a:t>
                      </a:r>
                      <a:endParaRPr lang="en-US" sz="18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6937">
                <a:tc>
                  <a:txBody>
                    <a:bodyPr/>
                    <a:lstStyle/>
                    <a:p>
                      <a:pPr marL="0" marR="0">
                        <a:spcBef>
                          <a:spcPts val="0"/>
                        </a:spcBef>
                        <a:spcAft>
                          <a:spcPts val="0"/>
                        </a:spcAft>
                      </a:pPr>
                      <a:r>
                        <a:rPr lang="en-GB" sz="1800">
                          <a:latin typeface="Times New Roman"/>
                          <a:ea typeface="Times New Roman"/>
                        </a:rPr>
                        <a:t>House rent</a:t>
                      </a:r>
                      <a:endParaRPr lang="en-US" sz="18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GB" sz="1800" dirty="0">
                          <a:latin typeface="Times New Roman"/>
                          <a:ea typeface="Times New Roman"/>
                        </a:rPr>
                        <a:t>17 (7.0)</a:t>
                      </a:r>
                      <a:endParaRPr lang="en-US" sz="18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6937">
                <a:tc>
                  <a:txBody>
                    <a:bodyPr/>
                    <a:lstStyle/>
                    <a:p>
                      <a:pPr marL="0" marR="0">
                        <a:spcBef>
                          <a:spcPts val="0"/>
                        </a:spcBef>
                        <a:spcAft>
                          <a:spcPts val="0"/>
                        </a:spcAft>
                      </a:pPr>
                      <a:r>
                        <a:rPr lang="en-GB" sz="1800">
                          <a:latin typeface="Times New Roman"/>
                          <a:ea typeface="Times New Roman"/>
                        </a:rPr>
                        <a:t>Business</a:t>
                      </a:r>
                      <a:endParaRPr lang="en-US" sz="18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GB" sz="1800" dirty="0">
                          <a:latin typeface="Times New Roman"/>
                          <a:ea typeface="Times New Roman"/>
                        </a:rPr>
                        <a:t>6 (2.5)</a:t>
                      </a:r>
                      <a:endParaRPr lang="en-US" sz="18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49705">
                <a:tc>
                  <a:txBody>
                    <a:bodyPr/>
                    <a:lstStyle/>
                    <a:p>
                      <a:pPr marL="0" marR="0">
                        <a:spcBef>
                          <a:spcPts val="0"/>
                        </a:spcBef>
                        <a:spcAft>
                          <a:spcPts val="0"/>
                        </a:spcAft>
                      </a:pPr>
                      <a:r>
                        <a:rPr lang="en-GB" sz="1800">
                          <a:latin typeface="Times New Roman"/>
                          <a:ea typeface="Times New Roman"/>
                        </a:rPr>
                        <a:t>Remittance from children</a:t>
                      </a:r>
                      <a:endParaRPr lang="en-US" sz="18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GB" sz="1800" dirty="0">
                          <a:latin typeface="Times New Roman"/>
                          <a:ea typeface="Times New Roman"/>
                        </a:rPr>
                        <a:t>126 (52.1)</a:t>
                      </a:r>
                      <a:endParaRPr lang="en-US" sz="18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13873">
                <a:tc>
                  <a:txBody>
                    <a:bodyPr/>
                    <a:lstStyle/>
                    <a:p>
                      <a:pPr marL="0" marR="0">
                        <a:spcBef>
                          <a:spcPts val="0"/>
                        </a:spcBef>
                        <a:spcAft>
                          <a:spcPts val="0"/>
                        </a:spcAft>
                      </a:pPr>
                      <a:r>
                        <a:rPr lang="en-GB" sz="1800">
                          <a:latin typeface="Times New Roman"/>
                          <a:ea typeface="Times New Roman"/>
                        </a:rPr>
                        <a:t>Interest on Savings and Fixed Deposits</a:t>
                      </a:r>
                      <a:endParaRPr lang="en-US" sz="18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GB" sz="1800" dirty="0">
                          <a:latin typeface="Times New Roman"/>
                          <a:ea typeface="Times New Roman"/>
                        </a:rPr>
                        <a:t>12 (5.0)</a:t>
                      </a:r>
                      <a:endParaRPr lang="en-US" sz="18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6937">
                <a:tc>
                  <a:txBody>
                    <a:bodyPr/>
                    <a:lstStyle/>
                    <a:p>
                      <a:pPr marL="0" marR="0">
                        <a:spcBef>
                          <a:spcPts val="0"/>
                        </a:spcBef>
                        <a:spcAft>
                          <a:spcPts val="0"/>
                        </a:spcAft>
                      </a:pPr>
                      <a:r>
                        <a:rPr lang="en-GB" sz="1800">
                          <a:latin typeface="Times New Roman"/>
                          <a:ea typeface="Times New Roman"/>
                        </a:rPr>
                        <a:t>No Income source</a:t>
                      </a:r>
                      <a:endParaRPr lang="en-US" sz="18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GB" sz="1800" dirty="0">
                          <a:latin typeface="Times New Roman"/>
                          <a:ea typeface="Times New Roman"/>
                        </a:rPr>
                        <a:t>33 (13.6)</a:t>
                      </a:r>
                      <a:endParaRPr lang="en-US" sz="18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6937">
                <a:tc>
                  <a:txBody>
                    <a:bodyPr/>
                    <a:lstStyle/>
                    <a:p>
                      <a:pPr marL="76200" marR="0">
                        <a:spcBef>
                          <a:spcPts val="0"/>
                        </a:spcBef>
                        <a:spcAft>
                          <a:spcPts val="0"/>
                        </a:spcAft>
                      </a:pPr>
                      <a:r>
                        <a:rPr lang="en-GB" sz="1800" b="1" dirty="0">
                          <a:latin typeface="Times New Roman"/>
                          <a:ea typeface="Times New Roman"/>
                        </a:rPr>
                        <a:t>Total N</a:t>
                      </a:r>
                      <a:endParaRPr lang="en-US" sz="18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BF8F"/>
                    </a:solidFill>
                  </a:tcPr>
                </a:tc>
                <a:tc>
                  <a:txBody>
                    <a:bodyPr/>
                    <a:lstStyle/>
                    <a:p>
                      <a:pPr marL="0" marR="0">
                        <a:spcBef>
                          <a:spcPts val="0"/>
                        </a:spcBef>
                        <a:spcAft>
                          <a:spcPts val="0"/>
                        </a:spcAft>
                      </a:pPr>
                      <a:r>
                        <a:rPr lang="en-GB" sz="1800" dirty="0">
                          <a:latin typeface="Times New Roman"/>
                          <a:ea typeface="Times New Roman"/>
                        </a:rPr>
                        <a:t>242 (100.0)</a:t>
                      </a:r>
                      <a:endParaRPr lang="en-US" sz="18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BF8F"/>
                    </a:solidFill>
                  </a:tcPr>
                </a:tc>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707886"/>
          </a:xfrm>
          <a:prstGeom prst="rect">
            <a:avLst/>
          </a:prstGeom>
          <a:noFill/>
        </p:spPr>
        <p:txBody>
          <a:bodyPr wrap="square" lIns="91440" tIns="45720" rIns="91440" bIns="45720">
            <a:spAutoFit/>
          </a:bodyPr>
          <a:lstStyle/>
          <a:p>
            <a:pPr algn="ctr"/>
            <a:endParaRPr lang="en-US" sz="2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Black" pitchFamily="34" charset="0"/>
            </a:endParaRPr>
          </a:p>
          <a:p>
            <a:pPr algn="ctr"/>
            <a:endParaRPr lang="en-US" sz="2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graphicFrame>
        <p:nvGraphicFramePr>
          <p:cNvPr id="3" name="Table 2"/>
          <p:cNvGraphicFramePr>
            <a:graphicFrameLocks noGrp="1"/>
          </p:cNvGraphicFramePr>
          <p:nvPr/>
        </p:nvGraphicFramePr>
        <p:xfrm>
          <a:off x="838202" y="762000"/>
          <a:ext cx="5791197" cy="3144975"/>
        </p:xfrm>
        <a:graphic>
          <a:graphicData uri="http://schemas.openxmlformats.org/drawingml/2006/table">
            <a:tbl>
              <a:tblPr/>
              <a:tblGrid>
                <a:gridCol w="3033713"/>
                <a:gridCol w="852485"/>
                <a:gridCol w="838200"/>
                <a:gridCol w="1066799"/>
              </a:tblGrid>
              <a:tr h="411480">
                <a:tc>
                  <a:txBody>
                    <a:bodyPr/>
                    <a:lstStyle/>
                    <a:p>
                      <a:pPr marL="0" marR="0" algn="just">
                        <a:lnSpc>
                          <a:spcPct val="150000"/>
                        </a:lnSpc>
                        <a:spcBef>
                          <a:spcPts val="0"/>
                        </a:spcBef>
                        <a:spcAft>
                          <a:spcPts val="0"/>
                        </a:spcAft>
                      </a:pPr>
                      <a:endParaRPr lang="en-US" sz="1800" dirty="0">
                        <a:latin typeface="Times New Roman"/>
                        <a:ea typeface="Times New Roman"/>
                      </a:endParaRPr>
                    </a:p>
                  </a:txBody>
                  <a:tcPr marL="53066" marR="530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BF8F"/>
                    </a:solidFill>
                  </a:tcPr>
                </a:tc>
                <a:tc>
                  <a:txBody>
                    <a:bodyPr/>
                    <a:lstStyle/>
                    <a:p>
                      <a:pPr marL="0" marR="0" algn="just">
                        <a:spcBef>
                          <a:spcPts val="0"/>
                        </a:spcBef>
                        <a:spcAft>
                          <a:spcPts val="0"/>
                        </a:spcAft>
                      </a:pPr>
                      <a:r>
                        <a:rPr lang="en-GB" sz="1800" dirty="0" smtClean="0">
                          <a:latin typeface="Times New Roman"/>
                          <a:ea typeface="Times New Roman"/>
                        </a:rPr>
                        <a:t>Male</a:t>
                      </a:r>
                      <a:endParaRPr lang="en-US" sz="1800" dirty="0">
                        <a:latin typeface="Times New Roman"/>
                        <a:ea typeface="Times New Roman"/>
                      </a:endParaRPr>
                    </a:p>
                  </a:txBody>
                  <a:tcPr marL="53066" marR="530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BF8F"/>
                    </a:solidFill>
                  </a:tcPr>
                </a:tc>
                <a:tc>
                  <a:txBody>
                    <a:bodyPr/>
                    <a:lstStyle/>
                    <a:p>
                      <a:pPr marL="0" marR="0" algn="just">
                        <a:spcBef>
                          <a:spcPts val="0"/>
                        </a:spcBef>
                        <a:spcAft>
                          <a:spcPts val="0"/>
                        </a:spcAft>
                      </a:pPr>
                      <a:r>
                        <a:rPr lang="en-GB" sz="1800" dirty="0">
                          <a:latin typeface="Times New Roman"/>
                          <a:ea typeface="Times New Roman"/>
                        </a:rPr>
                        <a:t>Female</a:t>
                      </a:r>
                      <a:endParaRPr lang="en-US" sz="1800" dirty="0">
                        <a:latin typeface="Times New Roman"/>
                        <a:ea typeface="Times New Roman"/>
                      </a:endParaRPr>
                    </a:p>
                  </a:txBody>
                  <a:tcPr marL="53066" marR="530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BF8F"/>
                    </a:solidFill>
                  </a:tcPr>
                </a:tc>
                <a:tc>
                  <a:txBody>
                    <a:bodyPr/>
                    <a:lstStyle/>
                    <a:p>
                      <a:pPr marL="0" marR="0" algn="just">
                        <a:spcBef>
                          <a:spcPts val="0"/>
                        </a:spcBef>
                        <a:spcAft>
                          <a:spcPts val="0"/>
                        </a:spcAft>
                      </a:pPr>
                      <a:r>
                        <a:rPr lang="en-GB" sz="1800" dirty="0">
                          <a:latin typeface="Times New Roman"/>
                          <a:ea typeface="Times New Roman"/>
                        </a:rPr>
                        <a:t>Total</a:t>
                      </a:r>
                      <a:endParaRPr lang="en-US" sz="1800" dirty="0">
                        <a:latin typeface="Times New Roman"/>
                        <a:ea typeface="Times New Roman"/>
                      </a:endParaRPr>
                    </a:p>
                  </a:txBody>
                  <a:tcPr marL="53066" marR="530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BF8F"/>
                    </a:solidFill>
                  </a:tcPr>
                </a:tc>
              </a:tr>
              <a:tr h="375158">
                <a:tc>
                  <a:txBody>
                    <a:bodyPr/>
                    <a:lstStyle/>
                    <a:p>
                      <a:pPr marL="0" marR="0">
                        <a:spcBef>
                          <a:spcPts val="0"/>
                        </a:spcBef>
                        <a:spcAft>
                          <a:spcPts val="0"/>
                        </a:spcAft>
                      </a:pPr>
                      <a:r>
                        <a:rPr lang="en-US" sz="1800" dirty="0">
                          <a:latin typeface="Times New Roman"/>
                          <a:ea typeface="Times New Roman"/>
                          <a:cs typeface="Times New Roman"/>
                        </a:rPr>
                        <a:t>Dependency on Financial requirements</a:t>
                      </a:r>
                      <a:endParaRPr lang="en-US" sz="1800" dirty="0">
                        <a:latin typeface="Calibri"/>
                        <a:ea typeface="Times New Roman"/>
                        <a:cs typeface="Times New Roman"/>
                      </a:endParaRPr>
                    </a:p>
                  </a:txBody>
                  <a:tcPr marL="53066" marR="530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dirty="0">
                          <a:latin typeface="Times New Roman"/>
                          <a:ea typeface="Times New Roman"/>
                          <a:cs typeface="Times New Roman"/>
                        </a:rPr>
                        <a:t>69 (66.3)</a:t>
                      </a:r>
                      <a:endParaRPr lang="en-US" sz="1800" dirty="0">
                        <a:latin typeface="Calibri"/>
                        <a:ea typeface="Times New Roman"/>
                        <a:cs typeface="Times New Roman"/>
                      </a:endParaRPr>
                    </a:p>
                  </a:txBody>
                  <a:tcPr marL="53066" marR="530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dirty="0">
                          <a:latin typeface="Times New Roman"/>
                          <a:ea typeface="Times New Roman"/>
                          <a:cs typeface="Times New Roman"/>
                        </a:rPr>
                        <a:t>88 (63.8)</a:t>
                      </a:r>
                      <a:endParaRPr lang="en-US" sz="1800" dirty="0">
                        <a:latin typeface="Calibri"/>
                        <a:ea typeface="Times New Roman"/>
                        <a:cs typeface="Times New Roman"/>
                      </a:endParaRPr>
                    </a:p>
                  </a:txBody>
                  <a:tcPr marL="53066" marR="530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dirty="0">
                          <a:latin typeface="Times New Roman"/>
                          <a:ea typeface="Times New Roman"/>
                          <a:cs typeface="Times New Roman"/>
                        </a:rPr>
                        <a:t>157 (64.9)</a:t>
                      </a:r>
                      <a:endParaRPr lang="en-US" sz="1800" dirty="0">
                        <a:latin typeface="Calibri"/>
                        <a:ea typeface="Times New Roman"/>
                        <a:cs typeface="Times New Roman"/>
                      </a:endParaRPr>
                    </a:p>
                  </a:txBody>
                  <a:tcPr marL="53066" marR="530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7243">
                <a:tc>
                  <a:txBody>
                    <a:bodyPr/>
                    <a:lstStyle/>
                    <a:p>
                      <a:pPr marL="0" marR="0">
                        <a:spcBef>
                          <a:spcPts val="0"/>
                        </a:spcBef>
                        <a:spcAft>
                          <a:spcPts val="0"/>
                        </a:spcAft>
                      </a:pPr>
                      <a:r>
                        <a:rPr lang="en-US" sz="1800" dirty="0">
                          <a:latin typeface="Times New Roman"/>
                          <a:ea typeface="Times New Roman"/>
                          <a:cs typeface="Times New Roman"/>
                        </a:rPr>
                        <a:t>TOTAL N</a:t>
                      </a:r>
                      <a:endParaRPr lang="en-US" sz="1800" dirty="0">
                        <a:latin typeface="Calibri"/>
                        <a:ea typeface="Times New Roman"/>
                        <a:cs typeface="Times New Roman"/>
                      </a:endParaRPr>
                    </a:p>
                  </a:txBody>
                  <a:tcPr marL="53066" marR="530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marL="0" marR="0">
                        <a:spcBef>
                          <a:spcPts val="0"/>
                        </a:spcBef>
                        <a:spcAft>
                          <a:spcPts val="0"/>
                        </a:spcAft>
                      </a:pPr>
                      <a:r>
                        <a:rPr lang="en-US" sz="1800" dirty="0">
                          <a:latin typeface="Times New Roman"/>
                          <a:ea typeface="Times New Roman"/>
                          <a:cs typeface="Times New Roman"/>
                        </a:rPr>
                        <a:t>104</a:t>
                      </a:r>
                      <a:endParaRPr lang="en-US" sz="1800" dirty="0">
                        <a:latin typeface="Calibri"/>
                        <a:ea typeface="Times New Roman"/>
                        <a:cs typeface="Times New Roman"/>
                      </a:endParaRPr>
                    </a:p>
                  </a:txBody>
                  <a:tcPr marL="53066" marR="530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marL="0" marR="0">
                        <a:spcBef>
                          <a:spcPts val="0"/>
                        </a:spcBef>
                        <a:spcAft>
                          <a:spcPts val="0"/>
                        </a:spcAft>
                      </a:pPr>
                      <a:r>
                        <a:rPr lang="en-US" sz="1800">
                          <a:latin typeface="Times New Roman"/>
                          <a:ea typeface="Times New Roman"/>
                          <a:cs typeface="Times New Roman"/>
                        </a:rPr>
                        <a:t>138</a:t>
                      </a:r>
                      <a:endParaRPr lang="en-US" sz="1800">
                        <a:latin typeface="Calibri"/>
                        <a:ea typeface="Times New Roman"/>
                        <a:cs typeface="Times New Roman"/>
                      </a:endParaRPr>
                    </a:p>
                  </a:txBody>
                  <a:tcPr marL="53066" marR="530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marL="0" marR="0">
                        <a:spcBef>
                          <a:spcPts val="0"/>
                        </a:spcBef>
                        <a:spcAft>
                          <a:spcPts val="0"/>
                        </a:spcAft>
                      </a:pPr>
                      <a:r>
                        <a:rPr lang="en-US" sz="1800" dirty="0">
                          <a:latin typeface="Times New Roman"/>
                          <a:ea typeface="Times New Roman"/>
                          <a:cs typeface="Times New Roman"/>
                        </a:rPr>
                        <a:t>242</a:t>
                      </a:r>
                      <a:endParaRPr lang="en-US" sz="1800" dirty="0">
                        <a:latin typeface="Calibri"/>
                        <a:ea typeface="Times New Roman"/>
                        <a:cs typeface="Times New Roman"/>
                      </a:endParaRPr>
                    </a:p>
                  </a:txBody>
                  <a:tcPr marL="53066" marR="530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r>
              <a:tr h="247705">
                <a:tc gridSpan="4">
                  <a:txBody>
                    <a:bodyPr/>
                    <a:lstStyle/>
                    <a:p>
                      <a:pPr marL="0" marR="0">
                        <a:spcBef>
                          <a:spcPts val="0"/>
                        </a:spcBef>
                        <a:spcAft>
                          <a:spcPts val="0"/>
                        </a:spcAft>
                      </a:pPr>
                      <a:r>
                        <a:rPr lang="en-US" sz="1800" dirty="0">
                          <a:latin typeface="Times New Roman"/>
                          <a:ea typeface="Times New Roman"/>
                          <a:cs typeface="Times New Roman"/>
                        </a:rPr>
                        <a:t>On whom do you depend? </a:t>
                      </a:r>
                      <a:endParaRPr lang="en-US" sz="1800" dirty="0">
                        <a:latin typeface="Calibri"/>
                        <a:ea typeface="Times New Roman"/>
                        <a:cs typeface="Times New Roman"/>
                      </a:endParaRPr>
                    </a:p>
                  </a:txBody>
                  <a:tcPr marL="53066" marR="530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r>
              <a:tr h="327243">
                <a:tc>
                  <a:txBody>
                    <a:bodyPr/>
                    <a:lstStyle/>
                    <a:p>
                      <a:pPr marL="0" marR="0">
                        <a:spcBef>
                          <a:spcPts val="0"/>
                        </a:spcBef>
                        <a:spcAft>
                          <a:spcPts val="0"/>
                        </a:spcAft>
                      </a:pPr>
                      <a:r>
                        <a:rPr lang="en-US" sz="1800">
                          <a:latin typeface="Times New Roman"/>
                          <a:ea typeface="Times New Roman"/>
                          <a:cs typeface="Times New Roman"/>
                        </a:rPr>
                        <a:t>Son</a:t>
                      </a:r>
                      <a:endParaRPr lang="en-US" sz="1800">
                        <a:latin typeface="Calibri"/>
                        <a:ea typeface="Times New Roman"/>
                        <a:cs typeface="Times New Roman"/>
                      </a:endParaRPr>
                    </a:p>
                  </a:txBody>
                  <a:tcPr marL="53066" marR="530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latin typeface="Times New Roman"/>
                          <a:ea typeface="Times New Roman"/>
                          <a:cs typeface="Times New Roman"/>
                        </a:rPr>
                        <a:t>76.8</a:t>
                      </a:r>
                      <a:endParaRPr lang="en-US" sz="1800">
                        <a:latin typeface="Calibri"/>
                        <a:ea typeface="Times New Roman"/>
                        <a:cs typeface="Times New Roman"/>
                      </a:endParaRPr>
                    </a:p>
                  </a:txBody>
                  <a:tcPr marL="53066" marR="530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dirty="0">
                          <a:latin typeface="Times New Roman"/>
                          <a:ea typeface="Times New Roman"/>
                          <a:cs typeface="Times New Roman"/>
                        </a:rPr>
                        <a:t>78.4</a:t>
                      </a:r>
                      <a:endParaRPr lang="en-US" sz="1800" dirty="0">
                        <a:latin typeface="Calibri"/>
                        <a:ea typeface="Times New Roman"/>
                        <a:cs typeface="Times New Roman"/>
                      </a:endParaRPr>
                    </a:p>
                  </a:txBody>
                  <a:tcPr marL="53066" marR="530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dirty="0">
                          <a:latin typeface="Times New Roman"/>
                          <a:ea typeface="Times New Roman"/>
                          <a:cs typeface="Times New Roman"/>
                        </a:rPr>
                        <a:t>77.7</a:t>
                      </a:r>
                      <a:endParaRPr lang="en-US" sz="1800" dirty="0">
                        <a:latin typeface="Calibri"/>
                        <a:ea typeface="Times New Roman"/>
                        <a:cs typeface="Times New Roman"/>
                      </a:endParaRPr>
                    </a:p>
                  </a:txBody>
                  <a:tcPr marL="53066" marR="530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7243">
                <a:tc>
                  <a:txBody>
                    <a:bodyPr/>
                    <a:lstStyle/>
                    <a:p>
                      <a:pPr marL="0" marR="0">
                        <a:spcBef>
                          <a:spcPts val="0"/>
                        </a:spcBef>
                        <a:spcAft>
                          <a:spcPts val="0"/>
                        </a:spcAft>
                      </a:pPr>
                      <a:r>
                        <a:rPr lang="en-US" sz="1800">
                          <a:latin typeface="Times New Roman"/>
                          <a:ea typeface="Times New Roman"/>
                          <a:cs typeface="Times New Roman"/>
                        </a:rPr>
                        <a:t>Daughter</a:t>
                      </a:r>
                      <a:endParaRPr lang="en-US" sz="1800">
                        <a:latin typeface="Calibri"/>
                        <a:ea typeface="Times New Roman"/>
                        <a:cs typeface="Times New Roman"/>
                      </a:endParaRPr>
                    </a:p>
                  </a:txBody>
                  <a:tcPr marL="53066" marR="530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latin typeface="Times New Roman"/>
                          <a:ea typeface="Times New Roman"/>
                          <a:cs typeface="Times New Roman"/>
                        </a:rPr>
                        <a:t>24.6</a:t>
                      </a:r>
                      <a:endParaRPr lang="en-US" sz="1800">
                        <a:latin typeface="Calibri"/>
                        <a:ea typeface="Times New Roman"/>
                        <a:cs typeface="Times New Roman"/>
                      </a:endParaRPr>
                    </a:p>
                  </a:txBody>
                  <a:tcPr marL="53066" marR="530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latin typeface="Times New Roman"/>
                          <a:ea typeface="Times New Roman"/>
                          <a:cs typeface="Times New Roman"/>
                        </a:rPr>
                        <a:t>33.0</a:t>
                      </a:r>
                      <a:endParaRPr lang="en-US" sz="1800">
                        <a:latin typeface="Calibri"/>
                        <a:ea typeface="Times New Roman"/>
                        <a:cs typeface="Times New Roman"/>
                      </a:endParaRPr>
                    </a:p>
                  </a:txBody>
                  <a:tcPr marL="53066" marR="530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dirty="0">
                          <a:latin typeface="Times New Roman"/>
                          <a:ea typeface="Times New Roman"/>
                          <a:cs typeface="Times New Roman"/>
                        </a:rPr>
                        <a:t>29.3</a:t>
                      </a:r>
                      <a:endParaRPr lang="en-US" sz="1800" dirty="0">
                        <a:latin typeface="Calibri"/>
                        <a:ea typeface="Times New Roman"/>
                        <a:cs typeface="Times New Roman"/>
                      </a:endParaRPr>
                    </a:p>
                  </a:txBody>
                  <a:tcPr marL="53066" marR="530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7243">
                <a:tc>
                  <a:txBody>
                    <a:bodyPr/>
                    <a:lstStyle/>
                    <a:p>
                      <a:pPr marL="0" marR="0">
                        <a:spcBef>
                          <a:spcPts val="0"/>
                        </a:spcBef>
                        <a:spcAft>
                          <a:spcPts val="0"/>
                        </a:spcAft>
                      </a:pPr>
                      <a:r>
                        <a:rPr lang="en-US" sz="1800">
                          <a:latin typeface="Times New Roman"/>
                          <a:ea typeface="Times New Roman"/>
                          <a:cs typeface="Times New Roman"/>
                        </a:rPr>
                        <a:t>Son-in-law</a:t>
                      </a:r>
                      <a:endParaRPr lang="en-US" sz="1800">
                        <a:latin typeface="Calibri"/>
                        <a:ea typeface="Times New Roman"/>
                        <a:cs typeface="Times New Roman"/>
                      </a:endParaRPr>
                    </a:p>
                  </a:txBody>
                  <a:tcPr marL="53066" marR="530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latin typeface="Times New Roman"/>
                          <a:ea typeface="Times New Roman"/>
                          <a:cs typeface="Times New Roman"/>
                        </a:rPr>
                        <a:t>5.8</a:t>
                      </a:r>
                      <a:endParaRPr lang="en-US" sz="1800">
                        <a:latin typeface="Calibri"/>
                        <a:ea typeface="Times New Roman"/>
                        <a:cs typeface="Times New Roman"/>
                      </a:endParaRPr>
                    </a:p>
                  </a:txBody>
                  <a:tcPr marL="53066" marR="530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latin typeface="Times New Roman"/>
                          <a:ea typeface="Times New Roman"/>
                          <a:cs typeface="Times New Roman"/>
                        </a:rPr>
                        <a:t>9.1</a:t>
                      </a:r>
                      <a:endParaRPr lang="en-US" sz="1800">
                        <a:latin typeface="Calibri"/>
                        <a:ea typeface="Times New Roman"/>
                        <a:cs typeface="Times New Roman"/>
                      </a:endParaRPr>
                    </a:p>
                  </a:txBody>
                  <a:tcPr marL="53066" marR="530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dirty="0">
                          <a:latin typeface="Times New Roman"/>
                          <a:ea typeface="Times New Roman"/>
                          <a:cs typeface="Times New Roman"/>
                        </a:rPr>
                        <a:t>7.6</a:t>
                      </a:r>
                      <a:endParaRPr lang="en-US" sz="1800" dirty="0">
                        <a:latin typeface="Calibri"/>
                        <a:ea typeface="Times New Roman"/>
                        <a:cs typeface="Times New Roman"/>
                      </a:endParaRPr>
                    </a:p>
                  </a:txBody>
                  <a:tcPr marL="53066" marR="530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7243">
                <a:tc>
                  <a:txBody>
                    <a:bodyPr/>
                    <a:lstStyle/>
                    <a:p>
                      <a:pPr marL="0" marR="0">
                        <a:spcBef>
                          <a:spcPts val="0"/>
                        </a:spcBef>
                        <a:spcAft>
                          <a:spcPts val="0"/>
                        </a:spcAft>
                      </a:pPr>
                      <a:r>
                        <a:rPr lang="en-US" sz="1800">
                          <a:latin typeface="Times New Roman"/>
                          <a:ea typeface="Times New Roman"/>
                          <a:cs typeface="Times New Roman"/>
                        </a:rPr>
                        <a:t>Daughter-in-law</a:t>
                      </a:r>
                      <a:endParaRPr lang="en-US" sz="1800">
                        <a:latin typeface="Calibri"/>
                        <a:ea typeface="Times New Roman"/>
                        <a:cs typeface="Times New Roman"/>
                      </a:endParaRPr>
                    </a:p>
                  </a:txBody>
                  <a:tcPr marL="53066" marR="530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latin typeface="Times New Roman"/>
                          <a:ea typeface="Times New Roman"/>
                          <a:cs typeface="Times New Roman"/>
                        </a:rPr>
                        <a:t>30.4</a:t>
                      </a:r>
                      <a:endParaRPr lang="en-US" sz="1800">
                        <a:latin typeface="Calibri"/>
                        <a:ea typeface="Times New Roman"/>
                        <a:cs typeface="Times New Roman"/>
                      </a:endParaRPr>
                    </a:p>
                  </a:txBody>
                  <a:tcPr marL="53066" marR="530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latin typeface="Times New Roman"/>
                          <a:ea typeface="Times New Roman"/>
                          <a:cs typeface="Times New Roman"/>
                        </a:rPr>
                        <a:t>26.1</a:t>
                      </a:r>
                      <a:endParaRPr lang="en-US" sz="1800">
                        <a:latin typeface="Calibri"/>
                        <a:ea typeface="Times New Roman"/>
                        <a:cs typeface="Times New Roman"/>
                      </a:endParaRPr>
                    </a:p>
                  </a:txBody>
                  <a:tcPr marL="53066" marR="530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dirty="0">
                          <a:latin typeface="Times New Roman"/>
                          <a:ea typeface="Times New Roman"/>
                          <a:cs typeface="Times New Roman"/>
                        </a:rPr>
                        <a:t>28.0</a:t>
                      </a:r>
                      <a:endParaRPr lang="en-US" sz="1800" dirty="0">
                        <a:latin typeface="Calibri"/>
                        <a:ea typeface="Times New Roman"/>
                        <a:cs typeface="Times New Roman"/>
                      </a:endParaRPr>
                    </a:p>
                  </a:txBody>
                  <a:tcPr marL="53066" marR="530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1681">
                <a:tc>
                  <a:txBody>
                    <a:bodyPr/>
                    <a:lstStyle/>
                    <a:p>
                      <a:pPr marL="0" marR="0">
                        <a:spcBef>
                          <a:spcPts val="0"/>
                        </a:spcBef>
                        <a:spcAft>
                          <a:spcPts val="0"/>
                        </a:spcAft>
                      </a:pPr>
                      <a:r>
                        <a:rPr lang="en-US" sz="1800" b="1" dirty="0">
                          <a:latin typeface="Times New Roman"/>
                          <a:ea typeface="Times New Roman"/>
                          <a:cs typeface="Times New Roman"/>
                        </a:rPr>
                        <a:t>TOTAL N</a:t>
                      </a:r>
                      <a:endParaRPr lang="en-US" sz="1800" b="1" dirty="0">
                        <a:latin typeface="Calibri"/>
                        <a:ea typeface="Times New Roman"/>
                        <a:cs typeface="Times New Roman"/>
                      </a:endParaRPr>
                    </a:p>
                  </a:txBody>
                  <a:tcPr marL="53066" marR="530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marL="0" marR="0">
                        <a:spcBef>
                          <a:spcPts val="0"/>
                        </a:spcBef>
                        <a:spcAft>
                          <a:spcPts val="0"/>
                        </a:spcAft>
                      </a:pPr>
                      <a:r>
                        <a:rPr lang="en-US" sz="1800" b="1" dirty="0">
                          <a:latin typeface="Times New Roman"/>
                          <a:ea typeface="Times New Roman"/>
                          <a:cs typeface="Times New Roman"/>
                        </a:rPr>
                        <a:t>69</a:t>
                      </a:r>
                      <a:endParaRPr lang="en-US" sz="1800" b="1" dirty="0">
                        <a:latin typeface="Calibri"/>
                        <a:ea typeface="Times New Roman"/>
                        <a:cs typeface="Times New Roman"/>
                      </a:endParaRPr>
                    </a:p>
                  </a:txBody>
                  <a:tcPr marL="53066" marR="530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marL="0" marR="0">
                        <a:spcBef>
                          <a:spcPts val="0"/>
                        </a:spcBef>
                        <a:spcAft>
                          <a:spcPts val="0"/>
                        </a:spcAft>
                      </a:pPr>
                      <a:r>
                        <a:rPr lang="en-US" sz="1800" b="1" dirty="0">
                          <a:latin typeface="Times New Roman"/>
                          <a:ea typeface="Times New Roman"/>
                          <a:cs typeface="Times New Roman"/>
                        </a:rPr>
                        <a:t>88</a:t>
                      </a:r>
                      <a:endParaRPr lang="en-US" sz="1800" b="1" dirty="0">
                        <a:latin typeface="Calibri"/>
                        <a:ea typeface="Times New Roman"/>
                        <a:cs typeface="Times New Roman"/>
                      </a:endParaRPr>
                    </a:p>
                  </a:txBody>
                  <a:tcPr marL="53066" marR="530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marL="0" marR="0">
                        <a:spcBef>
                          <a:spcPts val="0"/>
                        </a:spcBef>
                        <a:spcAft>
                          <a:spcPts val="0"/>
                        </a:spcAft>
                      </a:pPr>
                      <a:r>
                        <a:rPr lang="en-US" sz="1800" b="1" dirty="0">
                          <a:latin typeface="Times New Roman"/>
                          <a:ea typeface="Times New Roman"/>
                          <a:cs typeface="Times New Roman"/>
                        </a:rPr>
                        <a:t>157</a:t>
                      </a:r>
                      <a:endParaRPr lang="en-US" sz="1800" b="1" dirty="0">
                        <a:latin typeface="Calibri"/>
                        <a:ea typeface="Times New Roman"/>
                        <a:cs typeface="Times New Roman"/>
                      </a:endParaRPr>
                    </a:p>
                  </a:txBody>
                  <a:tcPr marL="53066" marR="530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r>
            </a:tbl>
          </a:graphicData>
        </a:graphic>
      </p:graphicFrame>
      <p:sp>
        <p:nvSpPr>
          <p:cNvPr id="5" name="Title 1"/>
          <p:cNvSpPr txBox="1">
            <a:spLocks/>
          </p:cNvSpPr>
          <p:nvPr/>
        </p:nvSpPr>
        <p:spPr>
          <a:xfrm>
            <a:off x="381000" y="-152400"/>
            <a:ext cx="8229600" cy="838200"/>
          </a:xfrm>
          <a:prstGeom prst="rect">
            <a:avLst/>
          </a:prstGeom>
        </p:spPr>
        <p:txBody>
          <a:bodyPr>
            <a:normAutofit fontScale="92500" lnSpcReduction="20000"/>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3200" b="1" i="0" u="none" strike="noStrike" kern="1200" cap="none" spc="0" normalizeH="0" baseline="0" noProof="0" dirty="0" smtClean="0">
              <a:ln>
                <a:noFill/>
              </a:ln>
              <a:solidFill>
                <a:srgbClr val="002060"/>
              </a:solidFill>
              <a:effectLst/>
              <a:uLnTx/>
              <a:uFillTx/>
              <a:latin typeface="+mj-lt"/>
              <a:ea typeface="+mj-ea"/>
              <a:cs typeface="+mj-cs"/>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smtClean="0">
                <a:ln>
                  <a:noFill/>
                </a:ln>
                <a:solidFill>
                  <a:srgbClr val="002060"/>
                </a:solidFill>
                <a:effectLst/>
                <a:uLnTx/>
                <a:uFillTx/>
                <a:latin typeface="+mj-lt"/>
                <a:ea typeface="+mj-ea"/>
                <a:cs typeface="+mj-cs"/>
              </a:rPr>
              <a:t>Study Findings: </a:t>
            </a:r>
            <a:r>
              <a:rPr kumimoji="0" lang="en-US" sz="2400" b="1" i="0" u="none" strike="noStrike" kern="1200" cap="none" spc="0" normalizeH="0" baseline="0" noProof="0" dirty="0" smtClean="0">
                <a:ln>
                  <a:noFill/>
                </a:ln>
                <a:solidFill>
                  <a:srgbClr val="C00000"/>
                </a:solidFill>
                <a:effectLst/>
                <a:uLnTx/>
                <a:uFillTx/>
                <a:latin typeface="+mj-lt"/>
                <a:ea typeface="+mj-ea"/>
                <a:cs typeface="+mj-cs"/>
              </a:rPr>
              <a:t>Cont….</a:t>
            </a:r>
            <a:endParaRPr kumimoji="0" lang="en-US" sz="3200" b="1" i="0" u="none" strike="noStrike" kern="1200" cap="none" spc="0" normalizeH="0" baseline="0" noProof="0" dirty="0" smtClean="0">
              <a:ln>
                <a:noFill/>
              </a:ln>
              <a:solidFill>
                <a:srgbClr val="C00000"/>
              </a:solidFill>
              <a:effectLst/>
              <a:uLnTx/>
              <a:uFillTx/>
              <a:latin typeface="+mj-lt"/>
              <a:ea typeface="+mj-ea"/>
              <a:cs typeface="+mj-cs"/>
            </a:endParaRPr>
          </a:p>
        </p:txBody>
      </p:sp>
      <p:graphicFrame>
        <p:nvGraphicFramePr>
          <p:cNvPr id="6" name="Table 5"/>
          <p:cNvGraphicFramePr>
            <a:graphicFrameLocks noGrp="1"/>
          </p:cNvGraphicFramePr>
          <p:nvPr/>
        </p:nvGraphicFramePr>
        <p:xfrm>
          <a:off x="2971800" y="4191000"/>
          <a:ext cx="5791200" cy="1828800"/>
        </p:xfrm>
        <a:graphic>
          <a:graphicData uri="http://schemas.openxmlformats.org/drawingml/2006/table">
            <a:tbl>
              <a:tblPr/>
              <a:tblGrid>
                <a:gridCol w="3061594"/>
                <a:gridCol w="748406"/>
                <a:gridCol w="914400"/>
                <a:gridCol w="1066800"/>
              </a:tblGrid>
              <a:tr h="274320">
                <a:tc>
                  <a:txBody>
                    <a:bodyPr/>
                    <a:lstStyle/>
                    <a:p>
                      <a:pPr marL="0" marR="0" algn="ctr">
                        <a:spcBef>
                          <a:spcPts val="0"/>
                        </a:spcBef>
                        <a:spcAft>
                          <a:spcPts val="0"/>
                        </a:spcAft>
                      </a:pPr>
                      <a:r>
                        <a:rPr lang="en-GB" sz="2000" kern="1200" dirty="0" smtClean="0">
                          <a:solidFill>
                            <a:schemeClr val="tx1"/>
                          </a:solidFill>
                          <a:latin typeface="Times New Roman"/>
                          <a:ea typeface="Times New Roman"/>
                          <a:cs typeface="Times New Roman"/>
                        </a:rPr>
                        <a:t>Dependency </a:t>
                      </a:r>
                      <a:r>
                        <a:rPr lang="en-GB" sz="2000" kern="1200" dirty="0">
                          <a:solidFill>
                            <a:schemeClr val="tx1"/>
                          </a:solidFill>
                          <a:latin typeface="Times New Roman"/>
                          <a:ea typeface="Times New Roman"/>
                          <a:cs typeface="Times New Roman"/>
                        </a:rPr>
                        <a:t>at time of bad health condition</a:t>
                      </a:r>
                      <a:endParaRPr lang="en-US" sz="2000" kern="1200" dirty="0">
                        <a:solidFill>
                          <a:schemeClr val="tx1"/>
                        </a:solidFill>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BF8F"/>
                    </a:solidFill>
                  </a:tcPr>
                </a:tc>
                <a:tc>
                  <a:txBody>
                    <a:bodyPr/>
                    <a:lstStyle/>
                    <a:p>
                      <a:pPr marL="0" marR="0">
                        <a:spcBef>
                          <a:spcPts val="0"/>
                        </a:spcBef>
                        <a:spcAft>
                          <a:spcPts val="0"/>
                        </a:spcAft>
                      </a:pPr>
                      <a:r>
                        <a:rPr lang="en-US" sz="2000" dirty="0">
                          <a:latin typeface="Times New Roman"/>
                          <a:ea typeface="Times New Roman"/>
                          <a:cs typeface="Times New Roman"/>
                        </a:rPr>
                        <a:t>Male</a:t>
                      </a:r>
                      <a:endParaRPr lang="en-US" sz="20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BF8F"/>
                    </a:solidFill>
                  </a:tcPr>
                </a:tc>
                <a:tc>
                  <a:txBody>
                    <a:bodyPr/>
                    <a:lstStyle/>
                    <a:p>
                      <a:pPr marL="0" marR="0">
                        <a:spcBef>
                          <a:spcPts val="0"/>
                        </a:spcBef>
                        <a:spcAft>
                          <a:spcPts val="0"/>
                        </a:spcAft>
                      </a:pPr>
                      <a:r>
                        <a:rPr lang="en-US" sz="2000" dirty="0">
                          <a:latin typeface="Times New Roman"/>
                          <a:ea typeface="Times New Roman"/>
                          <a:cs typeface="Times New Roman"/>
                        </a:rPr>
                        <a:t>Female</a:t>
                      </a:r>
                      <a:endParaRPr lang="en-US" sz="20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BF8F"/>
                    </a:solidFill>
                  </a:tcPr>
                </a:tc>
                <a:tc>
                  <a:txBody>
                    <a:bodyPr/>
                    <a:lstStyle/>
                    <a:p>
                      <a:pPr marL="0" marR="0">
                        <a:spcBef>
                          <a:spcPts val="0"/>
                        </a:spcBef>
                        <a:spcAft>
                          <a:spcPts val="0"/>
                        </a:spcAft>
                      </a:pPr>
                      <a:r>
                        <a:rPr lang="en-US" sz="2000" dirty="0">
                          <a:latin typeface="Times New Roman"/>
                          <a:ea typeface="Times New Roman"/>
                          <a:cs typeface="Times New Roman"/>
                        </a:rPr>
                        <a:t>Total</a:t>
                      </a:r>
                      <a:endParaRPr lang="en-US" sz="20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BF8F"/>
                    </a:solidFill>
                  </a:tcPr>
                </a:tc>
              </a:tr>
              <a:tr h="267335">
                <a:tc>
                  <a:txBody>
                    <a:bodyPr/>
                    <a:lstStyle/>
                    <a:p>
                      <a:pPr marL="0" marR="0">
                        <a:spcBef>
                          <a:spcPts val="0"/>
                        </a:spcBef>
                        <a:spcAft>
                          <a:spcPts val="0"/>
                        </a:spcAft>
                      </a:pPr>
                      <a:r>
                        <a:rPr lang="en-US" sz="2000">
                          <a:latin typeface="Times New Roman"/>
                          <a:ea typeface="Times New Roman"/>
                          <a:cs typeface="Times New Roman"/>
                        </a:rPr>
                        <a:t>Son/Daughter</a:t>
                      </a:r>
                      <a:endParaRPr lang="en-US" sz="20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000">
                          <a:latin typeface="Times New Roman"/>
                          <a:ea typeface="Times New Roman"/>
                          <a:cs typeface="Times New Roman"/>
                        </a:rPr>
                        <a:t>70.2</a:t>
                      </a:r>
                      <a:endParaRPr lang="en-US" sz="20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000">
                          <a:latin typeface="Times New Roman"/>
                          <a:ea typeface="Times New Roman"/>
                          <a:cs typeface="Times New Roman"/>
                        </a:rPr>
                        <a:t>70.3</a:t>
                      </a:r>
                      <a:endParaRPr lang="en-US" sz="20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000" dirty="0">
                          <a:latin typeface="Times New Roman"/>
                          <a:ea typeface="Times New Roman"/>
                          <a:cs typeface="Times New Roman"/>
                        </a:rPr>
                        <a:t>70.2</a:t>
                      </a:r>
                      <a:endParaRPr lang="en-US" sz="20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7335">
                <a:tc>
                  <a:txBody>
                    <a:bodyPr/>
                    <a:lstStyle/>
                    <a:p>
                      <a:pPr marL="0" marR="0">
                        <a:spcBef>
                          <a:spcPts val="0"/>
                        </a:spcBef>
                        <a:spcAft>
                          <a:spcPts val="0"/>
                        </a:spcAft>
                      </a:pPr>
                      <a:r>
                        <a:rPr lang="en-US" sz="2000">
                          <a:latin typeface="Times New Roman"/>
                          <a:ea typeface="Times New Roman"/>
                          <a:cs typeface="Times New Roman"/>
                        </a:rPr>
                        <a:t>Daughter-in-law</a:t>
                      </a:r>
                      <a:endParaRPr lang="en-US" sz="20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000">
                          <a:latin typeface="Times New Roman"/>
                          <a:ea typeface="Times New Roman"/>
                          <a:cs typeface="Times New Roman"/>
                        </a:rPr>
                        <a:t>49.0</a:t>
                      </a:r>
                      <a:endParaRPr lang="en-US" sz="20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000">
                          <a:latin typeface="Times New Roman"/>
                          <a:ea typeface="Times New Roman"/>
                          <a:cs typeface="Times New Roman"/>
                        </a:rPr>
                        <a:t>43.5</a:t>
                      </a:r>
                      <a:endParaRPr lang="en-US" sz="20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000" dirty="0">
                          <a:latin typeface="Times New Roman"/>
                          <a:ea typeface="Times New Roman"/>
                          <a:cs typeface="Times New Roman"/>
                        </a:rPr>
                        <a:t>45.9</a:t>
                      </a:r>
                      <a:endParaRPr lang="en-US" sz="20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4320">
                <a:tc>
                  <a:txBody>
                    <a:bodyPr/>
                    <a:lstStyle/>
                    <a:p>
                      <a:pPr marL="0" marR="0">
                        <a:spcBef>
                          <a:spcPts val="0"/>
                        </a:spcBef>
                        <a:spcAft>
                          <a:spcPts val="0"/>
                        </a:spcAft>
                      </a:pPr>
                      <a:r>
                        <a:rPr lang="en-US" sz="2000">
                          <a:latin typeface="Times New Roman"/>
                          <a:ea typeface="Times New Roman"/>
                          <a:cs typeface="Times New Roman"/>
                        </a:rPr>
                        <a:t>My Self</a:t>
                      </a:r>
                      <a:endParaRPr lang="en-US" sz="20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000">
                          <a:latin typeface="Times New Roman"/>
                          <a:ea typeface="Times New Roman"/>
                          <a:cs typeface="Times New Roman"/>
                        </a:rPr>
                        <a:t>46.2</a:t>
                      </a:r>
                      <a:endParaRPr lang="en-US" sz="20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000">
                          <a:latin typeface="Times New Roman"/>
                          <a:ea typeface="Times New Roman"/>
                          <a:cs typeface="Times New Roman"/>
                        </a:rPr>
                        <a:t>35.5</a:t>
                      </a:r>
                      <a:endParaRPr lang="en-US" sz="20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000" dirty="0">
                          <a:latin typeface="Times New Roman"/>
                          <a:ea typeface="Times New Roman"/>
                          <a:cs typeface="Times New Roman"/>
                        </a:rPr>
                        <a:t>40.1</a:t>
                      </a:r>
                      <a:endParaRPr lang="en-US" sz="20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1305">
                <a:tc>
                  <a:txBody>
                    <a:bodyPr/>
                    <a:lstStyle/>
                    <a:p>
                      <a:pPr marL="0" marR="0">
                        <a:spcBef>
                          <a:spcPts val="0"/>
                        </a:spcBef>
                        <a:spcAft>
                          <a:spcPts val="0"/>
                        </a:spcAft>
                      </a:pPr>
                      <a:r>
                        <a:rPr lang="en-US" sz="2000" b="1">
                          <a:latin typeface="Times New Roman"/>
                          <a:ea typeface="Times New Roman"/>
                          <a:cs typeface="Times New Roman"/>
                        </a:rPr>
                        <a:t>TOTAL N</a:t>
                      </a:r>
                      <a:endParaRPr lang="en-US" sz="2000" b="1">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marL="0" marR="0">
                        <a:spcBef>
                          <a:spcPts val="0"/>
                        </a:spcBef>
                        <a:spcAft>
                          <a:spcPts val="0"/>
                        </a:spcAft>
                      </a:pPr>
                      <a:r>
                        <a:rPr lang="en-US" sz="2000" b="1">
                          <a:latin typeface="Times New Roman"/>
                          <a:ea typeface="Times New Roman"/>
                          <a:cs typeface="Times New Roman"/>
                        </a:rPr>
                        <a:t>104</a:t>
                      </a:r>
                      <a:endParaRPr lang="en-US" sz="2000" b="1">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marL="0" marR="0">
                        <a:spcBef>
                          <a:spcPts val="0"/>
                        </a:spcBef>
                        <a:spcAft>
                          <a:spcPts val="0"/>
                        </a:spcAft>
                      </a:pPr>
                      <a:r>
                        <a:rPr lang="en-US" sz="2000" b="1">
                          <a:latin typeface="Times New Roman"/>
                          <a:ea typeface="Times New Roman"/>
                          <a:cs typeface="Times New Roman"/>
                        </a:rPr>
                        <a:t>138</a:t>
                      </a:r>
                      <a:endParaRPr lang="en-US" sz="2000" b="1">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marL="0" marR="0">
                        <a:spcBef>
                          <a:spcPts val="0"/>
                        </a:spcBef>
                        <a:spcAft>
                          <a:spcPts val="0"/>
                        </a:spcAft>
                      </a:pPr>
                      <a:r>
                        <a:rPr lang="en-US" sz="2000" b="1" dirty="0">
                          <a:latin typeface="Times New Roman"/>
                          <a:ea typeface="Times New Roman"/>
                          <a:cs typeface="Times New Roman"/>
                        </a:rPr>
                        <a:t>242</a:t>
                      </a:r>
                      <a:endParaRPr lang="en-US" sz="2000" b="1"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r>
            </a:tbl>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707886"/>
          </a:xfrm>
          <a:prstGeom prst="rect">
            <a:avLst/>
          </a:prstGeom>
          <a:noFill/>
        </p:spPr>
        <p:txBody>
          <a:bodyPr wrap="square" lIns="91440" tIns="45720" rIns="91440" bIns="45720">
            <a:spAutoFit/>
          </a:bodyPr>
          <a:lstStyle/>
          <a:p>
            <a:pPr algn="ctr"/>
            <a:endParaRPr lang="en-US" sz="2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Black" pitchFamily="34" charset="0"/>
            </a:endParaRPr>
          </a:p>
          <a:p>
            <a:pPr algn="ctr"/>
            <a:endParaRPr lang="en-US" sz="2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graphicFrame>
        <p:nvGraphicFramePr>
          <p:cNvPr id="3" name="Table 2"/>
          <p:cNvGraphicFramePr>
            <a:graphicFrameLocks noGrp="1"/>
          </p:cNvGraphicFramePr>
          <p:nvPr/>
        </p:nvGraphicFramePr>
        <p:xfrm>
          <a:off x="1447800" y="838200"/>
          <a:ext cx="6095999" cy="1981353"/>
        </p:xfrm>
        <a:graphic>
          <a:graphicData uri="http://schemas.openxmlformats.org/drawingml/2006/table">
            <a:tbl>
              <a:tblPr/>
              <a:tblGrid>
                <a:gridCol w="2098054"/>
                <a:gridCol w="1187431"/>
                <a:gridCol w="1306175"/>
                <a:gridCol w="1504339"/>
              </a:tblGrid>
              <a:tr h="0">
                <a:tc>
                  <a:txBody>
                    <a:bodyPr/>
                    <a:lstStyle/>
                    <a:p>
                      <a:pPr marL="0" marR="0" algn="just">
                        <a:spcBef>
                          <a:spcPts val="0"/>
                        </a:spcBef>
                        <a:spcAft>
                          <a:spcPts val="0"/>
                        </a:spcAft>
                      </a:pPr>
                      <a:r>
                        <a:rPr lang="en-GB" sz="1800" u="none" kern="1200" dirty="0" smtClean="0">
                          <a:solidFill>
                            <a:schemeClr val="tx1"/>
                          </a:solidFill>
                          <a:latin typeface="Times New Roman" pitchFamily="18" charset="0"/>
                          <a:ea typeface="+mn-ea"/>
                          <a:cs typeface="Times New Roman" pitchFamily="18" charset="0"/>
                        </a:rPr>
                        <a:t>Dependency for daily routine activity</a:t>
                      </a:r>
                      <a:endParaRPr lang="en-US" sz="1800" dirty="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BF8F"/>
                    </a:solidFill>
                  </a:tcPr>
                </a:tc>
                <a:tc>
                  <a:txBody>
                    <a:bodyPr/>
                    <a:lstStyle/>
                    <a:p>
                      <a:pPr marL="0" marR="0">
                        <a:spcBef>
                          <a:spcPts val="0"/>
                        </a:spcBef>
                        <a:spcAft>
                          <a:spcPts val="0"/>
                        </a:spcAft>
                      </a:pPr>
                      <a:r>
                        <a:rPr lang="en-US" sz="1800" dirty="0">
                          <a:latin typeface="Times New Roman" pitchFamily="18" charset="0"/>
                          <a:ea typeface="Times New Roman"/>
                          <a:cs typeface="Times New Roman" pitchFamily="18" charset="0"/>
                        </a:rPr>
                        <a:t>MALE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BF8F"/>
                    </a:solidFill>
                  </a:tcPr>
                </a:tc>
                <a:tc>
                  <a:txBody>
                    <a:bodyPr/>
                    <a:lstStyle/>
                    <a:p>
                      <a:pPr marL="0" marR="0">
                        <a:spcBef>
                          <a:spcPts val="0"/>
                        </a:spcBef>
                        <a:spcAft>
                          <a:spcPts val="0"/>
                        </a:spcAft>
                      </a:pPr>
                      <a:r>
                        <a:rPr lang="en-US" sz="1800" dirty="0">
                          <a:latin typeface="Times New Roman" pitchFamily="18" charset="0"/>
                          <a:ea typeface="Times New Roman"/>
                          <a:cs typeface="Times New Roman" pitchFamily="18" charset="0"/>
                        </a:rPr>
                        <a:t>FEMALE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BF8F"/>
                    </a:solidFill>
                  </a:tcPr>
                </a:tc>
                <a:tc>
                  <a:txBody>
                    <a:bodyPr/>
                    <a:lstStyle/>
                    <a:p>
                      <a:pPr marL="0" marR="0">
                        <a:spcBef>
                          <a:spcPts val="0"/>
                        </a:spcBef>
                        <a:spcAft>
                          <a:spcPts val="0"/>
                        </a:spcAft>
                      </a:pPr>
                      <a:r>
                        <a:rPr lang="en-US" sz="1800" dirty="0">
                          <a:latin typeface="Times New Roman" pitchFamily="18" charset="0"/>
                          <a:ea typeface="Times New Roman"/>
                          <a:cs typeface="Times New Roman" pitchFamily="18" charset="0"/>
                        </a:rPr>
                        <a:t>TOTAL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BF8F"/>
                    </a:solidFill>
                  </a:tcPr>
                </a:tc>
              </a:tr>
              <a:tr h="351294">
                <a:tc>
                  <a:txBody>
                    <a:bodyPr/>
                    <a:lstStyle/>
                    <a:p>
                      <a:pPr marL="0" marR="0">
                        <a:spcBef>
                          <a:spcPts val="0"/>
                        </a:spcBef>
                        <a:spcAft>
                          <a:spcPts val="0"/>
                        </a:spcAft>
                      </a:pPr>
                      <a:r>
                        <a:rPr lang="en-US" sz="1800">
                          <a:latin typeface="Times New Roman" pitchFamily="18" charset="0"/>
                          <a:ea typeface="Times New Roman"/>
                          <a:cs typeface="Times New Roman" pitchFamily="18" charset="0"/>
                        </a:rPr>
                        <a:t>Son/Daughter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latin typeface="Times New Roman" pitchFamily="18" charset="0"/>
                          <a:ea typeface="Times New Roman"/>
                          <a:cs typeface="Times New Roman" pitchFamily="18" charset="0"/>
                        </a:rPr>
                        <a:t>52.9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latin typeface="Times New Roman" pitchFamily="18" charset="0"/>
                          <a:ea typeface="Times New Roman"/>
                          <a:cs typeface="Times New Roman" pitchFamily="18" charset="0"/>
                        </a:rPr>
                        <a:t>54.3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dirty="0">
                          <a:latin typeface="Times New Roman" pitchFamily="18" charset="0"/>
                          <a:ea typeface="Times New Roman"/>
                          <a:cs typeface="Times New Roman" pitchFamily="18" charset="0"/>
                        </a:rPr>
                        <a:t>53.7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1294">
                <a:tc>
                  <a:txBody>
                    <a:bodyPr/>
                    <a:lstStyle/>
                    <a:p>
                      <a:pPr marL="0" marR="0">
                        <a:spcBef>
                          <a:spcPts val="0"/>
                        </a:spcBef>
                        <a:spcAft>
                          <a:spcPts val="0"/>
                        </a:spcAft>
                      </a:pPr>
                      <a:r>
                        <a:rPr lang="en-US" sz="1800">
                          <a:latin typeface="Times New Roman" pitchFamily="18" charset="0"/>
                          <a:ea typeface="Times New Roman"/>
                          <a:cs typeface="Times New Roman" pitchFamily="18" charset="0"/>
                        </a:rPr>
                        <a:t>Daughter-in-law</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latin typeface="Times New Roman" pitchFamily="18" charset="0"/>
                          <a:ea typeface="Times New Roman"/>
                          <a:cs typeface="Times New Roman" pitchFamily="18" charset="0"/>
                        </a:rPr>
                        <a:t>52.9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latin typeface="Times New Roman" pitchFamily="18" charset="0"/>
                          <a:ea typeface="Times New Roman"/>
                          <a:cs typeface="Times New Roman" pitchFamily="18" charset="0"/>
                        </a:rPr>
                        <a:t>42.8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dirty="0">
                          <a:latin typeface="Times New Roman" pitchFamily="18" charset="0"/>
                          <a:ea typeface="Times New Roman"/>
                          <a:cs typeface="Times New Roman" pitchFamily="18" charset="0"/>
                        </a:rPr>
                        <a:t>47.1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0473">
                <a:tc>
                  <a:txBody>
                    <a:bodyPr/>
                    <a:lstStyle/>
                    <a:p>
                      <a:pPr marL="0" marR="0">
                        <a:spcBef>
                          <a:spcPts val="0"/>
                        </a:spcBef>
                        <a:spcAft>
                          <a:spcPts val="0"/>
                        </a:spcAft>
                      </a:pPr>
                      <a:r>
                        <a:rPr lang="en-US" sz="1800">
                          <a:latin typeface="Times New Roman" pitchFamily="18" charset="0"/>
                          <a:ea typeface="Times New Roman"/>
                          <a:cs typeface="Times New Roman" pitchFamily="18" charset="0"/>
                        </a:rPr>
                        <a:t>My Self</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latin typeface="Times New Roman" pitchFamily="18" charset="0"/>
                          <a:ea typeface="Times New Roman"/>
                          <a:cs typeface="Times New Roman" pitchFamily="18" charset="0"/>
                        </a:rPr>
                        <a:t>52.9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latin typeface="Times New Roman" pitchFamily="18" charset="0"/>
                          <a:ea typeface="Times New Roman"/>
                          <a:cs typeface="Times New Roman" pitchFamily="18" charset="0"/>
                        </a:rPr>
                        <a:t>47.1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dirty="0">
                          <a:latin typeface="Times New Roman" pitchFamily="18" charset="0"/>
                          <a:ea typeface="Times New Roman"/>
                          <a:cs typeface="Times New Roman" pitchFamily="18" charset="0"/>
                        </a:rPr>
                        <a:t>49.6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9652">
                <a:tc>
                  <a:txBody>
                    <a:bodyPr/>
                    <a:lstStyle/>
                    <a:p>
                      <a:pPr marL="0" marR="0">
                        <a:spcBef>
                          <a:spcPts val="0"/>
                        </a:spcBef>
                        <a:spcAft>
                          <a:spcPts val="0"/>
                        </a:spcAft>
                      </a:pPr>
                      <a:r>
                        <a:rPr lang="en-US" sz="1800" b="1" dirty="0">
                          <a:latin typeface="Times New Roman" pitchFamily="18" charset="0"/>
                          <a:ea typeface="Times New Roman"/>
                          <a:cs typeface="Times New Roman" pitchFamily="18" charset="0"/>
                        </a:rPr>
                        <a:t>TOTAL 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marL="0" marR="0">
                        <a:spcBef>
                          <a:spcPts val="0"/>
                        </a:spcBef>
                        <a:spcAft>
                          <a:spcPts val="0"/>
                        </a:spcAft>
                      </a:pPr>
                      <a:r>
                        <a:rPr lang="en-US" sz="1800" b="1" dirty="0">
                          <a:latin typeface="Times New Roman" pitchFamily="18" charset="0"/>
                          <a:ea typeface="Times New Roman"/>
                          <a:cs typeface="Times New Roman" pitchFamily="18" charset="0"/>
                        </a:rPr>
                        <a:t>104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marL="0" marR="0">
                        <a:spcBef>
                          <a:spcPts val="0"/>
                        </a:spcBef>
                        <a:spcAft>
                          <a:spcPts val="0"/>
                        </a:spcAft>
                      </a:pPr>
                      <a:r>
                        <a:rPr lang="en-US" sz="1800" b="1" dirty="0">
                          <a:latin typeface="Times New Roman" pitchFamily="18" charset="0"/>
                          <a:ea typeface="Times New Roman"/>
                          <a:cs typeface="Times New Roman" pitchFamily="18" charset="0"/>
                        </a:rPr>
                        <a:t>138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marL="0" marR="0">
                        <a:spcBef>
                          <a:spcPts val="0"/>
                        </a:spcBef>
                        <a:spcAft>
                          <a:spcPts val="0"/>
                        </a:spcAft>
                      </a:pPr>
                      <a:r>
                        <a:rPr lang="en-US" sz="1800" b="1" dirty="0">
                          <a:latin typeface="Times New Roman" pitchFamily="18" charset="0"/>
                          <a:ea typeface="Times New Roman"/>
                          <a:cs typeface="Times New Roman" pitchFamily="18" charset="0"/>
                        </a:rPr>
                        <a:t>242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r>
            </a:tbl>
          </a:graphicData>
        </a:graphic>
      </p:graphicFrame>
      <p:sp>
        <p:nvSpPr>
          <p:cNvPr id="5" name="Title 1"/>
          <p:cNvSpPr txBox="1">
            <a:spLocks/>
          </p:cNvSpPr>
          <p:nvPr/>
        </p:nvSpPr>
        <p:spPr>
          <a:xfrm>
            <a:off x="381000" y="-152400"/>
            <a:ext cx="8229600" cy="838200"/>
          </a:xfrm>
          <a:prstGeom prst="rect">
            <a:avLst/>
          </a:prstGeom>
        </p:spPr>
        <p:txBody>
          <a:bodyPr>
            <a:normAutofit fontScale="92500" lnSpcReduction="20000"/>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3200" b="1" i="0" u="none" strike="noStrike" kern="1200" cap="none" spc="0" normalizeH="0" baseline="0" noProof="0" dirty="0" smtClean="0">
              <a:ln>
                <a:noFill/>
              </a:ln>
              <a:solidFill>
                <a:srgbClr val="002060"/>
              </a:solidFill>
              <a:effectLst/>
              <a:uLnTx/>
              <a:uFillTx/>
              <a:latin typeface="+mj-lt"/>
              <a:ea typeface="+mj-ea"/>
              <a:cs typeface="+mj-cs"/>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smtClean="0">
                <a:ln>
                  <a:noFill/>
                </a:ln>
                <a:solidFill>
                  <a:srgbClr val="002060"/>
                </a:solidFill>
                <a:effectLst/>
                <a:uLnTx/>
                <a:uFillTx/>
                <a:latin typeface="+mj-lt"/>
                <a:ea typeface="+mj-ea"/>
                <a:cs typeface="+mj-cs"/>
              </a:rPr>
              <a:t>Study Findings: </a:t>
            </a:r>
            <a:r>
              <a:rPr kumimoji="0" lang="en-US" sz="2400" b="1" i="0" u="none" strike="noStrike" kern="1200" cap="none" spc="0" normalizeH="0" baseline="0" noProof="0" dirty="0" smtClean="0">
                <a:ln>
                  <a:noFill/>
                </a:ln>
                <a:solidFill>
                  <a:srgbClr val="C00000"/>
                </a:solidFill>
                <a:effectLst/>
                <a:uLnTx/>
                <a:uFillTx/>
                <a:latin typeface="+mj-lt"/>
                <a:ea typeface="+mj-ea"/>
                <a:cs typeface="+mj-cs"/>
              </a:rPr>
              <a:t>Cont….</a:t>
            </a:r>
            <a:endParaRPr kumimoji="0" lang="en-US" sz="3200" b="1" i="0" u="none" strike="noStrike" kern="1200" cap="none" spc="0" normalizeH="0" baseline="0" noProof="0" dirty="0" smtClean="0">
              <a:ln>
                <a:noFill/>
              </a:ln>
              <a:solidFill>
                <a:srgbClr val="C00000"/>
              </a:solidFill>
              <a:effectLst/>
              <a:uLnTx/>
              <a:uFillTx/>
              <a:latin typeface="+mj-lt"/>
              <a:ea typeface="+mj-ea"/>
              <a:cs typeface="+mj-cs"/>
            </a:endParaRPr>
          </a:p>
        </p:txBody>
      </p:sp>
      <p:pic>
        <p:nvPicPr>
          <p:cNvPr id="1026" name="Chart 1"/>
          <p:cNvPicPr>
            <a:picLocks noChangeArrowheads="1"/>
          </p:cNvPicPr>
          <p:nvPr/>
        </p:nvPicPr>
        <p:blipFill>
          <a:blip r:embed="rId2"/>
          <a:srcRect/>
          <a:stretch>
            <a:fillRect/>
          </a:stretch>
        </p:blipFill>
        <p:spPr bwMode="auto">
          <a:xfrm>
            <a:off x="228601" y="3505200"/>
            <a:ext cx="3962400" cy="2667000"/>
          </a:xfrm>
          <a:prstGeom prst="rect">
            <a:avLst/>
          </a:prstGeom>
          <a:noFill/>
          <a:ln w="9525">
            <a:noFill/>
            <a:miter lim="800000"/>
            <a:headEnd/>
            <a:tailEnd/>
          </a:ln>
        </p:spPr>
      </p:pic>
      <p:sp>
        <p:nvSpPr>
          <p:cNvPr id="6" name="Title 1"/>
          <p:cNvSpPr txBox="1">
            <a:spLocks/>
          </p:cNvSpPr>
          <p:nvPr/>
        </p:nvSpPr>
        <p:spPr>
          <a:xfrm>
            <a:off x="457200" y="2971800"/>
            <a:ext cx="4114800" cy="533400"/>
          </a:xfrm>
          <a:prstGeom prst="rect">
            <a:avLst/>
          </a:prstGeom>
        </p:spPr>
        <p:txBody>
          <a:bodyPr>
            <a:normAutofit/>
          </a:bodyPr>
          <a:lstStyle/>
          <a:p>
            <a:pPr lvl="0">
              <a:spcBef>
                <a:spcPct val="0"/>
              </a:spcBef>
              <a:defRPr/>
            </a:pPr>
            <a:r>
              <a:rPr lang="en-GB" b="1" u="sng" dirty="0" smtClean="0"/>
              <a:t>Percentage of elders who Faced Abuse</a:t>
            </a:r>
            <a:endParaRPr kumimoji="0" lang="en-US" b="1" i="0" u="none" strike="noStrike" kern="1200" cap="none" spc="0" normalizeH="0" baseline="0" noProof="0" dirty="0" smtClean="0">
              <a:ln>
                <a:noFill/>
              </a:ln>
              <a:solidFill>
                <a:srgbClr val="002060"/>
              </a:solidFill>
              <a:effectLst/>
              <a:uLnTx/>
              <a:uFillTx/>
              <a:latin typeface="+mj-lt"/>
              <a:ea typeface="+mj-ea"/>
              <a:cs typeface="+mj-cs"/>
            </a:endParaRPr>
          </a:p>
        </p:txBody>
      </p:sp>
      <p:graphicFrame>
        <p:nvGraphicFramePr>
          <p:cNvPr id="8" name="Table 7"/>
          <p:cNvGraphicFramePr>
            <a:graphicFrameLocks noGrp="1"/>
          </p:cNvGraphicFramePr>
          <p:nvPr/>
        </p:nvGraphicFramePr>
        <p:xfrm>
          <a:off x="4419598" y="3505200"/>
          <a:ext cx="4343402" cy="2193770"/>
        </p:xfrm>
        <a:graphic>
          <a:graphicData uri="http://schemas.openxmlformats.org/drawingml/2006/table">
            <a:tbl>
              <a:tblPr/>
              <a:tblGrid>
                <a:gridCol w="2040716"/>
                <a:gridCol w="706401"/>
                <a:gridCol w="863379"/>
                <a:gridCol w="732906"/>
              </a:tblGrid>
              <a:tr h="595544">
                <a:tc>
                  <a:txBody>
                    <a:bodyPr/>
                    <a:lstStyle/>
                    <a:p>
                      <a:pPr marL="0" marR="0" algn="just">
                        <a:lnSpc>
                          <a:spcPct val="150000"/>
                        </a:lnSpc>
                        <a:spcBef>
                          <a:spcPts val="0"/>
                        </a:spcBef>
                        <a:spcAft>
                          <a:spcPts val="0"/>
                        </a:spcAft>
                      </a:pPr>
                      <a:r>
                        <a:rPr lang="en-GB" sz="1800" dirty="0" smtClean="0">
                          <a:latin typeface="Times New Roman" pitchFamily="18" charset="0"/>
                          <a:ea typeface="Times New Roman"/>
                          <a:cs typeface="Times New Roman" pitchFamily="18" charset="0"/>
                        </a:rPr>
                        <a:t>Kind </a:t>
                      </a:r>
                      <a:r>
                        <a:rPr lang="en-GB" sz="1800" dirty="0">
                          <a:latin typeface="Times New Roman" pitchFamily="18" charset="0"/>
                          <a:ea typeface="Times New Roman"/>
                          <a:cs typeface="Times New Roman" pitchFamily="18" charset="0"/>
                        </a:rPr>
                        <a:t>of abuse faced</a:t>
                      </a:r>
                      <a:endParaRPr lang="en-US" sz="1800" dirty="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BF8F"/>
                    </a:solidFill>
                  </a:tcPr>
                </a:tc>
                <a:tc>
                  <a:txBody>
                    <a:bodyPr/>
                    <a:lstStyle/>
                    <a:p>
                      <a:pPr marL="0" marR="0" algn="just">
                        <a:spcBef>
                          <a:spcPts val="0"/>
                        </a:spcBef>
                        <a:spcAft>
                          <a:spcPts val="0"/>
                        </a:spcAft>
                      </a:pPr>
                      <a:r>
                        <a:rPr lang="en-GB" sz="1800" dirty="0">
                          <a:latin typeface="Times New Roman" pitchFamily="18" charset="0"/>
                          <a:ea typeface="Times New Roman"/>
                          <a:cs typeface="Times New Roman" pitchFamily="18" charset="0"/>
                        </a:rPr>
                        <a:t>Male</a:t>
                      </a:r>
                      <a:endParaRPr lang="en-US" sz="1800" dirty="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BF8F"/>
                    </a:solidFill>
                  </a:tcPr>
                </a:tc>
                <a:tc>
                  <a:txBody>
                    <a:bodyPr/>
                    <a:lstStyle/>
                    <a:p>
                      <a:pPr marL="0" marR="0" algn="just">
                        <a:spcBef>
                          <a:spcPts val="0"/>
                        </a:spcBef>
                        <a:spcAft>
                          <a:spcPts val="0"/>
                        </a:spcAft>
                      </a:pPr>
                      <a:r>
                        <a:rPr lang="en-GB" sz="1800" dirty="0">
                          <a:latin typeface="Times New Roman" pitchFamily="18" charset="0"/>
                          <a:ea typeface="Times New Roman"/>
                          <a:cs typeface="Times New Roman" pitchFamily="18" charset="0"/>
                        </a:rPr>
                        <a:t>Female</a:t>
                      </a:r>
                      <a:endParaRPr lang="en-US" sz="1800" dirty="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BF8F"/>
                    </a:solidFill>
                  </a:tcPr>
                </a:tc>
                <a:tc>
                  <a:txBody>
                    <a:bodyPr/>
                    <a:lstStyle/>
                    <a:p>
                      <a:pPr marL="0" marR="0" algn="just">
                        <a:spcBef>
                          <a:spcPts val="0"/>
                        </a:spcBef>
                        <a:spcAft>
                          <a:spcPts val="0"/>
                        </a:spcAft>
                      </a:pPr>
                      <a:r>
                        <a:rPr lang="en-GB" sz="1800">
                          <a:latin typeface="Times New Roman" pitchFamily="18" charset="0"/>
                          <a:ea typeface="Times New Roman"/>
                          <a:cs typeface="Times New Roman" pitchFamily="18" charset="0"/>
                        </a:rPr>
                        <a:t>Total</a:t>
                      </a:r>
                      <a:endParaRPr lang="en-US" sz="180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BF8F"/>
                    </a:solidFill>
                  </a:tcPr>
                </a:tc>
              </a:tr>
              <a:tr h="397029">
                <a:tc>
                  <a:txBody>
                    <a:bodyPr/>
                    <a:lstStyle/>
                    <a:p>
                      <a:pPr marL="0" marR="0">
                        <a:spcBef>
                          <a:spcPts val="0"/>
                        </a:spcBef>
                        <a:spcAft>
                          <a:spcPts val="0"/>
                        </a:spcAft>
                      </a:pPr>
                      <a:r>
                        <a:rPr lang="en-US" sz="1800">
                          <a:latin typeface="Times New Roman" pitchFamily="18" charset="0"/>
                          <a:ea typeface="Times New Roman"/>
                          <a:cs typeface="Times New Roman" pitchFamily="18" charset="0"/>
                        </a:rPr>
                        <a:t>Physical Abuse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latin typeface="Times New Roman" pitchFamily="18" charset="0"/>
                          <a:ea typeface="Times New Roman"/>
                          <a:cs typeface="Times New Roman" pitchFamily="18" charset="0"/>
                        </a:rPr>
                        <a:t>18.8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latin typeface="Times New Roman" pitchFamily="18" charset="0"/>
                          <a:ea typeface="Times New Roman"/>
                          <a:cs typeface="Times New Roman" pitchFamily="18" charset="0"/>
                        </a:rPr>
                        <a:t>9.1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latin typeface="Times New Roman" pitchFamily="18" charset="0"/>
                          <a:ea typeface="Times New Roman"/>
                          <a:cs typeface="Times New Roman" pitchFamily="18" charset="0"/>
                        </a:rPr>
                        <a:t>13.2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7029">
                <a:tc>
                  <a:txBody>
                    <a:bodyPr/>
                    <a:lstStyle/>
                    <a:p>
                      <a:pPr marL="0" marR="0">
                        <a:spcBef>
                          <a:spcPts val="0"/>
                        </a:spcBef>
                        <a:spcAft>
                          <a:spcPts val="0"/>
                        </a:spcAft>
                      </a:pPr>
                      <a:r>
                        <a:rPr lang="en-US" sz="1800">
                          <a:latin typeface="Times New Roman" pitchFamily="18" charset="0"/>
                          <a:ea typeface="Times New Roman"/>
                          <a:cs typeface="Times New Roman" pitchFamily="18" charset="0"/>
                        </a:rPr>
                        <a:t>Verbal Abuse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latin typeface="Times New Roman" pitchFamily="18" charset="0"/>
                          <a:ea typeface="Times New Roman"/>
                          <a:cs typeface="Times New Roman" pitchFamily="18" charset="0"/>
                        </a:rPr>
                        <a:t>100.0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latin typeface="Times New Roman" pitchFamily="18" charset="0"/>
                          <a:ea typeface="Times New Roman"/>
                          <a:cs typeface="Times New Roman" pitchFamily="18" charset="0"/>
                        </a:rPr>
                        <a:t>77.3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latin typeface="Times New Roman" pitchFamily="18" charset="0"/>
                          <a:ea typeface="Times New Roman"/>
                          <a:cs typeface="Times New Roman" pitchFamily="18" charset="0"/>
                        </a:rPr>
                        <a:t>86.8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7029">
                <a:tc>
                  <a:txBody>
                    <a:bodyPr/>
                    <a:lstStyle/>
                    <a:p>
                      <a:pPr marL="0" marR="0">
                        <a:spcBef>
                          <a:spcPts val="0"/>
                        </a:spcBef>
                        <a:spcAft>
                          <a:spcPts val="0"/>
                        </a:spcAft>
                      </a:pPr>
                      <a:r>
                        <a:rPr lang="en-US" sz="1800" dirty="0">
                          <a:latin typeface="Times New Roman" pitchFamily="18" charset="0"/>
                          <a:ea typeface="Times New Roman"/>
                          <a:cs typeface="Times New Roman" pitchFamily="18" charset="0"/>
                        </a:rPr>
                        <a:t>Neglect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latin typeface="Times New Roman" pitchFamily="18" charset="0"/>
                          <a:ea typeface="Times New Roman"/>
                          <a:cs typeface="Times New Roman" pitchFamily="18" charset="0"/>
                        </a:rPr>
                        <a:t>12.5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latin typeface="Times New Roman" pitchFamily="18" charset="0"/>
                          <a:ea typeface="Times New Roman"/>
                          <a:cs typeface="Times New Roman" pitchFamily="18" charset="0"/>
                        </a:rPr>
                        <a:t>22.7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latin typeface="Times New Roman" pitchFamily="18" charset="0"/>
                          <a:ea typeface="Times New Roman"/>
                          <a:cs typeface="Times New Roman" pitchFamily="18" charset="0"/>
                        </a:rPr>
                        <a:t>18.4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7139">
                <a:tc>
                  <a:txBody>
                    <a:bodyPr/>
                    <a:lstStyle/>
                    <a:p>
                      <a:pPr marL="0" marR="0">
                        <a:spcBef>
                          <a:spcPts val="0"/>
                        </a:spcBef>
                        <a:spcAft>
                          <a:spcPts val="0"/>
                        </a:spcAft>
                      </a:pPr>
                      <a:r>
                        <a:rPr lang="en-US" sz="1800" b="1" dirty="0">
                          <a:latin typeface="Times New Roman" pitchFamily="18" charset="0"/>
                          <a:ea typeface="Times New Roman"/>
                          <a:cs typeface="Times New Roman" pitchFamily="18" charset="0"/>
                        </a:rPr>
                        <a:t>TOTAL 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marL="0" marR="0">
                        <a:spcBef>
                          <a:spcPts val="0"/>
                        </a:spcBef>
                        <a:spcAft>
                          <a:spcPts val="0"/>
                        </a:spcAft>
                      </a:pPr>
                      <a:r>
                        <a:rPr lang="en-US" sz="1800" b="1" dirty="0">
                          <a:latin typeface="Times New Roman" pitchFamily="18" charset="0"/>
                          <a:ea typeface="Times New Roman"/>
                          <a:cs typeface="Times New Roman" pitchFamily="18" charset="0"/>
                        </a:rPr>
                        <a:t>16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marL="0" marR="0">
                        <a:spcBef>
                          <a:spcPts val="0"/>
                        </a:spcBef>
                        <a:spcAft>
                          <a:spcPts val="0"/>
                        </a:spcAft>
                      </a:pPr>
                      <a:r>
                        <a:rPr lang="en-US" sz="1800" b="1" dirty="0">
                          <a:latin typeface="Times New Roman" pitchFamily="18" charset="0"/>
                          <a:ea typeface="Times New Roman"/>
                          <a:cs typeface="Times New Roman" pitchFamily="18" charset="0"/>
                        </a:rPr>
                        <a:t>22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marL="0" marR="0">
                        <a:spcBef>
                          <a:spcPts val="0"/>
                        </a:spcBef>
                        <a:spcAft>
                          <a:spcPts val="0"/>
                        </a:spcAft>
                      </a:pPr>
                      <a:r>
                        <a:rPr lang="en-US" sz="1800" b="1" dirty="0">
                          <a:latin typeface="Times New Roman" pitchFamily="18" charset="0"/>
                          <a:ea typeface="Times New Roman"/>
                          <a:cs typeface="Times New Roman" pitchFamily="18" charset="0"/>
                        </a:rPr>
                        <a:t>38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r>
            </a:tbl>
          </a:graphicData>
        </a:graphic>
      </p:graphicFrame>
      <p:sp>
        <p:nvSpPr>
          <p:cNvPr id="9" name="Rectangle 8"/>
          <p:cNvSpPr/>
          <p:nvPr/>
        </p:nvSpPr>
        <p:spPr>
          <a:xfrm>
            <a:off x="5048863" y="2819400"/>
            <a:ext cx="2355132" cy="498663"/>
          </a:xfrm>
          <a:prstGeom prst="rect">
            <a:avLst/>
          </a:prstGeom>
        </p:spPr>
        <p:txBody>
          <a:bodyPr wrap="none">
            <a:spAutoFit/>
          </a:bodyPr>
          <a:lstStyle/>
          <a:p>
            <a:pPr algn="just">
              <a:lnSpc>
                <a:spcPct val="150000"/>
              </a:lnSpc>
            </a:pPr>
            <a:r>
              <a:rPr lang="en-GB" sz="2000" b="1" u="sng" dirty="0" smtClean="0">
                <a:latin typeface="Times New Roman" pitchFamily="18" charset="0"/>
                <a:ea typeface="Times New Roman"/>
                <a:cs typeface="Times New Roman" pitchFamily="18" charset="0"/>
              </a:rPr>
              <a:t>Kind of abuse faced</a:t>
            </a:r>
            <a:endParaRPr lang="en-US" sz="2000" b="1" u="sng" dirty="0">
              <a:latin typeface="Times New Roman" pitchFamily="18" charset="0"/>
              <a:ea typeface="Times New Roman"/>
              <a:cs typeface="Times New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707886"/>
          </a:xfrm>
          <a:prstGeom prst="rect">
            <a:avLst/>
          </a:prstGeom>
          <a:noFill/>
        </p:spPr>
        <p:txBody>
          <a:bodyPr wrap="square" lIns="91440" tIns="45720" rIns="91440" bIns="45720">
            <a:spAutoFit/>
          </a:bodyPr>
          <a:lstStyle/>
          <a:p>
            <a:pPr algn="ctr"/>
            <a:endParaRPr lang="en-US" sz="2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Black" pitchFamily="34" charset="0"/>
            </a:endParaRPr>
          </a:p>
          <a:p>
            <a:pPr algn="ctr"/>
            <a:endParaRPr lang="en-US" sz="2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5" name="Title 1"/>
          <p:cNvSpPr txBox="1">
            <a:spLocks/>
          </p:cNvSpPr>
          <p:nvPr/>
        </p:nvSpPr>
        <p:spPr>
          <a:xfrm>
            <a:off x="381000" y="-152400"/>
            <a:ext cx="8229600" cy="838200"/>
          </a:xfrm>
          <a:prstGeom prst="rect">
            <a:avLst/>
          </a:prstGeom>
        </p:spPr>
        <p:txBody>
          <a:bodyPr>
            <a:normAutofit fontScale="92500" lnSpcReduction="20000"/>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3200" b="1" i="0" u="none" strike="noStrike" kern="1200" cap="none" spc="0" normalizeH="0" baseline="0" noProof="0" dirty="0" smtClean="0">
              <a:ln>
                <a:noFill/>
              </a:ln>
              <a:solidFill>
                <a:srgbClr val="002060"/>
              </a:solidFill>
              <a:effectLst/>
              <a:uLnTx/>
              <a:uFillTx/>
              <a:latin typeface="+mj-lt"/>
              <a:ea typeface="+mj-ea"/>
              <a:cs typeface="+mj-cs"/>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smtClean="0">
                <a:ln>
                  <a:noFill/>
                </a:ln>
                <a:solidFill>
                  <a:srgbClr val="002060"/>
                </a:solidFill>
                <a:effectLst/>
                <a:uLnTx/>
                <a:uFillTx/>
                <a:latin typeface="+mj-lt"/>
                <a:ea typeface="+mj-ea"/>
                <a:cs typeface="+mj-cs"/>
              </a:rPr>
              <a:t>Study Findings: </a:t>
            </a:r>
            <a:r>
              <a:rPr kumimoji="0" lang="en-US" sz="2400" b="1" i="0" u="none" strike="noStrike" kern="1200" cap="none" spc="0" normalizeH="0" baseline="0" noProof="0" dirty="0" smtClean="0">
                <a:ln>
                  <a:noFill/>
                </a:ln>
                <a:solidFill>
                  <a:srgbClr val="C00000"/>
                </a:solidFill>
                <a:effectLst/>
                <a:uLnTx/>
                <a:uFillTx/>
                <a:latin typeface="+mj-lt"/>
                <a:ea typeface="+mj-ea"/>
                <a:cs typeface="+mj-cs"/>
              </a:rPr>
              <a:t>Cont….</a:t>
            </a:r>
            <a:endParaRPr kumimoji="0" lang="en-US" sz="3200" b="1" i="0" u="none" strike="noStrike" kern="1200" cap="none" spc="0" normalizeH="0" baseline="0" noProof="0" dirty="0" smtClean="0">
              <a:ln>
                <a:noFill/>
              </a:ln>
              <a:solidFill>
                <a:srgbClr val="C00000"/>
              </a:solidFill>
              <a:effectLst/>
              <a:uLnTx/>
              <a:uFillTx/>
              <a:latin typeface="+mj-lt"/>
              <a:ea typeface="+mj-ea"/>
              <a:cs typeface="+mj-cs"/>
            </a:endParaRPr>
          </a:p>
        </p:txBody>
      </p:sp>
      <p:graphicFrame>
        <p:nvGraphicFramePr>
          <p:cNvPr id="6" name="Table 5"/>
          <p:cNvGraphicFramePr>
            <a:graphicFrameLocks noGrp="1"/>
          </p:cNvGraphicFramePr>
          <p:nvPr/>
        </p:nvGraphicFramePr>
        <p:xfrm>
          <a:off x="914400" y="838200"/>
          <a:ext cx="6477000" cy="3103080"/>
        </p:xfrm>
        <a:graphic>
          <a:graphicData uri="http://schemas.openxmlformats.org/drawingml/2006/table">
            <a:tbl>
              <a:tblPr/>
              <a:tblGrid>
                <a:gridCol w="2731266"/>
                <a:gridCol w="1092506"/>
                <a:gridCol w="1326614"/>
                <a:gridCol w="1326614"/>
              </a:tblGrid>
              <a:tr h="628275">
                <a:tc>
                  <a:txBody>
                    <a:bodyPr/>
                    <a:lstStyle/>
                    <a:p>
                      <a:pPr marL="0" marR="266700" algn="l" hangingPunct="0">
                        <a:lnSpc>
                          <a:spcPct val="150000"/>
                        </a:lnSpc>
                        <a:spcBef>
                          <a:spcPts val="0"/>
                        </a:spcBef>
                        <a:spcAft>
                          <a:spcPts val="0"/>
                        </a:spcAft>
                      </a:pPr>
                      <a:r>
                        <a:rPr lang="en-GB" sz="2000" b="1" u="none" kern="1200" dirty="0" smtClean="0">
                          <a:solidFill>
                            <a:schemeClr val="tx1"/>
                          </a:solidFill>
                          <a:latin typeface="+mn-lt"/>
                          <a:ea typeface="+mn-ea"/>
                          <a:cs typeface="+mn-cs"/>
                        </a:rPr>
                        <a:t>Needs of the elders</a:t>
                      </a:r>
                      <a:endParaRPr lang="en-GB" sz="2000" b="1" u="none" dirty="0">
                        <a:latin typeface="Times New Roman"/>
                        <a:ea typeface="Times New Roman"/>
                        <a:cs typeface="Times New Roman"/>
                      </a:endParaRPr>
                    </a:p>
                  </a:txBody>
                  <a:tcPr marL="65784" marR="657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BF8F"/>
                    </a:solidFill>
                  </a:tcPr>
                </a:tc>
                <a:tc>
                  <a:txBody>
                    <a:bodyPr/>
                    <a:lstStyle/>
                    <a:p>
                      <a:pPr marL="0" marR="266700" algn="l" hangingPunct="0">
                        <a:lnSpc>
                          <a:spcPct val="150000"/>
                        </a:lnSpc>
                        <a:spcBef>
                          <a:spcPts val="0"/>
                        </a:spcBef>
                        <a:spcAft>
                          <a:spcPts val="0"/>
                        </a:spcAft>
                      </a:pPr>
                      <a:r>
                        <a:rPr lang="en-GB" sz="1800" dirty="0">
                          <a:latin typeface="Times New Roman"/>
                          <a:ea typeface="Times New Roman"/>
                          <a:cs typeface="Times New Roman"/>
                        </a:rPr>
                        <a:t>MALE</a:t>
                      </a:r>
                      <a:endParaRPr lang="en-US" sz="1800" dirty="0">
                        <a:latin typeface="Times New Roman"/>
                        <a:ea typeface="Times New Roman"/>
                        <a:cs typeface="Times New Roman"/>
                      </a:endParaRPr>
                    </a:p>
                  </a:txBody>
                  <a:tcPr marL="65784" marR="657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BF8F"/>
                    </a:solidFill>
                  </a:tcPr>
                </a:tc>
                <a:tc>
                  <a:txBody>
                    <a:bodyPr/>
                    <a:lstStyle/>
                    <a:p>
                      <a:pPr marL="0" marR="266700" algn="l" hangingPunct="0">
                        <a:lnSpc>
                          <a:spcPct val="150000"/>
                        </a:lnSpc>
                        <a:spcBef>
                          <a:spcPts val="0"/>
                        </a:spcBef>
                        <a:spcAft>
                          <a:spcPts val="0"/>
                        </a:spcAft>
                      </a:pPr>
                      <a:r>
                        <a:rPr lang="en-GB" sz="1800" dirty="0">
                          <a:latin typeface="Times New Roman"/>
                          <a:ea typeface="Times New Roman"/>
                          <a:cs typeface="Times New Roman"/>
                        </a:rPr>
                        <a:t>FEMALE</a:t>
                      </a:r>
                      <a:endParaRPr lang="en-US" sz="1800" dirty="0">
                        <a:latin typeface="Times New Roman"/>
                        <a:ea typeface="Times New Roman"/>
                        <a:cs typeface="Times New Roman"/>
                      </a:endParaRPr>
                    </a:p>
                  </a:txBody>
                  <a:tcPr marL="65784" marR="657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BF8F"/>
                    </a:solidFill>
                  </a:tcPr>
                </a:tc>
                <a:tc>
                  <a:txBody>
                    <a:bodyPr/>
                    <a:lstStyle/>
                    <a:p>
                      <a:pPr marL="0" marR="266700" algn="l" hangingPunct="0">
                        <a:lnSpc>
                          <a:spcPct val="150000"/>
                        </a:lnSpc>
                        <a:spcBef>
                          <a:spcPts val="0"/>
                        </a:spcBef>
                        <a:spcAft>
                          <a:spcPts val="0"/>
                        </a:spcAft>
                      </a:pPr>
                      <a:r>
                        <a:rPr lang="en-GB" sz="1800" dirty="0">
                          <a:latin typeface="Times New Roman"/>
                          <a:ea typeface="Times New Roman"/>
                          <a:cs typeface="Times New Roman"/>
                        </a:rPr>
                        <a:t>TOTAL</a:t>
                      </a:r>
                      <a:endParaRPr lang="en-US" sz="1800" dirty="0">
                        <a:latin typeface="Times New Roman"/>
                        <a:ea typeface="Times New Roman"/>
                        <a:cs typeface="Times New Roman"/>
                      </a:endParaRPr>
                    </a:p>
                  </a:txBody>
                  <a:tcPr marL="65784" marR="657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BF8F"/>
                    </a:solidFill>
                  </a:tcPr>
                </a:tc>
              </a:tr>
              <a:tr h="700424">
                <a:tc>
                  <a:txBody>
                    <a:bodyPr/>
                    <a:lstStyle/>
                    <a:p>
                      <a:pPr marL="0" marR="0">
                        <a:spcBef>
                          <a:spcPts val="0"/>
                        </a:spcBef>
                        <a:spcAft>
                          <a:spcPts val="0"/>
                        </a:spcAft>
                      </a:pPr>
                      <a:r>
                        <a:rPr lang="en-GB" sz="1800">
                          <a:latin typeface="Times New Roman"/>
                          <a:ea typeface="Times New Roman"/>
                          <a:cs typeface="Times New Roman"/>
                        </a:rPr>
                        <a:t>Health Care/ Separate Hospital/ Free Treatment </a:t>
                      </a:r>
                      <a:endParaRPr lang="en-US" sz="1800">
                        <a:latin typeface="Times New Roman"/>
                        <a:ea typeface="Times New Roman"/>
                        <a:cs typeface="Times New Roman"/>
                      </a:endParaRPr>
                    </a:p>
                  </a:txBody>
                  <a:tcPr marL="65784" marR="657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GB" sz="1800" dirty="0">
                          <a:latin typeface="Times New Roman"/>
                          <a:ea typeface="Times New Roman"/>
                          <a:cs typeface="Times New Roman"/>
                        </a:rPr>
                        <a:t>100.0</a:t>
                      </a:r>
                      <a:endParaRPr lang="en-US" sz="1800" dirty="0">
                        <a:latin typeface="Times New Roman"/>
                        <a:ea typeface="Times New Roman"/>
                        <a:cs typeface="Times New Roman"/>
                      </a:endParaRPr>
                    </a:p>
                  </a:txBody>
                  <a:tcPr marL="65784" marR="657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GB" sz="1800" dirty="0">
                          <a:latin typeface="Times New Roman"/>
                          <a:ea typeface="Times New Roman"/>
                          <a:cs typeface="Times New Roman"/>
                        </a:rPr>
                        <a:t>100.0</a:t>
                      </a:r>
                      <a:endParaRPr lang="en-US" sz="1800" dirty="0">
                        <a:latin typeface="Times New Roman"/>
                        <a:ea typeface="Times New Roman"/>
                        <a:cs typeface="Times New Roman"/>
                      </a:endParaRPr>
                    </a:p>
                  </a:txBody>
                  <a:tcPr marL="65784" marR="657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GB" sz="1800" dirty="0">
                          <a:latin typeface="Times New Roman"/>
                          <a:ea typeface="Times New Roman"/>
                          <a:cs typeface="Times New Roman"/>
                        </a:rPr>
                        <a:t>100.0</a:t>
                      </a:r>
                      <a:endParaRPr lang="en-US" sz="1800" dirty="0">
                        <a:latin typeface="Times New Roman"/>
                        <a:ea typeface="Times New Roman"/>
                        <a:cs typeface="Times New Roman"/>
                      </a:endParaRPr>
                    </a:p>
                  </a:txBody>
                  <a:tcPr marL="65784" marR="657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00424">
                <a:tc>
                  <a:txBody>
                    <a:bodyPr/>
                    <a:lstStyle/>
                    <a:p>
                      <a:pPr marL="0" marR="0">
                        <a:spcBef>
                          <a:spcPts val="0"/>
                        </a:spcBef>
                        <a:spcAft>
                          <a:spcPts val="0"/>
                        </a:spcAft>
                      </a:pPr>
                      <a:r>
                        <a:rPr lang="en-GB" sz="1800">
                          <a:latin typeface="Times New Roman"/>
                          <a:ea typeface="Times New Roman"/>
                          <a:cs typeface="Times New Roman"/>
                        </a:rPr>
                        <a:t>Financial Aid/ Pension Scheme/ Free Travel Pass</a:t>
                      </a:r>
                      <a:endParaRPr lang="en-US" sz="1800">
                        <a:latin typeface="Times New Roman"/>
                        <a:ea typeface="Times New Roman"/>
                        <a:cs typeface="Times New Roman"/>
                      </a:endParaRPr>
                    </a:p>
                  </a:txBody>
                  <a:tcPr marL="65784" marR="657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GB" sz="1800">
                          <a:latin typeface="Times New Roman"/>
                          <a:ea typeface="Times New Roman"/>
                          <a:cs typeface="Times New Roman"/>
                        </a:rPr>
                        <a:t>100.0</a:t>
                      </a:r>
                      <a:endParaRPr lang="en-US" sz="1800">
                        <a:latin typeface="Times New Roman"/>
                        <a:ea typeface="Times New Roman"/>
                        <a:cs typeface="Times New Roman"/>
                      </a:endParaRPr>
                    </a:p>
                  </a:txBody>
                  <a:tcPr marL="65784" marR="657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GB" sz="1800">
                          <a:latin typeface="Times New Roman"/>
                          <a:ea typeface="Times New Roman"/>
                          <a:cs typeface="Times New Roman"/>
                        </a:rPr>
                        <a:t>100.0</a:t>
                      </a:r>
                      <a:endParaRPr lang="en-US" sz="1800">
                        <a:latin typeface="Times New Roman"/>
                        <a:ea typeface="Times New Roman"/>
                        <a:cs typeface="Times New Roman"/>
                      </a:endParaRPr>
                    </a:p>
                  </a:txBody>
                  <a:tcPr marL="65784" marR="657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GB" sz="1800" dirty="0">
                          <a:latin typeface="Times New Roman"/>
                          <a:ea typeface="Times New Roman"/>
                          <a:cs typeface="Times New Roman"/>
                        </a:rPr>
                        <a:t>100.0</a:t>
                      </a:r>
                      <a:endParaRPr lang="en-US" sz="1800" dirty="0">
                        <a:latin typeface="Times New Roman"/>
                        <a:ea typeface="Times New Roman"/>
                        <a:cs typeface="Times New Roman"/>
                      </a:endParaRPr>
                    </a:p>
                  </a:txBody>
                  <a:tcPr marL="65784" marR="657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47644">
                <a:tc>
                  <a:txBody>
                    <a:bodyPr/>
                    <a:lstStyle/>
                    <a:p>
                      <a:pPr marL="0" marR="0">
                        <a:spcBef>
                          <a:spcPts val="0"/>
                        </a:spcBef>
                        <a:spcAft>
                          <a:spcPts val="0"/>
                        </a:spcAft>
                      </a:pPr>
                      <a:r>
                        <a:rPr lang="en-GB" sz="1800">
                          <a:latin typeface="Times New Roman"/>
                          <a:ea typeface="Times New Roman"/>
                          <a:cs typeface="Times New Roman"/>
                        </a:rPr>
                        <a:t>Social security/ House Facility</a:t>
                      </a:r>
                      <a:endParaRPr lang="en-US" sz="1800">
                        <a:latin typeface="Times New Roman"/>
                        <a:ea typeface="Times New Roman"/>
                        <a:cs typeface="Times New Roman"/>
                      </a:endParaRPr>
                    </a:p>
                  </a:txBody>
                  <a:tcPr marL="65784" marR="657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GB" sz="1800">
                          <a:latin typeface="Times New Roman"/>
                          <a:ea typeface="Times New Roman"/>
                          <a:cs typeface="Times New Roman"/>
                        </a:rPr>
                        <a:t>45.2</a:t>
                      </a:r>
                      <a:endParaRPr lang="en-US" sz="1800">
                        <a:latin typeface="Times New Roman"/>
                        <a:ea typeface="Times New Roman"/>
                        <a:cs typeface="Times New Roman"/>
                      </a:endParaRPr>
                    </a:p>
                  </a:txBody>
                  <a:tcPr marL="65784" marR="657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GB" sz="1800">
                          <a:latin typeface="Times New Roman"/>
                          <a:ea typeface="Times New Roman"/>
                          <a:cs typeface="Times New Roman"/>
                        </a:rPr>
                        <a:t>47.1</a:t>
                      </a:r>
                      <a:endParaRPr lang="en-US" sz="1800">
                        <a:latin typeface="Times New Roman"/>
                        <a:ea typeface="Times New Roman"/>
                        <a:cs typeface="Times New Roman"/>
                      </a:endParaRPr>
                    </a:p>
                  </a:txBody>
                  <a:tcPr marL="65784" marR="657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GB" sz="1800" dirty="0">
                          <a:latin typeface="Times New Roman"/>
                          <a:ea typeface="Times New Roman"/>
                          <a:cs typeface="Times New Roman"/>
                        </a:rPr>
                        <a:t>46.3</a:t>
                      </a:r>
                      <a:endParaRPr lang="en-US" sz="1800" dirty="0">
                        <a:latin typeface="Times New Roman"/>
                        <a:ea typeface="Times New Roman"/>
                        <a:cs typeface="Times New Roman"/>
                      </a:endParaRPr>
                    </a:p>
                  </a:txBody>
                  <a:tcPr marL="65784" marR="657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25317">
                <a:tc>
                  <a:txBody>
                    <a:bodyPr/>
                    <a:lstStyle/>
                    <a:p>
                      <a:pPr marL="0" marR="0">
                        <a:spcBef>
                          <a:spcPts val="0"/>
                        </a:spcBef>
                        <a:spcAft>
                          <a:spcPts val="0"/>
                        </a:spcAft>
                      </a:pPr>
                      <a:r>
                        <a:rPr lang="en-GB" sz="1800" b="1">
                          <a:latin typeface="Times New Roman"/>
                          <a:ea typeface="Times New Roman"/>
                          <a:cs typeface="Times New Roman"/>
                        </a:rPr>
                        <a:t>TOTAL N</a:t>
                      </a:r>
                      <a:endParaRPr lang="en-US" sz="1800" b="1">
                        <a:latin typeface="Times New Roman"/>
                        <a:ea typeface="Times New Roman"/>
                        <a:cs typeface="Times New Roman"/>
                      </a:endParaRPr>
                    </a:p>
                  </a:txBody>
                  <a:tcPr marL="65784" marR="657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marL="0" marR="0">
                        <a:spcBef>
                          <a:spcPts val="0"/>
                        </a:spcBef>
                        <a:spcAft>
                          <a:spcPts val="0"/>
                        </a:spcAft>
                      </a:pPr>
                      <a:r>
                        <a:rPr lang="en-GB" sz="1800" b="1">
                          <a:latin typeface="Times New Roman"/>
                          <a:ea typeface="Times New Roman"/>
                          <a:cs typeface="Times New Roman"/>
                        </a:rPr>
                        <a:t>104</a:t>
                      </a:r>
                      <a:endParaRPr lang="en-US" sz="1800" b="1">
                        <a:latin typeface="Times New Roman"/>
                        <a:ea typeface="Times New Roman"/>
                        <a:cs typeface="Times New Roman"/>
                      </a:endParaRPr>
                    </a:p>
                  </a:txBody>
                  <a:tcPr marL="65784" marR="657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marL="0" marR="0">
                        <a:spcBef>
                          <a:spcPts val="0"/>
                        </a:spcBef>
                        <a:spcAft>
                          <a:spcPts val="0"/>
                        </a:spcAft>
                      </a:pPr>
                      <a:r>
                        <a:rPr lang="en-GB" sz="1800" b="1">
                          <a:latin typeface="Times New Roman"/>
                          <a:ea typeface="Times New Roman"/>
                          <a:cs typeface="Times New Roman"/>
                        </a:rPr>
                        <a:t>138</a:t>
                      </a:r>
                      <a:endParaRPr lang="en-US" sz="1800" b="1">
                        <a:latin typeface="Times New Roman"/>
                        <a:ea typeface="Times New Roman"/>
                        <a:cs typeface="Times New Roman"/>
                      </a:endParaRPr>
                    </a:p>
                  </a:txBody>
                  <a:tcPr marL="65784" marR="657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marL="0" marR="0">
                        <a:spcBef>
                          <a:spcPts val="0"/>
                        </a:spcBef>
                        <a:spcAft>
                          <a:spcPts val="0"/>
                        </a:spcAft>
                      </a:pPr>
                      <a:r>
                        <a:rPr lang="en-GB" sz="1800" b="1" dirty="0">
                          <a:latin typeface="Times New Roman"/>
                          <a:ea typeface="Times New Roman"/>
                          <a:cs typeface="Times New Roman"/>
                        </a:rPr>
                        <a:t>242</a:t>
                      </a:r>
                      <a:endParaRPr lang="en-US" sz="1800" b="1" dirty="0">
                        <a:latin typeface="Times New Roman"/>
                        <a:ea typeface="Times New Roman"/>
                        <a:cs typeface="Times New Roman"/>
                      </a:endParaRPr>
                    </a:p>
                  </a:txBody>
                  <a:tcPr marL="65784" marR="657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r>
            </a:tbl>
          </a:graphicData>
        </a:graphic>
      </p:graphicFrame>
      <p:pic>
        <p:nvPicPr>
          <p:cNvPr id="17409" name="Chart 1"/>
          <p:cNvPicPr>
            <a:picLocks noChangeArrowheads="1"/>
          </p:cNvPicPr>
          <p:nvPr/>
        </p:nvPicPr>
        <p:blipFill>
          <a:blip r:embed="rId3"/>
          <a:srcRect/>
          <a:stretch>
            <a:fillRect/>
          </a:stretch>
        </p:blipFill>
        <p:spPr bwMode="auto">
          <a:xfrm>
            <a:off x="609600" y="4038600"/>
            <a:ext cx="4267200" cy="2749550"/>
          </a:xfrm>
          <a:prstGeom prst="rect">
            <a:avLst/>
          </a:prstGeom>
          <a:noFill/>
          <a:ln w="9525">
            <a:noFill/>
            <a:miter lim="800000"/>
            <a:headEnd/>
            <a:tailEnd/>
          </a:ln>
        </p:spPr>
      </p:pic>
      <p:sp>
        <p:nvSpPr>
          <p:cNvPr id="7" name="Title 1"/>
          <p:cNvSpPr txBox="1">
            <a:spLocks/>
          </p:cNvSpPr>
          <p:nvPr/>
        </p:nvSpPr>
        <p:spPr>
          <a:xfrm>
            <a:off x="685800" y="4267200"/>
            <a:ext cx="4114800" cy="533400"/>
          </a:xfrm>
          <a:prstGeom prst="rect">
            <a:avLst/>
          </a:prstGeom>
        </p:spPr>
        <p:txBody>
          <a:bodyPr>
            <a:normAutofit fontScale="92500" lnSpcReduction="20000"/>
          </a:bodyPr>
          <a:lstStyle/>
          <a:p>
            <a:pPr lvl="0" algn="ctr">
              <a:spcBef>
                <a:spcPct val="0"/>
              </a:spcBef>
              <a:defRPr/>
            </a:pPr>
            <a:r>
              <a:rPr lang="en-GB" b="1" u="sng" dirty="0" smtClean="0"/>
              <a:t>Percentage of elders who Needs Support from Community</a:t>
            </a:r>
            <a:endParaRPr kumimoji="0" lang="en-US" b="1" i="0" u="none" strike="noStrike" kern="1200" cap="none" spc="0" normalizeH="0" baseline="0" noProof="0" dirty="0" smtClean="0">
              <a:ln>
                <a:noFill/>
              </a:ln>
              <a:solidFill>
                <a:srgbClr val="002060"/>
              </a:solidFill>
              <a:effectLst/>
              <a:uLnTx/>
              <a:uFillTx/>
              <a:latin typeface="+mj-lt"/>
              <a:ea typeface="+mj-ea"/>
              <a:cs typeface="+mj-cs"/>
            </a:endParaRPr>
          </a:p>
        </p:txBody>
      </p:sp>
      <p:pic>
        <p:nvPicPr>
          <p:cNvPr id="17410" name="Chart 2"/>
          <p:cNvPicPr>
            <a:picLocks noChangeArrowheads="1"/>
          </p:cNvPicPr>
          <p:nvPr/>
        </p:nvPicPr>
        <p:blipFill>
          <a:blip r:embed="rId4"/>
          <a:srcRect/>
          <a:stretch>
            <a:fillRect/>
          </a:stretch>
        </p:blipFill>
        <p:spPr bwMode="auto">
          <a:xfrm>
            <a:off x="4933950" y="3962400"/>
            <a:ext cx="4057650" cy="2895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707886"/>
          </a:xfrm>
          <a:prstGeom prst="rect">
            <a:avLst/>
          </a:prstGeom>
          <a:noFill/>
        </p:spPr>
        <p:txBody>
          <a:bodyPr wrap="square" lIns="91440" tIns="45720" rIns="91440" bIns="45720">
            <a:spAutoFit/>
          </a:bodyPr>
          <a:lstStyle/>
          <a:p>
            <a:pPr algn="ctr"/>
            <a:endParaRPr lang="en-US" sz="2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Black" pitchFamily="34" charset="0"/>
            </a:endParaRPr>
          </a:p>
          <a:p>
            <a:pPr algn="ctr"/>
            <a:endParaRPr lang="en-US" sz="2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Title 1"/>
          <p:cNvSpPr txBox="1">
            <a:spLocks/>
          </p:cNvSpPr>
          <p:nvPr/>
        </p:nvSpPr>
        <p:spPr>
          <a:xfrm>
            <a:off x="381000" y="-152400"/>
            <a:ext cx="8229600" cy="838200"/>
          </a:xfrm>
          <a:prstGeom prst="rect">
            <a:avLst/>
          </a:prstGeom>
        </p:spPr>
        <p:txBody>
          <a:bodyPr>
            <a:normAutofit fontScale="92500" lnSpcReduction="20000"/>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3200" b="1" i="0" u="none" strike="noStrike" kern="1200" cap="none" spc="0" normalizeH="0" baseline="0" noProof="0" dirty="0" smtClean="0">
              <a:ln>
                <a:noFill/>
              </a:ln>
              <a:solidFill>
                <a:srgbClr val="002060"/>
              </a:solidFill>
              <a:effectLst/>
              <a:uLnTx/>
              <a:uFillTx/>
              <a:latin typeface="+mj-lt"/>
              <a:ea typeface="+mj-ea"/>
              <a:cs typeface="+mj-cs"/>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smtClean="0">
                <a:ln>
                  <a:noFill/>
                </a:ln>
                <a:solidFill>
                  <a:srgbClr val="002060"/>
                </a:solidFill>
                <a:effectLst/>
                <a:uLnTx/>
                <a:uFillTx/>
                <a:latin typeface="+mj-lt"/>
                <a:ea typeface="+mj-ea"/>
                <a:cs typeface="+mj-cs"/>
              </a:rPr>
              <a:t>Study Findings: </a:t>
            </a:r>
            <a:r>
              <a:rPr kumimoji="0" lang="en-US" sz="2400" b="1" i="0" u="none" strike="noStrike" kern="1200" cap="none" spc="0" normalizeH="0" baseline="0" noProof="0" dirty="0" smtClean="0">
                <a:ln>
                  <a:noFill/>
                </a:ln>
                <a:solidFill>
                  <a:srgbClr val="C00000"/>
                </a:solidFill>
                <a:effectLst/>
                <a:uLnTx/>
                <a:uFillTx/>
                <a:latin typeface="+mj-lt"/>
                <a:ea typeface="+mj-ea"/>
                <a:cs typeface="+mj-cs"/>
              </a:rPr>
              <a:t>Cont….</a:t>
            </a:r>
            <a:endParaRPr kumimoji="0" lang="en-US" sz="3200" b="1" i="0" u="none" strike="noStrike" kern="1200" cap="none" spc="0" normalizeH="0" baseline="0" noProof="0" dirty="0" smtClean="0">
              <a:ln>
                <a:noFill/>
              </a:ln>
              <a:solidFill>
                <a:srgbClr val="C00000"/>
              </a:solidFill>
              <a:effectLst/>
              <a:uLnTx/>
              <a:uFillTx/>
              <a:latin typeface="+mj-lt"/>
              <a:ea typeface="+mj-ea"/>
              <a:cs typeface="+mj-cs"/>
            </a:endParaRPr>
          </a:p>
        </p:txBody>
      </p:sp>
      <p:pic>
        <p:nvPicPr>
          <p:cNvPr id="16385" name="Chart 4"/>
          <p:cNvPicPr>
            <a:picLocks noChangeArrowheads="1"/>
          </p:cNvPicPr>
          <p:nvPr/>
        </p:nvPicPr>
        <p:blipFill>
          <a:blip r:embed="rId2"/>
          <a:srcRect/>
          <a:stretch>
            <a:fillRect/>
          </a:stretch>
        </p:blipFill>
        <p:spPr bwMode="auto">
          <a:xfrm>
            <a:off x="228600" y="762000"/>
            <a:ext cx="4114800" cy="2743200"/>
          </a:xfrm>
          <a:prstGeom prst="rect">
            <a:avLst/>
          </a:prstGeom>
          <a:noFill/>
          <a:ln w="9525">
            <a:noFill/>
            <a:miter lim="800000"/>
            <a:headEnd/>
            <a:tailEnd/>
          </a:ln>
        </p:spPr>
      </p:pic>
      <p:sp>
        <p:nvSpPr>
          <p:cNvPr id="5" name="Rectangle 4"/>
          <p:cNvSpPr/>
          <p:nvPr/>
        </p:nvSpPr>
        <p:spPr>
          <a:xfrm>
            <a:off x="4304714" y="1395910"/>
            <a:ext cx="4610686" cy="966290"/>
          </a:xfrm>
          <a:prstGeom prst="rect">
            <a:avLst/>
          </a:prstGeom>
        </p:spPr>
        <p:txBody>
          <a:bodyPr wrap="none">
            <a:spAutoFit/>
          </a:bodyPr>
          <a:lstStyle/>
          <a:p>
            <a:pPr algn="ctr">
              <a:lnSpc>
                <a:spcPct val="150000"/>
              </a:lnSpc>
            </a:pPr>
            <a:r>
              <a:rPr lang="en-GB" sz="2000" b="1" u="sng" dirty="0" smtClean="0"/>
              <a:t>Community have Arrangement for Elderly</a:t>
            </a:r>
          </a:p>
          <a:p>
            <a:pPr algn="ctr">
              <a:lnSpc>
                <a:spcPct val="150000"/>
              </a:lnSpc>
            </a:pPr>
            <a:r>
              <a:rPr lang="en-GB" sz="2000" b="1" u="sng" dirty="0" smtClean="0"/>
              <a:t> in Case of Need Reported by elders</a:t>
            </a:r>
            <a:endParaRPr lang="en-US" sz="2000" b="1" u="sng" dirty="0">
              <a:latin typeface="Times New Roman" pitchFamily="18" charset="0"/>
              <a:ea typeface="Times New Roman"/>
              <a:cs typeface="Times New Roman" pitchFamily="18" charset="0"/>
            </a:endParaRPr>
          </a:p>
        </p:txBody>
      </p:sp>
      <p:pic>
        <p:nvPicPr>
          <p:cNvPr id="16386" name="Chart 5"/>
          <p:cNvPicPr>
            <a:picLocks noChangeArrowheads="1"/>
          </p:cNvPicPr>
          <p:nvPr/>
        </p:nvPicPr>
        <p:blipFill>
          <a:blip r:embed="rId3"/>
          <a:srcRect/>
          <a:stretch>
            <a:fillRect/>
          </a:stretch>
        </p:blipFill>
        <p:spPr bwMode="auto">
          <a:xfrm>
            <a:off x="3810000" y="3657600"/>
            <a:ext cx="5105400" cy="2933700"/>
          </a:xfrm>
          <a:prstGeom prst="rect">
            <a:avLst/>
          </a:prstGeom>
          <a:noFill/>
          <a:ln w="9525">
            <a:noFill/>
            <a:miter lim="800000"/>
            <a:headEnd/>
            <a:tailEnd/>
          </a:ln>
        </p:spPr>
      </p:pic>
      <p:sp>
        <p:nvSpPr>
          <p:cNvPr id="7" name="Rectangle 6"/>
          <p:cNvSpPr/>
          <p:nvPr/>
        </p:nvSpPr>
        <p:spPr>
          <a:xfrm>
            <a:off x="228600" y="3910510"/>
            <a:ext cx="3657600" cy="1938992"/>
          </a:xfrm>
          <a:prstGeom prst="rect">
            <a:avLst/>
          </a:prstGeom>
        </p:spPr>
        <p:txBody>
          <a:bodyPr wrap="square">
            <a:spAutoFit/>
          </a:bodyPr>
          <a:lstStyle/>
          <a:p>
            <a:pPr algn="ctr">
              <a:lnSpc>
                <a:spcPct val="150000"/>
              </a:lnSpc>
            </a:pPr>
            <a:r>
              <a:rPr lang="en-GB" sz="2000" b="1" u="sng" dirty="0" smtClean="0"/>
              <a:t>Community have Arrangement for Elderly</a:t>
            </a:r>
          </a:p>
          <a:p>
            <a:pPr algn="ctr">
              <a:lnSpc>
                <a:spcPct val="150000"/>
              </a:lnSpc>
            </a:pPr>
            <a:r>
              <a:rPr lang="en-GB" sz="2000" b="1" u="sng" dirty="0" smtClean="0"/>
              <a:t> in Case of Need Reported by elders</a:t>
            </a:r>
            <a:endParaRPr lang="en-US" sz="2000" b="1" u="sng" dirty="0">
              <a:latin typeface="Times New Roman" pitchFamily="18" charset="0"/>
              <a:ea typeface="Times New Roman"/>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707886"/>
          </a:xfrm>
          <a:prstGeom prst="rect">
            <a:avLst/>
          </a:prstGeom>
          <a:noFill/>
        </p:spPr>
        <p:txBody>
          <a:bodyPr wrap="square" lIns="91440" tIns="45720" rIns="91440" bIns="45720">
            <a:spAutoFit/>
          </a:bodyPr>
          <a:lstStyle/>
          <a:p>
            <a:pPr algn="ctr"/>
            <a:endParaRPr lang="en-US" sz="2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Black" pitchFamily="34" charset="0"/>
            </a:endParaRPr>
          </a:p>
          <a:p>
            <a:pPr algn="ctr"/>
            <a:endParaRPr lang="en-US" sz="2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Title 1"/>
          <p:cNvSpPr txBox="1">
            <a:spLocks/>
          </p:cNvSpPr>
          <p:nvPr/>
        </p:nvSpPr>
        <p:spPr>
          <a:xfrm>
            <a:off x="381000" y="-152400"/>
            <a:ext cx="8229600" cy="838200"/>
          </a:xfrm>
          <a:prstGeom prst="rect">
            <a:avLst/>
          </a:prstGeom>
        </p:spPr>
        <p:txBody>
          <a:bodyPr>
            <a:normAutofit fontScale="92500" lnSpcReduction="20000"/>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3200" b="1" i="0" u="none" strike="noStrike" kern="1200" cap="none" spc="0" normalizeH="0" baseline="0" noProof="0" dirty="0" smtClean="0">
              <a:ln>
                <a:noFill/>
              </a:ln>
              <a:solidFill>
                <a:srgbClr val="002060"/>
              </a:solidFill>
              <a:effectLst/>
              <a:uLnTx/>
              <a:uFillTx/>
              <a:latin typeface="+mj-lt"/>
              <a:ea typeface="+mj-ea"/>
              <a:cs typeface="+mj-cs"/>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smtClean="0">
                <a:ln>
                  <a:noFill/>
                </a:ln>
                <a:solidFill>
                  <a:srgbClr val="002060"/>
                </a:solidFill>
                <a:effectLst/>
                <a:uLnTx/>
                <a:uFillTx/>
                <a:latin typeface="+mj-lt"/>
                <a:ea typeface="+mj-ea"/>
                <a:cs typeface="+mj-cs"/>
              </a:rPr>
              <a:t>Study Findings: </a:t>
            </a:r>
            <a:r>
              <a:rPr kumimoji="0" lang="en-US" sz="2400" b="1" i="0" u="none" strike="noStrike" kern="1200" cap="none" spc="0" normalizeH="0" baseline="0" noProof="0" dirty="0" smtClean="0">
                <a:ln>
                  <a:noFill/>
                </a:ln>
                <a:solidFill>
                  <a:srgbClr val="C00000"/>
                </a:solidFill>
                <a:effectLst/>
                <a:uLnTx/>
                <a:uFillTx/>
                <a:latin typeface="+mj-lt"/>
                <a:ea typeface="+mj-ea"/>
                <a:cs typeface="+mj-cs"/>
              </a:rPr>
              <a:t>Cont….</a:t>
            </a:r>
            <a:endParaRPr kumimoji="0" lang="en-US" sz="3200" b="1" i="0" u="none" strike="noStrike" kern="1200" cap="none" spc="0" normalizeH="0" baseline="0" noProof="0" dirty="0" smtClean="0">
              <a:ln>
                <a:noFill/>
              </a:ln>
              <a:solidFill>
                <a:srgbClr val="C00000"/>
              </a:solidFill>
              <a:effectLst/>
              <a:uLnTx/>
              <a:uFillTx/>
              <a:latin typeface="+mj-lt"/>
              <a:ea typeface="+mj-ea"/>
              <a:cs typeface="+mj-cs"/>
            </a:endParaRPr>
          </a:p>
        </p:txBody>
      </p:sp>
      <p:pic>
        <p:nvPicPr>
          <p:cNvPr id="15361" name="Chart 6"/>
          <p:cNvPicPr>
            <a:picLocks noChangeArrowheads="1"/>
          </p:cNvPicPr>
          <p:nvPr/>
        </p:nvPicPr>
        <p:blipFill>
          <a:blip r:embed="rId2"/>
          <a:srcRect/>
          <a:stretch>
            <a:fillRect/>
          </a:stretch>
        </p:blipFill>
        <p:spPr bwMode="auto">
          <a:xfrm>
            <a:off x="152400" y="838200"/>
            <a:ext cx="4591050" cy="2752725"/>
          </a:xfrm>
          <a:prstGeom prst="rect">
            <a:avLst/>
          </a:prstGeom>
          <a:noFill/>
          <a:ln w="9525">
            <a:noFill/>
            <a:miter lim="800000"/>
            <a:headEnd/>
            <a:tailEnd/>
          </a:ln>
        </p:spPr>
      </p:pic>
      <p:sp>
        <p:nvSpPr>
          <p:cNvPr id="5" name="Rectangle 4"/>
          <p:cNvSpPr/>
          <p:nvPr/>
        </p:nvSpPr>
        <p:spPr>
          <a:xfrm>
            <a:off x="4876800" y="1395910"/>
            <a:ext cx="4114800" cy="1477328"/>
          </a:xfrm>
          <a:prstGeom prst="rect">
            <a:avLst/>
          </a:prstGeom>
        </p:spPr>
        <p:txBody>
          <a:bodyPr wrap="square">
            <a:spAutoFit/>
          </a:bodyPr>
          <a:lstStyle/>
          <a:p>
            <a:pPr algn="ctr">
              <a:lnSpc>
                <a:spcPct val="150000"/>
              </a:lnSpc>
            </a:pPr>
            <a:r>
              <a:rPr lang="en-GB" sz="2000" b="1" u="sng" dirty="0" smtClean="0"/>
              <a:t>Percentage of elders who Reported NGO is Working in their Areas for elders</a:t>
            </a:r>
            <a:endParaRPr lang="en-US" sz="2000" b="1" u="sng" dirty="0">
              <a:latin typeface="Times New Roman" pitchFamily="18" charset="0"/>
              <a:ea typeface="Times New Roman"/>
              <a:cs typeface="Times New Roman" pitchFamily="18" charset="0"/>
            </a:endParaRPr>
          </a:p>
        </p:txBody>
      </p:sp>
      <p:graphicFrame>
        <p:nvGraphicFramePr>
          <p:cNvPr id="6" name="Table 5"/>
          <p:cNvGraphicFramePr>
            <a:graphicFrameLocks noGrp="1"/>
          </p:cNvGraphicFramePr>
          <p:nvPr/>
        </p:nvGraphicFramePr>
        <p:xfrm>
          <a:off x="1524001" y="4060190"/>
          <a:ext cx="7010400" cy="2340610"/>
        </p:xfrm>
        <a:graphic>
          <a:graphicData uri="http://schemas.openxmlformats.org/drawingml/2006/table">
            <a:tbl>
              <a:tblPr/>
              <a:tblGrid>
                <a:gridCol w="2498552"/>
                <a:gridCol w="1471255"/>
                <a:gridCol w="1548689"/>
                <a:gridCol w="1491904"/>
              </a:tblGrid>
              <a:tr h="384175">
                <a:tc>
                  <a:txBody>
                    <a:bodyPr/>
                    <a:lstStyle/>
                    <a:p>
                      <a:pPr marL="0" marR="0">
                        <a:lnSpc>
                          <a:spcPct val="150000"/>
                        </a:lnSpc>
                        <a:spcBef>
                          <a:spcPts val="0"/>
                        </a:spcBef>
                        <a:spcAft>
                          <a:spcPts val="0"/>
                        </a:spcAft>
                      </a:pPr>
                      <a:r>
                        <a:rPr lang="en-GB" sz="1800" b="1" u="none" dirty="0">
                          <a:latin typeface="Times New Roman"/>
                          <a:ea typeface="Times New Roman"/>
                          <a:cs typeface="Times New Roman"/>
                        </a:rPr>
                        <a:t>Health Status of elders</a:t>
                      </a:r>
                      <a:endParaRPr lang="en-US" sz="1800" u="none"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BF8F"/>
                    </a:solidFill>
                  </a:tcPr>
                </a:tc>
                <a:tc>
                  <a:txBody>
                    <a:bodyPr/>
                    <a:lstStyle/>
                    <a:p>
                      <a:pPr marL="0" marR="0">
                        <a:lnSpc>
                          <a:spcPct val="150000"/>
                        </a:lnSpc>
                        <a:spcBef>
                          <a:spcPts val="0"/>
                        </a:spcBef>
                        <a:spcAft>
                          <a:spcPts val="0"/>
                        </a:spcAft>
                      </a:pPr>
                      <a:r>
                        <a:rPr lang="en-GB" sz="1800" dirty="0">
                          <a:latin typeface="Times New Roman"/>
                          <a:ea typeface="Times New Roman"/>
                          <a:cs typeface="Times New Roman"/>
                        </a:rPr>
                        <a:t>Male</a:t>
                      </a:r>
                      <a:endParaRPr lang="en-US" sz="18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BF8F"/>
                    </a:solidFill>
                  </a:tcPr>
                </a:tc>
                <a:tc>
                  <a:txBody>
                    <a:bodyPr/>
                    <a:lstStyle/>
                    <a:p>
                      <a:pPr marL="0" marR="0">
                        <a:lnSpc>
                          <a:spcPct val="150000"/>
                        </a:lnSpc>
                        <a:spcBef>
                          <a:spcPts val="0"/>
                        </a:spcBef>
                        <a:spcAft>
                          <a:spcPts val="0"/>
                        </a:spcAft>
                      </a:pPr>
                      <a:r>
                        <a:rPr lang="en-GB" sz="1800" dirty="0">
                          <a:latin typeface="Times New Roman"/>
                          <a:ea typeface="Times New Roman"/>
                          <a:cs typeface="Times New Roman"/>
                        </a:rPr>
                        <a:t>Female</a:t>
                      </a:r>
                      <a:endParaRPr lang="en-US" sz="18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BF8F"/>
                    </a:solidFill>
                  </a:tcPr>
                </a:tc>
                <a:tc>
                  <a:txBody>
                    <a:bodyPr/>
                    <a:lstStyle/>
                    <a:p>
                      <a:pPr marL="0" marR="0">
                        <a:lnSpc>
                          <a:spcPct val="150000"/>
                        </a:lnSpc>
                        <a:spcBef>
                          <a:spcPts val="0"/>
                        </a:spcBef>
                        <a:spcAft>
                          <a:spcPts val="0"/>
                        </a:spcAft>
                      </a:pPr>
                      <a:r>
                        <a:rPr lang="en-GB" sz="1800">
                          <a:latin typeface="Times New Roman"/>
                          <a:ea typeface="Times New Roman"/>
                          <a:cs typeface="Times New Roman"/>
                        </a:rPr>
                        <a:t>Total</a:t>
                      </a:r>
                      <a:endParaRPr lang="en-US" sz="18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BF8F"/>
                    </a:solidFill>
                  </a:tcPr>
                </a:tc>
              </a:tr>
              <a:tr h="374650">
                <a:tc>
                  <a:txBody>
                    <a:bodyPr/>
                    <a:lstStyle/>
                    <a:p>
                      <a:pPr marL="0" marR="0">
                        <a:spcBef>
                          <a:spcPts val="0"/>
                        </a:spcBef>
                        <a:spcAft>
                          <a:spcPts val="0"/>
                        </a:spcAft>
                      </a:pPr>
                      <a:r>
                        <a:rPr lang="en-GB" sz="1800">
                          <a:latin typeface="Times New Roman"/>
                          <a:ea typeface="Times New Roman"/>
                          <a:cs typeface="Times New Roman"/>
                        </a:rPr>
                        <a:t>Good </a:t>
                      </a:r>
                      <a:endParaRPr lang="en-US" sz="18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GB" sz="1800">
                          <a:latin typeface="Times New Roman"/>
                          <a:ea typeface="Times New Roman"/>
                          <a:cs typeface="Times New Roman"/>
                        </a:rPr>
                        <a:t>17 (16.3%)</a:t>
                      </a:r>
                      <a:endParaRPr lang="en-US" sz="18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GB" sz="1800" dirty="0">
                          <a:latin typeface="Times New Roman"/>
                          <a:ea typeface="Times New Roman"/>
                          <a:cs typeface="Times New Roman"/>
                        </a:rPr>
                        <a:t>19 (13.8%)</a:t>
                      </a:r>
                      <a:endParaRPr lang="en-US" sz="18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GB" sz="1800" dirty="0">
                          <a:latin typeface="Times New Roman"/>
                          <a:ea typeface="Times New Roman"/>
                          <a:cs typeface="Times New Roman"/>
                        </a:rPr>
                        <a:t>36 (14.9%)</a:t>
                      </a:r>
                      <a:endParaRPr lang="en-US" sz="18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4175">
                <a:tc>
                  <a:txBody>
                    <a:bodyPr/>
                    <a:lstStyle/>
                    <a:p>
                      <a:pPr marL="0" marR="0">
                        <a:spcBef>
                          <a:spcPts val="0"/>
                        </a:spcBef>
                        <a:spcAft>
                          <a:spcPts val="0"/>
                        </a:spcAft>
                      </a:pPr>
                      <a:r>
                        <a:rPr lang="en-GB" sz="1800" dirty="0">
                          <a:latin typeface="Times New Roman"/>
                          <a:ea typeface="Times New Roman"/>
                          <a:cs typeface="Times New Roman"/>
                        </a:rPr>
                        <a:t>Average </a:t>
                      </a:r>
                      <a:endParaRPr lang="en-US" sz="18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GB" sz="1800">
                          <a:latin typeface="Times New Roman"/>
                          <a:ea typeface="Times New Roman"/>
                          <a:cs typeface="Times New Roman"/>
                        </a:rPr>
                        <a:t>35 (33.7%)</a:t>
                      </a:r>
                      <a:endParaRPr lang="en-US" sz="18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GB" sz="1800">
                          <a:latin typeface="Times New Roman"/>
                          <a:ea typeface="Times New Roman"/>
                          <a:cs typeface="Times New Roman"/>
                        </a:rPr>
                        <a:t>42 (30.4%)</a:t>
                      </a:r>
                      <a:endParaRPr lang="en-US" sz="18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GB" sz="1800" dirty="0">
                          <a:latin typeface="Times New Roman"/>
                          <a:ea typeface="Times New Roman"/>
                          <a:cs typeface="Times New Roman"/>
                        </a:rPr>
                        <a:t>77 (31.8%)</a:t>
                      </a:r>
                      <a:endParaRPr lang="en-US" sz="18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74650">
                <a:tc>
                  <a:txBody>
                    <a:bodyPr/>
                    <a:lstStyle/>
                    <a:p>
                      <a:pPr marL="0" marR="0">
                        <a:spcBef>
                          <a:spcPts val="0"/>
                        </a:spcBef>
                        <a:spcAft>
                          <a:spcPts val="0"/>
                        </a:spcAft>
                      </a:pPr>
                      <a:r>
                        <a:rPr lang="en-GB" sz="1800">
                          <a:latin typeface="Times New Roman"/>
                          <a:ea typeface="Times New Roman"/>
                          <a:cs typeface="Times New Roman"/>
                        </a:rPr>
                        <a:t>Poor </a:t>
                      </a:r>
                      <a:endParaRPr lang="en-US" sz="18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GB" sz="1800">
                          <a:latin typeface="Times New Roman"/>
                          <a:ea typeface="Times New Roman"/>
                          <a:cs typeface="Times New Roman"/>
                        </a:rPr>
                        <a:t>36 (34.6%)</a:t>
                      </a:r>
                      <a:endParaRPr lang="en-US" sz="18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GB" sz="1800">
                          <a:latin typeface="Times New Roman"/>
                          <a:ea typeface="Times New Roman"/>
                          <a:cs typeface="Times New Roman"/>
                        </a:rPr>
                        <a:t>52 (37.7%)</a:t>
                      </a:r>
                      <a:endParaRPr lang="en-US" sz="18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GB" sz="1800" dirty="0">
                          <a:latin typeface="Times New Roman"/>
                          <a:ea typeface="Times New Roman"/>
                          <a:cs typeface="Times New Roman"/>
                        </a:rPr>
                        <a:t>88 (36.4%)</a:t>
                      </a:r>
                      <a:endParaRPr lang="en-US" sz="18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4175">
                <a:tc>
                  <a:txBody>
                    <a:bodyPr/>
                    <a:lstStyle/>
                    <a:p>
                      <a:pPr marL="0" marR="0">
                        <a:spcBef>
                          <a:spcPts val="0"/>
                        </a:spcBef>
                        <a:spcAft>
                          <a:spcPts val="0"/>
                        </a:spcAft>
                      </a:pPr>
                      <a:r>
                        <a:rPr lang="en-GB" sz="1800">
                          <a:latin typeface="Times New Roman"/>
                          <a:ea typeface="Times New Roman"/>
                          <a:cs typeface="Times New Roman"/>
                        </a:rPr>
                        <a:t>Very poor</a:t>
                      </a:r>
                      <a:endParaRPr lang="en-US" sz="18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GB" sz="1800">
                          <a:latin typeface="Times New Roman"/>
                          <a:ea typeface="Times New Roman"/>
                          <a:cs typeface="Times New Roman"/>
                        </a:rPr>
                        <a:t>16 (15.4%)</a:t>
                      </a:r>
                      <a:endParaRPr lang="en-US" sz="18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GB" sz="1800">
                          <a:latin typeface="Times New Roman"/>
                          <a:ea typeface="Times New Roman"/>
                          <a:cs typeface="Times New Roman"/>
                        </a:rPr>
                        <a:t>25 (18.1%)</a:t>
                      </a:r>
                      <a:endParaRPr lang="en-US" sz="18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GB" sz="1800" dirty="0">
                          <a:latin typeface="Times New Roman"/>
                          <a:ea typeface="Times New Roman"/>
                          <a:cs typeface="Times New Roman"/>
                        </a:rPr>
                        <a:t>41 (16.9%)</a:t>
                      </a:r>
                      <a:endParaRPr lang="en-US" sz="18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4175">
                <a:tc>
                  <a:txBody>
                    <a:bodyPr/>
                    <a:lstStyle/>
                    <a:p>
                      <a:pPr marL="0" marR="0">
                        <a:lnSpc>
                          <a:spcPct val="150000"/>
                        </a:lnSpc>
                        <a:spcBef>
                          <a:spcPts val="0"/>
                        </a:spcBef>
                        <a:spcAft>
                          <a:spcPts val="0"/>
                        </a:spcAft>
                      </a:pPr>
                      <a:r>
                        <a:rPr lang="en-GB" sz="1800" b="1" dirty="0">
                          <a:latin typeface="Times New Roman"/>
                          <a:ea typeface="Times New Roman"/>
                          <a:cs typeface="Times New Roman"/>
                        </a:rPr>
                        <a:t>TOTAL N</a:t>
                      </a:r>
                      <a:endParaRPr lang="en-US" sz="1800" b="1"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marL="0" marR="0">
                        <a:spcBef>
                          <a:spcPts val="0"/>
                        </a:spcBef>
                        <a:spcAft>
                          <a:spcPts val="0"/>
                        </a:spcAft>
                      </a:pPr>
                      <a:r>
                        <a:rPr lang="en-GB" sz="1800" b="1" dirty="0">
                          <a:latin typeface="Times New Roman"/>
                          <a:ea typeface="Times New Roman"/>
                          <a:cs typeface="Times New Roman"/>
                        </a:rPr>
                        <a:t>104 (100.0%)</a:t>
                      </a:r>
                      <a:endParaRPr lang="en-US" sz="1800" b="1"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marL="0" marR="0">
                        <a:spcBef>
                          <a:spcPts val="0"/>
                        </a:spcBef>
                        <a:spcAft>
                          <a:spcPts val="0"/>
                        </a:spcAft>
                      </a:pPr>
                      <a:r>
                        <a:rPr lang="en-GB" sz="1800" b="1" dirty="0">
                          <a:latin typeface="Times New Roman"/>
                          <a:ea typeface="Times New Roman"/>
                          <a:cs typeface="Times New Roman"/>
                        </a:rPr>
                        <a:t>138 (100.0%)</a:t>
                      </a:r>
                      <a:endParaRPr lang="en-US" sz="1800" b="1"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marL="0" marR="0">
                        <a:spcBef>
                          <a:spcPts val="0"/>
                        </a:spcBef>
                        <a:spcAft>
                          <a:spcPts val="0"/>
                        </a:spcAft>
                      </a:pPr>
                      <a:r>
                        <a:rPr lang="en-GB" sz="1800" b="1" dirty="0">
                          <a:latin typeface="Times New Roman"/>
                          <a:ea typeface="Times New Roman"/>
                          <a:cs typeface="Times New Roman"/>
                        </a:rPr>
                        <a:t>242 (100.0%)</a:t>
                      </a:r>
                      <a:endParaRPr lang="en-US" sz="1800" b="1"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r>
            </a:tbl>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707886"/>
          </a:xfrm>
          <a:prstGeom prst="rect">
            <a:avLst/>
          </a:prstGeom>
          <a:noFill/>
        </p:spPr>
        <p:txBody>
          <a:bodyPr wrap="square" lIns="91440" tIns="45720" rIns="91440" bIns="45720">
            <a:spAutoFit/>
          </a:bodyPr>
          <a:lstStyle/>
          <a:p>
            <a:pPr algn="ctr"/>
            <a:endParaRPr lang="en-US" sz="2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Black" pitchFamily="34" charset="0"/>
            </a:endParaRPr>
          </a:p>
          <a:p>
            <a:pPr algn="ctr"/>
            <a:endParaRPr lang="en-US" sz="2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Title 1"/>
          <p:cNvSpPr txBox="1">
            <a:spLocks/>
          </p:cNvSpPr>
          <p:nvPr/>
        </p:nvSpPr>
        <p:spPr>
          <a:xfrm>
            <a:off x="381000" y="-152400"/>
            <a:ext cx="8229600" cy="838200"/>
          </a:xfrm>
          <a:prstGeom prst="rect">
            <a:avLst/>
          </a:prstGeom>
        </p:spPr>
        <p:txBody>
          <a:bodyPr>
            <a:normAutofit fontScale="92500" lnSpcReduction="20000"/>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3200" b="1" i="0" u="none" strike="noStrike" kern="1200" cap="none" spc="0" normalizeH="0" baseline="0" noProof="0" dirty="0" smtClean="0">
              <a:ln>
                <a:noFill/>
              </a:ln>
              <a:solidFill>
                <a:srgbClr val="002060"/>
              </a:solidFill>
              <a:effectLst/>
              <a:uLnTx/>
              <a:uFillTx/>
              <a:latin typeface="+mj-lt"/>
              <a:ea typeface="+mj-ea"/>
              <a:cs typeface="+mj-cs"/>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smtClean="0">
                <a:ln>
                  <a:noFill/>
                </a:ln>
                <a:solidFill>
                  <a:srgbClr val="002060"/>
                </a:solidFill>
                <a:effectLst/>
                <a:uLnTx/>
                <a:uFillTx/>
                <a:latin typeface="+mj-lt"/>
                <a:ea typeface="+mj-ea"/>
                <a:cs typeface="+mj-cs"/>
              </a:rPr>
              <a:t>Study Findings: </a:t>
            </a:r>
            <a:r>
              <a:rPr kumimoji="0" lang="en-US" sz="2400" b="1" i="0" u="none" strike="noStrike" kern="1200" cap="none" spc="0" normalizeH="0" baseline="0" noProof="0" dirty="0" smtClean="0">
                <a:ln>
                  <a:noFill/>
                </a:ln>
                <a:solidFill>
                  <a:srgbClr val="C00000"/>
                </a:solidFill>
                <a:effectLst/>
                <a:uLnTx/>
                <a:uFillTx/>
                <a:latin typeface="+mj-lt"/>
                <a:ea typeface="+mj-ea"/>
                <a:cs typeface="+mj-cs"/>
              </a:rPr>
              <a:t>Cont….</a:t>
            </a:r>
            <a:endParaRPr kumimoji="0" lang="en-US" sz="3200" b="1" i="0" u="none" strike="noStrike" kern="1200" cap="none" spc="0" normalizeH="0" baseline="0" noProof="0" dirty="0" smtClean="0">
              <a:ln>
                <a:noFill/>
              </a:ln>
              <a:solidFill>
                <a:srgbClr val="C00000"/>
              </a:solidFill>
              <a:effectLst/>
              <a:uLnTx/>
              <a:uFillTx/>
              <a:latin typeface="+mj-lt"/>
              <a:ea typeface="+mj-ea"/>
              <a:cs typeface="+mj-cs"/>
            </a:endParaRPr>
          </a:p>
        </p:txBody>
      </p:sp>
      <p:graphicFrame>
        <p:nvGraphicFramePr>
          <p:cNvPr id="5" name="Table 4"/>
          <p:cNvGraphicFramePr>
            <a:graphicFrameLocks noGrp="1"/>
          </p:cNvGraphicFramePr>
          <p:nvPr/>
        </p:nvGraphicFramePr>
        <p:xfrm>
          <a:off x="533401" y="990600"/>
          <a:ext cx="5867401" cy="1884814"/>
        </p:xfrm>
        <a:graphic>
          <a:graphicData uri="http://schemas.openxmlformats.org/drawingml/2006/table">
            <a:tbl>
              <a:tblPr/>
              <a:tblGrid>
                <a:gridCol w="2872911"/>
                <a:gridCol w="1032146"/>
                <a:gridCol w="962492"/>
                <a:gridCol w="999852"/>
              </a:tblGrid>
              <a:tr h="533400">
                <a:tc>
                  <a:txBody>
                    <a:bodyPr/>
                    <a:lstStyle/>
                    <a:p>
                      <a:pPr marL="0" marR="0">
                        <a:spcBef>
                          <a:spcPts val="0"/>
                        </a:spcBef>
                        <a:spcAft>
                          <a:spcPts val="0"/>
                        </a:spcAft>
                      </a:pPr>
                      <a:r>
                        <a:rPr lang="en-GB" sz="1600">
                          <a:latin typeface="Times New Roman"/>
                          <a:ea typeface="Times New Roman"/>
                          <a:cs typeface="Times New Roman"/>
                        </a:rPr>
                        <a:t>Utilization of Health Facility for elders</a:t>
                      </a:r>
                      <a:endParaRPr lang="en-US"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BF8F"/>
                    </a:solidFill>
                  </a:tcPr>
                </a:tc>
                <a:tc>
                  <a:txBody>
                    <a:bodyPr/>
                    <a:lstStyle/>
                    <a:p>
                      <a:pPr marL="0" marR="0">
                        <a:spcBef>
                          <a:spcPts val="0"/>
                        </a:spcBef>
                        <a:spcAft>
                          <a:spcPts val="0"/>
                        </a:spcAft>
                      </a:pPr>
                      <a:r>
                        <a:rPr lang="en-GB" sz="1600">
                          <a:latin typeface="Times New Roman"/>
                          <a:ea typeface="Times New Roman"/>
                          <a:cs typeface="Times New Roman"/>
                        </a:rPr>
                        <a:t>Male</a:t>
                      </a:r>
                      <a:endParaRPr lang="en-US"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BF8F"/>
                    </a:solidFill>
                  </a:tcPr>
                </a:tc>
                <a:tc>
                  <a:txBody>
                    <a:bodyPr/>
                    <a:lstStyle/>
                    <a:p>
                      <a:pPr marL="0" marR="0">
                        <a:spcBef>
                          <a:spcPts val="0"/>
                        </a:spcBef>
                        <a:spcAft>
                          <a:spcPts val="0"/>
                        </a:spcAft>
                      </a:pPr>
                      <a:r>
                        <a:rPr lang="en-GB" sz="1600">
                          <a:latin typeface="Times New Roman"/>
                          <a:ea typeface="Times New Roman"/>
                          <a:cs typeface="Times New Roman"/>
                        </a:rPr>
                        <a:t>Female</a:t>
                      </a:r>
                      <a:endParaRPr lang="en-US"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BF8F"/>
                    </a:solidFill>
                  </a:tcPr>
                </a:tc>
                <a:tc>
                  <a:txBody>
                    <a:bodyPr/>
                    <a:lstStyle/>
                    <a:p>
                      <a:pPr marL="0" marR="0">
                        <a:spcBef>
                          <a:spcPts val="0"/>
                        </a:spcBef>
                        <a:spcAft>
                          <a:spcPts val="0"/>
                        </a:spcAft>
                      </a:pPr>
                      <a:r>
                        <a:rPr lang="en-GB" sz="1600">
                          <a:latin typeface="Times New Roman"/>
                          <a:ea typeface="Times New Roman"/>
                          <a:cs typeface="Times New Roman"/>
                        </a:rPr>
                        <a:t>Total</a:t>
                      </a:r>
                      <a:endParaRPr lang="en-US"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BF8F"/>
                    </a:solidFill>
                  </a:tcPr>
                </a:tc>
              </a:tr>
              <a:tr h="331293">
                <a:tc>
                  <a:txBody>
                    <a:bodyPr/>
                    <a:lstStyle/>
                    <a:p>
                      <a:pPr marL="0" marR="0">
                        <a:spcBef>
                          <a:spcPts val="0"/>
                        </a:spcBef>
                        <a:spcAft>
                          <a:spcPts val="0"/>
                        </a:spcAft>
                      </a:pPr>
                      <a:r>
                        <a:rPr lang="en-GB" sz="1600">
                          <a:latin typeface="Times New Roman"/>
                          <a:ea typeface="Times New Roman"/>
                          <a:cs typeface="Times New Roman"/>
                        </a:rPr>
                        <a:t>Govt. Health Facility</a:t>
                      </a:r>
                      <a:endParaRPr lang="en-US"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GB" sz="1600">
                          <a:latin typeface="Times New Roman"/>
                          <a:ea typeface="Times New Roman"/>
                          <a:cs typeface="Times New Roman"/>
                        </a:rPr>
                        <a:t>49 (47.1)</a:t>
                      </a:r>
                      <a:endParaRPr lang="en-US"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GB" sz="1600">
                          <a:latin typeface="Times New Roman"/>
                          <a:ea typeface="Times New Roman"/>
                          <a:cs typeface="Times New Roman"/>
                        </a:rPr>
                        <a:t>87 (63.0)</a:t>
                      </a:r>
                      <a:endParaRPr lang="en-US"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GB" sz="1600">
                          <a:latin typeface="Times New Roman"/>
                          <a:ea typeface="Times New Roman"/>
                          <a:cs typeface="Times New Roman"/>
                        </a:rPr>
                        <a:t>136 (56.2)</a:t>
                      </a:r>
                      <a:endParaRPr lang="en-US"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9494">
                <a:tc>
                  <a:txBody>
                    <a:bodyPr/>
                    <a:lstStyle/>
                    <a:p>
                      <a:pPr marL="0" marR="0">
                        <a:spcBef>
                          <a:spcPts val="0"/>
                        </a:spcBef>
                        <a:spcAft>
                          <a:spcPts val="0"/>
                        </a:spcAft>
                      </a:pPr>
                      <a:r>
                        <a:rPr lang="en-GB" sz="1600">
                          <a:latin typeface="Times New Roman"/>
                          <a:ea typeface="Times New Roman"/>
                          <a:cs typeface="Times New Roman"/>
                        </a:rPr>
                        <a:t>Pvt. Health facility</a:t>
                      </a:r>
                      <a:endParaRPr lang="en-US"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GB" sz="1600">
                          <a:latin typeface="Times New Roman"/>
                          <a:ea typeface="Times New Roman"/>
                          <a:cs typeface="Times New Roman"/>
                        </a:rPr>
                        <a:t>21 (20.2)</a:t>
                      </a:r>
                      <a:endParaRPr lang="en-US"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GB" sz="1600">
                          <a:latin typeface="Times New Roman"/>
                          <a:ea typeface="Times New Roman"/>
                          <a:cs typeface="Times New Roman"/>
                        </a:rPr>
                        <a:t>28 (20.3)</a:t>
                      </a:r>
                      <a:endParaRPr lang="en-US"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GB" sz="1600">
                          <a:latin typeface="Times New Roman"/>
                          <a:ea typeface="Times New Roman"/>
                          <a:cs typeface="Times New Roman"/>
                        </a:rPr>
                        <a:t>49 (20.2)</a:t>
                      </a:r>
                      <a:endParaRPr lang="en-US"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1293">
                <a:tc>
                  <a:txBody>
                    <a:bodyPr/>
                    <a:lstStyle/>
                    <a:p>
                      <a:pPr marL="0" marR="0">
                        <a:spcBef>
                          <a:spcPts val="0"/>
                        </a:spcBef>
                        <a:spcAft>
                          <a:spcPts val="0"/>
                        </a:spcAft>
                      </a:pPr>
                      <a:r>
                        <a:rPr lang="en-GB" sz="1600">
                          <a:latin typeface="Times New Roman"/>
                          <a:ea typeface="Times New Roman"/>
                          <a:cs typeface="Times New Roman"/>
                        </a:rPr>
                        <a:t>RMP/Traditional Healer</a:t>
                      </a:r>
                      <a:endParaRPr lang="en-US"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GB" sz="1600">
                          <a:latin typeface="Times New Roman"/>
                          <a:ea typeface="Times New Roman"/>
                          <a:cs typeface="Times New Roman"/>
                        </a:rPr>
                        <a:t>34 (32.7)</a:t>
                      </a:r>
                      <a:endParaRPr lang="en-US"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GB" sz="1600">
                          <a:latin typeface="Times New Roman"/>
                          <a:ea typeface="Times New Roman"/>
                          <a:cs typeface="Times New Roman"/>
                        </a:rPr>
                        <a:t>23 (16.7)</a:t>
                      </a:r>
                      <a:endParaRPr lang="en-US"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GB" sz="1600">
                          <a:latin typeface="Times New Roman"/>
                          <a:ea typeface="Times New Roman"/>
                          <a:cs typeface="Times New Roman"/>
                        </a:rPr>
                        <a:t>57 (23.6)</a:t>
                      </a:r>
                      <a:endParaRPr lang="en-US"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9334">
                <a:tc>
                  <a:txBody>
                    <a:bodyPr/>
                    <a:lstStyle/>
                    <a:p>
                      <a:pPr marL="0" marR="0">
                        <a:spcBef>
                          <a:spcPts val="0"/>
                        </a:spcBef>
                        <a:spcAft>
                          <a:spcPts val="0"/>
                        </a:spcAft>
                      </a:pPr>
                      <a:r>
                        <a:rPr lang="en-GB" sz="1600" b="1">
                          <a:latin typeface="Times New Roman"/>
                          <a:ea typeface="Times New Roman"/>
                          <a:cs typeface="Times New Roman"/>
                        </a:rPr>
                        <a:t>TOTAL N</a:t>
                      </a:r>
                      <a:endParaRPr lang="en-US"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marL="0" marR="0">
                        <a:spcBef>
                          <a:spcPts val="0"/>
                        </a:spcBef>
                        <a:spcAft>
                          <a:spcPts val="0"/>
                        </a:spcAft>
                      </a:pPr>
                      <a:r>
                        <a:rPr lang="en-GB" sz="1600" b="1">
                          <a:latin typeface="Times New Roman"/>
                          <a:ea typeface="Times New Roman"/>
                          <a:cs typeface="Times New Roman"/>
                        </a:rPr>
                        <a:t>104 </a:t>
                      </a:r>
                      <a:endParaRPr lang="en-US"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marL="0" marR="0">
                        <a:spcBef>
                          <a:spcPts val="0"/>
                        </a:spcBef>
                        <a:spcAft>
                          <a:spcPts val="0"/>
                        </a:spcAft>
                      </a:pPr>
                      <a:r>
                        <a:rPr lang="en-GB" sz="1600" b="1">
                          <a:latin typeface="Times New Roman"/>
                          <a:ea typeface="Times New Roman"/>
                          <a:cs typeface="Times New Roman"/>
                        </a:rPr>
                        <a:t>138 </a:t>
                      </a:r>
                      <a:endParaRPr lang="en-US"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marL="0" marR="0">
                        <a:spcBef>
                          <a:spcPts val="0"/>
                        </a:spcBef>
                        <a:spcAft>
                          <a:spcPts val="0"/>
                        </a:spcAft>
                      </a:pPr>
                      <a:r>
                        <a:rPr lang="en-GB" sz="1600" b="1" dirty="0">
                          <a:latin typeface="Times New Roman"/>
                          <a:ea typeface="Times New Roman"/>
                          <a:cs typeface="Times New Roman"/>
                        </a:rPr>
                        <a:t>242 </a:t>
                      </a:r>
                      <a:endParaRPr lang="en-US" sz="12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r>
            </a:tbl>
          </a:graphicData>
        </a:graphic>
      </p:graphicFrame>
      <p:pic>
        <p:nvPicPr>
          <p:cNvPr id="14337" name="Chart 7"/>
          <p:cNvPicPr>
            <a:picLocks noChangeArrowheads="1"/>
          </p:cNvPicPr>
          <p:nvPr/>
        </p:nvPicPr>
        <p:blipFill>
          <a:blip r:embed="rId2"/>
          <a:srcRect/>
          <a:stretch>
            <a:fillRect/>
          </a:stretch>
        </p:blipFill>
        <p:spPr bwMode="auto">
          <a:xfrm>
            <a:off x="2895600" y="3429000"/>
            <a:ext cx="5867400" cy="3352800"/>
          </a:xfrm>
          <a:prstGeom prst="rect">
            <a:avLst/>
          </a:prstGeom>
          <a:noFill/>
          <a:ln w="9525">
            <a:noFill/>
            <a:miter lim="800000"/>
            <a:headEnd/>
            <a:tailEnd/>
          </a:ln>
        </p:spPr>
      </p:pic>
      <p:sp>
        <p:nvSpPr>
          <p:cNvPr id="6" name="Rectangle 5"/>
          <p:cNvSpPr/>
          <p:nvPr/>
        </p:nvSpPr>
        <p:spPr>
          <a:xfrm>
            <a:off x="2590800" y="2848175"/>
            <a:ext cx="6400800" cy="504625"/>
          </a:xfrm>
          <a:prstGeom prst="rect">
            <a:avLst/>
          </a:prstGeom>
        </p:spPr>
        <p:txBody>
          <a:bodyPr wrap="square">
            <a:spAutoFit/>
          </a:bodyPr>
          <a:lstStyle/>
          <a:p>
            <a:pPr algn="ctr">
              <a:lnSpc>
                <a:spcPct val="150000"/>
              </a:lnSpc>
            </a:pPr>
            <a:r>
              <a:rPr lang="en-GB" sz="2000" b="1" dirty="0" smtClean="0"/>
              <a:t>Type of Health Problem for which Taking Treatment</a:t>
            </a:r>
            <a:endParaRPr lang="en-US" sz="2000" b="1" dirty="0">
              <a:latin typeface="Times New Roman" pitchFamily="18" charset="0"/>
              <a:ea typeface="Times New Roman"/>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707886"/>
          </a:xfrm>
          <a:prstGeom prst="rect">
            <a:avLst/>
          </a:prstGeom>
          <a:noFill/>
        </p:spPr>
        <p:txBody>
          <a:bodyPr wrap="square" lIns="91440" tIns="45720" rIns="91440" bIns="45720">
            <a:spAutoFit/>
          </a:bodyPr>
          <a:lstStyle/>
          <a:p>
            <a:pPr algn="ctr"/>
            <a:endParaRPr lang="en-US" sz="2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Black" pitchFamily="34" charset="0"/>
            </a:endParaRPr>
          </a:p>
          <a:p>
            <a:pPr algn="ctr"/>
            <a:endParaRPr lang="en-US" sz="2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Title 1"/>
          <p:cNvSpPr txBox="1">
            <a:spLocks/>
          </p:cNvSpPr>
          <p:nvPr/>
        </p:nvSpPr>
        <p:spPr>
          <a:xfrm>
            <a:off x="381000" y="-152400"/>
            <a:ext cx="8229600" cy="838200"/>
          </a:xfrm>
          <a:prstGeom prst="rect">
            <a:avLst/>
          </a:prstGeom>
        </p:spPr>
        <p:txBody>
          <a:bodyPr>
            <a:normAutofit fontScale="92500" lnSpcReduction="20000"/>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3200" b="1" i="0" u="none" strike="noStrike" kern="1200" cap="none" spc="0" normalizeH="0" baseline="0" noProof="0" dirty="0" smtClean="0">
              <a:ln>
                <a:noFill/>
              </a:ln>
              <a:solidFill>
                <a:srgbClr val="002060"/>
              </a:solidFill>
              <a:effectLst/>
              <a:uLnTx/>
              <a:uFillTx/>
              <a:latin typeface="+mj-lt"/>
              <a:ea typeface="+mj-ea"/>
              <a:cs typeface="+mj-cs"/>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smtClean="0">
                <a:ln>
                  <a:noFill/>
                </a:ln>
                <a:solidFill>
                  <a:srgbClr val="002060"/>
                </a:solidFill>
                <a:effectLst/>
                <a:uLnTx/>
                <a:uFillTx/>
                <a:latin typeface="+mj-lt"/>
                <a:ea typeface="+mj-ea"/>
                <a:cs typeface="+mj-cs"/>
              </a:rPr>
              <a:t>Study Findings: </a:t>
            </a:r>
            <a:r>
              <a:rPr kumimoji="0" lang="en-US" sz="2400" b="1" i="0" u="none" strike="noStrike" kern="1200" cap="none" spc="0" normalizeH="0" baseline="0" noProof="0" dirty="0" smtClean="0">
                <a:ln>
                  <a:noFill/>
                </a:ln>
                <a:solidFill>
                  <a:srgbClr val="C00000"/>
                </a:solidFill>
                <a:effectLst/>
                <a:uLnTx/>
                <a:uFillTx/>
                <a:latin typeface="+mj-lt"/>
                <a:ea typeface="+mj-ea"/>
                <a:cs typeface="+mj-cs"/>
              </a:rPr>
              <a:t>Cont….</a:t>
            </a:r>
            <a:endParaRPr kumimoji="0" lang="en-US" sz="3200" b="1" i="0" u="none" strike="noStrike" kern="1200" cap="none" spc="0" normalizeH="0" baseline="0" noProof="0" dirty="0" smtClean="0">
              <a:ln>
                <a:noFill/>
              </a:ln>
              <a:solidFill>
                <a:srgbClr val="C00000"/>
              </a:solidFill>
              <a:effectLst/>
              <a:uLnTx/>
              <a:uFillTx/>
              <a:latin typeface="+mj-lt"/>
              <a:ea typeface="+mj-ea"/>
              <a:cs typeface="+mj-cs"/>
            </a:endParaRPr>
          </a:p>
        </p:txBody>
      </p:sp>
      <p:graphicFrame>
        <p:nvGraphicFramePr>
          <p:cNvPr id="6" name="Table 5"/>
          <p:cNvGraphicFramePr>
            <a:graphicFrameLocks noGrp="1"/>
          </p:cNvGraphicFramePr>
          <p:nvPr/>
        </p:nvGraphicFramePr>
        <p:xfrm>
          <a:off x="1143000" y="1066801"/>
          <a:ext cx="7315200" cy="4475506"/>
        </p:xfrm>
        <a:graphic>
          <a:graphicData uri="http://schemas.openxmlformats.org/drawingml/2006/table">
            <a:tbl>
              <a:tblPr/>
              <a:tblGrid>
                <a:gridCol w="3829772"/>
                <a:gridCol w="1116024"/>
                <a:gridCol w="1116024"/>
                <a:gridCol w="1253380"/>
              </a:tblGrid>
              <a:tr h="1066799">
                <a:tc>
                  <a:txBody>
                    <a:bodyPr/>
                    <a:lstStyle/>
                    <a:p>
                      <a:pPr marL="0" marR="0">
                        <a:lnSpc>
                          <a:spcPct val="150000"/>
                        </a:lnSpc>
                        <a:spcBef>
                          <a:spcPts val="0"/>
                        </a:spcBef>
                        <a:spcAft>
                          <a:spcPts val="0"/>
                        </a:spcAft>
                      </a:pPr>
                      <a:r>
                        <a:rPr lang="en-GB" sz="2000" b="1" u="none" dirty="0">
                          <a:latin typeface="Times New Roman"/>
                          <a:ea typeface="Times New Roman"/>
                          <a:cs typeface="Times New Roman"/>
                        </a:rPr>
                        <a:t>Sources of Funding to Meet Health Care Expenses</a:t>
                      </a:r>
                      <a:endParaRPr lang="en-US" sz="2000" u="none"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BF8F"/>
                    </a:solidFill>
                  </a:tcPr>
                </a:tc>
                <a:tc>
                  <a:txBody>
                    <a:bodyPr/>
                    <a:lstStyle/>
                    <a:p>
                      <a:pPr marL="0" marR="0">
                        <a:spcBef>
                          <a:spcPts val="0"/>
                        </a:spcBef>
                        <a:spcAft>
                          <a:spcPts val="0"/>
                        </a:spcAft>
                      </a:pPr>
                      <a:r>
                        <a:rPr lang="en-US" sz="2000">
                          <a:latin typeface="Times New Roman"/>
                          <a:ea typeface="Times New Roman"/>
                          <a:cs typeface="Times New Roman"/>
                        </a:rPr>
                        <a:t>Male</a:t>
                      </a:r>
                      <a:endParaRPr lang="en-US" sz="20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BF8F"/>
                    </a:solidFill>
                  </a:tcPr>
                </a:tc>
                <a:tc>
                  <a:txBody>
                    <a:bodyPr/>
                    <a:lstStyle/>
                    <a:p>
                      <a:pPr marL="0" marR="0">
                        <a:spcBef>
                          <a:spcPts val="0"/>
                        </a:spcBef>
                        <a:spcAft>
                          <a:spcPts val="0"/>
                        </a:spcAft>
                      </a:pPr>
                      <a:r>
                        <a:rPr lang="en-US" sz="2000">
                          <a:latin typeface="Times New Roman"/>
                          <a:ea typeface="Times New Roman"/>
                          <a:cs typeface="Times New Roman"/>
                        </a:rPr>
                        <a:t>Female</a:t>
                      </a:r>
                      <a:endParaRPr lang="en-US" sz="20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BF8F"/>
                    </a:solidFill>
                  </a:tcPr>
                </a:tc>
                <a:tc>
                  <a:txBody>
                    <a:bodyPr/>
                    <a:lstStyle/>
                    <a:p>
                      <a:pPr marL="0" marR="0">
                        <a:spcBef>
                          <a:spcPts val="0"/>
                        </a:spcBef>
                        <a:spcAft>
                          <a:spcPts val="0"/>
                        </a:spcAft>
                      </a:pPr>
                      <a:r>
                        <a:rPr lang="en-US" sz="2000">
                          <a:latin typeface="Times New Roman"/>
                          <a:ea typeface="Times New Roman"/>
                          <a:cs typeface="Times New Roman"/>
                        </a:rPr>
                        <a:t>Total</a:t>
                      </a:r>
                      <a:endParaRPr lang="en-US" sz="20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BF8F"/>
                    </a:solidFill>
                  </a:tcPr>
                </a:tc>
              </a:tr>
              <a:tr h="534557">
                <a:tc>
                  <a:txBody>
                    <a:bodyPr/>
                    <a:lstStyle/>
                    <a:p>
                      <a:pPr marL="0" marR="0">
                        <a:spcBef>
                          <a:spcPts val="0"/>
                        </a:spcBef>
                        <a:spcAft>
                          <a:spcPts val="0"/>
                        </a:spcAft>
                      </a:pPr>
                      <a:r>
                        <a:rPr lang="en-US" sz="2000">
                          <a:latin typeface="Times New Roman"/>
                          <a:ea typeface="Times New Roman"/>
                          <a:cs typeface="Times New Roman"/>
                        </a:rPr>
                        <a:t>Savings</a:t>
                      </a:r>
                      <a:endParaRPr lang="en-US" sz="20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000">
                          <a:latin typeface="Times New Roman"/>
                          <a:ea typeface="Times New Roman"/>
                          <a:cs typeface="Times New Roman"/>
                        </a:rPr>
                        <a:t>50.0</a:t>
                      </a:r>
                      <a:endParaRPr lang="en-US" sz="20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000">
                          <a:latin typeface="Times New Roman"/>
                          <a:ea typeface="Times New Roman"/>
                          <a:cs typeface="Times New Roman"/>
                        </a:rPr>
                        <a:t>40.6</a:t>
                      </a:r>
                      <a:endParaRPr lang="en-US" sz="20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000">
                          <a:latin typeface="Times New Roman"/>
                          <a:ea typeface="Times New Roman"/>
                          <a:cs typeface="Times New Roman"/>
                        </a:rPr>
                        <a:t>44.6</a:t>
                      </a:r>
                      <a:endParaRPr lang="en-US" sz="20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50886">
                <a:tc>
                  <a:txBody>
                    <a:bodyPr/>
                    <a:lstStyle/>
                    <a:p>
                      <a:pPr marL="0" marR="0">
                        <a:spcBef>
                          <a:spcPts val="0"/>
                        </a:spcBef>
                        <a:spcAft>
                          <a:spcPts val="0"/>
                        </a:spcAft>
                      </a:pPr>
                      <a:r>
                        <a:rPr lang="en-US" sz="2000">
                          <a:latin typeface="Times New Roman"/>
                          <a:ea typeface="Times New Roman"/>
                          <a:cs typeface="Times New Roman"/>
                        </a:rPr>
                        <a:t>Health insurance</a:t>
                      </a:r>
                      <a:endParaRPr lang="en-US" sz="20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000">
                          <a:latin typeface="Times New Roman"/>
                          <a:ea typeface="Times New Roman"/>
                          <a:cs typeface="Times New Roman"/>
                        </a:rPr>
                        <a:t>7.7</a:t>
                      </a:r>
                      <a:endParaRPr lang="en-US" sz="20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000">
                          <a:latin typeface="Times New Roman"/>
                          <a:ea typeface="Times New Roman"/>
                          <a:cs typeface="Times New Roman"/>
                        </a:rPr>
                        <a:t>13.0</a:t>
                      </a:r>
                      <a:endParaRPr lang="en-US" sz="20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000">
                          <a:latin typeface="Times New Roman"/>
                          <a:ea typeface="Times New Roman"/>
                          <a:cs typeface="Times New Roman"/>
                        </a:rPr>
                        <a:t>10.7</a:t>
                      </a:r>
                      <a:endParaRPr lang="en-US" sz="20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50886">
                <a:tc>
                  <a:txBody>
                    <a:bodyPr/>
                    <a:lstStyle/>
                    <a:p>
                      <a:pPr marL="0" marR="0">
                        <a:spcBef>
                          <a:spcPts val="0"/>
                        </a:spcBef>
                        <a:spcAft>
                          <a:spcPts val="0"/>
                        </a:spcAft>
                      </a:pPr>
                      <a:r>
                        <a:rPr lang="en-US" sz="2000">
                          <a:latin typeface="Times New Roman"/>
                          <a:ea typeface="Times New Roman"/>
                          <a:cs typeface="Times New Roman"/>
                        </a:rPr>
                        <a:t>Children</a:t>
                      </a:r>
                      <a:endParaRPr lang="en-US" sz="20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000">
                          <a:latin typeface="Times New Roman"/>
                          <a:ea typeface="Times New Roman"/>
                          <a:cs typeface="Times New Roman"/>
                        </a:rPr>
                        <a:t>69.2</a:t>
                      </a:r>
                      <a:endParaRPr lang="en-US" sz="20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000">
                          <a:latin typeface="Times New Roman"/>
                          <a:ea typeface="Times New Roman"/>
                          <a:cs typeface="Times New Roman"/>
                        </a:rPr>
                        <a:t>70.3</a:t>
                      </a:r>
                      <a:endParaRPr lang="en-US" sz="20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000">
                          <a:latin typeface="Times New Roman"/>
                          <a:ea typeface="Times New Roman"/>
                          <a:cs typeface="Times New Roman"/>
                        </a:rPr>
                        <a:t>69.8</a:t>
                      </a:r>
                      <a:endParaRPr lang="en-US" sz="20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34557">
                <a:tc>
                  <a:txBody>
                    <a:bodyPr/>
                    <a:lstStyle/>
                    <a:p>
                      <a:pPr marL="0" marR="0">
                        <a:spcBef>
                          <a:spcPts val="0"/>
                        </a:spcBef>
                        <a:spcAft>
                          <a:spcPts val="0"/>
                        </a:spcAft>
                      </a:pPr>
                      <a:r>
                        <a:rPr lang="en-US" sz="2000">
                          <a:latin typeface="Times New Roman"/>
                          <a:ea typeface="Times New Roman"/>
                          <a:cs typeface="Times New Roman"/>
                        </a:rPr>
                        <a:t>Take loan from someone</a:t>
                      </a:r>
                      <a:endParaRPr lang="en-US" sz="20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000">
                          <a:latin typeface="Times New Roman"/>
                          <a:ea typeface="Times New Roman"/>
                          <a:cs typeface="Times New Roman"/>
                        </a:rPr>
                        <a:t>25.0</a:t>
                      </a:r>
                      <a:endParaRPr lang="en-US" sz="20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000">
                          <a:latin typeface="Times New Roman"/>
                          <a:ea typeface="Times New Roman"/>
                          <a:cs typeface="Times New Roman"/>
                        </a:rPr>
                        <a:t>24.6</a:t>
                      </a:r>
                      <a:endParaRPr lang="en-US" sz="20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000">
                          <a:latin typeface="Times New Roman"/>
                          <a:ea typeface="Times New Roman"/>
                          <a:cs typeface="Times New Roman"/>
                        </a:rPr>
                        <a:t>24.8</a:t>
                      </a:r>
                      <a:endParaRPr lang="en-US" sz="20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73709">
                <a:tc>
                  <a:txBody>
                    <a:bodyPr/>
                    <a:lstStyle/>
                    <a:p>
                      <a:pPr marL="0" marR="0">
                        <a:spcBef>
                          <a:spcPts val="0"/>
                        </a:spcBef>
                        <a:spcAft>
                          <a:spcPts val="0"/>
                        </a:spcAft>
                      </a:pPr>
                      <a:r>
                        <a:rPr lang="en-US" sz="2000">
                          <a:latin typeface="Times New Roman"/>
                          <a:ea typeface="Times New Roman"/>
                          <a:cs typeface="Times New Roman"/>
                        </a:rPr>
                        <a:t>Relatives/ Friends </a:t>
                      </a:r>
                      <a:endParaRPr lang="en-US" sz="20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000">
                          <a:latin typeface="Times New Roman"/>
                          <a:ea typeface="Times New Roman"/>
                          <a:cs typeface="Times New Roman"/>
                        </a:rPr>
                        <a:t>17.3</a:t>
                      </a:r>
                      <a:endParaRPr lang="en-US" sz="20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000">
                          <a:latin typeface="Times New Roman"/>
                          <a:ea typeface="Times New Roman"/>
                          <a:cs typeface="Times New Roman"/>
                        </a:rPr>
                        <a:t>12.3</a:t>
                      </a:r>
                      <a:endParaRPr lang="en-US" sz="20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000">
                          <a:latin typeface="Times New Roman"/>
                          <a:ea typeface="Times New Roman"/>
                          <a:cs typeface="Times New Roman"/>
                        </a:rPr>
                        <a:t>14.5</a:t>
                      </a:r>
                      <a:endParaRPr lang="en-US" sz="20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64112">
                <a:tc>
                  <a:txBody>
                    <a:bodyPr/>
                    <a:lstStyle/>
                    <a:p>
                      <a:pPr marL="0" marR="0">
                        <a:spcBef>
                          <a:spcPts val="0"/>
                        </a:spcBef>
                        <a:spcAft>
                          <a:spcPts val="0"/>
                        </a:spcAft>
                      </a:pPr>
                      <a:r>
                        <a:rPr lang="en-US" sz="2000" b="1">
                          <a:latin typeface="Times New Roman"/>
                          <a:ea typeface="Times New Roman"/>
                          <a:cs typeface="Times New Roman"/>
                        </a:rPr>
                        <a:t>TOTAL N</a:t>
                      </a:r>
                      <a:endParaRPr lang="en-US" sz="2000" b="1">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marL="0" marR="0">
                        <a:spcBef>
                          <a:spcPts val="0"/>
                        </a:spcBef>
                        <a:spcAft>
                          <a:spcPts val="0"/>
                        </a:spcAft>
                      </a:pPr>
                      <a:r>
                        <a:rPr lang="en-US" sz="2000" b="1">
                          <a:latin typeface="Times New Roman"/>
                          <a:ea typeface="Times New Roman"/>
                          <a:cs typeface="Times New Roman"/>
                        </a:rPr>
                        <a:t>104</a:t>
                      </a:r>
                      <a:endParaRPr lang="en-US" sz="2000" b="1">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marL="0" marR="0">
                        <a:spcBef>
                          <a:spcPts val="0"/>
                        </a:spcBef>
                        <a:spcAft>
                          <a:spcPts val="0"/>
                        </a:spcAft>
                      </a:pPr>
                      <a:r>
                        <a:rPr lang="en-US" sz="2000" b="1">
                          <a:latin typeface="Times New Roman"/>
                          <a:ea typeface="Times New Roman"/>
                          <a:cs typeface="Times New Roman"/>
                        </a:rPr>
                        <a:t>138</a:t>
                      </a:r>
                      <a:endParaRPr lang="en-US" sz="2000" b="1">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marL="0" marR="0">
                        <a:spcBef>
                          <a:spcPts val="0"/>
                        </a:spcBef>
                        <a:spcAft>
                          <a:spcPts val="0"/>
                        </a:spcAft>
                      </a:pPr>
                      <a:r>
                        <a:rPr lang="en-US" sz="2000" b="1" dirty="0">
                          <a:latin typeface="Times New Roman"/>
                          <a:ea typeface="Times New Roman"/>
                          <a:cs typeface="Times New Roman"/>
                        </a:rPr>
                        <a:t>242</a:t>
                      </a:r>
                      <a:endParaRPr lang="en-US" sz="2000" b="1"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r>
            </a:tbl>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707886"/>
          </a:xfrm>
          <a:prstGeom prst="rect">
            <a:avLst/>
          </a:prstGeom>
          <a:noFill/>
        </p:spPr>
        <p:txBody>
          <a:bodyPr wrap="square" lIns="91440" tIns="45720" rIns="91440" bIns="45720">
            <a:spAutoFit/>
          </a:bodyPr>
          <a:lstStyle/>
          <a:p>
            <a:pPr algn="ctr"/>
            <a:endParaRPr lang="en-US" sz="2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Black" pitchFamily="34" charset="0"/>
            </a:endParaRPr>
          </a:p>
          <a:p>
            <a:pPr algn="ctr"/>
            <a:endParaRPr lang="en-US" sz="2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5" name="Title 1"/>
          <p:cNvSpPr txBox="1">
            <a:spLocks/>
          </p:cNvSpPr>
          <p:nvPr/>
        </p:nvSpPr>
        <p:spPr>
          <a:xfrm>
            <a:off x="381000" y="-152400"/>
            <a:ext cx="8229600" cy="838200"/>
          </a:xfrm>
          <a:prstGeom prst="rect">
            <a:avLst/>
          </a:prstGeom>
        </p:spPr>
        <p:txBody>
          <a:bodyPr>
            <a:normAutofit fontScale="92500" lnSpcReduction="20000"/>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3200" b="1" i="0" u="none" strike="noStrike" kern="1200" cap="none" spc="0" normalizeH="0" baseline="0" noProof="0" dirty="0" smtClean="0">
              <a:ln>
                <a:noFill/>
              </a:ln>
              <a:solidFill>
                <a:srgbClr val="002060"/>
              </a:solidFill>
              <a:effectLst/>
              <a:uLnTx/>
              <a:uFillTx/>
              <a:latin typeface="+mj-lt"/>
              <a:ea typeface="+mj-ea"/>
              <a:cs typeface="+mj-cs"/>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smtClean="0">
                <a:ln>
                  <a:noFill/>
                </a:ln>
                <a:solidFill>
                  <a:srgbClr val="002060"/>
                </a:solidFill>
                <a:effectLst/>
                <a:uLnTx/>
                <a:uFillTx/>
                <a:latin typeface="+mj-lt"/>
                <a:ea typeface="+mj-ea"/>
                <a:cs typeface="+mj-cs"/>
              </a:rPr>
              <a:t>Study Findings: </a:t>
            </a:r>
            <a:r>
              <a:rPr kumimoji="0" lang="en-US" sz="2400" b="1" i="0" u="none" strike="noStrike" kern="1200" cap="none" spc="0" normalizeH="0" baseline="0" noProof="0" dirty="0" smtClean="0">
                <a:ln>
                  <a:noFill/>
                </a:ln>
                <a:solidFill>
                  <a:srgbClr val="C00000"/>
                </a:solidFill>
                <a:effectLst/>
                <a:uLnTx/>
                <a:uFillTx/>
                <a:latin typeface="+mj-lt"/>
                <a:ea typeface="+mj-ea"/>
                <a:cs typeface="+mj-cs"/>
              </a:rPr>
              <a:t>Cont….</a:t>
            </a:r>
            <a:endParaRPr kumimoji="0" lang="en-US" sz="3200" b="1" i="0" u="none" strike="noStrike" kern="1200" cap="none" spc="0" normalizeH="0" baseline="0" noProof="0" dirty="0" smtClean="0">
              <a:ln>
                <a:noFill/>
              </a:ln>
              <a:solidFill>
                <a:srgbClr val="C00000"/>
              </a:solidFill>
              <a:effectLst/>
              <a:uLnTx/>
              <a:uFillTx/>
              <a:latin typeface="+mj-lt"/>
              <a:ea typeface="+mj-ea"/>
              <a:cs typeface="+mj-cs"/>
            </a:endParaRPr>
          </a:p>
        </p:txBody>
      </p:sp>
      <p:pic>
        <p:nvPicPr>
          <p:cNvPr id="12290" name="Chart 9"/>
          <p:cNvPicPr>
            <a:picLocks noChangeArrowheads="1"/>
          </p:cNvPicPr>
          <p:nvPr/>
        </p:nvPicPr>
        <p:blipFill>
          <a:blip r:embed="rId2"/>
          <a:srcRect/>
          <a:stretch>
            <a:fillRect/>
          </a:stretch>
        </p:blipFill>
        <p:spPr bwMode="auto">
          <a:xfrm>
            <a:off x="228600" y="838200"/>
            <a:ext cx="4343400" cy="2971800"/>
          </a:xfrm>
          <a:prstGeom prst="rect">
            <a:avLst/>
          </a:prstGeom>
          <a:noFill/>
          <a:ln w="9525">
            <a:noFill/>
            <a:miter lim="800000"/>
            <a:headEnd/>
            <a:tailEnd/>
          </a:ln>
        </p:spPr>
      </p:pic>
      <p:sp>
        <p:nvSpPr>
          <p:cNvPr id="6" name="Rectangle 5"/>
          <p:cNvSpPr/>
          <p:nvPr/>
        </p:nvSpPr>
        <p:spPr>
          <a:xfrm>
            <a:off x="228600" y="838200"/>
            <a:ext cx="4441922" cy="369332"/>
          </a:xfrm>
          <a:prstGeom prst="rect">
            <a:avLst/>
          </a:prstGeom>
        </p:spPr>
        <p:txBody>
          <a:bodyPr wrap="none">
            <a:spAutoFit/>
          </a:bodyPr>
          <a:lstStyle/>
          <a:p>
            <a:r>
              <a:rPr lang="en-GB" b="1" dirty="0" smtClean="0"/>
              <a:t>Awareness among elder on welfare Schemes</a:t>
            </a:r>
            <a:endParaRPr lang="en-US" dirty="0"/>
          </a:p>
        </p:txBody>
      </p:sp>
      <p:graphicFrame>
        <p:nvGraphicFramePr>
          <p:cNvPr id="7" name="Table 6"/>
          <p:cNvGraphicFramePr>
            <a:graphicFrameLocks noGrp="1"/>
          </p:cNvGraphicFramePr>
          <p:nvPr/>
        </p:nvGraphicFramePr>
        <p:xfrm>
          <a:off x="228600" y="4114800"/>
          <a:ext cx="4343400" cy="2044874"/>
        </p:xfrm>
        <a:graphic>
          <a:graphicData uri="http://schemas.openxmlformats.org/drawingml/2006/table">
            <a:tbl>
              <a:tblPr/>
              <a:tblGrid>
                <a:gridCol w="3171055"/>
                <a:gridCol w="1172345"/>
              </a:tblGrid>
              <a:tr h="469726">
                <a:tc>
                  <a:txBody>
                    <a:bodyPr/>
                    <a:lstStyle/>
                    <a:p>
                      <a:pPr marL="0" marR="0">
                        <a:spcBef>
                          <a:spcPts val="0"/>
                        </a:spcBef>
                        <a:spcAft>
                          <a:spcPts val="0"/>
                        </a:spcAft>
                      </a:pPr>
                      <a:r>
                        <a:rPr lang="en-GB" sz="2000" dirty="0">
                          <a:latin typeface="Times New Roman"/>
                          <a:ea typeface="Times New Roman"/>
                          <a:cs typeface="Times New Roman"/>
                        </a:rPr>
                        <a:t>Percentage of elders Aware any welfare scheme</a:t>
                      </a:r>
                      <a:endParaRPr lang="en-US" sz="20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BF8F"/>
                    </a:solidFill>
                  </a:tcPr>
                </a:tc>
                <a:tc>
                  <a:txBody>
                    <a:bodyPr/>
                    <a:lstStyle/>
                    <a:p>
                      <a:pPr marL="0" marR="0">
                        <a:spcBef>
                          <a:spcPts val="0"/>
                        </a:spcBef>
                        <a:spcAft>
                          <a:spcPts val="0"/>
                        </a:spcAft>
                      </a:pPr>
                      <a:r>
                        <a:rPr lang="en-GB" sz="2000">
                          <a:latin typeface="Times New Roman"/>
                          <a:ea typeface="Times New Roman"/>
                          <a:cs typeface="Times New Roman"/>
                        </a:rPr>
                        <a:t>Total</a:t>
                      </a:r>
                      <a:endParaRPr lang="en-US" sz="20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BF8F"/>
                    </a:solidFill>
                  </a:tcPr>
                </a:tc>
              </a:tr>
              <a:tr h="469726">
                <a:tc>
                  <a:txBody>
                    <a:bodyPr/>
                    <a:lstStyle/>
                    <a:p>
                      <a:pPr marL="0" marR="0">
                        <a:spcBef>
                          <a:spcPts val="0"/>
                        </a:spcBef>
                        <a:spcAft>
                          <a:spcPts val="0"/>
                        </a:spcAft>
                      </a:pPr>
                      <a:r>
                        <a:rPr lang="en-GB" sz="2000">
                          <a:latin typeface="Times New Roman"/>
                          <a:ea typeface="Times New Roman"/>
                          <a:cs typeface="Times New Roman"/>
                        </a:rPr>
                        <a:t>RSBY </a:t>
                      </a:r>
                      <a:endParaRPr lang="en-US" sz="20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GB" sz="2000">
                          <a:latin typeface="Times New Roman"/>
                          <a:ea typeface="Times New Roman"/>
                          <a:cs typeface="Times New Roman"/>
                        </a:rPr>
                        <a:t>45 (81.8)</a:t>
                      </a:r>
                      <a:endParaRPr lang="en-US" sz="20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9726">
                <a:tc>
                  <a:txBody>
                    <a:bodyPr/>
                    <a:lstStyle/>
                    <a:p>
                      <a:pPr marL="0" marR="0">
                        <a:spcBef>
                          <a:spcPts val="0"/>
                        </a:spcBef>
                        <a:spcAft>
                          <a:spcPts val="0"/>
                        </a:spcAft>
                      </a:pPr>
                      <a:r>
                        <a:rPr lang="en-GB" sz="2000">
                          <a:latin typeface="Times New Roman"/>
                          <a:ea typeface="Times New Roman"/>
                          <a:cs typeface="Times New Roman"/>
                        </a:rPr>
                        <a:t>Pension Yojana</a:t>
                      </a:r>
                      <a:endParaRPr lang="en-US" sz="20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GB" sz="2000">
                          <a:latin typeface="Times New Roman"/>
                          <a:ea typeface="Times New Roman"/>
                          <a:cs typeface="Times New Roman"/>
                        </a:rPr>
                        <a:t>10 (18.2)</a:t>
                      </a:r>
                      <a:endParaRPr lang="en-US" sz="20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95822">
                <a:tc>
                  <a:txBody>
                    <a:bodyPr/>
                    <a:lstStyle/>
                    <a:p>
                      <a:pPr marL="0" marR="0">
                        <a:spcBef>
                          <a:spcPts val="0"/>
                        </a:spcBef>
                        <a:spcAft>
                          <a:spcPts val="0"/>
                        </a:spcAft>
                      </a:pPr>
                      <a:r>
                        <a:rPr lang="en-GB" sz="2000" b="1" dirty="0">
                          <a:latin typeface="Times New Roman"/>
                          <a:ea typeface="Times New Roman"/>
                          <a:cs typeface="Times New Roman"/>
                        </a:rPr>
                        <a:t>TOTAL N</a:t>
                      </a:r>
                      <a:endParaRPr lang="en-US" sz="2000" b="1"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marL="0" marR="0">
                        <a:spcBef>
                          <a:spcPts val="0"/>
                        </a:spcBef>
                        <a:spcAft>
                          <a:spcPts val="0"/>
                        </a:spcAft>
                      </a:pPr>
                      <a:r>
                        <a:rPr lang="en-GB" sz="2000" b="1" dirty="0">
                          <a:latin typeface="Times New Roman"/>
                          <a:ea typeface="Times New Roman"/>
                          <a:cs typeface="Times New Roman"/>
                        </a:rPr>
                        <a:t>55</a:t>
                      </a:r>
                      <a:endParaRPr lang="en-US" sz="2000" b="1"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r>
            </a:tbl>
          </a:graphicData>
        </a:graphic>
      </p:graphicFrame>
      <p:pic>
        <p:nvPicPr>
          <p:cNvPr id="12291" name="Chart 10"/>
          <p:cNvPicPr>
            <a:picLocks noChangeArrowheads="1"/>
          </p:cNvPicPr>
          <p:nvPr/>
        </p:nvPicPr>
        <p:blipFill>
          <a:blip r:embed="rId3"/>
          <a:srcRect b="-56"/>
          <a:stretch>
            <a:fillRect/>
          </a:stretch>
        </p:blipFill>
        <p:spPr bwMode="auto">
          <a:xfrm>
            <a:off x="4724400" y="838200"/>
            <a:ext cx="4171950" cy="2971800"/>
          </a:xfrm>
          <a:prstGeom prst="rect">
            <a:avLst/>
          </a:prstGeom>
          <a:noFill/>
          <a:ln w="9525">
            <a:noFill/>
            <a:miter lim="800000"/>
            <a:headEnd/>
            <a:tailEnd/>
          </a:ln>
        </p:spPr>
      </p:pic>
      <p:sp>
        <p:nvSpPr>
          <p:cNvPr id="10" name="Rectangle 9"/>
          <p:cNvSpPr/>
          <p:nvPr/>
        </p:nvSpPr>
        <p:spPr>
          <a:xfrm>
            <a:off x="4648200" y="762000"/>
            <a:ext cx="4343400" cy="369332"/>
          </a:xfrm>
          <a:prstGeom prst="rect">
            <a:avLst/>
          </a:prstGeom>
        </p:spPr>
        <p:txBody>
          <a:bodyPr wrap="square">
            <a:spAutoFit/>
          </a:bodyPr>
          <a:lstStyle/>
          <a:p>
            <a:pPr algn="ctr"/>
            <a:r>
              <a:rPr lang="en-GB" b="1" dirty="0" smtClean="0"/>
              <a:t>Awareness of RSBY among elders</a:t>
            </a:r>
            <a:endParaRPr lang="en-US" dirty="0"/>
          </a:p>
        </p:txBody>
      </p:sp>
      <p:pic>
        <p:nvPicPr>
          <p:cNvPr id="12293" name="Chart 11"/>
          <p:cNvPicPr>
            <a:picLocks noChangeArrowheads="1"/>
          </p:cNvPicPr>
          <p:nvPr/>
        </p:nvPicPr>
        <p:blipFill>
          <a:blip r:embed="rId4"/>
          <a:srcRect/>
          <a:stretch>
            <a:fillRect/>
          </a:stretch>
        </p:blipFill>
        <p:spPr bwMode="auto">
          <a:xfrm>
            <a:off x="4619625" y="4114800"/>
            <a:ext cx="4295775" cy="2133600"/>
          </a:xfrm>
          <a:prstGeom prst="rect">
            <a:avLst/>
          </a:prstGeom>
          <a:noFill/>
          <a:ln w="9525">
            <a:noFill/>
            <a:miter lim="800000"/>
            <a:headEnd/>
            <a:tailEnd/>
          </a:ln>
        </p:spPr>
      </p:pic>
      <p:sp>
        <p:nvSpPr>
          <p:cNvPr id="12" name="Rectangle 11"/>
          <p:cNvSpPr/>
          <p:nvPr/>
        </p:nvSpPr>
        <p:spPr>
          <a:xfrm>
            <a:off x="5014219" y="4050268"/>
            <a:ext cx="3367781" cy="369332"/>
          </a:xfrm>
          <a:prstGeom prst="rect">
            <a:avLst/>
          </a:prstGeom>
        </p:spPr>
        <p:txBody>
          <a:bodyPr wrap="none">
            <a:spAutoFit/>
          </a:bodyPr>
          <a:lstStyle/>
          <a:p>
            <a:r>
              <a:rPr lang="en-GB" b="1" dirty="0" smtClean="0"/>
              <a:t>Registration of elders under RSBY</a:t>
            </a: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1366421"/>
            <a:ext cx="7696200" cy="5262979"/>
          </a:xfrm>
          <a:prstGeom prst="rect">
            <a:avLst/>
          </a:prstGeom>
        </p:spPr>
        <p:txBody>
          <a:bodyPr wrap="square">
            <a:spAutoFit/>
          </a:bodyPr>
          <a:lstStyle/>
          <a:p>
            <a:pPr algn="just">
              <a:buFont typeface="Arial" pitchFamily="34" charset="0"/>
              <a:buChar char="•"/>
            </a:pPr>
            <a:r>
              <a:rPr lang="en-US" sz="2800" dirty="0" smtClean="0"/>
              <a:t>The results of this study showed that a major proportion of the elderly were out of the work force, partially or totally dependent on others, and suffering from health problems with a sense of neglect by their family members. </a:t>
            </a:r>
          </a:p>
          <a:p>
            <a:pPr algn="just">
              <a:buFont typeface="Arial" pitchFamily="34" charset="0"/>
              <a:buChar char="•"/>
            </a:pPr>
            <a:r>
              <a:rPr lang="en-US" sz="2800" dirty="0" smtClean="0"/>
              <a:t> There is a growing need for interventions to ensure the health of this group and to create a policy to meet the care and needs of the disabled elderly.</a:t>
            </a:r>
          </a:p>
          <a:p>
            <a:pPr algn="just">
              <a:buFont typeface="Arial" pitchFamily="34" charset="0"/>
              <a:buChar char="•"/>
            </a:pPr>
            <a:r>
              <a:rPr lang="en-US" sz="2800" dirty="0" smtClean="0"/>
              <a:t> Further research, especially qualitative research, is needed to explore the depth of the problems of the elderly. </a:t>
            </a:r>
            <a:endParaRPr lang="en-US" sz="2800" dirty="0"/>
          </a:p>
        </p:txBody>
      </p:sp>
      <p:sp>
        <p:nvSpPr>
          <p:cNvPr id="3" name="Title 1"/>
          <p:cNvSpPr txBox="1">
            <a:spLocks/>
          </p:cNvSpPr>
          <p:nvPr/>
        </p:nvSpPr>
        <p:spPr>
          <a:xfrm>
            <a:off x="457200" y="274638"/>
            <a:ext cx="8229600" cy="715962"/>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5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j-lt"/>
                <a:ea typeface="+mj-ea"/>
                <a:cs typeface="+mj-cs"/>
              </a:rPr>
              <a:t>Discussion and Conclusion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707886"/>
          </a:xfrm>
          <a:prstGeom prst="rect">
            <a:avLst/>
          </a:prstGeom>
          <a:noFill/>
        </p:spPr>
        <p:txBody>
          <a:bodyPr wrap="square" lIns="91440" tIns="45720" rIns="91440" bIns="45720">
            <a:spAutoFit/>
          </a:bodyPr>
          <a:lstStyle/>
          <a:p>
            <a:pPr algn="ctr"/>
            <a:endParaRPr lang="en-US" sz="2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Black" pitchFamily="34" charset="0"/>
            </a:endParaRPr>
          </a:p>
          <a:p>
            <a:pPr algn="ctr"/>
            <a:endParaRPr lang="en-US" sz="2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5" name="Rectangle 4"/>
          <p:cNvSpPr/>
          <p:nvPr/>
        </p:nvSpPr>
        <p:spPr>
          <a:xfrm>
            <a:off x="0" y="1"/>
            <a:ext cx="9144000" cy="830997"/>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endParaRPr lang="en-US" sz="4800" dirty="0">
              <a:solidFill>
                <a:schemeClr val="tx2">
                  <a:lumMod val="20000"/>
                  <a:lumOff val="80000"/>
                </a:schemeClr>
              </a:solidFill>
            </a:endParaRPr>
          </a:p>
        </p:txBody>
      </p:sp>
      <p:sp>
        <p:nvSpPr>
          <p:cNvPr id="6" name="Title 1"/>
          <p:cNvSpPr txBox="1">
            <a:spLocks/>
          </p:cNvSpPr>
          <p:nvPr/>
        </p:nvSpPr>
        <p:spPr>
          <a:xfrm>
            <a:off x="457200" y="274638"/>
            <a:ext cx="8229600" cy="715962"/>
          </a:xfrm>
          <a:prstGeom prst="rect">
            <a:avLst/>
          </a:prstGeom>
        </p:spPr>
        <p:txBody>
          <a:bodyP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smtClean="0">
                <a:ln>
                  <a:noFill/>
                </a:ln>
                <a:solidFill>
                  <a:srgbClr val="002060"/>
                </a:solidFill>
                <a:effectLst/>
                <a:uLnTx/>
                <a:uFillTx/>
                <a:latin typeface="+mj-lt"/>
                <a:ea typeface="+mj-ea"/>
                <a:cs typeface="+mj-cs"/>
              </a:rPr>
              <a:t>Reflection From Internship</a:t>
            </a:r>
            <a:endParaRPr kumimoji="0" lang="en-US" sz="3200" b="1" i="0" u="none" strike="noStrike" kern="1200" cap="none" spc="0" normalizeH="0" baseline="0" noProof="0" dirty="0">
              <a:ln>
                <a:noFill/>
              </a:ln>
              <a:solidFill>
                <a:srgbClr val="002060"/>
              </a:solidFill>
              <a:effectLst/>
              <a:uLnTx/>
              <a:uFillTx/>
              <a:latin typeface="+mj-lt"/>
              <a:ea typeface="+mj-ea"/>
              <a:cs typeface="+mj-cs"/>
            </a:endParaRPr>
          </a:p>
        </p:txBody>
      </p:sp>
      <p:sp>
        <p:nvSpPr>
          <p:cNvPr id="7" name="Content Placeholder 6"/>
          <p:cNvSpPr txBox="1">
            <a:spLocks/>
          </p:cNvSpPr>
          <p:nvPr/>
        </p:nvSpPr>
        <p:spPr>
          <a:xfrm>
            <a:off x="457200" y="1066800"/>
            <a:ext cx="8458200" cy="5486400"/>
          </a:xfrm>
          <a:prstGeom prst="rect">
            <a:avLst/>
          </a:prstGeom>
        </p:spPr>
        <p:txBody>
          <a:bodyPr>
            <a:normAutofit fontScale="55000" lnSpcReduction="20000"/>
          </a:bodyPr>
          <a:lstStyle/>
          <a:p>
            <a:pPr marL="342900" marR="0" lvl="0" indent="-342900" algn="l" defTabSz="914400" rtl="0" eaLnBrk="1" fontAlgn="auto" latinLnBrk="0" hangingPunct="1">
              <a:lnSpc>
                <a:spcPct val="100000"/>
              </a:lnSpc>
              <a:spcBef>
                <a:spcPct val="20000"/>
              </a:spcBef>
              <a:spcAft>
                <a:spcPts val="0"/>
              </a:spcAft>
              <a:buClrTx/>
              <a:buSzTx/>
              <a:buFont typeface="Wingdings" pitchFamily="2" charset="2"/>
              <a:buChar char="q"/>
              <a:tabLst/>
              <a:defRPr/>
            </a:pPr>
            <a:r>
              <a:rPr kumimoji="0" lang="en-US" sz="4400" b="0" i="0" u="none" strike="noStrike" kern="1200" cap="none" spc="0" normalizeH="0" baseline="0" noProof="0" dirty="0" smtClean="0">
                <a:ln>
                  <a:noFill/>
                </a:ln>
                <a:solidFill>
                  <a:schemeClr val="tx1"/>
                </a:solidFill>
                <a:effectLst/>
                <a:uLnTx/>
                <a:uFillTx/>
                <a:latin typeface="+mn-lt"/>
                <a:ea typeface="+mn-ea"/>
                <a:cs typeface="+mn-cs"/>
              </a:rPr>
              <a:t>CHP: Center for Human Progress, New Delhi</a:t>
            </a:r>
          </a:p>
          <a:p>
            <a:pPr marL="342900" marR="0" lvl="0" indent="-342900" algn="l" defTabSz="914400" rtl="0" eaLnBrk="1" fontAlgn="auto" latinLnBrk="0" hangingPunct="1">
              <a:lnSpc>
                <a:spcPct val="100000"/>
              </a:lnSpc>
              <a:spcBef>
                <a:spcPct val="20000"/>
              </a:spcBef>
              <a:spcAft>
                <a:spcPts val="0"/>
              </a:spcAft>
              <a:buClrTx/>
              <a:buSzTx/>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Wingdings" pitchFamily="2" charset="2"/>
              <a:buChar char="Ø"/>
              <a:tabLst/>
              <a:defRPr/>
            </a:pPr>
            <a:r>
              <a:rPr kumimoji="0" lang="en-US" sz="3300" b="1" i="0" u="none" strike="noStrike" kern="1200" cap="none" spc="0" normalizeH="0" baseline="0" noProof="0" dirty="0" smtClean="0">
                <a:ln>
                  <a:noFill/>
                </a:ln>
                <a:solidFill>
                  <a:srgbClr val="C00000"/>
                </a:solidFill>
                <a:effectLst/>
                <a:uLnTx/>
                <a:uFillTx/>
                <a:latin typeface="+mn-lt"/>
                <a:ea typeface="+mn-ea"/>
                <a:cs typeface="+mn-cs"/>
              </a:rPr>
              <a:t>Duration</a:t>
            </a:r>
          </a:p>
          <a:p>
            <a:pPr marL="342900" marR="0" lvl="0" indent="-342900" algn="l" defTabSz="914400" rtl="0" eaLnBrk="1" fontAlgn="auto" latinLnBrk="0" hangingPunct="1">
              <a:lnSpc>
                <a:spcPct val="100000"/>
              </a:lnSpc>
              <a:spcBef>
                <a:spcPct val="20000"/>
              </a:spcBef>
              <a:spcAft>
                <a:spcPts val="0"/>
              </a:spcAft>
              <a:buClrTx/>
              <a:buSzTx/>
              <a:buFont typeface="Wingdings" pitchFamily="2" charset="2"/>
              <a:buChar char="Ø"/>
              <a:tabLst/>
              <a:defRPr/>
            </a:pPr>
            <a:r>
              <a:rPr kumimoji="0" lang="en-US" sz="3300" b="1" i="0" u="none" strike="noStrike" kern="1200" cap="none" spc="0" normalizeH="0" baseline="0" noProof="0" dirty="0" smtClean="0">
                <a:ln>
                  <a:noFill/>
                </a:ln>
                <a:solidFill>
                  <a:srgbClr val="C00000"/>
                </a:solidFill>
                <a:effectLst/>
                <a:uLnTx/>
                <a:uFillTx/>
                <a:latin typeface="+mn-lt"/>
                <a:ea typeface="+mn-ea"/>
                <a:cs typeface="+mn-cs"/>
              </a:rPr>
              <a:t>Work Allocated</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p>
          <a:p>
            <a:pPr marL="342900" lvl="0" indent="-342900">
              <a:spcBef>
                <a:spcPct val="20000"/>
              </a:spcBef>
            </a:pPr>
            <a:r>
              <a:rPr lang="en-US" sz="3600" dirty="0" smtClean="0"/>
              <a:t>            - </a:t>
            </a:r>
            <a:r>
              <a:rPr lang="en-US" sz="4000" dirty="0" smtClean="0"/>
              <a:t>Qualitative and </a:t>
            </a:r>
            <a:r>
              <a:rPr lang="en-US" sz="4000" dirty="0" err="1" smtClean="0"/>
              <a:t>Quanitative</a:t>
            </a:r>
            <a:r>
              <a:rPr lang="en-US" sz="4000" dirty="0" smtClean="0"/>
              <a:t> </a:t>
            </a:r>
            <a:r>
              <a:rPr kumimoji="0" lang="en-US" sz="4000" i="0" u="none" strike="noStrike" kern="1200" cap="none" spc="0" normalizeH="0" baseline="0" noProof="0" dirty="0" smtClean="0">
                <a:ln>
                  <a:noFill/>
                </a:ln>
                <a:solidFill>
                  <a:schemeClr val="tx1"/>
                </a:solidFill>
                <a:effectLst/>
                <a:uLnTx/>
                <a:uFillTx/>
                <a:latin typeface="+mn-lt"/>
                <a:ea typeface="+mn-ea"/>
                <a:cs typeface="+mn-cs"/>
              </a:rPr>
              <a:t>Analysis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4000" i="0" u="none" strike="noStrike" kern="1200" cap="none" spc="0" normalizeH="0" baseline="0" noProof="0" dirty="0" smtClean="0">
                <a:ln>
                  <a:noFill/>
                </a:ln>
                <a:solidFill>
                  <a:schemeClr val="tx1"/>
                </a:solidFill>
                <a:effectLst/>
                <a:uLnTx/>
                <a:uFillTx/>
                <a:latin typeface="+mn-lt"/>
                <a:ea typeface="+mn-ea"/>
                <a:cs typeface="+mn-cs"/>
              </a:rPr>
              <a:t>           - Report Writing and Documentation</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4000" i="0" u="none" strike="noStrike" kern="1200" cap="none" spc="0" normalizeH="0" baseline="0" noProof="0" dirty="0" smtClean="0">
                <a:ln>
                  <a:noFill/>
                </a:ln>
                <a:solidFill>
                  <a:schemeClr val="tx1"/>
                </a:solidFill>
                <a:effectLst/>
                <a:uLnTx/>
                <a:uFillTx/>
                <a:latin typeface="+mn-lt"/>
                <a:ea typeface="+mn-ea"/>
                <a:cs typeface="+mn-cs"/>
              </a:rPr>
              <a:t>           - Training of FSWs</a:t>
            </a:r>
            <a:r>
              <a:rPr kumimoji="0" lang="en-US" sz="4000" i="0" u="none" strike="noStrike" kern="1200" cap="none" spc="0" normalizeH="0" noProof="0" dirty="0" smtClean="0">
                <a:ln>
                  <a:noFill/>
                </a:ln>
                <a:solidFill>
                  <a:schemeClr val="tx1"/>
                </a:solidFill>
                <a:effectLst/>
                <a:uLnTx/>
                <a:uFillTx/>
                <a:latin typeface="+mn-lt"/>
                <a:ea typeface="+mn-ea"/>
                <a:cs typeface="+mn-cs"/>
              </a:rPr>
              <a:t> on various issues</a:t>
            </a:r>
            <a:endParaRPr kumimoji="0" lang="en-US" sz="400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4000" i="0" u="none" strike="noStrike" kern="1200" cap="none" spc="0" normalizeH="0" baseline="0" noProof="0" dirty="0" smtClean="0">
                <a:ln>
                  <a:noFill/>
                </a:ln>
                <a:solidFill>
                  <a:schemeClr val="tx1"/>
                </a:solidFill>
                <a:effectLst/>
                <a:uLnTx/>
                <a:uFillTx/>
                <a:latin typeface="+mn-lt"/>
                <a:ea typeface="+mn-ea"/>
                <a:cs typeface="+mn-cs"/>
              </a:rPr>
              <a:t>           - Field Work</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Wingdings" pitchFamily="2" charset="2"/>
              <a:buChar char="Ø"/>
              <a:tabLst/>
              <a:defRPr/>
            </a:pPr>
            <a:r>
              <a:rPr lang="en-US" sz="3600" b="1" dirty="0" smtClean="0">
                <a:solidFill>
                  <a:srgbClr val="C00000"/>
                </a:solidFill>
              </a:rPr>
              <a:t>Specific Learning</a:t>
            </a:r>
          </a:p>
          <a:p>
            <a:pPr marL="342900" indent="-342900" algn="just">
              <a:lnSpc>
                <a:spcPct val="160000"/>
              </a:lnSpc>
              <a:spcBef>
                <a:spcPct val="20000"/>
              </a:spcBef>
              <a:buFont typeface="Arial" pitchFamily="34" charset="0"/>
              <a:buChar char="•"/>
            </a:pPr>
            <a:r>
              <a:rPr lang="en-US" sz="4000" dirty="0" smtClean="0"/>
              <a:t>Understanding of Various Right related issues of Transgender, FSWs and unorganized sector.</a:t>
            </a:r>
          </a:p>
          <a:p>
            <a:pPr lvl="0" algn="just">
              <a:lnSpc>
                <a:spcPct val="160000"/>
              </a:lnSpc>
              <a:buFont typeface="Arial" pitchFamily="34" charset="0"/>
              <a:buChar char="•"/>
            </a:pPr>
            <a:r>
              <a:rPr lang="en-US" sz="4000" dirty="0" smtClean="0"/>
              <a:t>    Understanding different aspects of Health care and Social Research.</a:t>
            </a:r>
          </a:p>
          <a:p>
            <a:pPr lvl="0" algn="just">
              <a:lnSpc>
                <a:spcPct val="160000"/>
              </a:lnSpc>
              <a:buFont typeface="Arial" pitchFamily="34" charset="0"/>
              <a:buChar char="•"/>
            </a:pPr>
            <a:r>
              <a:rPr lang="en-US" sz="4000" dirty="0" smtClean="0"/>
              <a:t>    Report writings skills.</a:t>
            </a:r>
            <a:endParaRPr lang="en-US" sz="4000" b="1" dirty="0" smtClean="0">
              <a:solidFill>
                <a:srgbClr val="C00000"/>
              </a:solidFill>
            </a:endParaRPr>
          </a:p>
          <a:p>
            <a:pPr marL="342900" lvl="0" indent="-342900">
              <a:spcBef>
                <a:spcPct val="20000"/>
              </a:spcBef>
            </a:pPr>
            <a:r>
              <a:rPr lang="en-US" sz="2400" dirty="0" smtClean="0"/>
              <a:t>	</a:t>
            </a: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sz="2400" dirty="0" smtClean="0"/>
              <a:t>		</a:t>
            </a: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tabLst/>
              <a:defRPr/>
            </a:pPr>
            <a:endParaRPr kumimoji="0" lang="en-US" sz="2400" b="0" i="0" u="none" strike="noStrike" kern="1200" cap="none" spc="0" normalizeH="0" baseline="0" noProof="0" dirty="0">
              <a:ln>
                <a:noFill/>
              </a:ln>
              <a:solidFill>
                <a:schemeClr val="tx1"/>
              </a:solidFill>
              <a:effectLst/>
              <a:uLnTx/>
              <a:uFillTx/>
              <a:latin typeface="+mn-lt"/>
              <a:ea typeface="+mn-ea"/>
              <a:cs typeface="+mn-cs"/>
            </a:endParaRPr>
          </a:p>
        </p:txBody>
      </p:sp>
      <p:pic>
        <p:nvPicPr>
          <p:cNvPr id="8" name="Picture 4" descr="C:\Documents and Settings\Vipra\Desktop\elderly\HJBGJ\spectacles.jpg"/>
          <p:cNvPicPr>
            <a:picLocks noChangeAspect="1" noChangeArrowheads="1"/>
          </p:cNvPicPr>
          <p:nvPr/>
        </p:nvPicPr>
        <p:blipFill>
          <a:blip r:embed="rId2" cstate="print"/>
          <a:srcRect/>
          <a:stretch>
            <a:fillRect/>
          </a:stretch>
        </p:blipFill>
        <p:spPr bwMode="auto">
          <a:xfrm>
            <a:off x="7696200" y="0"/>
            <a:ext cx="1447800" cy="990600"/>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707886"/>
          </a:xfrm>
          <a:prstGeom prst="rect">
            <a:avLst/>
          </a:prstGeom>
          <a:noFill/>
        </p:spPr>
        <p:txBody>
          <a:bodyPr wrap="square" lIns="91440" tIns="45720" rIns="91440" bIns="45720">
            <a:spAutoFit/>
          </a:bodyPr>
          <a:lstStyle/>
          <a:p>
            <a:pPr algn="ctr"/>
            <a:endParaRPr lang="en-US" sz="2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Black" pitchFamily="34" charset="0"/>
            </a:endParaRPr>
          </a:p>
          <a:p>
            <a:pPr algn="ctr"/>
            <a:endParaRPr lang="en-US" sz="2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5" name="Rectangle 4"/>
          <p:cNvSpPr/>
          <p:nvPr/>
        </p:nvSpPr>
        <p:spPr>
          <a:xfrm>
            <a:off x="685800" y="865287"/>
            <a:ext cx="8153400" cy="5078313"/>
          </a:xfrm>
          <a:prstGeom prst="rect">
            <a:avLst/>
          </a:prstGeom>
        </p:spPr>
        <p:txBody>
          <a:bodyPr wrap="square">
            <a:spAutoFit/>
          </a:bodyPr>
          <a:lstStyle/>
          <a:p>
            <a:pPr algn="just">
              <a:lnSpc>
                <a:spcPct val="150000"/>
              </a:lnSpc>
              <a:buFont typeface="Wingdings" pitchFamily="2" charset="2"/>
              <a:buChar char="Ø"/>
            </a:pPr>
            <a:r>
              <a:rPr lang="en-US" sz="2400" dirty="0" smtClean="0"/>
              <a:t>  Family members need to be educated about the harms of the elder abuse.</a:t>
            </a:r>
          </a:p>
          <a:p>
            <a:pPr algn="just">
              <a:lnSpc>
                <a:spcPct val="150000"/>
              </a:lnSpc>
              <a:buFont typeface="Wingdings" pitchFamily="2" charset="2"/>
              <a:buChar char="Ø"/>
            </a:pPr>
            <a:r>
              <a:rPr lang="en-US" sz="2400" dirty="0" smtClean="0"/>
              <a:t>Geriatric facilities need to be provided in hospitals and dispensaries.</a:t>
            </a:r>
          </a:p>
          <a:p>
            <a:pPr algn="just">
              <a:lnSpc>
                <a:spcPct val="150000"/>
              </a:lnSpc>
              <a:buFont typeface="Wingdings" pitchFamily="2" charset="2"/>
              <a:buChar char="Ø"/>
            </a:pPr>
            <a:r>
              <a:rPr lang="en-US" sz="2400" dirty="0" smtClean="0"/>
              <a:t>  Free treatment and medicines or universal health insurance coverage that covers all types of health problems of the elders.</a:t>
            </a:r>
          </a:p>
          <a:p>
            <a:pPr algn="just">
              <a:lnSpc>
                <a:spcPct val="150000"/>
              </a:lnSpc>
              <a:buFont typeface="Wingdings" pitchFamily="2" charset="2"/>
              <a:buChar char="Ø"/>
            </a:pPr>
            <a:r>
              <a:rPr lang="en-US" sz="2400" dirty="0" smtClean="0"/>
              <a:t>  Identification and registration under Outreach services facility for their health status, issues/ concerns.</a:t>
            </a:r>
          </a:p>
          <a:p>
            <a:pPr algn="just">
              <a:lnSpc>
                <a:spcPct val="150000"/>
              </a:lnSpc>
              <a:buFont typeface="Wingdings" pitchFamily="2" charset="2"/>
              <a:buChar char="Ø"/>
            </a:pPr>
            <a:r>
              <a:rPr lang="en-US" sz="2400" dirty="0" smtClean="0"/>
              <a:t>   Mobilization and community based support</a:t>
            </a:r>
            <a:endParaRPr lang="en-US" sz="2400" dirty="0"/>
          </a:p>
        </p:txBody>
      </p:sp>
      <p:sp>
        <p:nvSpPr>
          <p:cNvPr id="6" name="Rectangle 5"/>
          <p:cNvSpPr/>
          <p:nvPr/>
        </p:nvSpPr>
        <p:spPr>
          <a:xfrm>
            <a:off x="381000" y="0"/>
            <a:ext cx="5552418"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kumimoji="0" lang="en-US" sz="5400" b="1" i="0" u="none" strike="noStrike" kern="1200" cap="none" spc="0" normalizeH="0" baseline="0" noProof="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uLnTx/>
                <a:uFillTx/>
                <a:latin typeface="+mj-lt"/>
                <a:ea typeface="+mj-ea"/>
                <a:cs typeface="+mj-cs"/>
              </a:rPr>
              <a:t>Recommendations</a:t>
            </a:r>
            <a:endParaRPr lang="en-US"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pic>
        <p:nvPicPr>
          <p:cNvPr id="7" name="Picture 4" descr="C:\Documents and Settings\Vipra\Desktop\elderly\HJBGJ\spectacles.jpg"/>
          <p:cNvPicPr>
            <a:picLocks noChangeAspect="1" noChangeArrowheads="1"/>
          </p:cNvPicPr>
          <p:nvPr/>
        </p:nvPicPr>
        <p:blipFill>
          <a:blip r:embed="rId2" cstate="print"/>
          <a:srcRect/>
          <a:stretch>
            <a:fillRect/>
          </a:stretch>
        </p:blipFill>
        <p:spPr bwMode="auto">
          <a:xfrm>
            <a:off x="7696200" y="0"/>
            <a:ext cx="1447800" cy="990600"/>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Documents and Settings\Vipra\Desktop\elderly\elderly care.jpg"/>
          <p:cNvPicPr>
            <a:picLocks noChangeAspect="1" noChangeArrowheads="1"/>
          </p:cNvPicPr>
          <p:nvPr/>
        </p:nvPicPr>
        <p:blipFill>
          <a:blip r:embed="rId2" cstate="print"/>
          <a:srcRect/>
          <a:stretch>
            <a:fillRect/>
          </a:stretch>
        </p:blipFill>
        <p:spPr bwMode="auto">
          <a:xfrm>
            <a:off x="0" y="0"/>
            <a:ext cx="9069717" cy="6858000"/>
          </a:xfrm>
          <a:prstGeom prst="rect">
            <a:avLst/>
          </a:prstGeom>
          <a:noFill/>
        </p:spPr>
      </p:pic>
      <p:sp>
        <p:nvSpPr>
          <p:cNvPr id="4" name="Rectangle 3"/>
          <p:cNvSpPr/>
          <p:nvPr/>
        </p:nvSpPr>
        <p:spPr>
          <a:xfrm>
            <a:off x="0" y="0"/>
            <a:ext cx="9144000" cy="6063198"/>
          </a:xfrm>
          <a:prstGeom prst="rect">
            <a:avLst/>
          </a:prstGeom>
          <a:noFill/>
        </p:spPr>
        <p:txBody>
          <a:bodyPr wrap="square" lIns="91440" tIns="45720" rIns="91440" bIns="45720">
            <a:spAutoFit/>
          </a:bodyPr>
          <a:lstStyle/>
          <a:p>
            <a:pPr algn="ctr"/>
            <a:endParaRPr lang="en-US" sz="2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Black" pitchFamily="34" charset="0"/>
            </a:endParaRPr>
          </a:p>
          <a:p>
            <a:pPr algn="ctr"/>
            <a:r>
              <a:rPr lang="en-US" sz="2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Black" pitchFamily="34" charset="0"/>
              </a:rPr>
              <a:t>GROWING OLD……….</a:t>
            </a:r>
          </a:p>
          <a:p>
            <a:pPr algn="ctr"/>
            <a:endParaRPr lang="en-US" sz="2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Black" pitchFamily="34" charset="0"/>
            </a:endParaRPr>
          </a:p>
          <a:p>
            <a:pPr algn="ctr"/>
            <a:endParaRPr lang="en-US" sz="2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Black" pitchFamily="34" charset="0"/>
            </a:endParaRPr>
          </a:p>
          <a:p>
            <a:pPr algn="ctr"/>
            <a:endParaRPr lang="en-US" sz="2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Black" pitchFamily="34" charset="0"/>
            </a:endParaRPr>
          </a:p>
          <a:p>
            <a:pPr algn="ctr"/>
            <a:r>
              <a:rPr lang="en-US" sz="2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Black" pitchFamily="34" charset="0"/>
              </a:rPr>
              <a:t>Help the aged,</a:t>
            </a:r>
            <a:br>
              <a:rPr lang="en-US" sz="2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Black" pitchFamily="34" charset="0"/>
              </a:rPr>
            </a:br>
            <a:r>
              <a:rPr lang="en-US" sz="2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Black" pitchFamily="34" charset="0"/>
              </a:rPr>
              <a:t>As one time they were just like you,</a:t>
            </a:r>
            <a:br>
              <a:rPr lang="en-US" sz="2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Black" pitchFamily="34" charset="0"/>
              </a:rPr>
            </a:br>
            <a:r>
              <a:rPr lang="en-US" sz="2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Black" pitchFamily="34" charset="0"/>
              </a:rPr>
              <a:t>don't just put them in a home,</a:t>
            </a:r>
            <a:br>
              <a:rPr lang="en-US" sz="2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Black" pitchFamily="34" charset="0"/>
              </a:rPr>
            </a:br>
            <a:r>
              <a:rPr lang="en-US" sz="2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Black" pitchFamily="34" charset="0"/>
              </a:rPr>
              <a:t/>
            </a:r>
            <a:br>
              <a:rPr lang="en-US" sz="2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Black" pitchFamily="34" charset="0"/>
              </a:rPr>
            </a:br>
            <a:r>
              <a:rPr lang="en-US" sz="2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Black" pitchFamily="34" charset="0"/>
              </a:rPr>
              <a:t>Give a hand and help them , if you can.</a:t>
            </a:r>
            <a:br>
              <a:rPr lang="en-US" sz="2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Black" pitchFamily="34" charset="0"/>
              </a:rPr>
            </a:br>
            <a:r>
              <a:rPr lang="en-US" sz="2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Black" pitchFamily="34" charset="0"/>
              </a:rPr>
              <a:t>Give them hope</a:t>
            </a:r>
          </a:p>
          <a:p>
            <a:pPr algn="ctr"/>
            <a:r>
              <a:rPr lang="en-US" sz="2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Black" pitchFamily="34" charset="0"/>
              </a:rPr>
              <a:t> &amp; comfort '</a:t>
            </a:r>
            <a:r>
              <a:rPr lang="en-US" sz="2000" b="1"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Black" pitchFamily="34" charset="0"/>
              </a:rPr>
              <a:t>cos</a:t>
            </a:r>
            <a:r>
              <a:rPr lang="en-US" sz="2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Black" pitchFamily="34" charset="0"/>
              </a:rPr>
              <a:t> they're running out of time.</a:t>
            </a:r>
          </a:p>
          <a:p>
            <a:pPr algn="ctr"/>
            <a:r>
              <a:rPr lang="en-US" sz="2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Black" pitchFamily="34" charset="0"/>
              </a:rPr>
              <a:t/>
            </a:r>
            <a:br>
              <a:rPr lang="en-US" sz="2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Black" pitchFamily="34" charset="0"/>
              </a:rPr>
            </a:br>
            <a:r>
              <a:rPr lang="en-US" sz="2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Black" pitchFamily="34" charset="0"/>
              </a:rPr>
              <a:t>Help the aged</a:t>
            </a:r>
            <a:br>
              <a:rPr lang="en-US" sz="2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Black" pitchFamily="34" charset="0"/>
              </a:rPr>
            </a:br>
            <a:r>
              <a:rPr lang="en-US" sz="2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Black" pitchFamily="34" charset="0"/>
              </a:rPr>
              <a:t>'</a:t>
            </a:r>
            <a:r>
              <a:rPr lang="en-US" sz="2000" b="1"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Black" pitchFamily="34" charset="0"/>
              </a:rPr>
              <a:t>cos</a:t>
            </a:r>
            <a:r>
              <a:rPr lang="en-US" sz="2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Black" pitchFamily="34" charset="0"/>
              </a:rPr>
              <a:t> one day you'll be older too</a:t>
            </a:r>
            <a:br>
              <a:rPr lang="en-US" sz="2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Black" pitchFamily="34" charset="0"/>
              </a:rPr>
            </a:br>
            <a:r>
              <a:rPr lang="en-US" sz="2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Black" pitchFamily="34" charset="0"/>
              </a:rPr>
              <a:t>- you might need someone who can</a:t>
            </a:r>
            <a:br>
              <a:rPr lang="en-US" sz="2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Black" pitchFamily="34" charset="0"/>
              </a:rPr>
            </a:br>
            <a:r>
              <a:rPr lang="en-US" sz="2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Black" pitchFamily="34" charset="0"/>
              </a:rPr>
              <a:t>pull you through.</a:t>
            </a:r>
            <a:br>
              <a:rPr lang="en-US" sz="2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Black" pitchFamily="34" charset="0"/>
              </a:rPr>
            </a:br>
            <a:r>
              <a:rPr lang="en-US" sz="2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Black" pitchFamily="34" charset="0"/>
              </a:rPr>
              <a:t/>
            </a:r>
            <a:br>
              <a:rPr lang="en-US" sz="2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Black" pitchFamily="34" charset="0"/>
              </a:rPr>
            </a:br>
            <a:r>
              <a:rPr lang="en-US" sz="2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Black" pitchFamily="34" charset="0"/>
              </a:rPr>
              <a:t>So please help the aged</a:t>
            </a:r>
            <a:endParaRPr lang="en-US" sz="2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Documents and Settings\Vipra\Desktop\elderly\HJBGJ\081306.jpg"/>
          <p:cNvPicPr>
            <a:picLocks noGrp="1" noChangeAspect="1" noChangeArrowheads="1"/>
          </p:cNvPicPr>
          <p:nvPr>
            <p:ph idx="1"/>
          </p:nvPr>
        </p:nvPicPr>
        <p:blipFill>
          <a:blip r:embed="rId2" cstate="print"/>
          <a:srcRect/>
          <a:stretch>
            <a:fillRect/>
          </a:stretch>
        </p:blipFill>
        <p:spPr bwMode="auto">
          <a:xfrm>
            <a:off x="1447800" y="152400"/>
            <a:ext cx="6324600" cy="65532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5" name="Rectangle 4"/>
          <p:cNvSpPr/>
          <p:nvPr/>
        </p:nvSpPr>
        <p:spPr>
          <a:xfrm>
            <a:off x="1676400" y="228600"/>
            <a:ext cx="5486400" cy="1015663"/>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60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THANK YOU</a:t>
            </a:r>
            <a:endParaRPr lang="en-US" sz="60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pic>
        <p:nvPicPr>
          <p:cNvPr id="1026" name="Picture 2" descr="C:\Documents and Settings\Vipra\Desktop\elderly\elderly care.jpg"/>
          <p:cNvPicPr>
            <a:picLocks noChangeAspect="1" noChangeArrowheads="1"/>
          </p:cNvPicPr>
          <p:nvPr/>
        </p:nvPicPr>
        <p:blipFill>
          <a:blip r:embed="rId2" cstate="print"/>
          <a:srcRect/>
          <a:stretch>
            <a:fillRect/>
          </a:stretch>
        </p:blipFill>
        <p:spPr bwMode="auto">
          <a:xfrm>
            <a:off x="0" y="0"/>
            <a:ext cx="9069717" cy="6858000"/>
          </a:xfrm>
          <a:prstGeom prst="rect">
            <a:avLst/>
          </a:prstGeom>
          <a:noFill/>
        </p:spPr>
      </p:pic>
      <p:pic>
        <p:nvPicPr>
          <p:cNvPr id="1028" name="Picture 4" descr="C:\Documents and Settings\Vipra\Desktop\elderly\2002093001150101.jpg"/>
          <p:cNvPicPr>
            <a:picLocks noChangeAspect="1" noChangeArrowheads="1"/>
          </p:cNvPicPr>
          <p:nvPr/>
        </p:nvPicPr>
        <p:blipFill>
          <a:blip r:embed="rId3" cstate="print"/>
          <a:srcRect/>
          <a:stretch>
            <a:fillRect/>
          </a:stretch>
        </p:blipFill>
        <p:spPr bwMode="auto">
          <a:xfrm>
            <a:off x="5791200" y="5334000"/>
            <a:ext cx="1752599" cy="1524000"/>
          </a:xfrm>
          <a:prstGeom prst="rect">
            <a:avLst/>
          </a:prstGeom>
          <a:noFill/>
        </p:spPr>
      </p:pic>
      <p:pic>
        <p:nvPicPr>
          <p:cNvPr id="1029" name="Picture 5" descr="C:\Documents and Settings\Vipra\Desktop\elderly\Elder Abuse Los Angeles.jpg"/>
          <p:cNvPicPr>
            <a:picLocks noChangeAspect="1" noChangeArrowheads="1"/>
          </p:cNvPicPr>
          <p:nvPr/>
        </p:nvPicPr>
        <p:blipFill>
          <a:blip r:embed="rId4" cstate="print"/>
          <a:srcRect/>
          <a:stretch>
            <a:fillRect/>
          </a:stretch>
        </p:blipFill>
        <p:spPr bwMode="auto">
          <a:xfrm>
            <a:off x="7315200" y="5334000"/>
            <a:ext cx="1600200" cy="1524000"/>
          </a:xfrm>
          <a:prstGeom prst="rect">
            <a:avLst/>
          </a:prstGeom>
          <a:noFill/>
        </p:spPr>
      </p:pic>
      <p:pic>
        <p:nvPicPr>
          <p:cNvPr id="1030" name="Picture 6" descr="C:\Documents and Settings\Vipra\Desktop\elderly\images.jpeg"/>
          <p:cNvPicPr>
            <a:picLocks noChangeAspect="1" noChangeArrowheads="1"/>
          </p:cNvPicPr>
          <p:nvPr/>
        </p:nvPicPr>
        <p:blipFill>
          <a:blip r:embed="rId5" cstate="print"/>
          <a:srcRect/>
          <a:stretch>
            <a:fillRect/>
          </a:stretch>
        </p:blipFill>
        <p:spPr bwMode="auto">
          <a:xfrm>
            <a:off x="0" y="5334000"/>
            <a:ext cx="1920240" cy="1524000"/>
          </a:xfrm>
          <a:prstGeom prst="rect">
            <a:avLst/>
          </a:prstGeom>
          <a:noFill/>
        </p:spPr>
      </p:pic>
      <p:pic>
        <p:nvPicPr>
          <p:cNvPr id="1033" name="Picture 9" descr="C:\Documents and Settings\Vipra\Desktop\elderly\oldies2.jpg"/>
          <p:cNvPicPr>
            <a:picLocks noChangeAspect="1" noChangeArrowheads="1"/>
          </p:cNvPicPr>
          <p:nvPr/>
        </p:nvPicPr>
        <p:blipFill>
          <a:blip r:embed="rId6" cstate="print"/>
          <a:srcRect/>
          <a:stretch>
            <a:fillRect/>
          </a:stretch>
        </p:blipFill>
        <p:spPr bwMode="auto">
          <a:xfrm>
            <a:off x="1828800" y="5334000"/>
            <a:ext cx="1981200" cy="1524000"/>
          </a:xfrm>
          <a:prstGeom prst="rect">
            <a:avLst/>
          </a:prstGeom>
          <a:noFill/>
        </p:spPr>
      </p:pic>
      <p:sp>
        <p:nvSpPr>
          <p:cNvPr id="16" name="Rectangle 15"/>
          <p:cNvSpPr/>
          <p:nvPr/>
        </p:nvSpPr>
        <p:spPr>
          <a:xfrm>
            <a:off x="0" y="1"/>
            <a:ext cx="9144000" cy="2308324"/>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4800" b="1" dirty="0" smtClean="0">
                <a:solidFill>
                  <a:schemeClr val="tx2">
                    <a:lumMod val="20000"/>
                    <a:lumOff val="80000"/>
                  </a:schemeClr>
                </a:solidFill>
              </a:rPr>
              <a:t>“A Study of Health Problems, Elder Abuse, Care and Support among Elderly in West Delhi”</a:t>
            </a:r>
            <a:endParaRPr lang="en-US" sz="4800" dirty="0">
              <a:solidFill>
                <a:schemeClr val="tx2">
                  <a:lumMod val="20000"/>
                  <a:lumOff val="80000"/>
                </a:schemeClr>
              </a:solidFill>
            </a:endParaRPr>
          </a:p>
        </p:txBody>
      </p:sp>
      <p:pic>
        <p:nvPicPr>
          <p:cNvPr id="4" name="Picture 2" descr="C:\Documents and Settings\Vipra\Desktop\elderly\HJBGJ\1428645116_5495793113.jpg"/>
          <p:cNvPicPr>
            <a:picLocks noChangeAspect="1" noChangeArrowheads="1"/>
          </p:cNvPicPr>
          <p:nvPr/>
        </p:nvPicPr>
        <p:blipFill>
          <a:blip r:embed="rId7" cstate="print"/>
          <a:srcRect/>
          <a:stretch>
            <a:fillRect/>
          </a:stretch>
        </p:blipFill>
        <p:spPr bwMode="auto">
          <a:xfrm>
            <a:off x="1981200" y="5334000"/>
            <a:ext cx="1828800" cy="1524000"/>
          </a:xfrm>
          <a:prstGeom prst="rect">
            <a:avLst/>
          </a:prstGeom>
          <a:noFill/>
        </p:spPr>
      </p:pic>
      <p:pic>
        <p:nvPicPr>
          <p:cNvPr id="1027" name="Picture 3" descr="C:\Documents and Settings\Vipra\Desktop\elderly\HJBGJ\images.jpeg"/>
          <p:cNvPicPr>
            <a:picLocks noChangeAspect="1" noChangeArrowheads="1"/>
          </p:cNvPicPr>
          <p:nvPr/>
        </p:nvPicPr>
        <p:blipFill>
          <a:blip r:embed="rId8" cstate="print"/>
          <a:srcRect/>
          <a:stretch>
            <a:fillRect/>
          </a:stretch>
        </p:blipFill>
        <p:spPr bwMode="auto">
          <a:xfrm>
            <a:off x="7543800" y="5334001"/>
            <a:ext cx="1600201" cy="1524000"/>
          </a:xfrm>
          <a:prstGeom prst="rect">
            <a:avLst/>
          </a:prstGeom>
          <a:noFill/>
        </p:spPr>
      </p:pic>
      <p:pic>
        <p:nvPicPr>
          <p:cNvPr id="5" name="Picture 4" descr="C:\Documents and Settings\Vipra\Desktop\elderly\HJBGJ\oldies2.jpg"/>
          <p:cNvPicPr>
            <a:picLocks noChangeAspect="1" noChangeArrowheads="1"/>
          </p:cNvPicPr>
          <p:nvPr/>
        </p:nvPicPr>
        <p:blipFill>
          <a:blip r:embed="rId9" cstate="print"/>
          <a:srcRect/>
          <a:stretch>
            <a:fillRect/>
          </a:stretch>
        </p:blipFill>
        <p:spPr bwMode="auto">
          <a:xfrm>
            <a:off x="0" y="5334000"/>
            <a:ext cx="1981200" cy="1524000"/>
          </a:xfrm>
          <a:prstGeom prst="rect">
            <a:avLst/>
          </a:prstGeom>
          <a:noFill/>
        </p:spPr>
      </p:pic>
      <p:pic>
        <p:nvPicPr>
          <p:cNvPr id="6" name="Picture 5" descr="C:\Documents and Settings\Vipra\Desktop\elderly\HJBGJ\Old+Woman_1961_19305803_0_0_5970_300.jpg"/>
          <p:cNvPicPr>
            <a:picLocks noChangeAspect="1" noChangeArrowheads="1"/>
          </p:cNvPicPr>
          <p:nvPr/>
        </p:nvPicPr>
        <p:blipFill>
          <a:blip r:embed="rId10" cstate="print"/>
          <a:srcRect/>
          <a:stretch>
            <a:fillRect/>
          </a:stretch>
        </p:blipFill>
        <p:spPr bwMode="auto">
          <a:xfrm>
            <a:off x="3810000" y="5334000"/>
            <a:ext cx="1981200" cy="1524000"/>
          </a:xfrm>
          <a:prstGeom prst="rect">
            <a:avLst/>
          </a:prstGeom>
          <a:noFill/>
        </p:spPr>
      </p:pic>
      <p:sp>
        <p:nvSpPr>
          <p:cNvPr id="15" name="TextBox 14"/>
          <p:cNvSpPr txBox="1"/>
          <p:nvPr/>
        </p:nvSpPr>
        <p:spPr>
          <a:xfrm>
            <a:off x="2286000" y="3124200"/>
            <a:ext cx="4267200" cy="369332"/>
          </a:xfrm>
          <a:prstGeom prst="rect">
            <a:avLst/>
          </a:prstGeom>
          <a:noFill/>
        </p:spPr>
        <p:txBody>
          <a:bodyPr wrap="square" rtlCol="0">
            <a:spAutoFit/>
          </a:bodyPr>
          <a:lstStyle/>
          <a:p>
            <a:endParaRPr lang="en-US" dirty="0"/>
          </a:p>
        </p:txBody>
      </p:sp>
      <p:sp>
        <p:nvSpPr>
          <p:cNvPr id="17" name="Rectangle 16"/>
          <p:cNvSpPr/>
          <p:nvPr/>
        </p:nvSpPr>
        <p:spPr>
          <a:xfrm>
            <a:off x="2142267" y="2967335"/>
            <a:ext cx="4859471" cy="1754326"/>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Presented By:</a:t>
            </a:r>
          </a:p>
          <a:p>
            <a:pPr algn="ctr"/>
            <a:r>
              <a:rPr lang="en-US" sz="5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VISHAL KATARIA</a:t>
            </a:r>
            <a:endParaRPr lang="en-US"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707886"/>
          </a:xfrm>
          <a:prstGeom prst="rect">
            <a:avLst/>
          </a:prstGeom>
          <a:noFill/>
        </p:spPr>
        <p:txBody>
          <a:bodyPr wrap="square" lIns="91440" tIns="45720" rIns="91440" bIns="45720">
            <a:spAutoFit/>
          </a:bodyPr>
          <a:lstStyle/>
          <a:p>
            <a:pPr algn="ctr"/>
            <a:endParaRPr lang="en-US" sz="2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Black" pitchFamily="34" charset="0"/>
            </a:endParaRPr>
          </a:p>
          <a:p>
            <a:pPr algn="ctr"/>
            <a:endParaRPr lang="en-US" sz="2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Title 1"/>
          <p:cNvSpPr txBox="1">
            <a:spLocks/>
          </p:cNvSpPr>
          <p:nvPr/>
        </p:nvSpPr>
        <p:spPr>
          <a:xfrm>
            <a:off x="381000" y="0"/>
            <a:ext cx="8229600" cy="838200"/>
          </a:xfrm>
          <a:prstGeom prst="rect">
            <a:avLst/>
          </a:prstGeom>
        </p:spPr>
        <p:txBody>
          <a:bodyP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3200" b="1" i="0" u="none" strike="noStrike" kern="1200" cap="none" spc="0" normalizeH="0" baseline="0" noProof="0" dirty="0" smtClean="0">
              <a:ln>
                <a:noFill/>
              </a:ln>
              <a:solidFill>
                <a:srgbClr val="FF0000"/>
              </a:solidFill>
              <a:effectLst/>
              <a:uLnTx/>
              <a:uFillTx/>
              <a:latin typeface="+mj-lt"/>
              <a:ea typeface="+mj-ea"/>
              <a:cs typeface="+mj-cs"/>
            </a:endParaRPr>
          </a:p>
        </p:txBody>
      </p:sp>
      <p:sp>
        <p:nvSpPr>
          <p:cNvPr id="5" name="Content Placeholder 2"/>
          <p:cNvSpPr txBox="1">
            <a:spLocks/>
          </p:cNvSpPr>
          <p:nvPr/>
        </p:nvSpPr>
        <p:spPr>
          <a:xfrm>
            <a:off x="457200" y="1066800"/>
            <a:ext cx="8229600" cy="5059363"/>
          </a:xfrm>
          <a:prstGeom prst="rect">
            <a:avLst/>
          </a:prstGeom>
        </p:spPr>
        <p:txBody>
          <a:bodyPr>
            <a:normAutofit/>
          </a:bodyPr>
          <a:lstStyle/>
          <a:p>
            <a:pPr marL="342900" lvl="0" indent="-342900" algn="just">
              <a:spcBef>
                <a:spcPct val="20000"/>
              </a:spcBef>
              <a:buFont typeface="Arial" pitchFamily="34" charset="0"/>
              <a:buChar char="•"/>
              <a:defRPr/>
            </a:pPr>
            <a:r>
              <a:rPr lang="en-US" sz="2800" dirty="0" smtClean="0"/>
              <a:t>Old age term arises scenario like frustration and pity, sickness and poverty, despair and senility, warmth and responsibility. </a:t>
            </a:r>
          </a:p>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Ageing is a biological process and experienced by the mankind in all times.</a:t>
            </a:r>
          </a:p>
          <a:p>
            <a:pPr marL="342900" indent="-342900" algn="just">
              <a:spcBef>
                <a:spcPct val="20000"/>
              </a:spcBef>
              <a:buFont typeface="Arial" pitchFamily="34" charset="0"/>
              <a:buChar char="•"/>
              <a:defRPr/>
            </a:pPr>
            <a:r>
              <a:rPr lang="en-US" sz="2800" dirty="0" smtClean="0"/>
              <a:t>The crude reality of the ageing scenario in India is that there are 77 million older persons in country, and the number is growing to grow to 177 million in another 25 years. </a:t>
            </a:r>
          </a:p>
          <a:p>
            <a:pPr marL="342900" marR="0" lvl="0" indent="-342900" algn="just" defTabSz="914400" rtl="0" eaLnBrk="1" fontAlgn="auto" latinLnBrk="0" hangingPunct="1">
              <a:lnSpc>
                <a:spcPct val="100000"/>
              </a:lnSpc>
              <a:spcBef>
                <a:spcPct val="20000"/>
              </a:spcBef>
              <a:spcAft>
                <a:spcPts val="0"/>
              </a:spcAft>
              <a:buClrTx/>
              <a:buSzTx/>
              <a:tabLst/>
              <a:defRPr/>
            </a:pPr>
            <a:endParaRPr kumimoji="0" lang="en-US" sz="28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2050" name="Picture 2" descr="C:\Documents and Settings\Vipra\Desktop\elderly\HJBGJ\hand_of_old_man_with_walking_stick-other.jpg"/>
          <p:cNvPicPr>
            <a:picLocks noChangeAspect="1" noChangeArrowheads="1"/>
          </p:cNvPicPr>
          <p:nvPr/>
        </p:nvPicPr>
        <p:blipFill>
          <a:blip r:embed="rId2" cstate="print"/>
          <a:srcRect/>
          <a:stretch>
            <a:fillRect/>
          </a:stretch>
        </p:blipFill>
        <p:spPr bwMode="auto">
          <a:xfrm>
            <a:off x="5867400" y="4800600"/>
            <a:ext cx="3276600" cy="2057400"/>
          </a:xfrm>
          <a:prstGeom prst="rect">
            <a:avLst/>
          </a:prstGeom>
          <a:noFill/>
        </p:spPr>
      </p:pic>
      <p:pic>
        <p:nvPicPr>
          <p:cNvPr id="2052" name="Picture 4" descr="C:\Documents and Settings\Vipra\Desktop\elderly\HJBGJ\spectacles.jpg"/>
          <p:cNvPicPr>
            <a:picLocks noChangeAspect="1" noChangeArrowheads="1"/>
          </p:cNvPicPr>
          <p:nvPr/>
        </p:nvPicPr>
        <p:blipFill>
          <a:blip r:embed="rId3" cstate="print"/>
          <a:srcRect/>
          <a:stretch>
            <a:fillRect/>
          </a:stretch>
        </p:blipFill>
        <p:spPr bwMode="auto">
          <a:xfrm>
            <a:off x="7696200" y="0"/>
            <a:ext cx="1447800" cy="990600"/>
          </a:xfrm>
          <a:prstGeom prst="rect">
            <a:avLst/>
          </a:prstGeom>
          <a:noFill/>
        </p:spPr>
      </p:pic>
      <p:sp>
        <p:nvSpPr>
          <p:cNvPr id="9" name="Rectangle 8"/>
          <p:cNvSpPr/>
          <p:nvPr/>
        </p:nvSpPr>
        <p:spPr>
          <a:xfrm>
            <a:off x="304800" y="-609600"/>
            <a:ext cx="4800600" cy="1754326"/>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5400" b="1" i="0" u="none" strike="noStrike" kern="1200" cap="none" spc="0" normalizeH="0" baseline="0" noProof="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uLnTx/>
              <a:uFillTx/>
              <a:latin typeface="+mj-lt"/>
              <a:ea typeface="+mj-ea"/>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5400" b="1" i="0" u="none" strike="noStrike" kern="1200" cap="none" spc="0" normalizeH="0" baseline="0" noProof="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uLnTx/>
                <a:uFillTx/>
                <a:latin typeface="+mj-lt"/>
                <a:ea typeface="+mj-ea"/>
                <a:cs typeface="+mj-cs"/>
              </a:rPr>
              <a:t>Introduction</a:t>
            </a:r>
            <a:endParaRPr lang="en-US"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b="1" dirty="0" smtClean="0">
                <a:solidFill>
                  <a:srgbClr val="002060"/>
                </a:solidFill>
              </a:rPr>
              <a:t/>
            </a:r>
            <a:br>
              <a:rPr lang="en-US" b="1" dirty="0" smtClean="0">
                <a:solidFill>
                  <a:srgbClr val="002060"/>
                </a:solidFill>
              </a:rPr>
            </a:br>
            <a:endParaRPr lang="en-US" dirty="0"/>
          </a:p>
        </p:txBody>
      </p:sp>
      <p:sp>
        <p:nvSpPr>
          <p:cNvPr id="3" name="Content Placeholder 2"/>
          <p:cNvSpPr>
            <a:spLocks noGrp="1"/>
          </p:cNvSpPr>
          <p:nvPr>
            <p:ph sz="half" idx="1"/>
          </p:nvPr>
        </p:nvSpPr>
        <p:spPr>
          <a:xfrm>
            <a:off x="304800" y="1905000"/>
            <a:ext cx="3276600" cy="4525963"/>
          </a:xfrm>
        </p:spPr>
        <p:style>
          <a:lnRef idx="2">
            <a:schemeClr val="accent1">
              <a:shade val="50000"/>
            </a:schemeClr>
          </a:lnRef>
          <a:fillRef idx="1">
            <a:schemeClr val="accent1"/>
          </a:fillRef>
          <a:effectRef idx="0">
            <a:schemeClr val="accent1"/>
          </a:effectRef>
          <a:fontRef idx="minor">
            <a:schemeClr val="lt1"/>
          </a:fontRef>
        </p:style>
        <p:txBody>
          <a:bodyPr>
            <a:normAutofit fontScale="92500" lnSpcReduction="10000"/>
          </a:bodyPr>
          <a:lstStyle/>
          <a:p>
            <a:pPr lvl="0"/>
            <a:r>
              <a:rPr lang="en-US" sz="3500" dirty="0" smtClean="0">
                <a:solidFill>
                  <a:srgbClr val="FF0000"/>
                </a:solidFill>
              </a:rPr>
              <a:t>Why Elder’s Problem?</a:t>
            </a:r>
          </a:p>
          <a:p>
            <a:pPr lvl="0"/>
            <a:r>
              <a:rPr lang="en-US" dirty="0" smtClean="0"/>
              <a:t>Suffering from multiple physical, psychological, economical, social, and existential problems</a:t>
            </a:r>
          </a:p>
          <a:p>
            <a:pPr lvl="0"/>
            <a:r>
              <a:rPr lang="en-US" dirty="0" smtClean="0"/>
              <a:t>India’s Health Program and policies  </a:t>
            </a:r>
          </a:p>
          <a:p>
            <a:pPr lvl="0"/>
            <a:endParaRPr lang="en-US" dirty="0" smtClean="0"/>
          </a:p>
          <a:p>
            <a:endParaRPr lang="en-US" dirty="0"/>
          </a:p>
        </p:txBody>
      </p:sp>
      <p:sp>
        <p:nvSpPr>
          <p:cNvPr id="4" name="Content Placeholder 3"/>
          <p:cNvSpPr>
            <a:spLocks noGrp="1"/>
          </p:cNvSpPr>
          <p:nvPr>
            <p:ph sz="half" idx="2"/>
          </p:nvPr>
        </p:nvSpPr>
        <p:spPr>
          <a:xfrm>
            <a:off x="5867400" y="1981200"/>
            <a:ext cx="3124200" cy="4525963"/>
          </a:xfrm>
        </p:spPr>
        <p:style>
          <a:lnRef idx="2">
            <a:schemeClr val="accent1">
              <a:shade val="50000"/>
            </a:schemeClr>
          </a:lnRef>
          <a:fillRef idx="1">
            <a:schemeClr val="accent1"/>
          </a:fillRef>
          <a:effectRef idx="0">
            <a:schemeClr val="accent1"/>
          </a:effectRef>
          <a:fontRef idx="minor">
            <a:schemeClr val="lt1"/>
          </a:fontRef>
        </p:style>
        <p:txBody>
          <a:bodyPr>
            <a:normAutofit fontScale="92500" lnSpcReduction="10000"/>
          </a:bodyPr>
          <a:lstStyle/>
          <a:p>
            <a:pPr lvl="0"/>
            <a:r>
              <a:rPr lang="en-US" sz="3500" dirty="0" smtClean="0">
                <a:solidFill>
                  <a:srgbClr val="FF0000"/>
                </a:solidFill>
              </a:rPr>
              <a:t>Why Delhi?</a:t>
            </a:r>
          </a:p>
          <a:p>
            <a:pPr lvl="0"/>
            <a:r>
              <a:rPr lang="en-GB" dirty="0" smtClean="0"/>
              <a:t>West Delhi population- 21, 28,908 </a:t>
            </a:r>
            <a:endParaRPr lang="en-US" dirty="0" smtClean="0"/>
          </a:p>
          <a:p>
            <a:pPr lvl="0"/>
            <a:r>
              <a:rPr lang="en-GB" dirty="0" smtClean="0"/>
              <a:t>Including 5% of elderly population. </a:t>
            </a:r>
            <a:endParaRPr lang="en-US" dirty="0" smtClean="0"/>
          </a:p>
          <a:p>
            <a:pPr lvl="0"/>
            <a:r>
              <a:rPr lang="en-GB" dirty="0" smtClean="0"/>
              <a:t>Almost 60-70% elders face abuse in Delhi</a:t>
            </a:r>
            <a:endParaRPr lang="en-US" dirty="0" smtClean="0"/>
          </a:p>
          <a:p>
            <a:pPr lvl="0"/>
            <a:endParaRPr lang="en-US" dirty="0" smtClean="0"/>
          </a:p>
          <a:p>
            <a:endParaRPr lang="en-US" dirty="0"/>
          </a:p>
        </p:txBody>
      </p:sp>
      <p:sp>
        <p:nvSpPr>
          <p:cNvPr id="6" name="TextBox 5"/>
          <p:cNvSpPr txBox="1"/>
          <p:nvPr/>
        </p:nvSpPr>
        <p:spPr>
          <a:xfrm>
            <a:off x="3733800" y="2286000"/>
            <a:ext cx="1676400" cy="369332"/>
          </a:xfrm>
          <a:prstGeom prst="rect">
            <a:avLst/>
          </a:prstGeom>
          <a:noFill/>
        </p:spPr>
        <p:txBody>
          <a:bodyPr wrap="square" rtlCol="0">
            <a:spAutoFit/>
          </a:bodyPr>
          <a:lstStyle/>
          <a:p>
            <a:r>
              <a:rPr lang="en-US" dirty="0" smtClean="0"/>
              <a:t>WHY</a:t>
            </a:r>
            <a:endParaRPr lang="en-US" dirty="0"/>
          </a:p>
        </p:txBody>
      </p:sp>
      <p:pic>
        <p:nvPicPr>
          <p:cNvPr id="7" name="Picture 2"/>
          <p:cNvPicPr>
            <a:picLocks noChangeAspect="1" noChangeArrowheads="1"/>
          </p:cNvPicPr>
          <p:nvPr/>
        </p:nvPicPr>
        <p:blipFill>
          <a:blip r:embed="rId2" cstate="print"/>
          <a:srcRect/>
          <a:stretch>
            <a:fillRect/>
          </a:stretch>
        </p:blipFill>
        <p:spPr bwMode="auto">
          <a:xfrm>
            <a:off x="3581400" y="1905000"/>
            <a:ext cx="2209800" cy="4724400"/>
          </a:xfrm>
          <a:prstGeom prst="rect">
            <a:avLst/>
          </a:prstGeom>
          <a:noFill/>
          <a:ln w="9525">
            <a:noFill/>
            <a:miter lim="800000"/>
            <a:headEnd/>
            <a:tailEnd/>
          </a:ln>
          <a:effectLst/>
        </p:spPr>
      </p:pic>
      <p:sp>
        <p:nvSpPr>
          <p:cNvPr id="8" name="Rectangle 7"/>
          <p:cNvSpPr/>
          <p:nvPr/>
        </p:nvSpPr>
        <p:spPr>
          <a:xfrm>
            <a:off x="1186943" y="295870"/>
            <a:ext cx="6585457"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Rationale of the Study</a:t>
            </a:r>
            <a:endParaRPr lang="en-US"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707886"/>
          </a:xfrm>
          <a:prstGeom prst="rect">
            <a:avLst/>
          </a:prstGeom>
          <a:noFill/>
        </p:spPr>
        <p:txBody>
          <a:bodyPr wrap="square" lIns="91440" tIns="45720" rIns="91440" bIns="45720">
            <a:spAutoFit/>
          </a:bodyPr>
          <a:lstStyle/>
          <a:p>
            <a:pPr algn="ctr"/>
            <a:endParaRPr lang="en-US" sz="2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Black" pitchFamily="34" charset="0"/>
            </a:endParaRPr>
          </a:p>
          <a:p>
            <a:pPr algn="ctr"/>
            <a:endParaRPr lang="en-US" sz="2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Title 1"/>
          <p:cNvSpPr txBox="1">
            <a:spLocks/>
          </p:cNvSpPr>
          <p:nvPr/>
        </p:nvSpPr>
        <p:spPr>
          <a:xfrm>
            <a:off x="457200" y="0"/>
            <a:ext cx="8229600" cy="1143000"/>
          </a:xfrm>
          <a:prstGeom prst="rect">
            <a:avLst/>
          </a:prstGeom>
        </p:spPr>
        <p:txBody>
          <a:bodyP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3200" b="1" i="0" u="none" strike="noStrike" kern="1200" cap="none" spc="0" normalizeH="0" baseline="0" noProof="0" dirty="0" smtClean="0">
              <a:ln>
                <a:noFill/>
              </a:ln>
              <a:solidFill>
                <a:srgbClr val="002060"/>
              </a:solidFill>
              <a:effectLst/>
              <a:uLnTx/>
              <a:uFillTx/>
              <a:latin typeface="+mj-lt"/>
              <a:ea typeface="+mj-ea"/>
              <a:cs typeface="+mj-cs"/>
            </a:endParaRPr>
          </a:p>
        </p:txBody>
      </p:sp>
      <p:sp>
        <p:nvSpPr>
          <p:cNvPr id="5" name="Content Placeholder 2"/>
          <p:cNvSpPr txBox="1">
            <a:spLocks/>
          </p:cNvSpPr>
          <p:nvPr/>
        </p:nvSpPr>
        <p:spPr>
          <a:xfrm>
            <a:off x="457200" y="609600"/>
            <a:ext cx="8229600" cy="5791200"/>
          </a:xfrm>
          <a:prstGeom prst="rect">
            <a:avLst/>
          </a:prstGeom>
        </p:spPr>
        <p:txBody>
          <a:bodyPr>
            <a:normAutofit fontScale="925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Wingdings" pitchFamily="2" charset="2"/>
              <a:buChar char="§"/>
              <a:tabLst/>
              <a:defRPr/>
            </a:pPr>
            <a:r>
              <a:rPr kumimoji="0" lang="en-US" sz="3500" b="1" i="0" u="none" strike="noStrike" kern="1200" cap="none" spc="0" normalizeH="0" baseline="0" noProof="0" dirty="0" smtClean="0">
                <a:ln>
                  <a:noFill/>
                </a:ln>
                <a:solidFill>
                  <a:srgbClr val="C00000"/>
                </a:solidFill>
                <a:effectLst/>
                <a:uLnTx/>
                <a:uFillTx/>
                <a:latin typeface="+mn-lt"/>
                <a:ea typeface="+mn-ea"/>
                <a:cs typeface="+mn-cs"/>
              </a:rPr>
              <a:t>Ge</a:t>
            </a:r>
            <a:r>
              <a:rPr kumimoji="0" lang="en-US" sz="3100" b="1" i="0" u="none" strike="noStrike" kern="1200" cap="none" spc="0" normalizeH="0" baseline="0" noProof="0" dirty="0" smtClean="0">
                <a:ln>
                  <a:noFill/>
                </a:ln>
                <a:solidFill>
                  <a:srgbClr val="C00000"/>
                </a:solidFill>
                <a:effectLst/>
                <a:uLnTx/>
                <a:uFillTx/>
                <a:latin typeface="+mn-lt"/>
                <a:ea typeface="+mn-ea"/>
                <a:cs typeface="+mn-cs"/>
              </a:rPr>
              <a:t>neral Objective</a:t>
            </a:r>
            <a:r>
              <a:rPr kumimoji="0" lang="en-US" sz="3500" b="1" i="0" u="none" strike="noStrike" kern="1200" cap="none" spc="0" normalizeH="0" baseline="0" noProof="0" dirty="0" smtClean="0">
                <a:ln>
                  <a:noFill/>
                </a:ln>
                <a:solidFill>
                  <a:srgbClr val="C00000"/>
                </a:solidFill>
                <a:effectLst/>
                <a:uLnTx/>
                <a:uFillTx/>
                <a:latin typeface="+mn-lt"/>
                <a:ea typeface="+mn-ea"/>
                <a:cs typeface="+mn-cs"/>
              </a:rPr>
              <a:t>:</a:t>
            </a:r>
          </a:p>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lang="en-GB" sz="2400" dirty="0" smtClean="0"/>
              <a:t>The main objective of the study is to analyze health and social problems of elderly as well as their family and community support systems in West Delhi.</a:t>
            </a:r>
            <a:endParaRPr lang="en-US" sz="2400" dirty="0" smtClean="0"/>
          </a:p>
          <a:p>
            <a:pPr marL="342900" marR="0" lvl="0" indent="-342900" algn="l" defTabSz="914400" rtl="0" eaLnBrk="1" fontAlgn="auto" latinLnBrk="0" hangingPunct="1">
              <a:lnSpc>
                <a:spcPct val="100000"/>
              </a:lnSpc>
              <a:spcBef>
                <a:spcPct val="20000"/>
              </a:spcBef>
              <a:spcAft>
                <a:spcPts val="0"/>
              </a:spcAft>
              <a:buClrTx/>
              <a:buSzTx/>
              <a:buFont typeface="Wingdings" pitchFamily="2" charset="2"/>
              <a:buChar char="§"/>
              <a:tabLst/>
              <a:defRPr/>
            </a:pPr>
            <a:r>
              <a:rPr kumimoji="0" lang="en-US" sz="3100" b="1" i="0" u="none" strike="noStrike" kern="1200" cap="none" spc="0" normalizeH="0" baseline="0" noProof="0" dirty="0" smtClean="0">
                <a:ln>
                  <a:noFill/>
                </a:ln>
                <a:solidFill>
                  <a:srgbClr val="C00000"/>
                </a:solidFill>
                <a:effectLst/>
                <a:uLnTx/>
                <a:uFillTx/>
                <a:latin typeface="+mn-lt"/>
                <a:ea typeface="+mn-ea"/>
                <a:cs typeface="+mn-cs"/>
              </a:rPr>
              <a:t>Specific Objectives</a:t>
            </a:r>
            <a:r>
              <a:rPr kumimoji="0" lang="en-US" sz="3500" b="1" i="0" u="none" strike="noStrike" kern="1200" cap="none" spc="0" normalizeH="0" baseline="0" noProof="0" dirty="0" smtClean="0">
                <a:ln>
                  <a:noFill/>
                </a:ln>
                <a:solidFill>
                  <a:srgbClr val="C00000"/>
                </a:solidFill>
                <a:effectLst/>
                <a:uLnTx/>
                <a:uFillTx/>
                <a:latin typeface="+mn-lt"/>
                <a:ea typeface="+mn-ea"/>
                <a:cs typeface="+mn-cs"/>
              </a:rPr>
              <a:t>:</a:t>
            </a:r>
          </a:p>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r>
              <a:rPr lang="en-GB" sz="2400" dirty="0" smtClean="0"/>
              <a:t>To study the socio-economic status of the elderly in West Delhi.</a:t>
            </a:r>
            <a:endParaRPr lang="en-US" sz="2400" dirty="0" smtClean="0"/>
          </a:p>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r>
              <a:rPr lang="en-GB" sz="2400" dirty="0" smtClean="0"/>
              <a:t>To study the elder abuse and health problems faced by the elderly in West Delhi.</a:t>
            </a:r>
            <a:endParaRPr lang="en-US" sz="2400" dirty="0" smtClean="0"/>
          </a:p>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r>
              <a:rPr lang="en-GB" sz="2400" dirty="0" smtClean="0"/>
              <a:t>To assess the physical and moral support rendered by the family members and community to the elders in West Delhi.</a:t>
            </a:r>
          </a:p>
          <a:p>
            <a:pPr marL="342900" indent="-342900" algn="just">
              <a:spcBef>
                <a:spcPct val="20000"/>
              </a:spcBef>
              <a:buFont typeface="Arial" pitchFamily="34" charset="0"/>
              <a:buChar char="•"/>
            </a:pPr>
            <a:r>
              <a:rPr lang="en-GB" sz="2400" dirty="0" smtClean="0"/>
              <a:t>To assess the level of knowledge and benefits received from various welfare and health insurance schemes by the elderly in West Delhi.</a:t>
            </a:r>
            <a:endParaRPr lang="en-US" sz="2400" dirty="0" smtClean="0"/>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en-US" sz="2400" dirty="0" smtClean="0"/>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Rectangle 5"/>
          <p:cNvSpPr/>
          <p:nvPr/>
        </p:nvSpPr>
        <p:spPr>
          <a:xfrm>
            <a:off x="228600" y="228600"/>
            <a:ext cx="5941948"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kumimoji="0" lang="en-US" sz="5400" b="1" i="0" u="none" strike="noStrike" kern="1200" cap="none" spc="0" normalizeH="0" baseline="0" noProof="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uLnTx/>
                <a:uFillTx/>
                <a:latin typeface="+mj-lt"/>
                <a:ea typeface="+mj-ea"/>
                <a:cs typeface="+mj-cs"/>
              </a:rPr>
              <a:t>Research Objectives</a:t>
            </a:r>
            <a:endParaRPr lang="en-US"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pic>
        <p:nvPicPr>
          <p:cNvPr id="7" name="Picture 4" descr="C:\Documents and Settings\Vipra\Desktop\elderly\HJBGJ\spectacles.jpg"/>
          <p:cNvPicPr>
            <a:picLocks noChangeAspect="1" noChangeArrowheads="1"/>
          </p:cNvPicPr>
          <p:nvPr/>
        </p:nvPicPr>
        <p:blipFill>
          <a:blip r:embed="rId2" cstate="print"/>
          <a:srcRect/>
          <a:stretch>
            <a:fillRect/>
          </a:stretch>
        </p:blipFill>
        <p:spPr bwMode="auto">
          <a:xfrm>
            <a:off x="7696200" y="0"/>
            <a:ext cx="1447800" cy="990600"/>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707886"/>
          </a:xfrm>
          <a:prstGeom prst="rect">
            <a:avLst/>
          </a:prstGeom>
          <a:noFill/>
        </p:spPr>
        <p:txBody>
          <a:bodyPr wrap="square" lIns="91440" tIns="45720" rIns="91440" bIns="45720">
            <a:spAutoFit/>
          </a:bodyPr>
          <a:lstStyle/>
          <a:p>
            <a:pPr algn="ctr"/>
            <a:endParaRPr lang="en-US" sz="2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Black" pitchFamily="34" charset="0"/>
            </a:endParaRPr>
          </a:p>
          <a:p>
            <a:pPr algn="ctr"/>
            <a:endParaRPr lang="en-US" sz="2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Title 1"/>
          <p:cNvSpPr txBox="1">
            <a:spLocks/>
          </p:cNvSpPr>
          <p:nvPr/>
        </p:nvSpPr>
        <p:spPr>
          <a:xfrm>
            <a:off x="457200" y="0"/>
            <a:ext cx="8229600" cy="914400"/>
          </a:xfrm>
          <a:prstGeom prst="rect">
            <a:avLst/>
          </a:prstGeom>
        </p:spPr>
        <p:txBody>
          <a:bodyP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3200" b="1" i="0" u="none" strike="noStrike" kern="1200" cap="none" spc="0" normalizeH="0" baseline="0" noProof="0" dirty="0" smtClean="0">
              <a:ln>
                <a:noFill/>
              </a:ln>
              <a:solidFill>
                <a:srgbClr val="002060"/>
              </a:solidFill>
              <a:effectLst/>
              <a:uLnTx/>
              <a:uFillTx/>
              <a:latin typeface="+mj-lt"/>
              <a:ea typeface="+mj-ea"/>
              <a:cs typeface="+mj-cs"/>
            </a:endParaRPr>
          </a:p>
        </p:txBody>
      </p:sp>
      <p:sp>
        <p:nvSpPr>
          <p:cNvPr id="5" name="Content Placeholder 2"/>
          <p:cNvSpPr txBox="1">
            <a:spLocks/>
          </p:cNvSpPr>
          <p:nvPr/>
        </p:nvSpPr>
        <p:spPr>
          <a:xfrm>
            <a:off x="457200" y="990600"/>
            <a:ext cx="8229600" cy="5715000"/>
          </a:xfrm>
          <a:prstGeom prst="rect">
            <a:avLst/>
          </a:prstGeom>
        </p:spPr>
        <p:txBody>
          <a:bodyPr>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400" b="1" i="0" u="none" strike="noStrike" kern="1200" cap="none" spc="0" normalizeH="0" baseline="0" noProof="0" dirty="0" smtClean="0">
                <a:ln>
                  <a:noFill/>
                </a:ln>
                <a:solidFill>
                  <a:srgbClr val="C00000"/>
                </a:solidFill>
                <a:effectLst/>
                <a:uLnTx/>
                <a:uFillTx/>
                <a:latin typeface="+mn-lt"/>
                <a:ea typeface="+mn-ea"/>
                <a:cs typeface="+mn-cs"/>
              </a:rPr>
              <a:t>Study Design</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400" b="1" i="0" u="none" strike="noStrike" kern="1200" cap="none" spc="0" normalizeH="0" baseline="0" noProof="0" dirty="0" smtClean="0">
                <a:ln>
                  <a:noFill/>
                </a:ln>
                <a:solidFill>
                  <a:srgbClr val="C00000"/>
                </a:solidFill>
                <a:effectLst/>
                <a:uLnTx/>
                <a:uFillTx/>
                <a:latin typeface="+mn-lt"/>
                <a:ea typeface="+mn-ea"/>
                <a:cs typeface="+mn-cs"/>
              </a:rPr>
              <a:t>		</a:t>
            </a:r>
            <a:r>
              <a:rPr kumimoji="0" lang="en-US" sz="2400" b="0" i="0" u="none" strike="noStrike" kern="1200" cap="none" spc="0" normalizeH="0" baseline="0" noProof="0" dirty="0" smtClean="0">
                <a:ln>
                  <a:noFill/>
                </a:ln>
                <a:solidFill>
                  <a:srgbClr val="C00000"/>
                </a:solidFill>
                <a:effectLst/>
                <a:uLnTx/>
                <a:uFillTx/>
                <a:latin typeface="+mn-lt"/>
                <a:ea typeface="+mn-ea"/>
                <a:cs typeface="+mn-cs"/>
              </a:rPr>
              <a:t>- </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Quantitative Methodology</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400" b="1" i="0" u="none" strike="noStrike" kern="1200" cap="none" spc="0" normalizeH="0" baseline="0" noProof="0" dirty="0" smtClean="0">
                <a:ln>
                  <a:noFill/>
                </a:ln>
                <a:solidFill>
                  <a:srgbClr val="C00000"/>
                </a:solidFill>
                <a:effectLst/>
                <a:uLnTx/>
                <a:uFillTx/>
                <a:latin typeface="+mn-lt"/>
                <a:ea typeface="+mn-ea"/>
                <a:cs typeface="+mn-cs"/>
              </a:rPr>
              <a:t>		- </a:t>
            </a:r>
            <a:r>
              <a:rPr kumimoji="0" lang="en-US" sz="2400" i="0" u="none" strike="noStrike" kern="1200" cap="none" spc="0" normalizeH="0" baseline="0" noProof="0" dirty="0" smtClean="0">
                <a:ln>
                  <a:noFill/>
                </a:ln>
                <a:effectLst/>
                <a:uLnTx/>
                <a:uFillTx/>
                <a:latin typeface="+mn-lt"/>
                <a:ea typeface="+mn-ea"/>
                <a:cs typeface="+mn-cs"/>
              </a:rPr>
              <a:t>Structured</a:t>
            </a:r>
            <a:r>
              <a:rPr kumimoji="0" lang="en-US" sz="2400" i="0" u="none" strike="noStrike" kern="1200" cap="none" spc="0" normalizeH="0" noProof="0" dirty="0" smtClean="0">
                <a:ln>
                  <a:noFill/>
                </a:ln>
                <a:effectLst/>
                <a:uLnTx/>
                <a:uFillTx/>
                <a:latin typeface="+mn-lt"/>
                <a:ea typeface="+mn-ea"/>
                <a:cs typeface="+mn-cs"/>
              </a:rPr>
              <a:t> </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Questionnaire Based Study</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2400" b="0" i="0" u="none" strike="noStrike" kern="1200" cap="none" spc="0" normalizeH="0" baseline="0" noProof="0" dirty="0" smtClean="0">
              <a:ln>
                <a:noFill/>
              </a:ln>
              <a:solidFill>
                <a:srgbClr val="C00000"/>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400" b="1" i="0" u="none" strike="noStrike" kern="1200" cap="none" spc="0" normalizeH="0" baseline="0" noProof="0" dirty="0" smtClean="0">
                <a:ln>
                  <a:noFill/>
                </a:ln>
                <a:solidFill>
                  <a:srgbClr val="C00000"/>
                </a:solidFill>
                <a:effectLst/>
                <a:uLnTx/>
                <a:uFillTx/>
                <a:latin typeface="+mn-lt"/>
                <a:ea typeface="+mn-ea"/>
                <a:cs typeface="+mn-cs"/>
              </a:rPr>
              <a:t>Sample Population</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400" b="1" i="0" u="none" strike="noStrike" kern="1200" cap="none" spc="0" normalizeH="0" baseline="0" noProof="0" dirty="0" smtClean="0">
                <a:ln>
                  <a:noFill/>
                </a:ln>
                <a:solidFill>
                  <a:srgbClr val="C00000"/>
                </a:solidFill>
                <a:effectLst/>
                <a:uLnTx/>
                <a:uFillTx/>
                <a:latin typeface="+mn-lt"/>
                <a:ea typeface="+mn-ea"/>
                <a:cs typeface="+mn-cs"/>
              </a:rPr>
              <a:t>		- </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West Zone of Delhi State</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400" b="1" i="0" u="none" strike="noStrike" kern="1200" cap="none" spc="0" normalizeH="0" baseline="0" noProof="0" dirty="0" smtClean="0">
                <a:ln>
                  <a:noFill/>
                </a:ln>
                <a:solidFill>
                  <a:srgbClr val="C00000"/>
                </a:solidFill>
                <a:effectLst/>
                <a:uLnTx/>
                <a:uFillTx/>
                <a:latin typeface="+mn-lt"/>
                <a:ea typeface="+mn-ea"/>
                <a:cs typeface="+mn-cs"/>
              </a:rPr>
              <a:t>		- </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Sample of 242 Respondents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2400" b="1" i="0" u="none" strike="noStrike" kern="1200" cap="none" spc="0" normalizeH="0" baseline="0" noProof="0" dirty="0" smtClean="0">
              <a:ln>
                <a:noFill/>
              </a:ln>
              <a:solidFill>
                <a:srgbClr val="C00000"/>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400" b="1" i="0" u="none" strike="noStrike" kern="1200" cap="none" spc="0" normalizeH="0" baseline="0" noProof="0" dirty="0" smtClean="0">
                <a:ln>
                  <a:noFill/>
                </a:ln>
                <a:solidFill>
                  <a:srgbClr val="C00000"/>
                </a:solidFill>
                <a:effectLst/>
                <a:uLnTx/>
                <a:uFillTx/>
                <a:latin typeface="+mn-lt"/>
                <a:ea typeface="+mn-ea"/>
                <a:cs typeface="+mn-cs"/>
              </a:rPr>
              <a:t>Data Collection and Analysis</a:t>
            </a:r>
            <a:endParaRPr kumimoji="0" lang="en-US" sz="16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600" b="1" i="0" u="none" strike="noStrike" kern="1200" cap="none" spc="0" normalizeH="0" baseline="0" noProof="0" dirty="0" smtClean="0">
                <a:ln>
                  <a:noFill/>
                </a:ln>
                <a:solidFill>
                  <a:srgbClr val="C00000"/>
                </a:solidFill>
                <a:effectLst/>
                <a:uLnTx/>
                <a:uFillTx/>
                <a:latin typeface="+mn-lt"/>
                <a:ea typeface="+mn-ea"/>
                <a:cs typeface="+mn-cs"/>
              </a:rPr>
              <a:t>		- </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Eligible Respondents were interviewed</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400" b="0" i="0" u="none" strike="noStrike" kern="1200" cap="none" spc="0" normalizeH="0" baseline="0" noProof="0" dirty="0" smtClean="0">
                <a:ln>
                  <a:noFill/>
                </a:ln>
                <a:solidFill>
                  <a:schemeClr val="tx1"/>
                </a:solidFill>
                <a:effectLst/>
                <a:uLnTx/>
                <a:uFillTx/>
                <a:latin typeface="+mn-lt"/>
                <a:ea typeface="+mn-ea"/>
                <a:cs typeface="+mn-cs"/>
              </a:rPr>
              <a:t>		- Data entering and Analysis was carried out in Cs-pro</a:t>
            </a:r>
            <a:r>
              <a:rPr kumimoji="0" lang="en-US" sz="2400" b="0" i="0" u="none" strike="noStrike" kern="1200" cap="none" spc="0" normalizeH="0" noProof="0" dirty="0" smtClean="0">
                <a:ln>
                  <a:noFill/>
                </a:ln>
                <a:solidFill>
                  <a:schemeClr val="tx1"/>
                </a:solidFill>
                <a:effectLst/>
                <a:uLnTx/>
                <a:uFillTx/>
                <a:latin typeface="+mn-lt"/>
                <a:ea typeface="+mn-ea"/>
                <a:cs typeface="+mn-cs"/>
              </a:rPr>
              <a:t> and</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SPSS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p>
        </p:txBody>
      </p:sp>
      <p:sp>
        <p:nvSpPr>
          <p:cNvPr id="6" name="Rectangle 5"/>
          <p:cNvSpPr/>
          <p:nvPr/>
        </p:nvSpPr>
        <p:spPr>
          <a:xfrm>
            <a:off x="1698728" y="0"/>
            <a:ext cx="5235472"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j-lt"/>
                <a:ea typeface="+mj-ea"/>
                <a:cs typeface="+mj-cs"/>
              </a:rPr>
              <a:t>Data and</a:t>
            </a:r>
            <a:r>
              <a:rPr kumimoji="0" lang="en-US" sz="5400" b="1" i="0" u="none" strike="noStrike" kern="1200" cap="none" spc="0" normalizeH="0" baseline="0" noProof="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uLnTx/>
                <a:uFillTx/>
                <a:latin typeface="+mj-lt"/>
                <a:ea typeface="+mj-ea"/>
                <a:cs typeface="+mj-cs"/>
              </a:rPr>
              <a:t> Method</a:t>
            </a:r>
            <a:endParaRPr lang="en-US"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pic>
        <p:nvPicPr>
          <p:cNvPr id="7" name="Picture 4" descr="C:\Documents and Settings\Vipra\Desktop\elderly\HJBGJ\spectacles.jpg"/>
          <p:cNvPicPr>
            <a:picLocks noChangeAspect="1" noChangeArrowheads="1"/>
          </p:cNvPicPr>
          <p:nvPr/>
        </p:nvPicPr>
        <p:blipFill>
          <a:blip r:embed="rId2" cstate="print"/>
          <a:srcRect/>
          <a:stretch>
            <a:fillRect/>
          </a:stretch>
        </p:blipFill>
        <p:spPr bwMode="auto">
          <a:xfrm>
            <a:off x="7696200" y="0"/>
            <a:ext cx="1447800" cy="990600"/>
          </a:xfrm>
          <a:prstGeom prst="rect">
            <a:avLst/>
          </a:prstGeom>
          <a:noFill/>
        </p:spPr>
      </p:pic>
      <p:pic>
        <p:nvPicPr>
          <p:cNvPr id="3074" name="Picture 2" descr="C:\Documents and Settings\Vipra\Desktop\elderly\HJBGJ\West-Delhi-Map.jpg"/>
          <p:cNvPicPr>
            <a:picLocks noChangeAspect="1" noChangeArrowheads="1"/>
          </p:cNvPicPr>
          <p:nvPr/>
        </p:nvPicPr>
        <p:blipFill>
          <a:blip r:embed="rId3" cstate="print"/>
          <a:srcRect/>
          <a:stretch>
            <a:fillRect/>
          </a:stretch>
        </p:blipFill>
        <p:spPr bwMode="auto">
          <a:xfrm>
            <a:off x="5562600" y="2438400"/>
            <a:ext cx="3223361" cy="2538413"/>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707886"/>
          </a:xfrm>
          <a:prstGeom prst="rect">
            <a:avLst/>
          </a:prstGeom>
          <a:noFill/>
        </p:spPr>
        <p:txBody>
          <a:bodyPr wrap="square" lIns="91440" tIns="45720" rIns="91440" bIns="45720">
            <a:spAutoFit/>
          </a:bodyPr>
          <a:lstStyle/>
          <a:p>
            <a:pPr algn="ctr"/>
            <a:endParaRPr lang="en-US" sz="2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Black" pitchFamily="34" charset="0"/>
            </a:endParaRPr>
          </a:p>
          <a:p>
            <a:pPr algn="ctr"/>
            <a:endParaRPr lang="en-US" sz="2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Title 1"/>
          <p:cNvSpPr txBox="1">
            <a:spLocks/>
          </p:cNvSpPr>
          <p:nvPr/>
        </p:nvSpPr>
        <p:spPr>
          <a:xfrm>
            <a:off x="381000" y="-152400"/>
            <a:ext cx="8229600" cy="838200"/>
          </a:xfrm>
          <a:prstGeom prst="rect">
            <a:avLst/>
          </a:prstGeom>
        </p:spPr>
        <p:txBody>
          <a:bodyPr>
            <a:normAutofit fontScale="92500" lnSpcReduction="20000"/>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3200" b="1" i="0" u="none" strike="noStrike" kern="1200" cap="none" spc="0" normalizeH="0" baseline="0" noProof="0" dirty="0" smtClean="0">
              <a:ln>
                <a:noFill/>
              </a:ln>
              <a:solidFill>
                <a:srgbClr val="002060"/>
              </a:solidFill>
              <a:effectLst/>
              <a:uLnTx/>
              <a:uFillTx/>
              <a:latin typeface="+mj-lt"/>
              <a:ea typeface="+mj-ea"/>
              <a:cs typeface="+mj-cs"/>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smtClean="0">
                <a:ln>
                  <a:noFill/>
                </a:ln>
                <a:solidFill>
                  <a:srgbClr val="002060"/>
                </a:solidFill>
                <a:effectLst/>
                <a:uLnTx/>
                <a:uFillTx/>
                <a:latin typeface="+mj-lt"/>
                <a:ea typeface="+mj-ea"/>
                <a:cs typeface="+mj-cs"/>
              </a:rPr>
              <a:t>Study Findings: </a:t>
            </a:r>
            <a:r>
              <a:rPr kumimoji="0" lang="en-US" sz="2400" b="1" i="0" u="none" strike="noStrike" kern="1200" cap="none" spc="0" normalizeH="0" baseline="0" noProof="0" dirty="0" smtClean="0">
                <a:ln>
                  <a:noFill/>
                </a:ln>
                <a:solidFill>
                  <a:srgbClr val="C00000"/>
                </a:solidFill>
                <a:effectLst/>
                <a:uLnTx/>
                <a:uFillTx/>
                <a:latin typeface="+mj-lt"/>
                <a:ea typeface="+mj-ea"/>
                <a:cs typeface="+mj-cs"/>
              </a:rPr>
              <a:t>Socio Demographic Profile</a:t>
            </a:r>
            <a:endParaRPr kumimoji="0" lang="en-US" sz="3200" b="1" i="0" u="none" strike="noStrike" kern="1200" cap="none" spc="0" normalizeH="0" baseline="0" noProof="0" dirty="0" smtClean="0">
              <a:ln>
                <a:noFill/>
              </a:ln>
              <a:solidFill>
                <a:srgbClr val="C00000"/>
              </a:solidFill>
              <a:effectLst/>
              <a:uLnTx/>
              <a:uFillTx/>
              <a:latin typeface="+mj-lt"/>
              <a:ea typeface="+mj-ea"/>
              <a:cs typeface="+mj-cs"/>
            </a:endParaRPr>
          </a:p>
        </p:txBody>
      </p:sp>
      <p:graphicFrame>
        <p:nvGraphicFramePr>
          <p:cNvPr id="5" name="Table 4"/>
          <p:cNvGraphicFramePr>
            <a:graphicFrameLocks noGrp="1"/>
          </p:cNvGraphicFramePr>
          <p:nvPr/>
        </p:nvGraphicFramePr>
        <p:xfrm>
          <a:off x="457200" y="762000"/>
          <a:ext cx="4114800" cy="3840480"/>
        </p:xfrm>
        <a:graphic>
          <a:graphicData uri="http://schemas.openxmlformats.org/drawingml/2006/table">
            <a:tbl>
              <a:tblPr/>
              <a:tblGrid>
                <a:gridCol w="2819400"/>
                <a:gridCol w="1295400"/>
              </a:tblGrid>
              <a:tr h="208845">
                <a:tc>
                  <a:txBody>
                    <a:bodyPr/>
                    <a:lstStyle/>
                    <a:p>
                      <a:pPr marL="0" marR="0">
                        <a:spcBef>
                          <a:spcPts val="0"/>
                        </a:spcBef>
                        <a:spcAft>
                          <a:spcPts val="0"/>
                        </a:spcAft>
                      </a:pPr>
                      <a:r>
                        <a:rPr lang="en-GB" sz="1800" dirty="0">
                          <a:latin typeface="Times New Roman"/>
                          <a:ea typeface="Times New Roman"/>
                        </a:rPr>
                        <a:t>CHARACTERISTICS</a:t>
                      </a:r>
                      <a:endParaRPr lang="en-US" sz="1800" dirty="0">
                        <a:latin typeface="Times New Roman"/>
                        <a:ea typeface="Times New Roman"/>
                      </a:endParaRPr>
                    </a:p>
                  </a:txBody>
                  <a:tcPr marL="51281" marR="512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BF8F"/>
                    </a:solidFill>
                  </a:tcPr>
                </a:tc>
                <a:tc>
                  <a:txBody>
                    <a:bodyPr/>
                    <a:lstStyle/>
                    <a:p>
                      <a:pPr marL="0" marR="0">
                        <a:spcBef>
                          <a:spcPts val="0"/>
                        </a:spcBef>
                        <a:spcAft>
                          <a:spcPts val="0"/>
                        </a:spcAft>
                      </a:pPr>
                      <a:r>
                        <a:rPr lang="en-GB" sz="1800" dirty="0">
                          <a:latin typeface="Times New Roman"/>
                          <a:ea typeface="Times New Roman"/>
                        </a:rPr>
                        <a:t>TOTAL</a:t>
                      </a:r>
                      <a:endParaRPr lang="en-US" sz="1800" dirty="0">
                        <a:latin typeface="Times New Roman"/>
                        <a:ea typeface="Times New Roman"/>
                      </a:endParaRPr>
                    </a:p>
                  </a:txBody>
                  <a:tcPr marL="51281" marR="512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BF8F"/>
                    </a:solidFill>
                  </a:tcPr>
                </a:tc>
              </a:tr>
              <a:tr h="208845">
                <a:tc gridSpan="2">
                  <a:txBody>
                    <a:bodyPr/>
                    <a:lstStyle/>
                    <a:p>
                      <a:pPr marL="0" marR="0">
                        <a:spcBef>
                          <a:spcPts val="0"/>
                        </a:spcBef>
                        <a:spcAft>
                          <a:spcPts val="0"/>
                        </a:spcAft>
                      </a:pPr>
                      <a:r>
                        <a:rPr lang="en-GB" sz="1800" dirty="0">
                          <a:latin typeface="Times New Roman"/>
                          <a:ea typeface="Times New Roman"/>
                        </a:rPr>
                        <a:t>SEX</a:t>
                      </a:r>
                      <a:endParaRPr lang="en-US" sz="1800" dirty="0">
                        <a:latin typeface="Times New Roman"/>
                        <a:ea typeface="Times New Roman"/>
                      </a:endParaRPr>
                    </a:p>
                  </a:txBody>
                  <a:tcPr marL="51281" marR="512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hMerge="1">
                  <a:txBody>
                    <a:bodyPr/>
                    <a:lstStyle/>
                    <a:p>
                      <a:endParaRPr lang="en-US"/>
                    </a:p>
                  </a:txBody>
                  <a:tcPr/>
                </a:tc>
              </a:tr>
              <a:tr h="208845">
                <a:tc>
                  <a:txBody>
                    <a:bodyPr/>
                    <a:lstStyle/>
                    <a:p>
                      <a:pPr marL="0" marR="0">
                        <a:spcBef>
                          <a:spcPts val="0"/>
                        </a:spcBef>
                        <a:spcAft>
                          <a:spcPts val="0"/>
                        </a:spcAft>
                      </a:pPr>
                      <a:r>
                        <a:rPr lang="en-GB" sz="1800" dirty="0">
                          <a:latin typeface="Times New Roman"/>
                          <a:ea typeface="Times New Roman"/>
                        </a:rPr>
                        <a:t>Male</a:t>
                      </a:r>
                      <a:endParaRPr lang="en-US" sz="1800" dirty="0">
                        <a:latin typeface="Times New Roman"/>
                        <a:ea typeface="Times New Roman"/>
                      </a:endParaRPr>
                    </a:p>
                  </a:txBody>
                  <a:tcPr marL="51281" marR="512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spcBef>
                          <a:spcPts val="0"/>
                        </a:spcBef>
                        <a:spcAft>
                          <a:spcPts val="0"/>
                        </a:spcAft>
                      </a:pPr>
                      <a:r>
                        <a:rPr lang="en-GB" sz="1800" dirty="0">
                          <a:latin typeface="Times New Roman"/>
                          <a:ea typeface="Times New Roman"/>
                        </a:rPr>
                        <a:t>104 (43.0)</a:t>
                      </a:r>
                      <a:endParaRPr lang="en-US" sz="1800" dirty="0">
                        <a:latin typeface="Times New Roman"/>
                        <a:ea typeface="Times New Roman"/>
                      </a:endParaRPr>
                    </a:p>
                  </a:txBody>
                  <a:tcPr marL="51281" marR="512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08845">
                <a:tc>
                  <a:txBody>
                    <a:bodyPr/>
                    <a:lstStyle/>
                    <a:p>
                      <a:pPr marL="0" marR="0">
                        <a:spcBef>
                          <a:spcPts val="0"/>
                        </a:spcBef>
                        <a:spcAft>
                          <a:spcPts val="0"/>
                        </a:spcAft>
                      </a:pPr>
                      <a:r>
                        <a:rPr lang="en-GB" sz="1800" dirty="0">
                          <a:latin typeface="Times New Roman"/>
                          <a:ea typeface="Times New Roman"/>
                        </a:rPr>
                        <a:t>Female</a:t>
                      </a:r>
                      <a:endParaRPr lang="en-US" sz="1800" dirty="0">
                        <a:latin typeface="Times New Roman"/>
                        <a:ea typeface="Times New Roman"/>
                      </a:endParaRPr>
                    </a:p>
                  </a:txBody>
                  <a:tcPr marL="51281" marR="512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spcBef>
                          <a:spcPts val="0"/>
                        </a:spcBef>
                        <a:spcAft>
                          <a:spcPts val="0"/>
                        </a:spcAft>
                      </a:pPr>
                      <a:r>
                        <a:rPr lang="en-GB" sz="1800" dirty="0">
                          <a:latin typeface="Times New Roman"/>
                          <a:ea typeface="Times New Roman"/>
                        </a:rPr>
                        <a:t>138 (57.0)</a:t>
                      </a:r>
                      <a:endParaRPr lang="en-US" sz="1800" dirty="0">
                        <a:latin typeface="Times New Roman"/>
                        <a:ea typeface="Times New Roman"/>
                      </a:endParaRPr>
                    </a:p>
                  </a:txBody>
                  <a:tcPr marL="51281" marR="512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08845">
                <a:tc gridSpan="2">
                  <a:txBody>
                    <a:bodyPr/>
                    <a:lstStyle/>
                    <a:p>
                      <a:pPr marL="0" marR="0">
                        <a:spcBef>
                          <a:spcPts val="0"/>
                        </a:spcBef>
                        <a:spcAft>
                          <a:spcPts val="0"/>
                        </a:spcAft>
                      </a:pPr>
                      <a:r>
                        <a:rPr lang="en-GB" sz="1800" dirty="0">
                          <a:latin typeface="Times New Roman"/>
                          <a:ea typeface="Times New Roman"/>
                        </a:rPr>
                        <a:t>AGE DISTRIBUTION</a:t>
                      </a:r>
                      <a:endParaRPr lang="en-US" sz="1800" dirty="0">
                        <a:latin typeface="Times New Roman"/>
                        <a:ea typeface="Times New Roman"/>
                      </a:endParaRPr>
                    </a:p>
                  </a:txBody>
                  <a:tcPr marL="51281" marR="512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hMerge="1">
                  <a:txBody>
                    <a:bodyPr/>
                    <a:lstStyle/>
                    <a:p>
                      <a:endParaRPr lang="en-US"/>
                    </a:p>
                  </a:txBody>
                  <a:tcPr/>
                </a:tc>
              </a:tr>
              <a:tr h="208845">
                <a:tc>
                  <a:txBody>
                    <a:bodyPr/>
                    <a:lstStyle/>
                    <a:p>
                      <a:pPr marL="0" marR="0">
                        <a:spcBef>
                          <a:spcPts val="0"/>
                        </a:spcBef>
                        <a:spcAft>
                          <a:spcPts val="0"/>
                        </a:spcAft>
                      </a:pPr>
                      <a:r>
                        <a:rPr lang="en-GB" sz="1800" dirty="0">
                          <a:latin typeface="Times New Roman"/>
                          <a:ea typeface="Times New Roman"/>
                        </a:rPr>
                        <a:t>60-64 Years</a:t>
                      </a:r>
                      <a:endParaRPr lang="en-US" sz="1800" dirty="0">
                        <a:latin typeface="Times New Roman"/>
                        <a:ea typeface="Times New Roman"/>
                      </a:endParaRPr>
                    </a:p>
                  </a:txBody>
                  <a:tcPr marL="51281" marR="512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GB" sz="1800" dirty="0">
                          <a:latin typeface="Times New Roman"/>
                          <a:ea typeface="Times New Roman"/>
                        </a:rPr>
                        <a:t>122 (50.4)</a:t>
                      </a:r>
                      <a:endParaRPr lang="en-US" sz="1800" dirty="0">
                        <a:latin typeface="Times New Roman"/>
                        <a:ea typeface="Times New Roman"/>
                      </a:endParaRPr>
                    </a:p>
                  </a:txBody>
                  <a:tcPr marL="51281" marR="512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8845">
                <a:tc>
                  <a:txBody>
                    <a:bodyPr/>
                    <a:lstStyle/>
                    <a:p>
                      <a:pPr marL="0" marR="0">
                        <a:spcBef>
                          <a:spcPts val="0"/>
                        </a:spcBef>
                        <a:spcAft>
                          <a:spcPts val="0"/>
                        </a:spcAft>
                      </a:pPr>
                      <a:r>
                        <a:rPr lang="en-GB" sz="1800" dirty="0">
                          <a:latin typeface="Times New Roman"/>
                          <a:ea typeface="Times New Roman"/>
                        </a:rPr>
                        <a:t>65-69 Years</a:t>
                      </a:r>
                      <a:endParaRPr lang="en-US" sz="1800" dirty="0">
                        <a:latin typeface="Times New Roman"/>
                        <a:ea typeface="Times New Roman"/>
                      </a:endParaRPr>
                    </a:p>
                  </a:txBody>
                  <a:tcPr marL="51281" marR="512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GB" sz="1800" dirty="0">
                          <a:latin typeface="Times New Roman"/>
                          <a:ea typeface="Times New Roman"/>
                        </a:rPr>
                        <a:t>77 (31.8)</a:t>
                      </a:r>
                      <a:endParaRPr lang="en-US" sz="1800" dirty="0">
                        <a:latin typeface="Times New Roman"/>
                        <a:ea typeface="Times New Roman"/>
                      </a:endParaRPr>
                    </a:p>
                  </a:txBody>
                  <a:tcPr marL="51281" marR="512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8845">
                <a:tc>
                  <a:txBody>
                    <a:bodyPr/>
                    <a:lstStyle/>
                    <a:p>
                      <a:pPr marL="0" marR="0">
                        <a:spcBef>
                          <a:spcPts val="0"/>
                        </a:spcBef>
                        <a:spcAft>
                          <a:spcPts val="0"/>
                        </a:spcAft>
                      </a:pPr>
                      <a:r>
                        <a:rPr lang="en-GB" sz="1800">
                          <a:latin typeface="Times New Roman"/>
                          <a:ea typeface="Times New Roman"/>
                        </a:rPr>
                        <a:t>&gt;= 70 Years</a:t>
                      </a:r>
                      <a:endParaRPr lang="en-US" sz="1800">
                        <a:latin typeface="Times New Roman"/>
                        <a:ea typeface="Times New Roman"/>
                      </a:endParaRPr>
                    </a:p>
                  </a:txBody>
                  <a:tcPr marL="51281" marR="512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GB" sz="1800" dirty="0">
                          <a:latin typeface="Times New Roman"/>
                          <a:ea typeface="Times New Roman"/>
                        </a:rPr>
                        <a:t>43 (17.8)</a:t>
                      </a:r>
                      <a:endParaRPr lang="en-US" sz="1800" dirty="0">
                        <a:latin typeface="Times New Roman"/>
                        <a:ea typeface="Times New Roman"/>
                      </a:endParaRPr>
                    </a:p>
                  </a:txBody>
                  <a:tcPr marL="51281" marR="512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8845">
                <a:tc>
                  <a:txBody>
                    <a:bodyPr/>
                    <a:lstStyle/>
                    <a:p>
                      <a:pPr marL="0" marR="0">
                        <a:spcBef>
                          <a:spcPts val="0"/>
                        </a:spcBef>
                        <a:spcAft>
                          <a:spcPts val="0"/>
                        </a:spcAft>
                      </a:pPr>
                      <a:r>
                        <a:rPr lang="en-GB" sz="1800">
                          <a:latin typeface="Times New Roman"/>
                          <a:ea typeface="Times New Roman"/>
                        </a:rPr>
                        <a:t>Mean Age (Years)</a:t>
                      </a:r>
                      <a:endParaRPr lang="en-US" sz="1800">
                        <a:latin typeface="Times New Roman"/>
                        <a:ea typeface="Times New Roman"/>
                      </a:endParaRPr>
                    </a:p>
                  </a:txBody>
                  <a:tcPr marL="51281" marR="512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GB" sz="1800" dirty="0">
                          <a:latin typeface="Times New Roman"/>
                          <a:ea typeface="Times New Roman"/>
                        </a:rPr>
                        <a:t>66.58</a:t>
                      </a:r>
                      <a:endParaRPr lang="en-US" sz="1800" dirty="0">
                        <a:latin typeface="Times New Roman"/>
                        <a:ea typeface="Times New Roman"/>
                      </a:endParaRPr>
                    </a:p>
                  </a:txBody>
                  <a:tcPr marL="51281" marR="512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8845">
                <a:tc gridSpan="2">
                  <a:txBody>
                    <a:bodyPr/>
                    <a:lstStyle/>
                    <a:p>
                      <a:pPr marL="0" marR="0">
                        <a:spcBef>
                          <a:spcPts val="0"/>
                        </a:spcBef>
                        <a:spcAft>
                          <a:spcPts val="0"/>
                        </a:spcAft>
                      </a:pPr>
                      <a:r>
                        <a:rPr lang="en-GB" sz="1800" dirty="0">
                          <a:latin typeface="Times New Roman"/>
                          <a:ea typeface="Times New Roman"/>
                        </a:rPr>
                        <a:t>MARITAL STATUS</a:t>
                      </a:r>
                      <a:endParaRPr lang="en-US" sz="1800" dirty="0">
                        <a:latin typeface="Times New Roman"/>
                        <a:ea typeface="Times New Roman"/>
                      </a:endParaRPr>
                    </a:p>
                  </a:txBody>
                  <a:tcPr marL="51281" marR="512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hMerge="1">
                  <a:txBody>
                    <a:bodyPr/>
                    <a:lstStyle/>
                    <a:p>
                      <a:endParaRPr lang="en-US"/>
                    </a:p>
                  </a:txBody>
                  <a:tcPr/>
                </a:tc>
              </a:tr>
              <a:tr h="208845">
                <a:tc>
                  <a:txBody>
                    <a:bodyPr/>
                    <a:lstStyle/>
                    <a:p>
                      <a:pPr marL="0" marR="0">
                        <a:spcBef>
                          <a:spcPts val="0"/>
                        </a:spcBef>
                        <a:spcAft>
                          <a:spcPts val="0"/>
                        </a:spcAft>
                      </a:pPr>
                      <a:r>
                        <a:rPr lang="en-GB" sz="1800">
                          <a:latin typeface="Times New Roman"/>
                          <a:ea typeface="Times New Roman"/>
                        </a:rPr>
                        <a:t>Currently Married</a:t>
                      </a:r>
                      <a:endParaRPr lang="en-US" sz="1800">
                        <a:latin typeface="Times New Roman"/>
                        <a:ea typeface="Times New Roman"/>
                      </a:endParaRPr>
                    </a:p>
                  </a:txBody>
                  <a:tcPr marL="51281" marR="512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GB" sz="1800" dirty="0">
                          <a:latin typeface="Times New Roman"/>
                          <a:ea typeface="Times New Roman"/>
                        </a:rPr>
                        <a:t>77 (31.8)</a:t>
                      </a:r>
                      <a:endParaRPr lang="en-US" sz="1800" dirty="0">
                        <a:latin typeface="Times New Roman"/>
                        <a:ea typeface="Times New Roman"/>
                      </a:endParaRPr>
                    </a:p>
                  </a:txBody>
                  <a:tcPr marL="51281" marR="512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8845">
                <a:tc>
                  <a:txBody>
                    <a:bodyPr/>
                    <a:lstStyle/>
                    <a:p>
                      <a:pPr marL="0" marR="0">
                        <a:spcBef>
                          <a:spcPts val="0"/>
                        </a:spcBef>
                        <a:spcAft>
                          <a:spcPts val="0"/>
                        </a:spcAft>
                      </a:pPr>
                      <a:r>
                        <a:rPr lang="en-GB" sz="1800" dirty="0" smtClean="0">
                          <a:latin typeface="Times New Roman"/>
                          <a:ea typeface="Times New Roman"/>
                        </a:rPr>
                        <a:t>Divorced/Separated/widow/widower</a:t>
                      </a:r>
                      <a:endParaRPr lang="en-US" sz="1800" dirty="0">
                        <a:latin typeface="Times New Roman"/>
                        <a:ea typeface="Times New Roman"/>
                      </a:endParaRPr>
                    </a:p>
                  </a:txBody>
                  <a:tcPr marL="51281" marR="512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GB" sz="1800" dirty="0">
                          <a:latin typeface="Times New Roman"/>
                          <a:ea typeface="Times New Roman"/>
                        </a:rPr>
                        <a:t>165 (68.2)</a:t>
                      </a:r>
                      <a:endParaRPr lang="en-US" sz="1800" dirty="0">
                        <a:latin typeface="Times New Roman"/>
                        <a:ea typeface="Times New Roman"/>
                      </a:endParaRPr>
                    </a:p>
                  </a:txBody>
                  <a:tcPr marL="51281" marR="512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8845">
                <a:tc>
                  <a:txBody>
                    <a:bodyPr/>
                    <a:lstStyle/>
                    <a:p>
                      <a:pPr marL="0" marR="0">
                        <a:spcBef>
                          <a:spcPts val="0"/>
                        </a:spcBef>
                        <a:spcAft>
                          <a:spcPts val="0"/>
                        </a:spcAft>
                      </a:pPr>
                      <a:r>
                        <a:rPr lang="en-GB" sz="1800" b="1">
                          <a:latin typeface="Times New Roman"/>
                          <a:ea typeface="Times New Roman"/>
                        </a:rPr>
                        <a:t>TOTAL N</a:t>
                      </a:r>
                      <a:endParaRPr lang="en-US" sz="1800" b="1">
                        <a:latin typeface="Times New Roman"/>
                        <a:ea typeface="Times New Roman"/>
                      </a:endParaRPr>
                    </a:p>
                  </a:txBody>
                  <a:tcPr marL="51281" marR="512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60000"/>
                        <a:lumOff val="40000"/>
                      </a:schemeClr>
                    </a:solidFill>
                  </a:tcPr>
                </a:tc>
                <a:tc>
                  <a:txBody>
                    <a:bodyPr/>
                    <a:lstStyle/>
                    <a:p>
                      <a:pPr marL="0" marR="0">
                        <a:spcBef>
                          <a:spcPts val="0"/>
                        </a:spcBef>
                        <a:spcAft>
                          <a:spcPts val="0"/>
                        </a:spcAft>
                      </a:pPr>
                      <a:r>
                        <a:rPr lang="en-GB" sz="1800" b="1" dirty="0">
                          <a:latin typeface="Times New Roman"/>
                          <a:ea typeface="Times New Roman"/>
                        </a:rPr>
                        <a:t>242 (100.0)</a:t>
                      </a:r>
                      <a:endParaRPr lang="en-US" sz="1800" b="1" dirty="0">
                        <a:latin typeface="Times New Roman"/>
                        <a:ea typeface="Times New Roman"/>
                      </a:endParaRPr>
                    </a:p>
                  </a:txBody>
                  <a:tcPr marL="51281" marR="512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60000"/>
                        <a:lumOff val="40000"/>
                      </a:schemeClr>
                    </a:solidFill>
                  </a:tcPr>
                </a:tc>
              </a:tr>
            </a:tbl>
          </a:graphicData>
        </a:graphic>
      </p:graphicFrame>
      <p:graphicFrame>
        <p:nvGraphicFramePr>
          <p:cNvPr id="7" name="Table 6"/>
          <p:cNvGraphicFramePr>
            <a:graphicFrameLocks noGrp="1"/>
          </p:cNvGraphicFramePr>
          <p:nvPr/>
        </p:nvGraphicFramePr>
        <p:xfrm>
          <a:off x="4953000" y="1752600"/>
          <a:ext cx="3962400" cy="4495808"/>
        </p:xfrm>
        <a:graphic>
          <a:graphicData uri="http://schemas.openxmlformats.org/drawingml/2006/table">
            <a:tbl>
              <a:tblPr/>
              <a:tblGrid>
                <a:gridCol w="2665615"/>
                <a:gridCol w="1296785"/>
              </a:tblGrid>
              <a:tr h="280988">
                <a:tc>
                  <a:txBody>
                    <a:bodyPr/>
                    <a:lstStyle/>
                    <a:p>
                      <a:pPr marL="0" marR="0" algn="l" defTabSz="914400" rtl="0" eaLnBrk="1" latinLnBrk="0" hangingPunct="1">
                        <a:spcBef>
                          <a:spcPts val="0"/>
                        </a:spcBef>
                        <a:spcAft>
                          <a:spcPts val="0"/>
                        </a:spcAft>
                      </a:pPr>
                      <a:r>
                        <a:rPr lang="en-GB" sz="1800" kern="1200" dirty="0">
                          <a:solidFill>
                            <a:schemeClr val="tx1"/>
                          </a:solidFill>
                          <a:latin typeface="Times New Roman"/>
                          <a:ea typeface="Times New Roman"/>
                          <a:cs typeface="+mn-cs"/>
                        </a:rPr>
                        <a:t>CHARACTERISTICS</a:t>
                      </a:r>
                      <a:endParaRPr lang="en-US" sz="1800" kern="1200" dirty="0">
                        <a:solidFill>
                          <a:schemeClr val="tx1"/>
                        </a:solidFill>
                        <a:latin typeface="Times New Roman"/>
                        <a:ea typeface="Times New Roman"/>
                        <a:cs typeface="+mn-cs"/>
                      </a:endParaRPr>
                    </a:p>
                  </a:txBody>
                  <a:tcPr marL="51281" marR="512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60000"/>
                        <a:lumOff val="40000"/>
                      </a:schemeClr>
                    </a:solidFill>
                  </a:tcPr>
                </a:tc>
                <a:tc>
                  <a:txBody>
                    <a:bodyPr/>
                    <a:lstStyle/>
                    <a:p>
                      <a:pPr marL="0" marR="0" algn="l" defTabSz="914400" rtl="0" eaLnBrk="1" latinLnBrk="0" hangingPunct="1">
                        <a:spcBef>
                          <a:spcPts val="0"/>
                        </a:spcBef>
                        <a:spcAft>
                          <a:spcPts val="0"/>
                        </a:spcAft>
                      </a:pPr>
                      <a:r>
                        <a:rPr lang="en-GB" sz="1800" kern="1200" dirty="0">
                          <a:solidFill>
                            <a:schemeClr val="tx1"/>
                          </a:solidFill>
                          <a:latin typeface="Times New Roman"/>
                          <a:ea typeface="Times New Roman"/>
                          <a:cs typeface="+mn-cs"/>
                        </a:rPr>
                        <a:t>TOTAL</a:t>
                      </a:r>
                      <a:endParaRPr lang="en-US" sz="1800" kern="1200" dirty="0">
                        <a:solidFill>
                          <a:schemeClr val="tx1"/>
                        </a:solidFill>
                        <a:latin typeface="Times New Roman"/>
                        <a:ea typeface="Times New Roman"/>
                        <a:cs typeface="+mn-cs"/>
                      </a:endParaRPr>
                    </a:p>
                  </a:txBody>
                  <a:tcPr marL="51281" marR="512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60000"/>
                        <a:lumOff val="40000"/>
                      </a:schemeClr>
                    </a:solidFill>
                  </a:tcPr>
                </a:tc>
              </a:tr>
              <a:tr h="280988">
                <a:tc gridSpan="2">
                  <a:txBody>
                    <a:bodyPr/>
                    <a:lstStyle/>
                    <a:p>
                      <a:pPr marL="0" marR="0">
                        <a:spcBef>
                          <a:spcPts val="0"/>
                        </a:spcBef>
                        <a:spcAft>
                          <a:spcPts val="0"/>
                        </a:spcAft>
                      </a:pPr>
                      <a:r>
                        <a:rPr lang="en-GB" sz="1800" dirty="0">
                          <a:latin typeface="Times New Roman"/>
                          <a:ea typeface="Times New Roman"/>
                        </a:rPr>
                        <a:t>EDUCATIONAL ATTAINMENT</a:t>
                      </a:r>
                      <a:endParaRPr lang="en-US" sz="1800" dirty="0">
                        <a:latin typeface="Times New Roman"/>
                        <a:ea typeface="Times New Roman"/>
                      </a:endParaRPr>
                    </a:p>
                  </a:txBody>
                  <a:tcPr marL="51281" marR="512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hMerge="1">
                  <a:txBody>
                    <a:bodyPr/>
                    <a:lstStyle/>
                    <a:p>
                      <a:endParaRPr lang="en-US"/>
                    </a:p>
                  </a:txBody>
                  <a:tcPr/>
                </a:tc>
              </a:tr>
              <a:tr h="280988">
                <a:tc>
                  <a:txBody>
                    <a:bodyPr/>
                    <a:lstStyle/>
                    <a:p>
                      <a:pPr marL="0" marR="0">
                        <a:spcBef>
                          <a:spcPts val="0"/>
                        </a:spcBef>
                        <a:spcAft>
                          <a:spcPts val="0"/>
                        </a:spcAft>
                      </a:pPr>
                      <a:r>
                        <a:rPr lang="en-GB" sz="1800" dirty="0">
                          <a:latin typeface="Times New Roman"/>
                          <a:ea typeface="Times New Roman"/>
                        </a:rPr>
                        <a:t>Illiterate</a:t>
                      </a:r>
                      <a:endParaRPr lang="en-US" sz="1800" dirty="0">
                        <a:latin typeface="Times New Roman"/>
                        <a:ea typeface="Times New Roman"/>
                      </a:endParaRPr>
                    </a:p>
                  </a:txBody>
                  <a:tcPr marL="51281" marR="512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GB" sz="1800" dirty="0">
                          <a:latin typeface="Times New Roman"/>
                          <a:ea typeface="Times New Roman"/>
                        </a:rPr>
                        <a:t>212 (87.6)</a:t>
                      </a:r>
                      <a:endParaRPr lang="en-US" sz="1800" dirty="0">
                        <a:latin typeface="Times New Roman"/>
                        <a:ea typeface="Times New Roman"/>
                      </a:endParaRPr>
                    </a:p>
                  </a:txBody>
                  <a:tcPr marL="51281" marR="512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0988">
                <a:tc>
                  <a:txBody>
                    <a:bodyPr/>
                    <a:lstStyle/>
                    <a:p>
                      <a:pPr marL="0" marR="0">
                        <a:spcBef>
                          <a:spcPts val="0"/>
                        </a:spcBef>
                        <a:spcAft>
                          <a:spcPts val="0"/>
                        </a:spcAft>
                      </a:pPr>
                      <a:r>
                        <a:rPr lang="en-GB" sz="1800" dirty="0">
                          <a:latin typeface="Times New Roman"/>
                          <a:ea typeface="Times New Roman"/>
                        </a:rPr>
                        <a:t>Literate</a:t>
                      </a:r>
                      <a:endParaRPr lang="en-US" sz="1800" dirty="0">
                        <a:latin typeface="Times New Roman"/>
                        <a:ea typeface="Times New Roman"/>
                      </a:endParaRPr>
                    </a:p>
                  </a:txBody>
                  <a:tcPr marL="51281" marR="512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GB" sz="1800" dirty="0">
                          <a:latin typeface="Times New Roman"/>
                          <a:ea typeface="Times New Roman"/>
                        </a:rPr>
                        <a:t>30 (12.4)</a:t>
                      </a:r>
                      <a:endParaRPr lang="en-US" sz="1800" dirty="0">
                        <a:latin typeface="Times New Roman"/>
                        <a:ea typeface="Times New Roman"/>
                      </a:endParaRPr>
                    </a:p>
                  </a:txBody>
                  <a:tcPr marL="51281" marR="512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0988">
                <a:tc gridSpan="2">
                  <a:txBody>
                    <a:bodyPr/>
                    <a:lstStyle/>
                    <a:p>
                      <a:pPr marL="0" marR="0">
                        <a:spcBef>
                          <a:spcPts val="0"/>
                        </a:spcBef>
                        <a:spcAft>
                          <a:spcPts val="0"/>
                        </a:spcAft>
                      </a:pPr>
                      <a:r>
                        <a:rPr lang="en-GB" sz="1800" dirty="0">
                          <a:latin typeface="Times New Roman"/>
                          <a:ea typeface="Times New Roman"/>
                        </a:rPr>
                        <a:t>RELIGION</a:t>
                      </a:r>
                      <a:endParaRPr lang="en-US" sz="1800" dirty="0">
                        <a:latin typeface="Times New Roman"/>
                        <a:ea typeface="Times New Roman"/>
                      </a:endParaRPr>
                    </a:p>
                  </a:txBody>
                  <a:tcPr marL="51281" marR="512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hMerge="1">
                  <a:txBody>
                    <a:bodyPr/>
                    <a:lstStyle/>
                    <a:p>
                      <a:endParaRPr lang="en-US"/>
                    </a:p>
                  </a:txBody>
                  <a:tcPr/>
                </a:tc>
              </a:tr>
              <a:tr h="280988">
                <a:tc>
                  <a:txBody>
                    <a:bodyPr/>
                    <a:lstStyle/>
                    <a:p>
                      <a:pPr marL="0" marR="0">
                        <a:spcBef>
                          <a:spcPts val="0"/>
                        </a:spcBef>
                        <a:spcAft>
                          <a:spcPts val="0"/>
                        </a:spcAft>
                      </a:pPr>
                      <a:r>
                        <a:rPr lang="en-GB" sz="1800">
                          <a:latin typeface="Times New Roman"/>
                          <a:ea typeface="Times New Roman"/>
                        </a:rPr>
                        <a:t>Hindu</a:t>
                      </a:r>
                      <a:endParaRPr lang="en-US" sz="1800">
                        <a:latin typeface="Times New Roman"/>
                        <a:ea typeface="Times New Roman"/>
                      </a:endParaRPr>
                    </a:p>
                  </a:txBody>
                  <a:tcPr marL="51281" marR="512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GB" sz="1800" dirty="0">
                          <a:latin typeface="Times New Roman"/>
                          <a:ea typeface="Times New Roman"/>
                        </a:rPr>
                        <a:t>212 (87.6)</a:t>
                      </a:r>
                      <a:endParaRPr lang="en-US" sz="1800" dirty="0">
                        <a:latin typeface="Times New Roman"/>
                        <a:ea typeface="Times New Roman"/>
                      </a:endParaRPr>
                    </a:p>
                  </a:txBody>
                  <a:tcPr marL="51281" marR="512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0988">
                <a:tc>
                  <a:txBody>
                    <a:bodyPr/>
                    <a:lstStyle/>
                    <a:p>
                      <a:pPr marL="0" marR="0">
                        <a:spcBef>
                          <a:spcPts val="0"/>
                        </a:spcBef>
                        <a:spcAft>
                          <a:spcPts val="0"/>
                        </a:spcAft>
                      </a:pPr>
                      <a:r>
                        <a:rPr lang="en-GB" sz="1800">
                          <a:latin typeface="Times New Roman"/>
                          <a:ea typeface="Times New Roman"/>
                        </a:rPr>
                        <a:t>Muslims/Sikh/ Christian</a:t>
                      </a:r>
                      <a:endParaRPr lang="en-US" sz="1800">
                        <a:latin typeface="Times New Roman"/>
                        <a:ea typeface="Times New Roman"/>
                      </a:endParaRPr>
                    </a:p>
                  </a:txBody>
                  <a:tcPr marL="51281" marR="512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GB" sz="1800" dirty="0">
                          <a:latin typeface="Times New Roman"/>
                          <a:ea typeface="Times New Roman"/>
                        </a:rPr>
                        <a:t>30 (12.4)</a:t>
                      </a:r>
                      <a:endParaRPr lang="en-US" sz="1800" dirty="0">
                        <a:latin typeface="Times New Roman"/>
                        <a:ea typeface="Times New Roman"/>
                      </a:endParaRPr>
                    </a:p>
                  </a:txBody>
                  <a:tcPr marL="51281" marR="512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0988">
                <a:tc gridSpan="2">
                  <a:txBody>
                    <a:bodyPr/>
                    <a:lstStyle/>
                    <a:p>
                      <a:pPr marL="0" marR="0">
                        <a:spcBef>
                          <a:spcPts val="0"/>
                        </a:spcBef>
                        <a:spcAft>
                          <a:spcPts val="0"/>
                        </a:spcAft>
                      </a:pPr>
                      <a:r>
                        <a:rPr lang="en-GB" sz="1800" dirty="0">
                          <a:latin typeface="Times New Roman"/>
                          <a:ea typeface="Times New Roman"/>
                        </a:rPr>
                        <a:t>CASTE</a:t>
                      </a:r>
                      <a:endParaRPr lang="en-US" sz="1800" dirty="0">
                        <a:latin typeface="Times New Roman"/>
                        <a:ea typeface="Times New Roman"/>
                      </a:endParaRPr>
                    </a:p>
                  </a:txBody>
                  <a:tcPr marL="51281" marR="512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hMerge="1">
                  <a:txBody>
                    <a:bodyPr/>
                    <a:lstStyle/>
                    <a:p>
                      <a:endParaRPr lang="en-US"/>
                    </a:p>
                  </a:txBody>
                  <a:tcPr/>
                </a:tc>
              </a:tr>
              <a:tr h="280988">
                <a:tc>
                  <a:txBody>
                    <a:bodyPr/>
                    <a:lstStyle/>
                    <a:p>
                      <a:pPr marL="0" marR="0">
                        <a:spcBef>
                          <a:spcPts val="0"/>
                        </a:spcBef>
                        <a:spcAft>
                          <a:spcPts val="0"/>
                        </a:spcAft>
                      </a:pPr>
                      <a:r>
                        <a:rPr lang="en-GB" sz="1800">
                          <a:latin typeface="Times New Roman"/>
                          <a:ea typeface="Times New Roman"/>
                        </a:rPr>
                        <a:t>SC/ST</a:t>
                      </a:r>
                      <a:endParaRPr lang="en-US" sz="1800">
                        <a:latin typeface="Times New Roman"/>
                        <a:ea typeface="Times New Roman"/>
                      </a:endParaRPr>
                    </a:p>
                  </a:txBody>
                  <a:tcPr marL="51281" marR="512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GB" sz="1800" dirty="0">
                          <a:latin typeface="Times New Roman"/>
                          <a:ea typeface="Times New Roman"/>
                        </a:rPr>
                        <a:t>105 (43.4)</a:t>
                      </a:r>
                      <a:endParaRPr lang="en-US" sz="1800" dirty="0">
                        <a:latin typeface="Times New Roman"/>
                        <a:ea typeface="Times New Roman"/>
                      </a:endParaRPr>
                    </a:p>
                  </a:txBody>
                  <a:tcPr marL="51281" marR="512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0988">
                <a:tc>
                  <a:txBody>
                    <a:bodyPr/>
                    <a:lstStyle/>
                    <a:p>
                      <a:pPr marL="0" marR="0">
                        <a:spcBef>
                          <a:spcPts val="0"/>
                        </a:spcBef>
                        <a:spcAft>
                          <a:spcPts val="0"/>
                        </a:spcAft>
                      </a:pPr>
                      <a:r>
                        <a:rPr lang="en-GB" sz="1800">
                          <a:latin typeface="Times New Roman"/>
                          <a:ea typeface="Times New Roman"/>
                        </a:rPr>
                        <a:t>OBC</a:t>
                      </a:r>
                      <a:endParaRPr lang="en-US" sz="1800">
                        <a:latin typeface="Times New Roman"/>
                        <a:ea typeface="Times New Roman"/>
                      </a:endParaRPr>
                    </a:p>
                  </a:txBody>
                  <a:tcPr marL="51281" marR="512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GB" sz="1800" dirty="0">
                          <a:latin typeface="Times New Roman"/>
                          <a:ea typeface="Times New Roman"/>
                        </a:rPr>
                        <a:t>96 (39.7)</a:t>
                      </a:r>
                      <a:endParaRPr lang="en-US" sz="1800" dirty="0">
                        <a:latin typeface="Times New Roman"/>
                        <a:ea typeface="Times New Roman"/>
                      </a:endParaRPr>
                    </a:p>
                  </a:txBody>
                  <a:tcPr marL="51281" marR="512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0988">
                <a:tc>
                  <a:txBody>
                    <a:bodyPr/>
                    <a:lstStyle/>
                    <a:p>
                      <a:pPr marL="0" marR="0">
                        <a:spcBef>
                          <a:spcPts val="0"/>
                        </a:spcBef>
                        <a:spcAft>
                          <a:spcPts val="0"/>
                        </a:spcAft>
                      </a:pPr>
                      <a:r>
                        <a:rPr lang="en-GB" sz="1800">
                          <a:latin typeface="Times New Roman"/>
                          <a:ea typeface="Times New Roman"/>
                        </a:rPr>
                        <a:t>General</a:t>
                      </a:r>
                      <a:endParaRPr lang="en-US" sz="1800">
                        <a:latin typeface="Times New Roman"/>
                        <a:ea typeface="Times New Roman"/>
                      </a:endParaRPr>
                    </a:p>
                  </a:txBody>
                  <a:tcPr marL="51281" marR="512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GB" sz="1800" dirty="0">
                          <a:latin typeface="Times New Roman"/>
                          <a:ea typeface="Times New Roman"/>
                        </a:rPr>
                        <a:t>41 (17.0)</a:t>
                      </a:r>
                      <a:endParaRPr lang="en-US" sz="1800" dirty="0">
                        <a:latin typeface="Times New Roman"/>
                        <a:ea typeface="Times New Roman"/>
                      </a:endParaRPr>
                    </a:p>
                  </a:txBody>
                  <a:tcPr marL="51281" marR="512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0988">
                <a:tc gridSpan="2">
                  <a:txBody>
                    <a:bodyPr/>
                    <a:lstStyle/>
                    <a:p>
                      <a:pPr marL="0" marR="0">
                        <a:spcBef>
                          <a:spcPts val="0"/>
                        </a:spcBef>
                        <a:spcAft>
                          <a:spcPts val="0"/>
                        </a:spcAft>
                      </a:pPr>
                      <a:r>
                        <a:rPr lang="en-GB" sz="1800" dirty="0">
                          <a:latin typeface="Times New Roman"/>
                          <a:ea typeface="Times New Roman"/>
                        </a:rPr>
                        <a:t>MEAN NO. OF CHILDREN</a:t>
                      </a:r>
                      <a:endParaRPr lang="en-US" sz="1800" dirty="0">
                        <a:latin typeface="Times New Roman"/>
                        <a:ea typeface="Times New Roman"/>
                      </a:endParaRPr>
                    </a:p>
                  </a:txBody>
                  <a:tcPr marL="51281" marR="512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hMerge="1">
                  <a:txBody>
                    <a:bodyPr/>
                    <a:lstStyle/>
                    <a:p>
                      <a:endParaRPr lang="en-US"/>
                    </a:p>
                  </a:txBody>
                  <a:tcPr/>
                </a:tc>
              </a:tr>
              <a:tr h="280988">
                <a:tc>
                  <a:txBody>
                    <a:bodyPr/>
                    <a:lstStyle/>
                    <a:p>
                      <a:pPr marL="0" marR="0">
                        <a:spcBef>
                          <a:spcPts val="0"/>
                        </a:spcBef>
                        <a:spcAft>
                          <a:spcPts val="0"/>
                        </a:spcAft>
                      </a:pPr>
                      <a:r>
                        <a:rPr lang="en-GB" sz="1800">
                          <a:latin typeface="Times New Roman"/>
                          <a:ea typeface="Times New Roman"/>
                        </a:rPr>
                        <a:t>Children</a:t>
                      </a:r>
                      <a:endParaRPr lang="en-US" sz="1800">
                        <a:latin typeface="Times New Roman"/>
                        <a:ea typeface="Times New Roman"/>
                      </a:endParaRPr>
                    </a:p>
                  </a:txBody>
                  <a:tcPr marL="51281" marR="512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81610" marR="0" algn="just">
                        <a:spcBef>
                          <a:spcPts val="0"/>
                        </a:spcBef>
                        <a:spcAft>
                          <a:spcPts val="0"/>
                        </a:spcAft>
                      </a:pPr>
                      <a:r>
                        <a:rPr lang="en-GB" sz="1800" dirty="0">
                          <a:latin typeface="Times New Roman"/>
                          <a:ea typeface="Times New Roman"/>
                        </a:rPr>
                        <a:t>4.46</a:t>
                      </a:r>
                      <a:endParaRPr lang="en-US" sz="1800" dirty="0">
                        <a:latin typeface="Times New Roman"/>
                        <a:ea typeface="Times New Roman"/>
                      </a:endParaRPr>
                    </a:p>
                  </a:txBody>
                  <a:tcPr marL="51281" marR="5128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0988">
                <a:tc>
                  <a:txBody>
                    <a:bodyPr/>
                    <a:lstStyle/>
                    <a:p>
                      <a:pPr marL="0" marR="0">
                        <a:spcBef>
                          <a:spcPts val="0"/>
                        </a:spcBef>
                        <a:spcAft>
                          <a:spcPts val="0"/>
                        </a:spcAft>
                      </a:pPr>
                      <a:r>
                        <a:rPr lang="en-GB" sz="1800">
                          <a:latin typeface="Times New Roman"/>
                          <a:ea typeface="Times New Roman"/>
                        </a:rPr>
                        <a:t>Son</a:t>
                      </a:r>
                      <a:endParaRPr lang="en-US" sz="1800">
                        <a:latin typeface="Times New Roman"/>
                        <a:ea typeface="Times New Roman"/>
                      </a:endParaRPr>
                    </a:p>
                  </a:txBody>
                  <a:tcPr marL="51281" marR="512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81610" marR="0" algn="just">
                        <a:spcBef>
                          <a:spcPts val="0"/>
                        </a:spcBef>
                        <a:spcAft>
                          <a:spcPts val="0"/>
                        </a:spcAft>
                      </a:pPr>
                      <a:r>
                        <a:rPr lang="en-GB" sz="1800" dirty="0">
                          <a:latin typeface="Times New Roman"/>
                          <a:ea typeface="Times New Roman"/>
                        </a:rPr>
                        <a:t>2.33</a:t>
                      </a:r>
                      <a:endParaRPr lang="en-US" sz="1800" dirty="0">
                        <a:latin typeface="Times New Roman"/>
                        <a:ea typeface="Times New Roman"/>
                      </a:endParaRPr>
                    </a:p>
                  </a:txBody>
                  <a:tcPr marL="51281" marR="5128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0988">
                <a:tc>
                  <a:txBody>
                    <a:bodyPr/>
                    <a:lstStyle/>
                    <a:p>
                      <a:pPr marL="0" marR="0">
                        <a:spcBef>
                          <a:spcPts val="0"/>
                        </a:spcBef>
                        <a:spcAft>
                          <a:spcPts val="0"/>
                        </a:spcAft>
                      </a:pPr>
                      <a:r>
                        <a:rPr lang="en-GB" sz="1800">
                          <a:latin typeface="Times New Roman"/>
                          <a:ea typeface="Times New Roman"/>
                        </a:rPr>
                        <a:t>Daughter</a:t>
                      </a:r>
                      <a:endParaRPr lang="en-US" sz="1800">
                        <a:latin typeface="Times New Roman"/>
                        <a:ea typeface="Times New Roman"/>
                      </a:endParaRPr>
                    </a:p>
                  </a:txBody>
                  <a:tcPr marL="51281" marR="512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81610" marR="0" algn="just">
                        <a:spcBef>
                          <a:spcPts val="0"/>
                        </a:spcBef>
                        <a:spcAft>
                          <a:spcPts val="0"/>
                        </a:spcAft>
                      </a:pPr>
                      <a:r>
                        <a:rPr lang="en-GB" sz="1800" dirty="0">
                          <a:latin typeface="Times New Roman"/>
                          <a:ea typeface="Times New Roman"/>
                        </a:rPr>
                        <a:t>2.12</a:t>
                      </a:r>
                      <a:endParaRPr lang="en-US" sz="1800" dirty="0">
                        <a:latin typeface="Times New Roman"/>
                        <a:ea typeface="Times New Roman"/>
                      </a:endParaRPr>
                    </a:p>
                  </a:txBody>
                  <a:tcPr marL="51281" marR="5128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0988">
                <a:tc>
                  <a:txBody>
                    <a:bodyPr/>
                    <a:lstStyle/>
                    <a:p>
                      <a:pPr marL="0" marR="0">
                        <a:spcBef>
                          <a:spcPts val="0"/>
                        </a:spcBef>
                        <a:spcAft>
                          <a:spcPts val="0"/>
                        </a:spcAft>
                      </a:pPr>
                      <a:r>
                        <a:rPr lang="en-GB" sz="1800" b="1">
                          <a:latin typeface="Times New Roman"/>
                          <a:ea typeface="Times New Roman"/>
                        </a:rPr>
                        <a:t>TOTAL N</a:t>
                      </a:r>
                      <a:endParaRPr lang="en-US" sz="1800" b="1">
                        <a:latin typeface="Times New Roman"/>
                        <a:ea typeface="Times New Roman"/>
                      </a:endParaRPr>
                    </a:p>
                  </a:txBody>
                  <a:tcPr marL="51281" marR="512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BF8F"/>
                    </a:solidFill>
                  </a:tcPr>
                </a:tc>
                <a:tc>
                  <a:txBody>
                    <a:bodyPr/>
                    <a:lstStyle/>
                    <a:p>
                      <a:pPr marL="0" marR="0">
                        <a:spcBef>
                          <a:spcPts val="0"/>
                        </a:spcBef>
                        <a:spcAft>
                          <a:spcPts val="0"/>
                        </a:spcAft>
                      </a:pPr>
                      <a:r>
                        <a:rPr lang="en-GB" sz="1800" b="1" dirty="0">
                          <a:latin typeface="Times New Roman"/>
                          <a:ea typeface="Times New Roman"/>
                        </a:rPr>
                        <a:t>242 (100.0)</a:t>
                      </a:r>
                      <a:endParaRPr lang="en-US" sz="1800" b="1" dirty="0">
                        <a:latin typeface="Times New Roman"/>
                        <a:ea typeface="Times New Roman"/>
                      </a:endParaRPr>
                    </a:p>
                  </a:txBody>
                  <a:tcPr marL="51281" marR="512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BF8F"/>
                    </a:solidFill>
                  </a:tcPr>
                </a:tc>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707886"/>
          </a:xfrm>
          <a:prstGeom prst="rect">
            <a:avLst/>
          </a:prstGeom>
          <a:noFill/>
        </p:spPr>
        <p:txBody>
          <a:bodyPr wrap="square" lIns="91440" tIns="45720" rIns="91440" bIns="45720">
            <a:spAutoFit/>
          </a:bodyPr>
          <a:lstStyle/>
          <a:p>
            <a:pPr algn="ctr"/>
            <a:endParaRPr lang="en-US" sz="2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Black" pitchFamily="34" charset="0"/>
            </a:endParaRPr>
          </a:p>
          <a:p>
            <a:pPr algn="ctr"/>
            <a:endParaRPr lang="en-US" sz="2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graphicFrame>
        <p:nvGraphicFramePr>
          <p:cNvPr id="3" name="Table 2"/>
          <p:cNvGraphicFramePr>
            <a:graphicFrameLocks noGrp="1"/>
          </p:cNvGraphicFramePr>
          <p:nvPr/>
        </p:nvGraphicFramePr>
        <p:xfrm>
          <a:off x="990600" y="685798"/>
          <a:ext cx="6781799" cy="6068928"/>
        </p:xfrm>
        <a:graphic>
          <a:graphicData uri="http://schemas.openxmlformats.org/drawingml/2006/table">
            <a:tbl>
              <a:tblPr/>
              <a:tblGrid>
                <a:gridCol w="3328194"/>
                <a:gridCol w="1157633"/>
                <a:gridCol w="1085280"/>
                <a:gridCol w="1210692"/>
              </a:tblGrid>
              <a:tr h="403392">
                <a:tc>
                  <a:txBody>
                    <a:bodyPr/>
                    <a:lstStyle/>
                    <a:p>
                      <a:pPr marL="0" marR="0">
                        <a:spcBef>
                          <a:spcPts val="0"/>
                        </a:spcBef>
                        <a:spcAft>
                          <a:spcPts val="0"/>
                        </a:spcAft>
                      </a:pPr>
                      <a:r>
                        <a:rPr lang="en-GB" sz="2000" dirty="0">
                          <a:latin typeface="Times New Roman"/>
                          <a:ea typeface="Times New Roman"/>
                        </a:rPr>
                        <a:t>Characteristics</a:t>
                      </a:r>
                      <a:endParaRPr lang="en-US" sz="20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D4B4"/>
                    </a:solidFill>
                  </a:tcPr>
                </a:tc>
                <a:tc>
                  <a:txBody>
                    <a:bodyPr/>
                    <a:lstStyle/>
                    <a:p>
                      <a:pPr marL="0" marR="0">
                        <a:spcBef>
                          <a:spcPts val="0"/>
                        </a:spcBef>
                        <a:spcAft>
                          <a:spcPts val="0"/>
                        </a:spcAft>
                      </a:pPr>
                      <a:r>
                        <a:rPr lang="en-GB" sz="2000" dirty="0">
                          <a:latin typeface="Times New Roman"/>
                          <a:ea typeface="Times New Roman"/>
                        </a:rPr>
                        <a:t>Male</a:t>
                      </a:r>
                      <a:endParaRPr lang="en-US" sz="20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D4B4"/>
                    </a:solidFill>
                  </a:tcPr>
                </a:tc>
                <a:tc>
                  <a:txBody>
                    <a:bodyPr/>
                    <a:lstStyle/>
                    <a:p>
                      <a:pPr marL="0" marR="0">
                        <a:spcBef>
                          <a:spcPts val="0"/>
                        </a:spcBef>
                        <a:spcAft>
                          <a:spcPts val="0"/>
                        </a:spcAft>
                      </a:pPr>
                      <a:r>
                        <a:rPr lang="en-GB" sz="2000" dirty="0">
                          <a:latin typeface="Times New Roman"/>
                          <a:ea typeface="Times New Roman"/>
                        </a:rPr>
                        <a:t>Female</a:t>
                      </a:r>
                      <a:endParaRPr lang="en-US" sz="20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D4B4"/>
                    </a:solidFill>
                  </a:tcPr>
                </a:tc>
                <a:tc>
                  <a:txBody>
                    <a:bodyPr/>
                    <a:lstStyle/>
                    <a:p>
                      <a:pPr marL="0" marR="0">
                        <a:spcBef>
                          <a:spcPts val="0"/>
                        </a:spcBef>
                        <a:spcAft>
                          <a:spcPts val="0"/>
                        </a:spcAft>
                      </a:pPr>
                      <a:r>
                        <a:rPr lang="en-GB" sz="2000" dirty="0">
                          <a:latin typeface="Times New Roman"/>
                          <a:ea typeface="Times New Roman"/>
                        </a:rPr>
                        <a:t>Total</a:t>
                      </a:r>
                      <a:endParaRPr lang="en-US" sz="20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D4B4"/>
                    </a:solidFill>
                  </a:tcPr>
                </a:tc>
              </a:tr>
              <a:tr h="403392">
                <a:tc>
                  <a:txBody>
                    <a:bodyPr/>
                    <a:lstStyle/>
                    <a:p>
                      <a:pPr marL="0" marR="0">
                        <a:spcBef>
                          <a:spcPts val="0"/>
                        </a:spcBef>
                        <a:spcAft>
                          <a:spcPts val="0"/>
                        </a:spcAft>
                      </a:pPr>
                      <a:r>
                        <a:rPr lang="en-GB" sz="2000" dirty="0">
                          <a:latin typeface="Times New Roman"/>
                          <a:ea typeface="Times New Roman"/>
                        </a:rPr>
                        <a:t>CURRENTLY LIVING STATUS</a:t>
                      </a:r>
                      <a:endParaRPr lang="en-US" sz="20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marL="0" marR="0">
                        <a:spcBef>
                          <a:spcPts val="0"/>
                        </a:spcBef>
                        <a:spcAft>
                          <a:spcPts val="0"/>
                        </a:spcAft>
                      </a:pPr>
                      <a:endParaRPr lang="en-GB" sz="20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marL="0" marR="0">
                        <a:spcBef>
                          <a:spcPts val="0"/>
                        </a:spcBef>
                        <a:spcAft>
                          <a:spcPts val="0"/>
                        </a:spcAft>
                      </a:pPr>
                      <a:endParaRPr lang="en-GB" sz="2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marL="0" marR="0">
                        <a:spcBef>
                          <a:spcPts val="0"/>
                        </a:spcBef>
                        <a:spcAft>
                          <a:spcPts val="0"/>
                        </a:spcAft>
                      </a:pPr>
                      <a:endParaRPr lang="en-GB" sz="20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r>
              <a:tr h="403392">
                <a:tc>
                  <a:txBody>
                    <a:bodyPr/>
                    <a:lstStyle/>
                    <a:p>
                      <a:pPr marL="0" marR="0">
                        <a:spcBef>
                          <a:spcPts val="0"/>
                        </a:spcBef>
                        <a:spcAft>
                          <a:spcPts val="0"/>
                        </a:spcAft>
                      </a:pPr>
                      <a:r>
                        <a:rPr lang="en-GB" sz="2000">
                          <a:latin typeface="Times New Roman"/>
                          <a:ea typeface="Times New Roman"/>
                        </a:rPr>
                        <a:t>Son/Daughter</a:t>
                      </a:r>
                      <a:endParaRPr lang="en-US" sz="2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GB" sz="2000">
                          <a:latin typeface="Times New Roman"/>
                          <a:ea typeface="Times New Roman"/>
                        </a:rPr>
                        <a:t>67 (64.4)</a:t>
                      </a:r>
                      <a:endParaRPr lang="en-US" sz="2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GB" sz="2000">
                          <a:latin typeface="Times New Roman"/>
                          <a:ea typeface="Times New Roman"/>
                        </a:rPr>
                        <a:t>80 (65.2)</a:t>
                      </a:r>
                      <a:endParaRPr lang="en-US" sz="2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GB" sz="2000" dirty="0">
                          <a:latin typeface="Times New Roman"/>
                          <a:ea typeface="Times New Roman"/>
                        </a:rPr>
                        <a:t>157 (64.9)</a:t>
                      </a:r>
                      <a:endParaRPr lang="en-US" sz="20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3392">
                <a:tc>
                  <a:txBody>
                    <a:bodyPr/>
                    <a:lstStyle/>
                    <a:p>
                      <a:pPr marL="0" marR="0">
                        <a:spcBef>
                          <a:spcPts val="0"/>
                        </a:spcBef>
                        <a:spcAft>
                          <a:spcPts val="0"/>
                        </a:spcAft>
                      </a:pPr>
                      <a:r>
                        <a:rPr lang="en-GB" sz="2000">
                          <a:latin typeface="Times New Roman"/>
                          <a:ea typeface="Times New Roman"/>
                        </a:rPr>
                        <a:t>Spouse</a:t>
                      </a:r>
                      <a:endParaRPr lang="en-US" sz="2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GB" sz="2000">
                          <a:latin typeface="Times New Roman"/>
                          <a:ea typeface="Times New Roman"/>
                        </a:rPr>
                        <a:t>16 (15.4)</a:t>
                      </a:r>
                      <a:endParaRPr lang="en-US" sz="2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GB" sz="2000">
                          <a:latin typeface="Times New Roman"/>
                          <a:ea typeface="Times New Roman"/>
                        </a:rPr>
                        <a:t>07 (5.1)</a:t>
                      </a:r>
                      <a:endParaRPr lang="en-US" sz="2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GB" sz="2000" dirty="0">
                          <a:latin typeface="Times New Roman"/>
                          <a:ea typeface="Times New Roman"/>
                        </a:rPr>
                        <a:t>23 (9.5)</a:t>
                      </a:r>
                      <a:endParaRPr lang="en-US" sz="20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3392">
                <a:tc>
                  <a:txBody>
                    <a:bodyPr/>
                    <a:lstStyle/>
                    <a:p>
                      <a:pPr marL="0" marR="0">
                        <a:spcBef>
                          <a:spcPts val="0"/>
                        </a:spcBef>
                        <a:spcAft>
                          <a:spcPts val="0"/>
                        </a:spcAft>
                      </a:pPr>
                      <a:r>
                        <a:rPr lang="en-GB" sz="2000">
                          <a:latin typeface="Times New Roman"/>
                          <a:ea typeface="Times New Roman"/>
                        </a:rPr>
                        <a:t>Alone</a:t>
                      </a:r>
                      <a:endParaRPr lang="en-US" sz="2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GB" sz="2000">
                          <a:latin typeface="Times New Roman"/>
                          <a:ea typeface="Times New Roman"/>
                        </a:rPr>
                        <a:t>19 (18.3)</a:t>
                      </a:r>
                      <a:endParaRPr lang="en-US" sz="2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GB" sz="2000">
                          <a:latin typeface="Times New Roman"/>
                          <a:ea typeface="Times New Roman"/>
                        </a:rPr>
                        <a:t>31 (22.5)</a:t>
                      </a:r>
                      <a:endParaRPr lang="en-US" sz="2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GB" sz="2000" dirty="0">
                          <a:latin typeface="Times New Roman"/>
                          <a:ea typeface="Times New Roman"/>
                        </a:rPr>
                        <a:t>50 (20.7)</a:t>
                      </a:r>
                      <a:endParaRPr lang="en-US" sz="20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3392">
                <a:tc>
                  <a:txBody>
                    <a:bodyPr/>
                    <a:lstStyle/>
                    <a:p>
                      <a:pPr marL="0" marR="0">
                        <a:spcBef>
                          <a:spcPts val="0"/>
                        </a:spcBef>
                        <a:spcAft>
                          <a:spcPts val="0"/>
                        </a:spcAft>
                      </a:pPr>
                      <a:r>
                        <a:rPr lang="en-GB" sz="2000">
                          <a:latin typeface="Times New Roman"/>
                          <a:ea typeface="Times New Roman"/>
                        </a:rPr>
                        <a:t>Domestic Help workers/Others</a:t>
                      </a:r>
                      <a:endParaRPr lang="en-US" sz="2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GB" sz="2000">
                          <a:latin typeface="Times New Roman"/>
                          <a:ea typeface="Times New Roman"/>
                        </a:rPr>
                        <a:t>02 (2.0)</a:t>
                      </a:r>
                      <a:endParaRPr lang="en-US" sz="2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GB" sz="2000">
                          <a:latin typeface="Times New Roman"/>
                          <a:ea typeface="Times New Roman"/>
                        </a:rPr>
                        <a:t>10 (7.2)</a:t>
                      </a:r>
                      <a:endParaRPr lang="en-US" sz="2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GB" sz="2000" dirty="0">
                          <a:latin typeface="Times New Roman"/>
                          <a:ea typeface="Times New Roman"/>
                        </a:rPr>
                        <a:t>12 (5.0)</a:t>
                      </a:r>
                      <a:endParaRPr lang="en-US" sz="20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3392">
                <a:tc>
                  <a:txBody>
                    <a:bodyPr/>
                    <a:lstStyle/>
                    <a:p>
                      <a:pPr marL="0" marR="0">
                        <a:spcBef>
                          <a:spcPts val="0"/>
                        </a:spcBef>
                        <a:spcAft>
                          <a:spcPts val="0"/>
                        </a:spcAft>
                      </a:pPr>
                      <a:r>
                        <a:rPr lang="en-GB" sz="2000">
                          <a:latin typeface="Times New Roman"/>
                          <a:ea typeface="Times New Roman"/>
                        </a:rPr>
                        <a:t>TOTAL N</a:t>
                      </a:r>
                      <a:endParaRPr lang="en-US" sz="2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D4B4"/>
                    </a:solidFill>
                  </a:tcPr>
                </a:tc>
                <a:tc>
                  <a:txBody>
                    <a:bodyPr/>
                    <a:lstStyle/>
                    <a:p>
                      <a:pPr marL="0" marR="0">
                        <a:spcBef>
                          <a:spcPts val="0"/>
                        </a:spcBef>
                        <a:spcAft>
                          <a:spcPts val="0"/>
                        </a:spcAft>
                      </a:pPr>
                      <a:r>
                        <a:rPr lang="en-GB" sz="2000">
                          <a:latin typeface="Times New Roman"/>
                          <a:ea typeface="Times New Roman"/>
                        </a:rPr>
                        <a:t>104 (100.0)</a:t>
                      </a:r>
                      <a:endParaRPr lang="en-US" sz="2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D4B4"/>
                    </a:solidFill>
                  </a:tcPr>
                </a:tc>
                <a:tc>
                  <a:txBody>
                    <a:bodyPr/>
                    <a:lstStyle/>
                    <a:p>
                      <a:pPr marL="0" marR="0">
                        <a:spcBef>
                          <a:spcPts val="0"/>
                        </a:spcBef>
                        <a:spcAft>
                          <a:spcPts val="0"/>
                        </a:spcAft>
                      </a:pPr>
                      <a:r>
                        <a:rPr lang="en-GB" sz="2000">
                          <a:latin typeface="Times New Roman"/>
                          <a:ea typeface="Times New Roman"/>
                        </a:rPr>
                        <a:t>138 (100.0)</a:t>
                      </a:r>
                      <a:endParaRPr lang="en-US" sz="2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D4B4"/>
                    </a:solidFill>
                  </a:tcPr>
                </a:tc>
                <a:tc>
                  <a:txBody>
                    <a:bodyPr/>
                    <a:lstStyle/>
                    <a:p>
                      <a:pPr marL="0" marR="0">
                        <a:spcBef>
                          <a:spcPts val="0"/>
                        </a:spcBef>
                        <a:spcAft>
                          <a:spcPts val="0"/>
                        </a:spcAft>
                      </a:pPr>
                      <a:r>
                        <a:rPr lang="en-GB" sz="2000" dirty="0">
                          <a:latin typeface="Times New Roman"/>
                          <a:ea typeface="Times New Roman"/>
                        </a:rPr>
                        <a:t>242 (100.0)</a:t>
                      </a:r>
                      <a:endParaRPr lang="en-US" sz="20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D4B4"/>
                    </a:solidFill>
                  </a:tcPr>
                </a:tc>
              </a:tr>
              <a:tr h="403392">
                <a:tc gridSpan="4">
                  <a:txBody>
                    <a:bodyPr/>
                    <a:lstStyle/>
                    <a:p>
                      <a:pPr marL="0" marR="0">
                        <a:spcBef>
                          <a:spcPts val="0"/>
                        </a:spcBef>
                        <a:spcAft>
                          <a:spcPts val="0"/>
                        </a:spcAft>
                      </a:pPr>
                      <a:r>
                        <a:rPr lang="en-GB" sz="2000" dirty="0">
                          <a:latin typeface="Times New Roman"/>
                          <a:ea typeface="Times New Roman"/>
                        </a:rPr>
                        <a:t>REASONS FOR NOT LIVING WITH SON/DAUGHTER</a:t>
                      </a:r>
                      <a:endParaRPr lang="en-US" sz="20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403392">
                <a:tc>
                  <a:txBody>
                    <a:bodyPr/>
                    <a:lstStyle/>
                    <a:p>
                      <a:pPr marL="0" marR="0">
                        <a:spcBef>
                          <a:spcPts val="0"/>
                        </a:spcBef>
                        <a:spcAft>
                          <a:spcPts val="0"/>
                        </a:spcAft>
                      </a:pPr>
                      <a:r>
                        <a:rPr lang="en-GB" sz="2000">
                          <a:latin typeface="Times New Roman"/>
                          <a:ea typeface="Times New Roman"/>
                        </a:rPr>
                        <a:t>No support from children</a:t>
                      </a:r>
                      <a:endParaRPr lang="en-US" sz="2000">
                        <a:latin typeface="Times New Roman"/>
                        <a:ea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GB" sz="2000">
                          <a:latin typeface="Times New Roman"/>
                          <a:ea typeface="Times New Roman"/>
                        </a:rPr>
                        <a:t>16 (43.2)</a:t>
                      </a:r>
                      <a:endParaRPr lang="en-US" sz="2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GB" sz="2000">
                          <a:latin typeface="Times New Roman"/>
                          <a:ea typeface="Times New Roman"/>
                        </a:rPr>
                        <a:t>17 (35.4)</a:t>
                      </a:r>
                      <a:endParaRPr lang="en-US" sz="2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GB" sz="2000" dirty="0">
                          <a:latin typeface="Times New Roman"/>
                          <a:ea typeface="Times New Roman"/>
                        </a:rPr>
                        <a:t>33 (38.8)</a:t>
                      </a:r>
                      <a:endParaRPr lang="en-US" sz="20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69495">
                <a:tc>
                  <a:txBody>
                    <a:bodyPr/>
                    <a:lstStyle/>
                    <a:p>
                      <a:pPr marL="0" marR="0">
                        <a:spcBef>
                          <a:spcPts val="0"/>
                        </a:spcBef>
                        <a:spcAft>
                          <a:spcPts val="0"/>
                        </a:spcAft>
                      </a:pPr>
                      <a:r>
                        <a:rPr lang="en-GB" sz="2000">
                          <a:latin typeface="Times New Roman"/>
                          <a:ea typeface="Times New Roman"/>
                        </a:rPr>
                        <a:t>Children working/living in another place</a:t>
                      </a:r>
                      <a:endParaRPr lang="en-US" sz="2000">
                        <a:latin typeface="Times New Roman"/>
                        <a:ea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GB" sz="2000">
                          <a:latin typeface="Times New Roman"/>
                          <a:ea typeface="Times New Roman"/>
                        </a:rPr>
                        <a:t>08 (21.6)</a:t>
                      </a:r>
                      <a:endParaRPr lang="en-US" sz="2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GB" sz="2000">
                          <a:latin typeface="Times New Roman"/>
                          <a:ea typeface="Times New Roman"/>
                        </a:rPr>
                        <a:t>20 (41.7)</a:t>
                      </a:r>
                      <a:endParaRPr lang="en-US" sz="2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GB" sz="2000" dirty="0">
                          <a:latin typeface="Times New Roman"/>
                          <a:ea typeface="Times New Roman"/>
                        </a:rPr>
                        <a:t>28 (32.9)</a:t>
                      </a:r>
                      <a:endParaRPr lang="en-US" sz="20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3392">
                <a:tc>
                  <a:txBody>
                    <a:bodyPr/>
                    <a:lstStyle/>
                    <a:p>
                      <a:pPr marL="0" marR="0">
                        <a:spcBef>
                          <a:spcPts val="0"/>
                        </a:spcBef>
                        <a:spcAft>
                          <a:spcPts val="0"/>
                        </a:spcAft>
                      </a:pPr>
                      <a:r>
                        <a:rPr lang="en-GB" sz="2000">
                          <a:latin typeface="Times New Roman"/>
                          <a:ea typeface="Times New Roman"/>
                        </a:rPr>
                        <a:t>Have no children</a:t>
                      </a:r>
                      <a:endParaRPr lang="en-US" sz="2000">
                        <a:latin typeface="Times New Roman"/>
                        <a:ea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GB" sz="2000">
                          <a:latin typeface="Times New Roman"/>
                          <a:ea typeface="Times New Roman"/>
                        </a:rPr>
                        <a:t>10 (27.0)</a:t>
                      </a:r>
                      <a:endParaRPr lang="en-US" sz="2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GB" sz="2000">
                          <a:latin typeface="Times New Roman"/>
                          <a:ea typeface="Times New Roman"/>
                        </a:rPr>
                        <a:t>09 (18.8)</a:t>
                      </a:r>
                      <a:endParaRPr lang="en-US" sz="2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GB" sz="2000" dirty="0">
                          <a:latin typeface="Times New Roman"/>
                          <a:ea typeface="Times New Roman"/>
                        </a:rPr>
                        <a:t>19 (22.4)</a:t>
                      </a:r>
                      <a:endParaRPr lang="en-US" sz="20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3392">
                <a:tc>
                  <a:txBody>
                    <a:bodyPr/>
                    <a:lstStyle/>
                    <a:p>
                      <a:pPr marL="0" marR="0">
                        <a:spcBef>
                          <a:spcPts val="0"/>
                        </a:spcBef>
                        <a:spcAft>
                          <a:spcPts val="0"/>
                        </a:spcAft>
                      </a:pPr>
                      <a:r>
                        <a:rPr lang="en-GB" sz="2000">
                          <a:latin typeface="Times New Roman"/>
                          <a:ea typeface="Times New Roman"/>
                        </a:rPr>
                        <a:t>Health problem</a:t>
                      </a:r>
                      <a:endParaRPr lang="en-US" sz="2000">
                        <a:latin typeface="Times New Roman"/>
                        <a:ea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GB" sz="2000">
                          <a:latin typeface="Times New Roman"/>
                          <a:ea typeface="Times New Roman"/>
                        </a:rPr>
                        <a:t>03 (8.1)</a:t>
                      </a:r>
                      <a:endParaRPr lang="en-US" sz="2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GB" sz="2000">
                          <a:latin typeface="Times New Roman"/>
                          <a:ea typeface="Times New Roman"/>
                        </a:rPr>
                        <a:t>02 (4.2)</a:t>
                      </a:r>
                      <a:endParaRPr lang="en-US" sz="2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GB" sz="2000" dirty="0">
                          <a:latin typeface="Times New Roman"/>
                          <a:ea typeface="Times New Roman"/>
                        </a:rPr>
                        <a:t>05 (5.9)</a:t>
                      </a:r>
                      <a:endParaRPr lang="en-US" sz="20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3392">
                <a:tc>
                  <a:txBody>
                    <a:bodyPr/>
                    <a:lstStyle/>
                    <a:p>
                      <a:pPr marL="0" marR="0">
                        <a:spcBef>
                          <a:spcPts val="0"/>
                        </a:spcBef>
                        <a:spcAft>
                          <a:spcPts val="0"/>
                        </a:spcAft>
                      </a:pPr>
                      <a:r>
                        <a:rPr lang="en-GB" sz="2000">
                          <a:latin typeface="Times New Roman"/>
                          <a:ea typeface="Times New Roman"/>
                        </a:rPr>
                        <a:t>TOTAL N</a:t>
                      </a:r>
                      <a:endParaRPr lang="en-US" sz="2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D4B4"/>
                    </a:solidFill>
                  </a:tcPr>
                </a:tc>
                <a:tc>
                  <a:txBody>
                    <a:bodyPr/>
                    <a:lstStyle/>
                    <a:p>
                      <a:pPr marL="0" marR="0">
                        <a:spcBef>
                          <a:spcPts val="0"/>
                        </a:spcBef>
                        <a:spcAft>
                          <a:spcPts val="0"/>
                        </a:spcAft>
                      </a:pPr>
                      <a:r>
                        <a:rPr lang="en-GB" sz="2000">
                          <a:latin typeface="Times New Roman"/>
                          <a:ea typeface="Times New Roman"/>
                        </a:rPr>
                        <a:t>37 (100.0)</a:t>
                      </a:r>
                      <a:endParaRPr lang="en-US" sz="2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D4B4"/>
                    </a:solidFill>
                  </a:tcPr>
                </a:tc>
                <a:tc>
                  <a:txBody>
                    <a:bodyPr/>
                    <a:lstStyle/>
                    <a:p>
                      <a:pPr marL="0" marR="0">
                        <a:spcBef>
                          <a:spcPts val="0"/>
                        </a:spcBef>
                        <a:spcAft>
                          <a:spcPts val="0"/>
                        </a:spcAft>
                      </a:pPr>
                      <a:r>
                        <a:rPr lang="en-GB" sz="2000">
                          <a:latin typeface="Times New Roman"/>
                          <a:ea typeface="Times New Roman"/>
                        </a:rPr>
                        <a:t>48 (100.0)</a:t>
                      </a:r>
                      <a:endParaRPr lang="en-US" sz="2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D4B4"/>
                    </a:solidFill>
                  </a:tcPr>
                </a:tc>
                <a:tc>
                  <a:txBody>
                    <a:bodyPr/>
                    <a:lstStyle/>
                    <a:p>
                      <a:pPr marL="0" marR="0">
                        <a:spcBef>
                          <a:spcPts val="0"/>
                        </a:spcBef>
                        <a:spcAft>
                          <a:spcPts val="0"/>
                        </a:spcAft>
                      </a:pPr>
                      <a:r>
                        <a:rPr lang="en-GB" sz="2000" dirty="0">
                          <a:latin typeface="Times New Roman"/>
                          <a:ea typeface="Times New Roman"/>
                        </a:rPr>
                        <a:t>85 (100.0)</a:t>
                      </a:r>
                      <a:endParaRPr lang="en-US" sz="20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D4B4"/>
                    </a:solidFill>
                  </a:tcPr>
                </a:tc>
              </a:tr>
            </a:tbl>
          </a:graphicData>
        </a:graphic>
      </p:graphicFrame>
      <p:sp>
        <p:nvSpPr>
          <p:cNvPr id="6" name="Title 1"/>
          <p:cNvSpPr txBox="1">
            <a:spLocks/>
          </p:cNvSpPr>
          <p:nvPr/>
        </p:nvSpPr>
        <p:spPr>
          <a:xfrm>
            <a:off x="381000" y="-152400"/>
            <a:ext cx="8229600" cy="838200"/>
          </a:xfrm>
          <a:prstGeom prst="rect">
            <a:avLst/>
          </a:prstGeom>
        </p:spPr>
        <p:txBody>
          <a:bodyPr>
            <a:normAutofit fontScale="92500" lnSpcReduction="20000"/>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3200" b="1" i="0" u="none" strike="noStrike" kern="1200" cap="none" spc="0" normalizeH="0" baseline="0" noProof="0" dirty="0" smtClean="0">
              <a:ln>
                <a:noFill/>
              </a:ln>
              <a:solidFill>
                <a:srgbClr val="002060"/>
              </a:solidFill>
              <a:effectLst/>
              <a:uLnTx/>
              <a:uFillTx/>
              <a:latin typeface="+mj-lt"/>
              <a:ea typeface="+mj-ea"/>
              <a:cs typeface="+mj-cs"/>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smtClean="0">
                <a:ln>
                  <a:noFill/>
                </a:ln>
                <a:solidFill>
                  <a:srgbClr val="002060"/>
                </a:solidFill>
                <a:effectLst/>
                <a:uLnTx/>
                <a:uFillTx/>
                <a:latin typeface="+mj-lt"/>
                <a:ea typeface="+mj-ea"/>
                <a:cs typeface="+mj-cs"/>
              </a:rPr>
              <a:t>Study Findings: </a:t>
            </a:r>
            <a:r>
              <a:rPr kumimoji="0" lang="en-US" sz="2400" b="1" i="0" u="none" strike="noStrike" kern="1200" cap="none" spc="0" normalizeH="0" baseline="0" noProof="0" dirty="0" smtClean="0">
                <a:ln>
                  <a:noFill/>
                </a:ln>
                <a:solidFill>
                  <a:srgbClr val="C00000"/>
                </a:solidFill>
                <a:effectLst/>
                <a:uLnTx/>
                <a:uFillTx/>
                <a:latin typeface="+mj-lt"/>
                <a:ea typeface="+mj-ea"/>
                <a:cs typeface="+mj-cs"/>
              </a:rPr>
              <a:t>Socio-economic Profile Cont….</a:t>
            </a:r>
            <a:endParaRPr kumimoji="0" lang="en-US" sz="3200" b="1" i="0" u="none" strike="noStrike" kern="1200" cap="none" spc="0" normalizeH="0" baseline="0" noProof="0" dirty="0" smtClean="0">
              <a:ln>
                <a:noFill/>
              </a:ln>
              <a:solidFill>
                <a:srgbClr val="C00000"/>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658</TotalTime>
  <Words>1241</Words>
  <Application>Microsoft Office PowerPoint</Application>
  <PresentationFormat>On-screen Show (4:3)</PresentationFormat>
  <Paragraphs>435</Paragraphs>
  <Slides>22</Slides>
  <Notes>1</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Dissertation Report Presentation</vt:lpstr>
      <vt:lpstr>Slide 2</vt:lpstr>
      <vt:lpstr>Slide 3</vt:lpstr>
      <vt:lpstr>Slide 4</vt:lpstr>
      <vt:lpstr> </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Vipra</dc:creator>
  <cp:lastModifiedBy>VISHAL</cp:lastModifiedBy>
  <cp:revision>53</cp:revision>
  <dcterms:created xsi:type="dcterms:W3CDTF">2011-04-28T07:38:44Z</dcterms:created>
  <dcterms:modified xsi:type="dcterms:W3CDTF">2011-04-29T09:32:01Z</dcterms:modified>
</cp:coreProperties>
</file>