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257" r:id="rId3"/>
    <p:sldId id="274" r:id="rId4"/>
    <p:sldId id="282" r:id="rId5"/>
    <p:sldId id="283" r:id="rId6"/>
    <p:sldId id="260" r:id="rId7"/>
    <p:sldId id="261" r:id="rId8"/>
    <p:sldId id="285" r:id="rId9"/>
    <p:sldId id="262" r:id="rId10"/>
    <p:sldId id="305" r:id="rId11"/>
    <p:sldId id="263" r:id="rId12"/>
    <p:sldId id="264" r:id="rId13"/>
    <p:sldId id="297" r:id="rId14"/>
    <p:sldId id="300" r:id="rId15"/>
    <p:sldId id="265" r:id="rId16"/>
    <p:sldId id="266" r:id="rId17"/>
    <p:sldId id="294" r:id="rId18"/>
    <p:sldId id="304" r:id="rId19"/>
    <p:sldId id="306" r:id="rId20"/>
    <p:sldId id="267" r:id="rId21"/>
    <p:sldId id="273" r:id="rId22"/>
    <p:sldId id="295" r:id="rId23"/>
    <p:sldId id="310" r:id="rId24"/>
    <p:sldId id="280" r:id="rId25"/>
    <p:sldId id="268"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52" autoAdjust="0"/>
    <p:restoredTop sz="94660"/>
  </p:normalViewPr>
  <p:slideViewPr>
    <p:cSldViewPr snapToGrid="0">
      <p:cViewPr varScale="1">
        <p:scale>
          <a:sx n="66" d="100"/>
          <a:sy n="66" d="100"/>
        </p:scale>
        <p:origin x="664"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slide" Target="slides/slide17.xml" /><Relationship Id="rId26" Type="http://schemas.openxmlformats.org/officeDocument/2006/relationships/slide" Target="slides/slide25.xml" /><Relationship Id="rId3" Type="http://schemas.openxmlformats.org/officeDocument/2006/relationships/slide" Target="slides/slide2.xml" /><Relationship Id="rId21" Type="http://schemas.openxmlformats.org/officeDocument/2006/relationships/slide" Target="slides/slide20.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5" Type="http://schemas.openxmlformats.org/officeDocument/2006/relationships/slide" Target="slides/slide24.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slide" Target="slides/slide19.xml" /><Relationship Id="rId29" Type="http://schemas.openxmlformats.org/officeDocument/2006/relationships/viewProps" Target="viewProps.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24" Type="http://schemas.openxmlformats.org/officeDocument/2006/relationships/slide" Target="slides/slide23.xml" /><Relationship Id="rId5" Type="http://schemas.openxmlformats.org/officeDocument/2006/relationships/slide" Target="slides/slide4.xml" /><Relationship Id="rId15" Type="http://schemas.openxmlformats.org/officeDocument/2006/relationships/slide" Target="slides/slide14.xml" /><Relationship Id="rId23" Type="http://schemas.openxmlformats.org/officeDocument/2006/relationships/slide" Target="slides/slide22.xml" /><Relationship Id="rId28" Type="http://schemas.openxmlformats.org/officeDocument/2006/relationships/presProps" Target="presProps.xml" /><Relationship Id="rId10" Type="http://schemas.openxmlformats.org/officeDocument/2006/relationships/slide" Target="slides/slide9.xml" /><Relationship Id="rId19" Type="http://schemas.openxmlformats.org/officeDocument/2006/relationships/slide" Target="slides/slide18.xml" /><Relationship Id="rId31" Type="http://schemas.openxmlformats.org/officeDocument/2006/relationships/tableStyles" Target="tableStyles.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slide" Target="slides/slide21.xml" /><Relationship Id="rId27" Type="http://schemas.openxmlformats.org/officeDocument/2006/relationships/notesMaster" Target="notesMasters/notesMaster1.xml" /><Relationship Id="rId30" Type="http://schemas.openxmlformats.org/officeDocument/2006/relationships/theme" Target="theme/theme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19-08-2025</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19-08-2025</a:t>
            </a:fld>
            <a:endParaRPr lang="en-IN"/>
          </a:p>
        </p:txBody>
      </p:sp>
      <p:sp>
        <p:nvSpPr>
          <p:cNvPr id="5" name="Footer Placeholder 4">
            <a:extLst>
              <a:ext uri="{FF2B5EF4-FFF2-40B4-BE49-F238E27FC236}">
                <a16:creationId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19-08-2025</a:t>
            </a:fld>
            <a:endParaRPr lang="en-IN"/>
          </a:p>
        </p:txBody>
      </p:sp>
      <p:sp>
        <p:nvSpPr>
          <p:cNvPr id="5" name="Footer Placeholder 4">
            <a:extLst>
              <a:ext uri="{FF2B5EF4-FFF2-40B4-BE49-F238E27FC236}">
                <a16:creationId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19-08-2025</a:t>
            </a:fld>
            <a:endParaRPr lang="en-IN"/>
          </a:p>
        </p:txBody>
      </p:sp>
      <p:sp>
        <p:nvSpPr>
          <p:cNvPr id="5" name="Footer Placeholder 4">
            <a:extLst>
              <a:ext uri="{FF2B5EF4-FFF2-40B4-BE49-F238E27FC236}">
                <a16:creationId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19-08-2025</a:t>
            </a:fld>
            <a:endParaRPr lang="en-IN"/>
          </a:p>
        </p:txBody>
      </p:sp>
      <p:sp>
        <p:nvSpPr>
          <p:cNvPr id="5" name="Footer Placeholder 4">
            <a:extLst>
              <a:ext uri="{FF2B5EF4-FFF2-40B4-BE49-F238E27FC236}">
                <a16:creationId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19-08-2025</a:t>
            </a:fld>
            <a:endParaRPr lang="en-IN"/>
          </a:p>
        </p:txBody>
      </p:sp>
      <p:sp>
        <p:nvSpPr>
          <p:cNvPr id="5" name="Footer Placeholder 4">
            <a:extLst>
              <a:ext uri="{FF2B5EF4-FFF2-40B4-BE49-F238E27FC236}">
                <a16:creationId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19-08-2025</a:t>
            </a:fld>
            <a:endParaRPr lang="en-IN"/>
          </a:p>
        </p:txBody>
      </p:sp>
      <p:sp>
        <p:nvSpPr>
          <p:cNvPr id="6" name="Footer Placeholder 5">
            <a:extLst>
              <a:ext uri="{FF2B5EF4-FFF2-40B4-BE49-F238E27FC236}">
                <a16:creationId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19-08-2025</a:t>
            </a:fld>
            <a:endParaRPr lang="en-IN"/>
          </a:p>
        </p:txBody>
      </p:sp>
      <p:sp>
        <p:nvSpPr>
          <p:cNvPr id="8" name="Footer Placeholder 7">
            <a:extLst>
              <a:ext uri="{FF2B5EF4-FFF2-40B4-BE49-F238E27FC236}">
                <a16:creationId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19-08-2025</a:t>
            </a:fld>
            <a:endParaRPr lang="en-IN"/>
          </a:p>
        </p:txBody>
      </p:sp>
      <p:sp>
        <p:nvSpPr>
          <p:cNvPr id="4" name="Footer Placeholder 3">
            <a:extLst>
              <a:ext uri="{FF2B5EF4-FFF2-40B4-BE49-F238E27FC236}">
                <a16:creationId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19-08-2025</a:t>
            </a:fld>
            <a:endParaRPr lang="en-IN"/>
          </a:p>
        </p:txBody>
      </p:sp>
      <p:sp>
        <p:nvSpPr>
          <p:cNvPr id="3" name="Footer Placeholder 2">
            <a:extLst>
              <a:ext uri="{FF2B5EF4-FFF2-40B4-BE49-F238E27FC236}">
                <a16:creationId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19-08-2025</a:t>
            </a:fld>
            <a:endParaRPr lang="en-IN"/>
          </a:p>
        </p:txBody>
      </p:sp>
      <p:sp>
        <p:nvSpPr>
          <p:cNvPr id="6" name="Footer Placeholder 5">
            <a:extLst>
              <a:ext uri="{FF2B5EF4-FFF2-40B4-BE49-F238E27FC236}">
                <a16:creationId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19-08-2025</a:t>
            </a:fld>
            <a:endParaRPr lang="en-IN"/>
          </a:p>
        </p:txBody>
      </p:sp>
      <p:sp>
        <p:nvSpPr>
          <p:cNvPr id="6" name="Footer Placeholder 5">
            <a:extLst>
              <a:ext uri="{FF2B5EF4-FFF2-40B4-BE49-F238E27FC236}">
                <a16:creationId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19-08-2025</a:t>
            </a:fld>
            <a:endParaRPr lang="en-IN"/>
          </a:p>
        </p:txBody>
      </p:sp>
      <p:sp>
        <p:nvSpPr>
          <p:cNvPr id="5" name="Footer Placeholder 4">
            <a:extLst>
              <a:ext uri="{FF2B5EF4-FFF2-40B4-BE49-F238E27FC236}">
                <a16:creationId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3" Type="http://schemas.openxmlformats.org/officeDocument/2006/relationships/image" Target="../media/image5.png" /><Relationship Id="rId2" Type="http://schemas.openxmlformats.org/officeDocument/2006/relationships/image" Target="../media/image4.png" /><Relationship Id="rId1" Type="http://schemas.openxmlformats.org/officeDocument/2006/relationships/slideLayout" Target="../slideLayouts/slideLayout4.xml" /></Relationships>
</file>

<file path=ppt/slides/_rels/slide11.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12.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13.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7.xml" /></Relationships>
</file>

<file path=ppt/slides/_rels/slide14.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7.xml" /></Relationships>
</file>

<file path=ppt/slides/_rels/slide15.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16.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17.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7.xml" /></Relationships>
</file>

<file path=ppt/slides/_rels/slide19.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7.xml" /></Relationships>
</file>

<file path=ppt/slides/_rels/slide2.xml.rels><?xml version="1.0" encoding="UTF-8" standalone="yes"?>
<Relationships xmlns="http://schemas.openxmlformats.org/package/2006/relationships"><Relationship Id="rId3" Type="http://schemas.openxmlformats.org/officeDocument/2006/relationships/image" Target="../media/image1.png" /><Relationship Id="rId2" Type="http://schemas.openxmlformats.org/officeDocument/2006/relationships/image" Target="../media/image2.jpeg" /><Relationship Id="rId1" Type="http://schemas.openxmlformats.org/officeDocument/2006/relationships/slideLayout" Target="../slideLayouts/slideLayout2.xml" /></Relationships>
</file>

<file path=ppt/slides/_rels/slide20.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21.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22.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Relationship Id="rId3" Type="http://schemas.openxmlformats.org/officeDocument/2006/relationships/image" Target="../media/image6.jpeg" /><Relationship Id="rId2" Type="http://schemas.openxmlformats.org/officeDocument/2006/relationships/image" Target="../media/image1.png" /><Relationship Id="rId1" Type="http://schemas.openxmlformats.org/officeDocument/2006/relationships/slideLayout" Target="../slideLayouts/slideLayout2.xml" /><Relationship Id="rId4" Type="http://schemas.openxmlformats.org/officeDocument/2006/relationships/image" Target="../media/image7.png" /></Relationships>
</file>

<file path=ppt/slides/_rels/slide25.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5.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8.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9.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image" Target="../media/image1.png" /><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p:txBody>
          <a:bodyPr>
            <a:normAutofit/>
          </a:bodyPr>
          <a:lstStyle/>
          <a:p>
            <a:r>
              <a:rPr lang="en-IN" sz="2400" dirty="0">
                <a:latin typeface="+mn-lt"/>
              </a:rPr>
              <a:t>Assessment of Patient Satisfaction and Feedback in the Intensive Care Unit (ICU) at </a:t>
            </a:r>
            <a:r>
              <a:rPr lang="en-IN" sz="2400" dirty="0" err="1">
                <a:latin typeface="+mn-lt"/>
              </a:rPr>
              <a:t>Medanta</a:t>
            </a:r>
            <a:r>
              <a:rPr lang="en-IN" sz="2400" dirty="0">
                <a:latin typeface="+mn-lt"/>
              </a:rPr>
              <a:t> Hospital</a:t>
            </a:r>
            <a:br>
              <a:rPr lang="en-IN" sz="2400" dirty="0">
                <a:latin typeface="+mn-lt"/>
              </a:rPr>
            </a:br>
            <a:r>
              <a:rPr lang="en-IN" sz="2400" dirty="0">
                <a:latin typeface="+mn-lt"/>
              </a:rPr>
              <a:t>MEDANTA HOSPITAL</a:t>
            </a:r>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p:txBody>
          <a:bodyPr>
            <a:normAutofit lnSpcReduction="10000"/>
          </a:bodyPr>
          <a:lstStyle/>
          <a:p>
            <a:r>
              <a:rPr lang="en-IN" dirty="0"/>
              <a:t>Team Name</a:t>
            </a:r>
          </a:p>
          <a:p>
            <a:r>
              <a:rPr lang="en-IN" dirty="0"/>
              <a:t>Mentor – Dr. Sumesh Kumar</a:t>
            </a:r>
          </a:p>
          <a:p>
            <a:r>
              <a:rPr lang="en-IN" dirty="0"/>
              <a:t>Name- </a:t>
            </a:r>
            <a:r>
              <a:rPr lang="en-IN" dirty="0" err="1"/>
              <a:t>Dr.Jayesh</a:t>
            </a:r>
            <a:r>
              <a:rPr lang="en-IN" dirty="0"/>
              <a:t> Balyan</a:t>
            </a:r>
          </a:p>
          <a:p>
            <a:r>
              <a:rPr lang="en-IN" dirty="0"/>
              <a:t>IIHMR Delhi</a:t>
            </a:r>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a:p>
        </p:txBody>
      </p:sp>
      <p:sp>
        <p:nvSpPr>
          <p:cNvPr id="5" name="Footer Placeholder 4">
            <a:extLst>
              <a:ext uri="{FF2B5EF4-FFF2-40B4-BE49-F238E27FC236}">
                <a16:creationId xmlns:a16="http://schemas.microsoft.com/office/drawing/2014/main" id="{D624A4A6-17A9-4392-BB4C-06FEF16CF7A3}"/>
              </a:ext>
            </a:extLst>
          </p:cNvPr>
          <p:cNvSpPr>
            <a:spLocks noGrp="1"/>
          </p:cNvSpPr>
          <p:nvPr>
            <p:ph type="ftr" sz="quarter" idx="11"/>
          </p:nvPr>
        </p:nvSpPr>
        <p:spPr/>
        <p:txBody>
          <a:bodyPr/>
          <a:lstStyle/>
          <a:p>
            <a:r>
              <a:rPr lang="en-US"/>
              <a:t>You are not allowed to add slides to this presentation</a:t>
            </a:r>
            <a:endParaRPr lang="en-IN"/>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EEE0CC13-0DAB-AF1E-8016-74093CCC58E2}"/>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BD336CF-1BAE-4C4F-5C2A-DF333FF6228A}"/>
              </a:ext>
            </a:extLst>
          </p:cNvPr>
          <p:cNvSpPr>
            <a:spLocks noGrp="1"/>
          </p:cNvSpPr>
          <p:nvPr>
            <p:ph type="sldNum" sz="quarter" idx="12"/>
          </p:nvPr>
        </p:nvSpPr>
        <p:spPr/>
        <p:txBody>
          <a:bodyPr/>
          <a:lstStyle/>
          <a:p>
            <a:fld id="{26AD20E6-394B-4DF0-96A5-9647FF39C943}" type="slidenum">
              <a:rPr lang="en-IN" smtClean="0"/>
              <a:t>10</a:t>
            </a:fld>
            <a:endParaRPr lang="en-IN"/>
          </a:p>
        </p:txBody>
      </p:sp>
      <p:pic>
        <p:nvPicPr>
          <p:cNvPr id="7" name="Picture 8">
            <a:extLst>
              <a:ext uri="{FF2B5EF4-FFF2-40B4-BE49-F238E27FC236}">
                <a16:creationId xmlns:a16="http://schemas.microsoft.com/office/drawing/2014/main" id="{28A9BE46-61C4-C009-6E9E-B581ACB38D38}"/>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90716" y="934065"/>
            <a:ext cx="5181600" cy="400644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0">
            <a:extLst>
              <a:ext uri="{FF2B5EF4-FFF2-40B4-BE49-F238E27FC236}">
                <a16:creationId xmlns:a16="http://schemas.microsoft.com/office/drawing/2014/main" id="{16CFA6DE-4428-B0CC-F361-41909BBF9853}"/>
              </a:ext>
            </a:extLst>
          </p:cNvPr>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bwMode="auto">
          <a:xfrm>
            <a:off x="6172200" y="934065"/>
            <a:ext cx="5181600" cy="37707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35712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normAutofit/>
          </a:bodyPr>
          <a:lstStyle/>
          <a:p>
            <a:pPr algn="ctr"/>
            <a:r>
              <a:rPr lang="en-IN" sz="2800" b="1" dirty="0"/>
              <a:t>Results</a:t>
            </a:r>
          </a:p>
        </p:txBody>
      </p:sp>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a:xfrm>
            <a:off x="838200" y="1634084"/>
            <a:ext cx="10960510" cy="4542879"/>
          </a:xfrm>
        </p:spPr>
        <p:txBody>
          <a:bodyPr>
            <a:normAutofit lnSpcReduction="10000"/>
          </a:bodyPr>
          <a:lstStyle/>
          <a:p>
            <a:r>
              <a:rPr lang="en-IN" sz="2000" b="1" dirty="0"/>
              <a:t>Demographic Profile of Respondents</a:t>
            </a:r>
          </a:p>
          <a:p>
            <a:r>
              <a:rPr lang="en-IN" sz="2200" dirty="0"/>
              <a:t> Study at </a:t>
            </a:r>
            <a:r>
              <a:rPr lang="en-IN" sz="2200" dirty="0" err="1"/>
              <a:t>Medanta</a:t>
            </a:r>
            <a:r>
              <a:rPr lang="en-IN" sz="2200" dirty="0"/>
              <a:t> Hospital </a:t>
            </a:r>
            <a:r>
              <a:rPr lang="en-IN" sz="2200" dirty="0" err="1"/>
              <a:t>analyzed</a:t>
            </a:r>
            <a:r>
              <a:rPr lang="en-IN" sz="2200" dirty="0"/>
              <a:t> feedback from </a:t>
            </a:r>
            <a:r>
              <a:rPr lang="en-IN" sz="2000" b="1" dirty="0"/>
              <a:t>129 respondents</a:t>
            </a:r>
            <a:r>
              <a:rPr lang="en-IN" sz="2000" dirty="0"/>
              <a:t> (patients or family</a:t>
            </a:r>
            <a:r>
              <a:rPr lang="en-IN" sz="2200" dirty="0"/>
              <a:t> </a:t>
            </a:r>
            <a:r>
              <a:rPr lang="en-IN" sz="2000" dirty="0"/>
              <a:t>members) who received neuro-ICU care.</a:t>
            </a:r>
          </a:p>
          <a:p>
            <a:r>
              <a:rPr lang="en-IN" sz="2000" b="1" dirty="0"/>
              <a:t>Age Range:</a:t>
            </a:r>
            <a:r>
              <a:rPr lang="en-IN" sz="2000" dirty="0"/>
              <a:t> </a:t>
            </a:r>
            <a:r>
              <a:rPr lang="en-IN" sz="2200" dirty="0"/>
              <a:t>Respondents' ages spanned from </a:t>
            </a:r>
            <a:r>
              <a:rPr lang="en-IN" sz="2000" b="1" dirty="0"/>
              <a:t>18 to 80 years</a:t>
            </a:r>
            <a:r>
              <a:rPr lang="en-IN" sz="2200" dirty="0"/>
              <a:t>, with a </a:t>
            </a:r>
            <a:r>
              <a:rPr lang="en-IN" sz="2000" b="1" dirty="0"/>
              <a:t>median age of 52</a:t>
            </a:r>
            <a:r>
              <a:rPr lang="en-IN" sz="2200" dirty="0"/>
              <a:t>.</a:t>
            </a:r>
          </a:p>
          <a:p>
            <a:r>
              <a:rPr lang="en-IN" sz="2000" b="1" dirty="0"/>
              <a:t>Gender Distribution:</a:t>
            </a:r>
            <a:r>
              <a:rPr lang="en-IN" sz="2000" dirty="0"/>
              <a:t> </a:t>
            </a:r>
            <a:r>
              <a:rPr lang="en-IN" sz="2200" dirty="0"/>
              <a:t>The majority of respondents were </a:t>
            </a:r>
            <a:r>
              <a:rPr lang="en-IN" sz="2000" b="1" dirty="0"/>
              <a:t>male (60%)</a:t>
            </a:r>
            <a:r>
              <a:rPr lang="en-IN" sz="2000" dirty="0"/>
              <a:t>, </a:t>
            </a:r>
            <a:r>
              <a:rPr lang="en-IN" sz="2200" dirty="0"/>
              <a:t>while </a:t>
            </a:r>
            <a:r>
              <a:rPr lang="en-IN" sz="2000" b="1" dirty="0"/>
              <a:t>40% were female</a:t>
            </a:r>
            <a:r>
              <a:rPr lang="en-IN" sz="2000" dirty="0"/>
              <a:t>. </a:t>
            </a:r>
            <a:r>
              <a:rPr lang="en-IN" sz="2200" dirty="0"/>
              <a:t>This male predominance aligns with global trends in neurocritical care, particularly for traumatic brain injuries (TBIs).</a:t>
            </a:r>
          </a:p>
          <a:p>
            <a:r>
              <a:rPr lang="en-IN" sz="2000" b="1" dirty="0"/>
              <a:t>Neurological Conditions:</a:t>
            </a:r>
            <a:r>
              <a:rPr lang="en-IN" sz="2000" dirty="0"/>
              <a:t> </a:t>
            </a:r>
            <a:r>
              <a:rPr lang="en-IN" sz="2200" dirty="0"/>
              <a:t>The most common conditions treated were: </a:t>
            </a:r>
          </a:p>
          <a:p>
            <a:pPr lvl="1"/>
            <a:r>
              <a:rPr lang="en-IN" sz="2000" b="1" dirty="0"/>
              <a:t>Traumatic Brain Injury (TBI): 28%</a:t>
            </a:r>
            <a:endParaRPr lang="en-IN" sz="2000" dirty="0"/>
          </a:p>
          <a:p>
            <a:pPr lvl="1"/>
            <a:r>
              <a:rPr lang="en-IN" sz="2000" b="1" dirty="0"/>
              <a:t>Ischemic Stroke: 22%</a:t>
            </a:r>
            <a:endParaRPr lang="en-IN" sz="2000" dirty="0"/>
          </a:p>
          <a:p>
            <a:pPr lvl="1"/>
            <a:r>
              <a:rPr lang="en-IN" sz="2000" b="1" dirty="0" err="1"/>
              <a:t>Hemorrhagic</a:t>
            </a:r>
            <a:r>
              <a:rPr lang="en-IN" sz="2000" b="1" dirty="0"/>
              <a:t> Stroke: 20%</a:t>
            </a:r>
            <a:endParaRPr lang="en-IN" sz="2000" dirty="0"/>
          </a:p>
          <a:p>
            <a:pPr lvl="1"/>
            <a:r>
              <a:rPr lang="en-IN" sz="2000" b="1" dirty="0"/>
              <a:t>Status Epilepticus: 15%</a:t>
            </a:r>
            <a:endParaRPr lang="en-IN" sz="2000" dirty="0"/>
          </a:p>
          <a:p>
            <a:pPr lvl="1"/>
            <a:r>
              <a:rPr lang="en-IN" sz="2000" b="1" dirty="0"/>
              <a:t>Neuromuscular Emergencies: 15%</a:t>
            </a:r>
            <a:endParaRPr lang="en-IN" sz="2000" dirty="0"/>
          </a:p>
          <a:p>
            <a:endParaRPr lang="en-IN" sz="2000" b="1" dirty="0"/>
          </a:p>
        </p:txBody>
      </p:sp>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t>11</a:t>
            </a:fld>
            <a:endParaRPr lang="en-IN"/>
          </a:p>
        </p:txBody>
      </p:sp>
      <p:sp>
        <p:nvSpPr>
          <p:cNvPr id="5" name="Footer Placeholder 4">
            <a:extLst>
              <a:ext uri="{FF2B5EF4-FFF2-40B4-BE49-F238E27FC236}">
                <a16:creationId xmlns:a16="http://schemas.microsoft.com/office/drawing/2014/main" id="{8EF452A5-4A37-38F4-E86E-331DB996CC6B}"/>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9112767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838200" y="560439"/>
            <a:ext cx="10515599" cy="1130249"/>
          </a:xfrm>
        </p:spPr>
        <p:txBody>
          <a:bodyPr>
            <a:normAutofit/>
          </a:bodyPr>
          <a:lstStyle/>
          <a:p>
            <a:pPr algn="ctr"/>
            <a:r>
              <a:rPr lang="en-IN" sz="2800" b="1" dirty="0"/>
              <a:t>Results</a:t>
            </a:r>
            <a:r>
              <a:rPr lang="en-IN" sz="3200" b="1" dirty="0"/>
              <a:t> </a:t>
            </a:r>
          </a:p>
        </p:txBody>
      </p:sp>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a:xfrm>
            <a:off x="422786" y="1927123"/>
            <a:ext cx="10931013" cy="4249840"/>
          </a:xfrm>
        </p:spPr>
        <p:txBody>
          <a:bodyPr>
            <a:normAutofit/>
          </a:bodyPr>
          <a:lstStyle/>
          <a:p>
            <a:r>
              <a:rPr lang="en-IN" sz="2000" dirty="0"/>
              <a:t>Gender analysis indicated a male predominance, with 60% of respondents identified as male and 40% as female.</a:t>
            </a:r>
          </a:p>
          <a:p>
            <a:r>
              <a:rPr lang="en-IN" sz="2000" dirty="0"/>
              <a:t>This skew aligns with global neurocritical care trends where males more frequently present with traumatic brain injuries (TBI) and certain acute neurological emergencies, partly due to occupational hazards and lifestyle factors such as higher rates of road traffic accidents among men </a:t>
            </a:r>
          </a:p>
          <a:p>
            <a:r>
              <a:rPr lang="en-IN" sz="2000" dirty="0"/>
              <a:t>Furthermore, the demographic characteristics suggest avenues for targeted interventions.</a:t>
            </a:r>
          </a:p>
          <a:p>
            <a:r>
              <a:rPr lang="en-IN" sz="2000" dirty="0"/>
              <a:t> For example, male patients with TBI might benefit from additional injury-prevention education and support services, while older stroke patients and their families could be engaged with structured rehabilitation </a:t>
            </a:r>
            <a:r>
              <a:rPr lang="en-IN" sz="2000" dirty="0" err="1"/>
              <a:t>counseling</a:t>
            </a:r>
            <a:r>
              <a:rPr lang="en-IN" sz="2000" dirty="0"/>
              <a:t> and post-ICU follow-up programs . </a:t>
            </a:r>
          </a:p>
          <a:p>
            <a:endParaRPr lang="en-IN" sz="2000" dirty="0"/>
          </a:p>
          <a:p>
            <a:endParaRPr lang="en-IN" sz="2000" dirty="0"/>
          </a:p>
          <a:p>
            <a:endParaRPr lang="en-IN" sz="2000" dirty="0"/>
          </a:p>
        </p:txBody>
      </p:sp>
      <p:sp>
        <p:nvSpPr>
          <p:cNvPr id="4" name="Slide Number Placeholder 3">
            <a:extLst>
              <a:ext uri="{FF2B5EF4-FFF2-40B4-BE49-F238E27FC236}">
                <a16:creationId xmlns:a16="http://schemas.microsoft.com/office/drawing/2014/main" id="{252D75EE-F9AD-7ECC-099C-1DECD261DAA7}"/>
              </a:ext>
            </a:extLst>
          </p:cNvPr>
          <p:cNvSpPr>
            <a:spLocks noGrp="1"/>
          </p:cNvSpPr>
          <p:nvPr>
            <p:ph type="sldNum" sz="quarter" idx="12"/>
          </p:nvPr>
        </p:nvSpPr>
        <p:spPr/>
        <p:txBody>
          <a:bodyPr/>
          <a:lstStyle/>
          <a:p>
            <a:fld id="{26AD20E6-394B-4DF0-96A5-9647FF39C943}" type="slidenum">
              <a:rPr lang="en-IN" smtClean="0"/>
              <a:t>12</a:t>
            </a:fld>
            <a:endParaRPr lang="en-IN"/>
          </a:p>
        </p:txBody>
      </p:sp>
      <p:sp>
        <p:nvSpPr>
          <p:cNvPr id="5" name="Footer Placeholder 4">
            <a:extLst>
              <a:ext uri="{FF2B5EF4-FFF2-40B4-BE49-F238E27FC236}">
                <a16:creationId xmlns:a16="http://schemas.microsoft.com/office/drawing/2014/main" id="{BC6C537E-F258-FF89-BDC8-88EC70E7BEAF}"/>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DB668B9E-FFED-72D7-8936-12D60B63DD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4986132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4F935774-6782-8B16-EB87-E2492A84D71A}"/>
              </a:ext>
            </a:extLst>
          </p:cNvPr>
          <p:cNvSpPr>
            <a:spLocks noGrp="1"/>
          </p:cNvSpPr>
          <p:nvPr>
            <p:ph type="ftr" sz="quarter" idx="11"/>
          </p:nvPr>
        </p:nvSpPr>
        <p:spPr/>
        <p:txBody>
          <a:bodyPr/>
          <a:lstStyle/>
          <a:p>
            <a:r>
              <a:rPr lang="en-US"/>
              <a:t>You are not allowed to add slides to this presentation</a:t>
            </a:r>
            <a:endParaRPr lang="en-IN"/>
          </a:p>
        </p:txBody>
      </p:sp>
      <p:sp>
        <p:nvSpPr>
          <p:cNvPr id="3" name="Slide Number Placeholder 2">
            <a:extLst>
              <a:ext uri="{FF2B5EF4-FFF2-40B4-BE49-F238E27FC236}">
                <a16:creationId xmlns:a16="http://schemas.microsoft.com/office/drawing/2014/main" id="{A2A61585-FD79-F6CC-A760-CA5F0A0EC248}"/>
              </a:ext>
            </a:extLst>
          </p:cNvPr>
          <p:cNvSpPr>
            <a:spLocks noGrp="1"/>
          </p:cNvSpPr>
          <p:nvPr>
            <p:ph type="sldNum" sz="quarter" idx="12"/>
          </p:nvPr>
        </p:nvSpPr>
        <p:spPr/>
        <p:txBody>
          <a:bodyPr/>
          <a:lstStyle/>
          <a:p>
            <a:fld id="{26AD20E6-394B-4DF0-96A5-9647FF39C943}" type="slidenum">
              <a:rPr lang="en-IN" smtClean="0"/>
              <a:t>13</a:t>
            </a:fld>
            <a:endParaRPr lang="en-IN"/>
          </a:p>
        </p:txBody>
      </p:sp>
      <p:pic>
        <p:nvPicPr>
          <p:cNvPr id="4" name="Picture 3">
            <a:extLst>
              <a:ext uri="{FF2B5EF4-FFF2-40B4-BE49-F238E27FC236}">
                <a16:creationId xmlns:a16="http://schemas.microsoft.com/office/drawing/2014/main" id="{D2EE4BD3-BF2C-1376-7F20-4C156FE990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6" name="TextBox 5">
            <a:extLst>
              <a:ext uri="{FF2B5EF4-FFF2-40B4-BE49-F238E27FC236}">
                <a16:creationId xmlns:a16="http://schemas.microsoft.com/office/drawing/2014/main" id="{5CD40899-C315-111A-E4EF-1F28199530C3}"/>
              </a:ext>
            </a:extLst>
          </p:cNvPr>
          <p:cNvSpPr txBox="1"/>
          <p:nvPr/>
        </p:nvSpPr>
        <p:spPr>
          <a:xfrm>
            <a:off x="196646" y="2064774"/>
            <a:ext cx="11484077" cy="3170099"/>
          </a:xfrm>
          <a:prstGeom prst="rect">
            <a:avLst/>
          </a:prstGeom>
          <a:noFill/>
        </p:spPr>
        <p:txBody>
          <a:bodyPr wrap="square">
            <a:spAutoFit/>
          </a:bodyPr>
          <a:lstStyle/>
          <a:p>
            <a:pPr marL="342900" indent="-342900">
              <a:buFont typeface="Arial" panose="020B0604020202020204" pitchFamily="34" charset="0"/>
              <a:buChar char="•"/>
            </a:pPr>
            <a:r>
              <a:rPr lang="en-IN" sz="2000" dirty="0">
                <a:effectLst/>
                <a:latin typeface="Calibri" panose="020F0502020204030204" pitchFamily="34" charset="0"/>
                <a:ea typeface="Times New Roman" panose="02020603050405020304" pitchFamily="18" charset="0"/>
                <a:cs typeface="Mangal" panose="02040503050203030202" pitchFamily="18" charset="0"/>
              </a:rPr>
              <a:t>However, the study also revealed notable inconsistencies in the quality and content of </a:t>
            </a:r>
            <a:r>
              <a:rPr lang="en-IN" sz="2000" dirty="0"/>
              <a:t>information conveyed by different members of the care team, including junior doctors, nurses, and allied health professionals. Several respondents reported receiving conflicting or incomplete information at times, which undermined confidence and contributed to frustration.</a:t>
            </a:r>
          </a:p>
          <a:p>
            <a:pPr marL="342900" indent="-342900">
              <a:buFont typeface="Arial" panose="020B0604020202020204" pitchFamily="34" charset="0"/>
              <a:buChar char="•"/>
            </a:pPr>
            <a:endParaRPr lang="en-IN" sz="2000" dirty="0"/>
          </a:p>
          <a:p>
            <a:pPr marL="342900" indent="-342900">
              <a:buFont typeface="Arial" panose="020B0604020202020204" pitchFamily="34" charset="0"/>
              <a:buChar char="•"/>
            </a:pPr>
            <a:r>
              <a:rPr lang="en-IN" sz="2000" dirty="0"/>
              <a:t> This inconsistency echoes findings from Harrison and Pringle (2019), who identified fragmented communication and role ambiguity as prevalent barriers in neuro-ICU settings. </a:t>
            </a:r>
          </a:p>
          <a:p>
            <a:pPr marL="342900" indent="-342900">
              <a:buFont typeface="Arial" panose="020B0604020202020204" pitchFamily="34" charset="0"/>
              <a:buChar char="•"/>
            </a:pPr>
            <a:r>
              <a:rPr lang="en-IN" sz="2000" dirty="0"/>
              <a:t> Such lapses often arise from inadequate coordination among team members and lack of standardized communication protocols </a:t>
            </a:r>
          </a:p>
          <a:p>
            <a:r>
              <a:rPr lang="en-IN" sz="2000" dirty="0"/>
              <a:t> </a:t>
            </a:r>
          </a:p>
        </p:txBody>
      </p:sp>
      <p:sp>
        <p:nvSpPr>
          <p:cNvPr id="7" name="TextBox 6">
            <a:extLst>
              <a:ext uri="{FF2B5EF4-FFF2-40B4-BE49-F238E27FC236}">
                <a16:creationId xmlns:a16="http://schemas.microsoft.com/office/drawing/2014/main" id="{FAD040BB-A23D-FC15-D0BA-6508277E1AF8}"/>
              </a:ext>
            </a:extLst>
          </p:cNvPr>
          <p:cNvSpPr txBox="1"/>
          <p:nvPr/>
        </p:nvSpPr>
        <p:spPr>
          <a:xfrm>
            <a:off x="2861188" y="943296"/>
            <a:ext cx="6892412" cy="523220"/>
          </a:xfrm>
          <a:prstGeom prst="rect">
            <a:avLst/>
          </a:prstGeom>
          <a:noFill/>
        </p:spPr>
        <p:txBody>
          <a:bodyPr wrap="square" rtlCol="0">
            <a:spAutoFit/>
          </a:bodyPr>
          <a:lstStyle/>
          <a:p>
            <a:pPr algn="ctr"/>
            <a:r>
              <a:rPr lang="en-US" sz="2800" dirty="0"/>
              <a:t>Results</a:t>
            </a:r>
          </a:p>
        </p:txBody>
      </p:sp>
    </p:spTree>
    <p:extLst>
      <p:ext uri="{BB962C8B-B14F-4D97-AF65-F5344CB8AC3E}">
        <p14:creationId xmlns:p14="http://schemas.microsoft.com/office/powerpoint/2010/main" val="32383775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97E8EC45-626F-12A9-62D3-57EC82E5F85D}"/>
              </a:ext>
            </a:extLst>
          </p:cNvPr>
          <p:cNvSpPr>
            <a:spLocks noGrp="1"/>
          </p:cNvSpPr>
          <p:nvPr>
            <p:ph type="ftr" sz="quarter" idx="11"/>
          </p:nvPr>
        </p:nvSpPr>
        <p:spPr/>
        <p:txBody>
          <a:bodyPr/>
          <a:lstStyle/>
          <a:p>
            <a:r>
              <a:rPr lang="en-US"/>
              <a:t>You are not allowed to add slides to this presentation</a:t>
            </a:r>
            <a:endParaRPr lang="en-IN"/>
          </a:p>
        </p:txBody>
      </p:sp>
      <p:sp>
        <p:nvSpPr>
          <p:cNvPr id="3" name="Slide Number Placeholder 2">
            <a:extLst>
              <a:ext uri="{FF2B5EF4-FFF2-40B4-BE49-F238E27FC236}">
                <a16:creationId xmlns:a16="http://schemas.microsoft.com/office/drawing/2014/main" id="{9726CE8B-9022-28DA-11DA-1EB89BF94841}"/>
              </a:ext>
            </a:extLst>
          </p:cNvPr>
          <p:cNvSpPr>
            <a:spLocks noGrp="1"/>
          </p:cNvSpPr>
          <p:nvPr>
            <p:ph type="sldNum" sz="quarter" idx="12"/>
          </p:nvPr>
        </p:nvSpPr>
        <p:spPr/>
        <p:txBody>
          <a:bodyPr/>
          <a:lstStyle/>
          <a:p>
            <a:fld id="{26AD20E6-394B-4DF0-96A5-9647FF39C943}" type="slidenum">
              <a:rPr lang="en-IN" smtClean="0"/>
              <a:t>14</a:t>
            </a:fld>
            <a:endParaRPr lang="en-IN"/>
          </a:p>
        </p:txBody>
      </p:sp>
      <p:sp>
        <p:nvSpPr>
          <p:cNvPr id="5" name="TextBox 4">
            <a:extLst>
              <a:ext uri="{FF2B5EF4-FFF2-40B4-BE49-F238E27FC236}">
                <a16:creationId xmlns:a16="http://schemas.microsoft.com/office/drawing/2014/main" id="{01B8EA0F-F684-26E7-5168-D621979F735F}"/>
              </a:ext>
            </a:extLst>
          </p:cNvPr>
          <p:cNvSpPr txBox="1"/>
          <p:nvPr/>
        </p:nvSpPr>
        <p:spPr>
          <a:xfrm>
            <a:off x="235975" y="1514169"/>
            <a:ext cx="11641394" cy="4308872"/>
          </a:xfrm>
          <a:prstGeom prst="rect">
            <a:avLst/>
          </a:prstGeom>
          <a:noFill/>
        </p:spPr>
        <p:txBody>
          <a:bodyPr wrap="square">
            <a:spAutoFit/>
          </a:bodyPr>
          <a:lstStyle/>
          <a:p>
            <a:r>
              <a:rPr lang="en-IN" sz="2000" b="1" dirty="0"/>
              <a:t>Clinical Competence and Care Quality</a:t>
            </a:r>
          </a:p>
          <a:p>
            <a:endParaRPr lang="en-IN" sz="2000" b="1" dirty="0"/>
          </a:p>
          <a:p>
            <a:pPr marL="342900" indent="-342900">
              <a:buFont typeface="Arial" panose="020B0604020202020204" pitchFamily="34" charset="0"/>
              <a:buChar char="•"/>
            </a:pPr>
            <a:r>
              <a:rPr lang="en-IN" kern="0" dirty="0">
                <a:effectLst/>
                <a:ea typeface="Times New Roman" panose="02020603050405020304" pitchFamily="18" charset="0"/>
              </a:rPr>
              <a:t>Feedback often highlighted appreciation for the medical team’s skill in managing critical </a:t>
            </a:r>
            <a:r>
              <a:rPr lang="en-IN" dirty="0"/>
              <a:t>conditions.</a:t>
            </a:r>
          </a:p>
          <a:p>
            <a:pPr marL="342900" indent="-342900">
              <a:buFont typeface="Arial" panose="020B0604020202020204" pitchFamily="34" charset="0"/>
              <a:buChar char="•"/>
            </a:pPr>
            <a:r>
              <a:rPr lang="en-IN" dirty="0"/>
              <a:t>Patients reported improvement in symptoms and stability due to timely intervention, reflecting confidence in </a:t>
            </a:r>
            <a:r>
              <a:rPr lang="en-IN" dirty="0" err="1"/>
              <a:t>Medanta’s</a:t>
            </a:r>
            <a:r>
              <a:rPr lang="en-IN" dirty="0"/>
              <a:t> neuro-ICU capabilities. </a:t>
            </a:r>
          </a:p>
          <a:p>
            <a:pPr marL="342900" indent="-342900">
              <a:buFont typeface="Arial" panose="020B0604020202020204" pitchFamily="34" charset="0"/>
              <a:buChar char="•"/>
            </a:pPr>
            <a:r>
              <a:rPr lang="en-IN" dirty="0"/>
              <a:t>However, some responses called for more frequent doctor rounds and senior consultations. </a:t>
            </a:r>
          </a:p>
          <a:p>
            <a:pPr marL="342900" indent="-342900">
              <a:buFont typeface="Arial" panose="020B0604020202020204" pitchFamily="34" charset="0"/>
              <a:buChar char="•"/>
            </a:pPr>
            <a:endParaRPr lang="en-IN" dirty="0"/>
          </a:p>
          <a:p>
            <a:r>
              <a:rPr lang="en-IN" b="1" dirty="0"/>
              <a:t>       </a:t>
            </a:r>
            <a:r>
              <a:rPr lang="en-IN" sz="2000" b="1" dirty="0"/>
              <a:t>Interdisciplinary Team Dynamics</a:t>
            </a:r>
          </a:p>
          <a:p>
            <a:endParaRPr lang="en-US" dirty="0"/>
          </a:p>
          <a:p>
            <a:pPr marL="342900" indent="-342900">
              <a:buFont typeface="Arial" panose="020B0604020202020204" pitchFamily="34" charset="0"/>
              <a:buChar char="•"/>
            </a:pPr>
            <a:r>
              <a:rPr lang="en-IN" kern="0" dirty="0">
                <a:latin typeface="Times New Roman" panose="02020603050405020304" pitchFamily="18" charset="0"/>
                <a:ea typeface="Times New Roman" panose="02020603050405020304" pitchFamily="18" charset="0"/>
              </a:rPr>
              <a:t>Respondents noted visible coordination between neurologists, </a:t>
            </a:r>
            <a:r>
              <a:rPr lang="en-IN" kern="0" dirty="0" err="1">
                <a:latin typeface="Times New Roman" panose="02020603050405020304" pitchFamily="18" charset="0"/>
                <a:ea typeface="Times New Roman" panose="02020603050405020304" pitchFamily="18" charset="0"/>
              </a:rPr>
              <a:t>intensivists</a:t>
            </a:r>
            <a:r>
              <a:rPr lang="en-IN" kern="0" dirty="0">
                <a:latin typeface="Times New Roman" panose="02020603050405020304" pitchFamily="18" charset="0"/>
                <a:ea typeface="Times New Roman" panose="02020603050405020304" pitchFamily="18" charset="0"/>
              </a:rPr>
              <a:t>, nurses, and </a:t>
            </a:r>
            <a:r>
              <a:rPr lang="en-IN" dirty="0"/>
              <a:t>physiotherapists.</a:t>
            </a:r>
          </a:p>
          <a:p>
            <a:pPr marL="342900" indent="-342900">
              <a:buFont typeface="Arial" panose="020B0604020202020204" pitchFamily="34" charset="0"/>
              <a:buChar char="•"/>
            </a:pPr>
            <a:r>
              <a:rPr lang="en-IN" dirty="0"/>
              <a:t>Effective teamwork and joint decision-making enhanced confidence among families. However, a few mentioned that role clarity among team members was sometimes lacking. </a:t>
            </a:r>
          </a:p>
          <a:p>
            <a:pPr marL="342900" indent="-342900">
              <a:buFont typeface="Arial" panose="020B0604020202020204" pitchFamily="34" charset="0"/>
              <a:buChar char="•"/>
            </a:pPr>
            <a:endParaRPr lang="en-IN" dirty="0"/>
          </a:p>
          <a:p>
            <a:br>
              <a:rPr lang="en-IN" dirty="0"/>
            </a:br>
            <a:endParaRPr lang="en-US" dirty="0"/>
          </a:p>
        </p:txBody>
      </p:sp>
      <p:pic>
        <p:nvPicPr>
          <p:cNvPr id="6" name="Picture 5">
            <a:extLst>
              <a:ext uri="{FF2B5EF4-FFF2-40B4-BE49-F238E27FC236}">
                <a16:creationId xmlns:a16="http://schemas.microsoft.com/office/drawing/2014/main" id="{D97B6ACF-AC1B-955D-B22A-80750D3BB9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4" name="TextBox 3">
            <a:extLst>
              <a:ext uri="{FF2B5EF4-FFF2-40B4-BE49-F238E27FC236}">
                <a16:creationId xmlns:a16="http://schemas.microsoft.com/office/drawing/2014/main" id="{D9EAAFBF-DA3D-4D10-47AC-6A37736CBCFE}"/>
              </a:ext>
            </a:extLst>
          </p:cNvPr>
          <p:cNvSpPr txBox="1"/>
          <p:nvPr/>
        </p:nvSpPr>
        <p:spPr>
          <a:xfrm flipH="1">
            <a:off x="4709651" y="914400"/>
            <a:ext cx="3185650" cy="461665"/>
          </a:xfrm>
          <a:prstGeom prst="rect">
            <a:avLst/>
          </a:prstGeom>
          <a:noFill/>
        </p:spPr>
        <p:txBody>
          <a:bodyPr wrap="square" rtlCol="0">
            <a:spAutoFit/>
          </a:bodyPr>
          <a:lstStyle/>
          <a:p>
            <a:pPr algn="ctr"/>
            <a:r>
              <a:rPr lang="en-US" sz="2400" dirty="0"/>
              <a:t>Result</a:t>
            </a:r>
          </a:p>
        </p:txBody>
      </p:sp>
    </p:spTree>
    <p:extLst>
      <p:ext uri="{BB962C8B-B14F-4D97-AF65-F5344CB8AC3E}">
        <p14:creationId xmlns:p14="http://schemas.microsoft.com/office/powerpoint/2010/main" val="40149076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p:txBody>
          <a:bodyPr>
            <a:normAutofit/>
          </a:bodyPr>
          <a:lstStyle/>
          <a:p>
            <a:pPr algn="ctr"/>
            <a:r>
              <a:rPr lang="en-IN" sz="2800" dirty="0">
                <a:latin typeface="+mn-lt"/>
              </a:rPr>
              <a:t>Discussion</a:t>
            </a:r>
            <a:r>
              <a:rPr lang="en-IN" sz="2400" dirty="0">
                <a:latin typeface="+mn-lt"/>
              </a:rPr>
              <a:t> </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190919" y="1690688"/>
            <a:ext cx="11726426" cy="4486275"/>
          </a:xfrm>
        </p:spPr>
        <p:txBody>
          <a:bodyPr>
            <a:normAutofit fontScale="85000" lnSpcReduction="10000"/>
          </a:bodyPr>
          <a:lstStyle/>
          <a:p>
            <a:r>
              <a:rPr lang="en-IN" sz="2400" b="1" dirty="0"/>
              <a:t>1 Interpretation of Key Findings in the Context of Existing Literature</a:t>
            </a:r>
            <a:endParaRPr lang="en-US" sz="2400" dirty="0"/>
          </a:p>
          <a:p>
            <a:r>
              <a:rPr lang="en-IN" sz="2400" dirty="0"/>
              <a:t>The study identified five central themes that significantly affect patient and family satisfaction in the neuro-ICU: communication effectiveness, emotional support, clinical competence, environmental quality, and interdisciplinary collaboration.</a:t>
            </a:r>
          </a:p>
          <a:p>
            <a:r>
              <a:rPr lang="en-IN" sz="2400" dirty="0"/>
              <a:t> These findings reinforce the well-established view that ICU satisfaction is a multifactorial outcome influenced not only by clinical care but also by interpersonal dynamics and the care environment (Alqahtani et al., 2020). </a:t>
            </a:r>
          </a:p>
          <a:p>
            <a:r>
              <a:rPr lang="en-IN" sz="2400" dirty="0"/>
              <a:t>The results highlight that communication and empathy are as critical as medical interventions, particularly in neurocritical care, where patients often depend on family members to navigate decision-making (Curtis &amp; White, 2018; Davidson et al., 2017).</a:t>
            </a:r>
            <a:endParaRPr lang="en-US" sz="2400" dirty="0"/>
          </a:p>
          <a:p>
            <a:r>
              <a:rPr lang="en-IN" sz="2400" dirty="0"/>
              <a:t>Communication effectiveness emerged as a foundational theme, resonating with extensive literature that highlights the critical role of clear, timely, and empathetic communication in shaping family satisfaction. </a:t>
            </a:r>
          </a:p>
          <a:p>
            <a:r>
              <a:rPr lang="en-IN" sz="2400" dirty="0"/>
              <a:t>The neuro-ICU is a particularly challenging environment for communication due to the often-complex and rapidly changing clinical conditions of patients, many of whom are incapacitated and unable to participate directly in discussions (Greenwood et al., 2019; </a:t>
            </a:r>
            <a:r>
              <a:rPr lang="en-IN" sz="2400" dirty="0" err="1"/>
              <a:t>Papathanassoglou</a:t>
            </a:r>
            <a:r>
              <a:rPr lang="en-IN" sz="2400" dirty="0"/>
              <a:t> et al., 2018). In such scenarios, family members serve as proxies </a:t>
            </a:r>
            <a:endParaRPr lang="en-US" sz="2400" dirty="0"/>
          </a:p>
          <a:p>
            <a:endParaRPr lang="en-IN" dirty="0"/>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15</a:t>
            </a:fld>
            <a:endParaRPr lang="en-IN"/>
          </a:p>
        </p:txBody>
      </p:sp>
      <p:sp>
        <p:nvSpPr>
          <p:cNvPr id="5" name="Footer Placeholder 4">
            <a:extLst>
              <a:ext uri="{FF2B5EF4-FFF2-40B4-BE49-F238E27FC236}">
                <a16:creationId xmlns:a16="http://schemas.microsoft.com/office/drawing/2014/main" id="{DD6E8C70-D405-03BF-6CEE-48677636D9A7}"/>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6162708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p:txBody>
          <a:bodyPr>
            <a:normAutofit/>
          </a:bodyPr>
          <a:lstStyle/>
          <a:p>
            <a:pPr algn="ctr"/>
            <a:r>
              <a:rPr lang="en-IN" sz="2800" dirty="0">
                <a:latin typeface="+mn-lt"/>
              </a:rPr>
              <a:t>Discussion</a:t>
            </a:r>
            <a:r>
              <a:rPr lang="en-IN" sz="2800" b="1" dirty="0"/>
              <a:t> </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265471" y="1634084"/>
            <a:ext cx="11088329" cy="4542879"/>
          </a:xfrm>
        </p:spPr>
        <p:txBody>
          <a:bodyPr>
            <a:normAutofit/>
          </a:bodyPr>
          <a:lstStyle/>
          <a:p>
            <a:r>
              <a:rPr lang="en-IN" sz="2000" dirty="0">
                <a:latin typeface="Calibri" panose="020F0502020204030204" pitchFamily="34" charset="0"/>
                <a:ea typeface="Times New Roman" panose="02020603050405020304" pitchFamily="18" charset="0"/>
                <a:cs typeface="Mangal" panose="02040503050203030202" pitchFamily="18" charset="0"/>
              </a:rPr>
              <a:t>and decision-makers, making their understanding of diagnosis, prognosis, and treatment plans </a:t>
            </a:r>
            <a:r>
              <a:rPr lang="en-IN" sz="2000" dirty="0"/>
              <a:t>essential to trust and satisfaction. </a:t>
            </a:r>
            <a:endParaRPr lang="en-US" sz="2000" dirty="0"/>
          </a:p>
          <a:p>
            <a:r>
              <a:rPr lang="en-IN" sz="2000" dirty="0"/>
              <a:t>Closely intertwined with communication is the theme of emotional support, which the study found to be a critical contributor to family satisfaction.</a:t>
            </a:r>
          </a:p>
          <a:p>
            <a:r>
              <a:rPr lang="en-IN" sz="2000" dirty="0"/>
              <a:t> Emotional reassurance provided by nurses, junior doctors, and other ICU staff helps mitigate the psychological distress associated with critical illness and hospitalization in a high-acuity setting (Azoulay et al., 2017; Jones et al., 2018). </a:t>
            </a:r>
          </a:p>
          <a:p>
            <a:r>
              <a:rPr lang="en-IN" sz="2000" dirty="0"/>
              <a:t>The literature underscores that emotional support encompasses not only verbal empathy and reassurance but also non-verbal </a:t>
            </a:r>
            <a:r>
              <a:rPr lang="en-IN" sz="2000" dirty="0" err="1"/>
              <a:t>behaviors</a:t>
            </a:r>
            <a:r>
              <a:rPr lang="en-IN" sz="2000" dirty="0"/>
              <a:t> such as presence, touch, and active listening, which convey compassion and human connection </a:t>
            </a:r>
            <a:endParaRPr lang="en-US" sz="2000" dirty="0"/>
          </a:p>
          <a:p>
            <a:endParaRPr lang="en-IN" dirty="0"/>
          </a:p>
        </p:txBody>
      </p:sp>
      <p:sp>
        <p:nvSpPr>
          <p:cNvPr id="4" name="Slide Number Placeholder 3">
            <a:extLst>
              <a:ext uri="{FF2B5EF4-FFF2-40B4-BE49-F238E27FC236}">
                <a16:creationId xmlns:a16="http://schemas.microsoft.com/office/drawing/2014/main" id="{A55A2AEE-BCF7-2356-2A0D-334825D425B5}"/>
              </a:ext>
            </a:extLst>
          </p:cNvPr>
          <p:cNvSpPr>
            <a:spLocks noGrp="1"/>
          </p:cNvSpPr>
          <p:nvPr>
            <p:ph type="sldNum" sz="quarter" idx="12"/>
          </p:nvPr>
        </p:nvSpPr>
        <p:spPr/>
        <p:txBody>
          <a:bodyPr/>
          <a:lstStyle/>
          <a:p>
            <a:fld id="{26AD20E6-394B-4DF0-96A5-9647FF39C943}" type="slidenum">
              <a:rPr lang="en-IN" smtClean="0"/>
              <a:t>16</a:t>
            </a:fld>
            <a:endParaRPr lang="en-IN"/>
          </a:p>
        </p:txBody>
      </p:sp>
      <p:sp>
        <p:nvSpPr>
          <p:cNvPr id="5" name="Footer Placeholder 4">
            <a:extLst>
              <a:ext uri="{FF2B5EF4-FFF2-40B4-BE49-F238E27FC236}">
                <a16:creationId xmlns:a16="http://schemas.microsoft.com/office/drawing/2014/main" id="{44604681-6BE2-30DB-6630-A78A118C216E}"/>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67E54A9D-4B6F-6671-1709-E2CF64355D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3883681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CFEC7E7-EF16-8D8F-7BA4-E0932368F5E7}"/>
              </a:ext>
            </a:extLst>
          </p:cNvPr>
          <p:cNvSpPr>
            <a:spLocks noGrp="1"/>
          </p:cNvSpPr>
          <p:nvPr>
            <p:ph type="subTitle" idx="1"/>
          </p:nvPr>
        </p:nvSpPr>
        <p:spPr>
          <a:xfrm>
            <a:off x="226142" y="1563330"/>
            <a:ext cx="11405419" cy="4552334"/>
          </a:xfrm>
        </p:spPr>
        <p:txBody>
          <a:bodyPr>
            <a:normAutofit/>
          </a:bodyPr>
          <a:lstStyle/>
          <a:p>
            <a:pPr marL="342900" indent="-342900" algn="l">
              <a:buFont typeface="Arial" panose="020B0604020202020204" pitchFamily="34" charset="0"/>
              <a:buChar char="•"/>
            </a:pPr>
            <a:r>
              <a:rPr lang="en-IN" sz="2000" dirty="0">
                <a:ea typeface="Times New Roman" panose="02020603050405020304" pitchFamily="18" charset="0"/>
                <a:cs typeface="Mangal" panose="02040503050203030202" pitchFamily="18" charset="0"/>
              </a:rPr>
              <a:t>Families who perceive a high level of emotional support are more likely to </a:t>
            </a:r>
            <a:r>
              <a:rPr lang="en-IN" sz="2000" dirty="0"/>
              <a:t>experience reduced anxiety, improved coping, and greater satisfaction with care processes (Gupta &amp; Bhatia, 2019).</a:t>
            </a:r>
          </a:p>
          <a:p>
            <a:pPr marL="342900" indent="-342900" algn="l">
              <a:buFont typeface="Arial" panose="020B0604020202020204" pitchFamily="34" charset="0"/>
              <a:buChar char="•"/>
            </a:pPr>
            <a:r>
              <a:rPr lang="en-IN" sz="2000" dirty="0"/>
              <a:t> This is particularly salient in neuro-ICUs where the often unpredictable prognosis and prolonged ICU stays exacerbate emotional burdens, necessitating continuous and sensitive psychosocial support Clinical competence—the technical expertise and effectiveness of medical interventions—remains a fundamental pillar influencing satisfaction.</a:t>
            </a:r>
          </a:p>
          <a:p>
            <a:pPr marL="342900" indent="-342900" algn="l">
              <a:buFont typeface="Arial" panose="020B0604020202020204" pitchFamily="34" charset="0"/>
              <a:buChar char="•"/>
            </a:pPr>
            <a:r>
              <a:rPr lang="en-IN" sz="2000" dirty="0"/>
              <a:t> The perception of high-quality clinical care, demonstrated through timely interventions, stabilization of critical conditions, and </a:t>
            </a:r>
            <a:r>
              <a:rPr lang="en-IN" sz="2000" dirty="0" err="1"/>
              <a:t>favorable</a:t>
            </a:r>
            <a:r>
              <a:rPr lang="en-IN" sz="2000" dirty="0"/>
              <a:t> patient outcomes, engenders trust and confidence among patients and families (Myhren et al., 2010; Kumar et al., 2022). </a:t>
            </a:r>
          </a:p>
          <a:p>
            <a:pPr marL="342900" indent="-342900" algn="l">
              <a:buFont typeface="Arial" panose="020B0604020202020204" pitchFamily="34" charset="0"/>
              <a:buChar char="•"/>
            </a:pPr>
            <a:r>
              <a:rPr lang="en-IN" sz="2000" dirty="0"/>
              <a:t> However, clinical competence is often evaluated by families in conjunction with communication and empathy, indicating that technical skill alone is insufficient to ensure satisfaction without accompanying relational qualities (Curtis &amp; White, 2018).</a:t>
            </a:r>
            <a:endParaRPr lang="en-US" sz="2000" dirty="0"/>
          </a:p>
        </p:txBody>
      </p:sp>
      <p:sp>
        <p:nvSpPr>
          <p:cNvPr id="4" name="Footer Placeholder 3">
            <a:extLst>
              <a:ext uri="{FF2B5EF4-FFF2-40B4-BE49-F238E27FC236}">
                <a16:creationId xmlns:a16="http://schemas.microsoft.com/office/drawing/2014/main" id="{6D274A9B-E6EB-8B40-A8DA-7317B7FC909E}"/>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6D580F6A-7BC2-0D80-EC2D-170A7CADD5AA}"/>
              </a:ext>
            </a:extLst>
          </p:cNvPr>
          <p:cNvSpPr>
            <a:spLocks noGrp="1"/>
          </p:cNvSpPr>
          <p:nvPr>
            <p:ph type="sldNum" sz="quarter" idx="12"/>
          </p:nvPr>
        </p:nvSpPr>
        <p:spPr/>
        <p:txBody>
          <a:bodyPr/>
          <a:lstStyle/>
          <a:p>
            <a:fld id="{26AD20E6-394B-4DF0-96A5-9647FF39C943}" type="slidenum">
              <a:rPr lang="en-IN" smtClean="0"/>
              <a:t>17</a:t>
            </a:fld>
            <a:endParaRPr lang="en-IN"/>
          </a:p>
        </p:txBody>
      </p:sp>
      <p:pic>
        <p:nvPicPr>
          <p:cNvPr id="2" name="Picture 1">
            <a:extLst>
              <a:ext uri="{FF2B5EF4-FFF2-40B4-BE49-F238E27FC236}">
                <a16:creationId xmlns:a16="http://schemas.microsoft.com/office/drawing/2014/main" id="{8EF48E27-9DB6-3CFF-07A7-A1893D27CB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5342854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4D916416-27E5-FEA6-8009-DA306C349C44}"/>
              </a:ext>
            </a:extLst>
          </p:cNvPr>
          <p:cNvSpPr>
            <a:spLocks noGrp="1"/>
          </p:cNvSpPr>
          <p:nvPr>
            <p:ph type="ftr" sz="quarter" idx="11"/>
          </p:nvPr>
        </p:nvSpPr>
        <p:spPr/>
        <p:txBody>
          <a:bodyPr/>
          <a:lstStyle/>
          <a:p>
            <a:r>
              <a:rPr lang="en-US"/>
              <a:t>You are not allowed to add slides to this presentation</a:t>
            </a:r>
            <a:endParaRPr lang="en-IN"/>
          </a:p>
        </p:txBody>
      </p:sp>
      <p:sp>
        <p:nvSpPr>
          <p:cNvPr id="3" name="Slide Number Placeholder 2">
            <a:extLst>
              <a:ext uri="{FF2B5EF4-FFF2-40B4-BE49-F238E27FC236}">
                <a16:creationId xmlns:a16="http://schemas.microsoft.com/office/drawing/2014/main" id="{1963E123-3F52-07E4-0554-8ACF0CC5B7F5}"/>
              </a:ext>
            </a:extLst>
          </p:cNvPr>
          <p:cNvSpPr>
            <a:spLocks noGrp="1"/>
          </p:cNvSpPr>
          <p:nvPr>
            <p:ph type="sldNum" sz="quarter" idx="12"/>
          </p:nvPr>
        </p:nvSpPr>
        <p:spPr/>
        <p:txBody>
          <a:bodyPr/>
          <a:lstStyle/>
          <a:p>
            <a:fld id="{26AD20E6-394B-4DF0-96A5-9647FF39C943}" type="slidenum">
              <a:rPr lang="en-IN" smtClean="0"/>
              <a:t>18</a:t>
            </a:fld>
            <a:endParaRPr lang="en-IN"/>
          </a:p>
        </p:txBody>
      </p:sp>
      <p:sp>
        <p:nvSpPr>
          <p:cNvPr id="4" name="Rectangle 1">
            <a:extLst>
              <a:ext uri="{FF2B5EF4-FFF2-40B4-BE49-F238E27FC236}">
                <a16:creationId xmlns:a16="http://schemas.microsoft.com/office/drawing/2014/main" id="{870717DE-32D1-BFA6-A433-440FEA668484}"/>
              </a:ext>
            </a:extLst>
          </p:cNvPr>
          <p:cNvSpPr>
            <a:spLocks noChangeArrowheads="1"/>
          </p:cNvSpPr>
          <p:nvPr/>
        </p:nvSpPr>
        <p:spPr bwMode="auto">
          <a:xfrm>
            <a:off x="216310" y="1459514"/>
            <a:ext cx="11137490" cy="3139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000" b="1" i="0" u="none" strike="noStrike" cap="none" normalizeH="0" baseline="0" dirty="0">
                <a:ln>
                  <a:noFill/>
                </a:ln>
                <a:solidFill>
                  <a:schemeClr val="tx1"/>
                </a:solidFill>
                <a:effectLst/>
              </a:rPr>
              <a:t>Significant Gap:</a:t>
            </a:r>
            <a:r>
              <a:rPr kumimoji="0" lang="en-US" altLang="en-US" sz="2000" b="0" i="0" u="none" strike="noStrike" cap="none" normalizeH="0" baseline="0" dirty="0">
                <a:ln>
                  <a:noFill/>
                </a:ln>
                <a:solidFill>
                  <a:schemeClr val="tx1"/>
                </a:solidFill>
                <a:effectLst/>
              </a:rPr>
              <a:t> Limited research on patient satisfaction specifically in neuro-ICUs within Indian private healthcare.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000" b="1" i="0" u="none" strike="noStrike" cap="none" normalizeH="0" baseline="0" dirty="0">
                <a:ln>
                  <a:noFill/>
                </a:ln>
                <a:solidFill>
                  <a:schemeClr val="tx1"/>
                </a:solidFill>
                <a:effectLst/>
              </a:rPr>
              <a:t>Need:</a:t>
            </a:r>
            <a:r>
              <a:rPr kumimoji="0" lang="en-US" altLang="en-US" sz="2000" b="0" i="0" u="none" strike="noStrike" cap="none" normalizeH="0" baseline="0" dirty="0">
                <a:ln>
                  <a:noFill/>
                </a:ln>
                <a:solidFill>
                  <a:schemeClr val="tx1"/>
                </a:solidFill>
                <a:effectLst/>
              </a:rPr>
              <a:t> Context-specific studies are needed to understand unique challenges and opportunities, considering cultural factors and private hospital dynamics in India </a:t>
            </a:r>
          </a:p>
          <a:p>
            <a:r>
              <a:rPr lang="en-IN" sz="2000" b="1" dirty="0"/>
              <a:t>Impact on Clinical Outcomes &amp; Quality</a:t>
            </a:r>
            <a:endParaRPr lang="en-IN" sz="2000" dirty="0"/>
          </a:p>
          <a:p>
            <a:r>
              <a:rPr lang="en-IN" sz="2000" b="1" dirty="0"/>
              <a:t>Positive Correlation:</a:t>
            </a:r>
            <a:r>
              <a:rPr lang="en-IN" sz="2000" dirty="0"/>
              <a:t> Satisfied patients show higher treatment adherence and better psychological well-being.</a:t>
            </a:r>
          </a:p>
          <a:p>
            <a:r>
              <a:rPr lang="en-IN" sz="2000" b="1" dirty="0"/>
              <a:t>Key Metric:</a:t>
            </a:r>
            <a:r>
              <a:rPr lang="en-IN" sz="2000" dirty="0"/>
              <a:t> Patient satisfaction is a global metric for healthcare quality and accreditation, guiding improvement initiatives.</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5" name="Picture 4">
            <a:extLst>
              <a:ext uri="{FF2B5EF4-FFF2-40B4-BE49-F238E27FC236}">
                <a16:creationId xmlns:a16="http://schemas.microsoft.com/office/drawing/2014/main" id="{03758DA6-FFB4-BE16-7104-A328FE6726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0844157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3C1F4F57-6E4F-891D-A2FD-F6790D7D6EA2}"/>
              </a:ext>
            </a:extLst>
          </p:cNvPr>
          <p:cNvSpPr>
            <a:spLocks noGrp="1"/>
          </p:cNvSpPr>
          <p:nvPr>
            <p:ph type="ftr" sz="quarter" idx="11"/>
          </p:nvPr>
        </p:nvSpPr>
        <p:spPr/>
        <p:txBody>
          <a:bodyPr/>
          <a:lstStyle/>
          <a:p>
            <a:r>
              <a:rPr lang="en-US"/>
              <a:t>You are not allowed to add slides to this presentation</a:t>
            </a:r>
            <a:endParaRPr lang="en-IN"/>
          </a:p>
        </p:txBody>
      </p:sp>
      <p:sp>
        <p:nvSpPr>
          <p:cNvPr id="3" name="Slide Number Placeholder 2">
            <a:extLst>
              <a:ext uri="{FF2B5EF4-FFF2-40B4-BE49-F238E27FC236}">
                <a16:creationId xmlns:a16="http://schemas.microsoft.com/office/drawing/2014/main" id="{5F07BB1E-CCEC-A895-6A6F-09B57A06DAE7}"/>
              </a:ext>
            </a:extLst>
          </p:cNvPr>
          <p:cNvSpPr>
            <a:spLocks noGrp="1"/>
          </p:cNvSpPr>
          <p:nvPr>
            <p:ph type="sldNum" sz="quarter" idx="12"/>
          </p:nvPr>
        </p:nvSpPr>
        <p:spPr/>
        <p:txBody>
          <a:bodyPr/>
          <a:lstStyle/>
          <a:p>
            <a:fld id="{26AD20E6-394B-4DF0-96A5-9647FF39C943}" type="slidenum">
              <a:rPr lang="en-IN" smtClean="0"/>
              <a:t>19</a:t>
            </a:fld>
            <a:endParaRPr lang="en-IN"/>
          </a:p>
        </p:txBody>
      </p:sp>
      <p:sp>
        <p:nvSpPr>
          <p:cNvPr id="5" name="TextBox 4">
            <a:extLst>
              <a:ext uri="{FF2B5EF4-FFF2-40B4-BE49-F238E27FC236}">
                <a16:creationId xmlns:a16="http://schemas.microsoft.com/office/drawing/2014/main" id="{3ACC60D1-A1BE-B673-B2E8-AC366B9F5C32}"/>
              </a:ext>
            </a:extLst>
          </p:cNvPr>
          <p:cNvSpPr txBox="1"/>
          <p:nvPr/>
        </p:nvSpPr>
        <p:spPr>
          <a:xfrm>
            <a:off x="211015" y="1587640"/>
            <a:ext cx="11615895" cy="3139321"/>
          </a:xfrm>
          <a:prstGeom prst="rect">
            <a:avLst/>
          </a:prstGeom>
          <a:noFill/>
        </p:spPr>
        <p:txBody>
          <a:bodyPr wrap="square">
            <a:spAutoFit/>
          </a:bodyPr>
          <a:lstStyle/>
          <a:p>
            <a:pPr marL="285750" indent="-285750">
              <a:buFont typeface="Arial" panose="020B0604020202020204" pitchFamily="34" charset="0"/>
              <a:buChar char="•"/>
            </a:pPr>
            <a:r>
              <a:rPr lang="en-IN" sz="2000" b="1" dirty="0"/>
              <a:t>Challenges in Measuring Satisfaction in Neuro-ICUs</a:t>
            </a:r>
            <a:endParaRPr lang="en-IN" sz="2000" dirty="0"/>
          </a:p>
          <a:p>
            <a:pPr marL="285750" indent="-285750">
              <a:buFont typeface="Arial" panose="020B0604020202020204" pitchFamily="34" charset="0"/>
              <a:buChar char="•"/>
            </a:pPr>
            <a:r>
              <a:rPr lang="en-IN" sz="2000" b="1" dirty="0"/>
              <a:t>Direct Communication:</a:t>
            </a:r>
            <a:r>
              <a:rPr lang="en-IN" sz="2000" dirty="0"/>
              <a:t> Difficult due to neurological impairments.</a:t>
            </a:r>
          </a:p>
          <a:p>
            <a:pPr marL="285750" indent="-285750">
              <a:buFont typeface="Arial" panose="020B0604020202020204" pitchFamily="34" charset="0"/>
              <a:buChar char="•"/>
            </a:pPr>
            <a:r>
              <a:rPr lang="en-IN" sz="2000" b="1" dirty="0"/>
              <a:t>Proxy Feedback:</a:t>
            </a:r>
            <a:r>
              <a:rPr lang="en-IN" sz="2000" dirty="0"/>
              <a:t> Family feedback is valuable but can be influenced by stress and personal expectations.</a:t>
            </a:r>
          </a:p>
          <a:p>
            <a:pPr marL="285750" indent="-285750">
              <a:buFont typeface="Arial" panose="020B0604020202020204" pitchFamily="34" charset="0"/>
              <a:buChar char="•"/>
            </a:pPr>
            <a:r>
              <a:rPr lang="en-IN" sz="2000" b="1" dirty="0"/>
              <a:t>Cultural Variability:</a:t>
            </a:r>
            <a:r>
              <a:rPr lang="en-IN" sz="2000" dirty="0"/>
              <a:t> Indian context adds complexity to standardizing measurement tools.</a:t>
            </a:r>
          </a:p>
          <a:p>
            <a:pPr marL="285750" indent="-285750">
              <a:buFont typeface="Arial" panose="020B0604020202020204" pitchFamily="34" charset="0"/>
              <a:buChar char="•"/>
            </a:pPr>
            <a:r>
              <a:rPr lang="en-IN" sz="2000" b="1" dirty="0"/>
              <a:t>Solution:</a:t>
            </a:r>
            <a:r>
              <a:rPr lang="en-IN" sz="2000" dirty="0"/>
              <a:t> Mixed-method approaches and culturally sensitive instruments are necessary.</a:t>
            </a:r>
          </a:p>
          <a:p>
            <a:pPr marL="285750" indent="-285750">
              <a:buFont typeface="Arial" panose="020B0604020202020204" pitchFamily="34" charset="0"/>
              <a:buChar char="•"/>
            </a:pPr>
            <a:r>
              <a:rPr lang="en-IN" sz="2000" b="1" dirty="0"/>
              <a:t>Technology in Capturing ICU Feedback</a:t>
            </a:r>
            <a:endParaRPr lang="en-IN" sz="2000" dirty="0"/>
          </a:p>
          <a:p>
            <a:pPr marL="285750" indent="-285750">
              <a:buFont typeface="Arial" panose="020B0604020202020204" pitchFamily="34" charset="0"/>
              <a:buChar char="•"/>
            </a:pPr>
            <a:r>
              <a:rPr lang="en-IN" sz="2000" b="1" dirty="0"/>
              <a:t>Tools:</a:t>
            </a:r>
            <a:r>
              <a:rPr lang="en-IN" sz="2000" dirty="0"/>
              <a:t> Electronic surveys, mobile apps, real-time feedback platforms.</a:t>
            </a:r>
          </a:p>
          <a:p>
            <a:pPr marL="285750" indent="-285750">
              <a:buFont typeface="Arial" panose="020B0604020202020204" pitchFamily="34" charset="0"/>
              <a:buChar char="•"/>
            </a:pPr>
            <a:r>
              <a:rPr lang="en-IN" sz="2000" b="1" dirty="0"/>
              <a:t>Advanced Analytics:</a:t>
            </a:r>
            <a:r>
              <a:rPr lang="en-IN" sz="2000" dirty="0"/>
              <a:t> AI and natural language processing </a:t>
            </a:r>
            <a:r>
              <a:rPr lang="en-IN" sz="2000" dirty="0" err="1"/>
              <a:t>analyze</a:t>
            </a:r>
            <a:r>
              <a:rPr lang="en-IN" sz="2000" dirty="0"/>
              <a:t> qualitative feedback for trends.</a:t>
            </a:r>
          </a:p>
          <a:p>
            <a:pPr marL="285750" indent="-285750">
              <a:buFont typeface="Arial" panose="020B0604020202020204" pitchFamily="34" charset="0"/>
              <a:buChar char="•"/>
            </a:pPr>
            <a:r>
              <a:rPr lang="en-IN" sz="2000" b="1" dirty="0"/>
              <a:t>Indian Context:</a:t>
            </a:r>
            <a:r>
              <a:rPr lang="en-IN" sz="2000" dirty="0"/>
              <a:t> Adoption of such technologies is still limited in many Indian hospitals.</a:t>
            </a:r>
          </a:p>
          <a:p>
            <a:endParaRPr lang="en-IN" dirty="0"/>
          </a:p>
        </p:txBody>
      </p:sp>
      <p:pic>
        <p:nvPicPr>
          <p:cNvPr id="6" name="Picture 5">
            <a:extLst>
              <a:ext uri="{FF2B5EF4-FFF2-40B4-BE49-F238E27FC236}">
                <a16:creationId xmlns:a16="http://schemas.microsoft.com/office/drawing/2014/main" id="{03202977-D770-E541-DC0A-882D7A541B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3560345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t>Mentor Approval</a:t>
            </a:r>
          </a:p>
        </p:txBody>
      </p:sp>
      <p:pic>
        <p:nvPicPr>
          <p:cNvPr id="7" name="Content Placeholder 6">
            <a:extLst>
              <a:ext uri="{FF2B5EF4-FFF2-40B4-BE49-F238E27FC236}">
                <a16:creationId xmlns:a16="http://schemas.microsoft.com/office/drawing/2014/main" id="{599357E4-8221-00C3-C99F-7D0C53C1F63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940844" y="1825625"/>
            <a:ext cx="5212556" cy="4351338"/>
          </a:xfrm>
          <a:prstGeom prst="rect">
            <a:avLst/>
          </a:prstGeom>
        </p:spPr>
      </p:pic>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2</a:t>
            </a:fld>
            <a:endParaRPr lang="en-IN"/>
          </a:p>
        </p:txBody>
      </p:sp>
      <p:sp>
        <p:nvSpPr>
          <p:cNvPr id="5" name="Footer Placeholder 4">
            <a:extLst>
              <a:ext uri="{FF2B5EF4-FFF2-40B4-BE49-F238E27FC236}">
                <a16:creationId xmlns:a16="http://schemas.microsoft.com/office/drawing/2014/main" id="{F264D377-7310-FC9A-E728-3B686E1BEA5E}"/>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8610943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p:txBody>
          <a:bodyPr>
            <a:normAutofit/>
          </a:bodyPr>
          <a:lstStyle/>
          <a:p>
            <a:pPr algn="ctr"/>
            <a:r>
              <a:rPr lang="en-IN" sz="2800" dirty="0">
                <a:latin typeface="+mn-lt"/>
              </a:rPr>
              <a:t>Conclusion</a:t>
            </a:r>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p:txBody>
          <a:bodyPr>
            <a:normAutofit fontScale="25000" lnSpcReduction="20000"/>
          </a:bodyPr>
          <a:lstStyle/>
          <a:p>
            <a:r>
              <a:rPr lang="en-IN" sz="8000" dirty="0"/>
              <a:t>The findings revealed five core themes—communication effectiveness, emotional support and staff empathy, clinical care quality, facility environment, and interdisciplinary coordination—all of which significantly contributed to the overall experience of care.</a:t>
            </a:r>
          </a:p>
          <a:p>
            <a:r>
              <a:rPr lang="en-IN" sz="8000" dirty="0"/>
              <a:t>The results reinforce the growing recognition in healthcare literature that patient satisfaction is not merely a by-product of clinical success but a critical measure of care quality, especially in high-stress environments like </a:t>
            </a:r>
            <a:r>
              <a:rPr lang="en-IN" sz="8000" dirty="0" err="1"/>
              <a:t>neuro</a:t>
            </a:r>
            <a:r>
              <a:rPr lang="en-IN" sz="8000" dirty="0"/>
              <a:t>-ICUs.</a:t>
            </a:r>
          </a:p>
          <a:p>
            <a:r>
              <a:rPr lang="en-IN" sz="8000" dirty="0"/>
              <a:t> Effective communication, empathetic engagement, and seamless coordination among healthcare teams emerged as vital drivers of trust, comfort, and perceived competence (Curtis &amp; White, 2018; Davidson et al., 2017). </a:t>
            </a:r>
            <a:endParaRPr lang="en-US" sz="8000" dirty="0"/>
          </a:p>
          <a:p>
            <a:r>
              <a:rPr lang="en-IN" sz="8000" dirty="0"/>
              <a:t>This study not only contributes to the limited literature on patient satisfaction in Indian private hospital ICUs but also offers a replicable framework for similar investigations in other high-acuity units. By leveraging real-world feedback, hospitals can design patient-</a:t>
            </a:r>
            <a:r>
              <a:rPr lang="en-IN" sz="8000" dirty="0" err="1"/>
              <a:t>centered</a:t>
            </a:r>
            <a:r>
              <a:rPr lang="en-IN" sz="8000" dirty="0"/>
              <a:t> interventions that improve service delivery and institutional reputation.</a:t>
            </a:r>
          </a:p>
          <a:p>
            <a:r>
              <a:rPr lang="en-IN" sz="8000" dirty="0"/>
              <a:t> The methodology and thematic insights presented here can inform quality assurance efforts and policy formation across tertiary care </a:t>
            </a:r>
            <a:r>
              <a:rPr lang="en-IN" sz="8000" dirty="0" err="1"/>
              <a:t>centers</a:t>
            </a:r>
            <a:r>
              <a:rPr lang="en-IN" sz="8000" dirty="0"/>
              <a:t>, both in India and globally.</a:t>
            </a:r>
            <a:endParaRPr lang="en-US" sz="8000" dirty="0"/>
          </a:p>
          <a:p>
            <a:endParaRPr lang="en-IN" dirty="0"/>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20</a:t>
            </a:fld>
            <a:endParaRPr lang="en-IN"/>
          </a:p>
        </p:txBody>
      </p:sp>
      <p:sp>
        <p:nvSpPr>
          <p:cNvPr id="5" name="Footer Placeholder 4">
            <a:extLst>
              <a:ext uri="{FF2B5EF4-FFF2-40B4-BE49-F238E27FC236}">
                <a16:creationId xmlns:a16="http://schemas.microsoft.com/office/drawing/2014/main" id="{48A4B806-E805-17DC-360E-E996C56D4D95}"/>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6443279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a:xfrm>
            <a:off x="2230734" y="1181100"/>
            <a:ext cx="7998488" cy="547216"/>
          </a:xfrm>
        </p:spPr>
        <p:txBody>
          <a:bodyPr>
            <a:normAutofit/>
          </a:bodyPr>
          <a:lstStyle/>
          <a:p>
            <a:pPr algn="ctr"/>
            <a:r>
              <a:rPr lang="en-IN" sz="2800" dirty="0">
                <a:latin typeface="+mn-lt"/>
              </a:rPr>
              <a:t>References</a:t>
            </a:r>
            <a:r>
              <a:rPr lang="en-IN" sz="2800" b="1" dirty="0"/>
              <a:t> </a:t>
            </a:r>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a:xfrm>
            <a:off x="838200" y="1848466"/>
            <a:ext cx="10515600" cy="4680154"/>
          </a:xfrm>
        </p:spPr>
        <p:txBody>
          <a:bodyPr>
            <a:normAutofit/>
          </a:bodyPr>
          <a:lstStyle/>
          <a:p>
            <a:pPr marL="0" lvl="0" indent="0">
              <a:buNone/>
            </a:pPr>
            <a:endParaRPr lang="en-US" sz="1900" dirty="0"/>
          </a:p>
          <a:p>
            <a:pPr lvl="0"/>
            <a:r>
              <a:rPr lang="en-IN" sz="1900" dirty="0"/>
              <a:t>Aiken, L., &amp; Sloane, D. (2020). </a:t>
            </a:r>
            <a:r>
              <a:rPr lang="en-IN" sz="1900" i="1" dirty="0"/>
              <a:t>Nurse staffing and patient outcomes in critical care settings</a:t>
            </a:r>
            <a:r>
              <a:rPr lang="en-IN" sz="1900" dirty="0"/>
              <a:t>. </a:t>
            </a:r>
            <a:r>
              <a:rPr lang="en-IN" sz="1900" b="1" dirty="0"/>
              <a:t>Health Affairs, 39(4)</a:t>
            </a:r>
            <a:r>
              <a:rPr lang="en-IN" sz="1900" dirty="0"/>
              <a:t>, 584-591.</a:t>
            </a:r>
            <a:endParaRPr lang="en-US" sz="1900" dirty="0"/>
          </a:p>
          <a:p>
            <a:pPr lvl="0"/>
            <a:r>
              <a:rPr lang="en-IN" sz="1900" dirty="0"/>
              <a:t>Al-Deeb, M., &amp; Sallam, H. (2018). </a:t>
            </a:r>
            <a:r>
              <a:rPr lang="en-IN" sz="1900" i="1" dirty="0"/>
              <a:t>Noise reduction interventions in ICUs: Effects on patient stress markers</a:t>
            </a:r>
            <a:r>
              <a:rPr lang="en-IN" sz="1900" dirty="0"/>
              <a:t>. </a:t>
            </a:r>
            <a:r>
              <a:rPr lang="en-IN" sz="1900" b="1" dirty="0"/>
              <a:t>Critical Care Medicine, 46(9)</a:t>
            </a:r>
            <a:r>
              <a:rPr lang="en-IN" sz="1900" dirty="0"/>
              <a:t>, e853-e859.</a:t>
            </a:r>
            <a:endParaRPr lang="en-US" sz="1900" dirty="0"/>
          </a:p>
          <a:p>
            <a:pPr lvl="0"/>
            <a:r>
              <a:rPr lang="en-IN" sz="1900" dirty="0"/>
              <a:t>Alqahtani, M., &amp; Jones, B. (2020). </a:t>
            </a:r>
            <a:r>
              <a:rPr lang="en-IN" sz="1900" i="1" dirty="0"/>
              <a:t>Determinants of patient satisfaction in mixed medical–surgical ICUs</a:t>
            </a:r>
            <a:r>
              <a:rPr lang="en-IN" sz="1900" dirty="0"/>
              <a:t>. </a:t>
            </a:r>
            <a:r>
              <a:rPr lang="en-IN" sz="1900" b="1" dirty="0"/>
              <a:t>Journal of Patient Experience, 7(6)</a:t>
            </a:r>
            <a:r>
              <a:rPr lang="en-IN" sz="1900" dirty="0"/>
              <a:t>, 1501-1509.</a:t>
            </a:r>
            <a:endParaRPr lang="en-US" sz="1900" dirty="0"/>
          </a:p>
          <a:p>
            <a:pPr lvl="0"/>
            <a:r>
              <a:rPr lang="en-IN" sz="1900" dirty="0"/>
              <a:t>Alvarez, A., &amp; Varela, P. (2019). </a:t>
            </a:r>
            <a:r>
              <a:rPr lang="en-IN" sz="1900" i="1" dirty="0"/>
              <a:t>Cultural competence among critical-care nurses in multicultural hospitals</a:t>
            </a:r>
            <a:r>
              <a:rPr lang="en-IN" sz="1900" dirty="0"/>
              <a:t>. </a:t>
            </a:r>
            <a:r>
              <a:rPr lang="en-IN" sz="1900" b="1" dirty="0"/>
              <a:t>Nursing Ethics, 26(2)</a:t>
            </a:r>
            <a:r>
              <a:rPr lang="en-IN" sz="1900" dirty="0"/>
              <a:t>, 340-352.</a:t>
            </a:r>
            <a:endParaRPr lang="en-US" sz="1900" dirty="0"/>
          </a:p>
          <a:p>
            <a:pPr lvl="0"/>
            <a:r>
              <a:rPr lang="en-IN" sz="1900" dirty="0"/>
              <a:t>Anderson, K., &amp; Erikson, H. (2022). </a:t>
            </a:r>
            <a:r>
              <a:rPr lang="en-IN" sz="1900" i="1" dirty="0"/>
              <a:t>Family-centred rounds and satisfaction outcomes in paediatric vs. adult ICUs</a:t>
            </a:r>
            <a:r>
              <a:rPr lang="en-IN" sz="1900" dirty="0"/>
              <a:t>. </a:t>
            </a:r>
            <a:r>
              <a:rPr lang="en-IN" sz="1900" b="1" dirty="0"/>
              <a:t>PLOS ONE, 17(11)</a:t>
            </a:r>
            <a:r>
              <a:rPr lang="en-IN" sz="1900" dirty="0"/>
              <a:t>, e0276432.</a:t>
            </a:r>
            <a:endParaRPr lang="en-US" sz="1900" dirty="0"/>
          </a:p>
          <a:p>
            <a:pPr lvl="0"/>
            <a:r>
              <a:rPr lang="en-IN" sz="1900" dirty="0"/>
              <a:t>Andrus, P., &amp; Patel, S. (2017). </a:t>
            </a:r>
            <a:r>
              <a:rPr lang="en-IN" sz="1900" i="1" dirty="0"/>
              <a:t>Lean Six-Sigma in neuro-ICU process improvement</a:t>
            </a:r>
            <a:r>
              <a:rPr lang="en-IN" sz="1900" dirty="0"/>
              <a:t>. </a:t>
            </a:r>
            <a:r>
              <a:rPr lang="en-IN" sz="1900" b="1" dirty="0"/>
              <a:t>American Journal of Medical Quality, 32(3)</a:t>
            </a:r>
            <a:r>
              <a:rPr lang="en-IN" sz="1900" dirty="0"/>
              <a:t>, 294-301.</a:t>
            </a:r>
            <a:endParaRPr lang="en-US" sz="1900" dirty="0"/>
          </a:p>
          <a:p>
            <a:pPr marL="0" indent="0">
              <a:buNone/>
            </a:pPr>
            <a:endParaRPr lang="en-IN" dirty="0"/>
          </a:p>
        </p:txBody>
      </p:sp>
      <p:sp>
        <p:nvSpPr>
          <p:cNvPr id="4" name="Footer Placeholder 3">
            <a:extLst>
              <a:ext uri="{FF2B5EF4-FFF2-40B4-BE49-F238E27FC236}">
                <a16:creationId xmlns:a16="http://schemas.microsoft.com/office/drawing/2014/main" id="{BA6BC351-F8F3-57C7-6516-D8352B33A9A1}"/>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21</a:t>
            </a:fld>
            <a:endParaRPr lang="en-IN" dirty="0"/>
          </a:p>
        </p:txBody>
      </p:sp>
      <p:pic>
        <p:nvPicPr>
          <p:cNvPr id="6" name="Picture 5">
            <a:extLst>
              <a:ext uri="{FF2B5EF4-FFF2-40B4-BE49-F238E27FC236}">
                <a16:creationId xmlns:a16="http://schemas.microsoft.com/office/drawing/2014/main" id="{B2C9DC11-A675-736C-F377-44884716F5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492437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E853A7-2509-7790-1B9E-1DBD8275F9FA}"/>
              </a:ext>
            </a:extLst>
          </p:cNvPr>
          <p:cNvSpPr>
            <a:spLocks noGrp="1"/>
          </p:cNvSpPr>
          <p:nvPr>
            <p:ph type="ctrTitle"/>
          </p:nvPr>
        </p:nvSpPr>
        <p:spPr>
          <a:xfrm>
            <a:off x="1524000" y="1122363"/>
            <a:ext cx="9144000" cy="637611"/>
          </a:xfrm>
        </p:spPr>
        <p:txBody>
          <a:bodyPr>
            <a:normAutofit/>
          </a:bodyPr>
          <a:lstStyle/>
          <a:p>
            <a:r>
              <a:rPr lang="en-US" sz="2800" dirty="0">
                <a:latin typeface="+mn-lt"/>
              </a:rPr>
              <a:t>Reference</a:t>
            </a:r>
          </a:p>
        </p:txBody>
      </p:sp>
      <p:sp>
        <p:nvSpPr>
          <p:cNvPr id="3" name="Subtitle 2">
            <a:extLst>
              <a:ext uri="{FF2B5EF4-FFF2-40B4-BE49-F238E27FC236}">
                <a16:creationId xmlns:a16="http://schemas.microsoft.com/office/drawing/2014/main" id="{23E72253-0F01-AB7C-67AF-7C27BC16FC57}"/>
              </a:ext>
            </a:extLst>
          </p:cNvPr>
          <p:cNvSpPr>
            <a:spLocks noGrp="1"/>
          </p:cNvSpPr>
          <p:nvPr>
            <p:ph type="subTitle" idx="1"/>
          </p:nvPr>
        </p:nvSpPr>
        <p:spPr>
          <a:xfrm>
            <a:off x="589935" y="1986115"/>
            <a:ext cx="10763865" cy="4444181"/>
          </a:xfrm>
        </p:spPr>
        <p:txBody>
          <a:bodyPr/>
          <a:lstStyle/>
          <a:p>
            <a:pPr lvl="0" algn="l"/>
            <a:r>
              <a:rPr lang="en-IN" sz="1800" dirty="0"/>
              <a:t>Braun, V., &amp; Clarke, V. (2006). </a:t>
            </a:r>
            <a:r>
              <a:rPr lang="en-IN" sz="1800" i="1" dirty="0"/>
              <a:t>Using thematic analysis in psychology</a:t>
            </a:r>
            <a:r>
              <a:rPr lang="en-IN" sz="1800" dirty="0"/>
              <a:t>. </a:t>
            </a:r>
            <a:r>
              <a:rPr lang="en-IN" sz="1800" b="1" dirty="0"/>
              <a:t>Qualitative Research in Psychology, 3(2)</a:t>
            </a:r>
            <a:r>
              <a:rPr lang="en-IN" sz="1800" dirty="0"/>
              <a:t>, 77-101.</a:t>
            </a:r>
            <a:endParaRPr lang="en-US" sz="1800" dirty="0"/>
          </a:p>
          <a:p>
            <a:pPr lvl="0" algn="l"/>
            <a:r>
              <a:rPr lang="en-IN" sz="1800" dirty="0"/>
              <a:t>Brown, S., &amp; Patel, V. (2018). </a:t>
            </a:r>
            <a:r>
              <a:rPr lang="en-IN" sz="1800" i="1" dirty="0"/>
              <a:t>Health-literacy-tailored communication tools in critical care</a:t>
            </a:r>
            <a:r>
              <a:rPr lang="en-IN" sz="1800" dirty="0"/>
              <a:t>. </a:t>
            </a:r>
            <a:r>
              <a:rPr lang="en-IN" sz="1800" b="1" dirty="0"/>
              <a:t>Patient Education and </a:t>
            </a:r>
            <a:r>
              <a:rPr lang="en-IN" sz="1800" b="1" dirty="0" err="1"/>
              <a:t>Counseling</a:t>
            </a:r>
            <a:r>
              <a:rPr lang="en-IN" sz="1800" b="1" dirty="0"/>
              <a:t>, 101(9)</a:t>
            </a:r>
            <a:r>
              <a:rPr lang="en-IN" sz="1800" dirty="0"/>
              <a:t>, 1620-1627.</a:t>
            </a:r>
            <a:endParaRPr lang="en-US" sz="1800" dirty="0"/>
          </a:p>
          <a:p>
            <a:pPr lvl="0" algn="l"/>
            <a:r>
              <a:rPr lang="en-IN" sz="1800" dirty="0"/>
              <a:t>Caron, C., &amp; Griffith, J. (2019). </a:t>
            </a:r>
            <a:r>
              <a:rPr lang="en-IN" sz="1800" i="1" dirty="0"/>
              <a:t>Family advocacy and shared decision-making in neuro-ICU</a:t>
            </a:r>
            <a:r>
              <a:rPr lang="en-IN" sz="1800" dirty="0"/>
              <a:t>. </a:t>
            </a:r>
            <a:r>
              <a:rPr lang="en-IN" sz="1800" b="1" dirty="0"/>
              <a:t>Journal of Neuroscience Nursing, 51(1)</a:t>
            </a:r>
            <a:r>
              <a:rPr lang="en-IN" sz="1800" dirty="0"/>
              <a:t>, 2-9.</a:t>
            </a:r>
            <a:endParaRPr lang="en-US" sz="1800" dirty="0"/>
          </a:p>
          <a:p>
            <a:pPr lvl="0" algn="l"/>
            <a:r>
              <a:rPr lang="en-IN" sz="1800" dirty="0"/>
              <a:t>Chen, J., &amp; Li, B. (2019). </a:t>
            </a:r>
            <a:r>
              <a:rPr lang="en-IN" sz="1800" i="1" dirty="0"/>
              <a:t>Deferred consent in emergency neurocritical research</a:t>
            </a:r>
            <a:r>
              <a:rPr lang="en-IN" sz="1800" dirty="0"/>
              <a:t>. </a:t>
            </a:r>
            <a:r>
              <a:rPr lang="en-IN" sz="1800" b="1" dirty="0"/>
              <a:t>Ethics &amp; Human Research, 41(5)</a:t>
            </a:r>
            <a:r>
              <a:rPr lang="en-IN" sz="1800" dirty="0"/>
              <a:t>, 2-9.</a:t>
            </a:r>
            <a:endParaRPr lang="en-US" sz="1800" dirty="0"/>
          </a:p>
          <a:p>
            <a:endParaRPr lang="en-US" dirty="0"/>
          </a:p>
        </p:txBody>
      </p:sp>
      <p:sp>
        <p:nvSpPr>
          <p:cNvPr id="4" name="Footer Placeholder 3">
            <a:extLst>
              <a:ext uri="{FF2B5EF4-FFF2-40B4-BE49-F238E27FC236}">
                <a16:creationId xmlns:a16="http://schemas.microsoft.com/office/drawing/2014/main" id="{2E24CF35-0145-46EB-91E2-9F1C247352F6}"/>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6807CF0-646C-BC18-1C09-17CE8925F5F9}"/>
              </a:ext>
            </a:extLst>
          </p:cNvPr>
          <p:cNvSpPr>
            <a:spLocks noGrp="1"/>
          </p:cNvSpPr>
          <p:nvPr>
            <p:ph type="sldNum" sz="quarter" idx="12"/>
          </p:nvPr>
        </p:nvSpPr>
        <p:spPr/>
        <p:txBody>
          <a:bodyPr/>
          <a:lstStyle/>
          <a:p>
            <a:fld id="{26AD20E6-394B-4DF0-96A5-9647FF39C943}" type="slidenum">
              <a:rPr lang="en-IN" smtClean="0"/>
              <a:t>22</a:t>
            </a:fld>
            <a:endParaRPr lang="en-IN"/>
          </a:p>
        </p:txBody>
      </p:sp>
      <p:pic>
        <p:nvPicPr>
          <p:cNvPr id="6" name="Picture 5">
            <a:extLst>
              <a:ext uri="{FF2B5EF4-FFF2-40B4-BE49-F238E27FC236}">
                <a16:creationId xmlns:a16="http://schemas.microsoft.com/office/drawing/2014/main" id="{9B86B3A6-B805-C3E6-6C6E-A02A1722AC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1050821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7C925C-8579-9550-985F-60B0569DBCE7}"/>
              </a:ext>
            </a:extLst>
          </p:cNvPr>
          <p:cNvSpPr>
            <a:spLocks noGrp="1"/>
          </p:cNvSpPr>
          <p:nvPr>
            <p:ph type="ctrTitle"/>
          </p:nvPr>
        </p:nvSpPr>
        <p:spPr>
          <a:xfrm>
            <a:off x="1929284" y="700753"/>
            <a:ext cx="9424516" cy="706016"/>
          </a:xfrm>
        </p:spPr>
        <p:txBody>
          <a:bodyPr>
            <a:normAutofit/>
          </a:bodyPr>
          <a:lstStyle/>
          <a:p>
            <a:r>
              <a:rPr lang="en-US" sz="2800" dirty="0"/>
              <a:t>INVOLVEMENT IN COMMUNITY OUTREACH CENTER</a:t>
            </a:r>
          </a:p>
        </p:txBody>
      </p:sp>
      <p:sp>
        <p:nvSpPr>
          <p:cNvPr id="3" name="Subtitle 2">
            <a:extLst>
              <a:ext uri="{FF2B5EF4-FFF2-40B4-BE49-F238E27FC236}">
                <a16:creationId xmlns:a16="http://schemas.microsoft.com/office/drawing/2014/main" id="{DE64DEA2-188A-A10A-9DB2-67F6A8C4A7DE}"/>
              </a:ext>
            </a:extLst>
          </p:cNvPr>
          <p:cNvSpPr>
            <a:spLocks noGrp="1"/>
          </p:cNvSpPr>
          <p:nvPr>
            <p:ph type="subTitle" idx="1"/>
          </p:nvPr>
        </p:nvSpPr>
        <p:spPr>
          <a:xfrm>
            <a:off x="717756" y="1678075"/>
            <a:ext cx="11038816" cy="4564278"/>
          </a:xfrm>
        </p:spPr>
        <p:txBody>
          <a:bodyPr/>
          <a:lstStyle/>
          <a:p>
            <a:pPr algn="l"/>
            <a:r>
              <a:rPr lang="en-US" dirty="0"/>
              <a:t>             </a:t>
            </a:r>
          </a:p>
        </p:txBody>
      </p:sp>
      <p:sp>
        <p:nvSpPr>
          <p:cNvPr id="4" name="Footer Placeholder 3">
            <a:extLst>
              <a:ext uri="{FF2B5EF4-FFF2-40B4-BE49-F238E27FC236}">
                <a16:creationId xmlns:a16="http://schemas.microsoft.com/office/drawing/2014/main" id="{183462E2-3A60-6A5F-779E-47F2EBF5C848}"/>
              </a:ext>
            </a:extLst>
          </p:cNvPr>
          <p:cNvSpPr>
            <a:spLocks noGrp="1"/>
          </p:cNvSpPr>
          <p:nvPr>
            <p:ph type="ftr" sz="quarter" idx="11"/>
          </p:nvPr>
        </p:nvSpPr>
        <p:spPr/>
        <p:txBody>
          <a:bodyPr/>
          <a:lstStyle/>
          <a:p>
            <a:r>
              <a:rPr lang="en-US" dirty="0"/>
              <a:t>You are not allowed to add slides to this presentation</a:t>
            </a:r>
            <a:endParaRPr lang="en-IN" dirty="0"/>
          </a:p>
        </p:txBody>
      </p:sp>
      <p:sp>
        <p:nvSpPr>
          <p:cNvPr id="5" name="Slide Number Placeholder 4">
            <a:extLst>
              <a:ext uri="{FF2B5EF4-FFF2-40B4-BE49-F238E27FC236}">
                <a16:creationId xmlns:a16="http://schemas.microsoft.com/office/drawing/2014/main" id="{D1B8371A-87F5-586C-A1B0-55AFEE20141B}"/>
              </a:ext>
            </a:extLst>
          </p:cNvPr>
          <p:cNvSpPr>
            <a:spLocks noGrp="1"/>
          </p:cNvSpPr>
          <p:nvPr>
            <p:ph type="sldNum" sz="quarter" idx="12"/>
          </p:nvPr>
        </p:nvSpPr>
        <p:spPr/>
        <p:txBody>
          <a:bodyPr/>
          <a:lstStyle/>
          <a:p>
            <a:fld id="{26AD20E6-394B-4DF0-96A5-9647FF39C943}" type="slidenum">
              <a:rPr lang="en-IN" smtClean="0"/>
              <a:t>23</a:t>
            </a:fld>
            <a:endParaRPr lang="en-IN" dirty="0"/>
          </a:p>
        </p:txBody>
      </p:sp>
      <p:pic>
        <p:nvPicPr>
          <p:cNvPr id="6" name="Picture 5">
            <a:extLst>
              <a:ext uri="{FF2B5EF4-FFF2-40B4-BE49-F238E27FC236}">
                <a16:creationId xmlns:a16="http://schemas.microsoft.com/office/drawing/2014/main" id="{9F4E5F5D-41FD-771F-D1C3-C6CA7144E1D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10" name="TextBox 9">
            <a:extLst>
              <a:ext uri="{FF2B5EF4-FFF2-40B4-BE49-F238E27FC236}">
                <a16:creationId xmlns:a16="http://schemas.microsoft.com/office/drawing/2014/main" id="{B9058754-C43E-2DF1-2008-4F79BE7B0ACC}"/>
              </a:ext>
            </a:extLst>
          </p:cNvPr>
          <p:cNvSpPr txBox="1"/>
          <p:nvPr/>
        </p:nvSpPr>
        <p:spPr>
          <a:xfrm>
            <a:off x="324466" y="1564078"/>
            <a:ext cx="11729882" cy="3785652"/>
          </a:xfrm>
          <a:prstGeom prst="rect">
            <a:avLst/>
          </a:prstGeom>
          <a:noFill/>
        </p:spPr>
        <p:txBody>
          <a:bodyPr wrap="square">
            <a:spAutoFit/>
          </a:bodyPr>
          <a:lstStyle/>
          <a:p>
            <a:r>
              <a:rPr lang="en-US" sz="2000" dirty="0"/>
              <a:t> Visit to </a:t>
            </a:r>
            <a:r>
              <a:rPr lang="en-US" sz="2000" b="1" dirty="0"/>
              <a:t>GOYALA DAIRY</a:t>
            </a:r>
            <a:r>
              <a:rPr lang="en-US" sz="2000" dirty="0"/>
              <a:t>.</a:t>
            </a:r>
          </a:p>
          <a:p>
            <a:r>
              <a:rPr lang="en-US" sz="2000" dirty="0"/>
              <a:t>Total no. of visits done by the Student: 10  </a:t>
            </a:r>
          </a:p>
          <a:p>
            <a:endParaRPr lang="en-US" sz="2000" dirty="0"/>
          </a:p>
          <a:p>
            <a:pPr marL="342900" indent="-342900">
              <a:buFont typeface="Arial" panose="020B0604020202020204" pitchFamily="34" charset="0"/>
              <a:buChar char="•"/>
            </a:pPr>
            <a:r>
              <a:rPr lang="en-US" sz="2000" b="1" dirty="0"/>
              <a:t>Day-wise activities done by the student</a:t>
            </a:r>
            <a:r>
              <a:rPr lang="en-US" sz="2000" dirty="0"/>
              <a:t>: Mapping and listing of the area.</a:t>
            </a:r>
          </a:p>
          <a:p>
            <a:pPr marL="342900" indent="-342900">
              <a:buFont typeface="Arial" panose="020B0604020202020204" pitchFamily="34" charset="0"/>
              <a:buChar char="•"/>
            </a:pPr>
            <a:r>
              <a:rPr lang="en-US" sz="2000" dirty="0"/>
              <a:t>Interaction with the community and frontline healthcare workers.</a:t>
            </a:r>
          </a:p>
          <a:p>
            <a:pPr marL="342900" indent="-342900">
              <a:buFont typeface="Arial" panose="020B0604020202020204" pitchFamily="34" charset="0"/>
              <a:buChar char="•"/>
            </a:pPr>
            <a:r>
              <a:rPr lang="en-US" sz="2000" dirty="0"/>
              <a:t> Conducted IDI with the ASHA on high-risk pregnant women (Group project).</a:t>
            </a:r>
          </a:p>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r>
              <a:rPr lang="en-US" sz="2000" b="1" dirty="0"/>
              <a:t>Mapping and Listing of the Area </a:t>
            </a:r>
            <a:r>
              <a:rPr lang="en-US" sz="2000" dirty="0"/>
              <a:t>:Understanding Community Layout: Developed a detailed understanding of the geographical distribution of households, health facilities, and key resources, providing awareness in the community about the mental health condition such as anxiety, depression, bi polar nature etc. </a:t>
            </a:r>
          </a:p>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r>
              <a:rPr lang="en-US" sz="2000" b="1" dirty="0"/>
              <a:t>Interaction with community</a:t>
            </a:r>
            <a:r>
              <a:rPr lang="en-US" sz="2000" dirty="0"/>
              <a:t>: making people aware about what to do during  earthquake and fire.</a:t>
            </a:r>
          </a:p>
        </p:txBody>
      </p:sp>
    </p:spTree>
    <p:extLst>
      <p:ext uri="{BB962C8B-B14F-4D97-AF65-F5344CB8AC3E}">
        <p14:creationId xmlns:p14="http://schemas.microsoft.com/office/powerpoint/2010/main" val="39932020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AD7915-6F46-E25B-9412-095A7D582F80}"/>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B734CCF5-037E-3DC4-AA7E-D1B8DF64DBA4}"/>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33581228-4599-E355-92F6-07613C02F27E}"/>
              </a:ext>
            </a:extLst>
          </p:cNvPr>
          <p:cNvSpPr>
            <a:spLocks noGrp="1"/>
          </p:cNvSpPr>
          <p:nvPr>
            <p:ph type="sldNum" sz="quarter" idx="12"/>
          </p:nvPr>
        </p:nvSpPr>
        <p:spPr/>
        <p:txBody>
          <a:bodyPr/>
          <a:lstStyle/>
          <a:p>
            <a:fld id="{26AD20E6-394B-4DF0-96A5-9647FF39C943}" type="slidenum">
              <a:rPr lang="en-IN" smtClean="0"/>
              <a:t>24</a:t>
            </a:fld>
            <a:endParaRPr lang="en-IN"/>
          </a:p>
        </p:txBody>
      </p:sp>
      <p:pic>
        <p:nvPicPr>
          <p:cNvPr id="6" name="Picture 5">
            <a:extLst>
              <a:ext uri="{FF2B5EF4-FFF2-40B4-BE49-F238E27FC236}">
                <a16:creationId xmlns:a16="http://schemas.microsoft.com/office/drawing/2014/main" id="{79F9CE3A-0204-CDEC-8F76-906E9FEFCC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13" name="Title 1">
            <a:extLst>
              <a:ext uri="{FF2B5EF4-FFF2-40B4-BE49-F238E27FC236}">
                <a16:creationId xmlns:a16="http://schemas.microsoft.com/office/drawing/2014/main" id="{D32198FB-C418-AC90-022A-271729B5CA02}"/>
              </a:ext>
            </a:extLst>
          </p:cNvPr>
          <p:cNvSpPr txBox="1">
            <a:spLocks/>
          </p:cNvSpPr>
          <p:nvPr/>
        </p:nvSpPr>
        <p:spPr>
          <a:xfrm>
            <a:off x="838200" y="1292772"/>
            <a:ext cx="10515600" cy="49669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b="1" dirty="0"/>
              <a:t>  COMMUNITY OUTREACH PROGRAMM </a:t>
            </a:r>
            <a:endParaRPr lang="en-IN" sz="2800" b="1" dirty="0"/>
          </a:p>
        </p:txBody>
      </p:sp>
      <p:sp>
        <p:nvSpPr>
          <p:cNvPr id="3" name="Content Placeholder 2">
            <a:extLst>
              <a:ext uri="{FF2B5EF4-FFF2-40B4-BE49-F238E27FC236}">
                <a16:creationId xmlns:a16="http://schemas.microsoft.com/office/drawing/2014/main" id="{B123FD81-CA0B-D73E-01E0-E5B8CB0126E0}"/>
              </a:ext>
            </a:extLst>
          </p:cNvPr>
          <p:cNvSpPr>
            <a:spLocks noGrp="1"/>
          </p:cNvSpPr>
          <p:nvPr>
            <p:ph idx="1"/>
          </p:nvPr>
        </p:nvSpPr>
        <p:spPr>
          <a:xfrm>
            <a:off x="344128" y="1661651"/>
            <a:ext cx="11592233" cy="4788309"/>
          </a:xfrm>
        </p:spPr>
        <p:txBody>
          <a:bodyPr>
            <a:normAutofit/>
          </a:bodyPr>
          <a:lstStyle/>
          <a:p>
            <a:pPr lvl="1"/>
            <a:endParaRPr lang="en-US" sz="3600" dirty="0"/>
          </a:p>
          <a:p>
            <a:endParaRPr lang="en-US" sz="2400" dirty="0"/>
          </a:p>
        </p:txBody>
      </p:sp>
      <p:pic>
        <p:nvPicPr>
          <p:cNvPr id="9" name="Picture 8" descr="A person standing in front of a wall with a sign">
            <a:extLst>
              <a:ext uri="{FF2B5EF4-FFF2-40B4-BE49-F238E27FC236}">
                <a16:creationId xmlns:a16="http://schemas.microsoft.com/office/drawing/2014/main" id="{17D915DB-C062-57D0-D438-97DF4D7699E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18883" y="1876925"/>
            <a:ext cx="3334918" cy="4168567"/>
          </a:xfrm>
          <a:prstGeom prst="rect">
            <a:avLst/>
          </a:prstGeom>
        </p:spPr>
      </p:pic>
      <p:pic>
        <p:nvPicPr>
          <p:cNvPr id="2" name="Picture 1"/>
          <p:cNvPicPr>
            <a:picLocks noChangeAspect="1"/>
          </p:cNvPicPr>
          <p:nvPr/>
        </p:nvPicPr>
        <p:blipFill>
          <a:blip r:embed="rId4"/>
          <a:stretch>
            <a:fillRect/>
          </a:stretch>
        </p:blipFill>
        <p:spPr>
          <a:xfrm>
            <a:off x="115503" y="1876926"/>
            <a:ext cx="7286324" cy="4168567"/>
          </a:xfrm>
          <a:prstGeom prst="rect">
            <a:avLst/>
          </a:prstGeom>
        </p:spPr>
      </p:pic>
    </p:spTree>
    <p:extLst>
      <p:ext uri="{BB962C8B-B14F-4D97-AF65-F5344CB8AC3E}">
        <p14:creationId xmlns:p14="http://schemas.microsoft.com/office/powerpoint/2010/main" val="36409046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p:txBody>
          <a:bodyPr/>
          <a:lstStyle/>
          <a:p>
            <a:r>
              <a:rPr lang="en-IN" dirty="0"/>
              <a:t>Thank You</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25</a:t>
            </a:fld>
            <a:endParaRPr lang="en-IN"/>
          </a:p>
        </p:txBody>
      </p:sp>
      <p:sp>
        <p:nvSpPr>
          <p:cNvPr id="5" name="Footer Placeholder 4">
            <a:extLst>
              <a:ext uri="{FF2B5EF4-FFF2-40B4-BE49-F238E27FC236}">
                <a16:creationId xmlns:a16="http://schemas.microsoft.com/office/drawing/2014/main" id="{50FC9A4B-7D60-AC6E-3EFB-C49D8A77D0A3}"/>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7483682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sz="2800" dirty="0">
                <a:latin typeface="+mn-lt"/>
              </a:rPr>
              <a:t>Introduction</a:t>
            </a:r>
            <a:r>
              <a:rPr lang="en-IN" b="1" dirty="0"/>
              <a:t> </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p:txBody>
          <a:bodyPr>
            <a:normAutofit/>
          </a:bodyPr>
          <a:lstStyle/>
          <a:p>
            <a:r>
              <a:rPr lang="en-IN" sz="2000" dirty="0"/>
              <a:t>Neurocritical care is a specialized branch of medicine that focuses on the management of life-threatening neurological conditions such as ischemic stroke, </a:t>
            </a:r>
            <a:r>
              <a:rPr lang="en-IN" sz="2000" dirty="0" err="1"/>
              <a:t>hemorrhagic</a:t>
            </a:r>
            <a:r>
              <a:rPr lang="en-IN" sz="2000" dirty="0"/>
              <a:t> stroke, traumatic brain injury (TBI), status epilepticus, and neuromuscular emergencies . </a:t>
            </a:r>
          </a:p>
          <a:p>
            <a:r>
              <a:rPr lang="en-IN" sz="2000" dirty="0"/>
              <a:t>These complex conditions often require intensive monitoring and advanced interventions, including mechanical ventilation and intracranial pressure monitoring, which are typically provided in the intensive care unit (ICU) setting.</a:t>
            </a:r>
          </a:p>
          <a:p>
            <a:r>
              <a:rPr lang="en-IN" sz="2000" dirty="0"/>
              <a:t> The ICU plays a pivotal role in stabilizing critically ill neurological patients and preventing secondary brain injury through continuous care by a multidisciplinary team.</a:t>
            </a:r>
            <a:endParaRPr lang="en-US" sz="2000" dirty="0"/>
          </a:p>
          <a:p>
            <a:endParaRPr lang="en-IN" dirty="0"/>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a:p>
        </p:txBody>
      </p:sp>
      <p:sp>
        <p:nvSpPr>
          <p:cNvPr id="5" name="Footer Placeholder 4">
            <a:extLst>
              <a:ext uri="{FF2B5EF4-FFF2-40B4-BE49-F238E27FC236}">
                <a16:creationId xmlns:a16="http://schemas.microsoft.com/office/drawing/2014/main" id="{F264D377-7310-FC9A-E728-3B686E1BEA5E}"/>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9350104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468110B-E345-1E0F-E44E-1C236398B8CF}"/>
              </a:ext>
            </a:extLst>
          </p:cNvPr>
          <p:cNvSpPr>
            <a:spLocks noGrp="1"/>
          </p:cNvSpPr>
          <p:nvPr>
            <p:ph idx="1"/>
          </p:nvPr>
        </p:nvSpPr>
        <p:spPr>
          <a:xfrm>
            <a:off x="432619" y="1559293"/>
            <a:ext cx="11356258" cy="4617670"/>
          </a:xfrm>
        </p:spPr>
        <p:txBody>
          <a:bodyPr>
            <a:normAutofit/>
          </a:bodyPr>
          <a:lstStyle/>
          <a:p>
            <a:pPr>
              <a:buNone/>
            </a:pPr>
            <a:r>
              <a:rPr lang="en-IN" sz="2000" b="1" kern="0" dirty="0">
                <a:ea typeface="Times New Roman" panose="02020603050405020304" pitchFamily="18" charset="0"/>
                <a:cs typeface="Mangal" panose="02040503050203030202" pitchFamily="18" charset="0"/>
              </a:rPr>
              <a:t>    </a:t>
            </a:r>
            <a:r>
              <a:rPr lang="en-IN" sz="2400" b="1" kern="0" dirty="0">
                <a:ea typeface="Times New Roman" panose="02020603050405020304" pitchFamily="18" charset="0"/>
                <a:cs typeface="Mangal" panose="02040503050203030202" pitchFamily="18" charset="0"/>
              </a:rPr>
              <a:t>Overview of </a:t>
            </a:r>
            <a:r>
              <a:rPr lang="en-IN" sz="2400" b="1" kern="0" dirty="0" err="1">
                <a:ea typeface="Times New Roman" panose="02020603050405020304" pitchFamily="18" charset="0"/>
                <a:cs typeface="Mangal" panose="02040503050203030202" pitchFamily="18" charset="0"/>
              </a:rPr>
              <a:t>Medanta</a:t>
            </a:r>
            <a:r>
              <a:rPr lang="en-IN" sz="2400" b="1" kern="0" dirty="0">
                <a:ea typeface="Times New Roman" panose="02020603050405020304" pitchFamily="18" charset="0"/>
                <a:cs typeface="Mangal" panose="02040503050203030202" pitchFamily="18" charset="0"/>
              </a:rPr>
              <a:t> Hospital's Neuro-ICU Capabilities and Patient-</a:t>
            </a:r>
            <a:r>
              <a:rPr lang="en-IN" sz="2400" b="1" kern="0" dirty="0" err="1">
                <a:ea typeface="Times New Roman" panose="02020603050405020304" pitchFamily="18" charset="0"/>
                <a:cs typeface="Mangal" panose="02040503050203030202" pitchFamily="18" charset="0"/>
              </a:rPr>
              <a:t>Centered</a:t>
            </a:r>
            <a:r>
              <a:rPr lang="en-IN" sz="2400" b="1" kern="0" dirty="0">
                <a:ea typeface="Times New Roman" panose="02020603050405020304" pitchFamily="18" charset="0"/>
                <a:cs typeface="Mangal" panose="02040503050203030202" pitchFamily="18" charset="0"/>
              </a:rPr>
              <a:t> Approach</a:t>
            </a:r>
            <a:endParaRPr lang="en-US" sz="2400" kern="100" dirty="0">
              <a:ea typeface="Times New Roman" panose="02020603050405020304" pitchFamily="18" charset="0"/>
              <a:cs typeface="Mangal" panose="02040503050203030202" pitchFamily="18" charset="0"/>
            </a:endParaRPr>
          </a:p>
          <a:p>
            <a:r>
              <a:rPr lang="en-IN" sz="2400" kern="0" dirty="0">
                <a:ea typeface="Times New Roman" panose="02020603050405020304" pitchFamily="18" charset="0"/>
              </a:rPr>
              <a:t> </a:t>
            </a:r>
            <a:r>
              <a:rPr lang="en-IN" sz="2000" kern="0" dirty="0" err="1">
                <a:ea typeface="Times New Roman" panose="02020603050405020304" pitchFamily="18" charset="0"/>
              </a:rPr>
              <a:t>Medanta</a:t>
            </a:r>
            <a:r>
              <a:rPr lang="en-IN" sz="2000" kern="0" dirty="0">
                <a:ea typeface="Times New Roman" panose="02020603050405020304" pitchFamily="18" charset="0"/>
              </a:rPr>
              <a:t> Hospital, situated in Gurugram, India, is a leading tertiary care institution known for its advanced neuro-ICU infrastructure and expertise. </a:t>
            </a:r>
          </a:p>
          <a:p>
            <a:r>
              <a:rPr lang="en-IN" sz="2000" kern="0" dirty="0">
                <a:ea typeface="Times New Roman" panose="02020603050405020304" pitchFamily="18" charset="0"/>
              </a:rPr>
              <a:t>The hospital employs a multidisciplinary team comprising neurologists, intensivists, neurosurgeons, and specialized nursing staff to deliver personalized care tailored to the needs of </a:t>
            </a:r>
            <a:r>
              <a:rPr lang="en-IN" sz="2000" kern="0" dirty="0" err="1">
                <a:ea typeface="Times New Roman" panose="02020603050405020304" pitchFamily="18" charset="0"/>
              </a:rPr>
              <a:t>neurocritical</a:t>
            </a:r>
            <a:r>
              <a:rPr lang="en-IN" sz="2000" kern="0" dirty="0">
                <a:ea typeface="Times New Roman" panose="02020603050405020304" pitchFamily="18" charset="0"/>
              </a:rPr>
              <a:t> </a:t>
            </a:r>
            <a:r>
              <a:rPr lang="en-IN" sz="2000" dirty="0"/>
              <a:t>patients.</a:t>
            </a:r>
          </a:p>
          <a:p>
            <a:r>
              <a:rPr lang="en-IN" sz="2000" dirty="0"/>
              <a:t> </a:t>
            </a:r>
            <a:r>
              <a:rPr lang="en-IN" sz="2000" dirty="0" err="1"/>
              <a:t>Medanta’s</a:t>
            </a:r>
            <a:r>
              <a:rPr lang="en-IN" sz="2000" dirty="0"/>
              <a:t> neuro-ICU integrates state-of-the-art diagnostic and therapeutic tools, ensuring that patients receive high-quality, evidence-based interventions in a compassionate environment that emphasizes patient and family-</a:t>
            </a:r>
            <a:r>
              <a:rPr lang="en-IN" sz="2000" dirty="0" err="1"/>
              <a:t>centered</a:t>
            </a:r>
            <a:r>
              <a:rPr lang="en-IN" sz="2000" dirty="0"/>
              <a:t> care</a:t>
            </a:r>
            <a:endParaRPr lang="en-US" sz="2000" dirty="0"/>
          </a:p>
          <a:p>
            <a:endParaRPr lang="en-US" dirty="0"/>
          </a:p>
        </p:txBody>
      </p:sp>
      <p:sp>
        <p:nvSpPr>
          <p:cNvPr id="4" name="Footer Placeholder 3">
            <a:extLst>
              <a:ext uri="{FF2B5EF4-FFF2-40B4-BE49-F238E27FC236}">
                <a16:creationId xmlns:a16="http://schemas.microsoft.com/office/drawing/2014/main" id="{4CD9AD36-7B14-499C-E7C2-67CE26624EB6}"/>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23274B78-8EA3-A623-17DC-32002A4BA53A}"/>
              </a:ext>
            </a:extLst>
          </p:cNvPr>
          <p:cNvSpPr>
            <a:spLocks noGrp="1"/>
          </p:cNvSpPr>
          <p:nvPr>
            <p:ph type="sldNum" sz="quarter" idx="12"/>
          </p:nvPr>
        </p:nvSpPr>
        <p:spPr/>
        <p:txBody>
          <a:bodyPr/>
          <a:lstStyle/>
          <a:p>
            <a:fld id="{26AD20E6-394B-4DF0-96A5-9647FF39C943}" type="slidenum">
              <a:rPr lang="en-IN" smtClean="0"/>
              <a:t>4</a:t>
            </a:fld>
            <a:endParaRPr lang="en-IN"/>
          </a:p>
        </p:txBody>
      </p:sp>
      <p:pic>
        <p:nvPicPr>
          <p:cNvPr id="6" name="Picture 5">
            <a:extLst>
              <a:ext uri="{FF2B5EF4-FFF2-40B4-BE49-F238E27FC236}">
                <a16:creationId xmlns:a16="http://schemas.microsoft.com/office/drawing/2014/main" id="{2D2A01F1-C1F1-45AB-83A8-7B8019B5DF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87"/>
            <a:ext cx="2695903" cy="1268959"/>
          </a:xfrm>
          <a:prstGeom prst="rect">
            <a:avLst/>
          </a:prstGeom>
        </p:spPr>
      </p:pic>
    </p:spTree>
    <p:extLst>
      <p:ext uri="{BB962C8B-B14F-4D97-AF65-F5344CB8AC3E}">
        <p14:creationId xmlns:p14="http://schemas.microsoft.com/office/powerpoint/2010/main" val="4574046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BAC302-E0AA-8438-2B60-0680C7DB86A9}"/>
              </a:ext>
            </a:extLst>
          </p:cNvPr>
          <p:cNvSpPr>
            <a:spLocks noGrp="1"/>
          </p:cNvSpPr>
          <p:nvPr>
            <p:ph type="title"/>
          </p:nvPr>
        </p:nvSpPr>
        <p:spPr>
          <a:xfrm>
            <a:off x="838200" y="1292771"/>
            <a:ext cx="10515600" cy="1460477"/>
          </a:xfrm>
        </p:spPr>
        <p:txBody>
          <a:bodyPr>
            <a:normAutofit/>
          </a:bodyPr>
          <a:lstStyle/>
          <a:p>
            <a:r>
              <a:rPr lang="en-IN" sz="2000" b="1" kern="0" dirty="0">
                <a:ea typeface="Times New Roman" panose="02020603050405020304" pitchFamily="18" charset="0"/>
                <a:cs typeface="Mangal" panose="02040503050203030202" pitchFamily="18" charset="0"/>
              </a:rPr>
              <a:t>Importance of Assessing Patient and Family Feedback in Enhancing ICU Services</a:t>
            </a:r>
            <a:br>
              <a:rPr lang="en-US" sz="2000" kern="100" dirty="0">
                <a:ea typeface="Times New Roman" panose="02020603050405020304" pitchFamily="18" charset="0"/>
                <a:cs typeface="Mangal" panose="02040503050203030202" pitchFamily="18" charset="0"/>
              </a:rPr>
            </a:br>
            <a:endParaRPr lang="en-US" sz="2000" dirty="0"/>
          </a:p>
        </p:txBody>
      </p:sp>
      <p:sp>
        <p:nvSpPr>
          <p:cNvPr id="3" name="Content Placeholder 2">
            <a:extLst>
              <a:ext uri="{FF2B5EF4-FFF2-40B4-BE49-F238E27FC236}">
                <a16:creationId xmlns:a16="http://schemas.microsoft.com/office/drawing/2014/main" id="{FA452136-5D24-0FEC-1A44-A606428881D9}"/>
              </a:ext>
            </a:extLst>
          </p:cNvPr>
          <p:cNvSpPr>
            <a:spLocks noGrp="1"/>
          </p:cNvSpPr>
          <p:nvPr>
            <p:ph idx="1"/>
          </p:nvPr>
        </p:nvSpPr>
        <p:spPr>
          <a:xfrm>
            <a:off x="838200" y="2261937"/>
            <a:ext cx="10515600" cy="3915026"/>
          </a:xfrm>
        </p:spPr>
        <p:txBody>
          <a:bodyPr/>
          <a:lstStyle/>
          <a:p>
            <a:r>
              <a:rPr lang="en-IN" sz="2000" kern="0" dirty="0">
                <a:ea typeface="Times New Roman" panose="02020603050405020304" pitchFamily="18" charset="0"/>
              </a:rPr>
              <a:t>Patient satisfaction and family feedback are critical indicators of healthcare quality, particularly in high-stress environments like the ICU where communication and emotional support significantly impact patient outcomes </a:t>
            </a:r>
          </a:p>
          <a:p>
            <a:r>
              <a:rPr lang="en-IN" sz="2000" kern="0" dirty="0">
                <a:ea typeface="Times New Roman" panose="02020603050405020304" pitchFamily="18" charset="0"/>
              </a:rPr>
              <a:t> Collecting and </a:t>
            </a:r>
            <a:r>
              <a:rPr lang="en-IN" sz="2000" kern="0" dirty="0" err="1">
                <a:ea typeface="Times New Roman" panose="02020603050405020304" pitchFamily="18" charset="0"/>
              </a:rPr>
              <a:t>analyzing</a:t>
            </a:r>
            <a:r>
              <a:rPr lang="en-IN" sz="2000" kern="0" dirty="0">
                <a:ea typeface="Times New Roman" panose="02020603050405020304" pitchFamily="18" charset="0"/>
              </a:rPr>
              <a:t> feedback enables healthcare providers to identify strengths and gaps in care delivery, foster trust, and improve service quality  </a:t>
            </a:r>
          </a:p>
          <a:p>
            <a:r>
              <a:rPr lang="en-IN" sz="2000" kern="0" dirty="0">
                <a:ea typeface="Times New Roman" panose="02020603050405020304" pitchFamily="18" charset="0"/>
              </a:rPr>
              <a:t>In neurocritical care, where patients often have impaired consciousness, family perceptions serve as essential proxies to evaluate the care experience, communication effectiveness, and psychosocial support.</a:t>
            </a:r>
            <a:endParaRPr lang="en-US" sz="2000" dirty="0"/>
          </a:p>
          <a:p>
            <a:pPr marL="0" indent="0">
              <a:buNone/>
            </a:pPr>
            <a:endParaRPr lang="en-US" kern="100" dirty="0">
              <a:latin typeface="Calibri" panose="020F0502020204030204" pitchFamily="34" charset="0"/>
              <a:ea typeface="Times New Roman" panose="02020603050405020304" pitchFamily="18" charset="0"/>
              <a:cs typeface="Mangal" panose="02040503050203030202" pitchFamily="18" charset="0"/>
            </a:endParaRPr>
          </a:p>
          <a:p>
            <a:endParaRPr lang="en-US" dirty="0"/>
          </a:p>
        </p:txBody>
      </p:sp>
      <p:sp>
        <p:nvSpPr>
          <p:cNvPr id="4" name="Footer Placeholder 3">
            <a:extLst>
              <a:ext uri="{FF2B5EF4-FFF2-40B4-BE49-F238E27FC236}">
                <a16:creationId xmlns:a16="http://schemas.microsoft.com/office/drawing/2014/main" id="{F6F611C0-1D88-5AD4-E6D0-B1A69C557D26}"/>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0D0E2792-7EA9-F703-5D5B-F68468C6661F}"/>
              </a:ext>
            </a:extLst>
          </p:cNvPr>
          <p:cNvSpPr>
            <a:spLocks noGrp="1"/>
          </p:cNvSpPr>
          <p:nvPr>
            <p:ph type="sldNum" sz="quarter" idx="12"/>
          </p:nvPr>
        </p:nvSpPr>
        <p:spPr/>
        <p:txBody>
          <a:bodyPr/>
          <a:lstStyle/>
          <a:p>
            <a:fld id="{26AD20E6-394B-4DF0-96A5-9647FF39C943}" type="slidenum">
              <a:rPr lang="en-IN" smtClean="0"/>
              <a:t>5</a:t>
            </a:fld>
            <a:endParaRPr lang="en-IN"/>
          </a:p>
        </p:txBody>
      </p:sp>
      <p:pic>
        <p:nvPicPr>
          <p:cNvPr id="6" name="Picture 5">
            <a:extLst>
              <a:ext uri="{FF2B5EF4-FFF2-40B4-BE49-F238E27FC236}">
                <a16:creationId xmlns:a16="http://schemas.microsoft.com/office/drawing/2014/main" id="{990CD8F4-60DC-0539-F0BA-8C07C10B1B0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188655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p:txBody>
          <a:bodyPr>
            <a:normAutofit/>
          </a:bodyPr>
          <a:lstStyle/>
          <a:p>
            <a:pPr algn="ctr"/>
            <a:r>
              <a:rPr lang="en-IN" sz="2800" dirty="0">
                <a:latin typeface="+mn-lt"/>
              </a:rPr>
              <a:t>Objectives</a:t>
            </a:r>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p:txBody>
          <a:bodyPr/>
          <a:lstStyle/>
          <a:p>
            <a:pPr lvl="0"/>
            <a:r>
              <a:rPr lang="en-IN" sz="2000" dirty="0"/>
              <a:t>To explore the experiences and perceptions of patients and their families regarding neurocritical care in the ICU at </a:t>
            </a:r>
            <a:r>
              <a:rPr lang="en-IN" sz="2000" dirty="0" err="1"/>
              <a:t>Medanta</a:t>
            </a:r>
            <a:r>
              <a:rPr lang="en-IN" sz="2000" dirty="0"/>
              <a:t> Hospital.</a:t>
            </a:r>
            <a:endParaRPr lang="en-US" sz="2000" dirty="0"/>
          </a:p>
          <a:p>
            <a:pPr lvl="0"/>
            <a:r>
              <a:rPr lang="en-IN" sz="2000" dirty="0"/>
              <a:t>To identify key thematic concerns related to communication, emotional support, and clinical care delivery.</a:t>
            </a:r>
            <a:endParaRPr lang="en-US" sz="2000" dirty="0"/>
          </a:p>
          <a:p>
            <a:pPr lvl="0"/>
            <a:r>
              <a:rPr lang="en-IN" sz="2000" dirty="0"/>
              <a:t>To inform patient-</a:t>
            </a:r>
            <a:r>
              <a:rPr lang="en-IN" sz="2000" dirty="0" err="1"/>
              <a:t>centered</a:t>
            </a:r>
            <a:r>
              <a:rPr lang="en-IN" sz="2000" dirty="0"/>
              <a:t> strategies for quality improvement in neuro-ICU services.</a:t>
            </a:r>
            <a:endParaRPr lang="en-US" sz="2000" dirty="0"/>
          </a:p>
          <a:p>
            <a:endParaRPr lang="en-IN" dirty="0"/>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6</a:t>
            </a:fld>
            <a:endParaRPr lang="en-IN"/>
          </a:p>
        </p:txBody>
      </p:sp>
      <p:sp>
        <p:nvSpPr>
          <p:cNvPr id="5" name="Footer Placeholder 4">
            <a:extLst>
              <a:ext uri="{FF2B5EF4-FFF2-40B4-BE49-F238E27FC236}">
                <a16:creationId xmlns:a16="http://schemas.microsoft.com/office/drawing/2014/main" id="{8844328F-626B-70E2-D0C5-F16A1E592868}"/>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59DE848F-23EA-DD10-7CA9-E5A35CA4C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5446878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p:txBody>
          <a:bodyPr/>
          <a:lstStyle/>
          <a:p>
            <a:pPr algn="ctr"/>
            <a:r>
              <a:rPr lang="en-IN" sz="2800" dirty="0">
                <a:latin typeface="+mn-lt"/>
              </a:rPr>
              <a:t>Methodology</a:t>
            </a:r>
            <a:r>
              <a:rPr lang="en-IN" b="1" dirty="0"/>
              <a:t> </a:t>
            </a:r>
            <a:endParaRPr lang="en-IN" dirty="0"/>
          </a:p>
        </p:txBody>
      </p:sp>
      <p:sp>
        <p:nvSpPr>
          <p:cNvPr id="3" name="Content Placeholder 2">
            <a:extLst>
              <a:ext uri="{FF2B5EF4-FFF2-40B4-BE49-F238E27FC236}">
                <a16:creationId xmlns:a16="http://schemas.microsoft.com/office/drawing/2014/main" id="{C69F77E6-6698-55B6-C98F-1338F8539D37}"/>
              </a:ext>
            </a:extLst>
          </p:cNvPr>
          <p:cNvSpPr>
            <a:spLocks noGrp="1"/>
          </p:cNvSpPr>
          <p:nvPr>
            <p:ph idx="1"/>
          </p:nvPr>
        </p:nvSpPr>
        <p:spPr/>
        <p:txBody>
          <a:bodyPr/>
          <a:lstStyle/>
          <a:p>
            <a:r>
              <a:rPr lang="en-IN" sz="2000" dirty="0"/>
              <a:t>The target population consists of adult ICU patients or their family members who have experienced care in the neuro-ICU at </a:t>
            </a:r>
            <a:r>
              <a:rPr lang="en-IN" sz="2000" dirty="0" err="1"/>
              <a:t>Medanta</a:t>
            </a:r>
            <a:r>
              <a:rPr lang="en-IN" sz="2000" dirty="0"/>
              <a:t> Hospital. </a:t>
            </a:r>
          </a:p>
          <a:p>
            <a:r>
              <a:rPr lang="en-IN" sz="2000" dirty="0"/>
              <a:t>The total population size (N) is 190, representing all collected feedback records during the study period. </a:t>
            </a:r>
          </a:p>
          <a:p>
            <a:r>
              <a:rPr lang="en-IN" sz="2000" dirty="0"/>
              <a:t>Using the finite population correction formula, the sample size was calculated to be 129 participants to ensure a 95% confidence level and a 5% margin of error, thereby providing sufficient statistical power to generalize findings within this population.</a:t>
            </a:r>
            <a:endParaRPr lang="en-US" sz="2000" dirty="0"/>
          </a:p>
          <a:p>
            <a:endParaRPr lang="en-IN" dirty="0"/>
          </a:p>
        </p:txBody>
      </p:sp>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p:txBody>
          <a:bodyPr/>
          <a:lstStyle/>
          <a:p>
            <a:fld id="{26AD20E6-394B-4DF0-96A5-9647FF39C943}" type="slidenum">
              <a:rPr lang="en-IN" smtClean="0"/>
              <a:t>7</a:t>
            </a:fld>
            <a:endParaRPr lang="en-IN"/>
          </a:p>
        </p:txBody>
      </p:sp>
      <p:sp>
        <p:nvSpPr>
          <p:cNvPr id="5" name="Footer Placeholder 4">
            <a:extLst>
              <a:ext uri="{FF2B5EF4-FFF2-40B4-BE49-F238E27FC236}">
                <a16:creationId xmlns:a16="http://schemas.microsoft.com/office/drawing/2014/main" id="{6F6DCD10-8A3E-7240-0E8B-DDE634E0B5E4}"/>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2062442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59510" y="365125"/>
            <a:ext cx="8394289" cy="1325563"/>
          </a:xfrm>
        </p:spPr>
        <p:txBody>
          <a:bodyPr>
            <a:normAutofit/>
          </a:bodyPr>
          <a:lstStyle/>
          <a:p>
            <a:r>
              <a:rPr lang="en-US" sz="2800" dirty="0">
                <a:latin typeface="+mn-lt"/>
              </a:rPr>
              <a:t>                    Sample Size Calculation</a:t>
            </a:r>
          </a:p>
        </p:txBody>
      </p:sp>
      <p:sp>
        <p:nvSpPr>
          <p:cNvPr id="3" name="Content Placeholder 2">
            <a:extLst>
              <a:ext uri="{FF2B5EF4-FFF2-40B4-BE49-F238E27FC236}">
                <a16:creationId xmlns:a16="http://schemas.microsoft.com/office/drawing/2014/main" id="{1DD1DBD2-C8EA-DDAC-B05F-C5C4D45F552B}"/>
              </a:ext>
            </a:extLst>
          </p:cNvPr>
          <p:cNvSpPr>
            <a:spLocks noGrp="1"/>
          </p:cNvSpPr>
          <p:nvPr>
            <p:ph idx="1"/>
          </p:nvPr>
        </p:nvSpPr>
        <p:spPr/>
        <p:txBody>
          <a:bodyPr/>
          <a:lstStyle/>
          <a:p>
            <a:pPr algn="ctr"/>
            <a:r>
              <a:rPr lang="en-US" sz="2400" b="1" dirty="0"/>
              <a:t>Total population (N)</a:t>
            </a:r>
            <a:r>
              <a:rPr lang="en-US" sz="2400" dirty="0"/>
              <a:t>: 190 ICU patients  collected data.</a:t>
            </a:r>
          </a:p>
          <a:p>
            <a:pPr algn="ctr"/>
            <a:r>
              <a:rPr lang="en-US" sz="2400" b="1" dirty="0"/>
              <a:t>Confidence Level</a:t>
            </a:r>
            <a:r>
              <a:rPr lang="en-US" sz="2400" dirty="0"/>
              <a:t>: 95% (standard).</a:t>
            </a:r>
          </a:p>
          <a:p>
            <a:pPr algn="ctr"/>
            <a:r>
              <a:rPr lang="en-US" sz="2400" b="1" dirty="0"/>
              <a:t>Margin of Error (E)</a:t>
            </a:r>
            <a:r>
              <a:rPr lang="en-US" sz="2400" dirty="0"/>
              <a:t>: 5% (typical for healthcare surveys).</a:t>
            </a:r>
          </a:p>
          <a:p>
            <a:pPr algn="ctr"/>
            <a:r>
              <a:rPr lang="en-US" sz="2400" b="1" dirty="0"/>
              <a:t>Formula for finite population</a:t>
            </a:r>
            <a:r>
              <a:rPr lang="en-US" sz="2400" dirty="0"/>
              <a:t>:</a:t>
            </a:r>
          </a:p>
          <a:p>
            <a:pPr marL="0" indent="0" algn="ctr">
              <a:buNone/>
            </a:pPr>
            <a:r>
              <a:rPr lang="en-US" sz="2400" dirty="0"/>
              <a:t>                       N=</a:t>
            </a:r>
            <a:r>
              <a:rPr lang="en-US" sz="2400" i="1" dirty="0"/>
              <a:t>n</a:t>
            </a:r>
            <a:r>
              <a:rPr lang="en-US" sz="2400" dirty="0"/>
              <a:t>/1+</a:t>
            </a:r>
            <a:r>
              <a:rPr lang="en-US" sz="2400" i="1" dirty="0"/>
              <a:t>N</a:t>
            </a:r>
            <a:r>
              <a:rPr lang="en-US" sz="2400" dirty="0"/>
              <a:t>(</a:t>
            </a:r>
            <a:r>
              <a:rPr lang="en-US" sz="2400" i="1" dirty="0"/>
              <a:t>e</a:t>
            </a:r>
            <a:r>
              <a:rPr lang="en-US" sz="2400" dirty="0"/>
              <a:t>2)</a:t>
            </a:r>
          </a:p>
          <a:p>
            <a:pPr marL="0" indent="0" algn="ctr">
              <a:buNone/>
            </a:pPr>
            <a:r>
              <a:rPr lang="en-US" sz="2400" dirty="0"/>
              <a:t>                    N=190/1+190(0.05*2)</a:t>
            </a:r>
          </a:p>
          <a:p>
            <a:pPr marL="0" indent="0" algn="ctr">
              <a:buNone/>
            </a:pPr>
            <a:r>
              <a:rPr lang="en-US" sz="2400" dirty="0"/>
              <a:t>               =190/1+0.475 =129 sample</a:t>
            </a:r>
          </a:p>
          <a:p>
            <a:pPr lvl="0" algn="ctr"/>
            <a:r>
              <a:rPr lang="en-US" sz="2400" b="1" dirty="0"/>
              <a:t>  Adjusted Sample Size</a:t>
            </a:r>
            <a:r>
              <a:rPr lang="en-US" sz="2400" dirty="0"/>
              <a:t>: </a:t>
            </a:r>
            <a:r>
              <a:rPr lang="en-US" sz="2400" b="1" dirty="0"/>
              <a:t>129 patients</a:t>
            </a:r>
            <a:r>
              <a:rPr lang="en-US" sz="2400" dirty="0"/>
              <a:t> </a:t>
            </a:r>
          </a:p>
          <a:p>
            <a:pPr algn="ctr"/>
            <a:endParaRPr lang="en-US" dirty="0"/>
          </a:p>
        </p:txBody>
      </p:sp>
      <p:sp>
        <p:nvSpPr>
          <p:cNvPr id="4" name="Footer Placeholder 3">
            <a:extLst>
              <a:ext uri="{FF2B5EF4-FFF2-40B4-BE49-F238E27FC236}">
                <a16:creationId xmlns:a16="http://schemas.microsoft.com/office/drawing/2014/main" id="{510970A6-31BE-9924-C72A-040E832FCA33}"/>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93D53905-2AF6-FEC1-A9B0-02A37DFC0CA3}"/>
              </a:ext>
            </a:extLst>
          </p:cNvPr>
          <p:cNvSpPr>
            <a:spLocks noGrp="1"/>
          </p:cNvSpPr>
          <p:nvPr>
            <p:ph type="sldNum" sz="quarter" idx="12"/>
          </p:nvPr>
        </p:nvSpPr>
        <p:spPr/>
        <p:txBody>
          <a:bodyPr/>
          <a:lstStyle/>
          <a:p>
            <a:fld id="{26AD20E6-394B-4DF0-96A5-9647FF39C943}" type="slidenum">
              <a:rPr lang="en-IN" smtClean="0"/>
              <a:t>8</a:t>
            </a:fld>
            <a:endParaRPr lang="en-IN"/>
          </a:p>
        </p:txBody>
      </p:sp>
      <p:pic>
        <p:nvPicPr>
          <p:cNvPr id="6" name="Picture 5">
            <a:extLst>
              <a:ext uri="{FF2B5EF4-FFF2-40B4-BE49-F238E27FC236}">
                <a16:creationId xmlns:a16="http://schemas.microsoft.com/office/drawing/2014/main" id="{40CDAB7B-967D-F076-13F9-36097D17A7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8330030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9</a:t>
            </a:fld>
            <a:endParaRPr lang="en-IN"/>
          </a:p>
        </p:txBody>
      </p:sp>
      <p:sp>
        <p:nvSpPr>
          <p:cNvPr id="5" name="Footer Placeholder 4">
            <a:extLst>
              <a:ext uri="{FF2B5EF4-FFF2-40B4-BE49-F238E27FC236}">
                <a16:creationId xmlns:a16="http://schemas.microsoft.com/office/drawing/2014/main" id="{606B1AD0-3937-0010-0111-E6BE0A3744C4}"/>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7" name="Rectangle 2">
            <a:extLst>
              <a:ext uri="{FF2B5EF4-FFF2-40B4-BE49-F238E27FC236}">
                <a16:creationId xmlns:a16="http://schemas.microsoft.com/office/drawing/2014/main" id="{CBFEFD14-FE76-22D9-8B44-4642C45FDC2B}"/>
              </a:ext>
            </a:extLst>
          </p:cNvPr>
          <p:cNvSpPr>
            <a:spLocks noChangeArrowheads="1"/>
          </p:cNvSpPr>
          <p:nvPr/>
        </p:nvSpPr>
        <p:spPr bwMode="auto">
          <a:xfrm>
            <a:off x="2625214" y="-407621"/>
            <a:ext cx="6408542" cy="1631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200" b="1" dirty="0">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1"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200" b="1" dirty="0">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lang="en-US" alt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altLang="en-US" sz="2400" b="1" dirty="0">
                <a:latin typeface="+mj-lt"/>
                <a:ea typeface="Times New Roman" panose="02020603050405020304" pitchFamily="18" charset="0"/>
                <a:cs typeface="Times New Roman" panose="02020603050405020304" pitchFamily="18" charset="0"/>
              </a:rPr>
              <a:t>Results</a:t>
            </a:r>
          </a:p>
        </p:txBody>
      </p:sp>
      <p:pic>
        <p:nvPicPr>
          <p:cNvPr id="1025" name="Picture 7">
            <a:extLst>
              <a:ext uri="{FF2B5EF4-FFF2-40B4-BE49-F238E27FC236}">
                <a16:creationId xmlns:a16="http://schemas.microsoft.com/office/drawing/2014/main" id="{E6B1E0D8-C538-0D3C-EA2E-F484F28C4B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95903" y="1884639"/>
            <a:ext cx="6337852" cy="3808136"/>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3">
            <a:extLst>
              <a:ext uri="{FF2B5EF4-FFF2-40B4-BE49-F238E27FC236}">
                <a16:creationId xmlns:a16="http://schemas.microsoft.com/office/drawing/2014/main" id="{424DA804-2094-B6C1-4603-B905FC6D393C}"/>
              </a:ext>
            </a:extLst>
          </p:cNvPr>
          <p:cNvSpPr>
            <a:spLocks noChangeArrowheads="1"/>
          </p:cNvSpPr>
          <p:nvPr/>
        </p:nvSpPr>
        <p:spPr bwMode="auto">
          <a:xfrm>
            <a:off x="4131654" y="6024562"/>
            <a:ext cx="16694511"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137330615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860</TotalTime>
  <Words>2491</Words>
  <Application>Microsoft Office PowerPoint</Application>
  <PresentationFormat>Widescreen</PresentationFormat>
  <Paragraphs>189</Paragraphs>
  <Slides>25</Slides>
  <Notes>0</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Office Theme</vt:lpstr>
      <vt:lpstr>Assessment of Patient Satisfaction and Feedback in the Intensive Care Unit (ICU) at Medanta Hospital MEDANTA HOSPITAL</vt:lpstr>
      <vt:lpstr>Mentor Approval</vt:lpstr>
      <vt:lpstr>Introduction </vt:lpstr>
      <vt:lpstr>PowerPoint Presentation</vt:lpstr>
      <vt:lpstr>Importance of Assessing Patient and Family Feedback in Enhancing ICU Services </vt:lpstr>
      <vt:lpstr>Objectives</vt:lpstr>
      <vt:lpstr>Methodology </vt:lpstr>
      <vt:lpstr>                    Sample Size Calculation</vt:lpstr>
      <vt:lpstr>PowerPoint Presentation</vt:lpstr>
      <vt:lpstr>PowerPoint Presentation</vt:lpstr>
      <vt:lpstr>Results</vt:lpstr>
      <vt:lpstr>Results </vt:lpstr>
      <vt:lpstr>PowerPoint Presentation</vt:lpstr>
      <vt:lpstr>PowerPoint Presentation</vt:lpstr>
      <vt:lpstr>Discussion </vt:lpstr>
      <vt:lpstr>Discussion </vt:lpstr>
      <vt:lpstr>PowerPoint Presentation</vt:lpstr>
      <vt:lpstr>PowerPoint Presentation</vt:lpstr>
      <vt:lpstr>PowerPoint Presentation</vt:lpstr>
      <vt:lpstr>Conclusion</vt:lpstr>
      <vt:lpstr>References </vt:lpstr>
      <vt:lpstr>Reference</vt:lpstr>
      <vt:lpstr>INVOLVEMENT IN COMMUNITY OUTREACH CENTER</vt:lpstr>
      <vt:lpstr>PowerPoint Presentation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Jayessh Balyaan</cp:lastModifiedBy>
  <cp:revision>135</cp:revision>
  <dcterms:created xsi:type="dcterms:W3CDTF">2022-05-20T15:11:38Z</dcterms:created>
  <dcterms:modified xsi:type="dcterms:W3CDTF">2025-08-19T06:54:13Z</dcterms:modified>
</cp:coreProperties>
</file>