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5"/>
  </p:notesMasterIdLst>
  <p:handoutMasterIdLst>
    <p:handoutMasterId r:id="rId36"/>
  </p:handoutMasterIdLst>
  <p:sldIdLst>
    <p:sldId id="259" r:id="rId2"/>
    <p:sldId id="282" r:id="rId3"/>
    <p:sldId id="283" r:id="rId4"/>
    <p:sldId id="284" r:id="rId5"/>
    <p:sldId id="260" r:id="rId6"/>
    <p:sldId id="266" r:id="rId7"/>
    <p:sldId id="269" r:id="rId8"/>
    <p:sldId id="268" r:id="rId9"/>
    <p:sldId id="271" r:id="rId10"/>
    <p:sldId id="272" r:id="rId11"/>
    <p:sldId id="274" r:id="rId12"/>
    <p:sldId id="291" r:id="rId13"/>
    <p:sldId id="285" r:id="rId14"/>
    <p:sldId id="286" r:id="rId15"/>
    <p:sldId id="287" r:id="rId16"/>
    <p:sldId id="288" r:id="rId17"/>
    <p:sldId id="289" r:id="rId18"/>
    <p:sldId id="290" r:id="rId19"/>
    <p:sldId id="292" r:id="rId20"/>
    <p:sldId id="294" r:id="rId21"/>
    <p:sldId id="293" r:id="rId22"/>
    <p:sldId id="295" r:id="rId23"/>
    <p:sldId id="296" r:id="rId24"/>
    <p:sldId id="299" r:id="rId25"/>
    <p:sldId id="270" r:id="rId26"/>
    <p:sldId id="297" r:id="rId27"/>
    <p:sldId id="298" r:id="rId28"/>
    <p:sldId id="302" r:id="rId29"/>
    <p:sldId id="303" r:id="rId30"/>
    <p:sldId id="304" r:id="rId31"/>
    <p:sldId id="300" r:id="rId32"/>
    <p:sldId id="301" r:id="rId33"/>
    <p:sldId id="280" r:id="rId34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3792">
          <p15:clr>
            <a:srgbClr val="A4A3A4"/>
          </p15:clr>
        </p15:guide>
        <p15:guide id="4" orient="horz" pos="1152">
          <p15:clr>
            <a:srgbClr val="A4A3A4"/>
          </p15:clr>
        </p15:guide>
        <p15:guide id="5" orient="horz" pos="3360">
          <p15:clr>
            <a:srgbClr val="A4A3A4"/>
          </p15:clr>
        </p15:guide>
        <p15:guide id="6" orient="horz" pos="3072">
          <p15:clr>
            <a:srgbClr val="A4A3A4"/>
          </p15:clr>
        </p15:guide>
        <p15:guide id="7" orient="horz" pos="864">
          <p15:clr>
            <a:srgbClr val="A4A3A4"/>
          </p15:clr>
        </p15:guide>
        <p15:guide id="8" orient="horz" pos="528">
          <p15:clr>
            <a:srgbClr val="A4A3A4"/>
          </p15:clr>
        </p15:guide>
        <p15:guide id="9" orient="horz" pos="2784">
          <p15:clr>
            <a:srgbClr val="A4A3A4"/>
          </p15:clr>
        </p15:guide>
        <p15:guide id="10" pos="3839">
          <p15:clr>
            <a:srgbClr val="A4A3A4"/>
          </p15:clr>
        </p15:guide>
        <p15:guide id="11" pos="959">
          <p15:clr>
            <a:srgbClr val="A4A3A4"/>
          </p15:clr>
        </p15:guide>
        <p15:guide id="12" pos="7007">
          <p15:clr>
            <a:srgbClr val="A4A3A4"/>
          </p15:clr>
        </p15:guide>
        <p15:guide id="13" pos="6719">
          <p15:clr>
            <a:srgbClr val="A4A3A4"/>
          </p15:clr>
        </p15:guide>
        <p15:guide id="14" pos="6143">
          <p15:clr>
            <a:srgbClr val="A4A3A4"/>
          </p15:clr>
        </p15:guide>
        <p15:guide id="15" pos="3983">
          <p15:clr>
            <a:srgbClr val="A4A3A4"/>
          </p15:clr>
        </p15:guide>
        <p15:guide id="16" pos="527">
          <p15:clr>
            <a:srgbClr val="A4A3A4"/>
          </p15:clr>
        </p15:guide>
        <p15:guide id="17" pos="715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69" d="100"/>
          <a:sy n="69" d="100"/>
        </p:scale>
        <p:origin x="780" y="60"/>
      </p:cViewPr>
      <p:guideLst>
        <p:guide orient="horz" pos="2160"/>
        <p:guide orient="horz" pos="1008"/>
        <p:guide orient="horz" pos="3792"/>
        <p:guide orient="horz" pos="1152"/>
        <p:guide orient="horz" pos="3360"/>
        <p:guide orient="horz" pos="3072"/>
        <p:guide orient="horz" pos="864"/>
        <p:guide orient="horz" pos="528"/>
        <p:guide orient="horz" pos="2784"/>
        <p:guide pos="3839"/>
        <p:guide pos="959"/>
        <p:guide pos="7007"/>
        <p:guide pos="6719"/>
        <p:guide pos="6143"/>
        <p:guide pos="3983"/>
        <p:guide pos="527"/>
        <p:guide pos="715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6" d="100"/>
          <a:sy n="76" d="100"/>
        </p:scale>
        <p:origin x="1680" y="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4A8D02-4E65-4CCD-8312-4AB164C6C77D}" type="datetimeFigureOut">
              <a:rPr lang="en-US"/>
              <a:t>6/26/2025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119DBA-4540-49B3-8FA9-6259387ECF9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876198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A755D9-D361-47B8-9652-3B4EA9776CE5}" type="datetimeFigureOut">
              <a:rPr lang="en-US"/>
              <a:t>6/26/2025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B36274-F2B9-4C45-BBB4-0EDF4CD651A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7688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36274-F2B9-4C45-BBB4-0EDF4CD651A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441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2413" y="1371600"/>
            <a:ext cx="9144000" cy="3505200"/>
          </a:xfrm>
        </p:spPr>
        <p:txBody>
          <a:bodyPr>
            <a:noAutofit/>
          </a:bodyPr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413" y="4953000"/>
            <a:ext cx="8229600" cy="10668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 smtClean="0"/>
              <a:t>6/26/2025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501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 baseline="0"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 smtClean="0"/>
              <a:t>6/26/2025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31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52012" y="533400"/>
            <a:ext cx="1371600" cy="559276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2411" y="533400"/>
            <a:ext cx="8077201" cy="5592764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 smtClean="0"/>
              <a:t>6/26/2025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40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Clr>
                <a:schemeClr val="accent2"/>
              </a:buClr>
              <a:defRPr/>
            </a:lvl2pPr>
            <a:lvl5pPr>
              <a:defRPr/>
            </a:lvl5pPr>
            <a:lvl6pPr>
              <a:buClr>
                <a:schemeClr val="accent2"/>
              </a:buClr>
              <a:defRPr baseline="0"/>
            </a:lvl6pPr>
            <a:lvl7pPr>
              <a:buClr>
                <a:schemeClr val="accent2"/>
              </a:buClr>
              <a:defRPr baseline="0"/>
            </a:lvl7pPr>
            <a:lvl8pPr>
              <a:buClr>
                <a:schemeClr val="accent2"/>
              </a:buClr>
              <a:defRPr baseline="0"/>
            </a:lvl8pPr>
            <a:lvl9pPr>
              <a:buClr>
                <a:schemeClr val="accent2"/>
              </a:buCl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 smtClean="0"/>
              <a:t>6/26/2025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337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2514601"/>
            <a:ext cx="9144000" cy="2819400"/>
          </a:xfrm>
        </p:spPr>
        <p:txBody>
          <a:bodyPr anchor="b">
            <a:noAutofit/>
          </a:bodyPr>
          <a:lstStyle>
            <a:lvl1pPr algn="l">
              <a:defRPr sz="6600" b="0" i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990600"/>
            <a:ext cx="8229600" cy="1143000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 smtClean="0"/>
              <a:t>6/26/2025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654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2414" y="1828800"/>
            <a:ext cx="4645152" cy="4191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75412" y="1828800"/>
            <a:ext cx="4648201" cy="4191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 smtClean="0"/>
              <a:t>6/26/2025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5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4" y="1828800"/>
            <a:ext cx="4645152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2414" y="2667000"/>
            <a:ext cx="4645152" cy="33528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 baseline="0"/>
            </a:lvl6pPr>
            <a:lvl7pPr>
              <a:defRPr sz="1400" baseline="0"/>
            </a:lvl7pPr>
            <a:lvl8pPr>
              <a:defRPr sz="1400" baseline="0"/>
            </a:lvl8pPr>
            <a:lvl9pPr>
              <a:defRPr sz="14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78462" y="1828800"/>
            <a:ext cx="4645152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78462" y="2667000"/>
            <a:ext cx="4645152" cy="33528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 smtClean="0"/>
              <a:t>6/26/2025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924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 smtClean="0"/>
              <a:t>6/26/2025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56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 smtClean="0"/>
              <a:t>6/26/2025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258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2590800"/>
            <a:ext cx="3276599" cy="1924050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0012" y="838200"/>
            <a:ext cx="6172201" cy="51816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6613" y="4648200"/>
            <a:ext cx="3276599" cy="13716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 smtClean="0"/>
              <a:pPr/>
              <a:t>6/26/2025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643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2590800"/>
            <a:ext cx="3276599" cy="1924050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5103812" y="457200"/>
            <a:ext cx="6629400" cy="5943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5484812" y="836610"/>
            <a:ext cx="5867401" cy="5183190"/>
          </a:xfrm>
          <a:solidFill>
            <a:schemeClr val="bg2"/>
          </a:solidFill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6613" y="4648200"/>
            <a:ext cx="3276599" cy="13716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3852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/>
          <p:cNvGrpSpPr/>
          <p:nvPr/>
        </p:nvGrpSpPr>
        <p:grpSpPr>
          <a:xfrm>
            <a:off x="-1" y="0"/>
            <a:ext cx="12188825" cy="6858000"/>
            <a:chOff x="-1" y="0"/>
            <a:chExt cx="12188825" cy="6858000"/>
          </a:xfrm>
        </p:grpSpPr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>
              <a:off x="4164514" y="6705600"/>
              <a:ext cx="8024310" cy="152400"/>
            </a:xfrm>
            <a:prstGeom prst="rect">
              <a:avLst/>
            </a:prstGeom>
            <a:gradFill rotWithShape="0">
              <a:gsLst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en-US" sz="2400">
                <a:latin typeface="굴림" pitchFamily="50" charset="-127"/>
              </a:endParaRPr>
            </a:p>
          </p:txBody>
        </p:sp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11680956" y="1981200"/>
              <a:ext cx="507868" cy="4267200"/>
            </a:xfrm>
            <a:prstGeom prst="rect">
              <a:avLst/>
            </a:prstGeom>
            <a:gradFill rotWithShape="0">
              <a:gsLst>
                <a:gs pos="0">
                  <a:schemeClr val="tx2">
                    <a:lumMod val="20000"/>
                    <a:lumOff val="80000"/>
                  </a:schemeClr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en-US" sz="2400">
                <a:latin typeface="굴림" pitchFamily="50" charset="-127"/>
              </a:endParaRPr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-1" y="5257800"/>
              <a:ext cx="609441" cy="152400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en-US" sz="2400">
                <a:latin typeface="굴림" pitchFamily="50" charset="-127"/>
              </a:endParaRPr>
            </a:p>
          </p:txBody>
        </p:sp>
        <p:sp>
          <p:nvSpPr>
            <p:cNvPr id="11" name="Rectangle 11"/>
            <p:cNvSpPr>
              <a:spLocks noChangeArrowheads="1"/>
            </p:cNvSpPr>
            <p:nvPr/>
          </p:nvSpPr>
          <p:spPr bwMode="auto">
            <a:xfrm>
              <a:off x="-1" y="5410200"/>
              <a:ext cx="609441" cy="1447800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en-US" sz="2400">
                <a:latin typeface="굴림" pitchFamily="50" charset="-127"/>
              </a:endParaRPr>
            </a:p>
          </p:txBody>
        </p:sp>
        <p:sp>
          <p:nvSpPr>
            <p:cNvPr id="12" name="Rectangle 12"/>
            <p:cNvSpPr>
              <a:spLocks noChangeArrowheads="1"/>
            </p:cNvSpPr>
            <p:nvPr/>
          </p:nvSpPr>
          <p:spPr bwMode="auto">
            <a:xfrm>
              <a:off x="11680956" y="0"/>
              <a:ext cx="507868" cy="19812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en-US" sz="2400">
                <a:latin typeface="굴림" pitchFamily="50" charset="-127"/>
              </a:endParaRPr>
            </a:p>
          </p:txBody>
        </p:sp>
        <p:sp>
          <p:nvSpPr>
            <p:cNvPr id="13" name="Rectangle 13"/>
            <p:cNvSpPr>
              <a:spLocks noChangeArrowheads="1"/>
            </p:cNvSpPr>
            <p:nvPr/>
          </p:nvSpPr>
          <p:spPr bwMode="auto">
            <a:xfrm>
              <a:off x="7618015" y="0"/>
              <a:ext cx="4062942" cy="3048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accent3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en-US" sz="2400">
                <a:latin typeface="굴림" pitchFamily="50" charset="-127"/>
              </a:endParaRPr>
            </a:p>
          </p:txBody>
        </p:sp>
        <p:sp>
          <p:nvSpPr>
            <p:cNvPr id="14" name="Rectangle 14"/>
            <p:cNvSpPr>
              <a:spLocks noChangeArrowheads="1"/>
            </p:cNvSpPr>
            <p:nvPr/>
          </p:nvSpPr>
          <p:spPr bwMode="auto">
            <a:xfrm>
              <a:off x="609440" y="304800"/>
              <a:ext cx="711015" cy="762000"/>
            </a:xfrm>
            <a:prstGeom prst="rect">
              <a:avLst/>
            </a:prstGeom>
            <a:solidFill>
              <a:schemeClr val="bg2">
                <a:lumMod val="50000"/>
                <a:alpha val="5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en-US" sz="2400">
                <a:latin typeface="굴림" pitchFamily="50" charset="-127"/>
              </a:endParaRPr>
            </a:p>
          </p:txBody>
        </p:sp>
        <p:sp>
          <p:nvSpPr>
            <p:cNvPr id="15" name="Rectangle 15"/>
            <p:cNvSpPr>
              <a:spLocks noChangeArrowheads="1"/>
            </p:cNvSpPr>
            <p:nvPr/>
          </p:nvSpPr>
          <p:spPr bwMode="auto">
            <a:xfrm>
              <a:off x="-1" y="1066800"/>
              <a:ext cx="609441" cy="4191000"/>
            </a:xfrm>
            <a:prstGeom prst="rect">
              <a:avLst/>
            </a:prstGeom>
            <a:gradFill rotWithShape="0">
              <a:gsLst>
                <a:gs pos="0">
                  <a:schemeClr val="bg2">
                    <a:lumMod val="50000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en-US" sz="2400">
                <a:latin typeface="굴림" pitchFamily="50" charset="-127"/>
              </a:endParaRPr>
            </a:p>
          </p:txBody>
        </p:sp>
        <p:sp>
          <p:nvSpPr>
            <p:cNvPr id="16" name="Rectangle 16"/>
            <p:cNvSpPr>
              <a:spLocks noChangeArrowheads="1"/>
            </p:cNvSpPr>
            <p:nvPr/>
          </p:nvSpPr>
          <p:spPr bwMode="auto">
            <a:xfrm>
              <a:off x="-1" y="304800"/>
              <a:ext cx="609441" cy="762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en-US" sz="2400">
                <a:latin typeface="굴림" pitchFamily="50" charset="-127"/>
              </a:endParaRPr>
            </a:p>
          </p:txBody>
        </p:sp>
        <p:sp>
          <p:nvSpPr>
            <p:cNvPr id="17" name="Rectangle 17"/>
            <p:cNvSpPr>
              <a:spLocks noChangeArrowheads="1"/>
            </p:cNvSpPr>
            <p:nvPr/>
          </p:nvSpPr>
          <p:spPr bwMode="auto">
            <a:xfrm>
              <a:off x="-1" y="0"/>
              <a:ext cx="1320456" cy="304800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accent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en-US" sz="2400">
                <a:latin typeface="굴림" pitchFamily="50" charset="-127"/>
              </a:endParaRPr>
            </a:p>
          </p:txBody>
        </p:sp>
        <p:sp>
          <p:nvSpPr>
            <p:cNvPr id="18" name="Rectangle 18"/>
            <p:cNvSpPr>
              <a:spLocks noChangeArrowheads="1"/>
            </p:cNvSpPr>
            <p:nvPr/>
          </p:nvSpPr>
          <p:spPr bwMode="auto">
            <a:xfrm>
              <a:off x="1320455" y="0"/>
              <a:ext cx="6297560" cy="3048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en-US" sz="2400">
                <a:latin typeface="굴림" pitchFamily="50" charset="-127"/>
              </a:endParaRPr>
            </a:p>
          </p:txBody>
        </p:sp>
        <p:sp>
          <p:nvSpPr>
            <p:cNvPr id="19" name="Line 19"/>
            <p:cNvSpPr>
              <a:spLocks noChangeShapeType="1"/>
            </p:cNvSpPr>
            <p:nvPr/>
          </p:nvSpPr>
          <p:spPr bwMode="auto">
            <a:xfrm flipV="1">
              <a:off x="609440" y="304800"/>
              <a:ext cx="0" cy="6553200"/>
            </a:xfrm>
            <a:prstGeom prst="line">
              <a:avLst/>
            </a:prstGeom>
            <a:noFill/>
            <a:ln w="762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Line 20"/>
            <p:cNvSpPr>
              <a:spLocks noChangeShapeType="1"/>
            </p:cNvSpPr>
            <p:nvPr/>
          </p:nvSpPr>
          <p:spPr bwMode="auto">
            <a:xfrm>
              <a:off x="609440" y="6705600"/>
              <a:ext cx="11579384" cy="0"/>
            </a:xfrm>
            <a:prstGeom prst="line">
              <a:avLst/>
            </a:prstGeom>
            <a:noFill/>
            <a:ln w="57150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Line 21"/>
            <p:cNvSpPr>
              <a:spLocks noChangeShapeType="1"/>
            </p:cNvSpPr>
            <p:nvPr/>
          </p:nvSpPr>
          <p:spPr bwMode="auto">
            <a:xfrm flipV="1">
              <a:off x="11680956" y="0"/>
              <a:ext cx="0" cy="6705600"/>
            </a:xfrm>
            <a:prstGeom prst="line">
              <a:avLst/>
            </a:prstGeom>
            <a:noFill/>
            <a:ln w="57150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Line 22"/>
            <p:cNvSpPr>
              <a:spLocks noChangeShapeType="1"/>
            </p:cNvSpPr>
            <p:nvPr/>
          </p:nvSpPr>
          <p:spPr bwMode="auto">
            <a:xfrm>
              <a:off x="-1" y="304800"/>
              <a:ext cx="12188825" cy="0"/>
            </a:xfrm>
            <a:prstGeom prst="line">
              <a:avLst/>
            </a:prstGeom>
            <a:noFill/>
            <a:ln w="381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Line 23"/>
            <p:cNvSpPr>
              <a:spLocks noChangeShapeType="1"/>
            </p:cNvSpPr>
            <p:nvPr/>
          </p:nvSpPr>
          <p:spPr bwMode="auto">
            <a:xfrm flipH="1">
              <a:off x="7618015" y="457200"/>
              <a:ext cx="4570809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Line 24"/>
            <p:cNvSpPr>
              <a:spLocks noChangeShapeType="1"/>
            </p:cNvSpPr>
            <p:nvPr/>
          </p:nvSpPr>
          <p:spPr bwMode="auto">
            <a:xfrm flipV="1">
              <a:off x="7618015" y="0"/>
              <a:ext cx="0" cy="45720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Line 25"/>
            <p:cNvSpPr>
              <a:spLocks noChangeShapeType="1"/>
            </p:cNvSpPr>
            <p:nvPr/>
          </p:nvSpPr>
          <p:spPr bwMode="auto">
            <a:xfrm>
              <a:off x="11680956" y="1981200"/>
              <a:ext cx="50786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Line 26"/>
            <p:cNvSpPr>
              <a:spLocks noChangeShapeType="1"/>
            </p:cNvSpPr>
            <p:nvPr/>
          </p:nvSpPr>
          <p:spPr bwMode="auto">
            <a:xfrm>
              <a:off x="1320455" y="0"/>
              <a:ext cx="0" cy="106680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Line 27"/>
            <p:cNvSpPr>
              <a:spLocks noChangeShapeType="1"/>
            </p:cNvSpPr>
            <p:nvPr/>
          </p:nvSpPr>
          <p:spPr bwMode="auto">
            <a:xfrm flipH="1">
              <a:off x="-1" y="1066800"/>
              <a:ext cx="1320456" cy="0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Line 30"/>
            <p:cNvSpPr>
              <a:spLocks noChangeShapeType="1"/>
            </p:cNvSpPr>
            <p:nvPr/>
          </p:nvSpPr>
          <p:spPr bwMode="auto">
            <a:xfrm flipH="1">
              <a:off x="-1" y="5257800"/>
              <a:ext cx="609441" cy="0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Line 31"/>
            <p:cNvSpPr>
              <a:spLocks noChangeShapeType="1"/>
            </p:cNvSpPr>
            <p:nvPr/>
          </p:nvSpPr>
          <p:spPr bwMode="auto">
            <a:xfrm flipH="1">
              <a:off x="-1" y="5410200"/>
              <a:ext cx="609441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4" y="1828800"/>
            <a:ext cx="96012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17950" y="6172200"/>
            <a:ext cx="6862462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09012" y="6172200"/>
            <a:ext cx="1320059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83829175-527E-46A3-863C-1BB1F163B849}" type="datetimeFigureOut">
              <a:rPr lang="en-US" smtClean="0"/>
              <a:pPr/>
              <a:t>6/26/2025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33012" y="6172200"/>
            <a:ext cx="990601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E5137D0E-4A4F-4307-8994-C1891D747D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522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3838" algn="l" defTabSz="914400" rtl="0" eaLnBrk="1" latinLnBrk="0" hangingPunct="1">
        <a:lnSpc>
          <a:spcPct val="90000"/>
        </a:lnSpc>
        <a:spcBef>
          <a:spcPts val="800"/>
        </a:spcBef>
        <a:buClr>
          <a:schemeClr val="accent2"/>
        </a:buClr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41363" indent="-171450" algn="l" defTabSz="914400" rtl="0" eaLnBrk="1" latinLnBrk="0" hangingPunct="1">
        <a:lnSpc>
          <a:spcPct val="90000"/>
        </a:lnSpc>
        <a:spcBef>
          <a:spcPts val="600"/>
        </a:spcBef>
        <a:buClr>
          <a:schemeClr val="accent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66788" indent="-173038" algn="l" defTabSz="914400" rtl="0" eaLnBrk="1" latinLnBrk="0" hangingPunct="1">
        <a:lnSpc>
          <a:spcPct val="90000"/>
        </a:lnSpc>
        <a:spcBef>
          <a:spcPts val="600"/>
        </a:spcBef>
        <a:buClr>
          <a:schemeClr val="accent2"/>
        </a:buClr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08088" indent="-173038" algn="l" defTabSz="914400" rtl="0" eaLnBrk="1" latinLnBrk="0" hangingPunct="1">
        <a:lnSpc>
          <a:spcPct val="90000"/>
        </a:lnSpc>
        <a:spcBef>
          <a:spcPts val="6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444752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82496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157984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image" Target="../media/image1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6860" y="86592"/>
            <a:ext cx="9144000" cy="1905000"/>
          </a:xfrm>
        </p:spPr>
        <p:txBody>
          <a:bodyPr/>
          <a:lstStyle/>
          <a:p>
            <a:pPr algn="ctr"/>
            <a:br>
              <a:rPr lang="en-US" sz="44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4400" dirty="0">
                <a:ea typeface="Aptos" panose="020B0004020202020204" pitchFamily="34" charset="0"/>
                <a:cs typeface="Times New Roman" panose="02020603050405020304" pitchFamily="18" charset="0"/>
              </a:rPr>
              <a:t>Dissertation</a:t>
            </a:r>
            <a:br>
              <a:rPr lang="en-US" sz="44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- Krati Gupta </a:t>
            </a:r>
            <a:br>
              <a:rPr lang="en-US" sz="24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(PG/23/052)</a:t>
            </a:r>
            <a:endParaRPr lang="en-U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84060" y="2257579"/>
            <a:ext cx="8229600" cy="2466108"/>
          </a:xfrm>
        </p:spPr>
        <p:txBody>
          <a:bodyPr>
            <a:noAutofit/>
          </a:bodyPr>
          <a:lstStyle/>
          <a:p>
            <a:pPr algn="ctr"/>
            <a:r>
              <a:rPr lang="en-US" b="1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TITLE:</a:t>
            </a:r>
          </a:p>
          <a:p>
            <a:pPr algn="ctr"/>
            <a:br>
              <a:rPr lang="en-US" b="1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b="1" dirty="0"/>
              <a:t>ASSESSING REAL-TIME STOCK REPLENISHMENT AND DELIVERY TURNAROUND TIME (TAT) FOR INTRAOCULAR LENSES (IOLS), OPERATION THEATRE (OT) CONSUMABLES, AND MEDICINES IN A TERTIARY EYE CARE SETTING.</a:t>
            </a:r>
            <a:endParaRPr lang="en-US" b="1" i="1" dirty="0"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DA39C2-56ED-C37D-A5F7-7D4DFFA447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2800" y="609600"/>
            <a:ext cx="2253956" cy="2133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2FE0BCD-459D-7690-1255-4478488A78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412" y="5670486"/>
            <a:ext cx="1676400" cy="8512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FF54F2-9485-55CF-9F23-86346CA0BFD5}"/>
              </a:ext>
            </a:extLst>
          </p:cNvPr>
          <p:cNvSpPr txBox="1"/>
          <p:nvPr/>
        </p:nvSpPr>
        <p:spPr>
          <a:xfrm>
            <a:off x="5103812" y="4980802"/>
            <a:ext cx="5215966" cy="1200329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US" b="1" dirty="0"/>
              <a:t>IIHMR Mentor: </a:t>
            </a:r>
            <a:r>
              <a:rPr lang="en-US" dirty="0"/>
              <a:t>Dr. Ratika Samtani</a:t>
            </a:r>
          </a:p>
          <a:p>
            <a:r>
              <a:rPr lang="en-US" b="1" dirty="0"/>
              <a:t>Organization Mentor: </a:t>
            </a:r>
            <a:r>
              <a:rPr lang="en-US" dirty="0"/>
              <a:t>Ms. Nandini Kalme (Operations Manager, Eye Q </a:t>
            </a:r>
            <a:r>
              <a:rPr lang="en-US" dirty="0" err="1"/>
              <a:t>Udhna</a:t>
            </a:r>
            <a:r>
              <a:rPr lang="en-US" dirty="0"/>
              <a:t> Branch, Surat)</a:t>
            </a:r>
          </a:p>
        </p:txBody>
      </p:sp>
    </p:spTree>
    <p:extLst>
      <p:ext uri="{BB962C8B-B14F-4D97-AF65-F5344CB8AC3E}">
        <p14:creationId xmlns:p14="http://schemas.microsoft.com/office/powerpoint/2010/main" val="2967266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2C9445-7649-20DC-6B89-28EA87E35D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012" y="609600"/>
            <a:ext cx="10134602" cy="5715000"/>
          </a:xfrm>
        </p:spPr>
        <p:txBody>
          <a:bodyPr>
            <a:normAutofit fontScale="92500" lnSpcReduction="20000"/>
          </a:bodyPr>
          <a:lstStyle/>
          <a:p>
            <a:pPr marL="0" marR="0" lvl="0" indent="0">
              <a:buNone/>
              <a:tabLst>
                <a:tab pos="457200" algn="l"/>
              </a:tabLst>
            </a:pPr>
            <a:r>
              <a:rPr lang="en-US" sz="24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6.  Data collection tools and techniques:</a:t>
            </a:r>
          </a:p>
          <a:p>
            <a:pPr>
              <a:buNone/>
            </a:pPr>
            <a:r>
              <a:rPr lang="en-US" sz="1900" b="1" dirty="0">
                <a:latin typeface="Aptos" panose="020B0004020202020204" pitchFamily="34" charset="0"/>
              </a:rPr>
              <a:t>Quantitative Data</a:t>
            </a:r>
            <a:r>
              <a:rPr lang="en-US" sz="1900" dirty="0">
                <a:latin typeface="Aptos" panose="020B0004020202020204" pitchFamily="34" charset="0"/>
              </a:rPr>
              <a:t>:</a:t>
            </a:r>
          </a:p>
          <a:p>
            <a:pPr>
              <a:buNone/>
            </a:pPr>
            <a:r>
              <a:rPr lang="en-US" sz="1900" dirty="0">
                <a:latin typeface="Aptos" panose="020B0004020202020204" pitchFamily="34" charset="0"/>
              </a:rPr>
              <a:t>MS Excel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900" dirty="0">
                <a:latin typeface="Aptos" panose="020B0004020202020204" pitchFamily="34" charset="0"/>
              </a:rPr>
              <a:t>Extracted from </a:t>
            </a:r>
            <a:r>
              <a:rPr lang="en-US" sz="1900" dirty="0" err="1">
                <a:latin typeface="Aptos" panose="020B0004020202020204" pitchFamily="34" charset="0"/>
              </a:rPr>
              <a:t>Eyetech</a:t>
            </a:r>
            <a:r>
              <a:rPr lang="en-US" sz="1900" dirty="0">
                <a:latin typeface="Aptos" panose="020B0004020202020204" pitchFamily="34" charset="0"/>
              </a:rPr>
              <a:t> logs, depot reports, and manual records using a structured abstraction Table.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900" dirty="0">
                <a:latin typeface="Aptos" panose="020B0004020202020204" pitchFamily="34" charset="0"/>
              </a:rPr>
              <a:t>Key metrics include: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900" dirty="0">
                <a:latin typeface="Aptos" panose="020B0004020202020204" pitchFamily="34" charset="0"/>
              </a:rPr>
              <a:t>Date of request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900" dirty="0">
                <a:latin typeface="Aptos" panose="020B0004020202020204" pitchFamily="34" charset="0"/>
              </a:rPr>
              <a:t>Date of approval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900" dirty="0">
                <a:latin typeface="Aptos" panose="020B0004020202020204" pitchFamily="34" charset="0"/>
              </a:rPr>
              <a:t>Date of delivery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900" dirty="0">
                <a:latin typeface="Aptos" panose="020B0004020202020204" pitchFamily="34" charset="0"/>
              </a:rPr>
              <a:t>TAT in days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900" dirty="0">
                <a:latin typeface="Aptos" panose="020B0004020202020204" pitchFamily="34" charset="0"/>
              </a:rPr>
              <a:t>Stock-out or delay instances</a:t>
            </a:r>
          </a:p>
          <a:p>
            <a:pPr>
              <a:buNone/>
            </a:pPr>
            <a:r>
              <a:rPr lang="en-US" sz="1900" b="1" dirty="0">
                <a:latin typeface="Aptos" panose="020B0004020202020204" pitchFamily="34" charset="0"/>
              </a:rPr>
              <a:t>Qualitative Data</a:t>
            </a:r>
            <a:r>
              <a:rPr lang="en-US" sz="1900" dirty="0">
                <a:latin typeface="Aptos" panose="020B0004020202020204" pitchFamily="34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900" dirty="0">
                <a:latin typeface="Aptos" panose="020B0004020202020204" pitchFamily="34" charset="0"/>
              </a:rPr>
              <a:t>Conducted via </a:t>
            </a:r>
            <a:r>
              <a:rPr lang="en-US" sz="1900" b="1" dirty="0">
                <a:latin typeface="Aptos" panose="020B0004020202020204" pitchFamily="34" charset="0"/>
              </a:rPr>
              <a:t>semi-structured interviews</a:t>
            </a:r>
            <a:r>
              <a:rPr lang="en-US" sz="1900" dirty="0">
                <a:latin typeface="Aptos" panose="020B0004020202020204" pitchFamily="34" charset="0"/>
              </a:rPr>
              <a:t> with the selected 4-5 staff members.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900" b="1" dirty="0">
                <a:latin typeface="Aptos" panose="020B0004020202020204" pitchFamily="34" charset="0"/>
              </a:rPr>
              <a:t>Direct observation</a:t>
            </a:r>
            <a:r>
              <a:rPr lang="en-US" sz="1900" dirty="0">
                <a:latin typeface="Aptos" panose="020B0004020202020204" pitchFamily="34" charset="0"/>
              </a:rPr>
              <a:t> of 2–3 inventory cycles (stock arrival, stock update, TAT tracking).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900" dirty="0">
                <a:latin typeface="Aptos" panose="020B0004020202020204" pitchFamily="34" charset="0"/>
              </a:rPr>
              <a:t>Field notes for process issues and communication breakdowns.</a:t>
            </a:r>
          </a:p>
          <a:p>
            <a:pPr marL="0" marR="0" lvl="0" indent="0">
              <a:buNone/>
              <a:tabLst>
                <a:tab pos="457200" algn="l"/>
              </a:tabLst>
            </a:pPr>
            <a:endParaRPr lang="en-US" sz="20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5D0A09B-9765-F825-D64F-F27D9906E1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4412" y="457200"/>
            <a:ext cx="1676400" cy="85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980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D88DA4-B64D-3FAA-05FE-657D182174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2414" y="609600"/>
            <a:ext cx="9601200" cy="5410200"/>
          </a:xfrm>
        </p:spPr>
        <p:txBody>
          <a:bodyPr/>
          <a:lstStyle/>
          <a:p>
            <a:pPr>
              <a:buNone/>
            </a:pPr>
            <a:r>
              <a:rPr lang="en-US" b="1" dirty="0">
                <a:latin typeface="Aptos" panose="020B0004020202020204" pitchFamily="34" charset="0"/>
              </a:rPr>
              <a:t>7.  Data Analysis</a:t>
            </a:r>
          </a:p>
          <a:p>
            <a:pPr>
              <a:buNone/>
            </a:pPr>
            <a:r>
              <a:rPr lang="en-US" sz="1800" b="1" dirty="0">
                <a:latin typeface="Aptos" panose="020B0004020202020204" pitchFamily="34" charset="0"/>
              </a:rPr>
              <a:t>Quantitative Analysis</a:t>
            </a:r>
            <a:r>
              <a:rPr lang="en-US" sz="1800" dirty="0">
                <a:latin typeface="Aptos" panose="020B0004020202020204" pitchFamily="34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>
                <a:latin typeface="Aptos" panose="020B0004020202020204" pitchFamily="34" charset="0"/>
              </a:rPr>
              <a:t>Tools: Microsoft Excel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>
                <a:latin typeface="Aptos" panose="020B0004020202020204" pitchFamily="34" charset="0"/>
              </a:rPr>
              <a:t>Descriptive statistics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>
                <a:latin typeface="Aptos" panose="020B0004020202020204" pitchFamily="34" charset="0"/>
              </a:rPr>
              <a:t>Frequency and category-wise delay analysis</a:t>
            </a:r>
          </a:p>
          <a:p>
            <a:pPr>
              <a:buNone/>
            </a:pPr>
            <a:r>
              <a:rPr lang="en-US" sz="1800" b="1" dirty="0">
                <a:latin typeface="Aptos" panose="020B0004020202020204" pitchFamily="34" charset="0"/>
              </a:rPr>
              <a:t>Qualitative Analysis</a:t>
            </a:r>
            <a:r>
              <a:rPr lang="en-US" sz="1800" dirty="0">
                <a:latin typeface="Aptos" panose="020B0004020202020204" pitchFamily="34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>
                <a:latin typeface="Aptos" panose="020B0004020202020204" pitchFamily="34" charset="0"/>
              </a:rPr>
              <a:t>Thematic coding of interview responses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>
                <a:latin typeface="Aptos" panose="020B0004020202020204" pitchFamily="34" charset="0"/>
              </a:rPr>
              <a:t>Identification of recurring challenges such as "manual delays", "system lag", or "depot bottlenecks"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>
                <a:latin typeface="Aptos" panose="020B0004020202020204" pitchFamily="34" charset="0"/>
              </a:rPr>
              <a:t>Narrative summaries supporting operational recommendations</a:t>
            </a:r>
          </a:p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814E5D7-96EF-E036-D4CF-7F8EC9D911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412" y="5670486"/>
            <a:ext cx="1676400" cy="85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98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509D791-88A2-6DDB-D4A2-A4EFDBB4D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414" y="685800"/>
            <a:ext cx="96012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Results: </a:t>
            </a:r>
            <a:br>
              <a:rPr lang="en-US" b="1" dirty="0"/>
            </a:br>
            <a:r>
              <a:rPr lang="en-US" b="1" dirty="0"/>
              <a:t>Summary Table: </a:t>
            </a:r>
            <a:r>
              <a:rPr lang="en-US" dirty="0"/>
              <a:t>Turnaround Time by Category</a:t>
            </a:r>
            <a:br>
              <a:rPr lang="en-US" dirty="0"/>
            </a:br>
            <a:endParaRPr lang="en-US" dirty="0"/>
          </a:p>
        </p:txBody>
      </p:sp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63B9A246-A810-A1EF-403A-0872065095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2414" y="1828800"/>
            <a:ext cx="9143998" cy="417414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8C23A0B-CAC2-85B6-3DDC-E207A4DD67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213" y="5746551"/>
            <a:ext cx="1676400" cy="85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190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6E4E7-6553-2661-01E4-2F7AC2C33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90A3A0-893F-E81E-5425-DF997072E3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1 Intraocular Lenses (IOLs)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DF1E16-5FAB-AF8C-364F-819D4DDE92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17" b="21739"/>
          <a:stretch>
            <a:fillRect/>
          </a:stretch>
        </p:blipFill>
        <p:spPr bwMode="auto">
          <a:xfrm>
            <a:off x="1217612" y="2438400"/>
            <a:ext cx="4038600" cy="320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853E96A-EBFA-D881-3753-0A7680964F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9822" y="2438400"/>
            <a:ext cx="5123792" cy="3200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531F358-7E1E-385C-ED72-BB2B7293FA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412" y="5670486"/>
            <a:ext cx="1676400" cy="85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78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aph of several blue bars&#10;&#10;AI-generated content may be incorrect.">
            <a:extLst>
              <a:ext uri="{FF2B5EF4-FFF2-40B4-BE49-F238E27FC236}">
                <a16:creationId xmlns:a16="http://schemas.microsoft.com/office/drawing/2014/main" id="{CDA10B4E-4705-B9A7-1029-DEC2E89C87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2" y="1828800"/>
            <a:ext cx="5943600" cy="371475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F8176EF-F775-8365-59A8-FBC7538DC4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487304"/>
              </p:ext>
            </p:extLst>
          </p:nvPr>
        </p:nvGraphicFramePr>
        <p:xfrm>
          <a:off x="7389810" y="838200"/>
          <a:ext cx="3962400" cy="54102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81200">
                  <a:extLst>
                    <a:ext uri="{9D8B030D-6E8A-4147-A177-3AD203B41FA5}">
                      <a16:colId xmlns:a16="http://schemas.microsoft.com/office/drawing/2014/main" val="550037647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492265478"/>
                    </a:ext>
                  </a:extLst>
                </a:gridCol>
              </a:tblGrid>
              <a:tr h="58470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Impact Level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Description / Example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93998431"/>
                  </a:ext>
                </a:extLst>
              </a:tr>
              <a:tr h="120637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No Impact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Surgery continued as scheduled; stock was sufficient or alternative lens available.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66842444"/>
                  </a:ext>
                </a:extLst>
              </a:tr>
              <a:tr h="120637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Minor Impact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Short delay in surgery start (e.g., 30 mins–1 hour), but procedure completed same day.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166748"/>
                  </a:ext>
                </a:extLst>
              </a:tr>
              <a:tr h="120637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Moderate Impact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Surgery rescheduled to another time/day due to delayed or missing IOL stock.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1838346"/>
                  </a:ext>
                </a:extLst>
              </a:tr>
              <a:tr h="120637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Major Impact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Surgery canceled or critical patient care compromised; serious patient dissatisfaction.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41882901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FD533C39-CF94-4802-841E-E9C2BDA3A4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412" y="5701903"/>
            <a:ext cx="1676400" cy="85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003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BEEAA-1B53-C35E-3021-0E230B746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3117" y="419100"/>
            <a:ext cx="9601200" cy="838200"/>
          </a:xfrm>
        </p:spPr>
        <p:txBody>
          <a:bodyPr/>
          <a:lstStyle/>
          <a:p>
            <a:r>
              <a:rPr lang="en-US" dirty="0"/>
              <a:t>Results: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2BC001-9A34-54B3-D938-A11A696C24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2 OT Consumables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A pie chart with a red circle and green circle&#10;&#10;AI-generated content may be incorrect.">
            <a:extLst>
              <a:ext uri="{FF2B5EF4-FFF2-40B4-BE49-F238E27FC236}">
                <a16:creationId xmlns:a16="http://schemas.microsoft.com/office/drawing/2014/main" id="{4286AB1D-61AE-6CBE-DBFD-8A95844BA1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93" b="25909"/>
          <a:stretch>
            <a:fillRect/>
          </a:stretch>
        </p:blipFill>
        <p:spPr bwMode="auto">
          <a:xfrm>
            <a:off x="760412" y="2438399"/>
            <a:ext cx="4724400" cy="327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F23872E-CE6B-36AB-3958-AD255366E5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052" y="2133600"/>
            <a:ext cx="5242562" cy="3581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9D136EA-F09D-DD6A-A724-D21BA75F2A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412" y="5701903"/>
            <a:ext cx="1676400" cy="85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531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aph of a bar graph&#10;&#10;AI-generated content may be incorrect.">
            <a:extLst>
              <a:ext uri="{FF2B5EF4-FFF2-40B4-BE49-F238E27FC236}">
                <a16:creationId xmlns:a16="http://schemas.microsoft.com/office/drawing/2014/main" id="{5BFD4CC4-24D7-F61B-664C-22DC5781D2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412" y="1981200"/>
            <a:ext cx="5334000" cy="371475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333EA98-E894-5010-59B7-5379848294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259346"/>
              </p:ext>
            </p:extLst>
          </p:nvPr>
        </p:nvGraphicFramePr>
        <p:xfrm>
          <a:off x="7237411" y="914400"/>
          <a:ext cx="4191002" cy="50292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95501">
                  <a:extLst>
                    <a:ext uri="{9D8B030D-6E8A-4147-A177-3AD203B41FA5}">
                      <a16:colId xmlns:a16="http://schemas.microsoft.com/office/drawing/2014/main" val="1824164236"/>
                    </a:ext>
                  </a:extLst>
                </a:gridCol>
                <a:gridCol w="2095501">
                  <a:extLst>
                    <a:ext uri="{9D8B030D-6E8A-4147-A177-3AD203B41FA5}">
                      <a16:colId xmlns:a16="http://schemas.microsoft.com/office/drawing/2014/main" val="2718271852"/>
                    </a:ext>
                  </a:extLst>
                </a:gridCol>
              </a:tblGrid>
              <a:tr h="54353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Impact Level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Description / Example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26847594"/>
                  </a:ext>
                </a:extLst>
              </a:tr>
              <a:tr h="112141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No Impact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Required consumables available or managed through buffer stock.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41062635"/>
                  </a:ext>
                </a:extLst>
              </a:tr>
              <a:tr h="112141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Minor Impact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Temporary workaround used (e.g., substitute gauze/suture), minor delay in OT flow.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05786572"/>
                  </a:ext>
                </a:extLst>
              </a:tr>
              <a:tr h="112141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Moderate Impact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Delay of OT schedule due to item shortage; backup plan required.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66958869"/>
                  </a:ext>
                </a:extLst>
              </a:tr>
              <a:tr h="112141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Major Impact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Emergency OT procedure affected or rescheduled; increased infection risk due to unavailability.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09881155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4EFD84A6-8FF0-6E94-FF2E-86D71A2394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412" y="5715000"/>
            <a:ext cx="1676400" cy="85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28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3059A0-CBB4-B4A6-A9E5-0C1639A8A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DD2AD-281E-C6D6-6D4E-2172ADEF69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3. Medicines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6B8CB7-7222-91D1-11D7-119362723E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174" y="2590800"/>
            <a:ext cx="3873770" cy="31234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A graph of blue rectangular bars with black text&#10;&#10;AI-generated content may be incorrect.">
            <a:extLst>
              <a:ext uri="{FF2B5EF4-FFF2-40B4-BE49-F238E27FC236}">
                <a16:creationId xmlns:a16="http://schemas.microsoft.com/office/drawing/2014/main" id="{76C8A9AD-647A-FAAA-D8AA-AA8DDA00BD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2712" y="1447800"/>
            <a:ext cx="6375670" cy="457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C7A89C3-3FA1-2FE2-CCCE-94FA37DF95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412" y="5715000"/>
            <a:ext cx="1676400" cy="85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36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8BA4209-CCA4-FF95-1AF5-913B4B95EF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0012047"/>
              </p:ext>
            </p:extLst>
          </p:nvPr>
        </p:nvGraphicFramePr>
        <p:xfrm>
          <a:off x="6780212" y="838200"/>
          <a:ext cx="4572002" cy="54101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86001">
                  <a:extLst>
                    <a:ext uri="{9D8B030D-6E8A-4147-A177-3AD203B41FA5}">
                      <a16:colId xmlns:a16="http://schemas.microsoft.com/office/drawing/2014/main" val="403089964"/>
                    </a:ext>
                  </a:extLst>
                </a:gridCol>
                <a:gridCol w="2286001">
                  <a:extLst>
                    <a:ext uri="{9D8B030D-6E8A-4147-A177-3AD203B41FA5}">
                      <a16:colId xmlns:a16="http://schemas.microsoft.com/office/drawing/2014/main" val="1756147455"/>
                    </a:ext>
                  </a:extLst>
                </a:gridCol>
              </a:tblGrid>
              <a:tr h="58470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Impact Level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Description / Example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94655039"/>
                  </a:ext>
                </a:extLst>
              </a:tr>
              <a:tr h="120637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No Impact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Medicine arrived on time or substitution was possible without care disruption.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23940618"/>
                  </a:ext>
                </a:extLst>
              </a:tr>
              <a:tr h="120637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Minor Impact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Slight delay in dose administration but no clinical consequence.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79262961"/>
                  </a:ext>
                </a:extLst>
              </a:tr>
              <a:tr h="120637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Moderate Impact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Delay in initiation of treatment or shift to second-line drug with reduced effectiveness.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44491893"/>
                  </a:ext>
                </a:extLst>
              </a:tr>
              <a:tr h="120637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Major Impact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Critical medicine unavailable, causing treatment suspension or emergency referral.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54725159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86D7DE63-DEB1-D579-F20B-AF29F90D1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012" y="1251084"/>
            <a:ext cx="5231680" cy="435583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993DA95-4EA0-8543-9ACA-7452A53602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412" y="5715000"/>
            <a:ext cx="1676400" cy="85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055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4D452-5652-62A8-8FFA-C0ADF1C29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Qualitative Results Summary Table</a:t>
            </a:r>
            <a:br>
              <a:rPr lang="en-US" dirty="0"/>
            </a:br>
            <a:r>
              <a:rPr lang="en-US" b="1" dirty="0"/>
              <a:t>🟦 1. Intraocular Lenses (IOLs)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92E5CCE-DEFB-232E-250F-1390551BF6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1654574"/>
              </p:ext>
            </p:extLst>
          </p:nvPr>
        </p:nvGraphicFramePr>
        <p:xfrm>
          <a:off x="1065211" y="1447800"/>
          <a:ext cx="10058403" cy="51290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52801">
                  <a:extLst>
                    <a:ext uri="{9D8B030D-6E8A-4147-A177-3AD203B41FA5}">
                      <a16:colId xmlns:a16="http://schemas.microsoft.com/office/drawing/2014/main" val="3078322137"/>
                    </a:ext>
                  </a:extLst>
                </a:gridCol>
                <a:gridCol w="3352801">
                  <a:extLst>
                    <a:ext uri="{9D8B030D-6E8A-4147-A177-3AD203B41FA5}">
                      <a16:colId xmlns:a16="http://schemas.microsoft.com/office/drawing/2014/main" val="2588422298"/>
                    </a:ext>
                  </a:extLst>
                </a:gridCol>
                <a:gridCol w="3352801">
                  <a:extLst>
                    <a:ext uri="{9D8B030D-6E8A-4147-A177-3AD203B41FA5}">
                      <a16:colId xmlns:a16="http://schemas.microsoft.com/office/drawing/2014/main" val="3715754749"/>
                    </a:ext>
                  </a:extLst>
                </a:gridCol>
              </a:tblGrid>
              <a:tr h="31329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Theme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Summary of Key Insights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Supporting Quotes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2801920"/>
                  </a:ext>
                </a:extLst>
              </a:tr>
              <a:tr h="97928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Administrative Delays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Approval and vendor communication delays affect surgery scheduling.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“Approvals take 2–3 days minimum.” “Sometimes the vendor confirmation is late.”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44736435"/>
                  </a:ext>
                </a:extLst>
              </a:tr>
              <a:tr h="97928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Eyetech System Gaps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System doesn’t give real-time alerts on IOL stockouts; manual checks are required.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“There’s no alert when lens power is missing.” “We check manually before PO.”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51122387"/>
                  </a:ext>
                </a:extLst>
              </a:tr>
              <a:tr h="64638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Emergency Responses &amp; Workarounds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Staff coordinate with nearby Eye Q centers to borrow lenses.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“We borrow from Randher or Parle Point if needed urgently.”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21988748"/>
                  </a:ext>
                </a:extLst>
              </a:tr>
              <a:tr h="97928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Impact on Revenue &amp; Patient Satisfaction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Delays lead to rescheduling surgeries, loss of patients, and reduced revenue.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“If the IOL isn’t there, we postpone surgery.” “Sometimes patients get angry and don’t return.”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49176305"/>
                  </a:ext>
                </a:extLst>
              </a:tr>
              <a:tr h="97928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Suggestions for Improvement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Predictive alerts and lens-wise forecasting should be built into the system.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“The system should alert us if any power is low.” “Auto-requisition based on consumption would help.”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88872263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DB48CE5E-0832-BDA1-4292-266F19D6F0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9813" y="253603"/>
            <a:ext cx="1676400" cy="85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764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5D593AE-3B3E-7CF7-1070-0037A740A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0169" y="1993705"/>
            <a:ext cx="2362200" cy="762000"/>
          </a:xfrm>
        </p:spPr>
        <p:txBody>
          <a:bodyPr/>
          <a:lstStyle/>
          <a:p>
            <a:r>
              <a:rPr lang="en-US" dirty="0"/>
              <a:t>Approval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159E018-6F25-E16E-CE91-D5975952F4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5854" y="8677"/>
            <a:ext cx="6317903" cy="419357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6312CB9-F1B1-5230-F77E-03AFFD1F7C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412" y="338177"/>
            <a:ext cx="1676545" cy="8535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85D1B4A-C99E-6D6C-69CE-746153E98D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308" y="4343400"/>
            <a:ext cx="11810207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867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7072B2-8EC2-E6D2-CFED-E7ADD86B7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🟨 2. OT Consumables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C517924-4D46-20A3-EB4C-56DF72F517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5526559"/>
              </p:ext>
            </p:extLst>
          </p:nvPr>
        </p:nvGraphicFramePr>
        <p:xfrm>
          <a:off x="1065211" y="1371600"/>
          <a:ext cx="10287000" cy="52380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785914308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1113695503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3143595970"/>
                    </a:ext>
                  </a:extLst>
                </a:gridCol>
              </a:tblGrid>
              <a:tr h="31874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Theme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Summary of Key Insights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Supporting Quotes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11567929"/>
                  </a:ext>
                </a:extLst>
              </a:tr>
              <a:tr h="105848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Inventory Tracking Challenges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Consumables are difficult to track; mismatch between software and physical stock is common.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“The stock shows in software but isn’t physically there.” “Consumables don’t sync in real time.”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34658447"/>
                  </a:ext>
                </a:extLst>
              </a:tr>
              <a:tr h="65763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Eyetech System Limitations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No alerts for low stock or expiry of consumables.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“No expiry alerts—sometimes we only find out at the OT table.”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83426518"/>
                  </a:ext>
                </a:extLst>
              </a:tr>
              <a:tr h="78996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Administrative Gaps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Purchase orders are based on manual stock counts; forecasting is absent.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“We don’t forecast—we raise PO when stock is very low.”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94569289"/>
                  </a:ext>
                </a:extLst>
              </a:tr>
              <a:tr h="133499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Emergency Workarounds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Staff borrow consumables from other centers or manage with substitutes.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“We got suture packs from another center when we ran out.” “Sometimes we use what’s available if there’s no time.”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75349995"/>
                  </a:ext>
                </a:extLst>
              </a:tr>
              <a:tr h="99631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Suggestions for Improvement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System should show real-time consumable expiry alerts and reorder triggers.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“If expiry alerts pop up, it’ll help avoid waste.” “A daily use trend report will help in planning.”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55062121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B5EFAA74-4C32-26EC-8F3B-0FBEBACE82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8249" y="381000"/>
            <a:ext cx="1676400" cy="85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880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E62E5-A41D-B1C4-F07B-BE55C5BE9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 </a:t>
            </a:r>
            <a:br>
              <a:rPr lang="en-US" dirty="0"/>
            </a:br>
            <a:r>
              <a:rPr lang="en-US" b="1" dirty="0"/>
              <a:t>🟥 3. Medicines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9642709-F0BF-0DAB-4A9C-13E54E97B2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9448827"/>
              </p:ext>
            </p:extLst>
          </p:nvPr>
        </p:nvGraphicFramePr>
        <p:xfrm>
          <a:off x="836612" y="1371600"/>
          <a:ext cx="10515600" cy="51880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318833524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788072721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498992100"/>
                    </a:ext>
                  </a:extLst>
                </a:gridCol>
              </a:tblGrid>
              <a:tr h="31392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Theme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Summary of Key Insights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Supporting Quotes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14837180"/>
                  </a:ext>
                </a:extLst>
              </a:tr>
              <a:tr h="98124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Stockout Consequences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Out-of-stock medicines result in local purchases or revenue loss when patients don’t return.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“If glaucoma meds aren’t in stock, we lose the sale.” “We do local purchase in urgent cases.”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51272978"/>
                  </a:ext>
                </a:extLst>
              </a:tr>
              <a:tr h="98124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No Forecasting/Manual PO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System lacks forecasting for medicine usage; staff raise orders manually.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“We manually check stock, no pop-ups.” “The system doesn’t help with forecasting.”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96639513"/>
                  </a:ext>
                </a:extLst>
              </a:tr>
              <a:tr h="78963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Coordination via Ticket System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Coordination happens via EYE Quick, but follow-up is often delayed.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“We raise tickets but they’re not resolved quickly.”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2302745"/>
                  </a:ext>
                </a:extLst>
              </a:tr>
              <a:tr h="105803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High-demand Medicines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Long-term patients (e.g., glaucoma) expect availability; stockouts affect trust and revenue.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“Patients buy glaucoma drops in bulk—if it’s not there, they don’t come back.”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11179355"/>
                  </a:ext>
                </a:extLst>
              </a:tr>
              <a:tr h="98124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Suggestions for Improvement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Demand trend-based ordering, alert systems, and expiry tracking needed.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“Add alerts for short expiry medicines.” “Trend-based suggestions for PO would help.”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9931932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10B91CFC-5F4F-1EF3-EBB4-24B10E2BF9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0612" y="350294"/>
            <a:ext cx="1676400" cy="85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76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EC0C060-DD34-0C5F-CA05-E340F504E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BB5F7E10-F99D-4681-F741-FB24DAB2371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522414" y="2039168"/>
            <a:ext cx="9364743" cy="377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2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Significant variation in TAT performance across products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"/>
              </a:spcAft>
              <a:buClrTx/>
              <a:buSz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IOLs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had timely replenishment (avg. TAT ~1.4 days), minimal impact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"/>
              </a:spcAft>
              <a:buClrTx/>
              <a:buSz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OT consumables &amp; medicines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faced frequent delays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"/>
              </a:spcAft>
              <a:buClrTx/>
              <a:buSz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Manual approval steps and outdated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Eyetech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updates increased delays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"/>
              </a:spcAft>
              <a:buClrTx/>
              <a:buSz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Vendor stockouts and coordination issues affected medicine supply most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"/>
              </a:spcAft>
              <a:buClrTx/>
              <a:buSz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Medicines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had highest number of major disruptions (therapy delays, substitutions)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IOL delays were mostly minor due to available backups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"/>
              </a:spcAft>
              <a:buClrTx/>
              <a:buSz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Eyetech’s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triggers helpful but limited without lean internal workflows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"/>
              </a:spcAft>
              <a:buClrTx/>
              <a:buSz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Findings align with literature stressing need for real-time syncing and process efficiency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2F768D-B41C-7C87-9E7D-325DE4E401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8211" y="533400"/>
            <a:ext cx="1676400" cy="85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430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DF7F86-BD22-935F-E842-72F0DE9AE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Recommendation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3C0A60-DB35-E5C1-2E33-B3B46C6929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3812" y="1371600"/>
            <a:ext cx="9982200" cy="49530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Inventory planning should be improved by analyzing past consumption patterns and forecasting future demand, particularly for high-use and critical items.</a:t>
            </a:r>
          </a:p>
          <a:p>
            <a:r>
              <a:rPr lang="en-US" dirty="0"/>
              <a:t>Collaboration with suppliers and the central depot must be strengthened through clear communication protocols, performance reviews, and timely escalation processes.</a:t>
            </a:r>
          </a:p>
          <a:p>
            <a:r>
              <a:rPr lang="en-US" dirty="0"/>
              <a:t>Establishing routine coordination mechanisms such as weekly status calls or a shared tracking dashboard can help manage urgent stock requirements effectively.</a:t>
            </a:r>
          </a:p>
          <a:p>
            <a:r>
              <a:rPr lang="en-US" dirty="0"/>
              <a:t>The hospital should institutionalize key performance indicators (KPIs), including average turnaround time (TAT), stockout rates, and approval duration, to monitor and improve inventory performance over time.</a:t>
            </a:r>
          </a:p>
          <a:p>
            <a:r>
              <a:rPr lang="en-US" dirty="0"/>
              <a:t>Lean inventory techniques, like the Two-Bin system for OT consumables, should be adopted to balance efficiency with availability and reduce both overstocking and stockouts.</a:t>
            </a:r>
          </a:p>
          <a:p>
            <a:r>
              <a:rPr lang="en-US" dirty="0"/>
              <a:t>Overall, the organization should shift from a reactive inventory model to a proactive, that supports uninterrupted patient care and optimized resource use.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01B052-8B9C-1D99-ED08-6E5DD46ADC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4412" y="381000"/>
            <a:ext cx="1676400" cy="85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445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00131-0836-8F5C-BFBC-B4AEEA658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Limitations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4ED53C-B074-A513-418B-CF97ACC4DD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Data accuracy is contingent upon the reliability of the </a:t>
            </a:r>
            <a:r>
              <a:rPr lang="en-US" dirty="0" err="1"/>
              <a:t>Eyetech</a:t>
            </a:r>
            <a:r>
              <a:rPr lang="en-US" dirty="0"/>
              <a:t> system logs and manual record-keeping.</a:t>
            </a:r>
          </a:p>
          <a:p>
            <a:pPr lvl="0"/>
            <a:r>
              <a:rPr lang="en-US" dirty="0"/>
              <a:t>The sample size for staff interviews may be small, which could limit the generalizability of qualitative findings.</a:t>
            </a:r>
          </a:p>
          <a:p>
            <a:pPr lvl="0"/>
            <a:r>
              <a:rPr lang="en-US" dirty="0"/>
              <a:t>The study is retrospective, which may limit the ability to capture real-time operational nuances.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854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9D67D-E6B0-B255-78D5-DEC543141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4812" y="609599"/>
            <a:ext cx="9601200" cy="505691"/>
          </a:xfrm>
        </p:spPr>
        <p:txBody>
          <a:bodyPr>
            <a:normAutofit fontScale="90000"/>
          </a:bodyPr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F35489-801D-5DA7-C264-3A62CC560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295400"/>
            <a:ext cx="9982202" cy="5334000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n-US" dirty="0"/>
              <a:t>Saha E, Ray PK. Inventory management and analysis of pharmaceuticals in a healthcare system. </a:t>
            </a:r>
            <a:r>
              <a:rPr lang="en-US" dirty="0" err="1"/>
              <a:t>InHealthcare</a:t>
            </a:r>
            <a:r>
              <a:rPr lang="en-US" dirty="0"/>
              <a:t> Systems Management: Methodologies and Applications: 21st Century Perspectives of Asia 2017 Sep 7 (pp. 71-95). Singapore: Springer Singapore.</a:t>
            </a:r>
          </a:p>
          <a:p>
            <a:pPr lvl="0"/>
            <a:r>
              <a:rPr lang="en-US" dirty="0"/>
              <a:t>Thomsen PB. Delays in Care Due to Inaccessibility of Essential Medical Items in Surgical Unit.</a:t>
            </a:r>
          </a:p>
          <a:p>
            <a:pPr lvl="0"/>
            <a:r>
              <a:rPr lang="en-US" dirty="0"/>
              <a:t>Sharma N. Implementation of vendor managed inventory (VMI) in managing intraocular lenses (IOL) in eye care organization. International Research Journal of Management, IT and Social Sciences. 2015;2(9):1-9.</a:t>
            </a:r>
          </a:p>
          <a:p>
            <a:pPr lvl="0"/>
            <a:r>
              <a:rPr lang="en-US" dirty="0"/>
              <a:t>Mandara RS. INVENTORY CONTROL OF DISPOSABLE MEDICAL MATERIALS AT THE BALI MANDARA EYE HOSPITAL.</a:t>
            </a:r>
          </a:p>
          <a:p>
            <a:pPr lvl="0"/>
            <a:r>
              <a:rPr lang="en-US" dirty="0"/>
              <a:t>Thomsen PB. Delays in Care Due to Inaccessibility of Essential Medical Items in Surgical Unit.</a:t>
            </a:r>
          </a:p>
          <a:p>
            <a:pPr lvl="0"/>
            <a:r>
              <a:rPr lang="en-US" dirty="0"/>
              <a:t>Landry S, Beaulieu M. The challenges of hospital supply chain management, from central stores to nursing units. </a:t>
            </a:r>
            <a:r>
              <a:rPr lang="en-US" dirty="0" err="1"/>
              <a:t>InHandbook</a:t>
            </a:r>
            <a:r>
              <a:rPr lang="en-US" dirty="0"/>
              <a:t> of healthcare operations management: Methods and applications 2013 Jan 10 (pp. 465-482). New York, NY: Springer New York.</a:t>
            </a:r>
          </a:p>
          <a:p>
            <a:pPr lvl="0"/>
            <a:r>
              <a:rPr lang="en-US" dirty="0"/>
              <a:t>Ahmadi E, Masel DT, Metcalf AY, Schuller K. Inventory management of surgical supplies and sterile instruments in hospitals: a literature review. Health Systems. 2019 May 4;8(2):134-51.</a:t>
            </a:r>
          </a:p>
          <a:p>
            <a:pPr lvl="0"/>
            <a:r>
              <a:rPr lang="en-US" dirty="0" err="1"/>
              <a:t>Kelka</a:t>
            </a:r>
            <a:r>
              <a:rPr lang="en-US" dirty="0"/>
              <a:t> H. Supply Chain Resilience: Navigating Disruptions Through Strategic Inventory Management.</a:t>
            </a:r>
          </a:p>
          <a:p>
            <a:pPr lvl="0"/>
            <a:r>
              <a:rPr lang="en-US" dirty="0"/>
              <a:t>Pal S. Advancements in AI-enhanced Just-in-Time inventory: elevating demand forecasting accuracy. International Journal for Research in Applied Science and Engineering Technology. 2023;11(11):282-9.</a:t>
            </a:r>
          </a:p>
          <a:p>
            <a:pPr lvl="0"/>
            <a:r>
              <a:rPr lang="en-US" dirty="0"/>
              <a:t>Coslett BG. Just-In-Time/Just-In-Case Inventory Management as an Influence on Supply Chain Disruption in Medical Systems Based in the Southeastern United States During the COVID-19 Pandemic.</a:t>
            </a:r>
          </a:p>
          <a:p>
            <a:pPr lvl="0"/>
            <a:r>
              <a:rPr lang="en-US" dirty="0"/>
              <a:t>Chandran V. </a:t>
            </a:r>
            <a:r>
              <a:rPr lang="en-US" i="1" dirty="0"/>
              <a:t>CHALLENGES OF LOGISTICS IN INDIAN PHARMACEUTICAL INDUSTRY</a:t>
            </a:r>
            <a:r>
              <a:rPr lang="en-US" dirty="0"/>
              <a:t> (Doctoral dissertation, Griffith College.).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BB8EB9-992B-8893-F51D-4ACACF867B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0612" y="354048"/>
            <a:ext cx="1676400" cy="85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999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ADAD9C-3026-C608-CCA0-0A230E010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414" y="457199"/>
            <a:ext cx="9601200" cy="734291"/>
          </a:xfrm>
        </p:spPr>
        <p:txBody>
          <a:bodyPr/>
          <a:lstStyle/>
          <a:p>
            <a:r>
              <a:rPr lang="en-US" dirty="0"/>
              <a:t>Organization Learnings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F3A4ED-64D9-7A9A-CD12-4943ABCD8A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2414" y="1191490"/>
            <a:ext cx="9601200" cy="4828310"/>
          </a:xfrm>
        </p:spPr>
        <p:txBody>
          <a:bodyPr/>
          <a:lstStyle/>
          <a:p>
            <a:r>
              <a:rPr lang="en-US" dirty="0"/>
              <a:t>As a Management Trainee, I underwent a comprehensive 360-degree training program that offered exposure to both clinical operations and administrative systems within a super-</a:t>
            </a:r>
            <a:r>
              <a:rPr lang="en-US" dirty="0" err="1"/>
              <a:t>speciality</a:t>
            </a:r>
            <a:r>
              <a:rPr lang="en-US" dirty="0"/>
              <a:t> eye hospital setting</a:t>
            </a:r>
            <a:endParaRPr lang="en-US" b="1" dirty="0"/>
          </a:p>
          <a:p>
            <a:r>
              <a:rPr lang="en-US" b="1" dirty="0"/>
              <a:t>Training Timeline &amp; Departmental Rotation: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4C8AA84-9491-B661-25E8-D17A642B69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0649349"/>
              </p:ext>
            </p:extLst>
          </p:nvPr>
        </p:nvGraphicFramePr>
        <p:xfrm>
          <a:off x="2817812" y="3152674"/>
          <a:ext cx="6400800" cy="28671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33600">
                  <a:extLst>
                    <a:ext uri="{9D8B030D-6E8A-4147-A177-3AD203B41FA5}">
                      <a16:colId xmlns:a16="http://schemas.microsoft.com/office/drawing/2014/main" val="1861324777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1317212035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776824834"/>
                    </a:ext>
                  </a:extLst>
                </a:gridCol>
              </a:tblGrid>
              <a:tr h="39215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1223010" algn="l"/>
                        </a:tabLst>
                      </a:pPr>
                      <a:r>
                        <a:rPr lang="en-US" sz="1600" kern="100">
                          <a:effectLst/>
                        </a:rPr>
                        <a:t>Month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1223010" algn="l"/>
                        </a:tabLst>
                      </a:pPr>
                      <a:r>
                        <a:rPr lang="en-US" sz="1600" kern="100">
                          <a:effectLst/>
                        </a:rPr>
                        <a:t>Departmental Focus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1223010" algn="l"/>
                        </a:tabLst>
                      </a:pPr>
                      <a:r>
                        <a:rPr lang="en-US" sz="1600" kern="100" dirty="0">
                          <a:effectLst/>
                        </a:rPr>
                        <a:t>Duration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874305"/>
                  </a:ext>
                </a:extLst>
              </a:tr>
              <a:tr h="80908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1223010" algn="l"/>
                        </a:tabLst>
                      </a:pPr>
                      <a:r>
                        <a:rPr lang="en-US" sz="1600" kern="100">
                          <a:effectLst/>
                        </a:rPr>
                        <a:t>Month 1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1223010" algn="l"/>
                        </a:tabLst>
                      </a:pPr>
                      <a:r>
                        <a:rPr lang="en-US" sz="1600" kern="100" dirty="0">
                          <a:effectLst/>
                        </a:rPr>
                        <a:t>Patient Relations (PRE), Registration, Optometry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1223010" algn="l"/>
                        </a:tabLst>
                      </a:pPr>
                      <a:r>
                        <a:rPr lang="en-US" sz="1600" kern="100" dirty="0">
                          <a:effectLst/>
                        </a:rPr>
                        <a:t>Week 1–4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3176216"/>
                  </a:ext>
                </a:extLst>
              </a:tr>
              <a:tr h="80908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1223010" algn="l"/>
                        </a:tabLst>
                      </a:pPr>
                      <a:r>
                        <a:rPr lang="en-US" sz="1600" kern="100">
                          <a:effectLst/>
                        </a:rPr>
                        <a:t>Month 2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1223010" algn="l"/>
                        </a:tabLst>
                      </a:pPr>
                      <a:r>
                        <a:rPr lang="en-US" sz="1600" kern="100" dirty="0">
                          <a:effectLst/>
                        </a:rPr>
                        <a:t>Pharmacy, Optical, OT Training, Product Knowledge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1223010" algn="l"/>
                        </a:tabLst>
                      </a:pPr>
                      <a:r>
                        <a:rPr lang="en-US" sz="1600" kern="100">
                          <a:effectLst/>
                        </a:rPr>
                        <a:t>Week 5–8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03144607"/>
                  </a:ext>
                </a:extLst>
              </a:tr>
              <a:tr h="80908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1223010" algn="l"/>
                        </a:tabLst>
                      </a:pPr>
                      <a:r>
                        <a:rPr lang="en-US" sz="1600" kern="100">
                          <a:effectLst/>
                        </a:rPr>
                        <a:t>Month 3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1223010" algn="l"/>
                        </a:tabLst>
                      </a:pPr>
                      <a:r>
                        <a:rPr lang="en-US" sz="1600" kern="100" dirty="0">
                          <a:effectLst/>
                        </a:rPr>
                        <a:t>Counselling, Operations, Quality, CSR, Research Work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1223010" algn="l"/>
                        </a:tabLst>
                      </a:pPr>
                      <a:r>
                        <a:rPr lang="en-US" sz="1600" kern="100" dirty="0">
                          <a:effectLst/>
                        </a:rPr>
                        <a:t>Week 9–12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95686369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CD33A53B-1129-6368-4254-4F02269574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412" y="5715000"/>
            <a:ext cx="1676400" cy="85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141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2BE29D-5164-E784-92F9-3B06ABDC0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4357" y="467141"/>
            <a:ext cx="9601200" cy="685800"/>
          </a:xfrm>
        </p:spPr>
        <p:txBody>
          <a:bodyPr/>
          <a:lstStyle/>
          <a:p>
            <a:r>
              <a:rPr lang="en-US" dirty="0"/>
              <a:t>Key Learnings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E9E1611-9402-A71A-384F-FB3324D8429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446212" y="1828800"/>
            <a:ext cx="9803224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2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Gained hands-on experience with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EyeTech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HMS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for hospital operations and inventory control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Developed strong understanding of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hospital workflows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across pharmacy, OT, optics, and patient services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Strengthened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communication and counselling skills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through direct patient interaction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Learned to manage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PO, GRN, and stock documentation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for medicines and surgical items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Understood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quality standards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audit processes aligned with NABH protocols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Participated in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community outreach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CSR activities, enhancing social accountability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Built confidence in working with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clinical teams, administrative staff, and patients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Enhanced decision-making, adaptability, and teamwork through cross-functional training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BDE693D-B1E1-F4F1-294C-D9288C31DB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0612" y="467141"/>
            <a:ext cx="1676400" cy="85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523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2C87DB6-6520-6359-F737-F52AF61BA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81" y="838200"/>
            <a:ext cx="9601200" cy="1143000"/>
          </a:xfrm>
        </p:spPr>
        <p:txBody>
          <a:bodyPr/>
          <a:lstStyle/>
          <a:p>
            <a:r>
              <a:rPr lang="en-US" b="1" dirty="0"/>
              <a:t>KEY LEARNING FROM COP ACTIVITIES</a:t>
            </a:r>
            <a:br>
              <a:rPr lang="en-IN" b="1" dirty="0"/>
            </a:br>
            <a:endParaRPr lang="en-US" dirty="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D8E24A85-2385-D584-4CCF-C9BE305EA12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522414" y="2290807"/>
            <a:ext cx="8610049" cy="3266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Gained practical experience in community-based research.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Improved communication skills with healthcare workers and beneficiaries.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Understood grassroots health service delivery.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Learned data collection and survey techniques.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Gained insights into family planning practices and challenges.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Acquired community mapping and listing skills.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Strengthened teamwork and problem-solving abilities.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007E839-99D3-C321-0123-C426EBFBA7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5944" y="558403"/>
            <a:ext cx="1676400" cy="85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354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4724A4-9C76-EEE4-0EBF-A41C894E4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INVOLVEMENT IN COMMUNITY OUTREACH PROGRAMME (COP) ACTIVITIES</a:t>
            </a:r>
            <a:br>
              <a:rPr lang="en-IN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B2CEFD-4F18-2517-36C8-16B9566A43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2414" y="1828800"/>
            <a:ext cx="9601200" cy="4495800"/>
          </a:xfrm>
        </p:spPr>
        <p:txBody>
          <a:bodyPr numCol="2" spcCol="914400"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Total Number of Visits by the Student: 14</a:t>
            </a:r>
          </a:p>
          <a:p>
            <a:pPr marL="0" indent="0">
              <a:buNone/>
            </a:pPr>
            <a:r>
              <a:rPr lang="en-US" b="1" dirty="0"/>
              <a:t>Field Visits – Sanganer, Jaipur</a:t>
            </a:r>
            <a:endParaRPr lang="en-US" dirty="0"/>
          </a:p>
          <a:p>
            <a:r>
              <a:rPr lang="en-US" dirty="0"/>
              <a:t>Conducted **</a:t>
            </a:r>
            <a:r>
              <a:rPr lang="en-US" b="1" dirty="0"/>
              <a:t>research on Family Planning</a:t>
            </a:r>
            <a:r>
              <a:rPr lang="en-US" dirty="0"/>
              <a:t> knowledge, attitude, and practices.</a:t>
            </a:r>
          </a:p>
          <a:p>
            <a:r>
              <a:rPr lang="en-US" dirty="0"/>
              <a:t>Collected primary data through structured questionnaires.</a:t>
            </a:r>
          </a:p>
          <a:p>
            <a:pPr marL="0" indent="0">
              <a:buNone/>
            </a:pPr>
            <a:r>
              <a:rPr lang="en-US" dirty="0"/>
              <a:t>Interviewed stakeholders including:</a:t>
            </a:r>
          </a:p>
          <a:p>
            <a:r>
              <a:rPr lang="en-US" dirty="0"/>
              <a:t>ASHA workers</a:t>
            </a:r>
          </a:p>
          <a:p>
            <a:r>
              <a:rPr lang="en-US" dirty="0"/>
              <a:t>ANMs (Auxiliary Nurse Midwives)</a:t>
            </a:r>
          </a:p>
          <a:p>
            <a:r>
              <a:rPr lang="en-US" dirty="0"/>
              <a:t> Lactating and married women (15–49 years)</a:t>
            </a:r>
          </a:p>
          <a:p>
            <a:r>
              <a:rPr lang="en-US" dirty="0"/>
              <a:t>Assessed usage and awareness of contraceptive methods (e.g., MPA injections, OCPs).</a:t>
            </a:r>
          </a:p>
          <a:p>
            <a:r>
              <a:rPr lang="en-US" dirty="0"/>
              <a:t>Analyzed barriers to accessing reproductive health services in rural settings.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b="1" dirty="0"/>
              <a:t>Outreach Activities – Goyla Dairy, Delhi</a:t>
            </a:r>
          </a:p>
          <a:p>
            <a:endParaRPr lang="en-US" dirty="0"/>
          </a:p>
          <a:p>
            <a:r>
              <a:rPr lang="en-US" dirty="0"/>
              <a:t>Participated in </a:t>
            </a:r>
            <a:r>
              <a:rPr lang="en-US" b="1" dirty="0"/>
              <a:t>community mapping and listing</a:t>
            </a:r>
            <a:r>
              <a:rPr lang="en-US" dirty="0"/>
              <a:t>** of households.</a:t>
            </a:r>
          </a:p>
          <a:p>
            <a:r>
              <a:rPr lang="en-US" dirty="0"/>
              <a:t>Supported identification of key health indicators and needs in the area.</a:t>
            </a:r>
          </a:p>
          <a:p>
            <a:r>
              <a:rPr lang="en-US" dirty="0"/>
              <a:t>Engaged with the local community to build rapport and understand living conditions.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F972B9-4A0A-7D8C-3E76-572D2F0350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0612" y="461800"/>
            <a:ext cx="1676400" cy="85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699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4485FD-C6C1-D9D7-6722-848032188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414" y="152400"/>
            <a:ext cx="9601200" cy="990600"/>
          </a:xfrm>
        </p:spPr>
        <p:txBody>
          <a:bodyPr/>
          <a:lstStyle/>
          <a:p>
            <a:r>
              <a:rPr lang="en-US" dirty="0"/>
              <a:t>Content: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2D885E-E972-D13F-2776-10FD299893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2414" y="1295400"/>
            <a:ext cx="9601200" cy="525780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Background of Eye Q</a:t>
            </a:r>
          </a:p>
          <a:p>
            <a:r>
              <a:rPr lang="en-US" dirty="0"/>
              <a:t>Introduction</a:t>
            </a:r>
          </a:p>
          <a:p>
            <a:r>
              <a:rPr lang="en-US" dirty="0"/>
              <a:t>Objectives</a:t>
            </a:r>
          </a:p>
          <a:p>
            <a:r>
              <a:rPr lang="en-US" dirty="0"/>
              <a:t>Methodology</a:t>
            </a:r>
          </a:p>
          <a:p>
            <a:r>
              <a:rPr lang="en-US" dirty="0"/>
              <a:t>Results</a:t>
            </a:r>
          </a:p>
          <a:p>
            <a:r>
              <a:rPr lang="en-US" dirty="0"/>
              <a:t>Discussion</a:t>
            </a:r>
          </a:p>
          <a:p>
            <a:r>
              <a:rPr lang="en-US" dirty="0"/>
              <a:t>Recommendation</a:t>
            </a:r>
          </a:p>
          <a:p>
            <a:r>
              <a:rPr lang="en-US" dirty="0"/>
              <a:t>Limitations</a:t>
            </a:r>
          </a:p>
          <a:p>
            <a:r>
              <a:rPr lang="en-US" dirty="0"/>
              <a:t>References</a:t>
            </a:r>
          </a:p>
          <a:p>
            <a:r>
              <a:rPr lang="en-US" dirty="0"/>
              <a:t>Organization Learnings</a:t>
            </a:r>
          </a:p>
          <a:p>
            <a:r>
              <a:rPr lang="en-US" dirty="0"/>
              <a:t>Key Learnings</a:t>
            </a:r>
          </a:p>
          <a:p>
            <a:r>
              <a:rPr lang="en-US" dirty="0"/>
              <a:t>Pictorial Journey</a:t>
            </a:r>
            <a:br>
              <a:rPr lang="en-US" dirty="0"/>
            </a:b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6F5863-F3AC-A54F-11B1-37D0C34B6C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6812" y="304800"/>
            <a:ext cx="1676545" cy="85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26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3ADE6AB-D55D-F488-8E54-504FDED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9121" y="304800"/>
            <a:ext cx="9601200" cy="990600"/>
          </a:xfrm>
        </p:spPr>
        <p:txBody>
          <a:bodyPr/>
          <a:lstStyle/>
          <a:p>
            <a:r>
              <a:rPr lang="en-US" b="1" dirty="0"/>
              <a:t>COP FIELD ACTIVITIES PHOTOGRAPHS</a:t>
            </a:r>
            <a:br>
              <a:rPr lang="en-IN" b="1" dirty="0"/>
            </a:br>
            <a:endParaRPr lang="en-US" dirty="0"/>
          </a:p>
        </p:txBody>
      </p:sp>
      <p:pic>
        <p:nvPicPr>
          <p:cNvPr id="6" name="Picture 5" descr="A group of people sitting in a room&#10;&#10;AI-generated content may be incorrect.">
            <a:extLst>
              <a:ext uri="{FF2B5EF4-FFF2-40B4-BE49-F238E27FC236}">
                <a16:creationId xmlns:a16="http://schemas.microsoft.com/office/drawing/2014/main" id="{E6B87084-9B33-E8FA-6869-D4CD2F93B1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15" r="11865"/>
          <a:stretch>
            <a:fillRect/>
          </a:stretch>
        </p:blipFill>
        <p:spPr>
          <a:xfrm>
            <a:off x="684212" y="848908"/>
            <a:ext cx="4988167" cy="2895600"/>
          </a:xfrm>
          <a:prstGeom prst="rect">
            <a:avLst/>
          </a:prstGeom>
        </p:spPr>
      </p:pic>
      <p:pic>
        <p:nvPicPr>
          <p:cNvPr id="8" name="Picture 7" descr="A group of people standing in front of a building&#10;&#10;AI-generated content may be incorrect.">
            <a:extLst>
              <a:ext uri="{FF2B5EF4-FFF2-40B4-BE49-F238E27FC236}">
                <a16:creationId xmlns:a16="http://schemas.microsoft.com/office/drawing/2014/main" id="{7CEB094B-0057-EDA0-5C33-0940440684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7351" y="800100"/>
            <a:ext cx="5166571" cy="2906196"/>
          </a:xfrm>
          <a:prstGeom prst="rect">
            <a:avLst/>
          </a:prstGeom>
        </p:spPr>
      </p:pic>
      <p:pic>
        <p:nvPicPr>
          <p:cNvPr id="10" name="Picture 9" descr="A group of people standing outside a building&#10;&#10;AI-generated content may be incorrect.">
            <a:extLst>
              <a:ext uri="{FF2B5EF4-FFF2-40B4-BE49-F238E27FC236}">
                <a16:creationId xmlns:a16="http://schemas.microsoft.com/office/drawing/2014/main" id="{055CE8EE-24EB-C580-7261-21F4E31A3A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8478" y="3810000"/>
            <a:ext cx="5011868" cy="281917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A084194-DD17-5B34-C58E-56E351ADC8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412" y="5701903"/>
            <a:ext cx="1676400" cy="85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10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91CC381-0E2D-38A8-2E2C-A9824D7F8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Pictorial Journey</a:t>
            </a:r>
            <a:br>
              <a:rPr lang="en-US" dirty="0"/>
            </a:b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BD0CB1-F1B5-4965-CB18-3D23BC486EC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1342"/>
          <a:stretch>
            <a:fillRect/>
          </a:stretch>
        </p:blipFill>
        <p:spPr>
          <a:xfrm>
            <a:off x="830462" y="1219200"/>
            <a:ext cx="3810001" cy="4419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000A7C1-524E-3BAA-1D78-81793ADE10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1412" y="1041402"/>
            <a:ext cx="6862566" cy="53039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098440C-032B-3756-5317-34D5435EB9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412" y="5778103"/>
            <a:ext cx="1676400" cy="85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71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sitting in a room&#10;&#10;AI-generated content may be incorrect.">
            <a:extLst>
              <a:ext uri="{FF2B5EF4-FFF2-40B4-BE49-F238E27FC236}">
                <a16:creationId xmlns:a16="http://schemas.microsoft.com/office/drawing/2014/main" id="{1B0E133E-2383-E602-B35B-A96642D2FE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47" y="1676400"/>
            <a:ext cx="6773686" cy="4876800"/>
          </a:xfrm>
          <a:prstGeom prst="rect">
            <a:avLst/>
          </a:prstGeom>
        </p:spPr>
      </p:pic>
      <p:pic>
        <p:nvPicPr>
          <p:cNvPr id="7" name="Picture 6" descr="A group of people sitting around a table&#10;&#10;AI-generated content may be incorrect.">
            <a:extLst>
              <a:ext uri="{FF2B5EF4-FFF2-40B4-BE49-F238E27FC236}">
                <a16:creationId xmlns:a16="http://schemas.microsoft.com/office/drawing/2014/main" id="{AE3B0854-4842-75CF-DAA0-D5CD78F621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342333" y="-683346"/>
            <a:ext cx="3733800" cy="531524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EA0B5C7-B8E1-45DF-4250-04E63BB3BE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4412" y="5701903"/>
            <a:ext cx="1676400" cy="85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1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CE35EFD-76B6-FEB9-AC6B-3BD933930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4812" y="2514600"/>
            <a:ext cx="8077200" cy="1143000"/>
          </a:xfrm>
        </p:spPr>
        <p:txBody>
          <a:bodyPr>
            <a:normAutofit/>
          </a:bodyPr>
          <a:lstStyle/>
          <a:p>
            <a:r>
              <a:rPr lang="en-US" sz="5400" dirty="0"/>
              <a:t>THANK YOU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6188B85-FE02-39C3-55D0-5F0CD7B6CB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412" y="5701903"/>
            <a:ext cx="1676400" cy="85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768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4F71E-72F8-049B-B0D9-25F391747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414" y="290036"/>
            <a:ext cx="9601200" cy="838200"/>
          </a:xfrm>
        </p:spPr>
        <p:txBody>
          <a:bodyPr/>
          <a:lstStyle/>
          <a:p>
            <a:r>
              <a:rPr lang="en-US" dirty="0"/>
              <a:t>Background of Eye Q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781C7D-7074-36AC-B52B-69DE54C049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58630" y="2042728"/>
            <a:ext cx="4645152" cy="3352800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ea typeface="+mn-lt"/>
                <a:cs typeface="+mn-lt"/>
              </a:rPr>
              <a:t>The Eye-Q hospital chain is committed to providing the best quality eye care at an affordable cost across India. </a:t>
            </a:r>
            <a:endParaRPr lang="en-US" dirty="0">
              <a:cs typeface="Calibri"/>
            </a:endParaRPr>
          </a:p>
          <a:p>
            <a:endParaRPr lang="en-US" dirty="0">
              <a:ea typeface="+mn-lt"/>
              <a:cs typeface="+mn-lt"/>
            </a:endParaRPr>
          </a:p>
          <a:p>
            <a:r>
              <a:rPr lang="en-US" dirty="0">
                <a:ea typeface="+mn-lt"/>
                <a:cs typeface="+mn-lt"/>
              </a:rPr>
              <a:t>Established in 2007, Eye-Q is a chain of 30 domestic Super- </a:t>
            </a:r>
            <a:r>
              <a:rPr lang="en-US" dirty="0" err="1">
                <a:ea typeface="+mn-lt"/>
                <a:cs typeface="+mn-lt"/>
              </a:rPr>
              <a:t>Speciality</a:t>
            </a:r>
            <a:r>
              <a:rPr lang="en-US" dirty="0">
                <a:ea typeface="+mn-lt"/>
                <a:cs typeface="+mn-lt"/>
              </a:rPr>
              <a:t> Eye Hospitals in Delhi-NCR, Haryana, Uttar Pradesh, Uttarakhand, and Gujarat. Also, 3 hospitals in Nigeria, Africa</a:t>
            </a:r>
            <a:endParaRPr lang="en-US" dirty="0">
              <a:cs typeface="Calibri"/>
            </a:endParaRP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9C46442-E851-BBF4-B712-17FFDE8BE4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96061" y="1166336"/>
            <a:ext cx="4645152" cy="43434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SCOPE OF SERVICES </a:t>
            </a:r>
          </a:p>
          <a:p>
            <a:r>
              <a:rPr lang="en-US" dirty="0"/>
              <a:t>Comprehensive Eye Care</a:t>
            </a:r>
          </a:p>
          <a:p>
            <a:r>
              <a:rPr lang="en-US" dirty="0"/>
              <a:t> Cataract Services</a:t>
            </a:r>
          </a:p>
          <a:p>
            <a:r>
              <a:rPr lang="en-US" dirty="0"/>
              <a:t> Refractive Services</a:t>
            </a:r>
          </a:p>
          <a:p>
            <a:r>
              <a:rPr lang="en-US" dirty="0"/>
              <a:t> Retina Services</a:t>
            </a:r>
          </a:p>
          <a:p>
            <a:r>
              <a:rPr lang="en-US" dirty="0"/>
              <a:t> Glaucoma Services</a:t>
            </a:r>
          </a:p>
          <a:p>
            <a:r>
              <a:rPr lang="en-US" dirty="0"/>
              <a:t> Pediatric Services</a:t>
            </a:r>
          </a:p>
          <a:p>
            <a:r>
              <a:rPr lang="en-US" dirty="0"/>
              <a:t> Visual Aid Services</a:t>
            </a:r>
          </a:p>
          <a:p>
            <a:r>
              <a:rPr lang="en-US" dirty="0"/>
              <a:t> </a:t>
            </a:r>
            <a:r>
              <a:rPr lang="en-US" dirty="0" err="1"/>
              <a:t>Occuplasty</a:t>
            </a:r>
            <a:r>
              <a:rPr lang="en-US" dirty="0"/>
              <a:t> Services</a:t>
            </a:r>
          </a:p>
          <a:p>
            <a:r>
              <a:rPr lang="en-US" dirty="0"/>
              <a:t>Optical Services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91CB86B-D571-B455-8D2A-37BB467D3C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4412" y="381000"/>
            <a:ext cx="1756684" cy="166172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CDD4897-DD1B-8960-C6A9-20175FA8C8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141" y="5714450"/>
            <a:ext cx="1676545" cy="85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987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22414" y="381000"/>
            <a:ext cx="9601200" cy="1143000"/>
          </a:xfrm>
        </p:spPr>
        <p:txBody>
          <a:bodyPr>
            <a:normAutofit/>
          </a:bodyPr>
          <a:lstStyle/>
          <a:p>
            <a:r>
              <a:rPr lang="en-US" sz="3600" dirty="0"/>
              <a:t>Introduction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FF4444F-DB9C-B60C-5719-4816FD416BB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12813" y="1950708"/>
            <a:ext cx="9906000" cy="4099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2" spcCol="914400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Background: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Efficient inventory of IOLs, OT consumables, and medicines is critical to avoid surgery delays and care disruptions (1,3,4).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Eye Q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Udhna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uses the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Eyetech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system for real-time stock tracking.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Despite automation, delays persist due to PO approval lags, data entry errors, and depot coordination gaps, etc.</a:t>
            </a:r>
          </a:p>
          <a:p>
            <a:pPr marL="0" indent="0">
              <a:buNone/>
            </a:pPr>
            <a:endParaRPr lang="en-US" sz="1800" b="1" dirty="0"/>
          </a:p>
          <a:p>
            <a:pPr marL="0" indent="0">
              <a:buNone/>
            </a:pPr>
            <a:endParaRPr lang="en-US" sz="1800" b="1" dirty="0"/>
          </a:p>
          <a:p>
            <a:pPr marL="0" indent="0">
              <a:buNone/>
            </a:pPr>
            <a:r>
              <a:rPr lang="en-US" sz="1800" b="1" dirty="0"/>
              <a:t>Problem Statement: </a:t>
            </a:r>
          </a:p>
          <a:p>
            <a:r>
              <a:rPr lang="en-US" sz="1800" dirty="0"/>
              <a:t>Recurring stock replenishment delays affect OT scheduling, patient satisfaction, and service efficiency.</a:t>
            </a:r>
          </a:p>
          <a:p>
            <a:pPr marL="0" indent="0">
              <a:buNone/>
            </a:pPr>
            <a:r>
              <a:rPr lang="en-US" sz="1800" b="1" dirty="0"/>
              <a:t>Significance:</a:t>
            </a:r>
          </a:p>
          <a:p>
            <a:r>
              <a:rPr lang="en-US" sz="1800" dirty="0"/>
              <a:t>Timely supply availability improves care quality, prevents cancellations, and optimizes costs.</a:t>
            </a:r>
          </a:p>
          <a:p>
            <a:pPr marL="0" indent="0">
              <a:buNone/>
            </a:pPr>
            <a:endParaRPr lang="en-US" sz="18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71CA0A-8C6F-8377-101A-8A7A123B66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141" y="5791200"/>
            <a:ext cx="1676545" cy="85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996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B99E48-6462-F5BB-03F3-BACBD6477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3899" y="381000"/>
            <a:ext cx="9601200" cy="685800"/>
          </a:xfrm>
        </p:spPr>
        <p:txBody>
          <a:bodyPr>
            <a:normAutofit/>
          </a:bodyPr>
          <a:lstStyle/>
          <a:p>
            <a:r>
              <a:rPr lang="en-US" sz="3600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03410A-D3E3-5097-0BDC-FD04CECABB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3812" y="1219200"/>
            <a:ext cx="9829802" cy="525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Primary Objective:</a:t>
            </a:r>
            <a:br>
              <a:rPr lang="en-US" dirty="0"/>
            </a:br>
            <a:r>
              <a:rPr lang="en-US" dirty="0"/>
              <a:t>To assess real-time stock replenishment processes and delivery turnaround time (TAT) for IOLs, OT consumables, and medicines in a Tertiary Eye Care Setting.</a:t>
            </a:r>
          </a:p>
          <a:p>
            <a:pPr marL="0" indent="0">
              <a:buNone/>
            </a:pPr>
            <a:r>
              <a:rPr lang="en-US" b="1" dirty="0"/>
              <a:t>Secondary Objectives:</a:t>
            </a:r>
            <a:endParaRPr lang="en-US" dirty="0"/>
          </a:p>
          <a:p>
            <a:pPr lvl="0"/>
            <a:r>
              <a:rPr lang="en-US" dirty="0"/>
              <a:t>To analyze the average TAT from stock requisition to replenishment for IOLs, OT consumables, and medicines.</a:t>
            </a:r>
          </a:p>
          <a:p>
            <a:pPr lvl="0"/>
            <a:r>
              <a:rPr lang="en-US" dirty="0"/>
              <a:t>To identify any bottlenecks or delays in the stock replenishment cycle from the central depot to the </a:t>
            </a:r>
            <a:r>
              <a:rPr lang="en-US" dirty="0" err="1"/>
              <a:t>Udhna</a:t>
            </a:r>
            <a:r>
              <a:rPr lang="en-US" dirty="0"/>
              <a:t> Center.</a:t>
            </a:r>
          </a:p>
          <a:p>
            <a:pPr lvl="0"/>
            <a:r>
              <a:rPr lang="en-US" dirty="0"/>
              <a:t>To explore staff perspectives on coordination and delays affecting stock availability.</a:t>
            </a:r>
          </a:p>
          <a:p>
            <a:pPr lvl="0"/>
            <a:r>
              <a:rPr lang="en-US" dirty="0"/>
              <a:t>To provide recommendations for optimizing stock replenishment and improving delivery timelines based on findings.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825CC4-94F3-DA4B-FB7A-293617066F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6726" y="402539"/>
            <a:ext cx="1676400" cy="85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58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FE9FB-1160-FA32-47B5-F9907D898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5462" y="533400"/>
            <a:ext cx="9601200" cy="838200"/>
          </a:xfrm>
        </p:spPr>
        <p:txBody>
          <a:bodyPr>
            <a:normAutofit/>
          </a:bodyPr>
          <a:lstStyle/>
          <a:p>
            <a:r>
              <a:rPr lang="en-US" sz="3600" dirty="0"/>
              <a:t>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A24EB2-4632-18A3-C4CE-743139098F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lvl="0" indent="0">
              <a:buNone/>
              <a:tabLst>
                <a:tab pos="457200" algn="l"/>
              </a:tabLst>
            </a:pPr>
            <a:r>
              <a:rPr lang="en-US" b="1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1.   </a:t>
            </a:r>
            <a:r>
              <a:rPr lang="en-US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Study design: </a:t>
            </a:r>
          </a:p>
          <a:p>
            <a:pPr marR="0" lvl="0">
              <a:tabLst>
                <a:tab pos="457200" algn="l"/>
              </a:tabLst>
            </a:pP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Cross- Sectional Descriptive Design</a:t>
            </a:r>
          </a:p>
          <a:p>
            <a:pPr marR="0" lvl="0">
              <a:tabLst>
                <a:tab pos="457200" algn="l"/>
              </a:tabLst>
            </a:pPr>
            <a:r>
              <a:rPr lang="en-US" sz="18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Over a fixed Retrospective timeframe</a:t>
            </a:r>
          </a:p>
          <a:p>
            <a:pPr marR="0" lvl="0">
              <a:tabLst>
                <a:tab pos="457200" algn="l"/>
              </a:tabLst>
            </a:pP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Quantitative as well as Qualitative</a:t>
            </a:r>
          </a:p>
          <a:p>
            <a:pPr marR="0" lvl="0">
              <a:tabLst>
                <a:tab pos="457200" algn="l"/>
              </a:tabLst>
            </a:pPr>
            <a:endParaRPr lang="en-US" sz="1800" dirty="0"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indent="0">
              <a:buNone/>
              <a:tabLst>
                <a:tab pos="457200" algn="l"/>
              </a:tabLst>
            </a:pPr>
            <a:r>
              <a:rPr lang="en-US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2.  Study Area:</a:t>
            </a:r>
          </a:p>
          <a:p>
            <a:pPr marL="0" indent="0">
              <a:buNone/>
              <a:tabLst>
                <a:tab pos="457200" algn="l"/>
              </a:tabLst>
            </a:pPr>
            <a:r>
              <a:rPr lang="en-US" sz="1800" b="1" dirty="0"/>
              <a:t>Eye Q Vision Pvt. Ltd., </a:t>
            </a:r>
            <a:r>
              <a:rPr lang="en-US" sz="1800" b="1" dirty="0" err="1"/>
              <a:t>Udhna</a:t>
            </a:r>
            <a:r>
              <a:rPr lang="en-US" sz="1800" b="1" dirty="0"/>
              <a:t> Center</a:t>
            </a:r>
            <a:r>
              <a:rPr lang="en-US" sz="1800" dirty="0"/>
              <a:t> in Surat, Gujarat. </a:t>
            </a:r>
          </a:p>
          <a:p>
            <a:pPr marL="0" indent="0">
              <a:buNone/>
              <a:tabLst>
                <a:tab pos="457200" algn="l"/>
              </a:tabLst>
            </a:pPr>
            <a:r>
              <a:rPr lang="en-US" sz="1800" dirty="0"/>
              <a:t>The center is part of a specialized chain of ophthalmic hospitals, known for integrating digital inventory solutions like </a:t>
            </a:r>
            <a:r>
              <a:rPr lang="en-US" sz="1800" dirty="0" err="1"/>
              <a:t>Eyetech</a:t>
            </a:r>
            <a:r>
              <a:rPr lang="en-US" sz="1800" dirty="0"/>
              <a:t> for real-time stock monitoring.</a:t>
            </a: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 lvl="0" indent="0">
              <a:buNone/>
              <a:tabLst>
                <a:tab pos="457200" algn="l"/>
              </a:tabLst>
            </a:pP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5904EC-D802-2D67-E9DE-BB8A4CF330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4412" y="520303"/>
            <a:ext cx="1676400" cy="85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438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E2817C-4889-B7CF-6025-33B470106B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011" y="685800"/>
            <a:ext cx="10210802" cy="5829300"/>
          </a:xfrm>
        </p:spPr>
        <p:txBody>
          <a:bodyPr numCol="2">
            <a:normAutofit fontScale="25000" lnSpcReduction="20000"/>
          </a:bodyPr>
          <a:lstStyle/>
          <a:p>
            <a:pPr marL="0" marR="0" lvl="0" indent="0">
              <a:lnSpc>
                <a:spcPct val="120000"/>
              </a:lnSpc>
              <a:buNone/>
              <a:tabLst>
                <a:tab pos="457200" algn="l"/>
              </a:tabLst>
            </a:pPr>
            <a:r>
              <a:rPr lang="en-US" sz="80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3.   Study population:</a:t>
            </a:r>
          </a:p>
          <a:p>
            <a:pPr>
              <a:lnSpc>
                <a:spcPct val="120000"/>
              </a:lnSpc>
              <a:buNone/>
            </a:pPr>
            <a:r>
              <a:rPr lang="en-US" sz="7200" dirty="0">
                <a:latin typeface="Aptos" panose="020B0004020202020204" pitchFamily="34" charset="0"/>
              </a:rPr>
              <a:t>staff involved in stock management and logistics, including: </a:t>
            </a:r>
            <a:r>
              <a:rPr lang="en-US" sz="7200" b="1" dirty="0">
                <a:latin typeface="Aptos" panose="020B0004020202020204" pitchFamily="34" charset="0"/>
              </a:rPr>
              <a:t>4-5 key personnel</a:t>
            </a:r>
            <a:endParaRPr lang="en-US" sz="7200" dirty="0">
              <a:latin typeface="Aptos" panose="020B0004020202020204" pitchFamily="34" charset="0"/>
            </a:endParaRP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7200" dirty="0">
                <a:latin typeface="Aptos" panose="020B0004020202020204" pitchFamily="34" charset="0"/>
              </a:rPr>
              <a:t>Inventory/Pharmacy staff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7200" dirty="0">
                <a:latin typeface="Aptos" panose="020B0004020202020204" pitchFamily="34" charset="0"/>
              </a:rPr>
              <a:t>Depot coordination personnel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7200" dirty="0" err="1">
                <a:latin typeface="Aptos" panose="020B0004020202020204" pitchFamily="34" charset="0"/>
              </a:rPr>
              <a:t>Eyetech</a:t>
            </a:r>
            <a:r>
              <a:rPr lang="en-US" sz="7200" dirty="0">
                <a:latin typeface="Aptos" panose="020B0004020202020204" pitchFamily="34" charset="0"/>
              </a:rPr>
              <a:t> software operator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7200" dirty="0">
                <a:latin typeface="Aptos" panose="020B0004020202020204" pitchFamily="34" charset="0"/>
              </a:rPr>
              <a:t>Center/operations manager</a:t>
            </a:r>
          </a:p>
          <a:p>
            <a:pPr marL="0" indent="0">
              <a:lnSpc>
                <a:spcPct val="120000"/>
              </a:lnSpc>
              <a:buNone/>
              <a:tabLst>
                <a:tab pos="457200" algn="l"/>
              </a:tabLst>
            </a:pPr>
            <a:endParaRPr lang="en-US" sz="7400" b="1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indent="0">
              <a:lnSpc>
                <a:spcPct val="120000"/>
              </a:lnSpc>
              <a:buNone/>
              <a:tabLst>
                <a:tab pos="457200" algn="l"/>
              </a:tabLst>
            </a:pPr>
            <a:endParaRPr lang="en-US" sz="7400" b="1" dirty="0"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indent="0">
              <a:lnSpc>
                <a:spcPct val="120000"/>
              </a:lnSpc>
              <a:buNone/>
              <a:tabLst>
                <a:tab pos="457200" algn="l"/>
              </a:tabLst>
            </a:pPr>
            <a:endParaRPr lang="en-US" sz="7400" b="1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indent="0">
              <a:lnSpc>
                <a:spcPct val="120000"/>
              </a:lnSpc>
              <a:buNone/>
              <a:tabLst>
                <a:tab pos="457200" algn="l"/>
              </a:tabLst>
            </a:pPr>
            <a:endParaRPr lang="en-US" sz="7400" b="1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indent="0">
              <a:lnSpc>
                <a:spcPct val="120000"/>
              </a:lnSpc>
              <a:buNone/>
              <a:tabLst>
                <a:tab pos="457200" algn="l"/>
              </a:tabLst>
            </a:pPr>
            <a:endParaRPr lang="en-US" sz="7400" b="1" dirty="0"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indent="0">
              <a:lnSpc>
                <a:spcPct val="120000"/>
              </a:lnSpc>
              <a:buNone/>
              <a:tabLst>
                <a:tab pos="457200" algn="l"/>
              </a:tabLst>
            </a:pPr>
            <a:endParaRPr lang="en-US" sz="7400" b="1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indent="0">
              <a:lnSpc>
                <a:spcPct val="120000"/>
              </a:lnSpc>
              <a:buNone/>
              <a:tabLst>
                <a:tab pos="457200" algn="l"/>
              </a:tabLst>
            </a:pPr>
            <a:endParaRPr lang="en-US" sz="7400" b="1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indent="0">
              <a:lnSpc>
                <a:spcPct val="120000"/>
              </a:lnSpc>
              <a:buNone/>
              <a:tabLst>
                <a:tab pos="457200" algn="l"/>
              </a:tabLst>
            </a:pPr>
            <a:endParaRPr lang="en-US" sz="7400" b="1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indent="0">
              <a:lnSpc>
                <a:spcPct val="120000"/>
              </a:lnSpc>
              <a:buNone/>
              <a:tabLst>
                <a:tab pos="457200" algn="l"/>
              </a:tabLst>
            </a:pPr>
            <a:r>
              <a:rPr lang="en-US" sz="80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4.  Sample – sample size and sampling:</a:t>
            </a:r>
          </a:p>
          <a:p>
            <a:pPr marL="0" indent="0">
              <a:lnSpc>
                <a:spcPct val="120000"/>
              </a:lnSpc>
              <a:buNone/>
              <a:tabLst>
                <a:tab pos="457200" algn="l"/>
              </a:tabLst>
            </a:pPr>
            <a:r>
              <a:rPr lang="en-US" sz="7200" dirty="0">
                <a:latin typeface="Aptos" panose="020B0004020202020204" pitchFamily="34" charset="0"/>
              </a:rPr>
              <a:t>A </a:t>
            </a:r>
            <a:r>
              <a:rPr lang="en-US" sz="7200" b="1" dirty="0">
                <a:latin typeface="Aptos" panose="020B0004020202020204" pitchFamily="34" charset="0"/>
              </a:rPr>
              <a:t>purposive sampling</a:t>
            </a:r>
            <a:r>
              <a:rPr lang="en-US" sz="7200" dirty="0">
                <a:latin typeface="Aptos" panose="020B0004020202020204" pitchFamily="34" charset="0"/>
              </a:rPr>
              <a:t> method will be used to select staff with direct involvement in the stock and supply chain.</a:t>
            </a:r>
          </a:p>
          <a:p>
            <a:pPr>
              <a:lnSpc>
                <a:spcPct val="120000"/>
              </a:lnSpc>
              <a:buNone/>
            </a:pPr>
            <a:r>
              <a:rPr lang="en-US" sz="7200" b="1" dirty="0">
                <a:latin typeface="Aptos" panose="020B0004020202020204" pitchFamily="34" charset="0"/>
              </a:rPr>
              <a:t>Quantitative Sample</a:t>
            </a:r>
            <a:r>
              <a:rPr lang="en-US" sz="7200" dirty="0">
                <a:latin typeface="Aptos" panose="020B0004020202020204" pitchFamily="34" charset="0"/>
              </a:rPr>
              <a:t>: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7200" dirty="0">
                <a:latin typeface="Aptos" panose="020B0004020202020204" pitchFamily="34" charset="0"/>
              </a:rPr>
              <a:t>Retrospective inventory and TAT records for 6 months (approx.) covering IOLs, OT consumables, and medicines(9 months), with at least 30–50 cases per product category.</a:t>
            </a:r>
          </a:p>
          <a:p>
            <a:pPr marL="0" indent="0">
              <a:buNone/>
              <a:tabLst>
                <a:tab pos="457200" algn="l"/>
              </a:tabLst>
            </a:pPr>
            <a:endParaRPr lang="en-US" sz="20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 lvl="0" indent="0">
              <a:buNone/>
              <a:tabLst>
                <a:tab pos="457200" algn="l"/>
              </a:tabLst>
            </a:pPr>
            <a:endParaRPr lang="en-US" sz="20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 lvl="0" indent="0">
              <a:buNone/>
              <a:tabLst>
                <a:tab pos="457200" algn="l"/>
              </a:tabLst>
            </a:pPr>
            <a:endParaRPr lang="en-US" sz="20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CFC1E6C-2963-1AA6-70F1-F6EBAD094B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412" y="5698439"/>
            <a:ext cx="1676400" cy="85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545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7DE499-B16B-4448-3283-F9FC27B789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2414" y="685800"/>
            <a:ext cx="9601200" cy="5943600"/>
          </a:xfrm>
        </p:spPr>
        <p:txBody>
          <a:bodyPr numCol="2">
            <a:normAutofit/>
          </a:bodyPr>
          <a:lstStyle/>
          <a:p>
            <a:pPr marL="0" marR="0" lvl="0" indent="0">
              <a:buNone/>
              <a:tabLst>
                <a:tab pos="457200" algn="l"/>
              </a:tabLst>
            </a:pPr>
            <a:r>
              <a:rPr lang="en-US" sz="22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5.   Study variables:</a:t>
            </a:r>
          </a:p>
          <a:p>
            <a:pPr>
              <a:lnSpc>
                <a:spcPct val="120000"/>
              </a:lnSpc>
              <a:spcBef>
                <a:spcPts val="600"/>
              </a:spcBef>
              <a:tabLst>
                <a:tab pos="457200" algn="l"/>
              </a:tabLst>
            </a:pPr>
            <a:r>
              <a:rPr lang="en-US" sz="19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Independent Variable- 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US" sz="19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Frequency of stock updates in software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US" sz="19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Inventory Request Time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US" sz="19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De</a:t>
            </a:r>
            <a:r>
              <a:rPr lang="en-US" sz="19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pot response time 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US" sz="19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Availability of items in stock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  <a:tabLst>
                <a:tab pos="457200" algn="l"/>
              </a:tabLst>
            </a:pPr>
            <a:endParaRPr lang="en-US" sz="1900" dirty="0"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  <a:tabLst>
                <a:tab pos="457200" algn="l"/>
              </a:tabLst>
            </a:pPr>
            <a:endParaRPr lang="en-US" sz="1900" dirty="0"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  <a:tabLst>
                <a:tab pos="457200" algn="l"/>
              </a:tabLst>
            </a:pPr>
            <a:endParaRPr lang="en-US" sz="1900" dirty="0"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  <a:tabLst>
                <a:tab pos="457200" algn="l"/>
              </a:tabLst>
            </a:pPr>
            <a:endParaRPr lang="en-US" sz="1900" dirty="0"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  <a:tabLst>
                <a:tab pos="457200" algn="l"/>
              </a:tabLst>
            </a:pPr>
            <a:endParaRPr lang="en-US" sz="1900" dirty="0"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  <a:tabLst>
                <a:tab pos="457200" algn="l"/>
              </a:tabLst>
            </a:pPr>
            <a:endParaRPr lang="en-US" sz="1900" dirty="0"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  <a:tabLst>
                <a:tab pos="457200" algn="l"/>
              </a:tabLst>
            </a:pPr>
            <a:endParaRPr lang="en-US" sz="1900" dirty="0"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  <a:tabLst>
                <a:tab pos="457200" algn="l"/>
              </a:tabLst>
            </a:pPr>
            <a:endParaRPr lang="en-US" sz="1900" dirty="0"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tabLst>
                <a:tab pos="457200" algn="l"/>
              </a:tabLst>
            </a:pPr>
            <a:r>
              <a:rPr lang="en-US" sz="19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Dependent Variable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US" sz="19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Delivery Turnaround Time (TAT)</a:t>
            </a:r>
          </a:p>
          <a:p>
            <a:pPr marL="0" indent="0" algn="ctr">
              <a:lnSpc>
                <a:spcPct val="120000"/>
              </a:lnSpc>
              <a:spcBef>
                <a:spcPts val="600"/>
              </a:spcBef>
              <a:buNone/>
              <a:tabLst>
                <a:tab pos="457200" algn="l"/>
              </a:tabLst>
            </a:pPr>
            <a:r>
              <a:rPr lang="en-US" sz="1900" b="1" dirty="0">
                <a:highlight>
                  <a:srgbClr val="FF00FF"/>
                </a:highlight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TAT = Date of Delivery (or Goods received) – Date of request (or Purchase Order)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US" sz="19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Stock-out incidence rate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US" sz="19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Delay in scheduled surgeries/procedure due to unavailability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457200" algn="l"/>
              </a:tabLst>
            </a:pPr>
            <a:endParaRPr lang="en-US" sz="1900" dirty="0"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tabLst>
                <a:tab pos="457200" algn="l"/>
              </a:tabLst>
            </a:pPr>
            <a:r>
              <a:rPr lang="en-US" sz="1900" b="1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Cofounding Variables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US" sz="19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Staff Absenteeism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US" sz="19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Power/Internet Failure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US" sz="19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Seasonal demand surges</a:t>
            </a:r>
            <a:endParaRPr lang="en-US" sz="19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5686DD4-E27B-3A70-F198-E1418D69CF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214" y="5746551"/>
            <a:ext cx="1676400" cy="85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588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Vertical and Horizontal design template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Vertical and horizontal design slides.potx" id="{7E307492-4344-40EC-954C-E30551E95991}" vid="{493C3130-E1FA-416B-8465-D41FAD56C1B7}"/>
    </a:ext>
  </a:extLst>
</a:theme>
</file>

<file path=ppt/theme/theme2.xml><?xml version="1.0" encoding="utf-8"?>
<a:theme xmlns:a="http://schemas.openxmlformats.org/drawingml/2006/main" name="Office Theme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Vertical and horizontal design slides</Template>
  <TotalTime>1160</TotalTime>
  <Words>2511</Words>
  <Application>Microsoft Office PowerPoint</Application>
  <PresentationFormat>Custom</PresentationFormat>
  <Paragraphs>323</Paragraphs>
  <Slides>33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굴림</vt:lpstr>
      <vt:lpstr>Aptos</vt:lpstr>
      <vt:lpstr>Arial</vt:lpstr>
      <vt:lpstr>Calibri</vt:lpstr>
      <vt:lpstr>Century Gothic</vt:lpstr>
      <vt:lpstr>Wingdings</vt:lpstr>
      <vt:lpstr>Vertical and Horizontal design template</vt:lpstr>
      <vt:lpstr> Dissertation - Krati Gupta  (PG/23/052)</vt:lpstr>
      <vt:lpstr>Approval</vt:lpstr>
      <vt:lpstr>Content:</vt:lpstr>
      <vt:lpstr>Background of Eye Q</vt:lpstr>
      <vt:lpstr>Introduction</vt:lpstr>
      <vt:lpstr>Objectives</vt:lpstr>
      <vt:lpstr>Methodology</vt:lpstr>
      <vt:lpstr>PowerPoint Presentation</vt:lpstr>
      <vt:lpstr>PowerPoint Presentation</vt:lpstr>
      <vt:lpstr>PowerPoint Presentation</vt:lpstr>
      <vt:lpstr>PowerPoint Presentation</vt:lpstr>
      <vt:lpstr>Results:  Summary Table: Turnaround Time by Category </vt:lpstr>
      <vt:lpstr>Results</vt:lpstr>
      <vt:lpstr>PowerPoint Presentation</vt:lpstr>
      <vt:lpstr>Results:</vt:lpstr>
      <vt:lpstr>PowerPoint Presentation</vt:lpstr>
      <vt:lpstr>Results</vt:lpstr>
      <vt:lpstr>PowerPoint Presentation</vt:lpstr>
      <vt:lpstr>Qualitative Results Summary Table 🟦 1. Intraocular Lenses (IOLs) </vt:lpstr>
      <vt:lpstr>🟨 2. OT Consumables </vt:lpstr>
      <vt:lpstr>  🟥 3. Medicines </vt:lpstr>
      <vt:lpstr>Discussion</vt:lpstr>
      <vt:lpstr>Recommendation </vt:lpstr>
      <vt:lpstr>Limitations</vt:lpstr>
      <vt:lpstr>References</vt:lpstr>
      <vt:lpstr>Organization Learnings</vt:lpstr>
      <vt:lpstr>Key Learnings</vt:lpstr>
      <vt:lpstr>KEY LEARNING FROM COP ACTIVITIES </vt:lpstr>
      <vt:lpstr>INVOLVEMENT IN COMMUNITY OUTREACH PROGRAMME (COP) ACTIVITIES </vt:lpstr>
      <vt:lpstr>COP FIELD ACTIVITIES PHOTOGRAPHS </vt:lpstr>
      <vt:lpstr>Pictorial Journey 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Krati Gupta</dc:creator>
  <cp:lastModifiedBy>Krati Gupta</cp:lastModifiedBy>
  <cp:revision>79</cp:revision>
  <dcterms:created xsi:type="dcterms:W3CDTF">2025-04-30T02:59:44Z</dcterms:created>
  <dcterms:modified xsi:type="dcterms:W3CDTF">2025-06-26T05:48:56Z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74067800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