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3" r:id="rId15"/>
    <p:sldId id="270" r:id="rId16"/>
    <p:sldId id="269"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7" d="100"/>
          <a:sy n="67" d="100"/>
        </p:scale>
        <p:origin x="4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6C634B-78D5-41C8-BB62-234D4517636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498BAE-EF7D-4253-885B-2E96C23A5091}">
      <dgm:prSet/>
      <dgm:spPr/>
      <dgm:t>
        <a:bodyPr/>
        <a:lstStyle/>
        <a:p>
          <a:pPr rtl="0"/>
          <a:r>
            <a:rPr lang="en-US" dirty="0"/>
            <a:t>India's first and only NABH-accredited cancer hospital.</a:t>
          </a:r>
          <a:r>
            <a:rPr lang="en-US" dirty="0">
              <a:latin typeface="Gill Sans Nova"/>
            </a:rPr>
            <a:t> </a:t>
          </a:r>
          <a:endParaRPr lang="en-US" dirty="0"/>
        </a:p>
      </dgm:t>
    </dgm:pt>
    <dgm:pt modelId="{C32CFF24-4117-46C8-845D-23A61489AE98}" type="parTrans" cxnId="{51C33316-FAB4-49EA-BEEE-0A9DC4FB67FC}">
      <dgm:prSet/>
      <dgm:spPr/>
      <dgm:t>
        <a:bodyPr/>
        <a:lstStyle/>
        <a:p>
          <a:endParaRPr lang="en-US"/>
        </a:p>
      </dgm:t>
    </dgm:pt>
    <dgm:pt modelId="{B97D2758-B009-450F-B926-56F6A574B5C9}" type="sibTrans" cxnId="{51C33316-FAB4-49EA-BEEE-0A9DC4FB67FC}">
      <dgm:prSet/>
      <dgm:spPr/>
      <dgm:t>
        <a:bodyPr/>
        <a:lstStyle/>
        <a:p>
          <a:endParaRPr lang="en-US"/>
        </a:p>
      </dgm:t>
    </dgm:pt>
    <dgm:pt modelId="{2BC3924A-F970-475C-B917-1E664A74847A}">
      <dgm:prSet/>
      <dgm:spPr/>
      <dgm:t>
        <a:bodyPr/>
        <a:lstStyle/>
        <a:p>
          <a:r>
            <a:rPr lang="en-US" dirty="0"/>
            <a:t>350 bedded hospital</a:t>
          </a:r>
        </a:p>
      </dgm:t>
    </dgm:pt>
    <dgm:pt modelId="{727EC16D-6767-445D-9249-5C4C696F812B}" type="parTrans" cxnId="{B3A95BEE-6D4C-442F-B315-E9E8F68F457B}">
      <dgm:prSet/>
      <dgm:spPr/>
      <dgm:t>
        <a:bodyPr/>
        <a:lstStyle/>
        <a:p>
          <a:endParaRPr lang="en-US"/>
        </a:p>
      </dgm:t>
    </dgm:pt>
    <dgm:pt modelId="{A8BA0FD6-A109-4CCA-A959-4B6352339C57}" type="sibTrans" cxnId="{B3A95BEE-6D4C-442F-B315-E9E8F68F457B}">
      <dgm:prSet/>
      <dgm:spPr/>
      <dgm:t>
        <a:bodyPr/>
        <a:lstStyle/>
        <a:p>
          <a:endParaRPr lang="en-US"/>
        </a:p>
      </dgm:t>
    </dgm:pt>
    <dgm:pt modelId="{78ADD3D3-9F60-46CA-BAAF-FBE43E7D3778}">
      <dgm:prSet/>
      <dgm:spPr/>
      <dgm:t>
        <a:bodyPr/>
        <a:lstStyle/>
        <a:p>
          <a:pPr rtl="0"/>
          <a:r>
            <a:rPr lang="en-US" dirty="0">
              <a:latin typeface="Gill Sans Nova"/>
            </a:rPr>
            <a:t>Own</a:t>
          </a:r>
          <a:r>
            <a:rPr lang="en-US" dirty="0"/>
            <a:t> pharmacy to ensure availability of genuine </a:t>
          </a:r>
          <a:r>
            <a:rPr lang="en-US" dirty="0">
              <a:latin typeface="Gill Sans Nova"/>
            </a:rPr>
            <a:t>drugs</a:t>
          </a:r>
        </a:p>
      </dgm:t>
    </dgm:pt>
    <dgm:pt modelId="{739ECF8C-D192-44ED-8A90-5D1DC36E7F25}" type="parTrans" cxnId="{208A1FD5-37EE-4812-AE17-9401E72F08C9}">
      <dgm:prSet/>
      <dgm:spPr/>
      <dgm:t>
        <a:bodyPr/>
        <a:lstStyle/>
        <a:p>
          <a:endParaRPr lang="en-US"/>
        </a:p>
      </dgm:t>
    </dgm:pt>
    <dgm:pt modelId="{FE53C108-1648-481B-9782-C2A2034E64D6}" type="sibTrans" cxnId="{208A1FD5-37EE-4812-AE17-9401E72F08C9}">
      <dgm:prSet/>
      <dgm:spPr/>
      <dgm:t>
        <a:bodyPr/>
        <a:lstStyle/>
        <a:p>
          <a:endParaRPr lang="en-US"/>
        </a:p>
      </dgm:t>
    </dgm:pt>
    <dgm:pt modelId="{FA3AA8B0-D572-4768-B3F0-1D62577AFC5D}">
      <dgm:prSet phldr="0"/>
      <dgm:spPr/>
      <dgm:t>
        <a:bodyPr/>
        <a:lstStyle/>
        <a:p>
          <a:r>
            <a:rPr lang="en-US" dirty="0">
              <a:latin typeface="Gill Sans Nova"/>
            </a:rPr>
            <a:t> Cental</a:t>
          </a:r>
          <a:r>
            <a:rPr lang="en-US" dirty="0"/>
            <a:t> pharmacy store, satellite department pharmacy stores and pharmacy shop</a:t>
          </a:r>
        </a:p>
      </dgm:t>
    </dgm:pt>
    <dgm:pt modelId="{8B6CC938-A502-4C3E-AD7E-5EB320417EC4}" type="parTrans" cxnId="{B95F63D2-5B0E-4875-BB0D-B05E369B4A25}">
      <dgm:prSet/>
      <dgm:spPr/>
    </dgm:pt>
    <dgm:pt modelId="{B4D1DA60-0382-458E-9AF0-E9D120653C27}" type="sibTrans" cxnId="{B95F63D2-5B0E-4875-BB0D-B05E369B4A25}">
      <dgm:prSet/>
      <dgm:spPr/>
    </dgm:pt>
    <dgm:pt modelId="{804263A4-F33D-4C94-A2BD-1743D03AFCFA}" type="pres">
      <dgm:prSet presAssocID="{826C634B-78D5-41C8-BB62-234D45176367}" presName="diagram" presStyleCnt="0">
        <dgm:presLayoutVars>
          <dgm:dir/>
          <dgm:resizeHandles val="exact"/>
        </dgm:presLayoutVars>
      </dgm:prSet>
      <dgm:spPr/>
    </dgm:pt>
    <dgm:pt modelId="{76598039-D04E-4B5A-BFD9-C0C27B32B27B}" type="pres">
      <dgm:prSet presAssocID="{81498BAE-EF7D-4253-885B-2E96C23A5091}" presName="node" presStyleLbl="node1" presStyleIdx="0" presStyleCnt="4">
        <dgm:presLayoutVars>
          <dgm:bulletEnabled val="1"/>
        </dgm:presLayoutVars>
      </dgm:prSet>
      <dgm:spPr/>
    </dgm:pt>
    <dgm:pt modelId="{FA61A66F-11A5-4DDB-BD0C-C9FED3134C38}" type="pres">
      <dgm:prSet presAssocID="{B97D2758-B009-450F-B926-56F6A574B5C9}" presName="sibTrans" presStyleCnt="0"/>
      <dgm:spPr/>
    </dgm:pt>
    <dgm:pt modelId="{0B9CF049-30EA-4029-A9F7-D4F1420828B8}" type="pres">
      <dgm:prSet presAssocID="{2BC3924A-F970-475C-B917-1E664A74847A}" presName="node" presStyleLbl="node1" presStyleIdx="1" presStyleCnt="4">
        <dgm:presLayoutVars>
          <dgm:bulletEnabled val="1"/>
        </dgm:presLayoutVars>
      </dgm:prSet>
      <dgm:spPr/>
    </dgm:pt>
    <dgm:pt modelId="{AC00E298-A225-4938-BB5C-FE84E8668D46}" type="pres">
      <dgm:prSet presAssocID="{A8BA0FD6-A109-4CCA-A959-4B6352339C57}" presName="sibTrans" presStyleCnt="0"/>
      <dgm:spPr/>
    </dgm:pt>
    <dgm:pt modelId="{1ADFCCC4-E722-494A-B5A2-6748E1AC517E}" type="pres">
      <dgm:prSet presAssocID="{78ADD3D3-9F60-46CA-BAAF-FBE43E7D3778}" presName="node" presStyleLbl="node1" presStyleIdx="2" presStyleCnt="4">
        <dgm:presLayoutVars>
          <dgm:bulletEnabled val="1"/>
        </dgm:presLayoutVars>
      </dgm:prSet>
      <dgm:spPr/>
    </dgm:pt>
    <dgm:pt modelId="{D58BF877-B8A5-40CC-88E5-41DC754D626F}" type="pres">
      <dgm:prSet presAssocID="{FE53C108-1648-481B-9782-C2A2034E64D6}" presName="sibTrans" presStyleCnt="0"/>
      <dgm:spPr/>
    </dgm:pt>
    <dgm:pt modelId="{E0E2836B-2C88-4FFB-AAD2-1003FE4F5E4E}" type="pres">
      <dgm:prSet presAssocID="{FA3AA8B0-D572-4768-B3F0-1D62577AFC5D}" presName="node" presStyleLbl="node1" presStyleIdx="3" presStyleCnt="4">
        <dgm:presLayoutVars>
          <dgm:bulletEnabled val="1"/>
        </dgm:presLayoutVars>
      </dgm:prSet>
      <dgm:spPr/>
    </dgm:pt>
  </dgm:ptLst>
  <dgm:cxnLst>
    <dgm:cxn modelId="{4BCCAA0B-067A-4030-9693-8AC162CAAD89}" type="presOf" srcId="{78ADD3D3-9F60-46CA-BAAF-FBE43E7D3778}" destId="{1ADFCCC4-E722-494A-B5A2-6748E1AC517E}" srcOrd="0" destOrd="0" presId="urn:microsoft.com/office/officeart/2005/8/layout/default"/>
    <dgm:cxn modelId="{51C33316-FAB4-49EA-BEEE-0A9DC4FB67FC}" srcId="{826C634B-78D5-41C8-BB62-234D45176367}" destId="{81498BAE-EF7D-4253-885B-2E96C23A5091}" srcOrd="0" destOrd="0" parTransId="{C32CFF24-4117-46C8-845D-23A61489AE98}" sibTransId="{B97D2758-B009-450F-B926-56F6A574B5C9}"/>
    <dgm:cxn modelId="{90D7D544-51A5-41A3-B13B-58F7C121EED6}" type="presOf" srcId="{2BC3924A-F970-475C-B917-1E664A74847A}" destId="{0B9CF049-30EA-4029-A9F7-D4F1420828B8}" srcOrd="0" destOrd="0" presId="urn:microsoft.com/office/officeart/2005/8/layout/default"/>
    <dgm:cxn modelId="{97D31074-9043-4BA7-824B-16EF019C8924}" type="presOf" srcId="{826C634B-78D5-41C8-BB62-234D45176367}" destId="{804263A4-F33D-4C94-A2BD-1743D03AFCFA}" srcOrd="0" destOrd="0" presId="urn:microsoft.com/office/officeart/2005/8/layout/default"/>
    <dgm:cxn modelId="{5FBFBCD0-9786-4305-A8DA-AD93EACC569D}" type="presOf" srcId="{FA3AA8B0-D572-4768-B3F0-1D62577AFC5D}" destId="{E0E2836B-2C88-4FFB-AAD2-1003FE4F5E4E}" srcOrd="0" destOrd="0" presId="urn:microsoft.com/office/officeart/2005/8/layout/default"/>
    <dgm:cxn modelId="{B95F63D2-5B0E-4875-BB0D-B05E369B4A25}" srcId="{826C634B-78D5-41C8-BB62-234D45176367}" destId="{FA3AA8B0-D572-4768-B3F0-1D62577AFC5D}" srcOrd="3" destOrd="0" parTransId="{8B6CC938-A502-4C3E-AD7E-5EB320417EC4}" sibTransId="{B4D1DA60-0382-458E-9AF0-E9D120653C27}"/>
    <dgm:cxn modelId="{208A1FD5-37EE-4812-AE17-9401E72F08C9}" srcId="{826C634B-78D5-41C8-BB62-234D45176367}" destId="{78ADD3D3-9F60-46CA-BAAF-FBE43E7D3778}" srcOrd="2" destOrd="0" parTransId="{739ECF8C-D192-44ED-8A90-5D1DC36E7F25}" sibTransId="{FE53C108-1648-481B-9782-C2A2034E64D6}"/>
    <dgm:cxn modelId="{2B8B71D9-1419-452C-8B0C-5DCD71DC0860}" type="presOf" srcId="{81498BAE-EF7D-4253-885B-2E96C23A5091}" destId="{76598039-D04E-4B5A-BFD9-C0C27B32B27B}" srcOrd="0" destOrd="0" presId="urn:microsoft.com/office/officeart/2005/8/layout/default"/>
    <dgm:cxn modelId="{B3A95BEE-6D4C-442F-B315-E9E8F68F457B}" srcId="{826C634B-78D5-41C8-BB62-234D45176367}" destId="{2BC3924A-F970-475C-B917-1E664A74847A}" srcOrd="1" destOrd="0" parTransId="{727EC16D-6767-445D-9249-5C4C696F812B}" sibTransId="{A8BA0FD6-A109-4CCA-A959-4B6352339C57}"/>
    <dgm:cxn modelId="{5757A758-4976-426E-92DF-6617716A39DB}" type="presParOf" srcId="{804263A4-F33D-4C94-A2BD-1743D03AFCFA}" destId="{76598039-D04E-4B5A-BFD9-C0C27B32B27B}" srcOrd="0" destOrd="0" presId="urn:microsoft.com/office/officeart/2005/8/layout/default"/>
    <dgm:cxn modelId="{AD630327-D2E2-4B36-8855-3C472869D75D}" type="presParOf" srcId="{804263A4-F33D-4C94-A2BD-1743D03AFCFA}" destId="{FA61A66F-11A5-4DDB-BD0C-C9FED3134C38}" srcOrd="1" destOrd="0" presId="urn:microsoft.com/office/officeart/2005/8/layout/default"/>
    <dgm:cxn modelId="{8202BB65-B4A7-4AEF-BE13-1A1DAD722010}" type="presParOf" srcId="{804263A4-F33D-4C94-A2BD-1743D03AFCFA}" destId="{0B9CF049-30EA-4029-A9F7-D4F1420828B8}" srcOrd="2" destOrd="0" presId="urn:microsoft.com/office/officeart/2005/8/layout/default"/>
    <dgm:cxn modelId="{08C590D0-F56F-40BB-8249-6ECD1EFC512E}" type="presParOf" srcId="{804263A4-F33D-4C94-A2BD-1743D03AFCFA}" destId="{AC00E298-A225-4938-BB5C-FE84E8668D46}" srcOrd="3" destOrd="0" presId="urn:microsoft.com/office/officeart/2005/8/layout/default"/>
    <dgm:cxn modelId="{676B09C0-5B0D-447A-BE3E-35A0F1D245CE}" type="presParOf" srcId="{804263A4-F33D-4C94-A2BD-1743D03AFCFA}" destId="{1ADFCCC4-E722-494A-B5A2-6748E1AC517E}" srcOrd="4" destOrd="0" presId="urn:microsoft.com/office/officeart/2005/8/layout/default"/>
    <dgm:cxn modelId="{F5D8C535-5493-4FF3-A7B3-674043C90666}" type="presParOf" srcId="{804263A4-F33D-4C94-A2BD-1743D03AFCFA}" destId="{D58BF877-B8A5-40CC-88E5-41DC754D626F}" srcOrd="5" destOrd="0" presId="urn:microsoft.com/office/officeart/2005/8/layout/default"/>
    <dgm:cxn modelId="{DC935727-6208-4534-BC26-94A2A28E0B1B}" type="presParOf" srcId="{804263A4-F33D-4C94-A2BD-1743D03AFCFA}" destId="{E0E2836B-2C88-4FFB-AAD2-1003FE4F5E4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6C811-7315-4557-878E-35DAC89D3BC7}"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668D8B07-71B5-475D-AD8D-93454CB1B96C}">
      <dgm:prSet/>
      <dgm:spPr/>
      <dgm:t>
        <a:bodyPr/>
        <a:lstStyle/>
        <a:p>
          <a:r>
            <a:rPr lang="en-US"/>
            <a:t>Measuring the effectivity of pharmacy department in organisation.</a:t>
          </a:r>
        </a:p>
      </dgm:t>
    </dgm:pt>
    <dgm:pt modelId="{4626CFF0-87D9-469C-BCE7-D8F152632BC2}" type="parTrans" cxnId="{BB7A9215-FDE3-42FD-9931-C53A6D47E72F}">
      <dgm:prSet/>
      <dgm:spPr/>
      <dgm:t>
        <a:bodyPr/>
        <a:lstStyle/>
        <a:p>
          <a:endParaRPr lang="en-US"/>
        </a:p>
      </dgm:t>
    </dgm:pt>
    <dgm:pt modelId="{E7599939-F57A-4EB1-B3D4-2BC3E25E2A3B}" type="sibTrans" cxnId="{BB7A9215-FDE3-42FD-9931-C53A6D47E72F}">
      <dgm:prSet/>
      <dgm:spPr/>
      <dgm:t>
        <a:bodyPr/>
        <a:lstStyle/>
        <a:p>
          <a:endParaRPr lang="en-US"/>
        </a:p>
      </dgm:t>
    </dgm:pt>
    <dgm:pt modelId="{78097A76-B871-40C5-AC58-341494991FAE}">
      <dgm:prSet/>
      <dgm:spPr/>
      <dgm:t>
        <a:bodyPr/>
        <a:lstStyle/>
        <a:p>
          <a:r>
            <a:rPr lang="en-US"/>
            <a:t>Effective management and supervision </a:t>
          </a:r>
        </a:p>
      </dgm:t>
    </dgm:pt>
    <dgm:pt modelId="{CCD2D79D-8018-4458-A948-1C0D24102563}" type="parTrans" cxnId="{498B81A9-CB09-4BDA-919F-0E1CDA7723E6}">
      <dgm:prSet/>
      <dgm:spPr/>
      <dgm:t>
        <a:bodyPr/>
        <a:lstStyle/>
        <a:p>
          <a:endParaRPr lang="en-US"/>
        </a:p>
      </dgm:t>
    </dgm:pt>
    <dgm:pt modelId="{427271AF-7ADA-4238-8C2B-6110EFE45F8E}" type="sibTrans" cxnId="{498B81A9-CB09-4BDA-919F-0E1CDA7723E6}">
      <dgm:prSet/>
      <dgm:spPr/>
      <dgm:t>
        <a:bodyPr/>
        <a:lstStyle/>
        <a:p>
          <a:endParaRPr lang="en-US"/>
        </a:p>
      </dgm:t>
    </dgm:pt>
    <dgm:pt modelId="{15A7C23B-710E-42A3-8F65-730FCEDE1316}">
      <dgm:prSet/>
      <dgm:spPr/>
      <dgm:t>
        <a:bodyPr/>
        <a:lstStyle/>
        <a:p>
          <a:r>
            <a:rPr lang="en-US"/>
            <a:t>Result oriented requisition and distribution system </a:t>
          </a:r>
        </a:p>
      </dgm:t>
    </dgm:pt>
    <dgm:pt modelId="{ADE08EF9-5524-470F-ADBA-AAD88E075B8F}" type="parTrans" cxnId="{28119930-2A76-4CB0-9C0E-A3BB8182E504}">
      <dgm:prSet/>
      <dgm:spPr/>
      <dgm:t>
        <a:bodyPr/>
        <a:lstStyle/>
        <a:p>
          <a:endParaRPr lang="en-US"/>
        </a:p>
      </dgm:t>
    </dgm:pt>
    <dgm:pt modelId="{A2CC2CEC-736F-425D-854D-3E6C849F857C}" type="sibTrans" cxnId="{28119930-2A76-4CB0-9C0E-A3BB8182E504}">
      <dgm:prSet/>
      <dgm:spPr/>
      <dgm:t>
        <a:bodyPr/>
        <a:lstStyle/>
        <a:p>
          <a:endParaRPr lang="en-US"/>
        </a:p>
      </dgm:t>
    </dgm:pt>
    <dgm:pt modelId="{5DC3EE63-B3E5-49F2-BBC2-B7AD8318AE25}">
      <dgm:prSet/>
      <dgm:spPr/>
      <dgm:t>
        <a:bodyPr/>
        <a:lstStyle/>
        <a:p>
          <a:r>
            <a:rPr lang="en-US"/>
            <a:t>Compliance of written policies and procedures. </a:t>
          </a:r>
        </a:p>
      </dgm:t>
    </dgm:pt>
    <dgm:pt modelId="{A8729074-2F4D-4CE7-BC94-2B42CB78A106}" type="parTrans" cxnId="{4C937B79-0FFA-4A8E-9F31-CF6E56B7DF6F}">
      <dgm:prSet/>
      <dgm:spPr/>
      <dgm:t>
        <a:bodyPr/>
        <a:lstStyle/>
        <a:p>
          <a:endParaRPr lang="en-US"/>
        </a:p>
      </dgm:t>
    </dgm:pt>
    <dgm:pt modelId="{61C0116C-1D41-43E6-9653-301CF8133603}" type="sibTrans" cxnId="{4C937B79-0FFA-4A8E-9F31-CF6E56B7DF6F}">
      <dgm:prSet/>
      <dgm:spPr/>
      <dgm:t>
        <a:bodyPr/>
        <a:lstStyle/>
        <a:p>
          <a:endParaRPr lang="en-US"/>
        </a:p>
      </dgm:t>
    </dgm:pt>
    <dgm:pt modelId="{7278B932-3F43-4F95-8D5B-4A832A9DF822}" type="pres">
      <dgm:prSet presAssocID="{4106C811-7315-4557-878E-35DAC89D3BC7}" presName="vert0" presStyleCnt="0">
        <dgm:presLayoutVars>
          <dgm:dir/>
          <dgm:animOne val="branch"/>
          <dgm:animLvl val="lvl"/>
        </dgm:presLayoutVars>
      </dgm:prSet>
      <dgm:spPr/>
    </dgm:pt>
    <dgm:pt modelId="{7D14491D-B987-4D2B-8FC6-B8975F73A073}" type="pres">
      <dgm:prSet presAssocID="{668D8B07-71B5-475D-AD8D-93454CB1B96C}" presName="thickLine" presStyleLbl="alignNode1" presStyleIdx="0" presStyleCnt="4"/>
      <dgm:spPr/>
    </dgm:pt>
    <dgm:pt modelId="{4DE3FA04-A1A2-4D7E-8A76-3E6D27D4529A}" type="pres">
      <dgm:prSet presAssocID="{668D8B07-71B5-475D-AD8D-93454CB1B96C}" presName="horz1" presStyleCnt="0"/>
      <dgm:spPr/>
    </dgm:pt>
    <dgm:pt modelId="{2AA9A599-BCAF-48DE-BF4B-F79151D5EFCF}" type="pres">
      <dgm:prSet presAssocID="{668D8B07-71B5-475D-AD8D-93454CB1B96C}" presName="tx1" presStyleLbl="revTx" presStyleIdx="0" presStyleCnt="4"/>
      <dgm:spPr/>
    </dgm:pt>
    <dgm:pt modelId="{BDF53F80-C075-47D6-8C29-3D68F5D640C8}" type="pres">
      <dgm:prSet presAssocID="{668D8B07-71B5-475D-AD8D-93454CB1B96C}" presName="vert1" presStyleCnt="0"/>
      <dgm:spPr/>
    </dgm:pt>
    <dgm:pt modelId="{39724731-5663-4461-AF95-FA337E2B4831}" type="pres">
      <dgm:prSet presAssocID="{78097A76-B871-40C5-AC58-341494991FAE}" presName="thickLine" presStyleLbl="alignNode1" presStyleIdx="1" presStyleCnt="4"/>
      <dgm:spPr/>
    </dgm:pt>
    <dgm:pt modelId="{ACD3A269-90E5-4E58-9127-BBD8BD3ED3CC}" type="pres">
      <dgm:prSet presAssocID="{78097A76-B871-40C5-AC58-341494991FAE}" presName="horz1" presStyleCnt="0"/>
      <dgm:spPr/>
    </dgm:pt>
    <dgm:pt modelId="{A10FA298-1E93-4D40-A4DD-0315E3A2775A}" type="pres">
      <dgm:prSet presAssocID="{78097A76-B871-40C5-AC58-341494991FAE}" presName="tx1" presStyleLbl="revTx" presStyleIdx="1" presStyleCnt="4"/>
      <dgm:spPr/>
    </dgm:pt>
    <dgm:pt modelId="{391BA114-0492-4A0D-BAE5-508B2CCECBEC}" type="pres">
      <dgm:prSet presAssocID="{78097A76-B871-40C5-AC58-341494991FAE}" presName="vert1" presStyleCnt="0"/>
      <dgm:spPr/>
    </dgm:pt>
    <dgm:pt modelId="{AF43E5F6-9EB5-4ECB-AE4E-020C7B9CC145}" type="pres">
      <dgm:prSet presAssocID="{15A7C23B-710E-42A3-8F65-730FCEDE1316}" presName="thickLine" presStyleLbl="alignNode1" presStyleIdx="2" presStyleCnt="4"/>
      <dgm:spPr/>
    </dgm:pt>
    <dgm:pt modelId="{183934DF-B160-430F-8A27-718413F12715}" type="pres">
      <dgm:prSet presAssocID="{15A7C23B-710E-42A3-8F65-730FCEDE1316}" presName="horz1" presStyleCnt="0"/>
      <dgm:spPr/>
    </dgm:pt>
    <dgm:pt modelId="{262C3047-0BD2-438B-9CC0-E35DE4F82F67}" type="pres">
      <dgm:prSet presAssocID="{15A7C23B-710E-42A3-8F65-730FCEDE1316}" presName="tx1" presStyleLbl="revTx" presStyleIdx="2" presStyleCnt="4"/>
      <dgm:spPr/>
    </dgm:pt>
    <dgm:pt modelId="{CA15E549-B797-4D48-8236-88623FEAF577}" type="pres">
      <dgm:prSet presAssocID="{15A7C23B-710E-42A3-8F65-730FCEDE1316}" presName="vert1" presStyleCnt="0"/>
      <dgm:spPr/>
    </dgm:pt>
    <dgm:pt modelId="{F4FA4371-59EA-4C70-9238-C8555544DE93}" type="pres">
      <dgm:prSet presAssocID="{5DC3EE63-B3E5-49F2-BBC2-B7AD8318AE25}" presName="thickLine" presStyleLbl="alignNode1" presStyleIdx="3" presStyleCnt="4"/>
      <dgm:spPr/>
    </dgm:pt>
    <dgm:pt modelId="{FFC7C22B-FC23-443B-AEAB-69DD27052ACD}" type="pres">
      <dgm:prSet presAssocID="{5DC3EE63-B3E5-49F2-BBC2-B7AD8318AE25}" presName="horz1" presStyleCnt="0"/>
      <dgm:spPr/>
    </dgm:pt>
    <dgm:pt modelId="{65E5B4E5-5EE0-442E-997D-85915F73B5D6}" type="pres">
      <dgm:prSet presAssocID="{5DC3EE63-B3E5-49F2-BBC2-B7AD8318AE25}" presName="tx1" presStyleLbl="revTx" presStyleIdx="3" presStyleCnt="4"/>
      <dgm:spPr/>
    </dgm:pt>
    <dgm:pt modelId="{81EAEACD-A3E8-4608-9718-DCBDA458BDB3}" type="pres">
      <dgm:prSet presAssocID="{5DC3EE63-B3E5-49F2-BBC2-B7AD8318AE25}" presName="vert1" presStyleCnt="0"/>
      <dgm:spPr/>
    </dgm:pt>
  </dgm:ptLst>
  <dgm:cxnLst>
    <dgm:cxn modelId="{CFAE870A-8ECE-431B-BCEF-3D828E6C70FC}" type="presOf" srcId="{15A7C23B-710E-42A3-8F65-730FCEDE1316}" destId="{262C3047-0BD2-438B-9CC0-E35DE4F82F67}" srcOrd="0" destOrd="0" presId="urn:microsoft.com/office/officeart/2008/layout/LinedList"/>
    <dgm:cxn modelId="{BB7A9215-FDE3-42FD-9931-C53A6D47E72F}" srcId="{4106C811-7315-4557-878E-35DAC89D3BC7}" destId="{668D8B07-71B5-475D-AD8D-93454CB1B96C}" srcOrd="0" destOrd="0" parTransId="{4626CFF0-87D9-469C-BCE7-D8F152632BC2}" sibTransId="{E7599939-F57A-4EB1-B3D4-2BC3E25E2A3B}"/>
    <dgm:cxn modelId="{37256230-A7C8-48E8-8E6C-001E7E37F056}" type="presOf" srcId="{5DC3EE63-B3E5-49F2-BBC2-B7AD8318AE25}" destId="{65E5B4E5-5EE0-442E-997D-85915F73B5D6}" srcOrd="0" destOrd="0" presId="urn:microsoft.com/office/officeart/2008/layout/LinedList"/>
    <dgm:cxn modelId="{28119930-2A76-4CB0-9C0E-A3BB8182E504}" srcId="{4106C811-7315-4557-878E-35DAC89D3BC7}" destId="{15A7C23B-710E-42A3-8F65-730FCEDE1316}" srcOrd="2" destOrd="0" parTransId="{ADE08EF9-5524-470F-ADBA-AAD88E075B8F}" sibTransId="{A2CC2CEC-736F-425D-854D-3E6C849F857C}"/>
    <dgm:cxn modelId="{4C937B79-0FFA-4A8E-9F31-CF6E56B7DF6F}" srcId="{4106C811-7315-4557-878E-35DAC89D3BC7}" destId="{5DC3EE63-B3E5-49F2-BBC2-B7AD8318AE25}" srcOrd="3" destOrd="0" parTransId="{A8729074-2F4D-4CE7-BC94-2B42CB78A106}" sibTransId="{61C0116C-1D41-43E6-9653-301CF8133603}"/>
    <dgm:cxn modelId="{498B81A9-CB09-4BDA-919F-0E1CDA7723E6}" srcId="{4106C811-7315-4557-878E-35DAC89D3BC7}" destId="{78097A76-B871-40C5-AC58-341494991FAE}" srcOrd="1" destOrd="0" parTransId="{CCD2D79D-8018-4458-A948-1C0D24102563}" sibTransId="{427271AF-7ADA-4238-8C2B-6110EFE45F8E}"/>
    <dgm:cxn modelId="{ABC8BBBD-83B3-45DE-B387-D47C58CDBA63}" type="presOf" srcId="{4106C811-7315-4557-878E-35DAC89D3BC7}" destId="{7278B932-3F43-4F95-8D5B-4A832A9DF822}" srcOrd="0" destOrd="0" presId="urn:microsoft.com/office/officeart/2008/layout/LinedList"/>
    <dgm:cxn modelId="{C2C9DFC4-E52A-4C20-A88C-751A945A87BF}" type="presOf" srcId="{78097A76-B871-40C5-AC58-341494991FAE}" destId="{A10FA298-1E93-4D40-A4DD-0315E3A2775A}" srcOrd="0" destOrd="0" presId="urn:microsoft.com/office/officeart/2008/layout/LinedList"/>
    <dgm:cxn modelId="{30F659D3-3189-40CA-B0C5-3D052A4DE2FA}" type="presOf" srcId="{668D8B07-71B5-475D-AD8D-93454CB1B96C}" destId="{2AA9A599-BCAF-48DE-BF4B-F79151D5EFCF}" srcOrd="0" destOrd="0" presId="urn:microsoft.com/office/officeart/2008/layout/LinedList"/>
    <dgm:cxn modelId="{E82888E8-A783-45AC-84F9-399C91FC56C4}" type="presParOf" srcId="{7278B932-3F43-4F95-8D5B-4A832A9DF822}" destId="{7D14491D-B987-4D2B-8FC6-B8975F73A073}" srcOrd="0" destOrd="0" presId="urn:microsoft.com/office/officeart/2008/layout/LinedList"/>
    <dgm:cxn modelId="{3345CD0A-9A18-42BE-92CB-17F7348C2FFE}" type="presParOf" srcId="{7278B932-3F43-4F95-8D5B-4A832A9DF822}" destId="{4DE3FA04-A1A2-4D7E-8A76-3E6D27D4529A}" srcOrd="1" destOrd="0" presId="urn:microsoft.com/office/officeart/2008/layout/LinedList"/>
    <dgm:cxn modelId="{C04419F8-937C-43B2-A9D9-EA0BBC9BCAFB}" type="presParOf" srcId="{4DE3FA04-A1A2-4D7E-8A76-3E6D27D4529A}" destId="{2AA9A599-BCAF-48DE-BF4B-F79151D5EFCF}" srcOrd="0" destOrd="0" presId="urn:microsoft.com/office/officeart/2008/layout/LinedList"/>
    <dgm:cxn modelId="{F576524E-ACB1-459C-98D7-9C7A02F04614}" type="presParOf" srcId="{4DE3FA04-A1A2-4D7E-8A76-3E6D27D4529A}" destId="{BDF53F80-C075-47D6-8C29-3D68F5D640C8}" srcOrd="1" destOrd="0" presId="urn:microsoft.com/office/officeart/2008/layout/LinedList"/>
    <dgm:cxn modelId="{7D1E81F4-8F99-4853-9298-81BBFDB2683A}" type="presParOf" srcId="{7278B932-3F43-4F95-8D5B-4A832A9DF822}" destId="{39724731-5663-4461-AF95-FA337E2B4831}" srcOrd="2" destOrd="0" presId="urn:microsoft.com/office/officeart/2008/layout/LinedList"/>
    <dgm:cxn modelId="{8A288D01-95A0-4FD3-AE08-09BA861B0E3E}" type="presParOf" srcId="{7278B932-3F43-4F95-8D5B-4A832A9DF822}" destId="{ACD3A269-90E5-4E58-9127-BBD8BD3ED3CC}" srcOrd="3" destOrd="0" presId="urn:microsoft.com/office/officeart/2008/layout/LinedList"/>
    <dgm:cxn modelId="{85C17100-21B0-4C43-8147-7D94FC4D9FA1}" type="presParOf" srcId="{ACD3A269-90E5-4E58-9127-BBD8BD3ED3CC}" destId="{A10FA298-1E93-4D40-A4DD-0315E3A2775A}" srcOrd="0" destOrd="0" presId="urn:microsoft.com/office/officeart/2008/layout/LinedList"/>
    <dgm:cxn modelId="{0392D1CD-5901-43F2-B78C-A8D583A16AFC}" type="presParOf" srcId="{ACD3A269-90E5-4E58-9127-BBD8BD3ED3CC}" destId="{391BA114-0492-4A0D-BAE5-508B2CCECBEC}" srcOrd="1" destOrd="0" presId="urn:microsoft.com/office/officeart/2008/layout/LinedList"/>
    <dgm:cxn modelId="{71A3070A-098F-4046-8AEB-DEB03C34EAD8}" type="presParOf" srcId="{7278B932-3F43-4F95-8D5B-4A832A9DF822}" destId="{AF43E5F6-9EB5-4ECB-AE4E-020C7B9CC145}" srcOrd="4" destOrd="0" presId="urn:microsoft.com/office/officeart/2008/layout/LinedList"/>
    <dgm:cxn modelId="{BD1CB1C0-0C27-4D9F-A10F-788790D61284}" type="presParOf" srcId="{7278B932-3F43-4F95-8D5B-4A832A9DF822}" destId="{183934DF-B160-430F-8A27-718413F12715}" srcOrd="5" destOrd="0" presId="urn:microsoft.com/office/officeart/2008/layout/LinedList"/>
    <dgm:cxn modelId="{CE6783EF-3F54-472E-8F28-499229D71961}" type="presParOf" srcId="{183934DF-B160-430F-8A27-718413F12715}" destId="{262C3047-0BD2-438B-9CC0-E35DE4F82F67}" srcOrd="0" destOrd="0" presId="urn:microsoft.com/office/officeart/2008/layout/LinedList"/>
    <dgm:cxn modelId="{234A5D9B-62DC-46AB-9122-29ED37D0972B}" type="presParOf" srcId="{183934DF-B160-430F-8A27-718413F12715}" destId="{CA15E549-B797-4D48-8236-88623FEAF577}" srcOrd="1" destOrd="0" presId="urn:microsoft.com/office/officeart/2008/layout/LinedList"/>
    <dgm:cxn modelId="{F45D622B-B34E-49B8-B99E-3155A93F3643}" type="presParOf" srcId="{7278B932-3F43-4F95-8D5B-4A832A9DF822}" destId="{F4FA4371-59EA-4C70-9238-C8555544DE93}" srcOrd="6" destOrd="0" presId="urn:microsoft.com/office/officeart/2008/layout/LinedList"/>
    <dgm:cxn modelId="{B30DFAD8-680A-47BD-B8E2-856B0350E212}" type="presParOf" srcId="{7278B932-3F43-4F95-8D5B-4A832A9DF822}" destId="{FFC7C22B-FC23-443B-AEAB-69DD27052ACD}" srcOrd="7" destOrd="0" presId="urn:microsoft.com/office/officeart/2008/layout/LinedList"/>
    <dgm:cxn modelId="{2FAD3AB0-A893-4F56-A44D-664CC52428A9}" type="presParOf" srcId="{FFC7C22B-FC23-443B-AEAB-69DD27052ACD}" destId="{65E5B4E5-5EE0-442E-997D-85915F73B5D6}" srcOrd="0" destOrd="0" presId="urn:microsoft.com/office/officeart/2008/layout/LinedList"/>
    <dgm:cxn modelId="{6FD0D818-830F-4375-B8A5-6C37ECA8C248}" type="presParOf" srcId="{FFC7C22B-FC23-443B-AEAB-69DD27052ACD}" destId="{81EAEACD-A3E8-4608-9718-DCBDA458BDB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26DF27-6165-4C33-82F2-56873E8B4F3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125CAAF-428A-4A77-99C6-6AC791A63533}">
      <dgm:prSet/>
      <dgm:spPr/>
      <dgm:t>
        <a:bodyPr/>
        <a:lstStyle/>
        <a:p>
          <a:pPr rtl="0">
            <a:lnSpc>
              <a:spcPct val="100000"/>
            </a:lnSpc>
          </a:pPr>
          <a:r>
            <a:rPr lang="en-US" dirty="0"/>
            <a:t>To maintain the specified material quality level as well as a level of quality that allows for efficient and effective operation.</a:t>
          </a:r>
          <a:endParaRPr lang="en-US" dirty="0">
            <a:latin typeface="Gill Sans Nova"/>
          </a:endParaRPr>
        </a:p>
      </dgm:t>
    </dgm:pt>
    <dgm:pt modelId="{CB960354-F5E0-4CF9-8C8E-8080E43BFE4A}" type="parTrans" cxnId="{BB595D47-89AF-48B8-9FFB-53B2B4A5EBEC}">
      <dgm:prSet/>
      <dgm:spPr/>
      <dgm:t>
        <a:bodyPr/>
        <a:lstStyle/>
        <a:p>
          <a:endParaRPr lang="en-US"/>
        </a:p>
      </dgm:t>
    </dgm:pt>
    <dgm:pt modelId="{773A8E4C-C46D-4167-8743-727D709AD501}" type="sibTrans" cxnId="{BB595D47-89AF-48B8-9FFB-53B2B4A5EBEC}">
      <dgm:prSet/>
      <dgm:spPr/>
      <dgm:t>
        <a:bodyPr/>
        <a:lstStyle/>
        <a:p>
          <a:endParaRPr lang="en-US"/>
        </a:p>
      </dgm:t>
    </dgm:pt>
    <dgm:pt modelId="{A12F445F-37CB-4A96-90AA-348543F719BB}">
      <dgm:prSet/>
      <dgm:spPr/>
      <dgm:t>
        <a:bodyPr/>
        <a:lstStyle/>
        <a:p>
          <a:pPr>
            <a:lnSpc>
              <a:spcPct val="100000"/>
            </a:lnSpc>
          </a:pPr>
          <a:r>
            <a:rPr lang="en-US" dirty="0"/>
            <a:t>To reduce the overall acquisition cost by improving operations and procedures. </a:t>
          </a:r>
        </a:p>
      </dgm:t>
    </dgm:pt>
    <dgm:pt modelId="{D1A0B6F6-368C-4174-986C-EC3FF1C79DE8}" type="parTrans" cxnId="{156DB514-D527-4F50-8E7E-19BF77EF4028}">
      <dgm:prSet/>
      <dgm:spPr/>
      <dgm:t>
        <a:bodyPr/>
        <a:lstStyle/>
        <a:p>
          <a:endParaRPr lang="en-US"/>
        </a:p>
      </dgm:t>
    </dgm:pt>
    <dgm:pt modelId="{D262A8ED-732D-4F94-83F7-07D37C9C7BDC}" type="sibTrans" cxnId="{156DB514-D527-4F50-8E7E-19BF77EF4028}">
      <dgm:prSet/>
      <dgm:spPr/>
      <dgm:t>
        <a:bodyPr/>
        <a:lstStyle/>
        <a:p>
          <a:endParaRPr lang="en-US"/>
        </a:p>
      </dgm:t>
    </dgm:pt>
    <dgm:pt modelId="{F38DE9B5-3D5C-436E-89AF-F1FE5E901DBE}">
      <dgm:prSet/>
      <dgm:spPr/>
      <dgm:t>
        <a:bodyPr/>
        <a:lstStyle/>
        <a:p>
          <a:pPr>
            <a:lnSpc>
              <a:spcPct val="100000"/>
            </a:lnSpc>
          </a:pPr>
          <a:r>
            <a:rPr lang="en-US" dirty="0"/>
            <a:t>Measure the effect of supply chain management dimensions (the relationship with suppliers, specifications, standards, delivery, and after-sales service).. </a:t>
          </a:r>
        </a:p>
      </dgm:t>
    </dgm:pt>
    <dgm:pt modelId="{4914B5B5-7D7C-4606-BB08-DC5B0B48FDF9}" type="parTrans" cxnId="{8AAE2A6F-BDA7-4247-BB9E-164FAF7E0AD8}">
      <dgm:prSet/>
      <dgm:spPr/>
      <dgm:t>
        <a:bodyPr/>
        <a:lstStyle/>
        <a:p>
          <a:endParaRPr lang="en-US"/>
        </a:p>
      </dgm:t>
    </dgm:pt>
    <dgm:pt modelId="{ABC6F03F-DBA2-43EC-9437-6CB004F63B65}" type="sibTrans" cxnId="{8AAE2A6F-BDA7-4247-BB9E-164FAF7E0AD8}">
      <dgm:prSet/>
      <dgm:spPr/>
      <dgm:t>
        <a:bodyPr/>
        <a:lstStyle/>
        <a:p>
          <a:endParaRPr lang="en-US"/>
        </a:p>
      </dgm:t>
    </dgm:pt>
    <dgm:pt modelId="{CB047BC7-B103-4F7C-A0A2-6D79ABE02329}">
      <dgm:prSet phldr="0"/>
      <dgm:spPr/>
      <dgm:t>
        <a:bodyPr/>
        <a:lstStyle/>
        <a:p>
          <a:pPr>
            <a:lnSpc>
              <a:spcPct val="100000"/>
            </a:lnSpc>
          </a:pPr>
          <a:r>
            <a:rPr lang="en-US" dirty="0"/>
            <a:t>To create dependable alternative sources of supply in order to promote atmosphere in performance and pricing.</a:t>
          </a:r>
        </a:p>
      </dgm:t>
    </dgm:pt>
    <dgm:pt modelId="{2696C0F9-ABF4-4E72-8BA3-FEACE7D4480A}" type="parTrans" cxnId="{AF8E5CCA-CC2C-48F6-AC96-4B9C853DAB9D}">
      <dgm:prSet/>
      <dgm:spPr/>
    </dgm:pt>
    <dgm:pt modelId="{428F173D-87B8-4683-9A0D-DE76FA06F3A5}" type="sibTrans" cxnId="{AF8E5CCA-CC2C-48F6-AC96-4B9C853DAB9D}">
      <dgm:prSet/>
      <dgm:spPr/>
    </dgm:pt>
    <dgm:pt modelId="{84897D48-0166-485F-994C-692A89609F03}" type="pres">
      <dgm:prSet presAssocID="{4726DF27-6165-4C33-82F2-56873E8B4F3A}" presName="root" presStyleCnt="0">
        <dgm:presLayoutVars>
          <dgm:dir/>
          <dgm:resizeHandles val="exact"/>
        </dgm:presLayoutVars>
      </dgm:prSet>
      <dgm:spPr/>
    </dgm:pt>
    <dgm:pt modelId="{803A8DF9-12D5-45F6-9269-9296E5587E2C}" type="pres">
      <dgm:prSet presAssocID="{9125CAAF-428A-4A77-99C6-6AC791A63533}" presName="compNode" presStyleCnt="0"/>
      <dgm:spPr/>
    </dgm:pt>
    <dgm:pt modelId="{968285D0-11B2-43D7-AA2D-8A1F6127C562}" type="pres">
      <dgm:prSet presAssocID="{9125CAAF-428A-4A77-99C6-6AC791A63533}" presName="bgRect" presStyleLbl="bgShp" presStyleIdx="0" presStyleCnt="4"/>
      <dgm:spPr/>
    </dgm:pt>
    <dgm:pt modelId="{EC921DA7-816D-43B0-A1C2-023C801FCCA4}" type="pres">
      <dgm:prSet presAssocID="{9125CAAF-428A-4A77-99C6-6AC791A6353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5905C4F0-CBBC-4625-B0C2-45B3842327ED}" type="pres">
      <dgm:prSet presAssocID="{9125CAAF-428A-4A77-99C6-6AC791A63533}" presName="spaceRect" presStyleCnt="0"/>
      <dgm:spPr/>
    </dgm:pt>
    <dgm:pt modelId="{66AC8D62-DFFB-43D8-ADA7-201A1E6A399B}" type="pres">
      <dgm:prSet presAssocID="{9125CAAF-428A-4A77-99C6-6AC791A63533}" presName="parTx" presStyleLbl="revTx" presStyleIdx="0" presStyleCnt="4">
        <dgm:presLayoutVars>
          <dgm:chMax val="0"/>
          <dgm:chPref val="0"/>
        </dgm:presLayoutVars>
      </dgm:prSet>
      <dgm:spPr/>
    </dgm:pt>
    <dgm:pt modelId="{6E628FA4-26D3-4365-B8B5-63DB0EA5F985}" type="pres">
      <dgm:prSet presAssocID="{773A8E4C-C46D-4167-8743-727D709AD501}" presName="sibTrans" presStyleCnt="0"/>
      <dgm:spPr/>
    </dgm:pt>
    <dgm:pt modelId="{62643647-EA6F-491B-806C-2F7BE1A1000F}" type="pres">
      <dgm:prSet presAssocID="{CB047BC7-B103-4F7C-A0A2-6D79ABE02329}" presName="compNode" presStyleCnt="0"/>
      <dgm:spPr/>
    </dgm:pt>
    <dgm:pt modelId="{BD3B20B3-0833-418B-8D71-E592DD252298}" type="pres">
      <dgm:prSet presAssocID="{CB047BC7-B103-4F7C-A0A2-6D79ABE02329}" presName="bgRect" presStyleLbl="bgShp" presStyleIdx="1" presStyleCnt="4"/>
      <dgm:spPr/>
    </dgm:pt>
    <dgm:pt modelId="{A6FAF6E6-E574-4701-B54E-758F74E41DB3}" type="pres">
      <dgm:prSet presAssocID="{CB047BC7-B103-4F7C-A0A2-6D79ABE02329}" presName="iconRect" presStyleLbl="node1" presStyleIdx="1" presStyleCnt="4"/>
      <dgm:spPr/>
    </dgm:pt>
    <dgm:pt modelId="{2871191D-EDA9-42A8-B781-FCED7D07E68C}" type="pres">
      <dgm:prSet presAssocID="{CB047BC7-B103-4F7C-A0A2-6D79ABE02329}" presName="spaceRect" presStyleCnt="0"/>
      <dgm:spPr/>
    </dgm:pt>
    <dgm:pt modelId="{06415468-83AA-4E98-89B9-FF34531D6645}" type="pres">
      <dgm:prSet presAssocID="{CB047BC7-B103-4F7C-A0A2-6D79ABE02329}" presName="parTx" presStyleLbl="revTx" presStyleIdx="1" presStyleCnt="4">
        <dgm:presLayoutVars>
          <dgm:chMax val="0"/>
          <dgm:chPref val="0"/>
        </dgm:presLayoutVars>
      </dgm:prSet>
      <dgm:spPr/>
    </dgm:pt>
    <dgm:pt modelId="{DD75E57A-6294-47C3-8D17-9485517196E9}" type="pres">
      <dgm:prSet presAssocID="{428F173D-87B8-4683-9A0D-DE76FA06F3A5}" presName="sibTrans" presStyleCnt="0"/>
      <dgm:spPr/>
    </dgm:pt>
    <dgm:pt modelId="{540F13F1-476A-4A0D-B7F8-23D83FF38806}" type="pres">
      <dgm:prSet presAssocID="{A12F445F-37CB-4A96-90AA-348543F719BB}" presName="compNode" presStyleCnt="0"/>
      <dgm:spPr/>
    </dgm:pt>
    <dgm:pt modelId="{5C89356D-CF9A-4FF6-B42F-CAB47F228C09}" type="pres">
      <dgm:prSet presAssocID="{A12F445F-37CB-4A96-90AA-348543F719BB}" presName="bgRect" presStyleLbl="bgShp" presStyleIdx="2" presStyleCnt="4"/>
      <dgm:spPr/>
    </dgm:pt>
    <dgm:pt modelId="{1067D481-647F-4FF1-B45F-C968E8C4F5C9}" type="pres">
      <dgm:prSet presAssocID="{A12F445F-37CB-4A96-90AA-348543F719BB}" presName="icon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DF8E1778-B7F5-4CC0-A8D5-A8AB4686BD59}" type="pres">
      <dgm:prSet presAssocID="{A12F445F-37CB-4A96-90AA-348543F719BB}" presName="spaceRect" presStyleCnt="0"/>
      <dgm:spPr/>
    </dgm:pt>
    <dgm:pt modelId="{5D7B2308-F48B-4A27-B46E-E22C2322B9F6}" type="pres">
      <dgm:prSet presAssocID="{A12F445F-37CB-4A96-90AA-348543F719BB}" presName="parTx" presStyleLbl="revTx" presStyleIdx="2" presStyleCnt="4">
        <dgm:presLayoutVars>
          <dgm:chMax val="0"/>
          <dgm:chPref val="0"/>
        </dgm:presLayoutVars>
      </dgm:prSet>
      <dgm:spPr/>
    </dgm:pt>
    <dgm:pt modelId="{089D35EA-50A3-4E3F-B5F2-B38455A4DBF9}" type="pres">
      <dgm:prSet presAssocID="{D262A8ED-732D-4F94-83F7-07D37C9C7BDC}" presName="sibTrans" presStyleCnt="0"/>
      <dgm:spPr/>
    </dgm:pt>
    <dgm:pt modelId="{B74FFBA7-E836-4EF4-A96B-781CB032D365}" type="pres">
      <dgm:prSet presAssocID="{F38DE9B5-3D5C-436E-89AF-F1FE5E901DBE}" presName="compNode" presStyleCnt="0"/>
      <dgm:spPr/>
    </dgm:pt>
    <dgm:pt modelId="{00E1585D-23D8-410E-A769-2A98586F0411}" type="pres">
      <dgm:prSet presAssocID="{F38DE9B5-3D5C-436E-89AF-F1FE5E901DBE}" presName="bgRect" presStyleLbl="bgShp" presStyleIdx="3" presStyleCnt="4"/>
      <dgm:spPr/>
    </dgm:pt>
    <dgm:pt modelId="{81B81903-2A88-4AF6-94F0-9FD52658AB63}" type="pres">
      <dgm:prSet presAssocID="{F38DE9B5-3D5C-436E-89AF-F1FE5E901DBE}"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F90593B0-DF15-4BCA-AD9E-5BA376A9D46A}" type="pres">
      <dgm:prSet presAssocID="{F38DE9B5-3D5C-436E-89AF-F1FE5E901DBE}" presName="spaceRect" presStyleCnt="0"/>
      <dgm:spPr/>
    </dgm:pt>
    <dgm:pt modelId="{370ED785-1A12-4091-8222-D0D930BD3F0E}" type="pres">
      <dgm:prSet presAssocID="{F38DE9B5-3D5C-436E-89AF-F1FE5E901DBE}" presName="parTx" presStyleLbl="revTx" presStyleIdx="3" presStyleCnt="4">
        <dgm:presLayoutVars>
          <dgm:chMax val="0"/>
          <dgm:chPref val="0"/>
        </dgm:presLayoutVars>
      </dgm:prSet>
      <dgm:spPr/>
    </dgm:pt>
  </dgm:ptLst>
  <dgm:cxnLst>
    <dgm:cxn modelId="{1E3A5D06-2A04-4AB9-BEFA-9B291819858B}" type="presOf" srcId="{F38DE9B5-3D5C-436E-89AF-F1FE5E901DBE}" destId="{370ED785-1A12-4091-8222-D0D930BD3F0E}" srcOrd="0" destOrd="0" presId="urn:microsoft.com/office/officeart/2018/2/layout/IconVerticalSolidList"/>
    <dgm:cxn modelId="{0B7E4306-E607-4445-8878-8D8209880C25}" type="presOf" srcId="{4726DF27-6165-4C33-82F2-56873E8B4F3A}" destId="{84897D48-0166-485F-994C-692A89609F03}" srcOrd="0" destOrd="0" presId="urn:microsoft.com/office/officeart/2018/2/layout/IconVerticalSolidList"/>
    <dgm:cxn modelId="{156DB514-D527-4F50-8E7E-19BF77EF4028}" srcId="{4726DF27-6165-4C33-82F2-56873E8B4F3A}" destId="{A12F445F-37CB-4A96-90AA-348543F719BB}" srcOrd="2" destOrd="0" parTransId="{D1A0B6F6-368C-4174-986C-EC3FF1C79DE8}" sibTransId="{D262A8ED-732D-4F94-83F7-07D37C9C7BDC}"/>
    <dgm:cxn modelId="{C99CBA3B-BCFE-4615-A0BD-76056A2CDAFA}" type="presOf" srcId="{9125CAAF-428A-4A77-99C6-6AC791A63533}" destId="{66AC8D62-DFFB-43D8-ADA7-201A1E6A399B}" srcOrd="0" destOrd="0" presId="urn:microsoft.com/office/officeart/2018/2/layout/IconVerticalSolidList"/>
    <dgm:cxn modelId="{BB595D47-89AF-48B8-9FFB-53B2B4A5EBEC}" srcId="{4726DF27-6165-4C33-82F2-56873E8B4F3A}" destId="{9125CAAF-428A-4A77-99C6-6AC791A63533}" srcOrd="0" destOrd="0" parTransId="{CB960354-F5E0-4CF9-8C8E-8080E43BFE4A}" sibTransId="{773A8E4C-C46D-4167-8743-727D709AD501}"/>
    <dgm:cxn modelId="{8AAE2A6F-BDA7-4247-BB9E-164FAF7E0AD8}" srcId="{4726DF27-6165-4C33-82F2-56873E8B4F3A}" destId="{F38DE9B5-3D5C-436E-89AF-F1FE5E901DBE}" srcOrd="3" destOrd="0" parTransId="{4914B5B5-7D7C-4606-BB08-DC5B0B48FDF9}" sibTransId="{ABC6F03F-DBA2-43EC-9437-6CB004F63B65}"/>
    <dgm:cxn modelId="{D716C282-29C7-406E-838C-9CB09A01D28E}" type="presOf" srcId="{CB047BC7-B103-4F7C-A0A2-6D79ABE02329}" destId="{06415468-83AA-4E98-89B9-FF34531D6645}" srcOrd="0" destOrd="0" presId="urn:microsoft.com/office/officeart/2018/2/layout/IconVerticalSolidList"/>
    <dgm:cxn modelId="{AF8E5CCA-CC2C-48F6-AC96-4B9C853DAB9D}" srcId="{4726DF27-6165-4C33-82F2-56873E8B4F3A}" destId="{CB047BC7-B103-4F7C-A0A2-6D79ABE02329}" srcOrd="1" destOrd="0" parTransId="{2696C0F9-ABF4-4E72-8BA3-FEACE7D4480A}" sibTransId="{428F173D-87B8-4683-9A0D-DE76FA06F3A5}"/>
    <dgm:cxn modelId="{FFF472EA-5034-41E0-B95D-CE2CBF2F79C4}" type="presOf" srcId="{A12F445F-37CB-4A96-90AA-348543F719BB}" destId="{5D7B2308-F48B-4A27-B46E-E22C2322B9F6}" srcOrd="0" destOrd="0" presId="urn:microsoft.com/office/officeart/2018/2/layout/IconVerticalSolidList"/>
    <dgm:cxn modelId="{2411BB4C-9810-4271-B0B1-4BC5098890CD}" type="presParOf" srcId="{84897D48-0166-485F-994C-692A89609F03}" destId="{803A8DF9-12D5-45F6-9269-9296E5587E2C}" srcOrd="0" destOrd="0" presId="urn:microsoft.com/office/officeart/2018/2/layout/IconVerticalSolidList"/>
    <dgm:cxn modelId="{6EEB2769-41D2-4FF6-BDF8-BB7C7276B3D9}" type="presParOf" srcId="{803A8DF9-12D5-45F6-9269-9296E5587E2C}" destId="{968285D0-11B2-43D7-AA2D-8A1F6127C562}" srcOrd="0" destOrd="0" presId="urn:microsoft.com/office/officeart/2018/2/layout/IconVerticalSolidList"/>
    <dgm:cxn modelId="{F6608F78-1445-41BF-BFAF-789BDAC98375}" type="presParOf" srcId="{803A8DF9-12D5-45F6-9269-9296E5587E2C}" destId="{EC921DA7-816D-43B0-A1C2-023C801FCCA4}" srcOrd="1" destOrd="0" presId="urn:microsoft.com/office/officeart/2018/2/layout/IconVerticalSolidList"/>
    <dgm:cxn modelId="{8EDA99FD-97FB-4984-9D21-BA41F8AC1EC6}" type="presParOf" srcId="{803A8DF9-12D5-45F6-9269-9296E5587E2C}" destId="{5905C4F0-CBBC-4625-B0C2-45B3842327ED}" srcOrd="2" destOrd="0" presId="urn:microsoft.com/office/officeart/2018/2/layout/IconVerticalSolidList"/>
    <dgm:cxn modelId="{91C8C568-CD4A-4A73-9F3A-460F59F43713}" type="presParOf" srcId="{803A8DF9-12D5-45F6-9269-9296E5587E2C}" destId="{66AC8D62-DFFB-43D8-ADA7-201A1E6A399B}" srcOrd="3" destOrd="0" presId="urn:microsoft.com/office/officeart/2018/2/layout/IconVerticalSolidList"/>
    <dgm:cxn modelId="{B4B6A9A5-7CAB-4A79-9838-EB0A32999E27}" type="presParOf" srcId="{84897D48-0166-485F-994C-692A89609F03}" destId="{6E628FA4-26D3-4365-B8B5-63DB0EA5F985}" srcOrd="1" destOrd="0" presId="urn:microsoft.com/office/officeart/2018/2/layout/IconVerticalSolidList"/>
    <dgm:cxn modelId="{F9AB35F5-ED90-4391-BA4F-AEB5F47B409D}" type="presParOf" srcId="{84897D48-0166-485F-994C-692A89609F03}" destId="{62643647-EA6F-491B-806C-2F7BE1A1000F}" srcOrd="2" destOrd="0" presId="urn:microsoft.com/office/officeart/2018/2/layout/IconVerticalSolidList"/>
    <dgm:cxn modelId="{B2D9C78A-5812-4FEA-B1B3-E262CF4E1977}" type="presParOf" srcId="{62643647-EA6F-491B-806C-2F7BE1A1000F}" destId="{BD3B20B3-0833-418B-8D71-E592DD252298}" srcOrd="0" destOrd="0" presId="urn:microsoft.com/office/officeart/2018/2/layout/IconVerticalSolidList"/>
    <dgm:cxn modelId="{ABA47B39-C729-409F-8B10-09F14D452A24}" type="presParOf" srcId="{62643647-EA6F-491B-806C-2F7BE1A1000F}" destId="{A6FAF6E6-E574-4701-B54E-758F74E41DB3}" srcOrd="1" destOrd="0" presId="urn:microsoft.com/office/officeart/2018/2/layout/IconVerticalSolidList"/>
    <dgm:cxn modelId="{CE2F2734-471E-40F3-B638-978458337E0F}" type="presParOf" srcId="{62643647-EA6F-491B-806C-2F7BE1A1000F}" destId="{2871191D-EDA9-42A8-B781-FCED7D07E68C}" srcOrd="2" destOrd="0" presId="urn:microsoft.com/office/officeart/2018/2/layout/IconVerticalSolidList"/>
    <dgm:cxn modelId="{04A1D5D4-C997-4A64-B063-EE66FE5043A1}" type="presParOf" srcId="{62643647-EA6F-491B-806C-2F7BE1A1000F}" destId="{06415468-83AA-4E98-89B9-FF34531D6645}" srcOrd="3" destOrd="0" presId="urn:microsoft.com/office/officeart/2018/2/layout/IconVerticalSolidList"/>
    <dgm:cxn modelId="{31BC62BB-C7E6-428C-8E2D-1CC407F8980D}" type="presParOf" srcId="{84897D48-0166-485F-994C-692A89609F03}" destId="{DD75E57A-6294-47C3-8D17-9485517196E9}" srcOrd="3" destOrd="0" presId="urn:microsoft.com/office/officeart/2018/2/layout/IconVerticalSolidList"/>
    <dgm:cxn modelId="{79246D66-4822-4C00-823B-4EFC4E2463BE}" type="presParOf" srcId="{84897D48-0166-485F-994C-692A89609F03}" destId="{540F13F1-476A-4A0D-B7F8-23D83FF38806}" srcOrd="4" destOrd="0" presId="urn:microsoft.com/office/officeart/2018/2/layout/IconVerticalSolidList"/>
    <dgm:cxn modelId="{3BE4B143-3554-4E7B-BBEA-E9FA37E33EC9}" type="presParOf" srcId="{540F13F1-476A-4A0D-B7F8-23D83FF38806}" destId="{5C89356D-CF9A-4FF6-B42F-CAB47F228C09}" srcOrd="0" destOrd="0" presId="urn:microsoft.com/office/officeart/2018/2/layout/IconVerticalSolidList"/>
    <dgm:cxn modelId="{3437C4F6-3CF3-4922-BE89-54B6594103C1}" type="presParOf" srcId="{540F13F1-476A-4A0D-B7F8-23D83FF38806}" destId="{1067D481-647F-4FF1-B45F-C968E8C4F5C9}" srcOrd="1" destOrd="0" presId="urn:microsoft.com/office/officeart/2018/2/layout/IconVerticalSolidList"/>
    <dgm:cxn modelId="{714A4B11-3842-41E4-B7BF-39ECC8CD2112}" type="presParOf" srcId="{540F13F1-476A-4A0D-B7F8-23D83FF38806}" destId="{DF8E1778-B7F5-4CC0-A8D5-A8AB4686BD59}" srcOrd="2" destOrd="0" presId="urn:microsoft.com/office/officeart/2018/2/layout/IconVerticalSolidList"/>
    <dgm:cxn modelId="{75CF8F7F-0210-49BD-B214-0C91ED5BE690}" type="presParOf" srcId="{540F13F1-476A-4A0D-B7F8-23D83FF38806}" destId="{5D7B2308-F48B-4A27-B46E-E22C2322B9F6}" srcOrd="3" destOrd="0" presId="urn:microsoft.com/office/officeart/2018/2/layout/IconVerticalSolidList"/>
    <dgm:cxn modelId="{8E5D8599-E344-46D4-B3C7-042912C0B919}" type="presParOf" srcId="{84897D48-0166-485F-994C-692A89609F03}" destId="{089D35EA-50A3-4E3F-B5F2-B38455A4DBF9}" srcOrd="5" destOrd="0" presId="urn:microsoft.com/office/officeart/2018/2/layout/IconVerticalSolidList"/>
    <dgm:cxn modelId="{0B333D3C-6392-4155-BDB2-8F6A64CD8DE3}" type="presParOf" srcId="{84897D48-0166-485F-994C-692A89609F03}" destId="{B74FFBA7-E836-4EF4-A96B-781CB032D365}" srcOrd="6" destOrd="0" presId="urn:microsoft.com/office/officeart/2018/2/layout/IconVerticalSolidList"/>
    <dgm:cxn modelId="{468C2BF4-2127-4577-A6EF-FD2988015226}" type="presParOf" srcId="{B74FFBA7-E836-4EF4-A96B-781CB032D365}" destId="{00E1585D-23D8-410E-A769-2A98586F0411}" srcOrd="0" destOrd="0" presId="urn:microsoft.com/office/officeart/2018/2/layout/IconVerticalSolidList"/>
    <dgm:cxn modelId="{161CB34B-9AD4-4F90-A795-C19C52268784}" type="presParOf" srcId="{B74FFBA7-E836-4EF4-A96B-781CB032D365}" destId="{81B81903-2A88-4AF6-94F0-9FD52658AB63}" srcOrd="1" destOrd="0" presId="urn:microsoft.com/office/officeart/2018/2/layout/IconVerticalSolidList"/>
    <dgm:cxn modelId="{2265A6D3-7163-4973-85AA-A590F926F250}" type="presParOf" srcId="{B74FFBA7-E836-4EF4-A96B-781CB032D365}" destId="{F90593B0-DF15-4BCA-AD9E-5BA376A9D46A}" srcOrd="2" destOrd="0" presId="urn:microsoft.com/office/officeart/2018/2/layout/IconVerticalSolidList"/>
    <dgm:cxn modelId="{6151AC23-2CD7-414D-8F09-7F39CAC03FB4}" type="presParOf" srcId="{B74FFBA7-E836-4EF4-A96B-781CB032D365}" destId="{370ED785-1A12-4091-8222-D0D930BD3F0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EC6A07-8C30-49DC-BDD6-5BE4E51BE170}"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E2A1FB1B-6550-4539-AE90-FE45060B94D4}">
      <dgm:prSet/>
      <dgm:spPr/>
      <dgm:t>
        <a:bodyPr/>
        <a:lstStyle/>
        <a:p>
          <a:r>
            <a:rPr lang="en-US" dirty="0"/>
            <a:t>Quantitative Methodology</a:t>
          </a:r>
        </a:p>
      </dgm:t>
    </dgm:pt>
    <dgm:pt modelId="{9B192743-1CFA-45ED-8F3E-49D3C7EF1FDE}" type="parTrans" cxnId="{5BE29BA7-C008-4666-8E23-A2AAB72C3E4D}">
      <dgm:prSet/>
      <dgm:spPr/>
      <dgm:t>
        <a:bodyPr/>
        <a:lstStyle/>
        <a:p>
          <a:endParaRPr lang="en-US"/>
        </a:p>
      </dgm:t>
    </dgm:pt>
    <dgm:pt modelId="{EE83E7B6-3C1B-4839-BC6D-301F8E92CDCB}" type="sibTrans" cxnId="{5BE29BA7-C008-4666-8E23-A2AAB72C3E4D}">
      <dgm:prSet/>
      <dgm:spPr/>
      <dgm:t>
        <a:bodyPr/>
        <a:lstStyle/>
        <a:p>
          <a:endParaRPr lang="en-US"/>
        </a:p>
      </dgm:t>
    </dgm:pt>
    <dgm:pt modelId="{F8E33A12-539F-45FA-B71C-1622AF855B26}">
      <dgm:prSet/>
      <dgm:spPr/>
      <dgm:t>
        <a:bodyPr/>
        <a:lstStyle/>
        <a:p>
          <a:r>
            <a:rPr lang="en-US" dirty="0"/>
            <a:t>Hypothesis testing</a:t>
          </a:r>
        </a:p>
      </dgm:t>
    </dgm:pt>
    <dgm:pt modelId="{972A2CC6-F3A0-4A45-B053-38E4C19AA54A}" type="parTrans" cxnId="{54BC9968-D989-4322-B9BD-8A2A42FC0384}">
      <dgm:prSet/>
      <dgm:spPr/>
      <dgm:t>
        <a:bodyPr/>
        <a:lstStyle/>
        <a:p>
          <a:endParaRPr lang="en-US"/>
        </a:p>
      </dgm:t>
    </dgm:pt>
    <dgm:pt modelId="{D9E1E517-A70B-44ED-9069-8380450FC4C9}" type="sibTrans" cxnId="{54BC9968-D989-4322-B9BD-8A2A42FC0384}">
      <dgm:prSet/>
      <dgm:spPr/>
      <dgm:t>
        <a:bodyPr/>
        <a:lstStyle/>
        <a:p>
          <a:endParaRPr lang="en-US"/>
        </a:p>
      </dgm:t>
    </dgm:pt>
    <dgm:pt modelId="{C490AC1D-3449-409F-A151-78BDF1CC5282}" type="pres">
      <dgm:prSet presAssocID="{80EC6A07-8C30-49DC-BDD6-5BE4E51BE170}" presName="root" presStyleCnt="0">
        <dgm:presLayoutVars>
          <dgm:dir/>
          <dgm:resizeHandles val="exact"/>
        </dgm:presLayoutVars>
      </dgm:prSet>
      <dgm:spPr/>
    </dgm:pt>
    <dgm:pt modelId="{3D3E7919-84F2-4F04-8645-7E23F0690EE6}" type="pres">
      <dgm:prSet presAssocID="{E2A1FB1B-6550-4539-AE90-FE45060B94D4}" presName="compNode" presStyleCnt="0"/>
      <dgm:spPr/>
    </dgm:pt>
    <dgm:pt modelId="{31DA8647-DC09-42C2-BC38-13661B5864F5}" type="pres">
      <dgm:prSet presAssocID="{E2A1FB1B-6550-4539-AE90-FE45060B94D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2E4227B4-EFC1-4F6E-96F2-C207FA84E76F}" type="pres">
      <dgm:prSet presAssocID="{E2A1FB1B-6550-4539-AE90-FE45060B94D4}" presName="spaceRect" presStyleCnt="0"/>
      <dgm:spPr/>
    </dgm:pt>
    <dgm:pt modelId="{F33EE65C-3D0F-4825-BA9C-07EA259A929C}" type="pres">
      <dgm:prSet presAssocID="{E2A1FB1B-6550-4539-AE90-FE45060B94D4}" presName="textRect" presStyleLbl="revTx" presStyleIdx="0" presStyleCnt="2">
        <dgm:presLayoutVars>
          <dgm:chMax val="1"/>
          <dgm:chPref val="1"/>
        </dgm:presLayoutVars>
      </dgm:prSet>
      <dgm:spPr/>
    </dgm:pt>
    <dgm:pt modelId="{97C4B0B8-78C6-4CC3-92CD-CE73A3E5B47B}" type="pres">
      <dgm:prSet presAssocID="{EE83E7B6-3C1B-4839-BC6D-301F8E92CDCB}" presName="sibTrans" presStyleCnt="0"/>
      <dgm:spPr/>
    </dgm:pt>
    <dgm:pt modelId="{797F4197-D830-48BE-BD00-91AA1A734F8D}" type="pres">
      <dgm:prSet presAssocID="{F8E33A12-539F-45FA-B71C-1622AF855B26}" presName="compNode" presStyleCnt="0"/>
      <dgm:spPr/>
    </dgm:pt>
    <dgm:pt modelId="{9763F28D-018D-43AE-86F0-DC3B7E57C2A5}" type="pres">
      <dgm:prSet presAssocID="{F8E33A12-539F-45FA-B71C-1622AF855B2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ask"/>
        </a:ext>
      </dgm:extLst>
    </dgm:pt>
    <dgm:pt modelId="{F7A362FF-4FC8-4EF4-8CD5-848BECA560EF}" type="pres">
      <dgm:prSet presAssocID="{F8E33A12-539F-45FA-B71C-1622AF855B26}" presName="spaceRect" presStyleCnt="0"/>
      <dgm:spPr/>
    </dgm:pt>
    <dgm:pt modelId="{99102496-EFD0-4554-A5D1-D010EAF96CF4}" type="pres">
      <dgm:prSet presAssocID="{F8E33A12-539F-45FA-B71C-1622AF855B26}" presName="textRect" presStyleLbl="revTx" presStyleIdx="1" presStyleCnt="2">
        <dgm:presLayoutVars>
          <dgm:chMax val="1"/>
          <dgm:chPref val="1"/>
        </dgm:presLayoutVars>
      </dgm:prSet>
      <dgm:spPr/>
    </dgm:pt>
  </dgm:ptLst>
  <dgm:cxnLst>
    <dgm:cxn modelId="{59DB771D-0DC8-4FD1-879C-3E94FDA3D42C}" type="presOf" srcId="{E2A1FB1B-6550-4539-AE90-FE45060B94D4}" destId="{F33EE65C-3D0F-4825-BA9C-07EA259A929C}" srcOrd="0" destOrd="0" presId="urn:microsoft.com/office/officeart/2018/2/layout/IconLabelList"/>
    <dgm:cxn modelId="{5E548B37-74BE-45EB-A473-F62095C6EF2B}" type="presOf" srcId="{F8E33A12-539F-45FA-B71C-1622AF855B26}" destId="{99102496-EFD0-4554-A5D1-D010EAF96CF4}" srcOrd="0" destOrd="0" presId="urn:microsoft.com/office/officeart/2018/2/layout/IconLabelList"/>
    <dgm:cxn modelId="{54BC9968-D989-4322-B9BD-8A2A42FC0384}" srcId="{80EC6A07-8C30-49DC-BDD6-5BE4E51BE170}" destId="{F8E33A12-539F-45FA-B71C-1622AF855B26}" srcOrd="1" destOrd="0" parTransId="{972A2CC6-F3A0-4A45-B053-38E4C19AA54A}" sibTransId="{D9E1E517-A70B-44ED-9069-8380450FC4C9}"/>
    <dgm:cxn modelId="{5BE29BA7-C008-4666-8E23-A2AAB72C3E4D}" srcId="{80EC6A07-8C30-49DC-BDD6-5BE4E51BE170}" destId="{E2A1FB1B-6550-4539-AE90-FE45060B94D4}" srcOrd="0" destOrd="0" parTransId="{9B192743-1CFA-45ED-8F3E-49D3C7EF1FDE}" sibTransId="{EE83E7B6-3C1B-4839-BC6D-301F8E92CDCB}"/>
    <dgm:cxn modelId="{2293FAB6-FBA3-4F6C-BEFE-970980856CA4}" type="presOf" srcId="{80EC6A07-8C30-49DC-BDD6-5BE4E51BE170}" destId="{C490AC1D-3449-409F-A151-78BDF1CC5282}" srcOrd="0" destOrd="0" presId="urn:microsoft.com/office/officeart/2018/2/layout/IconLabelList"/>
    <dgm:cxn modelId="{101C42C6-68B0-42F4-8503-73028EBC9410}" type="presParOf" srcId="{C490AC1D-3449-409F-A151-78BDF1CC5282}" destId="{3D3E7919-84F2-4F04-8645-7E23F0690EE6}" srcOrd="0" destOrd="0" presId="urn:microsoft.com/office/officeart/2018/2/layout/IconLabelList"/>
    <dgm:cxn modelId="{662F8444-ABA3-4B7B-83A6-4DE049CCF76E}" type="presParOf" srcId="{3D3E7919-84F2-4F04-8645-7E23F0690EE6}" destId="{31DA8647-DC09-42C2-BC38-13661B5864F5}" srcOrd="0" destOrd="0" presId="urn:microsoft.com/office/officeart/2018/2/layout/IconLabelList"/>
    <dgm:cxn modelId="{93E1682C-A8CA-4123-AE1C-E1E1235B25EF}" type="presParOf" srcId="{3D3E7919-84F2-4F04-8645-7E23F0690EE6}" destId="{2E4227B4-EFC1-4F6E-96F2-C207FA84E76F}" srcOrd="1" destOrd="0" presId="urn:microsoft.com/office/officeart/2018/2/layout/IconLabelList"/>
    <dgm:cxn modelId="{7BF5AC6C-3827-46CF-AA75-B86203BDC95C}" type="presParOf" srcId="{3D3E7919-84F2-4F04-8645-7E23F0690EE6}" destId="{F33EE65C-3D0F-4825-BA9C-07EA259A929C}" srcOrd="2" destOrd="0" presId="urn:microsoft.com/office/officeart/2018/2/layout/IconLabelList"/>
    <dgm:cxn modelId="{838FAE41-8625-47CD-A2C0-1995A1878501}" type="presParOf" srcId="{C490AC1D-3449-409F-A151-78BDF1CC5282}" destId="{97C4B0B8-78C6-4CC3-92CD-CE73A3E5B47B}" srcOrd="1" destOrd="0" presId="urn:microsoft.com/office/officeart/2018/2/layout/IconLabelList"/>
    <dgm:cxn modelId="{98EC73D6-7072-4B0E-A3E9-7D2033BF2A2B}" type="presParOf" srcId="{C490AC1D-3449-409F-A151-78BDF1CC5282}" destId="{797F4197-D830-48BE-BD00-91AA1A734F8D}" srcOrd="2" destOrd="0" presId="urn:microsoft.com/office/officeart/2018/2/layout/IconLabelList"/>
    <dgm:cxn modelId="{31CCFAE5-5EDC-49B7-BE24-A2C204110FBC}" type="presParOf" srcId="{797F4197-D830-48BE-BD00-91AA1A734F8D}" destId="{9763F28D-018D-43AE-86F0-DC3B7E57C2A5}" srcOrd="0" destOrd="0" presId="urn:microsoft.com/office/officeart/2018/2/layout/IconLabelList"/>
    <dgm:cxn modelId="{43BCB776-ECAB-49FF-87E2-068631700D68}" type="presParOf" srcId="{797F4197-D830-48BE-BD00-91AA1A734F8D}" destId="{F7A362FF-4FC8-4EF4-8CD5-848BECA560EF}" srcOrd="1" destOrd="0" presId="urn:microsoft.com/office/officeart/2018/2/layout/IconLabelList"/>
    <dgm:cxn modelId="{D94F5C34-6687-4522-9373-6BA9FA34406E}" type="presParOf" srcId="{797F4197-D830-48BE-BD00-91AA1A734F8D}" destId="{99102496-EFD0-4554-A5D1-D010EAF96CF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98039-D04E-4B5A-BFD9-C0C27B32B27B}">
      <dsp:nvSpPr>
        <dsp:cNvPr id="0" name=""/>
        <dsp:cNvSpPr/>
      </dsp:nvSpPr>
      <dsp:spPr>
        <a:xfrm>
          <a:off x="1130" y="34179"/>
          <a:ext cx="4408943" cy="264536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rtl="0">
            <a:lnSpc>
              <a:spcPct val="90000"/>
            </a:lnSpc>
            <a:spcBef>
              <a:spcPct val="0"/>
            </a:spcBef>
            <a:spcAft>
              <a:spcPct val="35000"/>
            </a:spcAft>
            <a:buNone/>
          </a:pPr>
          <a:r>
            <a:rPr lang="en-US" sz="3300" kern="1200" dirty="0"/>
            <a:t>India's first and only NABH-accredited cancer hospital.</a:t>
          </a:r>
          <a:r>
            <a:rPr lang="en-US" sz="3300" kern="1200" dirty="0">
              <a:latin typeface="Gill Sans Nova"/>
            </a:rPr>
            <a:t> </a:t>
          </a:r>
          <a:endParaRPr lang="en-US" sz="3300" kern="1200" dirty="0"/>
        </a:p>
      </dsp:txBody>
      <dsp:txXfrm>
        <a:off x="1130" y="34179"/>
        <a:ext cx="4408943" cy="2645366"/>
      </dsp:txXfrm>
    </dsp:sp>
    <dsp:sp modelId="{0B9CF049-30EA-4029-A9F7-D4F1420828B8}">
      <dsp:nvSpPr>
        <dsp:cNvPr id="0" name=""/>
        <dsp:cNvSpPr/>
      </dsp:nvSpPr>
      <dsp:spPr>
        <a:xfrm>
          <a:off x="4850968" y="34179"/>
          <a:ext cx="4408943" cy="264536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350 bedded hospital</a:t>
          </a:r>
        </a:p>
      </dsp:txBody>
      <dsp:txXfrm>
        <a:off x="4850968" y="34179"/>
        <a:ext cx="4408943" cy="2645366"/>
      </dsp:txXfrm>
    </dsp:sp>
    <dsp:sp modelId="{1ADFCCC4-E722-494A-B5A2-6748E1AC517E}">
      <dsp:nvSpPr>
        <dsp:cNvPr id="0" name=""/>
        <dsp:cNvSpPr/>
      </dsp:nvSpPr>
      <dsp:spPr>
        <a:xfrm>
          <a:off x="1130" y="3120439"/>
          <a:ext cx="4408943" cy="264536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rtl="0">
            <a:lnSpc>
              <a:spcPct val="90000"/>
            </a:lnSpc>
            <a:spcBef>
              <a:spcPct val="0"/>
            </a:spcBef>
            <a:spcAft>
              <a:spcPct val="35000"/>
            </a:spcAft>
            <a:buNone/>
          </a:pPr>
          <a:r>
            <a:rPr lang="en-US" sz="3300" kern="1200" dirty="0">
              <a:latin typeface="Gill Sans Nova"/>
            </a:rPr>
            <a:t>Own</a:t>
          </a:r>
          <a:r>
            <a:rPr lang="en-US" sz="3300" kern="1200" dirty="0"/>
            <a:t> pharmacy to ensure availability of genuine </a:t>
          </a:r>
          <a:r>
            <a:rPr lang="en-US" sz="3300" kern="1200" dirty="0">
              <a:latin typeface="Gill Sans Nova"/>
            </a:rPr>
            <a:t>drugs</a:t>
          </a:r>
        </a:p>
      </dsp:txBody>
      <dsp:txXfrm>
        <a:off x="1130" y="3120439"/>
        <a:ext cx="4408943" cy="2645366"/>
      </dsp:txXfrm>
    </dsp:sp>
    <dsp:sp modelId="{E0E2836B-2C88-4FFB-AAD2-1003FE4F5E4E}">
      <dsp:nvSpPr>
        <dsp:cNvPr id="0" name=""/>
        <dsp:cNvSpPr/>
      </dsp:nvSpPr>
      <dsp:spPr>
        <a:xfrm>
          <a:off x="4850968" y="3120439"/>
          <a:ext cx="4408943" cy="264536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Gill Sans Nova"/>
            </a:rPr>
            <a:t> Cental</a:t>
          </a:r>
          <a:r>
            <a:rPr lang="en-US" sz="3300" kern="1200" dirty="0"/>
            <a:t> pharmacy store, satellite department pharmacy stores and pharmacy shop</a:t>
          </a:r>
        </a:p>
      </dsp:txBody>
      <dsp:txXfrm>
        <a:off x="4850968" y="3120439"/>
        <a:ext cx="4408943" cy="26453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4491D-B987-4D2B-8FC6-B8975F73A073}">
      <dsp:nvSpPr>
        <dsp:cNvPr id="0" name=""/>
        <dsp:cNvSpPr/>
      </dsp:nvSpPr>
      <dsp:spPr>
        <a:xfrm>
          <a:off x="0" y="0"/>
          <a:ext cx="711791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A9A599-BCAF-48DE-BF4B-F79151D5EFCF}">
      <dsp:nvSpPr>
        <dsp:cNvPr id="0" name=""/>
        <dsp:cNvSpPr/>
      </dsp:nvSpPr>
      <dsp:spPr>
        <a:xfrm>
          <a:off x="0" y="0"/>
          <a:ext cx="7117918" cy="1289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Measuring the effectivity of pharmacy department in organisation.</a:t>
          </a:r>
        </a:p>
      </dsp:txBody>
      <dsp:txXfrm>
        <a:off x="0" y="0"/>
        <a:ext cx="7117918" cy="1289262"/>
      </dsp:txXfrm>
    </dsp:sp>
    <dsp:sp modelId="{39724731-5663-4461-AF95-FA337E2B4831}">
      <dsp:nvSpPr>
        <dsp:cNvPr id="0" name=""/>
        <dsp:cNvSpPr/>
      </dsp:nvSpPr>
      <dsp:spPr>
        <a:xfrm>
          <a:off x="0" y="1289262"/>
          <a:ext cx="7117918" cy="0"/>
        </a:xfrm>
        <a:prstGeom prst="line">
          <a:avLst/>
        </a:prstGeom>
        <a:solidFill>
          <a:schemeClr val="accent2">
            <a:hueOff val="1000263"/>
            <a:satOff val="-2034"/>
            <a:lumOff val="-2745"/>
            <a:alphaOff val="0"/>
          </a:schemeClr>
        </a:solidFill>
        <a:ln w="12700" cap="flat" cmpd="sng" algn="ctr">
          <a:solidFill>
            <a:schemeClr val="accent2">
              <a:hueOff val="1000263"/>
              <a:satOff val="-2034"/>
              <a:lumOff val="-27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FA298-1E93-4D40-A4DD-0315E3A2775A}">
      <dsp:nvSpPr>
        <dsp:cNvPr id="0" name=""/>
        <dsp:cNvSpPr/>
      </dsp:nvSpPr>
      <dsp:spPr>
        <a:xfrm>
          <a:off x="0" y="1289262"/>
          <a:ext cx="7117918" cy="1289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Effective management and supervision </a:t>
          </a:r>
        </a:p>
      </dsp:txBody>
      <dsp:txXfrm>
        <a:off x="0" y="1289262"/>
        <a:ext cx="7117918" cy="1289262"/>
      </dsp:txXfrm>
    </dsp:sp>
    <dsp:sp modelId="{AF43E5F6-9EB5-4ECB-AE4E-020C7B9CC145}">
      <dsp:nvSpPr>
        <dsp:cNvPr id="0" name=""/>
        <dsp:cNvSpPr/>
      </dsp:nvSpPr>
      <dsp:spPr>
        <a:xfrm>
          <a:off x="0" y="2578524"/>
          <a:ext cx="7117918" cy="0"/>
        </a:xfrm>
        <a:prstGeom prst="line">
          <a:avLst/>
        </a:prstGeom>
        <a:solidFill>
          <a:schemeClr val="accent2">
            <a:hueOff val="2000525"/>
            <a:satOff val="-4068"/>
            <a:lumOff val="-5490"/>
            <a:alphaOff val="0"/>
          </a:schemeClr>
        </a:solidFill>
        <a:ln w="12700" cap="flat" cmpd="sng" algn="ctr">
          <a:solidFill>
            <a:schemeClr val="accent2">
              <a:hueOff val="2000525"/>
              <a:satOff val="-4068"/>
              <a:lumOff val="-5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2C3047-0BD2-438B-9CC0-E35DE4F82F67}">
      <dsp:nvSpPr>
        <dsp:cNvPr id="0" name=""/>
        <dsp:cNvSpPr/>
      </dsp:nvSpPr>
      <dsp:spPr>
        <a:xfrm>
          <a:off x="0" y="2578524"/>
          <a:ext cx="7117918" cy="1289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Result oriented requisition and distribution system </a:t>
          </a:r>
        </a:p>
      </dsp:txBody>
      <dsp:txXfrm>
        <a:off x="0" y="2578524"/>
        <a:ext cx="7117918" cy="1289262"/>
      </dsp:txXfrm>
    </dsp:sp>
    <dsp:sp modelId="{F4FA4371-59EA-4C70-9238-C8555544DE93}">
      <dsp:nvSpPr>
        <dsp:cNvPr id="0" name=""/>
        <dsp:cNvSpPr/>
      </dsp:nvSpPr>
      <dsp:spPr>
        <a:xfrm>
          <a:off x="0" y="3867786"/>
          <a:ext cx="7117918" cy="0"/>
        </a:xfrm>
        <a:prstGeom prst="line">
          <a:avLst/>
        </a:prstGeom>
        <a:solidFill>
          <a:schemeClr val="accent2">
            <a:hueOff val="3000788"/>
            <a:satOff val="-6102"/>
            <a:lumOff val="-8235"/>
            <a:alphaOff val="0"/>
          </a:schemeClr>
        </a:solidFill>
        <a:ln w="12700" cap="flat" cmpd="sng" algn="ctr">
          <a:solidFill>
            <a:schemeClr val="accent2">
              <a:hueOff val="3000788"/>
              <a:satOff val="-6102"/>
              <a:lumOff val="-8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4E5-5EE0-442E-997D-85915F73B5D6}">
      <dsp:nvSpPr>
        <dsp:cNvPr id="0" name=""/>
        <dsp:cNvSpPr/>
      </dsp:nvSpPr>
      <dsp:spPr>
        <a:xfrm>
          <a:off x="0" y="3867786"/>
          <a:ext cx="7117918" cy="1289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Compliance of written policies and procedures. </a:t>
          </a:r>
        </a:p>
      </dsp:txBody>
      <dsp:txXfrm>
        <a:off x="0" y="3867786"/>
        <a:ext cx="7117918" cy="1289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285D0-11B2-43D7-AA2D-8A1F6127C562}">
      <dsp:nvSpPr>
        <dsp:cNvPr id="0" name=""/>
        <dsp:cNvSpPr/>
      </dsp:nvSpPr>
      <dsp:spPr>
        <a:xfrm>
          <a:off x="0" y="2140"/>
          <a:ext cx="7117918" cy="10847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921DA7-816D-43B0-A1C2-023C801FCCA4}">
      <dsp:nvSpPr>
        <dsp:cNvPr id="0" name=""/>
        <dsp:cNvSpPr/>
      </dsp:nvSpPr>
      <dsp:spPr>
        <a:xfrm>
          <a:off x="328149" y="246218"/>
          <a:ext cx="596636" cy="5966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AC8D62-DFFB-43D8-ADA7-201A1E6A399B}">
      <dsp:nvSpPr>
        <dsp:cNvPr id="0" name=""/>
        <dsp:cNvSpPr/>
      </dsp:nvSpPr>
      <dsp:spPr>
        <a:xfrm>
          <a:off x="1252936" y="2140"/>
          <a:ext cx="5864981" cy="108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07" tIns="114807" rIns="114807" bIns="114807" numCol="1" spcCol="1270" anchor="ctr" anchorCtr="0">
          <a:noAutofit/>
        </a:bodyPr>
        <a:lstStyle/>
        <a:p>
          <a:pPr marL="0" lvl="0" indent="0" algn="l" defTabSz="755650" rtl="0">
            <a:lnSpc>
              <a:spcPct val="100000"/>
            </a:lnSpc>
            <a:spcBef>
              <a:spcPct val="0"/>
            </a:spcBef>
            <a:spcAft>
              <a:spcPct val="35000"/>
            </a:spcAft>
            <a:buNone/>
          </a:pPr>
          <a:r>
            <a:rPr lang="en-US" sz="1700" kern="1200" dirty="0"/>
            <a:t>To maintain the specified material quality level as well as a level of quality that allows for efficient and effective operation.</a:t>
          </a:r>
          <a:endParaRPr lang="en-US" sz="1700" kern="1200" dirty="0">
            <a:latin typeface="Gill Sans Nova"/>
          </a:endParaRPr>
        </a:p>
      </dsp:txBody>
      <dsp:txXfrm>
        <a:off x="1252936" y="2140"/>
        <a:ext cx="5864981" cy="1084793"/>
      </dsp:txXfrm>
    </dsp:sp>
    <dsp:sp modelId="{BD3B20B3-0833-418B-8D71-E592DD252298}">
      <dsp:nvSpPr>
        <dsp:cNvPr id="0" name=""/>
        <dsp:cNvSpPr/>
      </dsp:nvSpPr>
      <dsp:spPr>
        <a:xfrm>
          <a:off x="0" y="1358132"/>
          <a:ext cx="7117918" cy="10847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FAF6E6-E574-4701-B54E-758F74E41DB3}">
      <dsp:nvSpPr>
        <dsp:cNvPr id="0" name=""/>
        <dsp:cNvSpPr/>
      </dsp:nvSpPr>
      <dsp:spPr>
        <a:xfrm>
          <a:off x="328149" y="1602210"/>
          <a:ext cx="596636" cy="596636"/>
        </a:xfrm>
        <a:prstGeom prst="rect">
          <a:avLst/>
        </a:prstGeom>
        <a:solidFill>
          <a:schemeClr val="accent3">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415468-83AA-4E98-89B9-FF34531D6645}">
      <dsp:nvSpPr>
        <dsp:cNvPr id="0" name=""/>
        <dsp:cNvSpPr/>
      </dsp:nvSpPr>
      <dsp:spPr>
        <a:xfrm>
          <a:off x="1252936" y="1358132"/>
          <a:ext cx="5864981" cy="108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07" tIns="114807" rIns="114807" bIns="114807" numCol="1" spcCol="1270" anchor="ctr" anchorCtr="0">
          <a:noAutofit/>
        </a:bodyPr>
        <a:lstStyle/>
        <a:p>
          <a:pPr marL="0" lvl="0" indent="0" algn="l" defTabSz="755650">
            <a:lnSpc>
              <a:spcPct val="100000"/>
            </a:lnSpc>
            <a:spcBef>
              <a:spcPct val="0"/>
            </a:spcBef>
            <a:spcAft>
              <a:spcPct val="35000"/>
            </a:spcAft>
            <a:buNone/>
          </a:pPr>
          <a:r>
            <a:rPr lang="en-US" sz="1700" kern="1200" dirty="0"/>
            <a:t>To create dependable alternative sources of supply in order to promote atmosphere in performance and pricing.</a:t>
          </a:r>
        </a:p>
      </dsp:txBody>
      <dsp:txXfrm>
        <a:off x="1252936" y="1358132"/>
        <a:ext cx="5864981" cy="1084793"/>
      </dsp:txXfrm>
    </dsp:sp>
    <dsp:sp modelId="{5C89356D-CF9A-4FF6-B42F-CAB47F228C09}">
      <dsp:nvSpPr>
        <dsp:cNvPr id="0" name=""/>
        <dsp:cNvSpPr/>
      </dsp:nvSpPr>
      <dsp:spPr>
        <a:xfrm>
          <a:off x="0" y="2714123"/>
          <a:ext cx="7117918" cy="10847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67D481-647F-4FF1-B45F-C968E8C4F5C9}">
      <dsp:nvSpPr>
        <dsp:cNvPr id="0" name=""/>
        <dsp:cNvSpPr/>
      </dsp:nvSpPr>
      <dsp:spPr>
        <a:xfrm>
          <a:off x="328149" y="2958202"/>
          <a:ext cx="596636" cy="5966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7B2308-F48B-4A27-B46E-E22C2322B9F6}">
      <dsp:nvSpPr>
        <dsp:cNvPr id="0" name=""/>
        <dsp:cNvSpPr/>
      </dsp:nvSpPr>
      <dsp:spPr>
        <a:xfrm>
          <a:off x="1252936" y="2714123"/>
          <a:ext cx="5864981" cy="108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07" tIns="114807" rIns="114807" bIns="114807" numCol="1" spcCol="1270" anchor="ctr" anchorCtr="0">
          <a:noAutofit/>
        </a:bodyPr>
        <a:lstStyle/>
        <a:p>
          <a:pPr marL="0" lvl="0" indent="0" algn="l" defTabSz="755650">
            <a:lnSpc>
              <a:spcPct val="100000"/>
            </a:lnSpc>
            <a:spcBef>
              <a:spcPct val="0"/>
            </a:spcBef>
            <a:spcAft>
              <a:spcPct val="35000"/>
            </a:spcAft>
            <a:buNone/>
          </a:pPr>
          <a:r>
            <a:rPr lang="en-US" sz="1700" kern="1200" dirty="0"/>
            <a:t>To reduce the overall acquisition cost by improving operations and procedures. </a:t>
          </a:r>
        </a:p>
      </dsp:txBody>
      <dsp:txXfrm>
        <a:off x="1252936" y="2714123"/>
        <a:ext cx="5864981" cy="1084793"/>
      </dsp:txXfrm>
    </dsp:sp>
    <dsp:sp modelId="{00E1585D-23D8-410E-A769-2A98586F0411}">
      <dsp:nvSpPr>
        <dsp:cNvPr id="0" name=""/>
        <dsp:cNvSpPr/>
      </dsp:nvSpPr>
      <dsp:spPr>
        <a:xfrm>
          <a:off x="0" y="4070115"/>
          <a:ext cx="7117918" cy="10847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B81903-2A88-4AF6-94F0-9FD52658AB63}">
      <dsp:nvSpPr>
        <dsp:cNvPr id="0" name=""/>
        <dsp:cNvSpPr/>
      </dsp:nvSpPr>
      <dsp:spPr>
        <a:xfrm>
          <a:off x="328149" y="4314193"/>
          <a:ext cx="596636" cy="5966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0ED785-1A12-4091-8222-D0D930BD3F0E}">
      <dsp:nvSpPr>
        <dsp:cNvPr id="0" name=""/>
        <dsp:cNvSpPr/>
      </dsp:nvSpPr>
      <dsp:spPr>
        <a:xfrm>
          <a:off x="1252936" y="4070115"/>
          <a:ext cx="5864981" cy="108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07" tIns="114807" rIns="114807" bIns="114807" numCol="1" spcCol="1270" anchor="ctr" anchorCtr="0">
          <a:noAutofit/>
        </a:bodyPr>
        <a:lstStyle/>
        <a:p>
          <a:pPr marL="0" lvl="0" indent="0" algn="l" defTabSz="755650">
            <a:lnSpc>
              <a:spcPct val="100000"/>
            </a:lnSpc>
            <a:spcBef>
              <a:spcPct val="0"/>
            </a:spcBef>
            <a:spcAft>
              <a:spcPct val="35000"/>
            </a:spcAft>
            <a:buNone/>
          </a:pPr>
          <a:r>
            <a:rPr lang="en-US" sz="1700" kern="1200" dirty="0"/>
            <a:t>Measure the effect of supply chain management dimensions (the relationship with suppliers, specifications, standards, delivery, and after-sales service).. </a:t>
          </a:r>
        </a:p>
      </dsp:txBody>
      <dsp:txXfrm>
        <a:off x="1252936" y="4070115"/>
        <a:ext cx="5864981" cy="10847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A8647-DC09-42C2-BC38-13661B5864F5}">
      <dsp:nvSpPr>
        <dsp:cNvPr id="0" name=""/>
        <dsp:cNvSpPr/>
      </dsp:nvSpPr>
      <dsp:spPr>
        <a:xfrm>
          <a:off x="1819237" y="78196"/>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3EE65C-3D0F-4825-BA9C-07EA259A929C}">
      <dsp:nvSpPr>
        <dsp:cNvPr id="0" name=""/>
        <dsp:cNvSpPr/>
      </dsp:nvSpPr>
      <dsp:spPr>
        <a:xfrm>
          <a:off x="631237" y="249269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90000"/>
            </a:lnSpc>
            <a:spcBef>
              <a:spcPct val="0"/>
            </a:spcBef>
            <a:spcAft>
              <a:spcPct val="35000"/>
            </a:spcAft>
            <a:buNone/>
          </a:pPr>
          <a:r>
            <a:rPr lang="en-US" sz="3100" kern="1200" dirty="0"/>
            <a:t>Quantitative Methodology</a:t>
          </a:r>
        </a:p>
      </dsp:txBody>
      <dsp:txXfrm>
        <a:off x="631237" y="2492691"/>
        <a:ext cx="4320000" cy="720000"/>
      </dsp:txXfrm>
    </dsp:sp>
    <dsp:sp modelId="{9763F28D-018D-43AE-86F0-DC3B7E57C2A5}">
      <dsp:nvSpPr>
        <dsp:cNvPr id="0" name=""/>
        <dsp:cNvSpPr/>
      </dsp:nvSpPr>
      <dsp:spPr>
        <a:xfrm>
          <a:off x="6895237" y="78196"/>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102496-EFD0-4554-A5D1-D010EAF96CF4}">
      <dsp:nvSpPr>
        <dsp:cNvPr id="0" name=""/>
        <dsp:cNvSpPr/>
      </dsp:nvSpPr>
      <dsp:spPr>
        <a:xfrm>
          <a:off x="5707237" y="249269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90000"/>
            </a:lnSpc>
            <a:spcBef>
              <a:spcPct val="0"/>
            </a:spcBef>
            <a:spcAft>
              <a:spcPct val="35000"/>
            </a:spcAft>
            <a:buNone/>
          </a:pPr>
          <a:r>
            <a:rPr lang="en-US" sz="3100" kern="1200" dirty="0"/>
            <a:t>Hypothesis testing</a:t>
          </a:r>
        </a:p>
      </dsp:txBody>
      <dsp:txXfrm>
        <a:off x="5707237" y="2492691"/>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C43A76A3-ADC8-4477-8FC1-B9DD55D84908}" type="datetime1">
              <a:rPr lang="en-US" smtClean="0"/>
              <a:t>6/18/2021</a:t>
            </a:fld>
            <a:endParaRPr lang="en-US" dirty="0"/>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a:t>
            </a:fld>
            <a:endParaRPr lang="en-US" dirty="0"/>
          </a:p>
        </p:txBody>
      </p:sp>
    </p:spTree>
    <p:extLst>
      <p:ext uri="{BB962C8B-B14F-4D97-AF65-F5344CB8AC3E}">
        <p14:creationId xmlns:p14="http://schemas.microsoft.com/office/powerpoint/2010/main" val="344277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D6762538-DC4D-4667-96E5-B3278DDF8B12}" type="datetime1">
              <a:rPr lang="en-US" smtClean="0"/>
              <a:t>6/18/2021</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288043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05880548-5C08-4BE3-B63E-F2BB63B0B00C}" type="datetime1">
              <a:rPr lang="en-US" smtClean="0"/>
              <a:t>6/18/2021</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833696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DE7F49BE-398D-479A-8A7E-5DDBCA61EDCB}" type="datetime1">
              <a:rPr lang="en-US" smtClean="0"/>
              <a:t>6/18/2021</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56175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77240" y="1709738"/>
            <a:ext cx="10570210" cy="2758895"/>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77240" y="4589463"/>
            <a:ext cx="1057021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CCD0C193-4974-4A1F-9C63-07D595E30D66}" type="datetime1">
              <a:rPr lang="en-US" smtClean="0"/>
              <a:t>6/18/2021</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740179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701AA87F-28D4-4BF0-B81F-877A89DFD5AC}" type="datetime1">
              <a:rPr lang="en-US" smtClean="0"/>
              <a:t>6/18/2021</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725729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1812"/>
            <a:ext cx="5220335"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825749"/>
            <a:ext cx="5220335"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1812"/>
            <a:ext cx="5183188"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825749"/>
            <a:ext cx="5183188"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A8A9F1F3-208B-49A3-B337-9C8ACEB3E0E1}" type="datetime1">
              <a:rPr lang="en-US" smtClean="0"/>
              <a:t>6/18/2021</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131215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a:xfrm>
            <a:off x="777240" y="365125"/>
            <a:ext cx="1065911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27AF6CA6-7293-4AA2-A0E0-A3BF4416E786}" type="datetime1">
              <a:rPr lang="en-US" smtClean="0"/>
              <a:t>6/18/2021</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124117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98D87016-7BCD-46FB-8EE3-AB6C369108B4}" type="datetime1">
              <a:rPr lang="en-US" smtClean="0"/>
              <a:t>6/18/2021</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357463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2501900"/>
          </a:xfrm>
        </p:spPr>
        <p:txBody>
          <a:bodyPr anchor="b">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3092450"/>
            <a:ext cx="3994785" cy="27765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A1547011-1FFC-4EF8-9A2E-53B4AD2ADBD4}" type="datetime1">
              <a:rPr lang="en-US" smtClean="0"/>
              <a:t>6/18/2021</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560327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77240" y="457200"/>
            <a:ext cx="3994785" cy="2505456"/>
          </a:xfrm>
        </p:spPr>
        <p:txBody>
          <a:bodyPr anchor="b"/>
          <a:lstStyle>
            <a:lvl1pP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77240" y="3081275"/>
            <a:ext cx="3994785" cy="277977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9562EB47-45B4-4EF5-A743-B4885DD2F060}" type="datetime1">
              <a:rPr lang="en-US" smtClean="0"/>
              <a:t>6/18/2021</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88674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B5B3C5-A599-465B-B2B9-866E8B2087CE}"/>
              </a:ext>
            </a:extLst>
          </p:cNvPr>
          <p:cNvSpPr/>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5C84982-7DD0-43B1-8A2D-BFA4DF1B4E60}"/>
              </a:ext>
            </a:extLst>
          </p:cNvPr>
          <p:cNvSpPr/>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Lst>
          </p:cNvPr>
          <p:cNvGrpSpPr/>
          <p:nvPr/>
        </p:nvGrpSpPr>
        <p:grpSpPr>
          <a:xfrm>
            <a:off x="-1" y="-1"/>
            <a:ext cx="12192001" cy="6858001"/>
            <a:chOff x="-1" y="-1"/>
            <a:chExt cx="12192001" cy="6858001"/>
          </a:xfrm>
        </p:grpSpPr>
        <p:sp>
          <p:nvSpPr>
            <p:cNvPr id="21" name="Oval 20">
              <a:extLst>
                <a:ext uri="{FF2B5EF4-FFF2-40B4-BE49-F238E27FC236}">
                  <a16:creationId xmlns:a16="http://schemas.microsoft.com/office/drawing/2014/main" id="{2FEEAC76-E273-46A8-8F8E-CE59860FE70D}"/>
                </a:ext>
              </a:extLst>
            </p:cNvPr>
            <p:cNvSpPr/>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6594A0E-9400-45AD-A431-1DA1C0B28966}"/>
                </a:ext>
              </a:extLst>
            </p:cNvPr>
            <p:cNvSpPr/>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0916D6C-D32F-42B6-8512-CD5EDB8F2B9B}"/>
                </a:ext>
              </a:extLst>
            </p:cNvPr>
            <p:cNvSpPr/>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834846D-59C6-40F4-907C-F1A4689B58F1}"/>
                </a:ext>
              </a:extLst>
            </p:cNvPr>
            <p:cNvSpPr/>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A257CDF-2E36-4DC7-8EE4-5CD8F8ECAC87}"/>
                </a:ext>
              </a:extLst>
            </p:cNvPr>
            <p:cNvSpPr/>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D5B26E0E-A115-4AE2-82D8-76BB93CC494F}"/>
                </a:ext>
              </a:extLst>
            </p:cNvPr>
            <p:cNvSpPr/>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755058DB-7E01-4E95-BF59-983AA1BBB38E}"/>
                </a:ext>
              </a:extLst>
            </p:cNvPr>
            <p:cNvSpPr/>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810F7E2-23F3-44D6-B09E-71E556536052}"/>
                </a:ext>
              </a:extLst>
            </p:cNvPr>
            <p:cNvSpPr/>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9D5C391-E1DB-410A-A78C-ED3BBDFF0758}"/>
                </a:ext>
              </a:extLst>
            </p:cNvPr>
            <p:cNvSpPr/>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77C4944D-9373-4283-BCAA-927A0316659E}"/>
                </a:ext>
              </a:extLst>
            </p:cNvPr>
            <p:cNvSpPr/>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804C521-2D9F-4CE4-AFD3-D4F1551FEC6A}"/>
                </a:ext>
              </a:extLst>
            </p:cNvPr>
            <p:cNvSpPr/>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6" name="Freeform: Shape 55">
              <a:extLst>
                <a:ext uri="{FF2B5EF4-FFF2-40B4-BE49-F238E27FC236}">
                  <a16:creationId xmlns:a16="http://schemas.microsoft.com/office/drawing/2014/main" id="{755AC65C-13EF-4182-AA3C-62BE165CC033}"/>
                </a:ext>
              </a:extLst>
            </p:cNvPr>
            <p:cNvSpPr/>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8" name="Freeform: Shape 57">
              <a:extLst>
                <a:ext uri="{FF2B5EF4-FFF2-40B4-BE49-F238E27FC236}">
                  <a16:creationId xmlns:a16="http://schemas.microsoft.com/office/drawing/2014/main" id="{E40DA8D2-FA4B-4282-9D44-48C27B63A153}"/>
                </a:ext>
              </a:extLst>
            </p:cNvPr>
            <p:cNvSpPr/>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0" name="Oval 9">
              <a:extLst>
                <a:ext uri="{FF2B5EF4-FFF2-40B4-BE49-F238E27FC236}">
                  <a16:creationId xmlns:a16="http://schemas.microsoft.com/office/drawing/2014/main" id="{99065014-CB18-414D-A527-31ECC45700AB}"/>
                </a:ext>
              </a:extLst>
            </p:cNvPr>
            <p:cNvSpPr/>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F39E27A-56C1-4328-8DF1-2DA147C78483}"/>
                </a:ext>
              </a:extLst>
            </p:cNvPr>
            <p:cNvSpPr/>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0" y="6488268"/>
            <a:ext cx="2743200" cy="233209"/>
          </a:xfrm>
          <a:prstGeom prst="rect">
            <a:avLst/>
          </a:prstGeom>
        </p:spPr>
        <p:txBody>
          <a:bodyPr vert="horz" lIns="91440" tIns="45720" rIns="91440" bIns="45720" rtlCol="0" anchor="ctr"/>
          <a:lstStyle>
            <a:lvl1pPr algn="l">
              <a:defRPr sz="1000">
                <a:solidFill>
                  <a:schemeClr val="tx1">
                    <a:tint val="75000"/>
                  </a:schemeClr>
                </a:solidFill>
              </a:defRPr>
            </a:lvl1pPr>
          </a:lstStyle>
          <a:p>
            <a:fld id="{4A8D24A4-5FEC-4062-8995-EB21925B3B40}" type="datetime1">
              <a:rPr lang="en-US" smtClean="0"/>
              <a:t>6/18/2021</a:t>
            </a:fld>
            <a:endParaRPr lang="en-US" sz="1000" dirty="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sz="1000"/>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93150" y="6488268"/>
            <a:ext cx="2743200" cy="233209"/>
          </a:xfrm>
          <a:prstGeom prst="rect">
            <a:avLst/>
          </a:prstGeom>
        </p:spPr>
        <p:txBody>
          <a:bodyPr vert="horz" lIns="91440" tIns="45720" rIns="91440" bIns="45720" rtlCol="0" anchor="ctr"/>
          <a:lstStyle>
            <a:lvl1pPr algn="r">
              <a:defRPr sz="1000">
                <a:solidFill>
                  <a:schemeClr val="tx1">
                    <a:tint val="75000"/>
                  </a:schemeClr>
                </a:solidFill>
              </a:defRPr>
            </a:lvl1pPr>
          </a:lstStyle>
          <a:p>
            <a:fld id="{35747434-7036-48DB-A148-6B3D8EE75CDA}" type="slidenum">
              <a:rPr lang="en-US" smtClean="0"/>
              <a:pPr/>
              <a:t>‹#›</a:t>
            </a:fld>
            <a:endParaRPr lang="en-US" sz="1000" dirty="0"/>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0" y="365125"/>
            <a:ext cx="1065911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0" y="1825625"/>
            <a:ext cx="1065911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1108969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20" r:id="rId10"/>
    <p:sldLayoutId id="2147483721" r:id="rId11"/>
  </p:sldLayoutIdLst>
  <p:hf sldNum="0" hdr="0" ftr="0" dt="0"/>
  <p:txStyles>
    <p:titleStyle>
      <a:lvl1pPr algn="l" defTabSz="914400"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75000"/>
            <a:lumOff val="25000"/>
          </a:schemeClr>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dx.doi.org/10.1016/j.jom.2005.01.00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id="{733E0473-C315-42D8-A82A-A2FE49DC6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D23A251-68F2-43E5-812B-4BBAE1AF5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pic>
        <p:nvPicPr>
          <p:cNvPr id="20" name="Picture 3" descr="Cardboard boxes on conveyor belt">
            <a:extLst>
              <a:ext uri="{FF2B5EF4-FFF2-40B4-BE49-F238E27FC236}">
                <a16:creationId xmlns:a16="http://schemas.microsoft.com/office/drawing/2014/main" id="{BB3F9D4C-464D-46F3-82D5-081DCF632CF0}"/>
              </a:ext>
            </a:extLst>
          </p:cNvPr>
          <p:cNvPicPr>
            <a:picLocks noChangeAspect="1"/>
          </p:cNvPicPr>
          <p:nvPr/>
        </p:nvPicPr>
        <p:blipFill rotWithShape="1">
          <a:blip r:embed="rId2">
            <a:alphaModFix amt="40000"/>
          </a:blip>
          <a:srcRect r="6" b="15589"/>
          <a:stretch/>
        </p:blipFill>
        <p:spPr>
          <a:xfrm>
            <a:off x="1525" y="10"/>
            <a:ext cx="12188951" cy="6857990"/>
          </a:xfrm>
          <a:prstGeom prst="rect">
            <a:avLst/>
          </a:prstGeom>
        </p:spPr>
      </p:pic>
      <p:grpSp>
        <p:nvGrpSpPr>
          <p:cNvPr id="25" name="decorative circle">
            <a:extLst>
              <a:ext uri="{FF2B5EF4-FFF2-40B4-BE49-F238E27FC236}">
                <a16:creationId xmlns:a16="http://schemas.microsoft.com/office/drawing/2014/main" id="{0350AF23-2606-421F-AB7B-23D9B48F3E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4102" y="236341"/>
            <a:ext cx="11340713" cy="5464029"/>
            <a:chOff x="314102" y="236341"/>
            <a:chExt cx="11340713" cy="5464029"/>
          </a:xfrm>
        </p:grpSpPr>
        <p:sp>
          <p:nvSpPr>
            <p:cNvPr id="26" name="Oval 25">
              <a:extLst>
                <a:ext uri="{FF2B5EF4-FFF2-40B4-BE49-F238E27FC236}">
                  <a16:creationId xmlns:a16="http://schemas.microsoft.com/office/drawing/2014/main" id="{526A544A-3C76-4502-A741-F4DB0E2CD2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017B8593-D171-47B5-8D1A-E34E7B138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4102" y="3044381"/>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FEF60D4-64F6-450F-B86D-383EEA1C8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88374" y="386135"/>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A97D4A7C-B520-46CB-9A94-711F53997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2B7B976F-E84B-4936-90D7-C8298A5E7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1535" y="2516671"/>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DC91FFEC-59DF-4D22-A925-F51520769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8931E95-0847-47E4-8AEC-312312A0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02046" y="5394590"/>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C094915-EF93-49A0-9B90-C44FB9B50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08287" y="5160714"/>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2562606" y="1122363"/>
            <a:ext cx="7063739" cy="2387600"/>
          </a:xfrm>
        </p:spPr>
        <p:txBody>
          <a:bodyPr>
            <a:normAutofit/>
          </a:bodyPr>
          <a:lstStyle/>
          <a:p>
            <a:r>
              <a:rPr lang="en-US" sz="5000" b="0">
                <a:solidFill>
                  <a:srgbClr val="FFFFFF"/>
                </a:solidFill>
                <a:ea typeface="+mj-lt"/>
                <a:cs typeface="+mj-lt"/>
              </a:rPr>
              <a:t>OVERVIEW OF SUPPLY CHAIN MANAGEMENT IN HOSPITAL</a:t>
            </a:r>
            <a:endParaRPr lang="en-US" sz="5000">
              <a:solidFill>
                <a:srgbClr val="FFFFFF"/>
              </a:solidFill>
            </a:endParaRPr>
          </a:p>
        </p:txBody>
      </p:sp>
      <p:sp>
        <p:nvSpPr>
          <p:cNvPr id="3" name="Subtitle 2"/>
          <p:cNvSpPr>
            <a:spLocks noGrp="1"/>
          </p:cNvSpPr>
          <p:nvPr>
            <p:ph type="subTitle" idx="1"/>
          </p:nvPr>
        </p:nvSpPr>
        <p:spPr>
          <a:xfrm>
            <a:off x="2562606" y="3602038"/>
            <a:ext cx="7063739" cy="1655762"/>
          </a:xfrm>
        </p:spPr>
        <p:txBody>
          <a:bodyPr>
            <a:normAutofit/>
          </a:bodyPr>
          <a:lstStyle/>
          <a:p>
            <a:r>
              <a:rPr lang="en-US">
                <a:solidFill>
                  <a:srgbClr val="FFFFFF"/>
                </a:solidFill>
              </a:rPr>
              <a:t>SHRINATH MISHRA</a:t>
            </a: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3B739BF-52FC-4875-B392-4044CC04F0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AA1CAD8-1CD4-40E6-B88B-9D4FF5C3D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31" name="decorative circles">
            <a:extLst>
              <a:ext uri="{FF2B5EF4-FFF2-40B4-BE49-F238E27FC236}">
                <a16:creationId xmlns:a16="http://schemas.microsoft.com/office/drawing/2014/main" id="{0D65577D-83CF-47FA-954E-60C70AFDBB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361" y="253193"/>
            <a:ext cx="11801644" cy="6229550"/>
            <a:chOff x="162361" y="253193"/>
            <a:chExt cx="11801644" cy="6229550"/>
          </a:xfrm>
        </p:grpSpPr>
        <p:sp>
          <p:nvSpPr>
            <p:cNvPr id="32" name="Oval 31">
              <a:extLst>
                <a:ext uri="{FF2B5EF4-FFF2-40B4-BE49-F238E27FC236}">
                  <a16:creationId xmlns:a16="http://schemas.microsoft.com/office/drawing/2014/main" id="{54D2C49A-33C3-4048-8267-6907CA6227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0439" y="253193"/>
              <a:ext cx="150552" cy="150552"/>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F65CBEB7-29CF-4F21-ABB7-012581304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3890" y="554418"/>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C900504-84D3-4813-B737-775C16F8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134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54A3D21-5E60-4B25-890E-FA22F1643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361" y="366560"/>
              <a:ext cx="309716" cy="309716"/>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7F04BF80-E9DB-4641-8EA2-51698324F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0638" y="5886224"/>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234395B9-3F83-49A4-9275-0A315D88F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5072" y="6176963"/>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E7ABD02-CD92-4D6C-B4BA-984D6688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9653" y="5965616"/>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952D8752-903F-4050-834A-260767C58A36}"/>
              </a:ext>
            </a:extLst>
          </p:cNvPr>
          <p:cNvSpPr>
            <a:spLocks noGrp="1"/>
          </p:cNvSpPr>
          <p:nvPr>
            <p:ph type="title"/>
          </p:nvPr>
        </p:nvSpPr>
        <p:spPr>
          <a:xfrm>
            <a:off x="770878" y="952023"/>
            <a:ext cx="10773422" cy="1797530"/>
          </a:xfrm>
        </p:spPr>
        <p:txBody>
          <a:bodyPr vert="horz" lIns="91440" tIns="45720" rIns="91440" bIns="45720" rtlCol="0" anchor="t">
            <a:normAutofit/>
          </a:bodyPr>
          <a:lstStyle/>
          <a:p>
            <a:r>
              <a:rPr lang="en-US" sz="4100" b="1" u="sng">
                <a:ea typeface="+mj-lt"/>
                <a:cs typeface="+mj-lt"/>
              </a:rPr>
              <a:t>Percentage of stock outs including emergency</a:t>
            </a:r>
            <a:br>
              <a:rPr lang="en-US" sz="4100" b="1" u="sng">
                <a:ea typeface="+mj-lt"/>
                <a:cs typeface="+mj-lt"/>
              </a:rPr>
            </a:br>
            <a:endParaRPr lang="en-US" sz="4100" b="1" u="sng">
              <a:ea typeface="+mj-lt"/>
              <a:cs typeface="+mj-lt"/>
            </a:endParaRPr>
          </a:p>
        </p:txBody>
      </p:sp>
      <p:graphicFrame>
        <p:nvGraphicFramePr>
          <p:cNvPr id="5" name="Content Placeholder 4">
            <a:extLst>
              <a:ext uri="{FF2B5EF4-FFF2-40B4-BE49-F238E27FC236}">
                <a16:creationId xmlns:a16="http://schemas.microsoft.com/office/drawing/2014/main" id="{8EC42143-9A64-42FD-98CB-2F806507E6BC}"/>
              </a:ext>
            </a:extLst>
          </p:cNvPr>
          <p:cNvGraphicFramePr>
            <a:graphicFrameLocks noGrp="1"/>
          </p:cNvGraphicFramePr>
          <p:nvPr>
            <p:ph idx="1"/>
            <p:extLst>
              <p:ext uri="{D42A27DB-BD31-4B8C-83A1-F6EECF244321}">
                <p14:modId xmlns:p14="http://schemas.microsoft.com/office/powerpoint/2010/main" val="1525623096"/>
              </p:ext>
            </p:extLst>
          </p:nvPr>
        </p:nvGraphicFramePr>
        <p:xfrm>
          <a:off x="1125336" y="3071286"/>
          <a:ext cx="9963554" cy="2920466"/>
        </p:xfrm>
        <a:graphic>
          <a:graphicData uri="http://schemas.openxmlformats.org/drawingml/2006/table">
            <a:tbl>
              <a:tblPr firstRow="1" bandRow="1">
                <a:tableStyleId>{5C22544A-7EE6-4342-B048-85BDC9FD1C3A}</a:tableStyleId>
              </a:tblPr>
              <a:tblGrid>
                <a:gridCol w="4767814">
                  <a:extLst>
                    <a:ext uri="{9D8B030D-6E8A-4147-A177-3AD203B41FA5}">
                      <a16:colId xmlns:a16="http://schemas.microsoft.com/office/drawing/2014/main" val="2246769495"/>
                    </a:ext>
                  </a:extLst>
                </a:gridCol>
                <a:gridCol w="1059332">
                  <a:extLst>
                    <a:ext uri="{9D8B030D-6E8A-4147-A177-3AD203B41FA5}">
                      <a16:colId xmlns:a16="http://schemas.microsoft.com/office/drawing/2014/main" val="2312083605"/>
                    </a:ext>
                  </a:extLst>
                </a:gridCol>
                <a:gridCol w="4136408">
                  <a:extLst>
                    <a:ext uri="{9D8B030D-6E8A-4147-A177-3AD203B41FA5}">
                      <a16:colId xmlns:a16="http://schemas.microsoft.com/office/drawing/2014/main" val="2847653615"/>
                    </a:ext>
                  </a:extLst>
                </a:gridCol>
              </a:tblGrid>
              <a:tr h="1749412">
                <a:tc rowSpan="2">
                  <a:txBody>
                    <a:bodyPr/>
                    <a:lstStyle/>
                    <a:p>
                      <a:pPr marL="0" rtl="0" latinLnBrk="0">
                        <a:lnSpc>
                          <a:spcPct val="115000"/>
                        </a:lnSpc>
                        <a:spcBef>
                          <a:spcPts val="0"/>
                        </a:spcBef>
                        <a:spcAft>
                          <a:spcPts val="1000"/>
                        </a:spcAft>
                      </a:pPr>
                      <a:r>
                        <a:rPr lang="en-US" sz="3300">
                          <a:effectLst/>
                        </a:rPr>
                        <a:t>Percentage of variations from the procurement process</a:t>
                      </a:r>
                      <a:endParaRPr lang="en-US" sz="4200">
                        <a:effectLst/>
                      </a:endParaRPr>
                    </a:p>
                  </a:txBody>
                  <a:tcPr marL="0" marR="0" marT="0" marB="0" anchor="ctr"/>
                </a:tc>
                <a:tc rowSpan="2">
                  <a:txBody>
                    <a:bodyPr/>
                    <a:lstStyle/>
                    <a:p>
                      <a:pPr marL="0" rtl="0" latinLnBrk="0">
                        <a:lnSpc>
                          <a:spcPct val="115000"/>
                        </a:lnSpc>
                        <a:spcBef>
                          <a:spcPts val="0"/>
                        </a:spcBef>
                        <a:spcAft>
                          <a:spcPts val="1000"/>
                        </a:spcAft>
                      </a:pPr>
                      <a:r>
                        <a:rPr lang="en-US" sz="3300">
                          <a:effectLst/>
                        </a:rPr>
                        <a:t>     =</a:t>
                      </a:r>
                      <a:endParaRPr lang="en-US" sz="4200">
                        <a:effectLst/>
                      </a:endParaRPr>
                    </a:p>
                  </a:txBody>
                  <a:tcPr marL="0" marR="0" marT="0" marB="0" anchor="ctr"/>
                </a:tc>
                <a:tc>
                  <a:txBody>
                    <a:bodyPr/>
                    <a:lstStyle/>
                    <a:p>
                      <a:pPr marL="0" rtl="0" latinLnBrk="0">
                        <a:lnSpc>
                          <a:spcPct val="115000"/>
                        </a:lnSpc>
                        <a:spcBef>
                          <a:spcPts val="0"/>
                        </a:spcBef>
                        <a:spcAft>
                          <a:spcPts val="1000"/>
                        </a:spcAft>
                      </a:pPr>
                      <a:r>
                        <a:rPr lang="en-US" sz="3300">
                          <a:effectLst/>
                        </a:rPr>
                        <a:t>Total no of variations from the usual procurement</a:t>
                      </a:r>
                      <a:endParaRPr lang="en-US" sz="4200">
                        <a:effectLst/>
                      </a:endParaRPr>
                    </a:p>
                  </a:txBody>
                  <a:tcPr marL="0" marR="0" marT="0" marB="0" anchor="ctr"/>
                </a:tc>
                <a:extLst>
                  <a:ext uri="{0D108BD9-81ED-4DB2-BD59-A6C34878D82A}">
                    <a16:rowId xmlns:a16="http://schemas.microsoft.com/office/drawing/2014/main" val="1532028464"/>
                  </a:ext>
                </a:extLst>
              </a:tr>
              <a:tr h="1171054">
                <a:tc vMerge="1">
                  <a:txBody>
                    <a:bodyPr/>
                    <a:lstStyle/>
                    <a:p>
                      <a:endParaRPr lang="en-US"/>
                    </a:p>
                  </a:txBody>
                  <a:tcPr/>
                </a:tc>
                <a:tc vMerge="1">
                  <a:txBody>
                    <a:bodyPr/>
                    <a:lstStyle/>
                    <a:p>
                      <a:endParaRPr lang="en-US"/>
                    </a:p>
                  </a:txBody>
                  <a:tcPr/>
                </a:tc>
                <a:tc>
                  <a:txBody>
                    <a:bodyPr/>
                    <a:lstStyle/>
                    <a:p>
                      <a:pPr marL="0" rtl="0" latinLnBrk="0">
                        <a:lnSpc>
                          <a:spcPct val="115000"/>
                        </a:lnSpc>
                        <a:spcBef>
                          <a:spcPts val="0"/>
                        </a:spcBef>
                        <a:spcAft>
                          <a:spcPts val="1000"/>
                        </a:spcAft>
                      </a:pPr>
                      <a:r>
                        <a:rPr lang="en-US" sz="3300">
                          <a:effectLst/>
                        </a:rPr>
                        <a:t>Total number of items procured</a:t>
                      </a:r>
                      <a:endParaRPr lang="en-US" sz="4200">
                        <a:effectLst/>
                      </a:endParaRPr>
                    </a:p>
                  </a:txBody>
                  <a:tcPr marL="0" marR="0" marT="0" marB="0" anchor="ctr"/>
                </a:tc>
                <a:extLst>
                  <a:ext uri="{0D108BD9-81ED-4DB2-BD59-A6C34878D82A}">
                    <a16:rowId xmlns:a16="http://schemas.microsoft.com/office/drawing/2014/main" val="974571606"/>
                  </a:ext>
                </a:extLst>
              </a:tr>
            </a:tbl>
          </a:graphicData>
        </a:graphic>
      </p:graphicFrame>
    </p:spTree>
    <p:extLst>
      <p:ext uri="{BB962C8B-B14F-4D97-AF65-F5344CB8AC3E}">
        <p14:creationId xmlns:p14="http://schemas.microsoft.com/office/powerpoint/2010/main" val="2213436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10">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14" name="Oval 13">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5" name="Freeform: Shape 24">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6" name="Freeform: Shape 25">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7" name="Oval 26">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useBgFill="1">
        <p:nvSpPr>
          <p:cNvPr id="10" name="Rectangle 29">
            <a:extLst>
              <a:ext uri="{FF2B5EF4-FFF2-40B4-BE49-F238E27FC236}">
                <a16:creationId xmlns:a16="http://schemas.microsoft.com/office/drawing/2014/main" id="{B7818AA9-82F7-46F6-8A83-1A6258163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CEBDFAC-E3E5-4883-8BE7-B43474AE3B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0450" y="236341"/>
            <a:ext cx="11410891" cy="5901949"/>
            <a:chOff x="310450" y="236341"/>
            <a:chExt cx="11410891" cy="5901949"/>
          </a:xfrm>
        </p:grpSpPr>
        <p:sp>
          <p:nvSpPr>
            <p:cNvPr id="33" name="Oval 32">
              <a:extLst>
                <a:ext uri="{FF2B5EF4-FFF2-40B4-BE49-F238E27FC236}">
                  <a16:creationId xmlns:a16="http://schemas.microsoft.com/office/drawing/2014/main" id="{526A544A-3C76-4502-A741-F4DB0E2CD2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5328" y="1050301"/>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017B8593-D171-47B5-8D1A-E34E7B138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0450" y="1144461"/>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1FEF60D4-64F6-450F-B86D-383EEA1C8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88374" y="386135"/>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97D4A7C-B520-46CB-9A94-711F53997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2B7B976F-E84B-4936-90D7-C8298A5E7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185" y="538093"/>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DC91FFEC-59DF-4D22-A925-F51520769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98320" y="5269378"/>
              <a:ext cx="223021" cy="22302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58931E95-0847-47E4-8AEC-312312A0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79878" y="5832510"/>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C094915-EF93-49A0-9B90-C44FB9B50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86119" y="5492399"/>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Picture 30" descr="Chart, line chart&#10;&#10;Description automatically generated">
            <a:extLst>
              <a:ext uri="{FF2B5EF4-FFF2-40B4-BE49-F238E27FC236}">
                <a16:creationId xmlns:a16="http://schemas.microsoft.com/office/drawing/2014/main" id="{B5861DA9-E0ED-4445-94F5-B576132E6B14}"/>
              </a:ext>
            </a:extLst>
          </p:cNvPr>
          <p:cNvPicPr>
            <a:picLocks noGrp="1" noChangeAspect="1"/>
          </p:cNvPicPr>
          <p:nvPr>
            <p:ph idx="1"/>
          </p:nvPr>
        </p:nvPicPr>
        <p:blipFill>
          <a:blip r:embed="rId2"/>
          <a:stretch>
            <a:fillRect/>
          </a:stretch>
        </p:blipFill>
        <p:spPr>
          <a:xfrm>
            <a:off x="624099" y="1511036"/>
            <a:ext cx="10647891" cy="4525433"/>
          </a:xfrm>
        </p:spPr>
      </p:pic>
    </p:spTree>
    <p:extLst>
      <p:ext uri="{BB962C8B-B14F-4D97-AF65-F5344CB8AC3E}">
        <p14:creationId xmlns:p14="http://schemas.microsoft.com/office/powerpoint/2010/main" val="2636570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C02E16-5D39-4808-B4B2-6EFF0B10C77F}"/>
              </a:ext>
            </a:extLst>
          </p:cNvPr>
          <p:cNvSpPr>
            <a:spLocks noGrp="1"/>
          </p:cNvSpPr>
          <p:nvPr>
            <p:ph idx="1"/>
          </p:nvPr>
        </p:nvSpPr>
        <p:spPr>
          <a:xfrm>
            <a:off x="777240" y="746125"/>
            <a:ext cx="10659110" cy="5430838"/>
          </a:xfrm>
        </p:spPr>
        <p:txBody>
          <a:bodyPr vert="horz" lIns="91440" tIns="45720" rIns="91440" bIns="45720" rtlCol="0" anchor="t">
            <a:normAutofit/>
          </a:bodyPr>
          <a:lstStyle/>
          <a:p>
            <a:r>
              <a:rPr lang="en-US" sz="2800" b="1" dirty="0">
                <a:ea typeface="+mn-lt"/>
                <a:cs typeface="+mn-lt"/>
              </a:rPr>
              <a:t>Root Cause Analysis and Corrective and Preventive Action</a:t>
            </a:r>
            <a:endParaRPr lang="en-US" sz="2800" dirty="0">
              <a:cs typeface="Calibri"/>
            </a:endParaRPr>
          </a:p>
          <a:p>
            <a:pPr marL="0" indent="0">
              <a:buClr>
                <a:srgbClr val="437646"/>
              </a:buClr>
              <a:buNone/>
            </a:pPr>
            <a:r>
              <a:rPr lang="en-US" sz="2800" b="1" dirty="0">
                <a:ea typeface="+mn-lt"/>
                <a:cs typeface="+mn-lt"/>
              </a:rPr>
              <a:t>RCA</a:t>
            </a:r>
            <a:r>
              <a:rPr lang="en-US" sz="2800" dirty="0">
                <a:ea typeface="+mn-lt"/>
                <a:cs typeface="+mn-lt"/>
              </a:rPr>
              <a:t> –</a:t>
            </a:r>
            <a:endParaRPr lang="en-US" sz="2800" dirty="0">
              <a:cs typeface="Calibri"/>
            </a:endParaRPr>
          </a:p>
          <a:p>
            <a:pPr>
              <a:buClr>
                <a:srgbClr val="437646"/>
              </a:buClr>
            </a:pPr>
            <a:r>
              <a:rPr lang="en-US" sz="2800" dirty="0">
                <a:ea typeface="+mn-lt"/>
                <a:cs typeface="+mn-lt"/>
              </a:rPr>
              <a:t>Due to sudden increase in Covid Cases, the vendors were unable to follow the streamlined process of regular supplies </a:t>
            </a:r>
            <a:endParaRPr lang="en-US" sz="2800" dirty="0">
              <a:cs typeface="Calibri"/>
            </a:endParaRPr>
          </a:p>
          <a:p>
            <a:pPr marL="0" indent="0">
              <a:buClr>
                <a:srgbClr val="437646"/>
              </a:buClr>
              <a:buNone/>
            </a:pPr>
            <a:r>
              <a:rPr lang="en-US" sz="2800" b="1" dirty="0">
                <a:ea typeface="+mn-lt"/>
                <a:cs typeface="+mn-lt"/>
              </a:rPr>
              <a:t>CAPA</a:t>
            </a:r>
            <a:r>
              <a:rPr lang="en-US" sz="2800" dirty="0">
                <a:ea typeface="+mn-lt"/>
                <a:cs typeface="+mn-lt"/>
              </a:rPr>
              <a:t> –</a:t>
            </a:r>
            <a:endParaRPr lang="en-US" sz="2800" dirty="0">
              <a:cs typeface="Calibri"/>
            </a:endParaRPr>
          </a:p>
          <a:p>
            <a:pPr>
              <a:buClr>
                <a:srgbClr val="437646"/>
              </a:buClr>
            </a:pPr>
            <a:r>
              <a:rPr lang="en-US" sz="2800" dirty="0">
                <a:ea typeface="+mn-lt"/>
                <a:cs typeface="+mn-lt"/>
              </a:rPr>
              <a:t>We had to streamline our purchase orders by accounting for the vendor lead time variability in calculating ROL</a:t>
            </a:r>
            <a:endParaRPr lang="en-US" sz="2800" dirty="0">
              <a:cs typeface="Calibri"/>
            </a:endParaRPr>
          </a:p>
          <a:p>
            <a:pPr>
              <a:buClr>
                <a:srgbClr val="437646"/>
              </a:buClr>
            </a:pPr>
            <a:r>
              <a:rPr lang="en-US" sz="2800" dirty="0">
                <a:ea typeface="+mn-lt"/>
                <a:cs typeface="+mn-lt"/>
              </a:rPr>
              <a:t>We increased the safety stock of all moving items</a:t>
            </a:r>
            <a:endParaRPr lang="en-US" sz="2800" dirty="0">
              <a:cs typeface="Calibri"/>
            </a:endParaRPr>
          </a:p>
          <a:p>
            <a:pPr>
              <a:buClr>
                <a:srgbClr val="437646"/>
              </a:buClr>
            </a:pPr>
            <a:endParaRPr lang="en-US" sz="2800" dirty="0">
              <a:cs typeface="Calibri"/>
            </a:endParaRPr>
          </a:p>
        </p:txBody>
      </p:sp>
    </p:spTree>
    <p:extLst>
      <p:ext uri="{BB962C8B-B14F-4D97-AF65-F5344CB8AC3E}">
        <p14:creationId xmlns:p14="http://schemas.microsoft.com/office/powerpoint/2010/main" val="1666218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CE36-3E2F-4283-A718-66026D1800E8}"/>
              </a:ext>
            </a:extLst>
          </p:cNvPr>
          <p:cNvSpPr>
            <a:spLocks noGrp="1"/>
          </p:cNvSpPr>
          <p:nvPr>
            <p:ph type="title"/>
          </p:nvPr>
        </p:nvSpPr>
        <p:spPr/>
        <p:txBody>
          <a:bodyPr/>
          <a:lstStyle/>
          <a:p>
            <a:r>
              <a:rPr lang="en-US" dirty="0">
                <a:ea typeface="+mj-lt"/>
                <a:cs typeface="+mj-lt"/>
              </a:rPr>
              <a:t>Conclusion</a:t>
            </a:r>
            <a:endParaRPr lang="en-US" dirty="0"/>
          </a:p>
        </p:txBody>
      </p:sp>
      <p:sp>
        <p:nvSpPr>
          <p:cNvPr id="3" name="Content Placeholder 2">
            <a:extLst>
              <a:ext uri="{FF2B5EF4-FFF2-40B4-BE49-F238E27FC236}">
                <a16:creationId xmlns:a16="http://schemas.microsoft.com/office/drawing/2014/main" id="{D42892C7-A8BE-4E24-8B6B-22726B1271A7}"/>
              </a:ext>
            </a:extLst>
          </p:cNvPr>
          <p:cNvSpPr>
            <a:spLocks noGrp="1"/>
          </p:cNvSpPr>
          <p:nvPr>
            <p:ph idx="1"/>
          </p:nvPr>
        </p:nvSpPr>
        <p:spPr/>
        <p:txBody>
          <a:bodyPr vert="horz" lIns="91440" tIns="45720" rIns="91440" bIns="45720" rtlCol="0" anchor="t">
            <a:normAutofit/>
          </a:bodyPr>
          <a:lstStyle/>
          <a:p>
            <a:pPr>
              <a:buNone/>
            </a:pPr>
            <a:r>
              <a:rPr lang="en-US" dirty="0">
                <a:ea typeface="+mn-lt"/>
                <a:cs typeface="+mn-lt"/>
              </a:rPr>
              <a:t>•The goal of this study was to see how supply chain management affected the quality of healthcare services in hospitals. </a:t>
            </a:r>
            <a:endParaRPr lang="en-US"/>
          </a:p>
          <a:p>
            <a:pPr>
              <a:buNone/>
            </a:pPr>
            <a:r>
              <a:rPr lang="en-US" dirty="0">
                <a:ea typeface="+mn-lt"/>
                <a:cs typeface="+mn-lt"/>
              </a:rPr>
              <a:t>•The findings revealed a medium relationship between the availability chain management dimensions (supplier relationship, specifications, standards, delivery, and after-sales service) and thus the quality of healthcare services.</a:t>
            </a:r>
            <a:endParaRPr lang="en-US" dirty="0"/>
          </a:p>
          <a:p>
            <a:pPr>
              <a:buNone/>
            </a:pPr>
            <a:r>
              <a:rPr lang="en-US" dirty="0">
                <a:ea typeface="+mn-lt"/>
                <a:cs typeface="+mn-lt"/>
              </a:rPr>
              <a:t>•The purpose of this research was to determine how supply chain management affected the quality of healthcare services in hospitals. The findings revealed a moderate relationship between the dimensions of availability chain management</a:t>
            </a:r>
            <a:endParaRPr lang="en-US" dirty="0"/>
          </a:p>
          <a:p>
            <a:pPr>
              <a:buNone/>
            </a:pPr>
            <a:r>
              <a:rPr lang="en-US" dirty="0">
                <a:ea typeface="+mn-lt"/>
                <a:cs typeface="+mn-lt"/>
              </a:rPr>
              <a:t>•The findings also revealed that there are no significant differences in supply chain management dimensions, and thus the quality of healthcare services, due to demographic factors such as gender, educational qualification, age, and knowledge.</a:t>
            </a:r>
            <a:endParaRPr lang="en-US" dirty="0"/>
          </a:p>
          <a:p>
            <a:pPr>
              <a:buNone/>
            </a:pPr>
            <a:r>
              <a:rPr lang="en-US" dirty="0">
                <a:ea typeface="+mn-lt"/>
                <a:cs typeface="+mn-lt"/>
              </a:rPr>
              <a:t>•Based on the literature, the current study developed a replacement model that depicts the effect of supply chain management dimensions on service quality measurement in the health care sector.</a:t>
            </a:r>
            <a:endParaRPr lang="en-US" dirty="0"/>
          </a:p>
          <a:p>
            <a:pPr marL="0" indent="0">
              <a:buNone/>
            </a:pPr>
            <a:endParaRPr lang="en-US" dirty="0">
              <a:cs typeface="Calibri"/>
            </a:endParaRPr>
          </a:p>
        </p:txBody>
      </p:sp>
    </p:spTree>
    <p:extLst>
      <p:ext uri="{BB962C8B-B14F-4D97-AF65-F5344CB8AC3E}">
        <p14:creationId xmlns:p14="http://schemas.microsoft.com/office/powerpoint/2010/main" val="266965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28">
            <a:extLst>
              <a:ext uri="{FF2B5EF4-FFF2-40B4-BE49-F238E27FC236}">
                <a16:creationId xmlns:a16="http://schemas.microsoft.com/office/drawing/2014/main" id="{ACE9BE69-33EB-4D92-9DC5-7485CC94A596}"/>
              </a:ext>
            </a:extLst>
          </p:cNvPr>
          <p:cNvGraphicFramePr>
            <a:graphicFrameLocks noGrp="1"/>
          </p:cNvGraphicFramePr>
          <p:nvPr>
            <p:extLst>
              <p:ext uri="{D42A27DB-BD31-4B8C-83A1-F6EECF244321}">
                <p14:modId xmlns:p14="http://schemas.microsoft.com/office/powerpoint/2010/main" val="3632034365"/>
              </p:ext>
            </p:extLst>
          </p:nvPr>
        </p:nvGraphicFramePr>
        <p:xfrm>
          <a:off x="1174750" y="2571750"/>
          <a:ext cx="10334165" cy="3622875"/>
        </p:xfrm>
        <a:graphic>
          <a:graphicData uri="http://schemas.openxmlformats.org/drawingml/2006/table">
            <a:tbl>
              <a:tblPr firstRow="1" bandRow="1">
                <a:tableStyleId>{8799B23B-EC83-4686-B30A-512413B5E67A}</a:tableStyleId>
              </a:tblPr>
              <a:tblGrid>
                <a:gridCol w="714375">
                  <a:extLst>
                    <a:ext uri="{9D8B030D-6E8A-4147-A177-3AD203B41FA5}">
                      <a16:colId xmlns:a16="http://schemas.microsoft.com/office/drawing/2014/main" val="2005224088"/>
                    </a:ext>
                  </a:extLst>
                </a:gridCol>
                <a:gridCol w="8731249">
                  <a:extLst>
                    <a:ext uri="{9D8B030D-6E8A-4147-A177-3AD203B41FA5}">
                      <a16:colId xmlns:a16="http://schemas.microsoft.com/office/drawing/2014/main" val="2690552744"/>
                    </a:ext>
                  </a:extLst>
                </a:gridCol>
                <a:gridCol w="888541">
                  <a:extLst>
                    <a:ext uri="{9D8B030D-6E8A-4147-A177-3AD203B41FA5}">
                      <a16:colId xmlns:a16="http://schemas.microsoft.com/office/drawing/2014/main" val="3478446574"/>
                    </a:ext>
                  </a:extLst>
                </a:gridCol>
              </a:tblGrid>
              <a:tr h="293360">
                <a:tc>
                  <a:txBody>
                    <a:bodyPr/>
                    <a:lstStyle/>
                    <a:p>
                      <a:pPr algn="ctr"/>
                      <a:r>
                        <a:rPr lang="en-US" sz="1600" b="1" kern="1200" err="1">
                          <a:solidFill>
                            <a:schemeClr val="tx1"/>
                          </a:solidFill>
                          <a:latin typeface="Arial"/>
                          <a:ea typeface="+mn-ea"/>
                          <a:cs typeface="+mn-cs"/>
                        </a:rPr>
                        <a:t>S.No</a:t>
                      </a:r>
                      <a:endParaRPr lang="en-US" sz="1600" b="1" kern="1200" dirty="0" err="1">
                        <a:solidFill>
                          <a:schemeClr val="tx1"/>
                        </a:solidFill>
                        <a:latin typeface="Arial"/>
                        <a:ea typeface="+mn-ea"/>
                        <a:cs typeface="+mn-cs"/>
                      </a:endParaRPr>
                    </a:p>
                  </a:txBody>
                  <a:tcPr marL="62573" marR="62573" marT="31286" marB="31286"/>
                </a:tc>
                <a:tc>
                  <a:txBody>
                    <a:bodyPr/>
                    <a:lstStyle/>
                    <a:p>
                      <a:pPr algn="ctr"/>
                      <a:r>
                        <a:rPr lang="en-US" sz="1600" b="1" kern="1200" dirty="0">
                          <a:solidFill>
                            <a:schemeClr val="tx1"/>
                          </a:solidFill>
                          <a:latin typeface="Arial"/>
                          <a:ea typeface="+mn-ea"/>
                          <a:cs typeface="+mn-cs"/>
                        </a:rPr>
                        <a:t>Category</a:t>
                      </a:r>
                    </a:p>
                  </a:txBody>
                  <a:tcPr marL="62573" marR="62573" marT="31286" marB="31286"/>
                </a:tc>
                <a:tc>
                  <a:txBody>
                    <a:bodyPr/>
                    <a:lstStyle/>
                    <a:p>
                      <a:pPr lvl="0" algn="ctr">
                        <a:buNone/>
                      </a:pPr>
                      <a:r>
                        <a:rPr lang="en-US" sz="1600" b="1" kern="1200" dirty="0">
                          <a:solidFill>
                            <a:schemeClr val="tx1"/>
                          </a:solidFill>
                          <a:latin typeface="Arial"/>
                          <a:ea typeface="+mn-ea"/>
                          <a:cs typeface="+mn-cs"/>
                        </a:rPr>
                        <a:t>Score</a:t>
                      </a:r>
                    </a:p>
                  </a:txBody>
                  <a:tcPr marL="62573" marR="62573" marT="31286" marB="31286"/>
                </a:tc>
                <a:extLst>
                  <a:ext uri="{0D108BD9-81ED-4DB2-BD59-A6C34878D82A}">
                    <a16:rowId xmlns:a16="http://schemas.microsoft.com/office/drawing/2014/main" val="1529947041"/>
                  </a:ext>
                </a:extLst>
              </a:tr>
              <a:tr h="877821">
                <a:tc>
                  <a:txBody>
                    <a:bodyPr/>
                    <a:lstStyle/>
                    <a:p>
                      <a:pPr algn="ctr"/>
                      <a:r>
                        <a:rPr lang="en-US" sz="1600" b="1" kern="1200" dirty="0">
                          <a:solidFill>
                            <a:schemeClr val="tx1"/>
                          </a:solidFill>
                          <a:latin typeface="Arial"/>
                          <a:ea typeface="+mn-ea"/>
                          <a:cs typeface="+mn-cs"/>
                        </a:rPr>
                        <a:t>1.</a:t>
                      </a:r>
                    </a:p>
                  </a:txBody>
                  <a:tcPr marL="62573" marR="62573" marT="31286" marB="31286"/>
                </a:tc>
                <a:tc>
                  <a:txBody>
                    <a:bodyPr/>
                    <a:lstStyle/>
                    <a:p>
                      <a:pPr lvl="0" algn="l">
                        <a:lnSpc>
                          <a:spcPct val="100000"/>
                        </a:lnSpc>
                        <a:spcBef>
                          <a:spcPts val="0"/>
                        </a:spcBef>
                        <a:spcAft>
                          <a:spcPts val="0"/>
                        </a:spcAft>
                        <a:buNone/>
                      </a:pPr>
                      <a:r>
                        <a:rPr lang="en-US" sz="1600" b="1" kern="1200" noProof="0" dirty="0">
                          <a:solidFill>
                            <a:schemeClr val="tx1"/>
                          </a:solidFill>
                          <a:latin typeface="Arial"/>
                          <a:ea typeface="+mn-ea"/>
                          <a:cs typeface="+mn-cs"/>
                        </a:rPr>
                        <a:t>Internalize  the concepts of management such as healthcare delivery system, strategic </a:t>
                      </a:r>
                    </a:p>
                    <a:p>
                      <a:pPr lvl="0" algn="l">
                        <a:lnSpc>
                          <a:spcPct val="100000"/>
                        </a:lnSpc>
                        <a:spcBef>
                          <a:spcPts val="0"/>
                        </a:spcBef>
                        <a:spcAft>
                          <a:spcPts val="0"/>
                        </a:spcAft>
                        <a:buNone/>
                      </a:pPr>
                      <a:r>
                        <a:rPr lang="en-US" sz="1600" b="1" kern="1200" noProof="0" dirty="0">
                          <a:solidFill>
                            <a:schemeClr val="tx1"/>
                          </a:solidFill>
                          <a:latin typeface="Arial"/>
                          <a:ea typeface="+mn-ea"/>
                          <a:cs typeface="+mn-cs"/>
                        </a:rPr>
                        <a:t>planning, HR, marketing, finance and operations.</a:t>
                      </a:r>
                    </a:p>
                    <a:p>
                      <a:pPr lvl="0">
                        <a:buNone/>
                      </a:pPr>
                      <a:endParaRPr lang="en-US" sz="1600" b="1" kern="1200" dirty="0">
                        <a:solidFill>
                          <a:schemeClr val="tx1"/>
                        </a:solidFill>
                        <a:latin typeface="Arial"/>
                        <a:ea typeface="+mn-ea"/>
                        <a:cs typeface="+mn-cs"/>
                      </a:endParaRPr>
                    </a:p>
                  </a:txBody>
                  <a:tcPr marL="62573" marR="62573" marT="31286" marB="31286"/>
                </a:tc>
                <a:tc>
                  <a:txBody>
                    <a:bodyPr/>
                    <a:lstStyle/>
                    <a:p>
                      <a:pPr algn="ctr"/>
                      <a:r>
                        <a:rPr lang="en-US" sz="1600" b="1" kern="1200" dirty="0">
                          <a:solidFill>
                            <a:schemeClr val="tx1"/>
                          </a:solidFill>
                          <a:latin typeface="Arial"/>
                          <a:ea typeface="+mn-ea"/>
                          <a:cs typeface="+mn-cs"/>
                        </a:rPr>
                        <a:t>3</a:t>
                      </a:r>
                    </a:p>
                  </a:txBody>
                  <a:tcPr marL="62573" marR="62573" marT="31286" marB="31286"/>
                </a:tc>
                <a:extLst>
                  <a:ext uri="{0D108BD9-81ED-4DB2-BD59-A6C34878D82A}">
                    <a16:rowId xmlns:a16="http://schemas.microsoft.com/office/drawing/2014/main" val="3108267595"/>
                  </a:ext>
                </a:extLst>
              </a:tr>
              <a:tr h="877821">
                <a:tc>
                  <a:txBody>
                    <a:bodyPr/>
                    <a:lstStyle/>
                    <a:p>
                      <a:pPr marL="0" lvl="0" algn="ctr" defTabSz="457200" rtl="0" eaLnBrk="1" latinLnBrk="0" hangingPunct="1">
                        <a:lnSpc>
                          <a:spcPct val="100000"/>
                        </a:lnSpc>
                        <a:spcBef>
                          <a:spcPts val="0"/>
                        </a:spcBef>
                        <a:spcAft>
                          <a:spcPts val="0"/>
                        </a:spcAft>
                        <a:buNone/>
                      </a:pPr>
                      <a:r>
                        <a:rPr lang="en-US" sz="1600" b="1" kern="1200" dirty="0">
                          <a:solidFill>
                            <a:schemeClr val="tx1"/>
                          </a:solidFill>
                          <a:latin typeface="Arial"/>
                          <a:ea typeface="+mn-ea"/>
                          <a:cs typeface="+mn-cs"/>
                        </a:rPr>
                        <a:t>2.</a:t>
                      </a:r>
                    </a:p>
                  </a:txBody>
                  <a:tcPr marL="62573" marR="62573" marT="31286" marB="31286"/>
                </a:tc>
                <a:tc>
                  <a:txBody>
                    <a:bodyPr/>
                    <a:lstStyle/>
                    <a:p>
                      <a:pPr marL="0" lvl="0" algn="l" defTabSz="457200" rtl="0" eaLnBrk="1" latinLnBrk="0" hangingPunct="1">
                        <a:lnSpc>
                          <a:spcPct val="100000"/>
                        </a:lnSpc>
                        <a:spcBef>
                          <a:spcPts val="0"/>
                        </a:spcBef>
                        <a:spcAft>
                          <a:spcPts val="0"/>
                        </a:spcAft>
                        <a:buNone/>
                      </a:pPr>
                      <a:r>
                        <a:rPr lang="en-US" sz="1600" b="1" kern="1200" noProof="0" dirty="0">
                          <a:solidFill>
                            <a:schemeClr val="tx1"/>
                          </a:solidFill>
                          <a:latin typeface="Arial"/>
                          <a:ea typeface="+mn-ea"/>
                          <a:cs typeface="+mn-cs"/>
                        </a:rPr>
                        <a:t>Apply knowledge of research and management techniques and  functions in an  integrated manner in healthcare set up</a:t>
                      </a:r>
                    </a:p>
                    <a:p>
                      <a:pPr marL="0" lvl="0" algn="l" defTabSz="457200" rtl="0" eaLnBrk="1" latinLnBrk="0" hangingPunct="1">
                        <a:lnSpc>
                          <a:spcPct val="100000"/>
                        </a:lnSpc>
                        <a:spcBef>
                          <a:spcPts val="0"/>
                        </a:spcBef>
                        <a:spcAft>
                          <a:spcPts val="0"/>
                        </a:spcAft>
                        <a:buNone/>
                      </a:pPr>
                      <a:endParaRPr lang="en-US" sz="1600" b="1" kern="1200">
                        <a:solidFill>
                          <a:schemeClr val="tx1"/>
                        </a:solidFill>
                        <a:latin typeface="Arial"/>
                        <a:ea typeface="+mn-ea"/>
                        <a:cs typeface="+mn-cs"/>
                      </a:endParaRPr>
                    </a:p>
                  </a:txBody>
                  <a:tcPr marL="62573" marR="62573" marT="31286" marB="31286"/>
                </a:tc>
                <a:tc>
                  <a:txBody>
                    <a:bodyPr/>
                    <a:lstStyle/>
                    <a:p>
                      <a:pPr marL="0" algn="ctr" defTabSz="457200" rtl="0" eaLnBrk="1" latinLnBrk="0" hangingPunct="1"/>
                      <a:r>
                        <a:rPr lang="en-US" sz="1600" b="1" kern="1200" dirty="0">
                          <a:solidFill>
                            <a:schemeClr val="tx1"/>
                          </a:solidFill>
                          <a:latin typeface="Arial"/>
                          <a:ea typeface="+mn-ea"/>
                          <a:cs typeface="+mn-cs"/>
                        </a:rPr>
                        <a:t>3</a:t>
                      </a:r>
                    </a:p>
                  </a:txBody>
                  <a:tcPr marL="62573" marR="62573" marT="31286" marB="31286"/>
                </a:tc>
                <a:extLst>
                  <a:ext uri="{0D108BD9-81ED-4DB2-BD59-A6C34878D82A}">
                    <a16:rowId xmlns:a16="http://schemas.microsoft.com/office/drawing/2014/main" val="2554860524"/>
                  </a:ext>
                </a:extLst>
              </a:tr>
              <a:tr h="1072641">
                <a:tc>
                  <a:txBody>
                    <a:bodyPr/>
                    <a:lstStyle/>
                    <a:p>
                      <a:pPr marL="0" lvl="0" algn="ctr" defTabSz="457200" rtl="0" eaLnBrk="1" latinLnBrk="0" hangingPunct="1">
                        <a:lnSpc>
                          <a:spcPct val="100000"/>
                        </a:lnSpc>
                        <a:spcBef>
                          <a:spcPts val="0"/>
                        </a:spcBef>
                        <a:spcAft>
                          <a:spcPts val="0"/>
                        </a:spcAft>
                        <a:buNone/>
                      </a:pPr>
                      <a:r>
                        <a:rPr lang="en-US" sz="1600" b="1" kern="1200" dirty="0">
                          <a:solidFill>
                            <a:schemeClr val="tx1"/>
                          </a:solidFill>
                          <a:latin typeface="Arial"/>
                          <a:ea typeface="+mn-ea"/>
                          <a:cs typeface="+mn-cs"/>
                        </a:rPr>
                        <a:t>3.</a:t>
                      </a:r>
                    </a:p>
                  </a:txBody>
                  <a:tcPr marL="62573" marR="62573" marT="31286" marB="31286"/>
                </a:tc>
                <a:tc>
                  <a:txBody>
                    <a:bodyPr/>
                    <a:lstStyle/>
                    <a:p>
                      <a:pPr marL="0" lvl="0" algn="l" defTabSz="457200" rtl="0" eaLnBrk="1" latinLnBrk="0" hangingPunct="1">
                        <a:lnSpc>
                          <a:spcPct val="100000"/>
                        </a:lnSpc>
                        <a:spcBef>
                          <a:spcPts val="0"/>
                        </a:spcBef>
                        <a:spcAft>
                          <a:spcPts val="0"/>
                        </a:spcAft>
                        <a:buNone/>
                      </a:pPr>
                      <a:r>
                        <a:rPr lang="en-US" sz="1600" b="1" kern="1200" noProof="0" dirty="0">
                          <a:solidFill>
                            <a:schemeClr val="tx1"/>
                          </a:solidFill>
                          <a:latin typeface="Arial"/>
                          <a:ea typeface="+mn-ea"/>
                          <a:cs typeface="+mn-cs"/>
                        </a:rPr>
                        <a:t>Use appropriate skills to support  healthcare  organizations to take informed decision in planning, building and managing healthcare organizations</a:t>
                      </a:r>
                    </a:p>
                    <a:p>
                      <a:pPr marL="0" lvl="0" algn="l" defTabSz="457200" rtl="0" eaLnBrk="1" latinLnBrk="0" hangingPunct="1">
                        <a:lnSpc>
                          <a:spcPct val="100000"/>
                        </a:lnSpc>
                        <a:spcBef>
                          <a:spcPts val="0"/>
                        </a:spcBef>
                        <a:spcAft>
                          <a:spcPts val="0"/>
                        </a:spcAft>
                        <a:buNone/>
                      </a:pPr>
                      <a:endParaRPr lang="en-US" sz="1600" b="1" kern="1200">
                        <a:solidFill>
                          <a:schemeClr val="tx1"/>
                        </a:solidFill>
                        <a:latin typeface="Arial"/>
                        <a:ea typeface="+mn-ea"/>
                        <a:cs typeface="+mn-cs"/>
                      </a:endParaRPr>
                    </a:p>
                  </a:txBody>
                  <a:tcPr marL="62573" marR="62573" marT="31286" marB="31286"/>
                </a:tc>
                <a:tc>
                  <a:txBody>
                    <a:bodyPr/>
                    <a:lstStyle/>
                    <a:p>
                      <a:pPr marL="0" lvl="0" algn="ctr" defTabSz="457200" rtl="0" eaLnBrk="1" latinLnBrk="0" hangingPunct="1">
                        <a:lnSpc>
                          <a:spcPct val="100000"/>
                        </a:lnSpc>
                        <a:spcBef>
                          <a:spcPts val="0"/>
                        </a:spcBef>
                        <a:spcAft>
                          <a:spcPts val="0"/>
                        </a:spcAft>
                        <a:buNone/>
                      </a:pPr>
                      <a:r>
                        <a:rPr lang="en-US" sz="1600" b="1" kern="1200" dirty="0">
                          <a:solidFill>
                            <a:schemeClr val="tx1"/>
                          </a:solidFill>
                          <a:latin typeface="Arial"/>
                          <a:ea typeface="+mn-ea"/>
                          <a:cs typeface="+mn-cs"/>
                        </a:rPr>
                        <a:t>3</a:t>
                      </a:r>
                    </a:p>
                  </a:txBody>
                  <a:tcPr marL="62573" marR="62573" marT="31286" marB="31286"/>
                </a:tc>
                <a:extLst>
                  <a:ext uri="{0D108BD9-81ED-4DB2-BD59-A6C34878D82A}">
                    <a16:rowId xmlns:a16="http://schemas.microsoft.com/office/drawing/2014/main" val="3701355749"/>
                  </a:ext>
                </a:extLst>
              </a:tr>
              <a:tr h="488180">
                <a:tc>
                  <a:txBody>
                    <a:bodyPr/>
                    <a:lstStyle/>
                    <a:p>
                      <a:pPr marL="0" lvl="0" algn="ctr" defTabSz="457200" rtl="0" eaLnBrk="1" latinLnBrk="0" hangingPunct="1">
                        <a:lnSpc>
                          <a:spcPct val="100000"/>
                        </a:lnSpc>
                        <a:spcBef>
                          <a:spcPts val="0"/>
                        </a:spcBef>
                        <a:spcAft>
                          <a:spcPts val="0"/>
                        </a:spcAft>
                        <a:buNone/>
                      </a:pPr>
                      <a:r>
                        <a:rPr lang="en-US" sz="1600" b="1" kern="1200" dirty="0">
                          <a:solidFill>
                            <a:schemeClr val="tx1"/>
                          </a:solidFill>
                          <a:latin typeface="Arial"/>
                          <a:ea typeface="+mn-ea"/>
                          <a:cs typeface="+mn-cs"/>
                        </a:rPr>
                        <a:t>4.</a:t>
                      </a:r>
                    </a:p>
                  </a:txBody>
                  <a:tcPr marL="62573" marR="62573" marT="31286" marB="31286"/>
                </a:tc>
                <a:tc>
                  <a:txBody>
                    <a:bodyPr/>
                    <a:lstStyle/>
                    <a:p>
                      <a:pPr marL="0" lvl="0" algn="l" defTabSz="457200" rtl="0" eaLnBrk="1" latinLnBrk="0" hangingPunct="1">
                        <a:lnSpc>
                          <a:spcPct val="100000"/>
                        </a:lnSpc>
                        <a:spcBef>
                          <a:spcPts val="0"/>
                        </a:spcBef>
                        <a:spcAft>
                          <a:spcPts val="0"/>
                        </a:spcAft>
                        <a:buNone/>
                      </a:pPr>
                      <a:r>
                        <a:rPr lang="en-US" sz="1600" b="1" kern="1200" noProof="0" dirty="0">
                          <a:solidFill>
                            <a:schemeClr val="tx1"/>
                          </a:solidFill>
                          <a:latin typeface="Arial"/>
                          <a:ea typeface="+mn-ea"/>
                          <a:cs typeface="+mn-cs"/>
                        </a:rPr>
                        <a:t>Utilize learning acquired from trainings and practical exposures in real time situations.</a:t>
                      </a:r>
                      <a:endParaRPr lang="en-US" sz="1600" b="1" kern="1200" dirty="0">
                        <a:solidFill>
                          <a:schemeClr val="tx1"/>
                        </a:solidFill>
                        <a:latin typeface="Arial"/>
                        <a:ea typeface="+mn-ea"/>
                        <a:cs typeface="+mn-cs"/>
                      </a:endParaRPr>
                    </a:p>
                  </a:txBody>
                  <a:tcPr marL="62573" marR="62573" marT="31286" marB="31286"/>
                </a:tc>
                <a:tc>
                  <a:txBody>
                    <a:bodyPr/>
                    <a:lstStyle/>
                    <a:p>
                      <a:pPr marL="0" lvl="0" algn="ctr" defTabSz="457200" rtl="0" eaLnBrk="1" latinLnBrk="0" hangingPunct="1">
                        <a:lnSpc>
                          <a:spcPct val="100000"/>
                        </a:lnSpc>
                        <a:spcBef>
                          <a:spcPts val="0"/>
                        </a:spcBef>
                        <a:spcAft>
                          <a:spcPts val="0"/>
                        </a:spcAft>
                        <a:buNone/>
                      </a:pPr>
                      <a:r>
                        <a:rPr lang="en-US" sz="1600" b="1" kern="1200" dirty="0">
                          <a:solidFill>
                            <a:schemeClr val="tx1"/>
                          </a:solidFill>
                          <a:latin typeface="Arial"/>
                          <a:ea typeface="+mn-ea"/>
                          <a:cs typeface="+mn-cs"/>
                        </a:rPr>
                        <a:t>2</a:t>
                      </a:r>
                    </a:p>
                  </a:txBody>
                  <a:tcPr marL="62573" marR="62573" marT="31286" marB="31286"/>
                </a:tc>
                <a:extLst>
                  <a:ext uri="{0D108BD9-81ED-4DB2-BD59-A6C34878D82A}">
                    <a16:rowId xmlns:a16="http://schemas.microsoft.com/office/drawing/2014/main" val="1757430199"/>
                  </a:ext>
                </a:extLst>
              </a:tr>
            </a:tbl>
          </a:graphicData>
        </a:graphic>
      </p:graphicFrame>
      <p:sp>
        <p:nvSpPr>
          <p:cNvPr id="6" name="TextBox 5">
            <a:extLst>
              <a:ext uri="{FF2B5EF4-FFF2-40B4-BE49-F238E27FC236}">
                <a16:creationId xmlns:a16="http://schemas.microsoft.com/office/drawing/2014/main" id="{A6A9E1B0-FFDD-40C7-B6F3-BE4A0BF50713}"/>
              </a:ext>
            </a:extLst>
          </p:cNvPr>
          <p:cNvSpPr txBox="1"/>
          <p:nvPr/>
        </p:nvSpPr>
        <p:spPr>
          <a:xfrm>
            <a:off x="1438274" y="707625"/>
            <a:ext cx="9477375" cy="954107"/>
          </a:xfrm>
          <a:prstGeom prst="rect">
            <a:avLst/>
          </a:prstGeom>
          <a:noFill/>
        </p:spPr>
        <p:txBody>
          <a:bodyPr wrap="square">
            <a:spAutoFit/>
          </a:bodyPr>
          <a:lstStyle/>
          <a:p>
            <a:r>
              <a:rPr lang="en-US" sz="2800" b="1" dirty="0">
                <a:solidFill>
                  <a:srgbClr val="FF0000"/>
                </a:solidFill>
                <a:latin typeface="Arial"/>
                <a:cs typeface="Arial"/>
              </a:rPr>
              <a:t>RATING : HOW PGDHM</a:t>
            </a:r>
            <a:r>
              <a:rPr lang="en-US" sz="2800" b="1" i="0" kern="1200" dirty="0">
                <a:solidFill>
                  <a:srgbClr val="FF0000"/>
                </a:solidFill>
                <a:latin typeface="Arial"/>
                <a:cs typeface="Arial"/>
              </a:rPr>
              <a:t> </a:t>
            </a:r>
            <a:r>
              <a:rPr lang="en-US" sz="2800" b="1" dirty="0">
                <a:solidFill>
                  <a:srgbClr val="FF0000"/>
                </a:solidFill>
                <a:latin typeface="Arial"/>
                <a:cs typeface="Arial"/>
              </a:rPr>
              <a:t>COURSE ADDRESSES THE</a:t>
            </a:r>
            <a:r>
              <a:rPr lang="en-US" sz="2800" b="1" i="0" kern="1200" dirty="0">
                <a:solidFill>
                  <a:srgbClr val="FF0000"/>
                </a:solidFill>
                <a:latin typeface="Arial"/>
                <a:cs typeface="Arial"/>
              </a:rPr>
              <a:t> PROGRAM OUTCOMES</a:t>
            </a:r>
            <a:endParaRPr lang="en-IN" sz="2800" dirty="0">
              <a:solidFill>
                <a:srgbClr val="FF0000"/>
              </a:solidFill>
            </a:endParaRPr>
          </a:p>
        </p:txBody>
      </p:sp>
    </p:spTree>
    <p:extLst>
      <p:ext uri="{BB962C8B-B14F-4D97-AF65-F5344CB8AC3E}">
        <p14:creationId xmlns:p14="http://schemas.microsoft.com/office/powerpoint/2010/main" val="3605038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13"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14" name="Oval 13">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5" name="Freeform: Shape 24">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6" name="Freeform: Shape 25">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7" name="Oval 26">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useBgFill="1">
        <p:nvSpPr>
          <p:cNvPr id="30" name="Rectangle 29">
            <a:extLst>
              <a:ext uri="{FF2B5EF4-FFF2-40B4-BE49-F238E27FC236}">
                <a16:creationId xmlns:a16="http://schemas.microsoft.com/office/drawing/2014/main" id="{55D20674-CF0C-4687-81B6-A613F871A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White stones balanced in a stack">
            <a:extLst>
              <a:ext uri="{FF2B5EF4-FFF2-40B4-BE49-F238E27FC236}">
                <a16:creationId xmlns:a16="http://schemas.microsoft.com/office/drawing/2014/main" id="{B253D859-6CAC-4AFE-9E89-C05ACB3D5093}"/>
              </a:ext>
            </a:extLst>
          </p:cNvPr>
          <p:cNvPicPr>
            <a:picLocks noChangeAspect="1"/>
          </p:cNvPicPr>
          <p:nvPr/>
        </p:nvPicPr>
        <p:blipFill rotWithShape="1">
          <a:blip r:embed="rId2">
            <a:alphaModFix/>
          </a:blip>
          <a:srcRect t="15184" r="-2" b="419"/>
          <a:stretch/>
        </p:blipFill>
        <p:spPr>
          <a:xfrm>
            <a:off x="20" y="10"/>
            <a:ext cx="12191980" cy="6857990"/>
          </a:xfrm>
          <a:prstGeom prst="rect">
            <a:avLst/>
          </a:prstGeom>
        </p:spPr>
      </p:pic>
      <p:sp>
        <p:nvSpPr>
          <p:cNvPr id="32" name="Oval 31">
            <a:extLst>
              <a:ext uri="{FF2B5EF4-FFF2-40B4-BE49-F238E27FC236}">
                <a16:creationId xmlns:a16="http://schemas.microsoft.com/office/drawing/2014/main" id="{C2BD3211-5B9B-40DA-8BD0-C3426AE78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9872" y="0"/>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D8121B6-45E6-447F-87B8-58EDD064E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58414" y="63468"/>
            <a:ext cx="56114" cy="56114"/>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FC95B8E3-CBB0-4A5C-B65B-59C12D44B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2370" y="655738"/>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EA710C0-F536-4B31-8D0F-28E2F0893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9769" y="579797"/>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1EB61F8-34CD-4251-9B31-59AB92843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0824" y="374048"/>
            <a:ext cx="230878" cy="230878"/>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33FA5DB-69DC-4137-9264-5F838B990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5468" y="971670"/>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E98D956-6B7A-4A94-B508-F7A30E642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334" y="512240"/>
            <a:ext cx="703889" cy="703889"/>
          </a:xfrm>
          <a:prstGeom prst="ellipse">
            <a:avLst/>
          </a:prstGeom>
          <a:solidFill>
            <a:schemeClr val="accent3">
              <a:lumMod val="40000"/>
              <a:lumOff val="6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D6A3D2FC-6F98-4157-94A8-7D7FBD56E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41428" y="815149"/>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17AE16AB-F0AB-4AC3-BD8F-336B5D98C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7435" y="1096664"/>
            <a:ext cx="405140" cy="405140"/>
          </a:xfrm>
          <a:prstGeom prst="ellipse">
            <a:avLst/>
          </a:prstGeom>
          <a:solidFill>
            <a:schemeClr val="accent1">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C819BFF-25C5-425C-8CD1-789F7A30D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 y="1840754"/>
            <a:ext cx="12188952" cy="501724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A5B71F-692D-4118-A68A-6C1A21EB520A}"/>
              </a:ext>
            </a:extLst>
          </p:cNvPr>
          <p:cNvSpPr>
            <a:spLocks noGrp="1"/>
          </p:cNvSpPr>
          <p:nvPr>
            <p:ph type="title"/>
          </p:nvPr>
        </p:nvSpPr>
        <p:spPr>
          <a:xfrm>
            <a:off x="777240" y="3688205"/>
            <a:ext cx="8731683" cy="1160465"/>
          </a:xfrm>
        </p:spPr>
        <p:txBody>
          <a:bodyPr vert="horz" lIns="91440" tIns="45720" rIns="91440" bIns="45720" rtlCol="0" anchor="b">
            <a:normAutofit/>
          </a:bodyPr>
          <a:lstStyle/>
          <a:p>
            <a:r>
              <a:rPr lang="en-US" sz="6000">
                <a:solidFill>
                  <a:srgbClr val="FFFFFF"/>
                </a:solidFill>
              </a:rPr>
              <a:t>Recommendations</a:t>
            </a:r>
          </a:p>
        </p:txBody>
      </p:sp>
      <p:sp>
        <p:nvSpPr>
          <p:cNvPr id="52" name="Oval 51">
            <a:extLst>
              <a:ext uri="{FF2B5EF4-FFF2-40B4-BE49-F238E27FC236}">
                <a16:creationId xmlns:a16="http://schemas.microsoft.com/office/drawing/2014/main" id="{20BE49C6-06E3-4324-91A8-F25B7DA1D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66319" y="1989824"/>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578ABC8A-B58F-4AAE-8F6F-A07EB9D6D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30" y="2808040"/>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4911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A8AFA-BE00-4A66-A95E-F5C8DFF9B5E9}"/>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D376AFB5-FE21-4223-822A-42046665C732}"/>
              </a:ext>
            </a:extLst>
          </p:cNvPr>
          <p:cNvSpPr>
            <a:spLocks noGrp="1"/>
          </p:cNvSpPr>
          <p:nvPr>
            <p:ph idx="1"/>
          </p:nvPr>
        </p:nvSpPr>
        <p:spPr/>
        <p:txBody>
          <a:bodyPr vert="horz" lIns="91440" tIns="45720" rIns="91440" bIns="45720" rtlCol="0" anchor="t">
            <a:normAutofit/>
          </a:bodyPr>
          <a:lstStyle/>
          <a:p>
            <a:r>
              <a:rPr lang="en-US" sz="2800" dirty="0">
                <a:ea typeface="+mn-lt"/>
                <a:cs typeface="+mn-lt"/>
              </a:rPr>
              <a:t>First, hospitals must specialize in supply chain activities in order to improve the quality of healthcare services. </a:t>
            </a:r>
            <a:endParaRPr lang="en-US" sz="2800" dirty="0">
              <a:cs typeface="Calibri"/>
            </a:endParaRPr>
          </a:p>
          <a:p>
            <a:pPr>
              <a:buClr>
                <a:srgbClr val="437646"/>
              </a:buClr>
            </a:pPr>
            <a:r>
              <a:rPr lang="en-US" sz="2800" dirty="0">
                <a:ea typeface="+mn-lt"/>
                <a:cs typeface="+mn-lt"/>
              </a:rPr>
              <a:t>Second, supply chain officers must make significant contributions to increasing the standard of health services provided to various beneficiaries.</a:t>
            </a:r>
            <a:endParaRPr lang="en-US" sz="2800" dirty="0">
              <a:cs typeface="Calibri"/>
            </a:endParaRPr>
          </a:p>
          <a:p>
            <a:pPr>
              <a:buClr>
                <a:srgbClr val="437646"/>
              </a:buClr>
            </a:pPr>
            <a:r>
              <a:rPr lang="en-US" sz="2800" dirty="0">
                <a:ea typeface="+mn-lt"/>
                <a:cs typeface="+mn-lt"/>
              </a:rPr>
              <a:t>Third, hospital management should </a:t>
            </a:r>
            <a:r>
              <a:rPr lang="en-US" sz="2800" err="1">
                <a:ea typeface="+mn-lt"/>
                <a:cs typeface="+mn-lt"/>
              </a:rPr>
              <a:t>specialzein</a:t>
            </a:r>
            <a:r>
              <a:rPr lang="en-US" sz="2800" dirty="0">
                <a:ea typeface="+mn-lt"/>
                <a:cs typeface="+mn-lt"/>
              </a:rPr>
              <a:t> recruiting highly skilled and </a:t>
            </a:r>
            <a:r>
              <a:rPr lang="en-US" sz="2800" err="1">
                <a:ea typeface="+mn-lt"/>
                <a:cs typeface="+mn-lt"/>
              </a:rPr>
              <a:t>specialised</a:t>
            </a:r>
            <a:r>
              <a:rPr lang="en-US" sz="2800" dirty="0">
                <a:ea typeface="+mn-lt"/>
                <a:cs typeface="+mn-lt"/>
              </a:rPr>
              <a:t> personnel within supply chain departments and subjecting them to intensive training courses in international quality standards.</a:t>
            </a:r>
            <a:endParaRPr lang="en-US" sz="2800" dirty="0">
              <a:cs typeface="Calibri"/>
            </a:endParaRPr>
          </a:p>
          <a:p>
            <a:pPr>
              <a:buClr>
                <a:srgbClr val="437646"/>
              </a:buClr>
            </a:pPr>
            <a:endParaRPr lang="en-US" sz="2800" dirty="0">
              <a:cs typeface="Calibri"/>
            </a:endParaRPr>
          </a:p>
          <a:p>
            <a:pPr marL="0" indent="0">
              <a:buClr>
                <a:srgbClr val="437646"/>
              </a:buClr>
              <a:buNone/>
            </a:pPr>
            <a:endParaRPr lang="en-US" sz="2800" dirty="0">
              <a:cs typeface="Calibri"/>
            </a:endParaRPr>
          </a:p>
          <a:p>
            <a:pPr marL="0" indent="0">
              <a:buClr>
                <a:srgbClr val="1C311D">
                  <a:lumMod val="75000"/>
                  <a:lumOff val="25000"/>
                </a:srgbClr>
              </a:buClr>
              <a:buNone/>
            </a:pPr>
            <a:endParaRPr lang="en-US" sz="2800" dirty="0">
              <a:cs typeface="Calibri"/>
            </a:endParaRPr>
          </a:p>
          <a:p>
            <a:pPr marL="0" indent="0">
              <a:buClr>
                <a:srgbClr val="437646"/>
              </a:buClr>
              <a:buNone/>
            </a:pPr>
            <a:endParaRPr lang="en-US" sz="2800" dirty="0">
              <a:cs typeface="Calibri"/>
            </a:endParaRPr>
          </a:p>
        </p:txBody>
      </p:sp>
    </p:spTree>
    <p:extLst>
      <p:ext uri="{BB962C8B-B14F-4D97-AF65-F5344CB8AC3E}">
        <p14:creationId xmlns:p14="http://schemas.microsoft.com/office/powerpoint/2010/main" val="685931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13"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14" name="Oval 13">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5" name="Freeform: Shape 24">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6" name="Freeform: Shape 25">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27" name="Oval 26">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useBgFill="1">
        <p:nvSpPr>
          <p:cNvPr id="30" name="Rectangle 29">
            <a:extLst>
              <a:ext uri="{FF2B5EF4-FFF2-40B4-BE49-F238E27FC236}">
                <a16:creationId xmlns:a16="http://schemas.microsoft.com/office/drawing/2014/main" id="{55D20674-CF0C-4687-81B6-A613F871A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Glasses on top of a book">
            <a:extLst>
              <a:ext uri="{FF2B5EF4-FFF2-40B4-BE49-F238E27FC236}">
                <a16:creationId xmlns:a16="http://schemas.microsoft.com/office/drawing/2014/main" id="{46F5AF7B-3663-42AD-B721-8D893482CA7F}"/>
              </a:ext>
            </a:extLst>
          </p:cNvPr>
          <p:cNvPicPr>
            <a:picLocks noChangeAspect="1"/>
          </p:cNvPicPr>
          <p:nvPr/>
        </p:nvPicPr>
        <p:blipFill rotWithShape="1">
          <a:blip r:embed="rId2">
            <a:alphaModFix/>
          </a:blip>
          <a:srcRect t="9175" r="-2" b="5867"/>
          <a:stretch/>
        </p:blipFill>
        <p:spPr>
          <a:xfrm>
            <a:off x="20" y="10"/>
            <a:ext cx="12191980" cy="6857990"/>
          </a:xfrm>
          <a:prstGeom prst="rect">
            <a:avLst/>
          </a:prstGeom>
        </p:spPr>
      </p:pic>
      <p:sp>
        <p:nvSpPr>
          <p:cNvPr id="32" name="Oval 31">
            <a:extLst>
              <a:ext uri="{FF2B5EF4-FFF2-40B4-BE49-F238E27FC236}">
                <a16:creationId xmlns:a16="http://schemas.microsoft.com/office/drawing/2014/main" id="{C2BD3211-5B9B-40DA-8BD0-C3426AE78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9872" y="0"/>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D8121B6-45E6-447F-87B8-58EDD064E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58414" y="63468"/>
            <a:ext cx="56114" cy="56114"/>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FC95B8E3-CBB0-4A5C-B65B-59C12D44B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2370" y="655738"/>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EA710C0-F536-4B31-8D0F-28E2F0893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9769" y="579797"/>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1EB61F8-34CD-4251-9B31-59AB92843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0824" y="374048"/>
            <a:ext cx="230878" cy="230878"/>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33FA5DB-69DC-4137-9264-5F838B990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5468" y="971670"/>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E98D956-6B7A-4A94-B508-F7A30E642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334" y="512240"/>
            <a:ext cx="703889" cy="703889"/>
          </a:xfrm>
          <a:prstGeom prst="ellipse">
            <a:avLst/>
          </a:prstGeom>
          <a:solidFill>
            <a:schemeClr val="accent3">
              <a:lumMod val="40000"/>
              <a:lumOff val="6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D6A3D2FC-6F98-4157-94A8-7D7FBD56E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41428" y="815149"/>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17AE16AB-F0AB-4AC3-BD8F-336B5D98C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7435" y="1096664"/>
            <a:ext cx="405140" cy="405140"/>
          </a:xfrm>
          <a:prstGeom prst="ellipse">
            <a:avLst/>
          </a:prstGeom>
          <a:solidFill>
            <a:schemeClr val="accent1">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C819BFF-25C5-425C-8CD1-789F7A30D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 y="1840754"/>
            <a:ext cx="12188952" cy="501724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F0BEA0-D830-4F63-8DBB-81587A3A85E7}"/>
              </a:ext>
            </a:extLst>
          </p:cNvPr>
          <p:cNvSpPr>
            <a:spLocks noGrp="1"/>
          </p:cNvSpPr>
          <p:nvPr>
            <p:ph type="title"/>
          </p:nvPr>
        </p:nvSpPr>
        <p:spPr>
          <a:xfrm>
            <a:off x="777240" y="3688205"/>
            <a:ext cx="8731683" cy="1160465"/>
          </a:xfrm>
        </p:spPr>
        <p:txBody>
          <a:bodyPr vert="horz" lIns="91440" tIns="45720" rIns="91440" bIns="45720" rtlCol="0" anchor="b">
            <a:normAutofit/>
          </a:bodyPr>
          <a:lstStyle/>
          <a:p>
            <a:r>
              <a:rPr lang="en-US" sz="6000">
                <a:solidFill>
                  <a:srgbClr val="FFFFFF"/>
                </a:solidFill>
              </a:rPr>
              <a:t>References</a:t>
            </a:r>
          </a:p>
        </p:txBody>
      </p:sp>
      <p:sp>
        <p:nvSpPr>
          <p:cNvPr id="52" name="Oval 51">
            <a:extLst>
              <a:ext uri="{FF2B5EF4-FFF2-40B4-BE49-F238E27FC236}">
                <a16:creationId xmlns:a16="http://schemas.microsoft.com/office/drawing/2014/main" id="{20BE49C6-06E3-4324-91A8-F25B7DA1D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66319" y="1989824"/>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578ABC8A-B58F-4AAE-8F6F-A07EB9D6D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30" y="2808040"/>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3109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2D93D4-5967-4869-885C-C417DDBBDDE6}"/>
              </a:ext>
            </a:extLst>
          </p:cNvPr>
          <p:cNvSpPr>
            <a:spLocks noGrp="1"/>
          </p:cNvSpPr>
          <p:nvPr>
            <p:ph idx="1"/>
          </p:nvPr>
        </p:nvSpPr>
        <p:spPr>
          <a:xfrm>
            <a:off x="777240" y="1254126"/>
            <a:ext cx="10659110" cy="4922837"/>
          </a:xfrm>
        </p:spPr>
        <p:txBody>
          <a:bodyPr vert="horz" lIns="91440" tIns="45720" rIns="91440" bIns="45720" rtlCol="0" anchor="t">
            <a:normAutofit/>
          </a:bodyPr>
          <a:lstStyle/>
          <a:p>
            <a:r>
              <a:rPr lang="en-US">
                <a:ea typeface="+mn-lt"/>
                <a:cs typeface="+mn-lt"/>
              </a:rPr>
              <a:t>Al-Taher, A. (2008). The Impact of Financial Resources on Health Services Performance: Ministry </a:t>
            </a:r>
            <a:r>
              <a:rPr lang="en-US" dirty="0">
                <a:ea typeface="+mn-lt"/>
                <a:cs typeface="+mn-lt"/>
              </a:rPr>
              <a:t>of Health, Khartoum State. Unpublished master's thesis, Institute of Development studies and Research Institute, University of Khartoum- Sudan. </a:t>
            </a:r>
            <a:endParaRPr lang="en-US">
              <a:cs typeface="Calibri"/>
            </a:endParaRPr>
          </a:p>
          <a:p>
            <a:pPr>
              <a:buClr>
                <a:srgbClr val="437646"/>
              </a:buClr>
            </a:pPr>
            <a:r>
              <a:rPr lang="en-US">
                <a:ea typeface="+mn-lt"/>
                <a:cs typeface="+mn-lt"/>
              </a:rPr>
              <a:t>Ashcroft, J. (2006). Eight Dimensions of Supply Chain Synchronization, National Business to </a:t>
            </a:r>
            <a:r>
              <a:rPr lang="en-US" dirty="0">
                <a:ea typeface="+mn-lt"/>
                <a:cs typeface="+mn-lt"/>
              </a:rPr>
              <a:t>Business Center, International Digital Laboratory. University of Warwick, UK. </a:t>
            </a:r>
            <a:endParaRPr lang="en-US"/>
          </a:p>
          <a:p>
            <a:pPr>
              <a:buClr>
                <a:srgbClr val="437646"/>
              </a:buClr>
            </a:pPr>
            <a:r>
              <a:rPr lang="en-US">
                <a:ea typeface="+mn-lt"/>
                <a:cs typeface="+mn-lt"/>
              </a:rPr>
              <a:t>Ayers, J. (2010). Supply Chain Project Management: A Structured Collaborative and Measurable </a:t>
            </a:r>
            <a:r>
              <a:rPr lang="en-US" dirty="0">
                <a:ea typeface="+mn-lt"/>
                <a:cs typeface="+mn-lt"/>
              </a:rPr>
              <a:t>Approach (2nd ed.). Florida: Auerbach Publications, USA. </a:t>
            </a:r>
            <a:endParaRPr lang="en-US"/>
          </a:p>
          <a:p>
            <a:pPr>
              <a:buClr>
                <a:srgbClr val="437646"/>
              </a:buClr>
            </a:pPr>
            <a:r>
              <a:rPr lang="en-US">
                <a:ea typeface="+mn-lt"/>
                <a:cs typeface="+mn-lt"/>
              </a:rPr>
              <a:t>Boyer, K., &amp; Hult, G. (2005). Extending the Supply Chain: Integrating Operations and Marketing in </a:t>
            </a:r>
            <a:r>
              <a:rPr lang="en-US" dirty="0">
                <a:ea typeface="+mn-lt"/>
                <a:cs typeface="+mn-lt"/>
              </a:rPr>
              <a:t>the Online Grocery Industry. Journal of Operations Management, 23(6), 642-661. </a:t>
            </a:r>
            <a:r>
              <a:rPr lang="en-US" u="sng" dirty="0">
                <a:ea typeface="+mn-lt"/>
                <a:cs typeface="+mn-lt"/>
                <a:hlinkClick r:id="rId2"/>
              </a:rPr>
              <a:t>http://dx.doi.org/10.1016/j.jom.2005.01.003</a:t>
            </a:r>
            <a:r>
              <a:rPr lang="en-US" dirty="0">
                <a:ea typeface="+mn-lt"/>
                <a:cs typeface="+mn-lt"/>
              </a:rPr>
              <a:t> </a:t>
            </a:r>
            <a:endParaRPr lang="en-US"/>
          </a:p>
          <a:p>
            <a:pPr>
              <a:buClr>
                <a:srgbClr val="437646"/>
              </a:buClr>
            </a:pPr>
            <a:endParaRPr lang="en-US" dirty="0">
              <a:cs typeface="Calibri"/>
            </a:endParaRPr>
          </a:p>
        </p:txBody>
      </p:sp>
    </p:spTree>
    <p:extLst>
      <p:ext uri="{BB962C8B-B14F-4D97-AF65-F5344CB8AC3E}">
        <p14:creationId xmlns:p14="http://schemas.microsoft.com/office/powerpoint/2010/main" val="60342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57908DE9-5647-483E-B731-49D34A839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926962B4-5DCE-4745-A877-F7237DA68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42" name="Freeform: Shape 41">
            <a:extLst>
              <a:ext uri="{FF2B5EF4-FFF2-40B4-BE49-F238E27FC236}">
                <a16:creationId xmlns:a16="http://schemas.microsoft.com/office/drawing/2014/main" id="{FFC31C6D-653C-4C57-B226-ED6CE571F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2590" y="0"/>
            <a:ext cx="8389411" cy="6858000"/>
          </a:xfrm>
          <a:custGeom>
            <a:avLst/>
            <a:gdLst>
              <a:gd name="connsiteX0" fmla="*/ 1405847 w 8389411"/>
              <a:gd name="connsiteY0" fmla="*/ 0 h 6858000"/>
              <a:gd name="connsiteX1" fmla="*/ 8389411 w 8389411"/>
              <a:gd name="connsiteY1" fmla="*/ 0 h 6858000"/>
              <a:gd name="connsiteX2" fmla="*/ 8389411 w 8389411"/>
              <a:gd name="connsiteY2" fmla="*/ 6858000 h 6858000"/>
              <a:gd name="connsiteX3" fmla="*/ 1403382 w 8389411"/>
              <a:gd name="connsiteY3" fmla="*/ 6858000 h 6858000"/>
              <a:gd name="connsiteX4" fmla="*/ 1126450 w 8389411"/>
              <a:gd name="connsiteY4" fmla="*/ 6554701 h 6858000"/>
              <a:gd name="connsiteX5" fmla="*/ 0 w 8389411"/>
              <a:gd name="connsiteY5" fmla="*/ 3431347 h 6858000"/>
              <a:gd name="connsiteX6" fmla="*/ 1281495 w 8389411"/>
              <a:gd name="connsiteY6" fmla="*/ 1298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9411" h="6858000">
                <a:moveTo>
                  <a:pt x="1405847" y="0"/>
                </a:moveTo>
                <a:lnTo>
                  <a:pt x="8389411" y="0"/>
                </a:lnTo>
                <a:lnTo>
                  <a:pt x="8389411" y="6858000"/>
                </a:lnTo>
                <a:lnTo>
                  <a:pt x="1403382" y="6858000"/>
                </a:lnTo>
                <a:lnTo>
                  <a:pt x="1126450" y="6554701"/>
                </a:lnTo>
                <a:cubicBezTo>
                  <a:pt x="422736" y="5705928"/>
                  <a:pt x="0" y="4617776"/>
                  <a:pt x="0" y="3431347"/>
                </a:cubicBezTo>
                <a:cubicBezTo>
                  <a:pt x="0" y="2160173"/>
                  <a:pt x="485281" y="1001818"/>
                  <a:pt x="1281495" y="12982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nvGrpSpPr>
          <p:cNvPr id="44" name="decorative circles">
            <a:extLst>
              <a:ext uri="{FF2B5EF4-FFF2-40B4-BE49-F238E27FC236}">
                <a16:creationId xmlns:a16="http://schemas.microsoft.com/office/drawing/2014/main" id="{C310B041-3468-403A-926B-E3C1CF4433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4914" y="299808"/>
            <a:ext cx="11521822" cy="6038357"/>
            <a:chOff x="244914" y="299808"/>
            <a:chExt cx="11521822" cy="6038357"/>
          </a:xfrm>
        </p:grpSpPr>
        <p:sp>
          <p:nvSpPr>
            <p:cNvPr id="45" name="Oval 44">
              <a:extLst>
                <a:ext uri="{FF2B5EF4-FFF2-40B4-BE49-F238E27FC236}">
                  <a16:creationId xmlns:a16="http://schemas.microsoft.com/office/drawing/2014/main" id="{F65CBEB7-29CF-4F21-ABB7-012581304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00295" y="515708"/>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9C900504-84D3-4813-B737-775C16F8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134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73902316-BF90-4159-9FD2-6CFCCF7BE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F04BF80-E9DB-4641-8EA2-51698324F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5899" y="5741646"/>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234395B9-3F83-49A4-9275-0A315D88F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0333" y="6032385"/>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0E7ABD02-CD92-4D6C-B4BA-984D6688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914" y="5821038"/>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7D11DE6-A1F4-42D7-8D33-04C310DF8A43}"/>
              </a:ext>
            </a:extLst>
          </p:cNvPr>
          <p:cNvSpPr>
            <a:spLocks noGrp="1"/>
          </p:cNvSpPr>
          <p:nvPr>
            <p:ph type="title"/>
          </p:nvPr>
        </p:nvSpPr>
        <p:spPr>
          <a:xfrm>
            <a:off x="366066" y="-952978"/>
            <a:ext cx="2862591" cy="3192518"/>
          </a:xfrm>
        </p:spPr>
        <p:txBody>
          <a:bodyPr anchor="ctr">
            <a:normAutofit/>
          </a:bodyPr>
          <a:lstStyle/>
          <a:p>
            <a:r>
              <a:rPr lang="en-US" sz="2400" b="1" dirty="0">
                <a:latin typeface="Georgia Pro Light"/>
                <a:ea typeface="+mj-lt"/>
                <a:cs typeface="+mj-lt"/>
              </a:rPr>
              <a:t>INTRODUCTION</a:t>
            </a:r>
            <a:endParaRPr lang="en-US" sz="2400" b="1" dirty="0">
              <a:latin typeface="Georgia Pro Light"/>
            </a:endParaRPr>
          </a:p>
        </p:txBody>
      </p:sp>
      <p:graphicFrame>
        <p:nvGraphicFramePr>
          <p:cNvPr id="34" name="Content Placeholder 2">
            <a:extLst>
              <a:ext uri="{FF2B5EF4-FFF2-40B4-BE49-F238E27FC236}">
                <a16:creationId xmlns:a16="http://schemas.microsoft.com/office/drawing/2014/main" id="{FEB7CB0E-BC04-465E-B998-C3120E8B5DA9}"/>
              </a:ext>
            </a:extLst>
          </p:cNvPr>
          <p:cNvGraphicFramePr>
            <a:graphicFrameLocks noGrp="1"/>
          </p:cNvGraphicFramePr>
          <p:nvPr>
            <p:ph idx="1"/>
            <p:extLst>
              <p:ext uri="{D42A27DB-BD31-4B8C-83A1-F6EECF244321}">
                <p14:modId xmlns:p14="http://schemas.microsoft.com/office/powerpoint/2010/main" val="2084386180"/>
              </p:ext>
            </p:extLst>
          </p:nvPr>
        </p:nvGraphicFramePr>
        <p:xfrm>
          <a:off x="2938464" y="880585"/>
          <a:ext cx="9261042" cy="5799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0394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30"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31" name="Oval 30">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42" name="Freeform: Shape 41">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43" name="Freeform: Shape 42">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44" name="Oval 43">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useBgFill="1">
        <p:nvSpPr>
          <p:cNvPr id="47" name="Rectangle 46">
            <a:extLst>
              <a:ext uri="{FF2B5EF4-FFF2-40B4-BE49-F238E27FC236}">
                <a16:creationId xmlns:a16="http://schemas.microsoft.com/office/drawing/2014/main" id="{55D20674-CF0C-4687-81B6-A613F871A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49" name="Oval 48">
            <a:extLst>
              <a:ext uri="{FF2B5EF4-FFF2-40B4-BE49-F238E27FC236}">
                <a16:creationId xmlns:a16="http://schemas.microsoft.com/office/drawing/2014/main" id="{C2BD3211-5B9B-40DA-8BD0-C3426AE78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9872" y="0"/>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D8121B6-45E6-447F-87B8-58EDD064E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58414" y="63468"/>
            <a:ext cx="56114" cy="56114"/>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C95B8E3-CBB0-4A5C-B65B-59C12D44B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2370" y="655738"/>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EA710C0-F536-4B31-8D0F-28E2F0893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9769" y="579797"/>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1EB61F8-34CD-4251-9B31-59AB92843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0824" y="374048"/>
            <a:ext cx="230878" cy="230878"/>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033FA5DB-69DC-4137-9264-5F838B990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5468" y="971670"/>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5E98D956-6B7A-4A94-B508-F7A30E642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334" y="512240"/>
            <a:ext cx="703889" cy="703889"/>
          </a:xfrm>
          <a:prstGeom prst="ellipse">
            <a:avLst/>
          </a:prstGeom>
          <a:solidFill>
            <a:schemeClr val="accent3">
              <a:lumMod val="40000"/>
              <a:lumOff val="6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D6A3D2FC-6F98-4157-94A8-7D7FBD56E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41428" y="815149"/>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17AE16AB-F0AB-4AC3-BD8F-336B5D98C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7435" y="1096664"/>
            <a:ext cx="405140" cy="405140"/>
          </a:xfrm>
          <a:prstGeom prst="ellipse">
            <a:avLst/>
          </a:prstGeom>
          <a:solidFill>
            <a:schemeClr val="accent1">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6C819BFF-25C5-425C-8CD1-789F7A30D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 y="1840754"/>
            <a:ext cx="12188952" cy="501724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4E396D-0BBC-4A00-87D6-7296D09BBBA5}"/>
              </a:ext>
            </a:extLst>
          </p:cNvPr>
          <p:cNvSpPr>
            <a:spLocks noGrp="1"/>
          </p:cNvSpPr>
          <p:nvPr>
            <p:ph type="title"/>
          </p:nvPr>
        </p:nvSpPr>
        <p:spPr>
          <a:xfrm>
            <a:off x="777240" y="3688205"/>
            <a:ext cx="8731683" cy="1160465"/>
          </a:xfrm>
        </p:spPr>
        <p:txBody>
          <a:bodyPr vert="horz" lIns="91440" tIns="45720" rIns="91440" bIns="45720" rtlCol="0" anchor="b">
            <a:normAutofit/>
          </a:bodyPr>
          <a:lstStyle/>
          <a:p>
            <a:r>
              <a:rPr lang="en-US" sz="6000">
                <a:solidFill>
                  <a:srgbClr val="FFFFFF"/>
                </a:solidFill>
              </a:rPr>
              <a:t>Rationale</a:t>
            </a:r>
          </a:p>
        </p:txBody>
      </p:sp>
      <p:sp>
        <p:nvSpPr>
          <p:cNvPr id="69" name="Oval 68">
            <a:extLst>
              <a:ext uri="{FF2B5EF4-FFF2-40B4-BE49-F238E27FC236}">
                <a16:creationId xmlns:a16="http://schemas.microsoft.com/office/drawing/2014/main" id="{20BE49C6-06E3-4324-91A8-F25B7DA1D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66319" y="1989824"/>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578ABC8A-B58F-4AAE-8F6F-A07EB9D6D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30" y="2808040"/>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3C845BE-8B3C-4173-98D4-08727901DEA1}"/>
              </a:ext>
            </a:extLst>
          </p:cNvPr>
          <p:cNvGraphicFramePr>
            <a:graphicFrameLocks noGrp="1"/>
          </p:cNvGraphicFramePr>
          <p:nvPr>
            <p:ph idx="1"/>
            <p:extLst>
              <p:ext uri="{D42A27DB-BD31-4B8C-83A1-F6EECF244321}">
                <p14:modId xmlns:p14="http://schemas.microsoft.com/office/powerpoint/2010/main" val="863903729"/>
              </p:ext>
            </p:extLst>
          </p:nvPr>
        </p:nvGraphicFramePr>
        <p:xfrm>
          <a:off x="4629151" y="952022"/>
          <a:ext cx="7117918" cy="5157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4004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908DE9-5647-483E-B731-49D34A839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26962B4-5DCE-4745-A877-F7237DA68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13" name="Freeform: Shape 12">
            <a:extLst>
              <a:ext uri="{FF2B5EF4-FFF2-40B4-BE49-F238E27FC236}">
                <a16:creationId xmlns:a16="http://schemas.microsoft.com/office/drawing/2014/main" id="{FFC31C6D-653C-4C57-B226-ED6CE571F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2590" y="0"/>
            <a:ext cx="8389411" cy="6858000"/>
          </a:xfrm>
          <a:custGeom>
            <a:avLst/>
            <a:gdLst>
              <a:gd name="connsiteX0" fmla="*/ 1405847 w 8389411"/>
              <a:gd name="connsiteY0" fmla="*/ 0 h 6858000"/>
              <a:gd name="connsiteX1" fmla="*/ 8389411 w 8389411"/>
              <a:gd name="connsiteY1" fmla="*/ 0 h 6858000"/>
              <a:gd name="connsiteX2" fmla="*/ 8389411 w 8389411"/>
              <a:gd name="connsiteY2" fmla="*/ 6858000 h 6858000"/>
              <a:gd name="connsiteX3" fmla="*/ 1403382 w 8389411"/>
              <a:gd name="connsiteY3" fmla="*/ 6858000 h 6858000"/>
              <a:gd name="connsiteX4" fmla="*/ 1126450 w 8389411"/>
              <a:gd name="connsiteY4" fmla="*/ 6554701 h 6858000"/>
              <a:gd name="connsiteX5" fmla="*/ 0 w 8389411"/>
              <a:gd name="connsiteY5" fmla="*/ 3431347 h 6858000"/>
              <a:gd name="connsiteX6" fmla="*/ 1281495 w 8389411"/>
              <a:gd name="connsiteY6" fmla="*/ 1298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9411" h="6858000">
                <a:moveTo>
                  <a:pt x="1405847" y="0"/>
                </a:moveTo>
                <a:lnTo>
                  <a:pt x="8389411" y="0"/>
                </a:lnTo>
                <a:lnTo>
                  <a:pt x="8389411" y="6858000"/>
                </a:lnTo>
                <a:lnTo>
                  <a:pt x="1403382" y="6858000"/>
                </a:lnTo>
                <a:lnTo>
                  <a:pt x="1126450" y="6554701"/>
                </a:lnTo>
                <a:cubicBezTo>
                  <a:pt x="422736" y="5705928"/>
                  <a:pt x="0" y="4617776"/>
                  <a:pt x="0" y="3431347"/>
                </a:cubicBezTo>
                <a:cubicBezTo>
                  <a:pt x="0" y="2160173"/>
                  <a:pt x="485281" y="1001818"/>
                  <a:pt x="1281495" y="12982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nvGrpSpPr>
          <p:cNvPr id="15" name="decorative circles">
            <a:extLst>
              <a:ext uri="{FF2B5EF4-FFF2-40B4-BE49-F238E27FC236}">
                <a16:creationId xmlns:a16="http://schemas.microsoft.com/office/drawing/2014/main" id="{C310B041-3468-403A-926B-E3C1CF4433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4914" y="299808"/>
            <a:ext cx="11521822" cy="6038357"/>
            <a:chOff x="244914" y="299808"/>
            <a:chExt cx="11521822" cy="6038357"/>
          </a:xfrm>
        </p:grpSpPr>
        <p:sp>
          <p:nvSpPr>
            <p:cNvPr id="16" name="Oval 15">
              <a:extLst>
                <a:ext uri="{FF2B5EF4-FFF2-40B4-BE49-F238E27FC236}">
                  <a16:creationId xmlns:a16="http://schemas.microsoft.com/office/drawing/2014/main" id="{F65CBEB7-29CF-4F21-ABB7-012581304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00295" y="515708"/>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9C900504-84D3-4813-B737-775C16F8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134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3902316-BF90-4159-9FD2-6CFCCF7BE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F04BF80-E9DB-4641-8EA2-51698324F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5899" y="5741646"/>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34395B9-3F83-49A4-9275-0A315D88F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0333" y="6032385"/>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0E7ABD02-CD92-4D6C-B4BA-984D6688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914" y="5821038"/>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93B2485-3460-4D9F-8F6F-F7975548E108}"/>
              </a:ext>
            </a:extLst>
          </p:cNvPr>
          <p:cNvSpPr>
            <a:spLocks noGrp="1"/>
          </p:cNvSpPr>
          <p:nvPr>
            <p:ph type="title"/>
          </p:nvPr>
        </p:nvSpPr>
        <p:spPr>
          <a:xfrm>
            <a:off x="770878" y="952022"/>
            <a:ext cx="2862591" cy="5157049"/>
          </a:xfrm>
        </p:spPr>
        <p:txBody>
          <a:bodyPr anchor="ctr">
            <a:normAutofit/>
          </a:bodyPr>
          <a:lstStyle/>
          <a:p>
            <a:r>
              <a:rPr lang="en-US" sz="4400" dirty="0">
                <a:ea typeface="+mj-lt"/>
                <a:cs typeface="+mj-lt"/>
              </a:rPr>
              <a:t>Objectives </a:t>
            </a:r>
            <a:endParaRPr lang="en-US" sz="4400" dirty="0"/>
          </a:p>
        </p:txBody>
      </p:sp>
      <p:graphicFrame>
        <p:nvGraphicFramePr>
          <p:cNvPr id="5" name="Content Placeholder 2">
            <a:extLst>
              <a:ext uri="{FF2B5EF4-FFF2-40B4-BE49-F238E27FC236}">
                <a16:creationId xmlns:a16="http://schemas.microsoft.com/office/drawing/2014/main" id="{197DD271-239C-46D1-A884-24D3569A16AB}"/>
              </a:ext>
            </a:extLst>
          </p:cNvPr>
          <p:cNvGraphicFramePr>
            <a:graphicFrameLocks noGrp="1"/>
          </p:cNvGraphicFramePr>
          <p:nvPr>
            <p:ph idx="1"/>
            <p:extLst>
              <p:ext uri="{D42A27DB-BD31-4B8C-83A1-F6EECF244321}">
                <p14:modId xmlns:p14="http://schemas.microsoft.com/office/powerpoint/2010/main" val="600455239"/>
              </p:ext>
            </p:extLst>
          </p:nvPr>
        </p:nvGraphicFramePr>
        <p:xfrm>
          <a:off x="4629151" y="952022"/>
          <a:ext cx="7117918" cy="5157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0292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B739BF-52FC-4875-B392-4044CC04F0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AA1CAD8-1CD4-40E6-B88B-9D4FF5C3D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15" name="decorative circles">
            <a:extLst>
              <a:ext uri="{FF2B5EF4-FFF2-40B4-BE49-F238E27FC236}">
                <a16:creationId xmlns:a16="http://schemas.microsoft.com/office/drawing/2014/main" id="{0D65577D-83CF-47FA-954E-60C70AFDBB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361" y="253193"/>
            <a:ext cx="11801644" cy="6229550"/>
            <a:chOff x="162361" y="253193"/>
            <a:chExt cx="11801644" cy="6229550"/>
          </a:xfrm>
        </p:grpSpPr>
        <p:sp>
          <p:nvSpPr>
            <p:cNvPr id="16" name="Oval 15">
              <a:extLst>
                <a:ext uri="{FF2B5EF4-FFF2-40B4-BE49-F238E27FC236}">
                  <a16:creationId xmlns:a16="http://schemas.microsoft.com/office/drawing/2014/main" id="{54D2C49A-33C3-4048-8267-6907CA6227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0439" y="253193"/>
              <a:ext cx="150552" cy="150552"/>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65CBEB7-29CF-4F21-ABB7-012581304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3890" y="554418"/>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C900504-84D3-4813-B737-775C16F8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134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C54A3D21-5E60-4B25-890E-FA22F1643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361" y="366560"/>
              <a:ext cx="309716" cy="309716"/>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F04BF80-E9DB-4641-8EA2-51698324F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0638" y="5886224"/>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34395B9-3F83-49A4-9275-0A315D88F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5072" y="6176963"/>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E7ABD02-CD92-4D6C-B4BA-984D6688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9653" y="5965616"/>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889AE7B-DD0D-4D36-966E-C83DD1C12B4A}"/>
              </a:ext>
            </a:extLst>
          </p:cNvPr>
          <p:cNvSpPr>
            <a:spLocks noGrp="1"/>
          </p:cNvSpPr>
          <p:nvPr>
            <p:ph type="title"/>
          </p:nvPr>
        </p:nvSpPr>
        <p:spPr>
          <a:xfrm>
            <a:off x="770878" y="952023"/>
            <a:ext cx="10773422" cy="1797530"/>
          </a:xfrm>
        </p:spPr>
        <p:txBody>
          <a:bodyPr anchor="t">
            <a:normAutofit/>
          </a:bodyPr>
          <a:lstStyle/>
          <a:p>
            <a:r>
              <a:rPr lang="en-US" sz="4400" dirty="0">
                <a:ea typeface="+mj-lt"/>
                <a:cs typeface="+mj-lt"/>
              </a:rPr>
              <a:t>Methodology</a:t>
            </a:r>
            <a:endParaRPr lang="en-US" sz="4400" dirty="0"/>
          </a:p>
        </p:txBody>
      </p:sp>
      <p:graphicFrame>
        <p:nvGraphicFramePr>
          <p:cNvPr id="7" name="Content Placeholder 4">
            <a:extLst>
              <a:ext uri="{FF2B5EF4-FFF2-40B4-BE49-F238E27FC236}">
                <a16:creationId xmlns:a16="http://schemas.microsoft.com/office/drawing/2014/main" id="{03F8F8B7-AE6D-4F26-9E03-41DC2BB28723}"/>
              </a:ext>
            </a:extLst>
          </p:cNvPr>
          <p:cNvGraphicFramePr>
            <a:graphicFrameLocks noGrp="1"/>
          </p:cNvGraphicFramePr>
          <p:nvPr>
            <p:ph idx="1"/>
            <p:extLst>
              <p:ext uri="{D42A27DB-BD31-4B8C-83A1-F6EECF244321}">
                <p14:modId xmlns:p14="http://schemas.microsoft.com/office/powerpoint/2010/main" val="843674602"/>
              </p:ext>
            </p:extLst>
          </p:nvPr>
        </p:nvGraphicFramePr>
        <p:xfrm>
          <a:off x="777875" y="2886075"/>
          <a:ext cx="10658475" cy="3290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3331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1" name="Rectangle 160">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ectangle 162">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165"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166" name="Oval 165">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Oval 170">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reeform: Shape 175">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77" name="Freeform: Shape 176">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78" name="Freeform: Shape 177">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79" name="Oval 178">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0" name="Freeform: Shape 179">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useBgFill="1">
        <p:nvSpPr>
          <p:cNvPr id="182" name="Rectangle 181">
            <a:extLst>
              <a:ext uri="{FF2B5EF4-FFF2-40B4-BE49-F238E27FC236}">
                <a16:creationId xmlns:a16="http://schemas.microsoft.com/office/drawing/2014/main" id="{49FBE572-3316-4673-B09F-C925198A9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 name="Rectangle 183">
            <a:extLst>
              <a:ext uri="{FF2B5EF4-FFF2-40B4-BE49-F238E27FC236}">
                <a16:creationId xmlns:a16="http://schemas.microsoft.com/office/drawing/2014/main" id="{6153141F-30EA-4FEF-8580-445569939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572326"/>
            <a:ext cx="12188952"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le 1">
            <a:extLst>
              <a:ext uri="{FF2B5EF4-FFF2-40B4-BE49-F238E27FC236}">
                <a16:creationId xmlns:a16="http://schemas.microsoft.com/office/drawing/2014/main" id="{E0D67C80-7993-44E1-852E-2B7B734E8C7F}"/>
              </a:ext>
            </a:extLst>
          </p:cNvPr>
          <p:cNvSpPr>
            <a:spLocks noGrp="1"/>
          </p:cNvSpPr>
          <p:nvPr>
            <p:ph type="title"/>
          </p:nvPr>
        </p:nvSpPr>
        <p:spPr>
          <a:xfrm>
            <a:off x="777239" y="3341876"/>
            <a:ext cx="9144000" cy="2150873"/>
          </a:xfrm>
        </p:spPr>
        <p:txBody>
          <a:bodyPr vert="horz" lIns="91440" tIns="45720" rIns="91440" bIns="45720" rtlCol="0" anchor="b">
            <a:normAutofit/>
          </a:bodyPr>
          <a:lstStyle/>
          <a:p>
            <a:r>
              <a:rPr lang="en-US" dirty="0"/>
              <a:t>Results/Findings</a:t>
            </a:r>
          </a:p>
        </p:txBody>
      </p:sp>
      <p:sp>
        <p:nvSpPr>
          <p:cNvPr id="186" name="Oval 2">
            <a:extLst>
              <a:ext uri="{FF2B5EF4-FFF2-40B4-BE49-F238E27FC236}">
                <a16:creationId xmlns:a16="http://schemas.microsoft.com/office/drawing/2014/main" id="{D6803F1E-BDEE-489B-8CAA-DED575812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2716" y="0"/>
            <a:ext cx="2677067" cy="2630935"/>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pic>
        <p:nvPicPr>
          <p:cNvPr id="188" name="Graphic 187">
            <a:extLst>
              <a:ext uri="{FF2B5EF4-FFF2-40B4-BE49-F238E27FC236}">
                <a16:creationId xmlns:a16="http://schemas.microsoft.com/office/drawing/2014/main" id="{D0ACF577-DDCC-47DF-97F0-8163F3A48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26" t="25556" r="13582" b="10444"/>
          <a:stretch/>
        </p:blipFill>
        <p:spPr>
          <a:xfrm>
            <a:off x="-3051" y="0"/>
            <a:ext cx="2551964" cy="2647434"/>
          </a:xfrm>
          <a:prstGeom prst="rect">
            <a:avLst/>
          </a:prstGeom>
        </p:spPr>
      </p:pic>
      <p:grpSp>
        <p:nvGrpSpPr>
          <p:cNvPr id="190" name="Decorative Circles">
            <a:extLst>
              <a:ext uri="{FF2B5EF4-FFF2-40B4-BE49-F238E27FC236}">
                <a16:creationId xmlns:a16="http://schemas.microsoft.com/office/drawing/2014/main" id="{28321705-9A1F-4239-BFFA-8C1D82CD3C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17076" y="316268"/>
            <a:ext cx="7118688" cy="2769969"/>
            <a:chOff x="2717076" y="316268"/>
            <a:chExt cx="7118688" cy="2769969"/>
          </a:xfrm>
        </p:grpSpPr>
        <p:sp>
          <p:nvSpPr>
            <p:cNvPr id="191" name="Oval 190">
              <a:extLst>
                <a:ext uri="{FF2B5EF4-FFF2-40B4-BE49-F238E27FC236}">
                  <a16:creationId xmlns:a16="http://schemas.microsoft.com/office/drawing/2014/main" id="{BA8C35DF-CCAF-440C-8E38-1EFAB9655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5300000">
              <a:off x="3144819" y="2212360"/>
              <a:ext cx="366238" cy="366238"/>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D89B01C7-A8DE-43CD-B1B6-A3171DF7E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5300000">
              <a:off x="2717076" y="1985957"/>
              <a:ext cx="204589" cy="2045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Oval 192">
              <a:extLst>
                <a:ext uri="{FF2B5EF4-FFF2-40B4-BE49-F238E27FC236}">
                  <a16:creationId xmlns:a16="http://schemas.microsoft.com/office/drawing/2014/main" id="{71195F75-6825-42A6-87FB-25BBB4B110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44962" y="2517454"/>
              <a:ext cx="390802" cy="390802"/>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09E79E58-0A7F-4030-934C-3D5CCFE807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23231" y="2972870"/>
              <a:ext cx="113367" cy="11336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C42140BB-4824-45F4-A86B-BF03598560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1579" y="316268"/>
              <a:ext cx="390802" cy="390802"/>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7" name="Oval 196">
            <a:extLst>
              <a:ext uri="{FF2B5EF4-FFF2-40B4-BE49-F238E27FC236}">
                <a16:creationId xmlns:a16="http://schemas.microsoft.com/office/drawing/2014/main" id="{2EEA1251-53A8-4FA0-AAD6-EDED99559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0500" y="127640"/>
            <a:ext cx="2051331" cy="2051331"/>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9" name="Graphic 198">
            <a:extLst>
              <a:ext uri="{FF2B5EF4-FFF2-40B4-BE49-F238E27FC236}">
                <a16:creationId xmlns:a16="http://schemas.microsoft.com/office/drawing/2014/main" id="{2EACA430-1C2B-42F0-B048-5D8D467AF6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09511" y="127688"/>
            <a:ext cx="2051331" cy="2051331"/>
          </a:xfrm>
          <a:prstGeom prst="rect">
            <a:avLst/>
          </a:prstGeom>
        </p:spPr>
      </p:pic>
      <p:sp>
        <p:nvSpPr>
          <p:cNvPr id="201" name="Oval 200">
            <a:extLst>
              <a:ext uri="{FF2B5EF4-FFF2-40B4-BE49-F238E27FC236}">
                <a16:creationId xmlns:a16="http://schemas.microsoft.com/office/drawing/2014/main" id="{538C93AF-D2B2-438E-88A0-0080C6AC7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1719" y="180049"/>
            <a:ext cx="2981779" cy="298177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3" name="Graphic 202">
            <a:extLst>
              <a:ext uri="{FF2B5EF4-FFF2-40B4-BE49-F238E27FC236}">
                <a16:creationId xmlns:a16="http://schemas.microsoft.com/office/drawing/2014/main" id="{1F4B247A-6470-4317-845A-5CF6746670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41718" y="180049"/>
            <a:ext cx="2981779" cy="2981779"/>
          </a:xfrm>
          <a:prstGeom prst="rect">
            <a:avLst/>
          </a:prstGeom>
        </p:spPr>
      </p:pic>
      <p:sp>
        <p:nvSpPr>
          <p:cNvPr id="205" name="Oval 1">
            <a:extLst>
              <a:ext uri="{FF2B5EF4-FFF2-40B4-BE49-F238E27FC236}">
                <a16:creationId xmlns:a16="http://schemas.microsoft.com/office/drawing/2014/main" id="{0BF2CC99-EB7D-457E-9273-23EB35CEC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55834" y="0"/>
            <a:ext cx="2533118" cy="2619754"/>
          </a:xfrm>
          <a:custGeom>
            <a:avLst/>
            <a:gdLst>
              <a:gd name="connsiteX0" fmla="*/ 455682 w 2579034"/>
              <a:gd name="connsiteY0" fmla="*/ 0 h 2619754"/>
              <a:gd name="connsiteX1" fmla="*/ 2579034 w 2579034"/>
              <a:gd name="connsiteY1" fmla="*/ 0 h 2619754"/>
              <a:gd name="connsiteX2" fmla="*/ 2579034 w 2579034"/>
              <a:gd name="connsiteY2" fmla="*/ 2202359 h 2619754"/>
              <a:gd name="connsiteX3" fmla="*/ 2504372 w 2579034"/>
              <a:gd name="connsiteY3" fmla="*/ 2270216 h 2619754"/>
              <a:gd name="connsiteX4" fmla="*/ 1530703 w 2579034"/>
              <a:gd name="connsiteY4" fmla="*/ 2619754 h 2619754"/>
              <a:gd name="connsiteX5" fmla="*/ 0 w 2579034"/>
              <a:gd name="connsiteY5" fmla="*/ 1089051 h 2619754"/>
              <a:gd name="connsiteX6" fmla="*/ 448332 w 2579034"/>
              <a:gd name="connsiteY6" fmla="*/ 6680 h 261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9034" h="2619754">
                <a:moveTo>
                  <a:pt x="455682" y="0"/>
                </a:moveTo>
                <a:lnTo>
                  <a:pt x="2579034" y="0"/>
                </a:lnTo>
                <a:lnTo>
                  <a:pt x="2579034" y="2202359"/>
                </a:lnTo>
                <a:lnTo>
                  <a:pt x="2504372" y="2270216"/>
                </a:lnTo>
                <a:cubicBezTo>
                  <a:pt x="2239776" y="2488580"/>
                  <a:pt x="1900558" y="2619754"/>
                  <a:pt x="1530703" y="2619754"/>
                </a:cubicBezTo>
                <a:cubicBezTo>
                  <a:pt x="685318" y="2619754"/>
                  <a:pt x="0" y="1934436"/>
                  <a:pt x="0" y="1089051"/>
                </a:cubicBezTo>
                <a:cubicBezTo>
                  <a:pt x="0" y="666360"/>
                  <a:pt x="171330" y="283684"/>
                  <a:pt x="448332" y="668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pic>
        <p:nvPicPr>
          <p:cNvPr id="207" name="Graphic 206">
            <a:extLst>
              <a:ext uri="{FF2B5EF4-FFF2-40B4-BE49-F238E27FC236}">
                <a16:creationId xmlns:a16="http://schemas.microsoft.com/office/drawing/2014/main" id="{AF281A3F-14C2-4847-9CA0-36D2FD0F3E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rcRect l="10753" t="22243" r="23818" b="11372"/>
          <a:stretch/>
        </p:blipFill>
        <p:spPr>
          <a:xfrm>
            <a:off x="9609918" y="0"/>
            <a:ext cx="2582083" cy="2619754"/>
          </a:xfrm>
          <a:prstGeom prst="rect">
            <a:avLst/>
          </a:prstGeom>
        </p:spPr>
      </p:pic>
    </p:spTree>
    <p:extLst>
      <p:ext uri="{BB962C8B-B14F-4D97-AF65-F5344CB8AC3E}">
        <p14:creationId xmlns:p14="http://schemas.microsoft.com/office/powerpoint/2010/main" val="63196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55"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56" name="Oval 55">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67" name="Freeform: Shape 66">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68" name="Freeform: Shape 67">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69" name="Oval 68">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useBgFill="1">
        <p:nvSpPr>
          <p:cNvPr id="72" name="Rectangle 71">
            <a:extLst>
              <a:ext uri="{FF2B5EF4-FFF2-40B4-BE49-F238E27FC236}">
                <a16:creationId xmlns:a16="http://schemas.microsoft.com/office/drawing/2014/main" id="{B7818AA9-82F7-46F6-8A83-1A6258163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4">
            <a:extLst>
              <a:ext uri="{FF2B5EF4-FFF2-40B4-BE49-F238E27FC236}">
                <a16:creationId xmlns:a16="http://schemas.microsoft.com/office/drawing/2014/main" id="{39C54D6D-7570-4357-9AFA-E6DC415429A5}"/>
              </a:ext>
            </a:extLst>
          </p:cNvPr>
          <p:cNvPicPr>
            <a:picLocks noGrp="1" noChangeAspect="1"/>
          </p:cNvPicPr>
          <p:nvPr>
            <p:ph idx="1"/>
          </p:nvPr>
        </p:nvPicPr>
        <p:blipFill rotWithShape="1">
          <a:blip r:embed="rId2">
            <a:alphaModFix/>
          </a:blip>
          <a:srcRect r="26222"/>
          <a:stretch/>
        </p:blipFill>
        <p:spPr>
          <a:xfrm>
            <a:off x="-1" y="10"/>
            <a:ext cx="12192001" cy="6857990"/>
          </a:xfrm>
          <a:prstGeom prst="rect">
            <a:avLst/>
          </a:prstGeom>
        </p:spPr>
      </p:pic>
    </p:spTree>
    <p:extLst>
      <p:ext uri="{BB962C8B-B14F-4D97-AF65-F5344CB8AC3E}">
        <p14:creationId xmlns:p14="http://schemas.microsoft.com/office/powerpoint/2010/main" val="409850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hart, line chart&#10;&#10;Description automatically generated">
            <a:extLst>
              <a:ext uri="{FF2B5EF4-FFF2-40B4-BE49-F238E27FC236}">
                <a16:creationId xmlns:a16="http://schemas.microsoft.com/office/drawing/2014/main" id="{9EA5083F-A533-4791-A58F-B739AB3794B6}"/>
              </a:ext>
            </a:extLst>
          </p:cNvPr>
          <p:cNvPicPr>
            <a:picLocks noGrp="1" noChangeAspect="1"/>
          </p:cNvPicPr>
          <p:nvPr>
            <p:ph idx="1"/>
          </p:nvPr>
        </p:nvPicPr>
        <p:blipFill>
          <a:blip r:embed="rId2"/>
          <a:stretch>
            <a:fillRect/>
          </a:stretch>
        </p:blipFill>
        <p:spPr>
          <a:xfrm>
            <a:off x="1287771" y="185208"/>
            <a:ext cx="9235882" cy="4351338"/>
          </a:xfrm>
        </p:spPr>
      </p:pic>
      <p:pic>
        <p:nvPicPr>
          <p:cNvPr id="5" name="Picture 5" descr="Logo, company name&#10;&#10;Description automatically generated">
            <a:extLst>
              <a:ext uri="{FF2B5EF4-FFF2-40B4-BE49-F238E27FC236}">
                <a16:creationId xmlns:a16="http://schemas.microsoft.com/office/drawing/2014/main" id="{679F02A1-D1A7-4926-ACB6-A1C310A9A294}"/>
              </a:ext>
            </a:extLst>
          </p:cNvPr>
          <p:cNvPicPr>
            <a:picLocks noChangeAspect="1"/>
          </p:cNvPicPr>
          <p:nvPr/>
        </p:nvPicPr>
        <p:blipFill>
          <a:blip r:embed="rId3"/>
          <a:stretch>
            <a:fillRect/>
          </a:stretch>
        </p:blipFill>
        <p:spPr>
          <a:xfrm>
            <a:off x="1422400" y="5087197"/>
            <a:ext cx="9707033" cy="599440"/>
          </a:xfrm>
          <a:prstGeom prst="rect">
            <a:avLst/>
          </a:prstGeom>
        </p:spPr>
      </p:pic>
    </p:spTree>
    <p:extLst>
      <p:ext uri="{BB962C8B-B14F-4D97-AF65-F5344CB8AC3E}">
        <p14:creationId xmlns:p14="http://schemas.microsoft.com/office/powerpoint/2010/main" val="2513318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616EE3-BB56-43E7-BF78-F6EC0D29C511}"/>
              </a:ext>
            </a:extLst>
          </p:cNvPr>
          <p:cNvSpPr>
            <a:spLocks noGrp="1"/>
          </p:cNvSpPr>
          <p:nvPr>
            <p:ph idx="1"/>
          </p:nvPr>
        </p:nvSpPr>
        <p:spPr>
          <a:xfrm>
            <a:off x="777240" y="968375"/>
            <a:ext cx="10659110" cy="5208588"/>
          </a:xfrm>
        </p:spPr>
        <p:txBody>
          <a:bodyPr vert="horz" lIns="91440" tIns="45720" rIns="91440" bIns="45720" rtlCol="0" anchor="t">
            <a:normAutofit/>
          </a:bodyPr>
          <a:lstStyle/>
          <a:p>
            <a:pPr marL="0" indent="0">
              <a:buNone/>
            </a:pPr>
            <a:r>
              <a:rPr lang="en-US" sz="2400" b="1" dirty="0">
                <a:ea typeface="+mn-lt"/>
                <a:cs typeface="+mn-lt"/>
              </a:rPr>
              <a:t>Root Cause Analysis and Corrective and Preventive Action</a:t>
            </a:r>
            <a:endParaRPr lang="en-US" sz="2400" dirty="0">
              <a:cs typeface="Calibri"/>
            </a:endParaRPr>
          </a:p>
          <a:p>
            <a:pPr marL="0" indent="0">
              <a:buClr>
                <a:srgbClr val="437646"/>
              </a:buClr>
              <a:buNone/>
            </a:pPr>
            <a:r>
              <a:rPr lang="en-US" sz="2400" b="1" dirty="0">
                <a:ea typeface="+mn-lt"/>
                <a:cs typeface="+mn-lt"/>
              </a:rPr>
              <a:t>RCA –</a:t>
            </a:r>
            <a:endParaRPr lang="en-US" sz="2400" dirty="0">
              <a:cs typeface="Calibri"/>
            </a:endParaRPr>
          </a:p>
          <a:p>
            <a:pPr>
              <a:buClr>
                <a:srgbClr val="437646"/>
              </a:buClr>
            </a:pPr>
            <a:r>
              <a:rPr lang="en-US" sz="2400" dirty="0">
                <a:ea typeface="+mn-lt"/>
                <a:cs typeface="+mn-lt"/>
              </a:rPr>
              <a:t>Due to lock down our vendors were unable to supply </a:t>
            </a:r>
            <a:endParaRPr lang="en-US" sz="2400" dirty="0">
              <a:cs typeface="Calibri"/>
            </a:endParaRPr>
          </a:p>
          <a:p>
            <a:pPr marL="0" indent="0">
              <a:buClr>
                <a:srgbClr val="437646"/>
              </a:buClr>
              <a:buNone/>
            </a:pPr>
            <a:r>
              <a:rPr lang="en-US" sz="2400" dirty="0">
                <a:ea typeface="+mn-lt"/>
                <a:cs typeface="+mn-lt"/>
              </a:rPr>
              <a:t>Lack of resources at the end of vendors discouraged them to supply to hospitals frequently </a:t>
            </a:r>
            <a:r>
              <a:rPr lang="en-US" sz="2400" b="1" dirty="0">
                <a:ea typeface="+mn-lt"/>
                <a:cs typeface="+mn-lt"/>
              </a:rPr>
              <a:t> </a:t>
            </a:r>
            <a:endParaRPr lang="en-US" sz="2400" dirty="0">
              <a:cs typeface="Calibri"/>
            </a:endParaRPr>
          </a:p>
          <a:p>
            <a:pPr marL="0" indent="0">
              <a:buClr>
                <a:srgbClr val="437646"/>
              </a:buClr>
              <a:buNone/>
            </a:pPr>
            <a:r>
              <a:rPr lang="en-US" sz="2400" b="1" dirty="0">
                <a:ea typeface="+mn-lt"/>
                <a:cs typeface="+mn-lt"/>
              </a:rPr>
              <a:t>CAPA –</a:t>
            </a:r>
            <a:endParaRPr lang="en-US" sz="2400" dirty="0">
              <a:cs typeface="Calibri"/>
            </a:endParaRPr>
          </a:p>
          <a:p>
            <a:pPr>
              <a:buClr>
                <a:srgbClr val="437646"/>
              </a:buClr>
            </a:pPr>
            <a:r>
              <a:rPr lang="en-US" sz="2400" dirty="0">
                <a:ea typeface="+mn-lt"/>
                <a:cs typeface="+mn-lt"/>
              </a:rPr>
              <a:t>Our housekeeping staff and vehicle were used to fulfil the purchase orders on a daily basis</a:t>
            </a:r>
            <a:endParaRPr lang="en-US" sz="2400">
              <a:cs typeface="Calibri"/>
            </a:endParaRPr>
          </a:p>
          <a:p>
            <a:pPr>
              <a:buClr>
                <a:srgbClr val="437646"/>
              </a:buClr>
            </a:pPr>
            <a:r>
              <a:rPr lang="en-US" sz="2400" dirty="0">
                <a:ea typeface="+mn-lt"/>
                <a:cs typeface="+mn-lt"/>
              </a:rPr>
              <a:t>The variations caused due to incorrect invoice (rate, pack size, quantity) were rectified the next day</a:t>
            </a:r>
            <a:endParaRPr lang="en-US" sz="2400">
              <a:cs typeface="Calibri"/>
            </a:endParaRPr>
          </a:p>
          <a:p>
            <a:pPr>
              <a:buClr>
                <a:srgbClr val="437646"/>
              </a:buClr>
            </a:pPr>
            <a:r>
              <a:rPr lang="en-US" sz="2400" dirty="0">
                <a:ea typeface="+mn-lt"/>
                <a:cs typeface="+mn-lt"/>
              </a:rPr>
              <a:t>Urgent requirements were fulfilled and documents were created and entered in system the same day or by next day</a:t>
            </a:r>
            <a:endParaRPr lang="en-US" sz="2400">
              <a:cs typeface="Calibri"/>
            </a:endParaRPr>
          </a:p>
          <a:p>
            <a:pPr marL="0" indent="0">
              <a:buClr>
                <a:srgbClr val="437646"/>
              </a:buClr>
              <a:buNone/>
            </a:pPr>
            <a:endParaRPr lang="en-US" sz="2400" dirty="0">
              <a:cs typeface="Calibri"/>
            </a:endParaRPr>
          </a:p>
          <a:p>
            <a:pPr>
              <a:buClr>
                <a:srgbClr val="437646"/>
              </a:buClr>
            </a:pPr>
            <a:endParaRPr lang="en-US" sz="2400" dirty="0">
              <a:cs typeface="Calibri"/>
            </a:endParaRPr>
          </a:p>
        </p:txBody>
      </p:sp>
    </p:spTree>
    <p:extLst>
      <p:ext uri="{BB962C8B-B14F-4D97-AF65-F5344CB8AC3E}">
        <p14:creationId xmlns:p14="http://schemas.microsoft.com/office/powerpoint/2010/main" val="3731108416"/>
      </p:ext>
    </p:extLst>
  </p:cSld>
  <p:clrMapOvr>
    <a:masterClrMapping/>
  </p:clrMapOvr>
</p:sld>
</file>

<file path=ppt/theme/theme1.xml><?xml version="1.0" encoding="utf-8"?>
<a:theme xmlns:a="http://schemas.openxmlformats.org/drawingml/2006/main" name="ConfettiVTI">
  <a:themeElements>
    <a:clrScheme name="AnalogousFromRegularSeed_2SEEDS">
      <a:dk1>
        <a:srgbClr val="000000"/>
      </a:dk1>
      <a:lt1>
        <a:srgbClr val="FFFFFF"/>
      </a:lt1>
      <a:dk2>
        <a:srgbClr val="1C311D"/>
      </a:dk2>
      <a:lt2>
        <a:srgbClr val="F0F1F3"/>
      </a:lt2>
      <a:accent1>
        <a:srgbClr val="B1833B"/>
      </a:accent1>
      <a:accent2>
        <a:srgbClr val="C3634D"/>
      </a:accent2>
      <a:accent3>
        <a:srgbClr val="A3A541"/>
      </a:accent3>
      <a:accent4>
        <a:srgbClr val="3B9AB1"/>
      </a:accent4>
      <a:accent5>
        <a:srgbClr val="4D7BC3"/>
      </a:accent5>
      <a:accent6>
        <a:srgbClr val="4E4BB8"/>
      </a:accent6>
      <a:hlink>
        <a:srgbClr val="3F72BF"/>
      </a:hlink>
      <a:folHlink>
        <a:srgbClr val="7F7F7F"/>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ttiVTI" id="{B5618F7C-B4F0-4D28-83B4-440D0519681F}" vid="{5F84EFDF-E14E-48C6-955C-990A32085A7F}"/>
    </a:ext>
  </a:extLst>
</a:theme>
</file>

<file path=docProps/app.xml><?xml version="1.0" encoding="utf-8"?>
<Properties xmlns="http://schemas.openxmlformats.org/officeDocument/2006/extended-properties" xmlns:vt="http://schemas.openxmlformats.org/officeDocument/2006/docPropsVTypes">
  <Template>office theme</Template>
  <TotalTime>2</TotalTime>
  <Words>821</Words>
  <Application>Microsoft Office PowerPoint</Application>
  <PresentationFormat>Widescreen</PresentationFormat>
  <Paragraphs>75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AvenirNext LT Pro Medium</vt:lpstr>
      <vt:lpstr>Calibri</vt:lpstr>
      <vt:lpstr>Georgia Pro Light</vt:lpstr>
      <vt:lpstr>Gill Sans Nova</vt:lpstr>
      <vt:lpstr>ConfettiVTI</vt:lpstr>
      <vt:lpstr>OVERVIEW OF SUPPLY CHAIN MANAGEMENT IN HOSPITAL</vt:lpstr>
      <vt:lpstr>INTRODUCTION</vt:lpstr>
      <vt:lpstr>Rationale</vt:lpstr>
      <vt:lpstr>Objectives </vt:lpstr>
      <vt:lpstr>Methodology</vt:lpstr>
      <vt:lpstr>Results/Findings</vt:lpstr>
      <vt:lpstr>PowerPoint Presentation</vt:lpstr>
      <vt:lpstr>PowerPoint Presentation</vt:lpstr>
      <vt:lpstr>PowerPoint Presentation</vt:lpstr>
      <vt:lpstr>Percentage of stock outs including emergency </vt:lpstr>
      <vt:lpstr>PowerPoint Presentation</vt:lpstr>
      <vt:lpstr>PowerPoint Presentation</vt:lpstr>
      <vt:lpstr>Conclusion</vt:lpstr>
      <vt:lpstr>PowerPoint Presentation</vt:lpstr>
      <vt:lpstr>Recommendations</vt:lpstr>
      <vt:lpstr>Recommendations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Shrinath Mishra</cp:lastModifiedBy>
  <cp:revision>207</cp:revision>
  <dcterms:created xsi:type="dcterms:W3CDTF">2021-06-11T15:03:00Z</dcterms:created>
  <dcterms:modified xsi:type="dcterms:W3CDTF">2021-06-18T16:11:25Z</dcterms:modified>
</cp:coreProperties>
</file>