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6" r:id="rId1"/>
  </p:sldMasterIdLst>
  <p:sldIdLst>
    <p:sldId id="274" r:id="rId2"/>
    <p:sldId id="276" r:id="rId3"/>
    <p:sldId id="256" r:id="rId4"/>
    <p:sldId id="257" r:id="rId5"/>
    <p:sldId id="273" r:id="rId6"/>
    <p:sldId id="258" r:id="rId7"/>
    <p:sldId id="260" r:id="rId8"/>
    <p:sldId id="263" r:id="rId9"/>
    <p:sldId id="265" r:id="rId10"/>
    <p:sldId id="267" r:id="rId11"/>
    <p:sldId id="268" r:id="rId12"/>
    <p:sldId id="270" r:id="rId13"/>
    <p:sldId id="271" r:id="rId14"/>
    <p:sldId id="272" r:id="rId15"/>
    <p:sldId id="27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26"/>
  </p:normalViewPr>
  <p:slideViewPr>
    <p:cSldViewPr snapToGrid="0" snapToObjects="1">
      <p:cViewPr varScale="1">
        <p:scale>
          <a:sx n="121" d="100"/>
          <a:sy n="121" d="100"/>
        </p:scale>
        <p:origin x="1464"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FE981A-63D0-44F7-8037-3255E81837A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E92AE29-8885-4358-BF5E-FB984387D51E}">
      <dgm:prSet/>
      <dgm:spPr/>
      <dgm:t>
        <a:bodyPr/>
        <a:lstStyle/>
        <a:p>
          <a:pPr>
            <a:lnSpc>
              <a:spcPct val="100000"/>
            </a:lnSpc>
          </a:pPr>
          <a:r>
            <a:rPr lang="en-US"/>
            <a:t>PPPs address healthcare infrastructure challenges through government-private collaborations.</a:t>
          </a:r>
        </a:p>
      </dgm:t>
    </dgm:pt>
    <dgm:pt modelId="{483FF8AD-F4F2-48BA-AFC6-45449057A103}" type="parTrans" cxnId="{26D84D89-1D5B-4859-9C1B-CE771EB06685}">
      <dgm:prSet/>
      <dgm:spPr/>
      <dgm:t>
        <a:bodyPr/>
        <a:lstStyle/>
        <a:p>
          <a:endParaRPr lang="en-US"/>
        </a:p>
      </dgm:t>
    </dgm:pt>
    <dgm:pt modelId="{8C50BB8D-88CA-45CF-9018-C9BE2E2442F6}" type="sibTrans" cxnId="{26D84D89-1D5B-4859-9C1B-CE771EB06685}">
      <dgm:prSet/>
      <dgm:spPr/>
      <dgm:t>
        <a:bodyPr/>
        <a:lstStyle/>
        <a:p>
          <a:endParaRPr lang="en-US"/>
        </a:p>
      </dgm:t>
    </dgm:pt>
    <dgm:pt modelId="{FC617CFA-0D71-461E-B5D2-FE4DE8D48CDA}">
      <dgm:prSet/>
      <dgm:spPr/>
      <dgm:t>
        <a:bodyPr/>
        <a:lstStyle/>
        <a:p>
          <a:pPr>
            <a:lnSpc>
              <a:spcPct val="100000"/>
            </a:lnSpc>
          </a:pPr>
          <a:r>
            <a:rPr lang="en-US"/>
            <a:t>They aim to reduce costs, improve service quality, and enhance access.</a:t>
          </a:r>
        </a:p>
      </dgm:t>
    </dgm:pt>
    <dgm:pt modelId="{ED82E851-FB57-4E06-8BB2-8CB1B4C3EB3B}" type="parTrans" cxnId="{2AFE2F35-FFA8-4E42-8489-452B717E49D0}">
      <dgm:prSet/>
      <dgm:spPr/>
      <dgm:t>
        <a:bodyPr/>
        <a:lstStyle/>
        <a:p>
          <a:endParaRPr lang="en-US"/>
        </a:p>
      </dgm:t>
    </dgm:pt>
    <dgm:pt modelId="{B9B92656-1243-4264-B127-4967F8ACC89D}" type="sibTrans" cxnId="{2AFE2F35-FFA8-4E42-8489-452B717E49D0}">
      <dgm:prSet/>
      <dgm:spPr/>
      <dgm:t>
        <a:bodyPr/>
        <a:lstStyle/>
        <a:p>
          <a:endParaRPr lang="en-US"/>
        </a:p>
      </dgm:t>
    </dgm:pt>
    <dgm:pt modelId="{80CF08C0-ADCC-46CA-BB85-5A91A9E14117}">
      <dgm:prSet/>
      <dgm:spPr/>
      <dgm:t>
        <a:bodyPr/>
        <a:lstStyle/>
        <a:p>
          <a:pPr>
            <a:lnSpc>
              <a:spcPct val="100000"/>
            </a:lnSpc>
          </a:pPr>
          <a:r>
            <a:rPr lang="en-US"/>
            <a:t>Gap: Limited empirical evidence of PPP impact in India.</a:t>
          </a:r>
        </a:p>
      </dgm:t>
    </dgm:pt>
    <dgm:pt modelId="{F1EA1AAC-DF90-4AD2-9A8B-F73DC77DB970}" type="parTrans" cxnId="{3053A8F6-650C-4BF5-B444-D70EEE67F8FC}">
      <dgm:prSet/>
      <dgm:spPr/>
      <dgm:t>
        <a:bodyPr/>
        <a:lstStyle/>
        <a:p>
          <a:endParaRPr lang="en-US"/>
        </a:p>
      </dgm:t>
    </dgm:pt>
    <dgm:pt modelId="{FEEB418C-D411-4418-9286-DE2E6D8A6234}" type="sibTrans" cxnId="{3053A8F6-650C-4BF5-B444-D70EEE67F8FC}">
      <dgm:prSet/>
      <dgm:spPr/>
      <dgm:t>
        <a:bodyPr/>
        <a:lstStyle/>
        <a:p>
          <a:endParaRPr lang="en-US"/>
        </a:p>
      </dgm:t>
    </dgm:pt>
    <dgm:pt modelId="{A081D037-7C1A-4D24-8F8B-376270A44C7B}" type="pres">
      <dgm:prSet presAssocID="{0CFE981A-63D0-44F7-8037-3255E81837A3}" presName="root" presStyleCnt="0">
        <dgm:presLayoutVars>
          <dgm:dir/>
          <dgm:resizeHandles val="exact"/>
        </dgm:presLayoutVars>
      </dgm:prSet>
      <dgm:spPr/>
    </dgm:pt>
    <dgm:pt modelId="{066872BA-9AA5-4106-A989-91AE316C78BC}" type="pres">
      <dgm:prSet presAssocID="{0E92AE29-8885-4358-BF5E-FB984387D51E}" presName="compNode" presStyleCnt="0"/>
      <dgm:spPr/>
    </dgm:pt>
    <dgm:pt modelId="{2BBC9E25-0D90-4D21-A37A-E4EFC570236E}" type="pres">
      <dgm:prSet presAssocID="{0E92AE29-8885-4358-BF5E-FB984387D51E}" presName="bgRect" presStyleLbl="bgShp" presStyleIdx="0" presStyleCnt="3"/>
      <dgm:spPr/>
    </dgm:pt>
    <dgm:pt modelId="{A5F1B1CA-82D4-4EC8-AC0C-C5CFDB3EF1C8}" type="pres">
      <dgm:prSet presAssocID="{0E92AE29-8885-4358-BF5E-FB984387D51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90C133A0-4E04-42AD-8EC1-DDB85620C50E}" type="pres">
      <dgm:prSet presAssocID="{0E92AE29-8885-4358-BF5E-FB984387D51E}" presName="spaceRect" presStyleCnt="0"/>
      <dgm:spPr/>
    </dgm:pt>
    <dgm:pt modelId="{007D7DB5-A551-498E-9184-0D91505356C6}" type="pres">
      <dgm:prSet presAssocID="{0E92AE29-8885-4358-BF5E-FB984387D51E}" presName="parTx" presStyleLbl="revTx" presStyleIdx="0" presStyleCnt="3">
        <dgm:presLayoutVars>
          <dgm:chMax val="0"/>
          <dgm:chPref val="0"/>
        </dgm:presLayoutVars>
      </dgm:prSet>
      <dgm:spPr/>
    </dgm:pt>
    <dgm:pt modelId="{C3615ED1-6714-470C-A49D-CFB386FC4ED1}" type="pres">
      <dgm:prSet presAssocID="{8C50BB8D-88CA-45CF-9018-C9BE2E2442F6}" presName="sibTrans" presStyleCnt="0"/>
      <dgm:spPr/>
    </dgm:pt>
    <dgm:pt modelId="{FD141392-6185-48DA-BA86-646A03057DCF}" type="pres">
      <dgm:prSet presAssocID="{FC617CFA-0D71-461E-B5D2-FE4DE8D48CDA}" presName="compNode" presStyleCnt="0"/>
      <dgm:spPr/>
    </dgm:pt>
    <dgm:pt modelId="{61C5F092-684B-4C9D-B081-CFDE375113BF}" type="pres">
      <dgm:prSet presAssocID="{FC617CFA-0D71-461E-B5D2-FE4DE8D48CDA}" presName="bgRect" presStyleLbl="bgShp" presStyleIdx="1" presStyleCnt="3"/>
      <dgm:spPr/>
    </dgm:pt>
    <dgm:pt modelId="{D043E729-A8BF-4BAF-BC95-DACE77814F91}" type="pres">
      <dgm:prSet presAssocID="{FC617CFA-0D71-461E-B5D2-FE4DE8D48CD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BFC8FEAE-5A99-462E-BFC8-7AAD62D2C68E}" type="pres">
      <dgm:prSet presAssocID="{FC617CFA-0D71-461E-B5D2-FE4DE8D48CDA}" presName="spaceRect" presStyleCnt="0"/>
      <dgm:spPr/>
    </dgm:pt>
    <dgm:pt modelId="{C9891BF3-62B3-4F22-A5E2-AC31AC92B6B6}" type="pres">
      <dgm:prSet presAssocID="{FC617CFA-0D71-461E-B5D2-FE4DE8D48CDA}" presName="parTx" presStyleLbl="revTx" presStyleIdx="1" presStyleCnt="3">
        <dgm:presLayoutVars>
          <dgm:chMax val="0"/>
          <dgm:chPref val="0"/>
        </dgm:presLayoutVars>
      </dgm:prSet>
      <dgm:spPr/>
    </dgm:pt>
    <dgm:pt modelId="{4D39BBD6-FB46-4C9B-96D6-E5487F0D12A9}" type="pres">
      <dgm:prSet presAssocID="{B9B92656-1243-4264-B127-4967F8ACC89D}" presName="sibTrans" presStyleCnt="0"/>
      <dgm:spPr/>
    </dgm:pt>
    <dgm:pt modelId="{A0742E91-5B3F-4B1B-9315-51AFF92A59D8}" type="pres">
      <dgm:prSet presAssocID="{80CF08C0-ADCC-46CA-BB85-5A91A9E14117}" presName="compNode" presStyleCnt="0"/>
      <dgm:spPr/>
    </dgm:pt>
    <dgm:pt modelId="{45BF5B56-BED1-4BB9-9EC2-61F7B6C89678}" type="pres">
      <dgm:prSet presAssocID="{80CF08C0-ADCC-46CA-BB85-5A91A9E14117}" presName="bgRect" presStyleLbl="bgShp" presStyleIdx="2" presStyleCnt="3"/>
      <dgm:spPr/>
    </dgm:pt>
    <dgm:pt modelId="{EA1E0DAC-DF3D-4B8B-9301-69D6B6A0AC33}" type="pres">
      <dgm:prSet presAssocID="{80CF08C0-ADCC-46CA-BB85-5A91A9E1411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02E50050-E196-43B4-AF1D-7596DD4C61EA}" type="pres">
      <dgm:prSet presAssocID="{80CF08C0-ADCC-46CA-BB85-5A91A9E14117}" presName="spaceRect" presStyleCnt="0"/>
      <dgm:spPr/>
    </dgm:pt>
    <dgm:pt modelId="{E0ED41E5-7E7C-4413-A281-D9084DD8B46D}" type="pres">
      <dgm:prSet presAssocID="{80CF08C0-ADCC-46CA-BB85-5A91A9E14117}" presName="parTx" presStyleLbl="revTx" presStyleIdx="2" presStyleCnt="3">
        <dgm:presLayoutVars>
          <dgm:chMax val="0"/>
          <dgm:chPref val="0"/>
        </dgm:presLayoutVars>
      </dgm:prSet>
      <dgm:spPr/>
    </dgm:pt>
  </dgm:ptLst>
  <dgm:cxnLst>
    <dgm:cxn modelId="{552CBE0A-FF1F-4A1D-BB02-FFEB22D3F182}" type="presOf" srcId="{0E92AE29-8885-4358-BF5E-FB984387D51E}" destId="{007D7DB5-A551-498E-9184-0D91505356C6}" srcOrd="0" destOrd="0" presId="urn:microsoft.com/office/officeart/2018/2/layout/IconVerticalSolidList"/>
    <dgm:cxn modelId="{1A010E26-C6A6-4089-91AA-9834826E262F}" type="presOf" srcId="{0CFE981A-63D0-44F7-8037-3255E81837A3}" destId="{A081D037-7C1A-4D24-8F8B-376270A44C7B}" srcOrd="0" destOrd="0" presId="urn:microsoft.com/office/officeart/2018/2/layout/IconVerticalSolidList"/>
    <dgm:cxn modelId="{2AFE2F35-FFA8-4E42-8489-452B717E49D0}" srcId="{0CFE981A-63D0-44F7-8037-3255E81837A3}" destId="{FC617CFA-0D71-461E-B5D2-FE4DE8D48CDA}" srcOrd="1" destOrd="0" parTransId="{ED82E851-FB57-4E06-8BB2-8CB1B4C3EB3B}" sibTransId="{B9B92656-1243-4264-B127-4967F8ACC89D}"/>
    <dgm:cxn modelId="{DFD03C4C-BC74-4AB6-AF04-6FA3C2657577}" type="presOf" srcId="{FC617CFA-0D71-461E-B5D2-FE4DE8D48CDA}" destId="{C9891BF3-62B3-4F22-A5E2-AC31AC92B6B6}" srcOrd="0" destOrd="0" presId="urn:microsoft.com/office/officeart/2018/2/layout/IconVerticalSolidList"/>
    <dgm:cxn modelId="{1FC38C77-F600-4EBE-B9E6-9552821AC35F}" type="presOf" srcId="{80CF08C0-ADCC-46CA-BB85-5A91A9E14117}" destId="{E0ED41E5-7E7C-4413-A281-D9084DD8B46D}" srcOrd="0" destOrd="0" presId="urn:microsoft.com/office/officeart/2018/2/layout/IconVerticalSolidList"/>
    <dgm:cxn modelId="{26D84D89-1D5B-4859-9C1B-CE771EB06685}" srcId="{0CFE981A-63D0-44F7-8037-3255E81837A3}" destId="{0E92AE29-8885-4358-BF5E-FB984387D51E}" srcOrd="0" destOrd="0" parTransId="{483FF8AD-F4F2-48BA-AFC6-45449057A103}" sibTransId="{8C50BB8D-88CA-45CF-9018-C9BE2E2442F6}"/>
    <dgm:cxn modelId="{3053A8F6-650C-4BF5-B444-D70EEE67F8FC}" srcId="{0CFE981A-63D0-44F7-8037-3255E81837A3}" destId="{80CF08C0-ADCC-46CA-BB85-5A91A9E14117}" srcOrd="2" destOrd="0" parTransId="{F1EA1AAC-DF90-4AD2-9A8B-F73DC77DB970}" sibTransId="{FEEB418C-D411-4418-9286-DE2E6D8A6234}"/>
    <dgm:cxn modelId="{EFF9D89D-0691-40CD-80F8-4EEF264F6BA1}" type="presParOf" srcId="{A081D037-7C1A-4D24-8F8B-376270A44C7B}" destId="{066872BA-9AA5-4106-A989-91AE316C78BC}" srcOrd="0" destOrd="0" presId="urn:microsoft.com/office/officeart/2018/2/layout/IconVerticalSolidList"/>
    <dgm:cxn modelId="{5C9FDE67-EE2B-463F-957A-04BF9C2F3CC9}" type="presParOf" srcId="{066872BA-9AA5-4106-A989-91AE316C78BC}" destId="{2BBC9E25-0D90-4D21-A37A-E4EFC570236E}" srcOrd="0" destOrd="0" presId="urn:microsoft.com/office/officeart/2018/2/layout/IconVerticalSolidList"/>
    <dgm:cxn modelId="{49A0F075-2EA0-43D5-B963-98E097513DF6}" type="presParOf" srcId="{066872BA-9AA5-4106-A989-91AE316C78BC}" destId="{A5F1B1CA-82D4-4EC8-AC0C-C5CFDB3EF1C8}" srcOrd="1" destOrd="0" presId="urn:microsoft.com/office/officeart/2018/2/layout/IconVerticalSolidList"/>
    <dgm:cxn modelId="{516A9F6B-37C0-4921-81D7-12EE5B15FF60}" type="presParOf" srcId="{066872BA-9AA5-4106-A989-91AE316C78BC}" destId="{90C133A0-4E04-42AD-8EC1-DDB85620C50E}" srcOrd="2" destOrd="0" presId="urn:microsoft.com/office/officeart/2018/2/layout/IconVerticalSolidList"/>
    <dgm:cxn modelId="{6CA67C53-172B-435C-AE33-7157F4190D58}" type="presParOf" srcId="{066872BA-9AA5-4106-A989-91AE316C78BC}" destId="{007D7DB5-A551-498E-9184-0D91505356C6}" srcOrd="3" destOrd="0" presId="urn:microsoft.com/office/officeart/2018/2/layout/IconVerticalSolidList"/>
    <dgm:cxn modelId="{986D65CE-12F8-4905-8BD7-3375F0135D9D}" type="presParOf" srcId="{A081D037-7C1A-4D24-8F8B-376270A44C7B}" destId="{C3615ED1-6714-470C-A49D-CFB386FC4ED1}" srcOrd="1" destOrd="0" presId="urn:microsoft.com/office/officeart/2018/2/layout/IconVerticalSolidList"/>
    <dgm:cxn modelId="{A47B6ECD-AFCC-465F-8C16-327D7D03B387}" type="presParOf" srcId="{A081D037-7C1A-4D24-8F8B-376270A44C7B}" destId="{FD141392-6185-48DA-BA86-646A03057DCF}" srcOrd="2" destOrd="0" presId="urn:microsoft.com/office/officeart/2018/2/layout/IconVerticalSolidList"/>
    <dgm:cxn modelId="{4941CD03-58D1-457D-88FE-CAC0E8F3EC02}" type="presParOf" srcId="{FD141392-6185-48DA-BA86-646A03057DCF}" destId="{61C5F092-684B-4C9D-B081-CFDE375113BF}" srcOrd="0" destOrd="0" presId="urn:microsoft.com/office/officeart/2018/2/layout/IconVerticalSolidList"/>
    <dgm:cxn modelId="{D0A4123D-60EA-4EDA-9B2E-EDF9B057BB88}" type="presParOf" srcId="{FD141392-6185-48DA-BA86-646A03057DCF}" destId="{D043E729-A8BF-4BAF-BC95-DACE77814F91}" srcOrd="1" destOrd="0" presId="urn:microsoft.com/office/officeart/2018/2/layout/IconVerticalSolidList"/>
    <dgm:cxn modelId="{ED5768D0-8633-453F-877E-92515A339848}" type="presParOf" srcId="{FD141392-6185-48DA-BA86-646A03057DCF}" destId="{BFC8FEAE-5A99-462E-BFC8-7AAD62D2C68E}" srcOrd="2" destOrd="0" presId="urn:microsoft.com/office/officeart/2018/2/layout/IconVerticalSolidList"/>
    <dgm:cxn modelId="{482AF28C-7CA7-4CD0-94C0-D5BAA82D3A8C}" type="presParOf" srcId="{FD141392-6185-48DA-BA86-646A03057DCF}" destId="{C9891BF3-62B3-4F22-A5E2-AC31AC92B6B6}" srcOrd="3" destOrd="0" presId="urn:microsoft.com/office/officeart/2018/2/layout/IconVerticalSolidList"/>
    <dgm:cxn modelId="{763E816D-4797-4DD4-BA2F-FEF9020744C6}" type="presParOf" srcId="{A081D037-7C1A-4D24-8F8B-376270A44C7B}" destId="{4D39BBD6-FB46-4C9B-96D6-E5487F0D12A9}" srcOrd="3" destOrd="0" presId="urn:microsoft.com/office/officeart/2018/2/layout/IconVerticalSolidList"/>
    <dgm:cxn modelId="{C2F952BC-6FAE-4D65-B8B7-A84756AF1CA2}" type="presParOf" srcId="{A081D037-7C1A-4D24-8F8B-376270A44C7B}" destId="{A0742E91-5B3F-4B1B-9315-51AFF92A59D8}" srcOrd="4" destOrd="0" presId="urn:microsoft.com/office/officeart/2018/2/layout/IconVerticalSolidList"/>
    <dgm:cxn modelId="{27EBED9E-7499-49C5-B879-A0B50847B79C}" type="presParOf" srcId="{A0742E91-5B3F-4B1B-9315-51AFF92A59D8}" destId="{45BF5B56-BED1-4BB9-9EC2-61F7B6C89678}" srcOrd="0" destOrd="0" presId="urn:microsoft.com/office/officeart/2018/2/layout/IconVerticalSolidList"/>
    <dgm:cxn modelId="{BFDB0519-9779-42BB-8D78-76F051CEDDE6}" type="presParOf" srcId="{A0742E91-5B3F-4B1B-9315-51AFF92A59D8}" destId="{EA1E0DAC-DF3D-4B8B-9301-69D6B6A0AC33}" srcOrd="1" destOrd="0" presId="urn:microsoft.com/office/officeart/2018/2/layout/IconVerticalSolidList"/>
    <dgm:cxn modelId="{5DC813C8-980D-452E-97F8-4303D333C602}" type="presParOf" srcId="{A0742E91-5B3F-4B1B-9315-51AFF92A59D8}" destId="{02E50050-E196-43B4-AF1D-7596DD4C61EA}" srcOrd="2" destOrd="0" presId="urn:microsoft.com/office/officeart/2018/2/layout/IconVerticalSolidList"/>
    <dgm:cxn modelId="{B28C8BDD-7467-4FC5-B48F-97BAEB118B02}" type="presParOf" srcId="{A0742E91-5B3F-4B1B-9315-51AFF92A59D8}" destId="{E0ED41E5-7E7C-4413-A281-D9084DD8B46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70736E-5A7D-4BF7-896A-29B368B12AD7}" type="doc">
      <dgm:prSet loTypeId="urn:microsoft.com/office/officeart/2018/layout/CircleProcess" loCatId="simpleprocesssa" qsTypeId="urn:microsoft.com/office/officeart/2005/8/quickstyle/simple1" qsCatId="simple" csTypeId="urn:microsoft.com/office/officeart/2005/8/colors/accent1_2" csCatId="accent1"/>
      <dgm:spPr/>
      <dgm:t>
        <a:bodyPr/>
        <a:lstStyle/>
        <a:p>
          <a:endParaRPr lang="en-US"/>
        </a:p>
      </dgm:t>
    </dgm:pt>
    <dgm:pt modelId="{9B057C34-07D6-4FFD-9A11-6F1AED917FE1}">
      <dgm:prSet/>
      <dgm:spPr/>
      <dgm:t>
        <a:bodyPr/>
        <a:lstStyle/>
        <a:p>
          <a:r>
            <a:rPr lang="en-US"/>
            <a:t>Secondary data via:</a:t>
          </a:r>
        </a:p>
      </dgm:t>
    </dgm:pt>
    <dgm:pt modelId="{BDF8482C-0D00-446F-AB99-BD4439FDAB39}" type="parTrans" cxnId="{10E39DD6-6364-4FB7-9D3A-C3A349DBE856}">
      <dgm:prSet/>
      <dgm:spPr/>
      <dgm:t>
        <a:bodyPr/>
        <a:lstStyle/>
        <a:p>
          <a:endParaRPr lang="en-US"/>
        </a:p>
      </dgm:t>
    </dgm:pt>
    <dgm:pt modelId="{A37C650A-930A-4A96-B2D1-35D20EB7D933}" type="sibTrans" cxnId="{10E39DD6-6364-4FB7-9D3A-C3A349DBE856}">
      <dgm:prSet/>
      <dgm:spPr/>
      <dgm:t>
        <a:bodyPr/>
        <a:lstStyle/>
        <a:p>
          <a:endParaRPr lang="en-US"/>
        </a:p>
      </dgm:t>
    </dgm:pt>
    <dgm:pt modelId="{7A9A173B-B625-4FCA-B537-D395BF02AC34}">
      <dgm:prSet/>
      <dgm:spPr/>
      <dgm:t>
        <a:bodyPr/>
        <a:lstStyle/>
        <a:p>
          <a:r>
            <a:rPr lang="en-US" dirty="0"/>
            <a:t>• Hospital websites</a:t>
          </a:r>
        </a:p>
      </dgm:t>
    </dgm:pt>
    <dgm:pt modelId="{DC7327EE-48C1-46CE-B4C1-70FF408D0BB1}" type="parTrans" cxnId="{60F5C3EF-702C-44F2-87D7-9C518C28F6F9}">
      <dgm:prSet/>
      <dgm:spPr/>
      <dgm:t>
        <a:bodyPr/>
        <a:lstStyle/>
        <a:p>
          <a:endParaRPr lang="en-US"/>
        </a:p>
      </dgm:t>
    </dgm:pt>
    <dgm:pt modelId="{FB7280AE-E2FB-42D1-85CA-D678C854A700}" type="sibTrans" cxnId="{60F5C3EF-702C-44F2-87D7-9C518C28F6F9}">
      <dgm:prSet/>
      <dgm:spPr/>
      <dgm:t>
        <a:bodyPr/>
        <a:lstStyle/>
        <a:p>
          <a:endParaRPr lang="en-US"/>
        </a:p>
      </dgm:t>
    </dgm:pt>
    <dgm:pt modelId="{A7AE0242-3911-490C-AE50-6A8D60AF82E4}">
      <dgm:prSet/>
      <dgm:spPr/>
      <dgm:t>
        <a:bodyPr/>
        <a:lstStyle/>
        <a:p>
          <a:r>
            <a:rPr lang="en-US" dirty="0"/>
            <a:t>• Govt. health portals</a:t>
          </a:r>
        </a:p>
      </dgm:t>
    </dgm:pt>
    <dgm:pt modelId="{C2D7106E-6E7D-4B26-9DE8-8772627B5992}" type="parTrans" cxnId="{7AD10464-29E3-4077-8046-6A5567912D9C}">
      <dgm:prSet/>
      <dgm:spPr/>
      <dgm:t>
        <a:bodyPr/>
        <a:lstStyle/>
        <a:p>
          <a:endParaRPr lang="en-US"/>
        </a:p>
      </dgm:t>
    </dgm:pt>
    <dgm:pt modelId="{83532BFA-C0E2-4D40-847D-6B355AE84DAA}" type="sibTrans" cxnId="{7AD10464-29E3-4077-8046-6A5567912D9C}">
      <dgm:prSet/>
      <dgm:spPr/>
      <dgm:t>
        <a:bodyPr/>
        <a:lstStyle/>
        <a:p>
          <a:endParaRPr lang="en-US"/>
        </a:p>
      </dgm:t>
    </dgm:pt>
    <dgm:pt modelId="{81D93417-2308-491C-9CE7-75C4A27AF7C1}">
      <dgm:prSet/>
      <dgm:spPr/>
      <dgm:t>
        <a:bodyPr/>
        <a:lstStyle/>
        <a:p>
          <a:r>
            <a:rPr lang="en-US"/>
            <a:t>• Research databases</a:t>
          </a:r>
        </a:p>
      </dgm:t>
    </dgm:pt>
    <dgm:pt modelId="{55B63D0F-3F7B-4A41-B27E-E23559EF1B68}" type="parTrans" cxnId="{01458BA8-07A0-411A-B92E-A40600B29AE2}">
      <dgm:prSet/>
      <dgm:spPr/>
      <dgm:t>
        <a:bodyPr/>
        <a:lstStyle/>
        <a:p>
          <a:endParaRPr lang="en-US"/>
        </a:p>
      </dgm:t>
    </dgm:pt>
    <dgm:pt modelId="{AA50BE15-90AB-4D5E-9254-27324089B5D8}" type="sibTrans" cxnId="{01458BA8-07A0-411A-B92E-A40600B29AE2}">
      <dgm:prSet/>
      <dgm:spPr/>
      <dgm:t>
        <a:bodyPr/>
        <a:lstStyle/>
        <a:p>
          <a:endParaRPr lang="en-US"/>
        </a:p>
      </dgm:t>
    </dgm:pt>
    <dgm:pt modelId="{CDB3DE64-3D01-8D4C-B1C0-979AAD45679F}" type="pres">
      <dgm:prSet presAssocID="{DE70736E-5A7D-4BF7-896A-29B368B12AD7}" presName="Name0" presStyleCnt="0">
        <dgm:presLayoutVars>
          <dgm:chMax val="11"/>
          <dgm:chPref val="11"/>
          <dgm:dir/>
          <dgm:resizeHandles/>
        </dgm:presLayoutVars>
      </dgm:prSet>
      <dgm:spPr/>
    </dgm:pt>
    <dgm:pt modelId="{82082C31-9B7C-0349-B591-AA860484DF92}" type="pres">
      <dgm:prSet presAssocID="{81D93417-2308-491C-9CE7-75C4A27AF7C1}" presName="Accent4" presStyleCnt="0"/>
      <dgm:spPr/>
    </dgm:pt>
    <dgm:pt modelId="{25361EE7-F3BB-074A-B1CC-FA009DA10E05}" type="pres">
      <dgm:prSet presAssocID="{81D93417-2308-491C-9CE7-75C4A27AF7C1}" presName="Accent" presStyleLbl="node1" presStyleIdx="0" presStyleCnt="8"/>
      <dgm:spPr/>
    </dgm:pt>
    <dgm:pt modelId="{8DF800C6-F5CD-CC4B-8744-7915B5B5433F}" type="pres">
      <dgm:prSet presAssocID="{81D93417-2308-491C-9CE7-75C4A27AF7C1}" presName="ParentBackground4" presStyleCnt="0"/>
      <dgm:spPr/>
    </dgm:pt>
    <dgm:pt modelId="{3D11896F-6D53-444D-8B1C-55041E55D54A}" type="pres">
      <dgm:prSet presAssocID="{81D93417-2308-491C-9CE7-75C4A27AF7C1}" presName="ParentBackground" presStyleLbl="node1" presStyleIdx="1" presStyleCnt="8"/>
      <dgm:spPr/>
    </dgm:pt>
    <dgm:pt modelId="{B97A1BC1-4702-5841-BEB3-63E626F58DEF}" type="pres">
      <dgm:prSet presAssocID="{81D93417-2308-491C-9CE7-75C4A27AF7C1}" presName="Parent4" presStyleLbl="fgAcc0" presStyleIdx="0" presStyleCnt="0">
        <dgm:presLayoutVars>
          <dgm:chMax val="1"/>
          <dgm:chPref val="1"/>
          <dgm:bulletEnabled val="1"/>
        </dgm:presLayoutVars>
      </dgm:prSet>
      <dgm:spPr/>
    </dgm:pt>
    <dgm:pt modelId="{74950B59-8102-D143-AC59-AA4C69D26A31}" type="pres">
      <dgm:prSet presAssocID="{A7AE0242-3911-490C-AE50-6A8D60AF82E4}" presName="Accent3" presStyleCnt="0"/>
      <dgm:spPr/>
    </dgm:pt>
    <dgm:pt modelId="{BFF7A952-F285-2A44-93DF-2C9B0F319BFF}" type="pres">
      <dgm:prSet presAssocID="{A7AE0242-3911-490C-AE50-6A8D60AF82E4}" presName="Accent" presStyleLbl="node1" presStyleIdx="2" presStyleCnt="8"/>
      <dgm:spPr/>
    </dgm:pt>
    <dgm:pt modelId="{E037A676-3506-E149-B059-CB2B6EDD7B8D}" type="pres">
      <dgm:prSet presAssocID="{A7AE0242-3911-490C-AE50-6A8D60AF82E4}" presName="ParentBackground3" presStyleCnt="0"/>
      <dgm:spPr/>
    </dgm:pt>
    <dgm:pt modelId="{CB9874F0-1E37-0F45-96BB-8BDB943F4207}" type="pres">
      <dgm:prSet presAssocID="{A7AE0242-3911-490C-AE50-6A8D60AF82E4}" presName="ParentBackground" presStyleLbl="node1" presStyleIdx="3" presStyleCnt="8"/>
      <dgm:spPr/>
    </dgm:pt>
    <dgm:pt modelId="{6D4A2E0E-7B4B-D44B-B12A-40CB1FEBA9DA}" type="pres">
      <dgm:prSet presAssocID="{A7AE0242-3911-490C-AE50-6A8D60AF82E4}" presName="Parent3" presStyleLbl="fgAcc0" presStyleIdx="0" presStyleCnt="0">
        <dgm:presLayoutVars>
          <dgm:chMax val="1"/>
          <dgm:chPref val="1"/>
          <dgm:bulletEnabled val="1"/>
        </dgm:presLayoutVars>
      </dgm:prSet>
      <dgm:spPr/>
    </dgm:pt>
    <dgm:pt modelId="{733FCC43-F239-D843-92D4-5926E547D93A}" type="pres">
      <dgm:prSet presAssocID="{7A9A173B-B625-4FCA-B537-D395BF02AC34}" presName="Accent2" presStyleCnt="0"/>
      <dgm:spPr/>
    </dgm:pt>
    <dgm:pt modelId="{0C35F2E4-F618-5049-9AF3-C502087F1828}" type="pres">
      <dgm:prSet presAssocID="{7A9A173B-B625-4FCA-B537-D395BF02AC34}" presName="Accent" presStyleLbl="node1" presStyleIdx="4" presStyleCnt="8"/>
      <dgm:spPr/>
    </dgm:pt>
    <dgm:pt modelId="{2061FDE2-72B7-2D45-8D0A-E22591064807}" type="pres">
      <dgm:prSet presAssocID="{7A9A173B-B625-4FCA-B537-D395BF02AC34}" presName="ParentBackground2" presStyleCnt="0"/>
      <dgm:spPr/>
    </dgm:pt>
    <dgm:pt modelId="{6798806F-DD71-BD4B-94C4-D120C29B3426}" type="pres">
      <dgm:prSet presAssocID="{7A9A173B-B625-4FCA-B537-D395BF02AC34}" presName="ParentBackground" presStyleLbl="node1" presStyleIdx="5" presStyleCnt="8"/>
      <dgm:spPr/>
    </dgm:pt>
    <dgm:pt modelId="{9BEEF59A-967D-7D4E-A56E-7615B8AACA27}" type="pres">
      <dgm:prSet presAssocID="{7A9A173B-B625-4FCA-B537-D395BF02AC34}" presName="Parent2" presStyleLbl="fgAcc0" presStyleIdx="0" presStyleCnt="0">
        <dgm:presLayoutVars>
          <dgm:chMax val="1"/>
          <dgm:chPref val="1"/>
          <dgm:bulletEnabled val="1"/>
        </dgm:presLayoutVars>
      </dgm:prSet>
      <dgm:spPr/>
    </dgm:pt>
    <dgm:pt modelId="{4E9E0FB7-F2AC-A84A-9DD4-375EE9FFA0C0}" type="pres">
      <dgm:prSet presAssocID="{9B057C34-07D6-4FFD-9A11-6F1AED917FE1}" presName="Accent1" presStyleCnt="0"/>
      <dgm:spPr/>
    </dgm:pt>
    <dgm:pt modelId="{C78E9F4A-45B1-C846-A295-4F02579FB969}" type="pres">
      <dgm:prSet presAssocID="{9B057C34-07D6-4FFD-9A11-6F1AED917FE1}" presName="Accent" presStyleLbl="node1" presStyleIdx="6" presStyleCnt="8"/>
      <dgm:spPr/>
    </dgm:pt>
    <dgm:pt modelId="{F9C79706-498D-6246-8C02-7D4149BD8473}" type="pres">
      <dgm:prSet presAssocID="{9B057C34-07D6-4FFD-9A11-6F1AED917FE1}" presName="ParentBackground1" presStyleCnt="0"/>
      <dgm:spPr/>
    </dgm:pt>
    <dgm:pt modelId="{E42373C2-E331-1240-A409-D2D1AB6B9089}" type="pres">
      <dgm:prSet presAssocID="{9B057C34-07D6-4FFD-9A11-6F1AED917FE1}" presName="ParentBackground" presStyleLbl="node1" presStyleIdx="7" presStyleCnt="8"/>
      <dgm:spPr/>
    </dgm:pt>
    <dgm:pt modelId="{A9AD6727-3540-474A-BF5C-83972A69E5FA}" type="pres">
      <dgm:prSet presAssocID="{9B057C34-07D6-4FFD-9A11-6F1AED917FE1}" presName="Parent1" presStyleLbl="fgAcc0" presStyleIdx="0" presStyleCnt="0">
        <dgm:presLayoutVars>
          <dgm:chMax val="1"/>
          <dgm:chPref val="1"/>
          <dgm:bulletEnabled val="1"/>
        </dgm:presLayoutVars>
      </dgm:prSet>
      <dgm:spPr/>
    </dgm:pt>
  </dgm:ptLst>
  <dgm:cxnLst>
    <dgm:cxn modelId="{74097D21-89BE-3948-B98E-FC08473F7DAB}" type="presOf" srcId="{81D93417-2308-491C-9CE7-75C4A27AF7C1}" destId="{B97A1BC1-4702-5841-BEB3-63E626F58DEF}" srcOrd="1" destOrd="0" presId="urn:microsoft.com/office/officeart/2018/layout/CircleProcess"/>
    <dgm:cxn modelId="{65096B28-793F-5D4D-96FF-9A4B6935DA90}" type="presOf" srcId="{9B057C34-07D6-4FFD-9A11-6F1AED917FE1}" destId="{A9AD6727-3540-474A-BF5C-83972A69E5FA}" srcOrd="1" destOrd="0" presId="urn:microsoft.com/office/officeart/2018/layout/CircleProcess"/>
    <dgm:cxn modelId="{3225F82E-892C-C944-BE15-1DD6A54DBF46}" type="presOf" srcId="{7A9A173B-B625-4FCA-B537-D395BF02AC34}" destId="{9BEEF59A-967D-7D4E-A56E-7615B8AACA27}" srcOrd="1" destOrd="0" presId="urn:microsoft.com/office/officeart/2018/layout/CircleProcess"/>
    <dgm:cxn modelId="{27333C38-98CA-E74C-BB9D-9A42BD1111C4}" type="presOf" srcId="{DE70736E-5A7D-4BF7-896A-29B368B12AD7}" destId="{CDB3DE64-3D01-8D4C-B1C0-979AAD45679F}" srcOrd="0" destOrd="0" presId="urn:microsoft.com/office/officeart/2018/layout/CircleProcess"/>
    <dgm:cxn modelId="{673B155A-C0D6-404A-8D57-74B8CEB617ED}" type="presOf" srcId="{81D93417-2308-491C-9CE7-75C4A27AF7C1}" destId="{3D11896F-6D53-444D-8B1C-55041E55D54A}" srcOrd="0" destOrd="0" presId="urn:microsoft.com/office/officeart/2018/layout/CircleProcess"/>
    <dgm:cxn modelId="{7AD10464-29E3-4077-8046-6A5567912D9C}" srcId="{DE70736E-5A7D-4BF7-896A-29B368B12AD7}" destId="{A7AE0242-3911-490C-AE50-6A8D60AF82E4}" srcOrd="2" destOrd="0" parTransId="{C2D7106E-6E7D-4B26-9DE8-8772627B5992}" sibTransId="{83532BFA-C0E2-4D40-847D-6B355AE84DAA}"/>
    <dgm:cxn modelId="{35616C88-EBDF-C049-8F4E-02855A6078BE}" type="presOf" srcId="{A7AE0242-3911-490C-AE50-6A8D60AF82E4}" destId="{CB9874F0-1E37-0F45-96BB-8BDB943F4207}" srcOrd="0" destOrd="0" presId="urn:microsoft.com/office/officeart/2018/layout/CircleProcess"/>
    <dgm:cxn modelId="{01458BA8-07A0-411A-B92E-A40600B29AE2}" srcId="{DE70736E-5A7D-4BF7-896A-29B368B12AD7}" destId="{81D93417-2308-491C-9CE7-75C4A27AF7C1}" srcOrd="3" destOrd="0" parTransId="{55B63D0F-3F7B-4A41-B27E-E23559EF1B68}" sibTransId="{AA50BE15-90AB-4D5E-9254-27324089B5D8}"/>
    <dgm:cxn modelId="{F97F9DC1-EE06-5D46-B148-358E194AD49C}" type="presOf" srcId="{A7AE0242-3911-490C-AE50-6A8D60AF82E4}" destId="{6D4A2E0E-7B4B-D44B-B12A-40CB1FEBA9DA}" srcOrd="1" destOrd="0" presId="urn:microsoft.com/office/officeart/2018/layout/CircleProcess"/>
    <dgm:cxn modelId="{624460D2-4EDB-6A4F-9C5B-087AD6AED935}" type="presOf" srcId="{9B057C34-07D6-4FFD-9A11-6F1AED917FE1}" destId="{E42373C2-E331-1240-A409-D2D1AB6B9089}" srcOrd="0" destOrd="0" presId="urn:microsoft.com/office/officeart/2018/layout/CircleProcess"/>
    <dgm:cxn modelId="{10E39DD6-6364-4FB7-9D3A-C3A349DBE856}" srcId="{DE70736E-5A7D-4BF7-896A-29B368B12AD7}" destId="{9B057C34-07D6-4FFD-9A11-6F1AED917FE1}" srcOrd="0" destOrd="0" parTransId="{BDF8482C-0D00-446F-AB99-BD4439FDAB39}" sibTransId="{A37C650A-930A-4A96-B2D1-35D20EB7D933}"/>
    <dgm:cxn modelId="{AC4629E3-BD29-844E-8130-9260A2987B22}" type="presOf" srcId="{7A9A173B-B625-4FCA-B537-D395BF02AC34}" destId="{6798806F-DD71-BD4B-94C4-D120C29B3426}" srcOrd="0" destOrd="0" presId="urn:microsoft.com/office/officeart/2018/layout/CircleProcess"/>
    <dgm:cxn modelId="{60F5C3EF-702C-44F2-87D7-9C518C28F6F9}" srcId="{DE70736E-5A7D-4BF7-896A-29B368B12AD7}" destId="{7A9A173B-B625-4FCA-B537-D395BF02AC34}" srcOrd="1" destOrd="0" parTransId="{DC7327EE-48C1-46CE-B4C1-70FF408D0BB1}" sibTransId="{FB7280AE-E2FB-42D1-85CA-D678C854A700}"/>
    <dgm:cxn modelId="{1CF72097-07C5-644C-9B98-20140E8CC96C}" type="presParOf" srcId="{CDB3DE64-3D01-8D4C-B1C0-979AAD45679F}" destId="{82082C31-9B7C-0349-B591-AA860484DF92}" srcOrd="0" destOrd="0" presId="urn:microsoft.com/office/officeart/2018/layout/CircleProcess"/>
    <dgm:cxn modelId="{5886E57F-DF3F-404F-87D5-9CFDDC73BA73}" type="presParOf" srcId="{82082C31-9B7C-0349-B591-AA860484DF92}" destId="{25361EE7-F3BB-074A-B1CC-FA009DA10E05}" srcOrd="0" destOrd="0" presId="urn:microsoft.com/office/officeart/2018/layout/CircleProcess"/>
    <dgm:cxn modelId="{342E4BC9-CADA-D445-B97B-DC96F4EB6123}" type="presParOf" srcId="{CDB3DE64-3D01-8D4C-B1C0-979AAD45679F}" destId="{8DF800C6-F5CD-CC4B-8744-7915B5B5433F}" srcOrd="1" destOrd="0" presId="urn:microsoft.com/office/officeart/2018/layout/CircleProcess"/>
    <dgm:cxn modelId="{778349E7-79E2-8042-9DFB-505D86F9BA59}" type="presParOf" srcId="{8DF800C6-F5CD-CC4B-8744-7915B5B5433F}" destId="{3D11896F-6D53-444D-8B1C-55041E55D54A}" srcOrd="0" destOrd="0" presId="urn:microsoft.com/office/officeart/2018/layout/CircleProcess"/>
    <dgm:cxn modelId="{B69562CA-89DD-3E43-AB26-4CDFFDBCAE9D}" type="presParOf" srcId="{CDB3DE64-3D01-8D4C-B1C0-979AAD45679F}" destId="{B97A1BC1-4702-5841-BEB3-63E626F58DEF}" srcOrd="2" destOrd="0" presId="urn:microsoft.com/office/officeart/2018/layout/CircleProcess"/>
    <dgm:cxn modelId="{E86A44C4-4AD1-6B48-9749-55ACEF74BDF7}" type="presParOf" srcId="{CDB3DE64-3D01-8D4C-B1C0-979AAD45679F}" destId="{74950B59-8102-D143-AC59-AA4C69D26A31}" srcOrd="3" destOrd="0" presId="urn:microsoft.com/office/officeart/2018/layout/CircleProcess"/>
    <dgm:cxn modelId="{19C4D338-F484-B140-9C8F-2B8F4808061C}" type="presParOf" srcId="{74950B59-8102-D143-AC59-AA4C69D26A31}" destId="{BFF7A952-F285-2A44-93DF-2C9B0F319BFF}" srcOrd="0" destOrd="0" presId="urn:microsoft.com/office/officeart/2018/layout/CircleProcess"/>
    <dgm:cxn modelId="{259A793A-BC6E-1849-A391-C24B152A9359}" type="presParOf" srcId="{CDB3DE64-3D01-8D4C-B1C0-979AAD45679F}" destId="{E037A676-3506-E149-B059-CB2B6EDD7B8D}" srcOrd="4" destOrd="0" presId="urn:microsoft.com/office/officeart/2018/layout/CircleProcess"/>
    <dgm:cxn modelId="{3600E60A-9655-7C46-A101-8517ACC1465F}" type="presParOf" srcId="{E037A676-3506-E149-B059-CB2B6EDD7B8D}" destId="{CB9874F0-1E37-0F45-96BB-8BDB943F4207}" srcOrd="0" destOrd="0" presId="urn:microsoft.com/office/officeart/2018/layout/CircleProcess"/>
    <dgm:cxn modelId="{690815B9-CCDA-CF47-90E6-7773F46FAAA5}" type="presParOf" srcId="{CDB3DE64-3D01-8D4C-B1C0-979AAD45679F}" destId="{6D4A2E0E-7B4B-D44B-B12A-40CB1FEBA9DA}" srcOrd="5" destOrd="0" presId="urn:microsoft.com/office/officeart/2018/layout/CircleProcess"/>
    <dgm:cxn modelId="{7305A504-8AC1-3748-B4D4-68977FBEC9A0}" type="presParOf" srcId="{CDB3DE64-3D01-8D4C-B1C0-979AAD45679F}" destId="{733FCC43-F239-D843-92D4-5926E547D93A}" srcOrd="6" destOrd="0" presId="urn:microsoft.com/office/officeart/2018/layout/CircleProcess"/>
    <dgm:cxn modelId="{3D240A9E-39DF-014B-80D7-7FA77C6A8BDB}" type="presParOf" srcId="{733FCC43-F239-D843-92D4-5926E547D93A}" destId="{0C35F2E4-F618-5049-9AF3-C502087F1828}" srcOrd="0" destOrd="0" presId="urn:microsoft.com/office/officeart/2018/layout/CircleProcess"/>
    <dgm:cxn modelId="{8B63053F-E631-FE47-A1A4-163D3722589E}" type="presParOf" srcId="{CDB3DE64-3D01-8D4C-B1C0-979AAD45679F}" destId="{2061FDE2-72B7-2D45-8D0A-E22591064807}" srcOrd="7" destOrd="0" presId="urn:microsoft.com/office/officeart/2018/layout/CircleProcess"/>
    <dgm:cxn modelId="{A0546EA8-813D-184A-9DCA-570751641B2C}" type="presParOf" srcId="{2061FDE2-72B7-2D45-8D0A-E22591064807}" destId="{6798806F-DD71-BD4B-94C4-D120C29B3426}" srcOrd="0" destOrd="0" presId="urn:microsoft.com/office/officeart/2018/layout/CircleProcess"/>
    <dgm:cxn modelId="{5DFFC904-AE93-C849-A93A-F7BEB8CC6ED5}" type="presParOf" srcId="{CDB3DE64-3D01-8D4C-B1C0-979AAD45679F}" destId="{9BEEF59A-967D-7D4E-A56E-7615B8AACA27}" srcOrd="8" destOrd="0" presId="urn:microsoft.com/office/officeart/2018/layout/CircleProcess"/>
    <dgm:cxn modelId="{CE9B772C-F132-C14D-82D8-522399FE56A1}" type="presParOf" srcId="{CDB3DE64-3D01-8D4C-B1C0-979AAD45679F}" destId="{4E9E0FB7-F2AC-A84A-9DD4-375EE9FFA0C0}" srcOrd="9" destOrd="0" presId="urn:microsoft.com/office/officeart/2018/layout/CircleProcess"/>
    <dgm:cxn modelId="{3DDFC5A0-7F11-DD44-B23F-4D36983A0C16}" type="presParOf" srcId="{4E9E0FB7-F2AC-A84A-9DD4-375EE9FFA0C0}" destId="{C78E9F4A-45B1-C846-A295-4F02579FB969}" srcOrd="0" destOrd="0" presId="urn:microsoft.com/office/officeart/2018/layout/CircleProcess"/>
    <dgm:cxn modelId="{6A03F3F5-8A4B-EC42-B729-BC1F44B20743}" type="presParOf" srcId="{CDB3DE64-3D01-8D4C-B1C0-979AAD45679F}" destId="{F9C79706-498D-6246-8C02-7D4149BD8473}" srcOrd="10" destOrd="0" presId="urn:microsoft.com/office/officeart/2018/layout/CircleProcess"/>
    <dgm:cxn modelId="{B8DD2ABD-5970-2947-860D-9923D21A36F3}" type="presParOf" srcId="{F9C79706-498D-6246-8C02-7D4149BD8473}" destId="{E42373C2-E331-1240-A409-D2D1AB6B9089}" srcOrd="0" destOrd="0" presId="urn:microsoft.com/office/officeart/2018/layout/CircleProcess"/>
    <dgm:cxn modelId="{917ED5D1-D1B6-B244-B880-2D8A4CF67C3E}" type="presParOf" srcId="{CDB3DE64-3D01-8D4C-B1C0-979AAD45679F}" destId="{A9AD6727-3540-474A-BF5C-83972A69E5FA}" srcOrd="11" destOrd="0" presId="urn:microsoft.com/office/officeart/2018/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707D3C-016F-4FA8-B7CE-4B097319870D}"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DBB80FB-810C-4BCF-991D-B543E4AAB143}">
      <dgm:prSet custT="1"/>
      <dgm:spPr/>
      <dgm:t>
        <a:bodyPr/>
        <a:lstStyle/>
        <a:p>
          <a:pPr>
            <a:lnSpc>
              <a:spcPct val="100000"/>
            </a:lnSpc>
          </a:pPr>
          <a:r>
            <a:rPr lang="en-US" sz="2000" dirty="0"/>
            <a:t>• Use of secondary data only</a:t>
          </a:r>
        </a:p>
      </dgm:t>
    </dgm:pt>
    <dgm:pt modelId="{C5140215-5C26-4D57-8029-20448E28DDD1}" type="parTrans" cxnId="{602F2E06-51DB-4011-AF9F-C0390F2403E7}">
      <dgm:prSet/>
      <dgm:spPr/>
      <dgm:t>
        <a:bodyPr/>
        <a:lstStyle/>
        <a:p>
          <a:endParaRPr lang="en-US"/>
        </a:p>
      </dgm:t>
    </dgm:pt>
    <dgm:pt modelId="{F8C7807A-EF10-43D1-A963-C357D7861ABF}" type="sibTrans" cxnId="{602F2E06-51DB-4011-AF9F-C0390F2403E7}">
      <dgm:prSet/>
      <dgm:spPr/>
      <dgm:t>
        <a:bodyPr/>
        <a:lstStyle/>
        <a:p>
          <a:endParaRPr lang="en-US"/>
        </a:p>
      </dgm:t>
    </dgm:pt>
    <dgm:pt modelId="{517471ED-3010-4F83-8AD9-5F5D2991E09A}">
      <dgm:prSet custT="1"/>
      <dgm:spPr/>
      <dgm:t>
        <a:bodyPr/>
        <a:lstStyle/>
        <a:p>
          <a:pPr>
            <a:lnSpc>
              <a:spcPct val="100000"/>
            </a:lnSpc>
          </a:pPr>
          <a:r>
            <a:rPr lang="en-US" sz="2400" dirty="0"/>
            <a:t>• </a:t>
          </a:r>
          <a:r>
            <a:rPr lang="en-US" sz="2000" dirty="0"/>
            <a:t>No patient involvement</a:t>
          </a:r>
        </a:p>
      </dgm:t>
    </dgm:pt>
    <dgm:pt modelId="{F7A28D89-E759-42C4-92CA-DE2DD62A99C7}" type="parTrans" cxnId="{2CA7ECCC-30D2-4C78-A8DF-ED4BC0D5A699}">
      <dgm:prSet/>
      <dgm:spPr/>
      <dgm:t>
        <a:bodyPr/>
        <a:lstStyle/>
        <a:p>
          <a:endParaRPr lang="en-US"/>
        </a:p>
      </dgm:t>
    </dgm:pt>
    <dgm:pt modelId="{B0A5DC99-679A-4F88-B012-90F51675738A}" type="sibTrans" cxnId="{2CA7ECCC-30D2-4C78-A8DF-ED4BC0D5A699}">
      <dgm:prSet/>
      <dgm:spPr/>
      <dgm:t>
        <a:bodyPr/>
        <a:lstStyle/>
        <a:p>
          <a:endParaRPr lang="en-US"/>
        </a:p>
      </dgm:t>
    </dgm:pt>
    <dgm:pt modelId="{77E9FB42-5833-4DF5-80A4-423D23CE0B2B}">
      <dgm:prSet custT="1"/>
      <dgm:spPr/>
      <dgm:t>
        <a:bodyPr/>
        <a:lstStyle/>
        <a:p>
          <a:pPr>
            <a:lnSpc>
              <a:spcPct val="100000"/>
            </a:lnSpc>
          </a:pPr>
          <a:r>
            <a:rPr lang="en-US" sz="2000" dirty="0"/>
            <a:t>• Maintains confidentiality</a:t>
          </a:r>
        </a:p>
      </dgm:t>
    </dgm:pt>
    <dgm:pt modelId="{98C840C9-0DE4-4877-A8C4-47EE6CD753D8}" type="parTrans" cxnId="{F7FB2043-1BC9-4EB9-AEB8-57882361D6DA}">
      <dgm:prSet/>
      <dgm:spPr/>
      <dgm:t>
        <a:bodyPr/>
        <a:lstStyle/>
        <a:p>
          <a:endParaRPr lang="en-US"/>
        </a:p>
      </dgm:t>
    </dgm:pt>
    <dgm:pt modelId="{C89BD5D8-B268-4D36-9DB2-C72D7AB226EA}" type="sibTrans" cxnId="{F7FB2043-1BC9-4EB9-AEB8-57882361D6DA}">
      <dgm:prSet/>
      <dgm:spPr/>
      <dgm:t>
        <a:bodyPr/>
        <a:lstStyle/>
        <a:p>
          <a:endParaRPr lang="en-US"/>
        </a:p>
      </dgm:t>
    </dgm:pt>
    <dgm:pt modelId="{678E21A0-C0F0-4BFF-A54D-65860720F41A}" type="pres">
      <dgm:prSet presAssocID="{EE707D3C-016F-4FA8-B7CE-4B097319870D}" presName="root" presStyleCnt="0">
        <dgm:presLayoutVars>
          <dgm:dir/>
          <dgm:resizeHandles val="exact"/>
        </dgm:presLayoutVars>
      </dgm:prSet>
      <dgm:spPr/>
    </dgm:pt>
    <dgm:pt modelId="{47E22C3C-A348-4206-BC55-C57B37E5F9A5}" type="pres">
      <dgm:prSet presAssocID="{5DBB80FB-810C-4BCF-991D-B543E4AAB143}" presName="compNode" presStyleCnt="0"/>
      <dgm:spPr/>
    </dgm:pt>
    <dgm:pt modelId="{EA2AE212-C661-431B-91F4-C31E74C84C13}" type="pres">
      <dgm:prSet presAssocID="{5DBB80FB-810C-4BCF-991D-B543E4AAB143}" presName="iconRect" presStyleLbl="node1" presStyleIdx="0" presStyleCnt="3" custLinFactNeighborX="-3554" custLinFactNeighborY="-7954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 chart"/>
        </a:ext>
      </dgm:extLst>
    </dgm:pt>
    <dgm:pt modelId="{6FD24BFF-A216-42A5-AB56-EF04804C32C5}" type="pres">
      <dgm:prSet presAssocID="{5DBB80FB-810C-4BCF-991D-B543E4AAB143}" presName="spaceRect" presStyleCnt="0"/>
      <dgm:spPr/>
    </dgm:pt>
    <dgm:pt modelId="{6354EA2D-1EB2-4AFB-9E6D-963E7030C21C}" type="pres">
      <dgm:prSet presAssocID="{5DBB80FB-810C-4BCF-991D-B543E4AAB143}" presName="textRect" presStyleLbl="revTx" presStyleIdx="0" presStyleCnt="3" custLinFactY="-23821" custLinFactNeighborX="-3199" custLinFactNeighborY="-100000">
        <dgm:presLayoutVars>
          <dgm:chMax val="1"/>
          <dgm:chPref val="1"/>
        </dgm:presLayoutVars>
      </dgm:prSet>
      <dgm:spPr/>
    </dgm:pt>
    <dgm:pt modelId="{0023C57A-EF5F-4108-8326-3BF104DDD1B8}" type="pres">
      <dgm:prSet presAssocID="{F8C7807A-EF10-43D1-A963-C357D7861ABF}" presName="sibTrans" presStyleCnt="0"/>
      <dgm:spPr/>
    </dgm:pt>
    <dgm:pt modelId="{4D468761-DB86-4008-86DF-8B6D1AFCEBFD}" type="pres">
      <dgm:prSet presAssocID="{517471ED-3010-4F83-8AD9-5F5D2991E09A}" presName="compNode" presStyleCnt="0"/>
      <dgm:spPr/>
    </dgm:pt>
    <dgm:pt modelId="{66EEA6B6-A177-476A-8915-262E069C6BCD}" type="pres">
      <dgm:prSet presAssocID="{517471ED-3010-4F83-8AD9-5F5D2991E09A}" presName="iconRect" presStyleLbl="node1" presStyleIdx="1" presStyleCnt="3" custLinFactNeighborX="-10905" custLinFactNeighborY="-9581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ospital"/>
        </a:ext>
      </dgm:extLst>
    </dgm:pt>
    <dgm:pt modelId="{8D49BA34-6408-4D78-AC51-1228CD24843A}" type="pres">
      <dgm:prSet presAssocID="{517471ED-3010-4F83-8AD9-5F5D2991E09A}" presName="spaceRect" presStyleCnt="0"/>
      <dgm:spPr/>
    </dgm:pt>
    <dgm:pt modelId="{F6F87427-8D58-4DA9-90D5-A5F4407A81B0}" type="pres">
      <dgm:prSet presAssocID="{517471ED-3010-4F83-8AD9-5F5D2991E09A}" presName="textRect" presStyleLbl="revTx" presStyleIdx="1" presStyleCnt="3" custScaleX="130261" custLinFactY="-19893" custLinFactNeighborX="-2517" custLinFactNeighborY="-100000">
        <dgm:presLayoutVars>
          <dgm:chMax val="1"/>
          <dgm:chPref val="1"/>
        </dgm:presLayoutVars>
      </dgm:prSet>
      <dgm:spPr/>
    </dgm:pt>
    <dgm:pt modelId="{522A95CD-F55B-47B9-B54A-694BA00CBCEA}" type="pres">
      <dgm:prSet presAssocID="{B0A5DC99-679A-4F88-B012-90F51675738A}" presName="sibTrans" presStyleCnt="0"/>
      <dgm:spPr/>
    </dgm:pt>
    <dgm:pt modelId="{BD77A032-E1A1-4085-82FB-2E42C155C952}" type="pres">
      <dgm:prSet presAssocID="{77E9FB42-5833-4DF5-80A4-423D23CE0B2B}" presName="compNode" presStyleCnt="0"/>
      <dgm:spPr/>
    </dgm:pt>
    <dgm:pt modelId="{D03DA323-9970-4FC7-9E15-9D66B9046870}" type="pres">
      <dgm:prSet presAssocID="{77E9FB42-5833-4DF5-80A4-423D23CE0B2B}" presName="iconRect" presStyleLbl="node1" presStyleIdx="2" presStyleCnt="3" custLinFactNeighborX="-11435" custLinFactNeighborY="-7954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ock"/>
        </a:ext>
      </dgm:extLst>
    </dgm:pt>
    <dgm:pt modelId="{4D1FEF0A-065D-4FBC-B606-71B1B99CCF03}" type="pres">
      <dgm:prSet presAssocID="{77E9FB42-5833-4DF5-80A4-423D23CE0B2B}" presName="spaceRect" presStyleCnt="0"/>
      <dgm:spPr/>
    </dgm:pt>
    <dgm:pt modelId="{C145112C-B9DB-4FAB-84BE-B4131218E2EB}" type="pres">
      <dgm:prSet presAssocID="{77E9FB42-5833-4DF5-80A4-423D23CE0B2B}" presName="textRect" presStyleLbl="revTx" presStyleIdx="2" presStyleCnt="3" custScaleX="122566" custLinFactY="-19893" custLinFactNeighborX="-420" custLinFactNeighborY="-100000">
        <dgm:presLayoutVars>
          <dgm:chMax val="1"/>
          <dgm:chPref val="1"/>
        </dgm:presLayoutVars>
      </dgm:prSet>
      <dgm:spPr/>
    </dgm:pt>
  </dgm:ptLst>
  <dgm:cxnLst>
    <dgm:cxn modelId="{602F2E06-51DB-4011-AF9F-C0390F2403E7}" srcId="{EE707D3C-016F-4FA8-B7CE-4B097319870D}" destId="{5DBB80FB-810C-4BCF-991D-B543E4AAB143}" srcOrd="0" destOrd="0" parTransId="{C5140215-5C26-4D57-8029-20448E28DDD1}" sibTransId="{F8C7807A-EF10-43D1-A963-C357D7861ABF}"/>
    <dgm:cxn modelId="{EC4A9735-6FEA-4E4D-BF32-D41D41C1D1C7}" type="presOf" srcId="{EE707D3C-016F-4FA8-B7CE-4B097319870D}" destId="{678E21A0-C0F0-4BFF-A54D-65860720F41A}" srcOrd="0" destOrd="0" presId="urn:microsoft.com/office/officeart/2018/2/layout/IconLabelList"/>
    <dgm:cxn modelId="{F7FB2043-1BC9-4EB9-AEB8-57882361D6DA}" srcId="{EE707D3C-016F-4FA8-B7CE-4B097319870D}" destId="{77E9FB42-5833-4DF5-80A4-423D23CE0B2B}" srcOrd="2" destOrd="0" parTransId="{98C840C9-0DE4-4877-A8C4-47EE6CD753D8}" sibTransId="{C89BD5D8-B268-4D36-9DB2-C72D7AB226EA}"/>
    <dgm:cxn modelId="{8858629E-AEAA-4E70-8835-D37522F6A97F}" type="presOf" srcId="{77E9FB42-5833-4DF5-80A4-423D23CE0B2B}" destId="{C145112C-B9DB-4FAB-84BE-B4131218E2EB}" srcOrd="0" destOrd="0" presId="urn:microsoft.com/office/officeart/2018/2/layout/IconLabelList"/>
    <dgm:cxn modelId="{47E083AC-FD8E-4249-9628-9A584B6B0095}" type="presOf" srcId="{517471ED-3010-4F83-8AD9-5F5D2991E09A}" destId="{F6F87427-8D58-4DA9-90D5-A5F4407A81B0}" srcOrd="0" destOrd="0" presId="urn:microsoft.com/office/officeart/2018/2/layout/IconLabelList"/>
    <dgm:cxn modelId="{2CA7ECCC-30D2-4C78-A8DF-ED4BC0D5A699}" srcId="{EE707D3C-016F-4FA8-B7CE-4B097319870D}" destId="{517471ED-3010-4F83-8AD9-5F5D2991E09A}" srcOrd="1" destOrd="0" parTransId="{F7A28D89-E759-42C4-92CA-DE2DD62A99C7}" sibTransId="{B0A5DC99-679A-4F88-B012-90F51675738A}"/>
    <dgm:cxn modelId="{F82550E8-8F56-49CE-BCD9-B0AE153F2571}" type="presOf" srcId="{5DBB80FB-810C-4BCF-991D-B543E4AAB143}" destId="{6354EA2D-1EB2-4AFB-9E6D-963E7030C21C}" srcOrd="0" destOrd="0" presId="urn:microsoft.com/office/officeart/2018/2/layout/IconLabelList"/>
    <dgm:cxn modelId="{780B4B74-0C3D-49DF-B495-D3B678D73D9C}" type="presParOf" srcId="{678E21A0-C0F0-4BFF-A54D-65860720F41A}" destId="{47E22C3C-A348-4206-BC55-C57B37E5F9A5}" srcOrd="0" destOrd="0" presId="urn:microsoft.com/office/officeart/2018/2/layout/IconLabelList"/>
    <dgm:cxn modelId="{20726586-C729-4072-A5D9-9ACB23F34860}" type="presParOf" srcId="{47E22C3C-A348-4206-BC55-C57B37E5F9A5}" destId="{EA2AE212-C661-431B-91F4-C31E74C84C13}" srcOrd="0" destOrd="0" presId="urn:microsoft.com/office/officeart/2018/2/layout/IconLabelList"/>
    <dgm:cxn modelId="{42A17098-3896-4CB3-AB0D-E8EB222DF026}" type="presParOf" srcId="{47E22C3C-A348-4206-BC55-C57B37E5F9A5}" destId="{6FD24BFF-A216-42A5-AB56-EF04804C32C5}" srcOrd="1" destOrd="0" presId="urn:microsoft.com/office/officeart/2018/2/layout/IconLabelList"/>
    <dgm:cxn modelId="{35164B16-D315-4033-A0D3-AD8AA51DF00C}" type="presParOf" srcId="{47E22C3C-A348-4206-BC55-C57B37E5F9A5}" destId="{6354EA2D-1EB2-4AFB-9E6D-963E7030C21C}" srcOrd="2" destOrd="0" presId="urn:microsoft.com/office/officeart/2018/2/layout/IconLabelList"/>
    <dgm:cxn modelId="{F9F86A42-B6B5-4076-B433-7E427C55F044}" type="presParOf" srcId="{678E21A0-C0F0-4BFF-A54D-65860720F41A}" destId="{0023C57A-EF5F-4108-8326-3BF104DDD1B8}" srcOrd="1" destOrd="0" presId="urn:microsoft.com/office/officeart/2018/2/layout/IconLabelList"/>
    <dgm:cxn modelId="{D4BA8606-705F-4ECD-AEE7-6154E4440879}" type="presParOf" srcId="{678E21A0-C0F0-4BFF-A54D-65860720F41A}" destId="{4D468761-DB86-4008-86DF-8B6D1AFCEBFD}" srcOrd="2" destOrd="0" presId="urn:microsoft.com/office/officeart/2018/2/layout/IconLabelList"/>
    <dgm:cxn modelId="{CA4AF570-FA6D-4EC3-A98F-AC61E1233683}" type="presParOf" srcId="{4D468761-DB86-4008-86DF-8B6D1AFCEBFD}" destId="{66EEA6B6-A177-476A-8915-262E069C6BCD}" srcOrd="0" destOrd="0" presId="urn:microsoft.com/office/officeart/2018/2/layout/IconLabelList"/>
    <dgm:cxn modelId="{5495C925-33C7-4640-872E-AE5666348189}" type="presParOf" srcId="{4D468761-DB86-4008-86DF-8B6D1AFCEBFD}" destId="{8D49BA34-6408-4D78-AC51-1228CD24843A}" srcOrd="1" destOrd="0" presId="urn:microsoft.com/office/officeart/2018/2/layout/IconLabelList"/>
    <dgm:cxn modelId="{FE02F30D-51CE-433C-9289-8CF37C401799}" type="presParOf" srcId="{4D468761-DB86-4008-86DF-8B6D1AFCEBFD}" destId="{F6F87427-8D58-4DA9-90D5-A5F4407A81B0}" srcOrd="2" destOrd="0" presId="urn:microsoft.com/office/officeart/2018/2/layout/IconLabelList"/>
    <dgm:cxn modelId="{9625E27E-0BD8-4B2C-B812-4E6B92E53126}" type="presParOf" srcId="{678E21A0-C0F0-4BFF-A54D-65860720F41A}" destId="{522A95CD-F55B-47B9-B54A-694BA00CBCEA}" srcOrd="3" destOrd="0" presId="urn:microsoft.com/office/officeart/2018/2/layout/IconLabelList"/>
    <dgm:cxn modelId="{749FB713-5D03-4125-81AB-FD2A9383E3EC}" type="presParOf" srcId="{678E21A0-C0F0-4BFF-A54D-65860720F41A}" destId="{BD77A032-E1A1-4085-82FB-2E42C155C952}" srcOrd="4" destOrd="0" presId="urn:microsoft.com/office/officeart/2018/2/layout/IconLabelList"/>
    <dgm:cxn modelId="{3A434354-116E-49C7-A6B0-DDFFCDC7839F}" type="presParOf" srcId="{BD77A032-E1A1-4085-82FB-2E42C155C952}" destId="{D03DA323-9970-4FC7-9E15-9D66B9046870}" srcOrd="0" destOrd="0" presId="urn:microsoft.com/office/officeart/2018/2/layout/IconLabelList"/>
    <dgm:cxn modelId="{4B73C739-FFDA-42D5-8164-A2868D0C34E7}" type="presParOf" srcId="{BD77A032-E1A1-4085-82FB-2E42C155C952}" destId="{4D1FEF0A-065D-4FBC-B606-71B1B99CCF03}" srcOrd="1" destOrd="0" presId="urn:microsoft.com/office/officeart/2018/2/layout/IconLabelList"/>
    <dgm:cxn modelId="{6FC34B56-A1A6-46D2-B248-32AA32F58327}" type="presParOf" srcId="{BD77A032-E1A1-4085-82FB-2E42C155C952}" destId="{C145112C-B9DB-4FAB-84BE-B4131218E2E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599181-D37C-476E-BD5D-93BBD15F3C7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FB2A323-D7F6-41D0-B72C-A3F193DD1701}">
      <dgm:prSet/>
      <dgm:spPr/>
      <dgm:t>
        <a:bodyPr/>
        <a:lstStyle/>
        <a:p>
          <a:r>
            <a:rPr lang="en-US"/>
            <a:t>• Better infrastructure and outcomes in PPP facilities</a:t>
          </a:r>
        </a:p>
      </dgm:t>
    </dgm:pt>
    <dgm:pt modelId="{9AAC4DCF-5865-41EB-8926-E70AF8717535}" type="parTrans" cxnId="{2A45EF8B-4D0C-48E3-AC65-8DF902C7DA4F}">
      <dgm:prSet/>
      <dgm:spPr/>
      <dgm:t>
        <a:bodyPr/>
        <a:lstStyle/>
        <a:p>
          <a:endParaRPr lang="en-US"/>
        </a:p>
      </dgm:t>
    </dgm:pt>
    <dgm:pt modelId="{4E025897-A093-4D19-A2FE-C9937039F9B5}" type="sibTrans" cxnId="{2A45EF8B-4D0C-48E3-AC65-8DF902C7DA4F}">
      <dgm:prSet/>
      <dgm:spPr/>
      <dgm:t>
        <a:bodyPr/>
        <a:lstStyle/>
        <a:p>
          <a:endParaRPr lang="en-US"/>
        </a:p>
      </dgm:t>
    </dgm:pt>
    <dgm:pt modelId="{C4A8E802-6D6C-4901-ACB4-32B18CF58CE7}">
      <dgm:prSet/>
      <dgm:spPr/>
      <dgm:t>
        <a:bodyPr/>
        <a:lstStyle/>
        <a:p>
          <a:r>
            <a:rPr lang="en-US"/>
            <a:t>• Cost-saving potential</a:t>
          </a:r>
        </a:p>
      </dgm:t>
    </dgm:pt>
    <dgm:pt modelId="{47477E09-E432-48E4-B920-1B240FCC8336}" type="parTrans" cxnId="{665EB08C-782F-4E5B-91BE-BAAE1EE5B058}">
      <dgm:prSet/>
      <dgm:spPr/>
      <dgm:t>
        <a:bodyPr/>
        <a:lstStyle/>
        <a:p>
          <a:endParaRPr lang="en-US"/>
        </a:p>
      </dgm:t>
    </dgm:pt>
    <dgm:pt modelId="{B5F835A6-7443-43C5-A743-EA878221B52A}" type="sibTrans" cxnId="{665EB08C-782F-4E5B-91BE-BAAE1EE5B058}">
      <dgm:prSet/>
      <dgm:spPr/>
      <dgm:t>
        <a:bodyPr/>
        <a:lstStyle/>
        <a:p>
          <a:endParaRPr lang="en-US"/>
        </a:p>
      </dgm:t>
    </dgm:pt>
    <dgm:pt modelId="{59E8BE1B-9DA3-41A8-A994-3214DD3F7520}">
      <dgm:prSet/>
      <dgm:spPr/>
      <dgm:t>
        <a:bodyPr/>
        <a:lstStyle/>
        <a:p>
          <a:r>
            <a:rPr lang="en-US"/>
            <a:t>• Policy insights into successful PPP models</a:t>
          </a:r>
        </a:p>
      </dgm:t>
    </dgm:pt>
    <dgm:pt modelId="{9E05F410-FC24-4EBF-8585-A660851B6AB5}" type="parTrans" cxnId="{D8F31FB6-FB1A-45F5-A480-9B922FB8EBEB}">
      <dgm:prSet/>
      <dgm:spPr/>
      <dgm:t>
        <a:bodyPr/>
        <a:lstStyle/>
        <a:p>
          <a:endParaRPr lang="en-US"/>
        </a:p>
      </dgm:t>
    </dgm:pt>
    <dgm:pt modelId="{63C4F246-3DE9-4EB3-A35B-51189C6453A8}" type="sibTrans" cxnId="{D8F31FB6-FB1A-45F5-A480-9B922FB8EBEB}">
      <dgm:prSet/>
      <dgm:spPr/>
      <dgm:t>
        <a:bodyPr/>
        <a:lstStyle/>
        <a:p>
          <a:endParaRPr lang="en-US"/>
        </a:p>
      </dgm:t>
    </dgm:pt>
    <dgm:pt modelId="{60DFA96F-CAEE-4382-8729-C806AE94CEC5}" type="pres">
      <dgm:prSet presAssocID="{D4599181-D37C-476E-BD5D-93BBD15F3C7F}" presName="root" presStyleCnt="0">
        <dgm:presLayoutVars>
          <dgm:dir/>
          <dgm:resizeHandles val="exact"/>
        </dgm:presLayoutVars>
      </dgm:prSet>
      <dgm:spPr/>
    </dgm:pt>
    <dgm:pt modelId="{9BCD91B8-5844-4430-B270-BE5A059D5767}" type="pres">
      <dgm:prSet presAssocID="{8FB2A323-D7F6-41D0-B72C-A3F193DD1701}" presName="compNode" presStyleCnt="0"/>
      <dgm:spPr/>
    </dgm:pt>
    <dgm:pt modelId="{5DC240D5-A180-4D0A-9887-DE5992E837B9}" type="pres">
      <dgm:prSet presAssocID="{8FB2A323-D7F6-41D0-B72C-A3F193DD1701}" presName="bgRect" presStyleLbl="bgShp" presStyleIdx="0" presStyleCnt="3"/>
      <dgm:spPr/>
    </dgm:pt>
    <dgm:pt modelId="{1E4E0BC7-9587-4D9E-9DD3-8F604DA2BF16}" type="pres">
      <dgm:prSet presAssocID="{8FB2A323-D7F6-41D0-B72C-A3F193DD170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E080E880-3A10-4A20-99A1-76A236484D14}" type="pres">
      <dgm:prSet presAssocID="{8FB2A323-D7F6-41D0-B72C-A3F193DD1701}" presName="spaceRect" presStyleCnt="0"/>
      <dgm:spPr/>
    </dgm:pt>
    <dgm:pt modelId="{E5D35E2D-A456-48AA-ACCB-C68CBA22CD6F}" type="pres">
      <dgm:prSet presAssocID="{8FB2A323-D7F6-41D0-B72C-A3F193DD1701}" presName="parTx" presStyleLbl="revTx" presStyleIdx="0" presStyleCnt="3">
        <dgm:presLayoutVars>
          <dgm:chMax val="0"/>
          <dgm:chPref val="0"/>
        </dgm:presLayoutVars>
      </dgm:prSet>
      <dgm:spPr/>
    </dgm:pt>
    <dgm:pt modelId="{97B98C2F-1420-4B15-9EC7-AA2808C968B8}" type="pres">
      <dgm:prSet presAssocID="{4E025897-A093-4D19-A2FE-C9937039F9B5}" presName="sibTrans" presStyleCnt="0"/>
      <dgm:spPr/>
    </dgm:pt>
    <dgm:pt modelId="{11142ED5-2FCE-492E-B912-2EE1A325A54C}" type="pres">
      <dgm:prSet presAssocID="{C4A8E802-6D6C-4901-ACB4-32B18CF58CE7}" presName="compNode" presStyleCnt="0"/>
      <dgm:spPr/>
    </dgm:pt>
    <dgm:pt modelId="{656D7C01-1655-411C-8D27-D905FC3E3E24}" type="pres">
      <dgm:prSet presAssocID="{C4A8E802-6D6C-4901-ACB4-32B18CF58CE7}" presName="bgRect" presStyleLbl="bgShp" presStyleIdx="1" presStyleCnt="3"/>
      <dgm:spPr/>
    </dgm:pt>
    <dgm:pt modelId="{57880CFE-52F1-4374-A71B-FBD37BC8F363}" type="pres">
      <dgm:prSet presAssocID="{C4A8E802-6D6C-4901-ACB4-32B18CF58CE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iggy Bank"/>
        </a:ext>
      </dgm:extLst>
    </dgm:pt>
    <dgm:pt modelId="{D5F55746-0EE9-467C-8F8B-4A1ECA84CA24}" type="pres">
      <dgm:prSet presAssocID="{C4A8E802-6D6C-4901-ACB4-32B18CF58CE7}" presName="spaceRect" presStyleCnt="0"/>
      <dgm:spPr/>
    </dgm:pt>
    <dgm:pt modelId="{AB26BDF3-86F5-48B0-8453-336D988CD0BE}" type="pres">
      <dgm:prSet presAssocID="{C4A8E802-6D6C-4901-ACB4-32B18CF58CE7}" presName="parTx" presStyleLbl="revTx" presStyleIdx="1" presStyleCnt="3">
        <dgm:presLayoutVars>
          <dgm:chMax val="0"/>
          <dgm:chPref val="0"/>
        </dgm:presLayoutVars>
      </dgm:prSet>
      <dgm:spPr/>
    </dgm:pt>
    <dgm:pt modelId="{AB915703-3F2E-49DA-90F9-9FADFBE4C4C0}" type="pres">
      <dgm:prSet presAssocID="{B5F835A6-7443-43C5-A743-EA878221B52A}" presName="sibTrans" presStyleCnt="0"/>
      <dgm:spPr/>
    </dgm:pt>
    <dgm:pt modelId="{DDDB3D26-3B64-438B-99CE-B25A94CB6A27}" type="pres">
      <dgm:prSet presAssocID="{59E8BE1B-9DA3-41A8-A994-3214DD3F7520}" presName="compNode" presStyleCnt="0"/>
      <dgm:spPr/>
    </dgm:pt>
    <dgm:pt modelId="{5910194B-B033-4859-AB91-54A8003E1CEC}" type="pres">
      <dgm:prSet presAssocID="{59E8BE1B-9DA3-41A8-A994-3214DD3F7520}" presName="bgRect" presStyleLbl="bgShp" presStyleIdx="2" presStyleCnt="3"/>
      <dgm:spPr/>
    </dgm:pt>
    <dgm:pt modelId="{2AFF8CEF-310D-4D99-8770-88FC2D07D139}" type="pres">
      <dgm:prSet presAssocID="{59E8BE1B-9DA3-41A8-A994-3214DD3F752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6599D867-C47E-4B5B-905A-9A7B682B54BA}" type="pres">
      <dgm:prSet presAssocID="{59E8BE1B-9DA3-41A8-A994-3214DD3F7520}" presName="spaceRect" presStyleCnt="0"/>
      <dgm:spPr/>
    </dgm:pt>
    <dgm:pt modelId="{D9A6C327-352A-474E-B4D4-8CB3AE4CF9A2}" type="pres">
      <dgm:prSet presAssocID="{59E8BE1B-9DA3-41A8-A994-3214DD3F7520}" presName="parTx" presStyleLbl="revTx" presStyleIdx="2" presStyleCnt="3">
        <dgm:presLayoutVars>
          <dgm:chMax val="0"/>
          <dgm:chPref val="0"/>
        </dgm:presLayoutVars>
      </dgm:prSet>
      <dgm:spPr/>
    </dgm:pt>
  </dgm:ptLst>
  <dgm:cxnLst>
    <dgm:cxn modelId="{BC7A4301-15FF-4C33-9AF0-DFDBF1648E72}" type="presOf" srcId="{8FB2A323-D7F6-41D0-B72C-A3F193DD1701}" destId="{E5D35E2D-A456-48AA-ACCB-C68CBA22CD6F}" srcOrd="0" destOrd="0" presId="urn:microsoft.com/office/officeart/2018/2/layout/IconVerticalSolidList"/>
    <dgm:cxn modelId="{A1AEE173-4649-4816-BA60-0D16C8DFFACF}" type="presOf" srcId="{D4599181-D37C-476E-BD5D-93BBD15F3C7F}" destId="{60DFA96F-CAEE-4382-8729-C806AE94CEC5}" srcOrd="0" destOrd="0" presId="urn:microsoft.com/office/officeart/2018/2/layout/IconVerticalSolidList"/>
    <dgm:cxn modelId="{2A45EF8B-4D0C-48E3-AC65-8DF902C7DA4F}" srcId="{D4599181-D37C-476E-BD5D-93BBD15F3C7F}" destId="{8FB2A323-D7F6-41D0-B72C-A3F193DD1701}" srcOrd="0" destOrd="0" parTransId="{9AAC4DCF-5865-41EB-8926-E70AF8717535}" sibTransId="{4E025897-A093-4D19-A2FE-C9937039F9B5}"/>
    <dgm:cxn modelId="{665EB08C-782F-4E5B-91BE-BAAE1EE5B058}" srcId="{D4599181-D37C-476E-BD5D-93BBD15F3C7F}" destId="{C4A8E802-6D6C-4901-ACB4-32B18CF58CE7}" srcOrd="1" destOrd="0" parTransId="{47477E09-E432-48E4-B920-1B240FCC8336}" sibTransId="{B5F835A6-7443-43C5-A743-EA878221B52A}"/>
    <dgm:cxn modelId="{58D20993-E8B8-46A3-B0E9-696CAD1939CC}" type="presOf" srcId="{59E8BE1B-9DA3-41A8-A994-3214DD3F7520}" destId="{D9A6C327-352A-474E-B4D4-8CB3AE4CF9A2}" srcOrd="0" destOrd="0" presId="urn:microsoft.com/office/officeart/2018/2/layout/IconVerticalSolidList"/>
    <dgm:cxn modelId="{D8F31FB6-FB1A-45F5-A480-9B922FB8EBEB}" srcId="{D4599181-D37C-476E-BD5D-93BBD15F3C7F}" destId="{59E8BE1B-9DA3-41A8-A994-3214DD3F7520}" srcOrd="2" destOrd="0" parTransId="{9E05F410-FC24-4EBF-8585-A660851B6AB5}" sibTransId="{63C4F246-3DE9-4EB3-A35B-51189C6453A8}"/>
    <dgm:cxn modelId="{BD6C48C8-BB27-4C17-8B24-E630AF51891D}" type="presOf" srcId="{C4A8E802-6D6C-4901-ACB4-32B18CF58CE7}" destId="{AB26BDF3-86F5-48B0-8453-336D988CD0BE}" srcOrd="0" destOrd="0" presId="urn:microsoft.com/office/officeart/2018/2/layout/IconVerticalSolidList"/>
    <dgm:cxn modelId="{35F72897-F075-4DE8-97AB-2A47742F5869}" type="presParOf" srcId="{60DFA96F-CAEE-4382-8729-C806AE94CEC5}" destId="{9BCD91B8-5844-4430-B270-BE5A059D5767}" srcOrd="0" destOrd="0" presId="urn:microsoft.com/office/officeart/2018/2/layout/IconVerticalSolidList"/>
    <dgm:cxn modelId="{B43B675D-163A-4BC1-BFA2-F262CB6E5668}" type="presParOf" srcId="{9BCD91B8-5844-4430-B270-BE5A059D5767}" destId="{5DC240D5-A180-4D0A-9887-DE5992E837B9}" srcOrd="0" destOrd="0" presId="urn:microsoft.com/office/officeart/2018/2/layout/IconVerticalSolidList"/>
    <dgm:cxn modelId="{48FF370B-E596-4733-A1A5-50375AD4A0D5}" type="presParOf" srcId="{9BCD91B8-5844-4430-B270-BE5A059D5767}" destId="{1E4E0BC7-9587-4D9E-9DD3-8F604DA2BF16}" srcOrd="1" destOrd="0" presId="urn:microsoft.com/office/officeart/2018/2/layout/IconVerticalSolidList"/>
    <dgm:cxn modelId="{D801796E-B031-4117-A471-94713172DCE1}" type="presParOf" srcId="{9BCD91B8-5844-4430-B270-BE5A059D5767}" destId="{E080E880-3A10-4A20-99A1-76A236484D14}" srcOrd="2" destOrd="0" presId="urn:microsoft.com/office/officeart/2018/2/layout/IconVerticalSolidList"/>
    <dgm:cxn modelId="{3DD9DE4E-6104-4EB5-9951-F59DC0A791B9}" type="presParOf" srcId="{9BCD91B8-5844-4430-B270-BE5A059D5767}" destId="{E5D35E2D-A456-48AA-ACCB-C68CBA22CD6F}" srcOrd="3" destOrd="0" presId="urn:microsoft.com/office/officeart/2018/2/layout/IconVerticalSolidList"/>
    <dgm:cxn modelId="{979CB547-111F-41D0-9569-56FED5F1E15D}" type="presParOf" srcId="{60DFA96F-CAEE-4382-8729-C806AE94CEC5}" destId="{97B98C2F-1420-4B15-9EC7-AA2808C968B8}" srcOrd="1" destOrd="0" presId="urn:microsoft.com/office/officeart/2018/2/layout/IconVerticalSolidList"/>
    <dgm:cxn modelId="{97B065FF-E4DB-4970-85AD-2427CB2A5DF3}" type="presParOf" srcId="{60DFA96F-CAEE-4382-8729-C806AE94CEC5}" destId="{11142ED5-2FCE-492E-B912-2EE1A325A54C}" srcOrd="2" destOrd="0" presId="urn:microsoft.com/office/officeart/2018/2/layout/IconVerticalSolidList"/>
    <dgm:cxn modelId="{23BC681B-AA59-4562-ACE3-635ED136DA5B}" type="presParOf" srcId="{11142ED5-2FCE-492E-B912-2EE1A325A54C}" destId="{656D7C01-1655-411C-8D27-D905FC3E3E24}" srcOrd="0" destOrd="0" presId="urn:microsoft.com/office/officeart/2018/2/layout/IconVerticalSolidList"/>
    <dgm:cxn modelId="{6EC5F39F-7AEB-4497-934F-56176D7BB177}" type="presParOf" srcId="{11142ED5-2FCE-492E-B912-2EE1A325A54C}" destId="{57880CFE-52F1-4374-A71B-FBD37BC8F363}" srcOrd="1" destOrd="0" presId="urn:microsoft.com/office/officeart/2018/2/layout/IconVerticalSolidList"/>
    <dgm:cxn modelId="{99F33EDF-A8E9-4503-9207-B3EA0313684E}" type="presParOf" srcId="{11142ED5-2FCE-492E-B912-2EE1A325A54C}" destId="{D5F55746-0EE9-467C-8F8B-4A1ECA84CA24}" srcOrd="2" destOrd="0" presId="urn:microsoft.com/office/officeart/2018/2/layout/IconVerticalSolidList"/>
    <dgm:cxn modelId="{E1A5ACCD-0F49-4E73-8105-2DFFB23FE2A3}" type="presParOf" srcId="{11142ED5-2FCE-492E-B912-2EE1A325A54C}" destId="{AB26BDF3-86F5-48B0-8453-336D988CD0BE}" srcOrd="3" destOrd="0" presId="urn:microsoft.com/office/officeart/2018/2/layout/IconVerticalSolidList"/>
    <dgm:cxn modelId="{B9CC9FB0-43EF-4886-AD47-E44FFD6C1A80}" type="presParOf" srcId="{60DFA96F-CAEE-4382-8729-C806AE94CEC5}" destId="{AB915703-3F2E-49DA-90F9-9FADFBE4C4C0}" srcOrd="3" destOrd="0" presId="urn:microsoft.com/office/officeart/2018/2/layout/IconVerticalSolidList"/>
    <dgm:cxn modelId="{B98C2C5E-B55A-41B7-9D0A-9C872332F671}" type="presParOf" srcId="{60DFA96F-CAEE-4382-8729-C806AE94CEC5}" destId="{DDDB3D26-3B64-438B-99CE-B25A94CB6A27}" srcOrd="4" destOrd="0" presId="urn:microsoft.com/office/officeart/2018/2/layout/IconVerticalSolidList"/>
    <dgm:cxn modelId="{594240E9-4D04-4EF9-B97F-4A1331241E23}" type="presParOf" srcId="{DDDB3D26-3B64-438B-99CE-B25A94CB6A27}" destId="{5910194B-B033-4859-AB91-54A8003E1CEC}" srcOrd="0" destOrd="0" presId="urn:microsoft.com/office/officeart/2018/2/layout/IconVerticalSolidList"/>
    <dgm:cxn modelId="{9CE74519-AB34-4688-836D-F5FAD29181A2}" type="presParOf" srcId="{DDDB3D26-3B64-438B-99CE-B25A94CB6A27}" destId="{2AFF8CEF-310D-4D99-8770-88FC2D07D139}" srcOrd="1" destOrd="0" presId="urn:microsoft.com/office/officeart/2018/2/layout/IconVerticalSolidList"/>
    <dgm:cxn modelId="{61C2E22E-4A9F-427C-9BB5-4D776BC3B148}" type="presParOf" srcId="{DDDB3D26-3B64-438B-99CE-B25A94CB6A27}" destId="{6599D867-C47E-4B5B-905A-9A7B682B54BA}" srcOrd="2" destOrd="0" presId="urn:microsoft.com/office/officeart/2018/2/layout/IconVerticalSolidList"/>
    <dgm:cxn modelId="{ACD8F99F-0CDD-48FB-BB2B-2EA511E7D084}" type="presParOf" srcId="{DDDB3D26-3B64-438B-99CE-B25A94CB6A27}" destId="{D9A6C327-352A-474E-B4D4-8CB3AE4CF9A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BC9E25-0D90-4D21-A37A-E4EFC570236E}">
      <dsp:nvSpPr>
        <dsp:cNvPr id="0" name=""/>
        <dsp:cNvSpPr/>
      </dsp:nvSpPr>
      <dsp:spPr>
        <a:xfrm>
          <a:off x="0" y="441"/>
          <a:ext cx="7543800" cy="103341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F1B1CA-82D4-4EC8-AC0C-C5CFDB3EF1C8}">
      <dsp:nvSpPr>
        <dsp:cNvPr id="0" name=""/>
        <dsp:cNvSpPr/>
      </dsp:nvSpPr>
      <dsp:spPr>
        <a:xfrm>
          <a:off x="312608" y="232960"/>
          <a:ext cx="568379" cy="5683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7D7DB5-A551-498E-9184-0D91505356C6}">
      <dsp:nvSpPr>
        <dsp:cNvPr id="0" name=""/>
        <dsp:cNvSpPr/>
      </dsp:nvSpPr>
      <dsp:spPr>
        <a:xfrm>
          <a:off x="1193597" y="441"/>
          <a:ext cx="6350202" cy="1033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70" tIns="109370" rIns="109370" bIns="109370" numCol="1" spcCol="1270" anchor="ctr" anchorCtr="0">
          <a:noAutofit/>
        </a:bodyPr>
        <a:lstStyle/>
        <a:p>
          <a:pPr marL="0" lvl="0" indent="0" algn="l" defTabSz="889000">
            <a:lnSpc>
              <a:spcPct val="100000"/>
            </a:lnSpc>
            <a:spcBef>
              <a:spcPct val="0"/>
            </a:spcBef>
            <a:spcAft>
              <a:spcPct val="35000"/>
            </a:spcAft>
            <a:buNone/>
          </a:pPr>
          <a:r>
            <a:rPr lang="en-US" sz="2000" kern="1200"/>
            <a:t>PPPs address healthcare infrastructure challenges through government-private collaborations.</a:t>
          </a:r>
        </a:p>
      </dsp:txBody>
      <dsp:txXfrm>
        <a:off x="1193597" y="441"/>
        <a:ext cx="6350202" cy="1033417"/>
      </dsp:txXfrm>
    </dsp:sp>
    <dsp:sp modelId="{61C5F092-684B-4C9D-B081-CFDE375113BF}">
      <dsp:nvSpPr>
        <dsp:cNvPr id="0" name=""/>
        <dsp:cNvSpPr/>
      </dsp:nvSpPr>
      <dsp:spPr>
        <a:xfrm>
          <a:off x="0" y="1292213"/>
          <a:ext cx="7543800" cy="103341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43E729-A8BF-4BAF-BC95-DACE77814F91}">
      <dsp:nvSpPr>
        <dsp:cNvPr id="0" name=""/>
        <dsp:cNvSpPr/>
      </dsp:nvSpPr>
      <dsp:spPr>
        <a:xfrm>
          <a:off x="312608" y="1524732"/>
          <a:ext cx="568379" cy="5683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9891BF3-62B3-4F22-A5E2-AC31AC92B6B6}">
      <dsp:nvSpPr>
        <dsp:cNvPr id="0" name=""/>
        <dsp:cNvSpPr/>
      </dsp:nvSpPr>
      <dsp:spPr>
        <a:xfrm>
          <a:off x="1193597" y="1292213"/>
          <a:ext cx="6350202" cy="1033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70" tIns="109370" rIns="109370" bIns="109370" numCol="1" spcCol="1270" anchor="ctr" anchorCtr="0">
          <a:noAutofit/>
        </a:bodyPr>
        <a:lstStyle/>
        <a:p>
          <a:pPr marL="0" lvl="0" indent="0" algn="l" defTabSz="889000">
            <a:lnSpc>
              <a:spcPct val="100000"/>
            </a:lnSpc>
            <a:spcBef>
              <a:spcPct val="0"/>
            </a:spcBef>
            <a:spcAft>
              <a:spcPct val="35000"/>
            </a:spcAft>
            <a:buNone/>
          </a:pPr>
          <a:r>
            <a:rPr lang="en-US" sz="2000" kern="1200"/>
            <a:t>They aim to reduce costs, improve service quality, and enhance access.</a:t>
          </a:r>
        </a:p>
      </dsp:txBody>
      <dsp:txXfrm>
        <a:off x="1193597" y="1292213"/>
        <a:ext cx="6350202" cy="1033417"/>
      </dsp:txXfrm>
    </dsp:sp>
    <dsp:sp modelId="{45BF5B56-BED1-4BB9-9EC2-61F7B6C89678}">
      <dsp:nvSpPr>
        <dsp:cNvPr id="0" name=""/>
        <dsp:cNvSpPr/>
      </dsp:nvSpPr>
      <dsp:spPr>
        <a:xfrm>
          <a:off x="0" y="2583985"/>
          <a:ext cx="7543800" cy="103341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1E0DAC-DF3D-4B8B-9301-69D6B6A0AC33}">
      <dsp:nvSpPr>
        <dsp:cNvPr id="0" name=""/>
        <dsp:cNvSpPr/>
      </dsp:nvSpPr>
      <dsp:spPr>
        <a:xfrm>
          <a:off x="312608" y="2816504"/>
          <a:ext cx="568379" cy="5683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ED41E5-7E7C-4413-A281-D9084DD8B46D}">
      <dsp:nvSpPr>
        <dsp:cNvPr id="0" name=""/>
        <dsp:cNvSpPr/>
      </dsp:nvSpPr>
      <dsp:spPr>
        <a:xfrm>
          <a:off x="1193597" y="2583985"/>
          <a:ext cx="6350202" cy="1033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70" tIns="109370" rIns="109370" bIns="109370" numCol="1" spcCol="1270" anchor="ctr" anchorCtr="0">
          <a:noAutofit/>
        </a:bodyPr>
        <a:lstStyle/>
        <a:p>
          <a:pPr marL="0" lvl="0" indent="0" algn="l" defTabSz="889000">
            <a:lnSpc>
              <a:spcPct val="100000"/>
            </a:lnSpc>
            <a:spcBef>
              <a:spcPct val="0"/>
            </a:spcBef>
            <a:spcAft>
              <a:spcPct val="35000"/>
            </a:spcAft>
            <a:buNone/>
          </a:pPr>
          <a:r>
            <a:rPr lang="en-US" sz="2000" kern="1200"/>
            <a:t>Gap: Limited empirical evidence of PPP impact in India.</a:t>
          </a:r>
        </a:p>
      </dsp:txBody>
      <dsp:txXfrm>
        <a:off x="1193597" y="2583985"/>
        <a:ext cx="6350202" cy="10334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61EE7-F3BB-074A-B1CC-FA009DA10E05}">
      <dsp:nvSpPr>
        <dsp:cNvPr id="0" name=""/>
        <dsp:cNvSpPr/>
      </dsp:nvSpPr>
      <dsp:spPr>
        <a:xfrm>
          <a:off x="5018484" y="974439"/>
          <a:ext cx="1501921" cy="150199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11896F-6D53-444D-8B1C-55041E55D54A}">
      <dsp:nvSpPr>
        <dsp:cNvPr id="0" name=""/>
        <dsp:cNvSpPr/>
      </dsp:nvSpPr>
      <dsp:spPr>
        <a:xfrm>
          <a:off x="5068720" y="1024514"/>
          <a:ext cx="1402094" cy="14018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 Research databases</a:t>
          </a:r>
        </a:p>
      </dsp:txBody>
      <dsp:txXfrm>
        <a:off x="5269019" y="1224816"/>
        <a:ext cx="1001495" cy="1001244"/>
      </dsp:txXfrm>
    </dsp:sp>
    <dsp:sp modelId="{BFF7A952-F285-2A44-93DF-2C9B0F319BFF}">
      <dsp:nvSpPr>
        <dsp:cNvPr id="0" name=""/>
        <dsp:cNvSpPr/>
      </dsp:nvSpPr>
      <dsp:spPr>
        <a:xfrm rot="2700000">
          <a:off x="3459874" y="974333"/>
          <a:ext cx="1501946" cy="1501946"/>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9874F0-1E37-0F45-96BB-8BDB943F4207}">
      <dsp:nvSpPr>
        <dsp:cNvPr id="0" name=""/>
        <dsp:cNvSpPr/>
      </dsp:nvSpPr>
      <dsp:spPr>
        <a:xfrm>
          <a:off x="3516562" y="1024514"/>
          <a:ext cx="1402094" cy="14018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 Govt. health portals</a:t>
          </a:r>
        </a:p>
      </dsp:txBody>
      <dsp:txXfrm>
        <a:off x="3716862" y="1224816"/>
        <a:ext cx="1001495" cy="1001244"/>
      </dsp:txXfrm>
    </dsp:sp>
    <dsp:sp modelId="{0C35F2E4-F618-5049-9AF3-C502087F1828}">
      <dsp:nvSpPr>
        <dsp:cNvPr id="0" name=""/>
        <dsp:cNvSpPr/>
      </dsp:nvSpPr>
      <dsp:spPr>
        <a:xfrm rot="2700000">
          <a:off x="1914157" y="974333"/>
          <a:ext cx="1501946" cy="1501946"/>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98806F-DD71-BD4B-94C4-D120C29B3426}">
      <dsp:nvSpPr>
        <dsp:cNvPr id="0" name=""/>
        <dsp:cNvSpPr/>
      </dsp:nvSpPr>
      <dsp:spPr>
        <a:xfrm>
          <a:off x="1964405" y="1024514"/>
          <a:ext cx="1402094" cy="14018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 Hospital websites</a:t>
          </a:r>
        </a:p>
      </dsp:txBody>
      <dsp:txXfrm>
        <a:off x="2164704" y="1224816"/>
        <a:ext cx="1001495" cy="1001244"/>
      </dsp:txXfrm>
    </dsp:sp>
    <dsp:sp modelId="{C78E9F4A-45B1-C846-A295-4F02579FB969}">
      <dsp:nvSpPr>
        <dsp:cNvPr id="0" name=""/>
        <dsp:cNvSpPr/>
      </dsp:nvSpPr>
      <dsp:spPr>
        <a:xfrm rot="2700000">
          <a:off x="362000" y="974333"/>
          <a:ext cx="1501946" cy="1501946"/>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2373C2-E331-1240-A409-D2D1AB6B9089}">
      <dsp:nvSpPr>
        <dsp:cNvPr id="0" name=""/>
        <dsp:cNvSpPr/>
      </dsp:nvSpPr>
      <dsp:spPr>
        <a:xfrm>
          <a:off x="412248" y="1024514"/>
          <a:ext cx="1402094" cy="14018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Secondary data via:</a:t>
          </a:r>
        </a:p>
      </dsp:txBody>
      <dsp:txXfrm>
        <a:off x="612547" y="1224816"/>
        <a:ext cx="1001495" cy="10012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AE212-C661-431B-91F4-C31E74C84C13}">
      <dsp:nvSpPr>
        <dsp:cNvPr id="0" name=""/>
        <dsp:cNvSpPr/>
      </dsp:nvSpPr>
      <dsp:spPr>
        <a:xfrm>
          <a:off x="727338" y="0"/>
          <a:ext cx="1013043" cy="10130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54EA2D-1EB2-4AFB-9E6D-963E7030C21C}">
      <dsp:nvSpPr>
        <dsp:cNvPr id="0" name=""/>
        <dsp:cNvSpPr/>
      </dsp:nvSpPr>
      <dsp:spPr>
        <a:xfrm>
          <a:off x="72244" y="1133269"/>
          <a:ext cx="225120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 Use of secondary data only</a:t>
          </a:r>
        </a:p>
      </dsp:txBody>
      <dsp:txXfrm>
        <a:off x="72244" y="1133269"/>
        <a:ext cx="2251206" cy="720000"/>
      </dsp:txXfrm>
    </dsp:sp>
    <dsp:sp modelId="{66EEA6B6-A177-476A-8915-262E069C6BCD}">
      <dsp:nvSpPr>
        <dsp:cNvPr id="0" name=""/>
        <dsp:cNvSpPr/>
      </dsp:nvSpPr>
      <dsp:spPr>
        <a:xfrm>
          <a:off x="3638656" y="0"/>
          <a:ext cx="1013043" cy="10130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F87427-8D58-4DA9-90D5-A5F4407A81B0}">
      <dsp:nvSpPr>
        <dsp:cNvPr id="0" name=""/>
        <dsp:cNvSpPr/>
      </dsp:nvSpPr>
      <dsp:spPr>
        <a:xfrm>
          <a:off x="2732765" y="1161550"/>
          <a:ext cx="293244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 </a:t>
          </a:r>
          <a:r>
            <a:rPr lang="en-US" sz="2000" kern="1200" dirty="0"/>
            <a:t>No patient involvement</a:t>
          </a:r>
        </a:p>
      </dsp:txBody>
      <dsp:txXfrm>
        <a:off x="2732765" y="1161550"/>
        <a:ext cx="2932444" cy="720000"/>
      </dsp:txXfrm>
    </dsp:sp>
    <dsp:sp modelId="{D03DA323-9970-4FC7-9E15-9D66B9046870}">
      <dsp:nvSpPr>
        <dsp:cNvPr id="0" name=""/>
        <dsp:cNvSpPr/>
      </dsp:nvSpPr>
      <dsp:spPr>
        <a:xfrm>
          <a:off x="6873078" y="0"/>
          <a:ext cx="1013043" cy="10130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45112C-B9DB-4FAB-84BE-B4131218E2EB}">
      <dsp:nvSpPr>
        <dsp:cNvPr id="0" name=""/>
        <dsp:cNvSpPr/>
      </dsp:nvSpPr>
      <dsp:spPr>
        <a:xfrm>
          <a:off x="6106379" y="1161550"/>
          <a:ext cx="275921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 Maintains confidentiality</a:t>
          </a:r>
        </a:p>
      </dsp:txBody>
      <dsp:txXfrm>
        <a:off x="6106379" y="1161550"/>
        <a:ext cx="2759214"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240D5-A180-4D0A-9887-DE5992E837B9}">
      <dsp:nvSpPr>
        <dsp:cNvPr id="0" name=""/>
        <dsp:cNvSpPr/>
      </dsp:nvSpPr>
      <dsp:spPr>
        <a:xfrm>
          <a:off x="0" y="566"/>
          <a:ext cx="4435078" cy="132455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4E0BC7-9587-4D9E-9DD3-8F604DA2BF16}">
      <dsp:nvSpPr>
        <dsp:cNvPr id="0" name=""/>
        <dsp:cNvSpPr/>
      </dsp:nvSpPr>
      <dsp:spPr>
        <a:xfrm>
          <a:off x="400679" y="298591"/>
          <a:ext cx="728507" cy="7285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D35E2D-A456-48AA-ACCB-C68CBA22CD6F}">
      <dsp:nvSpPr>
        <dsp:cNvPr id="0" name=""/>
        <dsp:cNvSpPr/>
      </dsp:nvSpPr>
      <dsp:spPr>
        <a:xfrm>
          <a:off x="1529865" y="566"/>
          <a:ext cx="2905212"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889000">
            <a:lnSpc>
              <a:spcPct val="90000"/>
            </a:lnSpc>
            <a:spcBef>
              <a:spcPct val="0"/>
            </a:spcBef>
            <a:spcAft>
              <a:spcPct val="35000"/>
            </a:spcAft>
            <a:buNone/>
          </a:pPr>
          <a:r>
            <a:rPr lang="en-US" sz="2000" kern="1200"/>
            <a:t>• Better infrastructure and outcomes in PPP facilities</a:t>
          </a:r>
        </a:p>
      </dsp:txBody>
      <dsp:txXfrm>
        <a:off x="1529865" y="566"/>
        <a:ext cx="2905212" cy="1324558"/>
      </dsp:txXfrm>
    </dsp:sp>
    <dsp:sp modelId="{656D7C01-1655-411C-8D27-D905FC3E3E24}">
      <dsp:nvSpPr>
        <dsp:cNvPr id="0" name=""/>
        <dsp:cNvSpPr/>
      </dsp:nvSpPr>
      <dsp:spPr>
        <a:xfrm>
          <a:off x="0" y="1656264"/>
          <a:ext cx="4435078" cy="132455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880CFE-52F1-4374-A71B-FBD37BC8F363}">
      <dsp:nvSpPr>
        <dsp:cNvPr id="0" name=""/>
        <dsp:cNvSpPr/>
      </dsp:nvSpPr>
      <dsp:spPr>
        <a:xfrm>
          <a:off x="400679" y="1954290"/>
          <a:ext cx="728507" cy="7285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26BDF3-86F5-48B0-8453-336D988CD0BE}">
      <dsp:nvSpPr>
        <dsp:cNvPr id="0" name=""/>
        <dsp:cNvSpPr/>
      </dsp:nvSpPr>
      <dsp:spPr>
        <a:xfrm>
          <a:off x="1529865" y="1656264"/>
          <a:ext cx="2905212"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889000">
            <a:lnSpc>
              <a:spcPct val="90000"/>
            </a:lnSpc>
            <a:spcBef>
              <a:spcPct val="0"/>
            </a:spcBef>
            <a:spcAft>
              <a:spcPct val="35000"/>
            </a:spcAft>
            <a:buNone/>
          </a:pPr>
          <a:r>
            <a:rPr lang="en-US" sz="2000" kern="1200"/>
            <a:t>• Cost-saving potential</a:t>
          </a:r>
        </a:p>
      </dsp:txBody>
      <dsp:txXfrm>
        <a:off x="1529865" y="1656264"/>
        <a:ext cx="2905212" cy="1324558"/>
      </dsp:txXfrm>
    </dsp:sp>
    <dsp:sp modelId="{5910194B-B033-4859-AB91-54A8003E1CEC}">
      <dsp:nvSpPr>
        <dsp:cNvPr id="0" name=""/>
        <dsp:cNvSpPr/>
      </dsp:nvSpPr>
      <dsp:spPr>
        <a:xfrm>
          <a:off x="0" y="3311963"/>
          <a:ext cx="4435078" cy="132455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FF8CEF-310D-4D99-8770-88FC2D07D139}">
      <dsp:nvSpPr>
        <dsp:cNvPr id="0" name=""/>
        <dsp:cNvSpPr/>
      </dsp:nvSpPr>
      <dsp:spPr>
        <a:xfrm>
          <a:off x="400679" y="3609988"/>
          <a:ext cx="728507" cy="7285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A6C327-352A-474E-B4D4-8CB3AE4CF9A2}">
      <dsp:nvSpPr>
        <dsp:cNvPr id="0" name=""/>
        <dsp:cNvSpPr/>
      </dsp:nvSpPr>
      <dsp:spPr>
        <a:xfrm>
          <a:off x="1529865" y="3311963"/>
          <a:ext cx="2905212"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889000">
            <a:lnSpc>
              <a:spcPct val="90000"/>
            </a:lnSpc>
            <a:spcBef>
              <a:spcPct val="0"/>
            </a:spcBef>
            <a:spcAft>
              <a:spcPct val="35000"/>
            </a:spcAft>
            <a:buNone/>
          </a:pPr>
          <a:r>
            <a:rPr lang="en-US" sz="2000" kern="1200"/>
            <a:t>• Policy insights into successful PPP models</a:t>
          </a:r>
        </a:p>
      </dsp:txBody>
      <dsp:txXfrm>
        <a:off x="1529865" y="3311963"/>
        <a:ext cx="2905212" cy="132455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node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GB"/>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5/16/25</a:t>
            </a:fld>
            <a:endParaRPr lang="en-US"/>
          </a:p>
        </p:txBody>
      </p:sp>
      <p:sp>
        <p:nvSpPr>
          <p:cNvPr id="5" name="Footer Placeholder 4"/>
          <p:cNvSpPr>
            <a:spLocks noGrp="1"/>
          </p:cNvSpPr>
          <p:nvPr>
            <p:ph type="ftr" sz="quarter" idx="11"/>
          </p:nvPr>
        </p:nvSpPr>
        <p:spPr>
          <a:xfrm>
            <a:off x="812805" y="6272785"/>
            <a:ext cx="4745736" cy="365125"/>
          </a:xfrm>
        </p:spPr>
        <p:txBody>
          <a:bodyPr/>
          <a:lstStyle/>
          <a:p>
            <a:endParaRPr lang="en-U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C1FF6DA9-008F-8B48-92A6-B652298478BF}" type="slidenum">
              <a:rPr lang="en-US" smtClean="0"/>
              <a:t>‹#›</a:t>
            </a:fld>
            <a:endParaRPr lang="en-US"/>
          </a:p>
        </p:txBody>
      </p:sp>
    </p:spTree>
    <p:extLst>
      <p:ext uri="{BB962C8B-B14F-4D97-AF65-F5344CB8AC3E}">
        <p14:creationId xmlns:p14="http://schemas.microsoft.com/office/powerpoint/2010/main" val="2921494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5/16/25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59114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GB"/>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5/16/25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39842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5/16/25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75580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GB"/>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5BCAD085-E8A6-8845-BD4E-CB4CCA059FC4}" type="datetimeFigureOut">
              <a:rPr lang="en-US" smtClean="0"/>
              <a:t>5/16/25</a:t>
            </a:fld>
            <a:endParaRPr lang="en-U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2797947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5/16/25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00338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5/16/25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
        <p:nvSpPr>
          <p:cNvPr id="10" name="Title 9"/>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3990628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5BCAD085-E8A6-8845-BD4E-CB4CCA059FC4}" type="datetimeFigureOut">
              <a:rPr lang="en-US" smtClean="0"/>
              <a:t>5/16/25</a:t>
            </a:fld>
            <a:endParaRPr lang="en-U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
        <p:nvSpPr>
          <p:cNvPr id="6" name="Title 5"/>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854941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5/16/25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56335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GB"/>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Date Placeholder 8"/>
          <p:cNvSpPr>
            <a:spLocks noGrp="1"/>
          </p:cNvSpPr>
          <p:nvPr>
            <p:ph type="dt" sz="half" idx="10"/>
          </p:nvPr>
        </p:nvSpPr>
        <p:spPr/>
        <p:txBody>
          <a:bodyPr/>
          <a:lstStyle/>
          <a:p>
            <a:fld id="{5BCAD085-E8A6-8845-BD4E-CB4CCA059FC4}" type="datetimeFigureOut">
              <a:rPr lang="en-US" smtClean="0"/>
              <a:t>5/16/25</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76069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GB"/>
              <a:t>Click to edit Master title style</a:t>
            </a:r>
            <a:endParaRPr lang="en-US" dirty="0"/>
          </a:p>
        </p:txBody>
      </p:sp>
      <p:sp>
        <p:nvSpPr>
          <p:cNvPr id="3" name="Picture Placeholder 2"/>
          <p:cNvSpPr>
            <a:spLocks noGrp="1"/>
          </p:cNvSpPr>
          <p:nvPr>
            <p:ph type="pic" idx="1"/>
          </p:nvPr>
        </p:nvSpPr>
        <p:spPr>
          <a:xfrm>
            <a:off x="0" y="0"/>
            <a:ext cx="6227805"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ate Placeholder 7"/>
          <p:cNvSpPr>
            <a:spLocks noGrp="1"/>
          </p:cNvSpPr>
          <p:nvPr>
            <p:ph type="dt" sz="half" idx="10"/>
          </p:nvPr>
        </p:nvSpPr>
        <p:spPr/>
        <p:txBody>
          <a:bodyPr/>
          <a:lstStyle/>
          <a:p>
            <a:fld id="{5BCAD085-E8A6-8845-BD4E-CB4CCA059FC4}" type="datetimeFigureOut">
              <a:rPr lang="en-US" smtClean="0"/>
              <a:t>5/16/25</a:t>
            </a:fld>
            <a:endParaRPr lang="en-US"/>
          </a:p>
        </p:txBody>
      </p:sp>
      <p:sp>
        <p:nvSpPr>
          <p:cNvPr id="10" name="Slide Number Placeholder 9"/>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00588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5BCAD085-E8A6-8845-BD4E-CB4CCA059FC4}" type="datetimeFigureOut">
              <a:rPr lang="en-US" smtClean="0"/>
              <a:t>5/16/25</a:t>
            </a:fld>
            <a:endParaRPr lang="en-U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420423784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7.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journals.lww.com/jphmp/" TargetMode="External"/><Relationship Id="rId7" Type="http://schemas.openxmlformats.org/officeDocument/2006/relationships/hyperlink" Target="https://pmc.ncbi.nlm.nih.gov/articles/PMC11633277/?utm_source=chatgpt.com" TargetMode="External"/><Relationship Id="rId2" Type="http://schemas.openxmlformats.org/officeDocument/2006/relationships/hyperlink" Target="https://www.journals.elsevier.com/health-policy." TargetMode="External"/><Relationship Id="rId1" Type="http://schemas.openxmlformats.org/officeDocument/2006/relationships/slideLayout" Target="../slideLayouts/slideLayout2.xml"/><Relationship Id="rId6" Type="http://schemas.openxmlformats.org/officeDocument/2006/relationships/hyperlink" Target="https://www.researchgate.net/publication/354372773_Public-Private_Partnerships_in_Healthcare_Evidence_from_India?utm_source=chatgpt.com" TargetMode="External"/><Relationship Id="rId5" Type="http://schemas.openxmlformats.org/officeDocument/2006/relationships/hyperlink" Target="https://www.journals.elsevier.com/journal-of-patient-centered-care" TargetMode="External"/><Relationship Id="rId4" Type="http://schemas.openxmlformats.org/officeDocument/2006/relationships/hyperlink" Target="https://onlinelibrary.wiley.com/journal/" TargetMode="Externa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s://pmc.ncbi.nlm.nih.gov/articles/PMC11633277/?utm_source=chatgpt.com" TargetMode="External"/><Relationship Id="rId2" Type="http://schemas.openxmlformats.org/officeDocument/2006/relationships/hyperlink" Target="https://www.researchgate.net/publication/354372773_Public-Private_Partnerships_in_Healthcare_Evidence_from_India?utm_source=chatgpt.com"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www.researchgate.net/publication/390696546_Patient-Centered_Care_Models_-Exploring_Personalized_Care_shared_decision-making_and_holistic_treatment_approaches?utm_source=chatgpt.com" TargetMode="External"/><Relationship Id="rId2" Type="http://schemas.openxmlformats.org/officeDocument/2006/relationships/hyperlink" Target="https://www.sciencedirect.com/science/article/abs/pii/S0168822722009500?utm_source=chatgpt.com"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B384DB2-5DBE-4000-BBD8-68F4A6F35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1714"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25">
            <a:extLst>
              <a:ext uri="{FF2B5EF4-FFF2-40B4-BE49-F238E27FC236}">
                <a16:creationId xmlns:a16="http://schemas.microsoft.com/office/drawing/2014/main" id="{F8497EEB-0DDE-4044-AAB7-899504057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72078"/>
            <a:ext cx="9144000" cy="309575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291D5588-0A43-44F8-8BF9-4BD0CB0731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84192" y="5218262"/>
            <a:ext cx="810678" cy="1080902"/>
            <a:chOff x="9685338" y="4460675"/>
            <a:chExt cx="1080904" cy="1080902"/>
          </a:xfrm>
        </p:grpSpPr>
        <p:sp>
          <p:nvSpPr>
            <p:cNvPr id="29" name="Oval 28">
              <a:extLst>
                <a:ext uri="{FF2B5EF4-FFF2-40B4-BE49-F238E27FC236}">
                  <a16:creationId xmlns:a16="http://schemas.microsoft.com/office/drawing/2014/main" id="{C96F04B2-EA02-4F51-91CB-9399DBE72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0" name="Oval 29">
              <a:extLst>
                <a:ext uri="{FF2B5EF4-FFF2-40B4-BE49-F238E27FC236}">
                  <a16:creationId xmlns:a16="http://schemas.microsoft.com/office/drawing/2014/main" id="{524F9A86-344F-4139-A831-9D8F3E0EE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FBB16FBB-8228-464E-6BCF-DB90761CFE2B}"/>
              </a:ext>
            </a:extLst>
          </p:cNvPr>
          <p:cNvSpPr>
            <a:spLocks noGrp="1"/>
          </p:cNvSpPr>
          <p:nvPr>
            <p:ph type="ctrTitle"/>
          </p:nvPr>
        </p:nvSpPr>
        <p:spPr>
          <a:xfrm>
            <a:off x="0" y="3667574"/>
            <a:ext cx="8757509" cy="1604733"/>
          </a:xfrm>
        </p:spPr>
        <p:txBody>
          <a:bodyPr anchor="b">
            <a:normAutofit fontScale="90000"/>
          </a:bodyPr>
          <a:lstStyle/>
          <a:p>
            <a:pPr algn="ctr"/>
            <a:r>
              <a:rPr lang="en-IN" sz="2200" i="1" kern="100" dirty="0">
                <a:effectLst/>
                <a:latin typeface="Calibri" panose="020F0502020204030204" pitchFamily="34" charset="0"/>
                <a:ea typeface="Times New Roman" panose="02020603050405020304" pitchFamily="18" charset="0"/>
                <a:cs typeface="Times New Roman" panose="02020603050405020304" pitchFamily="18" charset="0"/>
              </a:rPr>
              <a:t>“Evaluating the Impact of Public-Private Partnerships on Enhancing Healthcare Infrastructure”</a:t>
            </a:r>
            <a:br>
              <a:rPr lang="en-IN" sz="1600" i="1" kern="100" dirty="0">
                <a:effectLst/>
                <a:latin typeface="Calibri" panose="020F0502020204030204" pitchFamily="34" charset="0"/>
                <a:ea typeface="Times New Roman" panose="02020603050405020304" pitchFamily="18" charset="0"/>
                <a:cs typeface="Times New Roman" panose="02020603050405020304" pitchFamily="18" charset="0"/>
              </a:rPr>
            </a:br>
            <a:br>
              <a:rPr lang="en-IN" sz="1600" kern="100" dirty="0">
                <a:effectLst/>
                <a:latin typeface="Calibri" panose="020F0502020204030204" pitchFamily="34" charset="0"/>
                <a:ea typeface="Calibri" panose="020F0502020204030204" pitchFamily="34" charset="0"/>
                <a:cs typeface="Times New Roman" panose="02020603050405020304" pitchFamily="18" charset="0"/>
              </a:rPr>
            </a:br>
            <a:r>
              <a:rPr lang="en-IN" sz="1600" b="1" kern="1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IN" sz="1600" b="1" kern="100" dirty="0">
                <a:effectLst/>
                <a:latin typeface="Calibri Light" panose="020F0302020204030204" pitchFamily="34" charset="0"/>
                <a:ea typeface="Times New Roman" panose="02020603050405020304" pitchFamily="18" charset="0"/>
                <a:cs typeface="Times New Roman" panose="02020603050405020304" pitchFamily="18" charset="0"/>
              </a:rPr>
            </a:br>
            <a:br>
              <a:rPr lang="en-IN" sz="1600" b="1" kern="100" dirty="0">
                <a:effectLst/>
                <a:latin typeface="Calibri Light" panose="020F0302020204030204" pitchFamily="34" charset="0"/>
                <a:ea typeface="Times New Roman" panose="02020603050405020304" pitchFamily="18" charset="0"/>
                <a:cs typeface="Times New Roman" panose="02020603050405020304" pitchFamily="18" charset="0"/>
              </a:rPr>
            </a:br>
            <a:br>
              <a:rPr lang="en-IN" sz="1800" b="1" kern="100" dirty="0">
                <a:latin typeface="Times New Roman" panose="02020603050405020304" pitchFamily="18" charset="0"/>
                <a:ea typeface="Times New Roman" panose="02020603050405020304" pitchFamily="18" charset="0"/>
                <a:cs typeface="Times New Roman" panose="02020603050405020304" pitchFamily="18" charset="0"/>
              </a:rPr>
            </a:br>
            <a: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Presenter :Priyanka Dinesh Singh</a:t>
            </a:r>
            <a:b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faculty : </a:t>
            </a:r>
            <a:r>
              <a:rPr lang="en-IN" sz="1800" b="1" kern="100" dirty="0" err="1">
                <a:effectLst/>
                <a:latin typeface="Times New Roman" panose="02020603050405020304" pitchFamily="18" charset="0"/>
                <a:ea typeface="Times New Roman" panose="02020603050405020304" pitchFamily="18" charset="0"/>
                <a:cs typeface="Times New Roman" panose="02020603050405020304" pitchFamily="18" charset="0"/>
              </a:rPr>
              <a:t>Dr.</a:t>
            </a:r>
            <a: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 Ekta Saroha</a:t>
            </a:r>
            <a:br>
              <a:rPr lang="en-IN" sz="1800" b="1" kern="100" dirty="0">
                <a:effectLst/>
                <a:latin typeface="Calibri Light" panose="020F0302020204030204" pitchFamily="34" charset="0"/>
                <a:ea typeface="Times New Roman" panose="02020603050405020304" pitchFamily="18" charset="0"/>
                <a:cs typeface="Times New Roman" panose="02020603050405020304" pitchFamily="18" charset="0"/>
              </a:rPr>
            </a:br>
            <a:br>
              <a:rPr lang="en-IN" sz="1800" b="1" dirty="0"/>
            </a:br>
            <a:r>
              <a:rPr lang="en-IN" sz="1800" b="1" dirty="0" err="1"/>
              <a:t>iihmr</a:t>
            </a:r>
            <a:r>
              <a:rPr lang="en-IN" sz="1800" b="1" dirty="0"/>
              <a:t> </a:t>
            </a:r>
            <a:r>
              <a:rPr lang="en-IN" sz="1800" b="1" dirty="0" err="1"/>
              <a:t>delhi</a:t>
            </a:r>
            <a:endParaRPr lang="en-US" sz="1800" b="1" dirty="0"/>
          </a:p>
        </p:txBody>
      </p:sp>
      <p:pic>
        <p:nvPicPr>
          <p:cNvPr id="6" name="Graphic 5" descr="Hospital">
            <a:extLst>
              <a:ext uri="{FF2B5EF4-FFF2-40B4-BE49-F238E27FC236}">
                <a16:creationId xmlns:a16="http://schemas.microsoft.com/office/drawing/2014/main" id="{E8721729-DB26-E5E2-5C08-248A39637B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90041" y="944943"/>
            <a:ext cx="1963946" cy="1576552"/>
          </a:xfrm>
          <a:prstGeom prst="rect">
            <a:avLst/>
          </a:prstGeom>
        </p:spPr>
      </p:pic>
      <p:pic>
        <p:nvPicPr>
          <p:cNvPr id="7" name="Picture 6">
            <a:extLst>
              <a:ext uri="{FF2B5EF4-FFF2-40B4-BE49-F238E27FC236}">
                <a16:creationId xmlns:a16="http://schemas.microsoft.com/office/drawing/2014/main" id="{15FD062F-8A26-16CA-D7FB-5B8B261C91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376855" cy="736400"/>
          </a:xfrm>
          <a:prstGeom prst="rect">
            <a:avLst/>
          </a:prstGeom>
        </p:spPr>
      </p:pic>
    </p:spTree>
    <p:extLst>
      <p:ext uri="{BB962C8B-B14F-4D97-AF65-F5344CB8AC3E}">
        <p14:creationId xmlns:p14="http://schemas.microsoft.com/office/powerpoint/2010/main" val="88501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91032" y="804520"/>
            <a:ext cx="4162766" cy="1049235"/>
          </a:xfrm>
        </p:spPr>
        <p:txBody>
          <a:bodyPr>
            <a:normAutofit/>
          </a:bodyPr>
          <a:lstStyle/>
          <a:p>
            <a:r>
              <a:t>Timelines</a:t>
            </a:r>
          </a:p>
        </p:txBody>
      </p:sp>
      <p:sp>
        <p:nvSpPr>
          <p:cNvPr id="21" name="Content Placeholder 2"/>
          <p:cNvSpPr>
            <a:spLocks noGrp="1"/>
          </p:cNvSpPr>
          <p:nvPr>
            <p:ph idx="1"/>
          </p:nvPr>
        </p:nvSpPr>
        <p:spPr>
          <a:xfrm>
            <a:off x="3891032" y="2015732"/>
            <a:ext cx="4162766" cy="3450613"/>
          </a:xfrm>
        </p:spPr>
        <p:txBody>
          <a:bodyPr>
            <a:normAutofit/>
          </a:bodyPr>
          <a:lstStyle/>
          <a:p>
            <a:pPr marL="0" indent="0">
              <a:buNone/>
            </a:pPr>
            <a:r>
              <a:rPr dirty="0">
                <a:latin typeface="Times New Roman"/>
              </a:rPr>
              <a:t>• Literature Review – Week 1</a:t>
            </a:r>
          </a:p>
          <a:p>
            <a:pPr marL="0" indent="0">
              <a:buNone/>
            </a:pPr>
            <a:r>
              <a:rPr dirty="0">
                <a:latin typeface="Times New Roman"/>
              </a:rPr>
              <a:t>• Data Collection – Weeks 1–2</a:t>
            </a:r>
          </a:p>
          <a:p>
            <a:pPr marL="0" indent="0">
              <a:buNone/>
            </a:pPr>
            <a:r>
              <a:rPr dirty="0">
                <a:latin typeface="Times New Roman"/>
              </a:rPr>
              <a:t>• Analysis – Week 3</a:t>
            </a:r>
          </a:p>
          <a:p>
            <a:pPr marL="0" indent="0">
              <a:buNone/>
            </a:pPr>
            <a:r>
              <a:rPr dirty="0">
                <a:latin typeface="Times New Roman"/>
              </a:rPr>
              <a:t>• Interpretation – Week 4</a:t>
            </a:r>
          </a:p>
          <a:p>
            <a:pPr marL="0" indent="0">
              <a:buNone/>
            </a:pPr>
            <a:r>
              <a:rPr dirty="0">
                <a:latin typeface="Times New Roman"/>
              </a:rPr>
              <a:t>• Writing – Weeks 5–8</a:t>
            </a:r>
          </a:p>
        </p:txBody>
      </p:sp>
      <p:pic>
        <p:nvPicPr>
          <p:cNvPr id="7" name="Graphic 6" descr="Bar chart">
            <a:extLst>
              <a:ext uri="{FF2B5EF4-FFF2-40B4-BE49-F238E27FC236}">
                <a16:creationId xmlns:a16="http://schemas.microsoft.com/office/drawing/2014/main" id="{E20C3079-C236-4B92-3FE9-0241731E4B0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4078" y="1999767"/>
            <a:ext cx="2099327" cy="2099327"/>
          </a:xfrm>
          <a:prstGeom prst="rect">
            <a:avLst/>
          </a:prstGeom>
        </p:spPr>
      </p:pic>
      <p:pic>
        <p:nvPicPr>
          <p:cNvPr id="4" name="Picture 3">
            <a:extLst>
              <a:ext uri="{FF2B5EF4-FFF2-40B4-BE49-F238E27FC236}">
                <a16:creationId xmlns:a16="http://schemas.microsoft.com/office/drawing/2014/main" id="{2254A082-016C-3376-E54A-6D18533D29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54"/>
            <a:ext cx="1145628" cy="625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6391" y="1054624"/>
            <a:ext cx="6571343" cy="1049235"/>
          </a:xfrm>
        </p:spPr>
        <p:txBody>
          <a:bodyPr>
            <a:normAutofit/>
          </a:bodyPr>
          <a:lstStyle/>
          <a:p>
            <a:r>
              <a:rPr sz="3600" dirty="0"/>
              <a:t>Ethical Considerations</a:t>
            </a:r>
          </a:p>
        </p:txBody>
      </p:sp>
      <p:graphicFrame>
        <p:nvGraphicFramePr>
          <p:cNvPr id="9" name="Content Placeholder 2">
            <a:extLst>
              <a:ext uri="{FF2B5EF4-FFF2-40B4-BE49-F238E27FC236}">
                <a16:creationId xmlns:a16="http://schemas.microsoft.com/office/drawing/2014/main" id="{904392FD-636D-CCE5-409A-2CB9F7DA8F77}"/>
              </a:ext>
            </a:extLst>
          </p:cNvPr>
          <p:cNvGraphicFramePr>
            <a:graphicFrameLocks noGrp="1"/>
          </p:cNvGraphicFramePr>
          <p:nvPr>
            <p:ph idx="1"/>
            <p:extLst>
              <p:ext uri="{D42A27DB-BD31-4B8C-83A1-F6EECF244321}">
                <p14:modId xmlns:p14="http://schemas.microsoft.com/office/powerpoint/2010/main" val="1211782127"/>
              </p:ext>
            </p:extLst>
          </p:nvPr>
        </p:nvGraphicFramePr>
        <p:xfrm>
          <a:off x="124691" y="2015733"/>
          <a:ext cx="9019309" cy="345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6B7749A0-BBB2-73AE-1017-A2199F34962F}"/>
              </a:ext>
            </a:extLst>
          </p:cNvPr>
          <p:cNvSpPr txBox="1"/>
          <p:nvPr/>
        </p:nvSpPr>
        <p:spPr>
          <a:xfrm>
            <a:off x="141968" y="5038696"/>
            <a:ext cx="4572000" cy="1015663"/>
          </a:xfrm>
          <a:prstGeom prst="rect">
            <a:avLst/>
          </a:prstGeom>
          <a:noFill/>
        </p:spPr>
        <p:txBody>
          <a:bodyPr wrap="square">
            <a:spAutoFit/>
          </a:bodyPr>
          <a:lstStyle/>
          <a:p>
            <a:pPr marL="0" indent="0">
              <a:buNone/>
            </a:pPr>
            <a:r>
              <a:rPr lang="en-IN" sz="2000" dirty="0">
                <a:solidFill>
                  <a:srgbClr val="000000"/>
                </a:solidFill>
                <a:latin typeface="Times New Roman"/>
              </a:rPr>
              <a:t>• Secondary data dependency</a:t>
            </a:r>
          </a:p>
          <a:p>
            <a:pPr marL="0" indent="0">
              <a:buNone/>
            </a:pPr>
            <a:r>
              <a:rPr lang="en-IN" sz="2000" dirty="0">
                <a:solidFill>
                  <a:srgbClr val="000000"/>
                </a:solidFill>
                <a:latin typeface="Times New Roman"/>
              </a:rPr>
              <a:t>• Lack of primary patient feedback</a:t>
            </a:r>
          </a:p>
          <a:p>
            <a:pPr marL="0" indent="0">
              <a:buNone/>
            </a:pPr>
            <a:r>
              <a:rPr lang="en-IN" sz="2000" dirty="0">
                <a:solidFill>
                  <a:srgbClr val="000000"/>
                </a:solidFill>
                <a:latin typeface="Times New Roman"/>
              </a:rPr>
              <a:t>• Possible data access constraints</a:t>
            </a:r>
          </a:p>
        </p:txBody>
      </p:sp>
      <p:sp>
        <p:nvSpPr>
          <p:cNvPr id="7" name="TextBox 6">
            <a:extLst>
              <a:ext uri="{FF2B5EF4-FFF2-40B4-BE49-F238E27FC236}">
                <a16:creationId xmlns:a16="http://schemas.microsoft.com/office/drawing/2014/main" id="{A541768F-63F8-7205-9D79-FA3464873C19}"/>
              </a:ext>
            </a:extLst>
          </p:cNvPr>
          <p:cNvSpPr txBox="1"/>
          <p:nvPr/>
        </p:nvSpPr>
        <p:spPr>
          <a:xfrm>
            <a:off x="346343" y="4127517"/>
            <a:ext cx="4572000" cy="646331"/>
          </a:xfrm>
          <a:prstGeom prst="rect">
            <a:avLst/>
          </a:prstGeom>
          <a:noFill/>
        </p:spPr>
        <p:txBody>
          <a:bodyPr wrap="square">
            <a:spAutoFit/>
          </a:bodyPr>
          <a:lstStyle/>
          <a:p>
            <a:r>
              <a:rPr lang="en-IN" sz="3600" dirty="0"/>
              <a:t>Limitations</a:t>
            </a:r>
            <a:endParaRPr lang="en-US" sz="3600" dirty="0"/>
          </a:p>
        </p:txBody>
      </p:sp>
      <p:pic>
        <p:nvPicPr>
          <p:cNvPr id="8" name="Picture 7">
            <a:extLst>
              <a:ext uri="{FF2B5EF4-FFF2-40B4-BE49-F238E27FC236}">
                <a16:creationId xmlns:a16="http://schemas.microsoft.com/office/drawing/2014/main" id="{6AEB63FF-3F95-D928-2E59-14FED72581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1851"/>
            <a:ext cx="1093075" cy="54621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8684" y="2303047"/>
            <a:ext cx="2454070" cy="2674198"/>
          </a:xfrm>
        </p:spPr>
        <p:txBody>
          <a:bodyPr anchor="t">
            <a:normAutofit/>
          </a:bodyPr>
          <a:lstStyle/>
          <a:p>
            <a:r>
              <a:t>Expected Outcomes</a:t>
            </a:r>
          </a:p>
        </p:txBody>
      </p:sp>
      <p:graphicFrame>
        <p:nvGraphicFramePr>
          <p:cNvPr id="5" name="Content Placeholder 2">
            <a:extLst>
              <a:ext uri="{FF2B5EF4-FFF2-40B4-BE49-F238E27FC236}">
                <a16:creationId xmlns:a16="http://schemas.microsoft.com/office/drawing/2014/main" id="{88CA04E1-067A-FFFC-63E8-5B5AD2DF27D7}"/>
              </a:ext>
            </a:extLst>
          </p:cNvPr>
          <p:cNvGraphicFramePr>
            <a:graphicFrameLocks noGrp="1"/>
          </p:cNvGraphicFramePr>
          <p:nvPr>
            <p:ph idx="1"/>
            <p:extLst>
              <p:ext uri="{D42A27DB-BD31-4B8C-83A1-F6EECF244321}">
                <p14:modId xmlns:p14="http://schemas.microsoft.com/office/powerpoint/2010/main" val="2881674329"/>
              </p:ext>
            </p:extLst>
          </p:nvPr>
        </p:nvGraphicFramePr>
        <p:xfrm>
          <a:off x="3856434" y="803275"/>
          <a:ext cx="4435078" cy="4637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3667675F-22A9-B54F-4814-63D23C3094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0"/>
            <a:ext cx="1088684" cy="65164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5" name="Picture 4" descr="Hand holding a pen shading number on a sheet">
            <a:extLst>
              <a:ext uri="{FF2B5EF4-FFF2-40B4-BE49-F238E27FC236}">
                <a16:creationId xmlns:a16="http://schemas.microsoft.com/office/drawing/2014/main" id="{3E596631-05F2-E243-9B85-72D2B0B41158}"/>
              </a:ext>
            </a:extLst>
          </p:cNvPr>
          <p:cNvPicPr>
            <a:picLocks noChangeAspect="1"/>
          </p:cNvPicPr>
          <p:nvPr/>
        </p:nvPicPr>
        <p:blipFill>
          <a:blip r:embed="rId2">
            <a:duotone>
              <a:schemeClr val="bg2">
                <a:shade val="45000"/>
                <a:satMod val="135000"/>
              </a:schemeClr>
              <a:prstClr val="white"/>
            </a:duotone>
            <a:alphaModFix amt="50000"/>
          </a:blip>
          <a:srcRect l="11002" r="-1" b="-1"/>
          <a:stretch/>
        </p:blipFill>
        <p:spPr>
          <a:xfrm>
            <a:off x="228" y="10"/>
            <a:ext cx="9143772" cy="6857990"/>
          </a:xfrm>
          <a:prstGeom prst="rect">
            <a:avLst/>
          </a:prstGeom>
        </p:spPr>
      </p:pic>
      <p:sp>
        <p:nvSpPr>
          <p:cNvPr id="2" name="Title 1"/>
          <p:cNvSpPr>
            <a:spLocks noGrp="1"/>
          </p:cNvSpPr>
          <p:nvPr>
            <p:ph type="title"/>
          </p:nvPr>
        </p:nvSpPr>
        <p:spPr>
          <a:xfrm>
            <a:off x="1813334" y="802298"/>
            <a:ext cx="6477805" cy="2541431"/>
          </a:xfrm>
        </p:spPr>
        <p:txBody>
          <a:bodyPr vert="horz" lIns="91440" tIns="45720" rIns="91440" bIns="0" rtlCol="0" anchor="b">
            <a:normAutofit/>
          </a:bodyPr>
          <a:lstStyle/>
          <a:p>
            <a:pPr defTabSz="914400"/>
            <a:r>
              <a:rPr lang="en-US" sz="6600"/>
              <a:t>Annexures</a:t>
            </a:r>
          </a:p>
        </p:txBody>
      </p:sp>
      <p:sp>
        <p:nvSpPr>
          <p:cNvPr id="3" name="Content Placeholder 2"/>
          <p:cNvSpPr>
            <a:spLocks noGrp="1"/>
          </p:cNvSpPr>
          <p:nvPr>
            <p:ph idx="1"/>
          </p:nvPr>
        </p:nvSpPr>
        <p:spPr>
          <a:xfrm>
            <a:off x="1813335" y="3531204"/>
            <a:ext cx="6477804" cy="977621"/>
          </a:xfrm>
        </p:spPr>
        <p:txBody>
          <a:bodyPr vert="horz" lIns="91440" tIns="91440" rIns="91440" bIns="91440" rtlCol="0">
            <a:normAutofit/>
          </a:bodyPr>
          <a:lstStyle/>
          <a:p>
            <a:pPr marL="0" indent="0" defTabSz="914400">
              <a:buNone/>
            </a:pPr>
            <a:r>
              <a:rPr lang="en-US" sz="1800" cap="all"/>
              <a:t>• Checklists, informed consent templates (if applicable), data forms</a:t>
            </a:r>
          </a:p>
        </p:txBody>
      </p:sp>
      <p:pic>
        <p:nvPicPr>
          <p:cNvPr id="4" name="Picture 3">
            <a:extLst>
              <a:ext uri="{FF2B5EF4-FFF2-40B4-BE49-F238E27FC236}">
                <a16:creationId xmlns:a16="http://schemas.microsoft.com/office/drawing/2014/main" id="{B9A05B63-D302-66DC-96AB-D511582C58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82566" cy="55162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6848" y="724898"/>
            <a:ext cx="7772400" cy="1609344"/>
          </a:xfrm>
        </p:spPr>
        <p:txBody>
          <a:bodyPr/>
          <a:lstStyle/>
          <a:p>
            <a:r>
              <a:rPr dirty="0"/>
              <a:t>References</a:t>
            </a:r>
          </a:p>
        </p:txBody>
      </p:sp>
      <p:sp>
        <p:nvSpPr>
          <p:cNvPr id="3" name="Content Placeholder 2"/>
          <p:cNvSpPr>
            <a:spLocks noGrp="1"/>
          </p:cNvSpPr>
          <p:nvPr>
            <p:ph idx="1"/>
          </p:nvPr>
        </p:nvSpPr>
        <p:spPr>
          <a:xfrm>
            <a:off x="457200" y="1952566"/>
            <a:ext cx="7772400" cy="4050792"/>
          </a:xfrm>
        </p:spPr>
        <p:txBody>
          <a:bodyPr/>
          <a:lstStyle/>
          <a:p>
            <a:pPr marL="0" indent="0">
              <a:buNone/>
            </a:pPr>
            <a:r>
              <a:rPr sz="2000" dirty="0">
                <a:solidFill>
                  <a:srgbClr val="000000"/>
                </a:solidFill>
                <a:latin typeface="Times New Roman"/>
              </a:rPr>
              <a:t>• Fernandez MJ, Garcia CE</a:t>
            </a:r>
            <a:r>
              <a:rPr lang="en-US" sz="2000" dirty="0">
                <a:solidFill>
                  <a:srgbClr val="000000"/>
                </a:solidFill>
                <a:latin typeface="Times New Roman"/>
              </a:rPr>
              <a:t> </a:t>
            </a:r>
            <a:r>
              <a:rPr lang="en-IN" b="0" i="0" u="none" strike="noStrike" dirty="0">
                <a:solidFill>
                  <a:srgbClr val="000000"/>
                </a:solidFill>
                <a:effectLst/>
                <a:hlinkClick r:id="rId2"/>
              </a:rPr>
              <a:t>https://</a:t>
            </a:r>
            <a:r>
              <a:rPr lang="en-IN" b="0" i="0" u="none" strike="noStrike" dirty="0" err="1">
                <a:solidFill>
                  <a:srgbClr val="000000"/>
                </a:solidFill>
                <a:effectLst/>
                <a:hlinkClick r:id="rId2"/>
              </a:rPr>
              <a:t>www.journals.elsevier.com</a:t>
            </a:r>
            <a:r>
              <a:rPr lang="en-IN" b="0" i="0" u="none" strike="noStrike" dirty="0">
                <a:solidFill>
                  <a:srgbClr val="000000"/>
                </a:solidFill>
                <a:effectLst/>
                <a:hlinkClick r:id="rId2"/>
              </a:rPr>
              <a:t>/health-policy</a:t>
            </a:r>
            <a:r>
              <a:rPr lang="en-IN" b="0" i="0" u="none" strike="noStrike" dirty="0">
                <a:solidFill>
                  <a:srgbClr val="000000"/>
                </a:solidFill>
                <a:effectLst/>
                <a:latin typeface="-webkit-standard"/>
                <a:hlinkClick r:id="rId2"/>
              </a:rPr>
              <a:t>.</a:t>
            </a:r>
            <a:endParaRPr sz="2000" dirty="0">
              <a:solidFill>
                <a:srgbClr val="000000"/>
              </a:solidFill>
              <a:latin typeface="Times New Roman"/>
            </a:endParaRPr>
          </a:p>
          <a:p>
            <a:pPr marL="0" indent="0">
              <a:buNone/>
            </a:pPr>
            <a:r>
              <a:rPr sz="2000" dirty="0">
                <a:solidFill>
                  <a:srgbClr val="000000"/>
                </a:solidFill>
                <a:latin typeface="Times New Roman"/>
              </a:rPr>
              <a:t>• Kumar SG, </a:t>
            </a:r>
            <a:r>
              <a:rPr sz="2000" dirty="0" err="1">
                <a:solidFill>
                  <a:srgbClr val="000000"/>
                </a:solidFill>
                <a:latin typeface="Times New Roman"/>
              </a:rPr>
              <a:t>Soni</a:t>
            </a:r>
            <a:r>
              <a:rPr sz="2000" dirty="0">
                <a:solidFill>
                  <a:srgbClr val="000000"/>
                </a:solidFill>
                <a:latin typeface="Times New Roman"/>
              </a:rPr>
              <a:t> RP</a:t>
            </a:r>
            <a:r>
              <a:rPr lang="en-US" sz="2000" dirty="0">
                <a:solidFill>
                  <a:srgbClr val="000000"/>
                </a:solidFill>
                <a:latin typeface="Times New Roman"/>
              </a:rPr>
              <a:t> </a:t>
            </a:r>
            <a:r>
              <a:rPr lang="en-US" sz="2000" dirty="0">
                <a:solidFill>
                  <a:srgbClr val="000000"/>
                </a:solidFill>
                <a:latin typeface="Times New Roman"/>
                <a:hlinkClick r:id="rId3"/>
              </a:rPr>
              <a:t>https://journals.lww.com/jphmp/</a:t>
            </a:r>
            <a:endParaRPr sz="2000" dirty="0">
              <a:solidFill>
                <a:srgbClr val="000000"/>
              </a:solidFill>
              <a:latin typeface="Times New Roman"/>
            </a:endParaRPr>
          </a:p>
          <a:p>
            <a:pPr marL="0" indent="0">
              <a:buNone/>
            </a:pPr>
            <a:r>
              <a:rPr sz="2000" dirty="0">
                <a:solidFill>
                  <a:srgbClr val="000000"/>
                </a:solidFill>
                <a:latin typeface="Times New Roman"/>
              </a:rPr>
              <a:t>• Patel VA, Gupta AB</a:t>
            </a:r>
            <a:r>
              <a:rPr lang="en-US" sz="2000" dirty="0">
                <a:solidFill>
                  <a:srgbClr val="000000"/>
                </a:solidFill>
                <a:latin typeface="Times New Roman"/>
              </a:rPr>
              <a:t> </a:t>
            </a:r>
            <a:r>
              <a:rPr lang="en-US" sz="2000" dirty="0">
                <a:solidFill>
                  <a:srgbClr val="000000"/>
                </a:solidFill>
                <a:latin typeface="Times New Roman"/>
                <a:hlinkClick r:id="rId4"/>
              </a:rPr>
              <a:t>https://</a:t>
            </a:r>
            <a:r>
              <a:rPr lang="en-US" sz="2000" dirty="0" err="1">
                <a:solidFill>
                  <a:srgbClr val="000000"/>
                </a:solidFill>
                <a:latin typeface="Times New Roman"/>
                <a:hlinkClick r:id="rId4"/>
              </a:rPr>
              <a:t>onlinelibrary.wiley.com</a:t>
            </a:r>
            <a:r>
              <a:rPr lang="en-US" sz="2000" dirty="0">
                <a:solidFill>
                  <a:srgbClr val="000000"/>
                </a:solidFill>
                <a:latin typeface="Times New Roman"/>
                <a:hlinkClick r:id="rId4"/>
              </a:rPr>
              <a:t>/journal/</a:t>
            </a:r>
            <a:endParaRPr sz="2000" dirty="0">
              <a:solidFill>
                <a:srgbClr val="000000"/>
              </a:solidFill>
              <a:latin typeface="Times New Roman"/>
            </a:endParaRPr>
          </a:p>
          <a:p>
            <a:pPr marL="0" indent="0">
              <a:buNone/>
            </a:pPr>
            <a:r>
              <a:rPr sz="2000" dirty="0">
                <a:solidFill>
                  <a:srgbClr val="000000"/>
                </a:solidFill>
                <a:latin typeface="Times New Roman"/>
              </a:rPr>
              <a:t>• Sharma TR, Bansal PK</a:t>
            </a:r>
            <a:endParaRPr lang="en-US" sz="2000" dirty="0">
              <a:solidFill>
                <a:srgbClr val="000000"/>
              </a:solidFill>
              <a:latin typeface="Times New Roman"/>
            </a:endParaRPr>
          </a:p>
          <a:p>
            <a:pPr marL="0" indent="0">
              <a:buNone/>
            </a:pPr>
            <a:r>
              <a:rPr lang="en-US" sz="2000" dirty="0">
                <a:solidFill>
                  <a:srgbClr val="000000"/>
                </a:solidFill>
                <a:latin typeface="Times New Roman"/>
              </a:rPr>
              <a:t> </a:t>
            </a:r>
            <a:r>
              <a:rPr lang="en-US" sz="2000" dirty="0">
                <a:solidFill>
                  <a:srgbClr val="000000"/>
                </a:solidFill>
                <a:latin typeface="Times New Roman"/>
                <a:hlinkClick r:id="rId5"/>
              </a:rPr>
              <a:t>https://www.journals.elsevier.com/journal-of-patient-centered-care</a:t>
            </a:r>
            <a:endParaRPr sz="2000" dirty="0">
              <a:solidFill>
                <a:srgbClr val="000000"/>
              </a:solidFill>
              <a:latin typeface="Times New Roman"/>
            </a:endParaRPr>
          </a:p>
        </p:txBody>
      </p:sp>
      <p:sp>
        <p:nvSpPr>
          <p:cNvPr id="4" name="TextBox 3">
            <a:extLst>
              <a:ext uri="{FF2B5EF4-FFF2-40B4-BE49-F238E27FC236}">
                <a16:creationId xmlns:a16="http://schemas.microsoft.com/office/drawing/2014/main" id="{BF928BF5-744A-F941-FFAD-3202638642E8}"/>
              </a:ext>
            </a:extLst>
          </p:cNvPr>
          <p:cNvSpPr txBox="1"/>
          <p:nvPr/>
        </p:nvSpPr>
        <p:spPr>
          <a:xfrm>
            <a:off x="228601" y="4366845"/>
            <a:ext cx="8954814" cy="923330"/>
          </a:xfrm>
          <a:prstGeom prst="rect">
            <a:avLst/>
          </a:prstGeom>
          <a:noFill/>
        </p:spPr>
        <p:txBody>
          <a:bodyPr wrap="square" rtlCol="0">
            <a:spAutoFit/>
          </a:bodyPr>
          <a:lstStyle/>
          <a:p>
            <a:r>
              <a:rPr lang="en-US" dirty="0">
                <a:hlinkClick r:id="rId6"/>
              </a:rPr>
              <a:t>https://www.researchgate.net/publication/354372773_Public-Private_Partnerships_in_Healthcare_Evidence_from_India?utm_source=chatgpt.com</a:t>
            </a:r>
            <a:endParaRPr lang="en-US" dirty="0"/>
          </a:p>
        </p:txBody>
      </p:sp>
      <p:sp>
        <p:nvSpPr>
          <p:cNvPr id="6" name="TextBox 5">
            <a:extLst>
              <a:ext uri="{FF2B5EF4-FFF2-40B4-BE49-F238E27FC236}">
                <a16:creationId xmlns:a16="http://schemas.microsoft.com/office/drawing/2014/main" id="{A4B968DB-CA08-E8FA-0B2B-924B9AD5553D}"/>
              </a:ext>
            </a:extLst>
          </p:cNvPr>
          <p:cNvSpPr txBox="1"/>
          <p:nvPr/>
        </p:nvSpPr>
        <p:spPr>
          <a:xfrm>
            <a:off x="228601" y="5350057"/>
            <a:ext cx="8778765" cy="369332"/>
          </a:xfrm>
          <a:prstGeom prst="rect">
            <a:avLst/>
          </a:prstGeom>
          <a:noFill/>
        </p:spPr>
        <p:txBody>
          <a:bodyPr wrap="square">
            <a:spAutoFit/>
          </a:bodyPr>
          <a:lstStyle/>
          <a:p>
            <a:r>
              <a:rPr lang="en-US" dirty="0">
                <a:hlinkClick r:id="rId7"/>
              </a:rPr>
              <a:t>https://pmc.ncbi.nlm.nih.gov/articles/PMC11633277/?utm_source=chatgpt.com</a:t>
            </a:r>
            <a:endParaRPr lang="en-US" dirty="0"/>
          </a:p>
        </p:txBody>
      </p:sp>
      <p:pic>
        <p:nvPicPr>
          <p:cNvPr id="7" name="Picture 6">
            <a:extLst>
              <a:ext uri="{FF2B5EF4-FFF2-40B4-BE49-F238E27FC236}">
                <a16:creationId xmlns:a16="http://schemas.microsoft.com/office/drawing/2014/main" id="{9FE883DA-86A4-94A1-F4A8-1AE7AA5E1E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1135117" cy="80737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4C5769-E723-4A1E-B4F6-F6BB27AE7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08" y="0"/>
            <a:ext cx="9141492" cy="6857999"/>
          </a:xfrm>
          <a:prstGeom prst="rect">
            <a:avLst/>
          </a:prstGeom>
          <a:blipFill dpi="0" rotWithShape="1">
            <a:blip r:embed="rId2">
              <a:alphaModFix amt="4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878380D-0E99-4278-9939-702074B8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08" y="0"/>
            <a:ext cx="34861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5A92D53-A461-451B-87E6-8746F6FC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51293" y="6229681"/>
            <a:ext cx="3429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 name="TextBox 3">
            <a:extLst>
              <a:ext uri="{FF2B5EF4-FFF2-40B4-BE49-F238E27FC236}">
                <a16:creationId xmlns:a16="http://schemas.microsoft.com/office/drawing/2014/main" id="{1218014D-9965-5A3C-67EC-22F0C39E4209}"/>
              </a:ext>
            </a:extLst>
          </p:cNvPr>
          <p:cNvSpPr txBox="1"/>
          <p:nvPr/>
        </p:nvSpPr>
        <p:spPr>
          <a:xfrm>
            <a:off x="4292124" y="321733"/>
            <a:ext cx="4851876" cy="5586215"/>
          </a:xfrm>
          <a:prstGeom prst="rect">
            <a:avLst/>
          </a:prstGeom>
        </p:spPr>
        <p:txBody>
          <a:bodyPr vert="horz" lIns="91440" tIns="45720" rIns="91440" bIns="45720" rtlCol="0" anchor="ctr">
            <a:normAutofit/>
          </a:bodyPr>
          <a:lstStyle/>
          <a:p>
            <a:pPr indent="-182880">
              <a:lnSpc>
                <a:spcPct val="90000"/>
              </a:lnSpc>
              <a:spcAft>
                <a:spcPts val="600"/>
              </a:spcAft>
              <a:buClr>
                <a:schemeClr val="accent1">
                  <a:lumMod val="75000"/>
                </a:schemeClr>
              </a:buClr>
              <a:buSzPct val="85000"/>
              <a:buFont typeface="Wingdings" pitchFamily="2" charset="2"/>
              <a:buChar char="§"/>
            </a:pPr>
            <a:r>
              <a:rPr lang="en-US" sz="4000"/>
              <a:t>THANK - YOU</a:t>
            </a:r>
            <a:endParaRPr lang="en-US" sz="4000" dirty="0"/>
          </a:p>
        </p:txBody>
      </p:sp>
      <p:sp>
        <p:nvSpPr>
          <p:cNvPr id="15" name="Oval 14">
            <a:extLst>
              <a:ext uri="{FF2B5EF4-FFF2-40B4-BE49-F238E27FC236}">
                <a16:creationId xmlns:a16="http://schemas.microsoft.com/office/drawing/2014/main" id="{F003ABC2-0D2A-42E5-9778-D9E8DBB54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3188" y="6258874"/>
            <a:ext cx="299110"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8004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F3A98F-E45D-A633-9278-7178C1CD5980}"/>
              </a:ext>
            </a:extLst>
          </p:cNvPr>
          <p:cNvPicPr>
            <a:picLocks noChangeAspect="1"/>
          </p:cNvPicPr>
          <p:nvPr/>
        </p:nvPicPr>
        <p:blipFill>
          <a:blip r:embed="rId2"/>
          <a:stretch>
            <a:fillRect/>
          </a:stretch>
        </p:blipFill>
        <p:spPr>
          <a:xfrm>
            <a:off x="1807779" y="0"/>
            <a:ext cx="5454869" cy="6858000"/>
          </a:xfrm>
          <a:prstGeom prst="rect">
            <a:avLst/>
          </a:prstGeom>
        </p:spPr>
      </p:pic>
    </p:spTree>
    <p:extLst>
      <p:ext uri="{BB962C8B-B14F-4D97-AF65-F5344CB8AC3E}">
        <p14:creationId xmlns:p14="http://schemas.microsoft.com/office/powerpoint/2010/main" val="3318882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75958" y="854765"/>
            <a:ext cx="7543800" cy="1609344"/>
          </a:xfrm>
        </p:spPr>
        <p:txBody>
          <a:bodyPr>
            <a:normAutofit/>
          </a:bodyPr>
          <a:lstStyle/>
          <a:p>
            <a:r>
              <a:rPr lang="en-IN" dirty="0"/>
              <a:t>Background with Rationale</a:t>
            </a:r>
          </a:p>
        </p:txBody>
      </p:sp>
      <p:sp>
        <p:nvSpPr>
          <p:cNvPr id="10" name="Rectangle 9">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2013293"/>
            <a:ext cx="75438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F11D0B2-18DF-C36B-7CDF-7EAA92A55BD6}"/>
              </a:ext>
            </a:extLst>
          </p:cNvPr>
          <p:cNvGraphicFramePr>
            <a:graphicFrameLocks noGrp="1"/>
          </p:cNvGraphicFramePr>
          <p:nvPr>
            <p:ph idx="1"/>
            <p:extLst>
              <p:ext uri="{D42A27DB-BD31-4B8C-83A1-F6EECF244321}">
                <p14:modId xmlns:p14="http://schemas.microsoft.com/office/powerpoint/2010/main" val="2608005749"/>
              </p:ext>
            </p:extLst>
          </p:nvPr>
        </p:nvGraphicFramePr>
        <p:xfrm>
          <a:off x="802481" y="2385390"/>
          <a:ext cx="75438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21397A89-7D79-41AD-35D3-43D9689C6B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1376855" cy="736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396215"/>
            <a:ext cx="2836718" cy="1232960"/>
          </a:xfrm>
        </p:spPr>
        <p:txBody>
          <a:bodyPr>
            <a:normAutofit/>
          </a:bodyPr>
          <a:lstStyle/>
          <a:p>
            <a:r>
              <a:rPr lang="en-IN" sz="2700" b="1" dirty="0">
                <a:solidFill>
                  <a:schemeClr val="bg1">
                    <a:lumMod val="50000"/>
                  </a:schemeClr>
                </a:solidFill>
              </a:rPr>
              <a:t>Review of Literature </a:t>
            </a:r>
            <a:br>
              <a:rPr lang="en-IN" sz="2700" b="1" dirty="0">
                <a:solidFill>
                  <a:schemeClr val="bg1">
                    <a:lumMod val="50000"/>
                  </a:schemeClr>
                </a:solidFill>
              </a:rPr>
            </a:br>
            <a:r>
              <a:rPr lang="en-IN" sz="2700" b="1" dirty="0">
                <a:solidFill>
                  <a:schemeClr val="bg1">
                    <a:lumMod val="50000"/>
                  </a:schemeClr>
                </a:solidFill>
              </a:rPr>
              <a:t>(</a:t>
            </a:r>
            <a:r>
              <a:rPr lang="en-IN" sz="2700" b="1" dirty="0" err="1">
                <a:solidFill>
                  <a:schemeClr val="bg1">
                    <a:lumMod val="50000"/>
                  </a:schemeClr>
                </a:solidFill>
              </a:rPr>
              <a:t>RoL</a:t>
            </a:r>
            <a:r>
              <a:rPr lang="en-IN" sz="2700" b="1" dirty="0">
                <a:solidFill>
                  <a:schemeClr val="bg1">
                    <a:lumMod val="50000"/>
                  </a:schemeClr>
                </a:solidFill>
              </a:rPr>
              <a:t>)</a:t>
            </a:r>
          </a:p>
        </p:txBody>
      </p:sp>
      <p:sp>
        <p:nvSpPr>
          <p:cNvPr id="3" name="Content Placeholder 2"/>
          <p:cNvSpPr>
            <a:spLocks noGrp="1"/>
          </p:cNvSpPr>
          <p:nvPr>
            <p:ph idx="1"/>
          </p:nvPr>
        </p:nvSpPr>
        <p:spPr>
          <a:xfrm>
            <a:off x="2333297" y="0"/>
            <a:ext cx="6810476" cy="6857999"/>
          </a:xfrm>
        </p:spPr>
        <p:txBody>
          <a:bodyPr anchor="t">
            <a:normAutofit fontScale="70000" lnSpcReduction="20000"/>
          </a:bodyPr>
          <a:lstStyle/>
          <a:p>
            <a:pPr marL="0" indent="0">
              <a:lnSpc>
                <a:spcPct val="110000"/>
              </a:lnSpc>
              <a:buNone/>
            </a:pPr>
            <a:r>
              <a:rPr lang="en-IN" dirty="0">
                <a:latin typeface="Times New Roman"/>
              </a:rPr>
              <a:t>• M.J. Fernandez et al. – Public-private sector role balance</a:t>
            </a:r>
          </a:p>
          <a:p>
            <a:pPr marL="0" indent="0">
              <a:lnSpc>
                <a:spcPct val="110000"/>
              </a:lnSpc>
              <a:buNone/>
            </a:pPr>
            <a:r>
              <a:rPr lang="en-IN" dirty="0">
                <a:latin typeface="Times New Roman"/>
              </a:rPr>
              <a:t>• S.G. Kumar et al. – Effectiveness of PPP models</a:t>
            </a:r>
          </a:p>
          <a:p>
            <a:pPr marL="0" indent="0">
              <a:lnSpc>
                <a:spcPct val="110000"/>
              </a:lnSpc>
              <a:buNone/>
            </a:pPr>
            <a:r>
              <a:rPr lang="en-IN" dirty="0">
                <a:latin typeface="Times New Roman"/>
              </a:rPr>
              <a:t>• V.A. Patel et al. – Long-term healthcare outcomes</a:t>
            </a:r>
          </a:p>
          <a:p>
            <a:pPr marL="0" indent="0">
              <a:lnSpc>
                <a:spcPct val="110000"/>
              </a:lnSpc>
              <a:buNone/>
            </a:pPr>
            <a:r>
              <a:rPr lang="en-IN" dirty="0">
                <a:latin typeface="Times New Roman"/>
              </a:rPr>
              <a:t>• T.R. Sharma et al. – Patient-</a:t>
            </a:r>
            <a:r>
              <a:rPr lang="en-IN" dirty="0" err="1">
                <a:latin typeface="Times New Roman"/>
              </a:rPr>
              <a:t>centered</a:t>
            </a:r>
            <a:r>
              <a:rPr lang="en-IN" dirty="0">
                <a:latin typeface="Times New Roman"/>
              </a:rPr>
              <a:t> approaches</a:t>
            </a:r>
          </a:p>
          <a:p>
            <a:pPr marL="0" indent="0">
              <a:lnSpc>
                <a:spcPct val="110000"/>
              </a:lnSpc>
              <a:buNone/>
            </a:pPr>
            <a:endParaRPr lang="en-IN" sz="1800" dirty="0">
              <a:latin typeface="Times New Roman"/>
            </a:endParaRPr>
          </a:p>
          <a:p>
            <a:pPr marL="0" indent="0">
              <a:lnSpc>
                <a:spcPct val="110000"/>
              </a:lnSpc>
              <a:buNone/>
            </a:pPr>
            <a:r>
              <a:rPr lang="en-IN" sz="1800" b="1" i="0" u="none" strike="noStrike" dirty="0">
                <a:effectLst/>
              </a:rPr>
              <a:t>1. Public-Private Sector Role Balance</a:t>
            </a:r>
            <a:endParaRPr lang="en-IN" sz="1800" b="0" i="0" u="none" strike="noStrike" dirty="0">
              <a:effectLst/>
            </a:endParaRPr>
          </a:p>
          <a:p>
            <a:pPr marL="0" indent="0">
              <a:lnSpc>
                <a:spcPct val="110000"/>
              </a:lnSpc>
              <a:buNone/>
            </a:pPr>
            <a:r>
              <a:rPr lang="en-IN" sz="1800" b="0" i="1" u="none" strike="noStrike" dirty="0">
                <a:effectLst/>
              </a:rPr>
              <a:t>Reference:</a:t>
            </a:r>
            <a:endParaRPr lang="en-IN" sz="1800" b="0" i="0" u="none" strike="noStrike" dirty="0">
              <a:effectLst/>
            </a:endParaRPr>
          </a:p>
          <a:p>
            <a:pPr marL="0" indent="0">
              <a:lnSpc>
                <a:spcPct val="110000"/>
              </a:lnSpc>
              <a:buNone/>
            </a:pPr>
            <a:r>
              <a:rPr lang="en-IN" sz="1800" b="0" i="0" u="none" strike="noStrike" dirty="0">
                <a:effectLst/>
              </a:rPr>
              <a:t>Fernandez, M. J., Garcia, C. E., &amp; Smith, L. A. (2023). Public–Private Partnerships in Healthcare: Evidence from India. </a:t>
            </a:r>
            <a:r>
              <a:rPr lang="en-IN" sz="1800" b="0" i="1" u="none" strike="noStrike" dirty="0">
                <a:effectLst/>
              </a:rPr>
              <a:t>Journal of Health Policy and Management</a:t>
            </a:r>
            <a:r>
              <a:rPr lang="en-IN" sz="1800" b="0" i="0" u="none" strike="noStrike" dirty="0">
                <a:effectLst/>
              </a:rPr>
              <a:t>, 12(3), 45–59. </a:t>
            </a:r>
            <a:r>
              <a:rPr lang="en-IN" sz="1800" b="0" i="0" u="none" strike="noStrike" dirty="0">
                <a:effectLst/>
                <a:hlinkClick r:id="rId2"/>
              </a:rPr>
              <a:t>ResearchGate</a:t>
            </a:r>
            <a:r>
              <a:rPr lang="en-IN" sz="1800" b="0" i="0" u="none" strike="noStrike" dirty="0">
                <a:effectLst/>
              </a:rPr>
              <a:t>​</a:t>
            </a:r>
          </a:p>
          <a:p>
            <a:pPr marL="0" indent="0">
              <a:lnSpc>
                <a:spcPct val="110000"/>
              </a:lnSpc>
              <a:buNone/>
            </a:pPr>
            <a:r>
              <a:rPr lang="en-IN" sz="1800" b="0" i="1" u="none" strike="noStrike" dirty="0">
                <a:effectLst/>
              </a:rPr>
              <a:t>Summary:</a:t>
            </a:r>
            <a:endParaRPr lang="en-IN" sz="1800" b="0" i="0" u="none" strike="noStrike" dirty="0">
              <a:effectLst/>
            </a:endParaRPr>
          </a:p>
          <a:p>
            <a:pPr marL="0" indent="0">
              <a:lnSpc>
                <a:spcPct val="110000"/>
              </a:lnSpc>
              <a:buNone/>
            </a:pPr>
            <a:r>
              <a:rPr lang="en-IN" sz="1800" b="0" i="0" u="none" strike="noStrike" dirty="0">
                <a:effectLst/>
              </a:rPr>
              <a:t>This study examines the dynamics between public and private sectors in India's PPP healthcare models. It emphasizes the importance of clear role delineation, mutual accountability, and collaborative governance to ensure the success of PPP initiatives.​</a:t>
            </a:r>
          </a:p>
          <a:p>
            <a:pPr marL="0" indent="0">
              <a:lnSpc>
                <a:spcPct val="110000"/>
              </a:lnSpc>
              <a:buNone/>
            </a:pPr>
            <a:r>
              <a:rPr lang="en-IN" sz="1800" b="1" i="0" u="none" strike="noStrike" dirty="0">
                <a:effectLst/>
              </a:rPr>
              <a:t>2. Effectiveness of PPP Models</a:t>
            </a:r>
            <a:endParaRPr lang="en-IN" sz="1800" b="0" i="0" u="none" strike="noStrike" dirty="0">
              <a:effectLst/>
            </a:endParaRPr>
          </a:p>
          <a:p>
            <a:pPr marL="0" indent="0">
              <a:lnSpc>
                <a:spcPct val="110000"/>
              </a:lnSpc>
              <a:buNone/>
            </a:pPr>
            <a:r>
              <a:rPr lang="en-IN" sz="1800" b="0" i="1" u="none" strike="noStrike" dirty="0">
                <a:effectLst/>
              </a:rPr>
              <a:t>Reference:</a:t>
            </a:r>
            <a:endParaRPr lang="en-IN" sz="1800" b="0" i="0" u="none" strike="noStrike" dirty="0">
              <a:effectLst/>
            </a:endParaRPr>
          </a:p>
          <a:p>
            <a:pPr marL="0" indent="0">
              <a:lnSpc>
                <a:spcPct val="110000"/>
              </a:lnSpc>
              <a:buNone/>
            </a:pPr>
            <a:r>
              <a:rPr lang="en-IN" sz="1800" b="0" i="0" u="none" strike="noStrike" dirty="0">
                <a:effectLst/>
              </a:rPr>
              <a:t>Kumar, S. G., </a:t>
            </a:r>
            <a:r>
              <a:rPr lang="en-IN" sz="1800" b="0" i="0" u="none" strike="noStrike" dirty="0" err="1">
                <a:effectLst/>
              </a:rPr>
              <a:t>Soni</a:t>
            </a:r>
            <a:r>
              <a:rPr lang="en-IN" sz="1800" b="0" i="0" u="none" strike="noStrike" dirty="0">
                <a:effectLst/>
              </a:rPr>
              <a:t>, R. P., &amp; Verma, A. K. (2022). Public–Private Partnership Model in Delivering Quality Health Care Services. </a:t>
            </a:r>
            <a:r>
              <a:rPr lang="en-IN" sz="1800" b="0" i="1" u="none" strike="noStrike" dirty="0">
                <a:effectLst/>
              </a:rPr>
              <a:t>Indian Journal of Community Medicine</a:t>
            </a:r>
            <a:r>
              <a:rPr lang="en-IN" sz="1800" b="0" i="0" u="none" strike="noStrike" dirty="0">
                <a:effectLst/>
              </a:rPr>
              <a:t>, 47(2), 123–128. </a:t>
            </a:r>
            <a:r>
              <a:rPr lang="en-IN" sz="1800" b="0" i="0" u="none" strike="noStrike" dirty="0">
                <a:effectLst/>
                <a:hlinkClick r:id="rId3"/>
              </a:rPr>
              <a:t>PMC</a:t>
            </a:r>
            <a:r>
              <a:rPr lang="en-IN" sz="1800" b="0" i="0" u="none" strike="noStrike" dirty="0">
                <a:effectLst/>
              </a:rPr>
              <a:t>​</a:t>
            </a:r>
          </a:p>
          <a:p>
            <a:pPr marL="0" indent="0">
              <a:lnSpc>
                <a:spcPct val="110000"/>
              </a:lnSpc>
              <a:buNone/>
            </a:pPr>
            <a:r>
              <a:rPr lang="en-IN" sz="1800" b="0" i="1" u="none" strike="noStrike" dirty="0">
                <a:effectLst/>
              </a:rPr>
              <a:t>Summary:</a:t>
            </a:r>
            <a:endParaRPr lang="en-IN" sz="1800" b="0" i="0" u="none" strike="noStrike" dirty="0">
              <a:effectLst/>
            </a:endParaRPr>
          </a:p>
          <a:p>
            <a:pPr marL="0" indent="0">
              <a:lnSpc>
                <a:spcPct val="110000"/>
              </a:lnSpc>
              <a:buNone/>
            </a:pPr>
            <a:r>
              <a:rPr lang="en-IN" sz="1800" b="0" i="0" u="none" strike="noStrike" dirty="0">
                <a:effectLst/>
              </a:rPr>
              <a:t>The authors </a:t>
            </a:r>
            <a:r>
              <a:rPr lang="en-IN" sz="1800" b="0" i="0" u="none" strike="noStrike" dirty="0" err="1">
                <a:effectLst/>
              </a:rPr>
              <a:t>analyze</a:t>
            </a:r>
            <a:r>
              <a:rPr lang="en-IN" sz="1800" b="0" i="0" u="none" strike="noStrike" dirty="0">
                <a:effectLst/>
              </a:rPr>
              <a:t> various PPP models implemented in India, highlighting their effectiveness in improving healthcare access and quality. The study underscores the need for performance indicators and risk-sharing mechanisms to enhance the efficiency of PPPs.​</a:t>
            </a:r>
          </a:p>
          <a:p>
            <a:pPr marL="0" indent="0">
              <a:lnSpc>
                <a:spcPct val="110000"/>
              </a:lnSpc>
              <a:buNone/>
            </a:pPr>
            <a:endParaRPr lang="en-IN" sz="800" dirty="0">
              <a:latin typeface="Times New Roman"/>
            </a:endParaRPr>
          </a:p>
        </p:txBody>
      </p:sp>
      <p:pic>
        <p:nvPicPr>
          <p:cNvPr id="5" name="Picture 4">
            <a:extLst>
              <a:ext uri="{FF2B5EF4-FFF2-40B4-BE49-F238E27FC236}">
                <a16:creationId xmlns:a16="http://schemas.microsoft.com/office/drawing/2014/main" id="{4D572060-5B31-4883-7C35-76EFCCC4C9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429407" cy="73572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9C44AF-A225-80FA-D6FF-538015221BBB}"/>
              </a:ext>
            </a:extLst>
          </p:cNvPr>
          <p:cNvSpPr>
            <a:spLocks noGrp="1"/>
          </p:cNvSpPr>
          <p:nvPr>
            <p:ph idx="1"/>
          </p:nvPr>
        </p:nvSpPr>
        <p:spPr>
          <a:xfrm>
            <a:off x="0" y="847450"/>
            <a:ext cx="9144000" cy="6010550"/>
          </a:xfrm>
        </p:spPr>
        <p:txBody>
          <a:bodyPr>
            <a:normAutofit fontScale="62500" lnSpcReduction="20000"/>
          </a:bodyPr>
          <a:lstStyle/>
          <a:p>
            <a:pPr marL="0" indent="0" algn="l">
              <a:buNone/>
            </a:pPr>
            <a:r>
              <a:rPr lang="en-IN" sz="3200" b="1" i="0" u="none" strike="noStrike" dirty="0">
                <a:solidFill>
                  <a:srgbClr val="000000"/>
                </a:solidFill>
                <a:effectLst/>
              </a:rPr>
              <a:t>3. Long-Term Healthcare Outcomes</a:t>
            </a:r>
            <a:endParaRPr lang="en-IN" sz="3200" b="0" i="0" u="none" strike="noStrike" dirty="0">
              <a:solidFill>
                <a:srgbClr val="000000"/>
              </a:solidFill>
              <a:effectLst/>
            </a:endParaRPr>
          </a:p>
          <a:p>
            <a:pPr marL="0" indent="0" algn="l">
              <a:buNone/>
            </a:pPr>
            <a:r>
              <a:rPr lang="en-IN" sz="3200" b="0" i="1" u="none" strike="noStrike" dirty="0">
                <a:solidFill>
                  <a:srgbClr val="000000"/>
                </a:solidFill>
                <a:effectLst/>
              </a:rPr>
              <a:t>Reference:</a:t>
            </a:r>
            <a:endParaRPr lang="en-IN" sz="3200" b="0" i="0" u="none" strike="noStrike" dirty="0">
              <a:solidFill>
                <a:srgbClr val="000000"/>
              </a:solidFill>
              <a:effectLst/>
            </a:endParaRPr>
          </a:p>
          <a:p>
            <a:pPr marL="0" indent="0" algn="l">
              <a:buNone/>
            </a:pPr>
            <a:r>
              <a:rPr lang="en-IN" sz="3200" b="0" i="0" u="none" strike="noStrike" dirty="0">
                <a:solidFill>
                  <a:srgbClr val="000000"/>
                </a:solidFill>
                <a:effectLst/>
              </a:rPr>
              <a:t>Patel, V. A., Gupta, A. B., &amp; Mehta, R. S. (2024). Long-Term Outcomes of Pay-for-Performance Programs in Healthcare. </a:t>
            </a:r>
            <a:r>
              <a:rPr lang="en-IN" sz="3200" b="0" i="1" u="none" strike="noStrike" dirty="0">
                <a:solidFill>
                  <a:srgbClr val="000000"/>
                </a:solidFill>
                <a:effectLst/>
              </a:rPr>
              <a:t>Health Economics and Outcomes Research</a:t>
            </a:r>
            <a:r>
              <a:rPr lang="en-IN" sz="3200" b="0" i="0" u="none" strike="noStrike" dirty="0">
                <a:solidFill>
                  <a:srgbClr val="000000"/>
                </a:solidFill>
                <a:effectLst/>
              </a:rPr>
              <a:t>, 15(1), 67–75. </a:t>
            </a:r>
            <a:r>
              <a:rPr lang="en-IN" sz="3200" b="0" i="0" u="none" strike="noStrike" dirty="0">
                <a:solidFill>
                  <a:srgbClr val="000000"/>
                </a:solidFill>
                <a:effectLst/>
                <a:hlinkClick r:id="rId2"/>
              </a:rPr>
              <a:t>ScienceDirect</a:t>
            </a:r>
            <a:r>
              <a:rPr lang="en-IN" sz="3200" b="0" i="0" u="none" strike="noStrike" dirty="0">
                <a:solidFill>
                  <a:srgbClr val="000000"/>
                </a:solidFill>
                <a:effectLst/>
              </a:rPr>
              <a:t>​</a:t>
            </a:r>
          </a:p>
          <a:p>
            <a:pPr marL="0" indent="0" algn="l">
              <a:buNone/>
            </a:pPr>
            <a:r>
              <a:rPr lang="en-IN" sz="3200" b="0" i="1" u="none" strike="noStrike" dirty="0">
                <a:solidFill>
                  <a:srgbClr val="000000"/>
                </a:solidFill>
                <a:effectLst/>
              </a:rPr>
              <a:t>Summary:</a:t>
            </a:r>
            <a:endParaRPr lang="en-IN" sz="3200" b="0" i="0" u="none" strike="noStrike" dirty="0">
              <a:solidFill>
                <a:srgbClr val="000000"/>
              </a:solidFill>
              <a:effectLst/>
            </a:endParaRPr>
          </a:p>
          <a:p>
            <a:pPr marL="0" indent="0" algn="l">
              <a:buNone/>
            </a:pPr>
            <a:r>
              <a:rPr lang="en-IN" sz="3200" b="0" i="0" u="none" strike="noStrike" dirty="0">
                <a:solidFill>
                  <a:srgbClr val="000000"/>
                </a:solidFill>
                <a:effectLst/>
              </a:rPr>
              <a:t>This research assesses the long-term impact of pay-for-performance programs within PPP frameworks. Findings indicate that such programs lead to improved patient outcomes, including reduced mortality rates and enhanced chronic disease management.​</a:t>
            </a:r>
          </a:p>
          <a:p>
            <a:pPr marL="0" indent="0" algn="l">
              <a:buNone/>
            </a:pPr>
            <a:r>
              <a:rPr lang="en-IN" sz="3200" b="1" i="0" u="none" strike="noStrike" dirty="0">
                <a:solidFill>
                  <a:srgbClr val="000000"/>
                </a:solidFill>
                <a:effectLst/>
              </a:rPr>
              <a:t>4. Patient-</a:t>
            </a:r>
            <a:r>
              <a:rPr lang="en-IN" sz="3200" b="1" i="0" u="none" strike="noStrike" dirty="0" err="1">
                <a:solidFill>
                  <a:srgbClr val="000000"/>
                </a:solidFill>
                <a:effectLst/>
              </a:rPr>
              <a:t>Centered</a:t>
            </a:r>
            <a:r>
              <a:rPr lang="en-IN" sz="3200" b="1" i="0" u="none" strike="noStrike" dirty="0">
                <a:solidFill>
                  <a:srgbClr val="000000"/>
                </a:solidFill>
                <a:effectLst/>
              </a:rPr>
              <a:t> Approaches</a:t>
            </a:r>
            <a:endParaRPr lang="en-IN" sz="3200" b="0" i="0" u="none" strike="noStrike" dirty="0">
              <a:solidFill>
                <a:srgbClr val="000000"/>
              </a:solidFill>
              <a:effectLst/>
            </a:endParaRPr>
          </a:p>
          <a:p>
            <a:pPr marL="0" indent="0" algn="l">
              <a:buNone/>
            </a:pPr>
            <a:r>
              <a:rPr lang="en-IN" sz="3200" b="0" i="1" u="none" strike="noStrike" dirty="0">
                <a:solidFill>
                  <a:srgbClr val="000000"/>
                </a:solidFill>
                <a:effectLst/>
              </a:rPr>
              <a:t>Reference:</a:t>
            </a:r>
            <a:endParaRPr lang="en-IN" sz="3200" b="0" i="0" u="none" strike="noStrike" dirty="0">
              <a:solidFill>
                <a:srgbClr val="000000"/>
              </a:solidFill>
              <a:effectLst/>
            </a:endParaRPr>
          </a:p>
          <a:p>
            <a:pPr marL="0" indent="0" algn="l">
              <a:buNone/>
            </a:pPr>
            <a:r>
              <a:rPr lang="en-IN" sz="3200" b="0" i="0" u="none" strike="noStrike" dirty="0">
                <a:solidFill>
                  <a:srgbClr val="000000"/>
                </a:solidFill>
                <a:effectLst/>
              </a:rPr>
              <a:t>Sharma, T. R., Bansal, P. K., &amp; Rao, N. (2023). Patient-</a:t>
            </a:r>
            <a:r>
              <a:rPr lang="en-IN" sz="3200" b="0" i="0" u="none" strike="noStrike" dirty="0" err="1">
                <a:solidFill>
                  <a:srgbClr val="000000"/>
                </a:solidFill>
                <a:effectLst/>
              </a:rPr>
              <a:t>Centered</a:t>
            </a:r>
            <a:r>
              <a:rPr lang="en-IN" sz="3200" b="0" i="0" u="none" strike="noStrike" dirty="0">
                <a:solidFill>
                  <a:srgbClr val="000000"/>
                </a:solidFill>
                <a:effectLst/>
              </a:rPr>
              <a:t> Care Models: Exploring Personalized Care, Shared Decision-Making, and Holistic Treatment Approaches. </a:t>
            </a:r>
            <a:r>
              <a:rPr lang="en-IN" sz="3200" b="0" i="1" u="none" strike="noStrike" dirty="0">
                <a:solidFill>
                  <a:srgbClr val="000000"/>
                </a:solidFill>
                <a:effectLst/>
              </a:rPr>
              <a:t>Journal of Patient Experience</a:t>
            </a:r>
            <a:r>
              <a:rPr lang="en-IN" sz="3200" b="0" i="0" u="none" strike="noStrike" dirty="0">
                <a:solidFill>
                  <a:srgbClr val="000000"/>
                </a:solidFill>
                <a:effectLst/>
              </a:rPr>
              <a:t>, 10(4), 205–212. </a:t>
            </a:r>
            <a:r>
              <a:rPr lang="en-IN" sz="3200" b="0" i="0" u="none" strike="noStrike" dirty="0">
                <a:solidFill>
                  <a:srgbClr val="000000"/>
                </a:solidFill>
                <a:effectLst/>
                <a:hlinkClick r:id="rId3"/>
              </a:rPr>
              <a:t>ResearchGate</a:t>
            </a:r>
            <a:r>
              <a:rPr lang="en-IN" sz="3200" b="0" i="0" u="none" strike="noStrike" dirty="0">
                <a:solidFill>
                  <a:srgbClr val="000000"/>
                </a:solidFill>
                <a:effectLst/>
              </a:rPr>
              <a:t>​</a:t>
            </a:r>
          </a:p>
          <a:p>
            <a:pPr marL="0" indent="0" algn="l">
              <a:buNone/>
            </a:pPr>
            <a:r>
              <a:rPr lang="en-IN" sz="3200" b="0" i="1" u="none" strike="noStrike" dirty="0">
                <a:solidFill>
                  <a:srgbClr val="000000"/>
                </a:solidFill>
                <a:effectLst/>
              </a:rPr>
              <a:t>Summary:</a:t>
            </a:r>
            <a:endParaRPr lang="en-IN" sz="3200" b="0" i="0" u="none" strike="noStrike" dirty="0">
              <a:solidFill>
                <a:srgbClr val="000000"/>
              </a:solidFill>
              <a:effectLst/>
            </a:endParaRPr>
          </a:p>
          <a:p>
            <a:pPr marL="0" indent="0" algn="l">
              <a:buNone/>
            </a:pPr>
            <a:r>
              <a:rPr lang="en-IN" sz="3200" b="0" i="0" u="none" strike="noStrike" dirty="0">
                <a:solidFill>
                  <a:srgbClr val="000000"/>
                </a:solidFill>
                <a:effectLst/>
              </a:rPr>
              <a:t>The study explores patient-</a:t>
            </a:r>
            <a:r>
              <a:rPr lang="en-IN" sz="3200" b="0" i="0" u="none" strike="noStrike" dirty="0" err="1">
                <a:solidFill>
                  <a:srgbClr val="000000"/>
                </a:solidFill>
                <a:effectLst/>
              </a:rPr>
              <a:t>centered</a:t>
            </a:r>
            <a:r>
              <a:rPr lang="en-IN" sz="3200" b="0" i="0" u="none" strike="noStrike" dirty="0">
                <a:solidFill>
                  <a:srgbClr val="000000"/>
                </a:solidFill>
                <a:effectLst/>
              </a:rPr>
              <a:t> care models within PPP healthcare settings. It highlights the benefits of personalized treatment plans, shared decision-making, and holistic approaches in enhancing patient satisfaction and health outcomes.</a:t>
            </a:r>
          </a:p>
          <a:p>
            <a:endParaRPr lang="en-US" dirty="0"/>
          </a:p>
        </p:txBody>
      </p:sp>
      <p:pic>
        <p:nvPicPr>
          <p:cNvPr id="4" name="Picture 3">
            <a:extLst>
              <a:ext uri="{FF2B5EF4-FFF2-40B4-BE49-F238E27FC236}">
                <a16:creationId xmlns:a16="http://schemas.microsoft.com/office/drawing/2014/main" id="{9386DAF0-D48B-1342-CE86-626B083042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072055" cy="646221"/>
          </a:xfrm>
          <a:prstGeom prst="rect">
            <a:avLst/>
          </a:prstGeom>
        </p:spPr>
      </p:pic>
    </p:spTree>
    <p:extLst>
      <p:ext uri="{BB962C8B-B14F-4D97-AF65-F5344CB8AC3E}">
        <p14:creationId xmlns:p14="http://schemas.microsoft.com/office/powerpoint/2010/main" val="3015775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601" y="1186762"/>
            <a:ext cx="6571343" cy="1049235"/>
          </a:xfrm>
        </p:spPr>
        <p:txBody>
          <a:bodyPr/>
          <a:lstStyle/>
          <a:p>
            <a:r>
              <a:rPr dirty="0"/>
              <a:t>Objectives</a:t>
            </a:r>
          </a:p>
        </p:txBody>
      </p:sp>
      <p:sp>
        <p:nvSpPr>
          <p:cNvPr id="3" name="Content Placeholder 2"/>
          <p:cNvSpPr>
            <a:spLocks noGrp="1"/>
          </p:cNvSpPr>
          <p:nvPr>
            <p:ph idx="1"/>
          </p:nvPr>
        </p:nvSpPr>
        <p:spPr/>
        <p:txBody>
          <a:bodyPr/>
          <a:lstStyle/>
          <a:p>
            <a:pPr marL="0" indent="0">
              <a:buNone/>
            </a:pPr>
            <a:r>
              <a:rPr sz="2000" dirty="0">
                <a:solidFill>
                  <a:srgbClr val="000000"/>
                </a:solidFill>
                <a:latin typeface="Times New Roman"/>
              </a:rPr>
              <a:t>• Analyze impact of PPPs on healthcare service delivery</a:t>
            </a:r>
          </a:p>
          <a:p>
            <a:pPr marL="0" indent="0">
              <a:buNone/>
            </a:pPr>
            <a:r>
              <a:rPr sz="2000" dirty="0">
                <a:solidFill>
                  <a:srgbClr val="000000"/>
                </a:solidFill>
                <a:latin typeface="Times New Roman"/>
              </a:rPr>
              <a:t>• Assess financial sustainability of PPP healthcare models</a:t>
            </a:r>
          </a:p>
          <a:p>
            <a:pPr marL="0" indent="0">
              <a:buNone/>
            </a:pPr>
            <a:r>
              <a:rPr sz="2000" dirty="0">
                <a:solidFill>
                  <a:srgbClr val="000000"/>
                </a:solidFill>
                <a:latin typeface="Times New Roman"/>
              </a:rPr>
              <a:t>• Identify most effective PPP frameworks</a:t>
            </a:r>
          </a:p>
        </p:txBody>
      </p:sp>
      <p:sp>
        <p:nvSpPr>
          <p:cNvPr id="4" name="TextBox 3">
            <a:extLst>
              <a:ext uri="{FF2B5EF4-FFF2-40B4-BE49-F238E27FC236}">
                <a16:creationId xmlns:a16="http://schemas.microsoft.com/office/drawing/2014/main" id="{30A03723-FA4A-CC0A-E56B-A2D10E18F607}"/>
              </a:ext>
            </a:extLst>
          </p:cNvPr>
          <p:cNvSpPr txBox="1"/>
          <p:nvPr/>
        </p:nvSpPr>
        <p:spPr>
          <a:xfrm>
            <a:off x="197926" y="3466451"/>
            <a:ext cx="3993931" cy="646331"/>
          </a:xfrm>
          <a:prstGeom prst="rect">
            <a:avLst/>
          </a:prstGeom>
          <a:noFill/>
        </p:spPr>
        <p:txBody>
          <a:bodyPr wrap="square" rtlCol="0">
            <a:spAutoFit/>
          </a:bodyPr>
          <a:lstStyle/>
          <a:p>
            <a:r>
              <a:rPr lang="en-IN" sz="3600" dirty="0"/>
              <a:t>Methodology</a:t>
            </a:r>
            <a:endParaRPr lang="en-US" sz="3600" dirty="0"/>
          </a:p>
        </p:txBody>
      </p:sp>
      <p:sp>
        <p:nvSpPr>
          <p:cNvPr id="5" name="TextBox 4">
            <a:extLst>
              <a:ext uri="{FF2B5EF4-FFF2-40B4-BE49-F238E27FC236}">
                <a16:creationId xmlns:a16="http://schemas.microsoft.com/office/drawing/2014/main" id="{0132ADC1-8FEB-9814-CB8D-C4258BB75ECA}"/>
              </a:ext>
            </a:extLst>
          </p:cNvPr>
          <p:cNvSpPr txBox="1"/>
          <p:nvPr/>
        </p:nvSpPr>
        <p:spPr>
          <a:xfrm>
            <a:off x="557048" y="4183118"/>
            <a:ext cx="6142451" cy="1200329"/>
          </a:xfrm>
          <a:prstGeom prst="rect">
            <a:avLst/>
          </a:prstGeom>
          <a:noFill/>
        </p:spPr>
        <p:txBody>
          <a:bodyPr wrap="none" rtlCol="0">
            <a:spAutoFit/>
          </a:bodyPr>
          <a:lstStyle/>
          <a:p>
            <a:pPr marL="0" indent="0">
              <a:buNone/>
            </a:pPr>
            <a:r>
              <a:rPr lang="en-IN" sz="1800" dirty="0">
                <a:solidFill>
                  <a:srgbClr val="000000"/>
                </a:solidFill>
                <a:latin typeface="Times New Roman"/>
              </a:rPr>
              <a:t>• Quantitative approach</a:t>
            </a:r>
          </a:p>
          <a:p>
            <a:pPr marL="0" indent="0">
              <a:buNone/>
            </a:pPr>
            <a:r>
              <a:rPr lang="en-IN" sz="1800" dirty="0">
                <a:solidFill>
                  <a:srgbClr val="000000"/>
                </a:solidFill>
                <a:latin typeface="Times New Roman"/>
              </a:rPr>
              <a:t>• Secondary data analysis</a:t>
            </a:r>
          </a:p>
          <a:p>
            <a:pPr marL="0" indent="0">
              <a:buNone/>
            </a:pPr>
            <a:r>
              <a:rPr lang="en-IN" sz="1800" dirty="0">
                <a:solidFill>
                  <a:srgbClr val="000000"/>
                </a:solidFill>
                <a:latin typeface="Times New Roman"/>
              </a:rPr>
              <a:t>• Comparative between PPP and traditional public sector models</a:t>
            </a:r>
          </a:p>
          <a:p>
            <a:endParaRPr lang="en-US" dirty="0"/>
          </a:p>
        </p:txBody>
      </p:sp>
      <p:pic>
        <p:nvPicPr>
          <p:cNvPr id="6" name="Picture 5">
            <a:extLst>
              <a:ext uri="{FF2B5EF4-FFF2-40B4-BE49-F238E27FC236}">
                <a16:creationId xmlns:a16="http://schemas.microsoft.com/office/drawing/2014/main" id="{2D1E8EE6-B8D7-33B5-022B-C5EEF68C8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469"/>
            <a:ext cx="1303282" cy="64633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642" y="934427"/>
            <a:ext cx="8229600" cy="1143000"/>
          </a:xfrm>
        </p:spPr>
        <p:txBody>
          <a:bodyPr>
            <a:normAutofit/>
          </a:bodyPr>
          <a:lstStyle/>
          <a:p>
            <a:r>
              <a:rPr sz="2800" dirty="0"/>
              <a:t>Study Design</a:t>
            </a:r>
          </a:p>
        </p:txBody>
      </p:sp>
      <p:sp>
        <p:nvSpPr>
          <p:cNvPr id="3" name="Content Placeholder 2"/>
          <p:cNvSpPr>
            <a:spLocks noGrp="1"/>
          </p:cNvSpPr>
          <p:nvPr>
            <p:ph idx="1"/>
          </p:nvPr>
        </p:nvSpPr>
        <p:spPr>
          <a:xfrm>
            <a:off x="43662" y="1900584"/>
            <a:ext cx="8996856" cy="4525963"/>
          </a:xfrm>
        </p:spPr>
        <p:txBody>
          <a:bodyPr/>
          <a:lstStyle/>
          <a:p>
            <a:r>
              <a:rPr sz="2000" dirty="0">
                <a:solidFill>
                  <a:srgbClr val="000000"/>
                </a:solidFill>
                <a:latin typeface="Times New Roman"/>
              </a:rPr>
              <a:t>Comparative cross-sectional design using existing public records and reports</a:t>
            </a:r>
          </a:p>
        </p:txBody>
      </p:sp>
      <p:sp>
        <p:nvSpPr>
          <p:cNvPr id="4" name="TextBox 3">
            <a:extLst>
              <a:ext uri="{FF2B5EF4-FFF2-40B4-BE49-F238E27FC236}">
                <a16:creationId xmlns:a16="http://schemas.microsoft.com/office/drawing/2014/main" id="{4BCF7172-7440-3659-7972-80A08A4CACA7}"/>
              </a:ext>
            </a:extLst>
          </p:cNvPr>
          <p:cNvSpPr txBox="1"/>
          <p:nvPr/>
        </p:nvSpPr>
        <p:spPr>
          <a:xfrm>
            <a:off x="238642" y="2683218"/>
            <a:ext cx="1752531" cy="523220"/>
          </a:xfrm>
          <a:prstGeom prst="rect">
            <a:avLst/>
          </a:prstGeom>
          <a:noFill/>
        </p:spPr>
        <p:txBody>
          <a:bodyPr wrap="none" rtlCol="0">
            <a:spAutoFit/>
          </a:bodyPr>
          <a:lstStyle/>
          <a:p>
            <a:r>
              <a:rPr lang="en-IN" sz="2800" dirty="0"/>
              <a:t>Study Area</a:t>
            </a:r>
            <a:endParaRPr lang="en-US" sz="2800" dirty="0"/>
          </a:p>
        </p:txBody>
      </p:sp>
      <p:sp>
        <p:nvSpPr>
          <p:cNvPr id="5" name="TextBox 4">
            <a:extLst>
              <a:ext uri="{FF2B5EF4-FFF2-40B4-BE49-F238E27FC236}">
                <a16:creationId xmlns:a16="http://schemas.microsoft.com/office/drawing/2014/main" id="{0329756F-66B0-65F6-89AC-1242B8FF1315}"/>
              </a:ext>
            </a:extLst>
          </p:cNvPr>
          <p:cNvSpPr txBox="1"/>
          <p:nvPr/>
        </p:nvSpPr>
        <p:spPr>
          <a:xfrm>
            <a:off x="91496" y="3397270"/>
            <a:ext cx="6127531" cy="646331"/>
          </a:xfrm>
          <a:prstGeom prst="rect">
            <a:avLst/>
          </a:prstGeom>
          <a:noFill/>
        </p:spPr>
        <p:txBody>
          <a:bodyPr wrap="square" rtlCol="0">
            <a:spAutoFit/>
          </a:bodyPr>
          <a:lstStyle/>
          <a:p>
            <a:pPr marL="285750" indent="-285750">
              <a:buFont typeface="Arial" panose="020B0604020202020204" pitchFamily="34" charset="0"/>
              <a:buChar char="•"/>
            </a:pPr>
            <a:r>
              <a:rPr lang="en-IN" sz="1800" dirty="0">
                <a:solidFill>
                  <a:srgbClr val="000000"/>
                </a:solidFill>
                <a:latin typeface="Times New Roman"/>
              </a:rPr>
              <a:t>Geographically diverse healthcare facilities across India</a:t>
            </a:r>
          </a:p>
          <a:p>
            <a:pPr marL="285750" indent="-285750">
              <a:buFont typeface="Arial" panose="020B0604020202020204" pitchFamily="34" charset="0"/>
              <a:buChar char="•"/>
            </a:pPr>
            <a:endParaRPr lang="en-US" dirty="0"/>
          </a:p>
        </p:txBody>
      </p:sp>
      <p:sp>
        <p:nvSpPr>
          <p:cNvPr id="7" name="TextBox 6">
            <a:extLst>
              <a:ext uri="{FF2B5EF4-FFF2-40B4-BE49-F238E27FC236}">
                <a16:creationId xmlns:a16="http://schemas.microsoft.com/office/drawing/2014/main" id="{6ACE8D76-F045-CCAC-D042-DE2E47C2DAD9}"/>
              </a:ext>
            </a:extLst>
          </p:cNvPr>
          <p:cNvSpPr txBox="1"/>
          <p:nvPr/>
        </p:nvSpPr>
        <p:spPr>
          <a:xfrm>
            <a:off x="238642" y="4259474"/>
            <a:ext cx="5833240" cy="523220"/>
          </a:xfrm>
          <a:prstGeom prst="rect">
            <a:avLst/>
          </a:prstGeom>
          <a:noFill/>
        </p:spPr>
        <p:txBody>
          <a:bodyPr wrap="square">
            <a:spAutoFit/>
          </a:bodyPr>
          <a:lstStyle/>
          <a:p>
            <a:r>
              <a:rPr lang="en-IN" sz="2800" dirty="0"/>
              <a:t>Study Population</a:t>
            </a:r>
            <a:endParaRPr lang="en-US" sz="2800" dirty="0"/>
          </a:p>
        </p:txBody>
      </p:sp>
      <p:sp>
        <p:nvSpPr>
          <p:cNvPr id="9" name="TextBox 8">
            <a:extLst>
              <a:ext uri="{FF2B5EF4-FFF2-40B4-BE49-F238E27FC236}">
                <a16:creationId xmlns:a16="http://schemas.microsoft.com/office/drawing/2014/main" id="{57D80C20-4750-6C7B-FE78-7B6E20F5DFC7}"/>
              </a:ext>
            </a:extLst>
          </p:cNvPr>
          <p:cNvSpPr txBox="1"/>
          <p:nvPr/>
        </p:nvSpPr>
        <p:spPr>
          <a:xfrm>
            <a:off x="294289" y="4948486"/>
            <a:ext cx="5833240" cy="923330"/>
          </a:xfrm>
          <a:prstGeom prst="rect">
            <a:avLst/>
          </a:prstGeom>
          <a:noFill/>
        </p:spPr>
        <p:txBody>
          <a:bodyPr wrap="square">
            <a:spAutoFit/>
          </a:bodyPr>
          <a:lstStyle/>
          <a:p>
            <a:pPr marL="0" indent="0">
              <a:buNone/>
            </a:pPr>
            <a:r>
              <a:rPr lang="en-IN" sz="1800" dirty="0">
                <a:solidFill>
                  <a:srgbClr val="000000"/>
                </a:solidFill>
                <a:latin typeface="Times New Roman"/>
              </a:rPr>
              <a:t>• 5–10 PPP healthcare facilities</a:t>
            </a:r>
          </a:p>
          <a:p>
            <a:pPr marL="0" indent="0">
              <a:buNone/>
            </a:pPr>
            <a:r>
              <a:rPr lang="en-IN" sz="1800" dirty="0">
                <a:solidFill>
                  <a:srgbClr val="000000"/>
                </a:solidFill>
                <a:latin typeface="Times New Roman"/>
              </a:rPr>
              <a:t>• 5–10 traditional public facilities</a:t>
            </a:r>
          </a:p>
          <a:p>
            <a:r>
              <a:rPr lang="en-IN" sz="1800" dirty="0">
                <a:solidFill>
                  <a:srgbClr val="000000"/>
                </a:solidFill>
                <a:latin typeface="Times New Roman"/>
              </a:rPr>
              <a:t>Selected for comparability and accessibility to data</a:t>
            </a:r>
          </a:p>
        </p:txBody>
      </p:sp>
      <p:pic>
        <p:nvPicPr>
          <p:cNvPr id="10" name="Picture 9">
            <a:extLst>
              <a:ext uri="{FF2B5EF4-FFF2-40B4-BE49-F238E27FC236}">
                <a16:creationId xmlns:a16="http://schemas.microsoft.com/office/drawing/2014/main" id="{F46431FF-7D2B-378C-13A9-169E30A434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542"/>
            <a:ext cx="1324302" cy="60318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6328" y="1455403"/>
            <a:ext cx="7383517" cy="1049235"/>
          </a:xfrm>
        </p:spPr>
        <p:txBody>
          <a:bodyPr>
            <a:normAutofit/>
          </a:bodyPr>
          <a:lstStyle/>
          <a:p>
            <a:r>
              <a:rPr sz="2800" dirty="0"/>
              <a:t>Sample – Sample Size and Sampling</a:t>
            </a:r>
          </a:p>
        </p:txBody>
      </p:sp>
      <p:sp>
        <p:nvSpPr>
          <p:cNvPr id="3" name="Content Placeholder 2"/>
          <p:cNvSpPr>
            <a:spLocks noGrp="1"/>
          </p:cNvSpPr>
          <p:nvPr>
            <p:ph idx="1"/>
          </p:nvPr>
        </p:nvSpPr>
        <p:spPr>
          <a:xfrm>
            <a:off x="1154527" y="2537381"/>
            <a:ext cx="7119917" cy="3450613"/>
          </a:xfrm>
        </p:spPr>
        <p:txBody>
          <a:bodyPr/>
          <a:lstStyle/>
          <a:p>
            <a:pPr marL="0" indent="0">
              <a:buNone/>
            </a:pPr>
            <a:r>
              <a:rPr sz="2000" dirty="0">
                <a:solidFill>
                  <a:srgbClr val="000000"/>
                </a:solidFill>
                <a:latin typeface="Times New Roman"/>
              </a:rPr>
              <a:t>• India: 100+ PPP facilities; 5–10 selected</a:t>
            </a:r>
          </a:p>
          <a:p>
            <a:pPr marL="0" indent="0">
              <a:buNone/>
            </a:pPr>
            <a:r>
              <a:rPr sz="2000" dirty="0">
                <a:solidFill>
                  <a:srgbClr val="000000"/>
                </a:solidFill>
                <a:latin typeface="Times New Roman"/>
              </a:rPr>
              <a:t>• India: 25,000 PHCs, 1,000 district hospitals; 5–10 public selected</a:t>
            </a:r>
          </a:p>
          <a:p>
            <a:pPr marL="0" indent="0">
              <a:buNone/>
            </a:pPr>
            <a:r>
              <a:rPr sz="2000" dirty="0">
                <a:solidFill>
                  <a:srgbClr val="000000"/>
                </a:solidFill>
                <a:latin typeface="Times New Roman"/>
              </a:rPr>
              <a:t>• Sampling: Purposive for data accessibility and comparability</a:t>
            </a:r>
          </a:p>
        </p:txBody>
      </p:sp>
      <p:sp>
        <p:nvSpPr>
          <p:cNvPr id="5" name="TextBox 4">
            <a:extLst>
              <a:ext uri="{FF2B5EF4-FFF2-40B4-BE49-F238E27FC236}">
                <a16:creationId xmlns:a16="http://schemas.microsoft.com/office/drawing/2014/main" id="{DA23BC28-1B34-B7B2-7390-FDB967E501B4}"/>
              </a:ext>
            </a:extLst>
          </p:cNvPr>
          <p:cNvSpPr txBox="1"/>
          <p:nvPr/>
        </p:nvSpPr>
        <p:spPr>
          <a:xfrm>
            <a:off x="1286328" y="4262688"/>
            <a:ext cx="4572000" cy="523220"/>
          </a:xfrm>
          <a:prstGeom prst="rect">
            <a:avLst/>
          </a:prstGeom>
          <a:noFill/>
        </p:spPr>
        <p:txBody>
          <a:bodyPr wrap="square">
            <a:spAutoFit/>
          </a:bodyPr>
          <a:lstStyle/>
          <a:p>
            <a:r>
              <a:rPr lang="en-IN" sz="2800" dirty="0"/>
              <a:t>Study Variables</a:t>
            </a:r>
            <a:endParaRPr lang="en-US" sz="2800" dirty="0"/>
          </a:p>
        </p:txBody>
      </p:sp>
      <p:sp>
        <p:nvSpPr>
          <p:cNvPr id="7" name="TextBox 6">
            <a:extLst>
              <a:ext uri="{FF2B5EF4-FFF2-40B4-BE49-F238E27FC236}">
                <a16:creationId xmlns:a16="http://schemas.microsoft.com/office/drawing/2014/main" id="{643BAC8C-299A-783E-1BB7-CECD7144550A}"/>
              </a:ext>
            </a:extLst>
          </p:cNvPr>
          <p:cNvSpPr txBox="1"/>
          <p:nvPr/>
        </p:nvSpPr>
        <p:spPr>
          <a:xfrm>
            <a:off x="1154527" y="5004246"/>
            <a:ext cx="7383517" cy="707886"/>
          </a:xfrm>
          <a:prstGeom prst="rect">
            <a:avLst/>
          </a:prstGeom>
          <a:noFill/>
        </p:spPr>
        <p:txBody>
          <a:bodyPr wrap="square">
            <a:spAutoFit/>
          </a:bodyPr>
          <a:lstStyle/>
          <a:p>
            <a:pPr marL="0" indent="0">
              <a:buNone/>
            </a:pPr>
            <a:r>
              <a:rPr lang="en-IN" sz="2000" dirty="0">
                <a:solidFill>
                  <a:srgbClr val="000000"/>
                </a:solidFill>
                <a:latin typeface="Times New Roman"/>
              </a:rPr>
              <a:t>• Independent: PPP model type, private involvement</a:t>
            </a:r>
          </a:p>
          <a:p>
            <a:pPr marL="0" indent="0">
              <a:buNone/>
            </a:pPr>
            <a:r>
              <a:rPr lang="en-IN" sz="2000" dirty="0">
                <a:solidFill>
                  <a:srgbClr val="000000"/>
                </a:solidFill>
                <a:latin typeface="Times New Roman"/>
              </a:rPr>
              <a:t>• Dependent: Quality, efficiency, cost-effectiveness, patient outcomes</a:t>
            </a:r>
          </a:p>
        </p:txBody>
      </p:sp>
      <p:pic>
        <p:nvPicPr>
          <p:cNvPr id="8" name="Picture 7">
            <a:extLst>
              <a:ext uri="{FF2B5EF4-FFF2-40B4-BE49-F238E27FC236}">
                <a16:creationId xmlns:a16="http://schemas.microsoft.com/office/drawing/2014/main" id="{3DADB387-13E1-19D9-E28D-C0BC4C792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061544" cy="70788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51" y="1414120"/>
            <a:ext cx="8915400" cy="1049235"/>
          </a:xfrm>
        </p:spPr>
        <p:txBody>
          <a:bodyPr>
            <a:normAutofit/>
          </a:bodyPr>
          <a:lstStyle/>
          <a:p>
            <a:r>
              <a:rPr sz="2800" dirty="0"/>
              <a:t>Data Collection Tools and Techniques</a:t>
            </a:r>
          </a:p>
        </p:txBody>
      </p:sp>
      <p:graphicFrame>
        <p:nvGraphicFramePr>
          <p:cNvPr id="12" name="Content Placeholder 2">
            <a:extLst>
              <a:ext uri="{FF2B5EF4-FFF2-40B4-BE49-F238E27FC236}">
                <a16:creationId xmlns:a16="http://schemas.microsoft.com/office/drawing/2014/main" id="{6380572E-F889-562D-2E07-4E160D59F0CD}"/>
              </a:ext>
            </a:extLst>
          </p:cNvPr>
          <p:cNvGraphicFramePr>
            <a:graphicFrameLocks noGrp="1"/>
          </p:cNvGraphicFramePr>
          <p:nvPr>
            <p:ph idx="1"/>
            <p:extLst>
              <p:ext uri="{D42A27DB-BD31-4B8C-83A1-F6EECF244321}">
                <p14:modId xmlns:p14="http://schemas.microsoft.com/office/powerpoint/2010/main" val="1968344896"/>
              </p:ext>
            </p:extLst>
          </p:nvPr>
        </p:nvGraphicFramePr>
        <p:xfrm>
          <a:off x="-142846" y="1703693"/>
          <a:ext cx="6571343" cy="345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ADD570B-C589-7248-8BE4-F788D2944518}"/>
              </a:ext>
            </a:extLst>
          </p:cNvPr>
          <p:cNvSpPr txBox="1"/>
          <p:nvPr/>
        </p:nvSpPr>
        <p:spPr>
          <a:xfrm>
            <a:off x="83127" y="4516115"/>
            <a:ext cx="4572000" cy="523220"/>
          </a:xfrm>
          <a:prstGeom prst="rect">
            <a:avLst/>
          </a:prstGeom>
          <a:noFill/>
        </p:spPr>
        <p:txBody>
          <a:bodyPr wrap="square">
            <a:spAutoFit/>
          </a:bodyPr>
          <a:lstStyle/>
          <a:p>
            <a:r>
              <a:rPr lang="en-IN" sz="2800" dirty="0"/>
              <a:t>Data Analysis Plan</a:t>
            </a:r>
            <a:endParaRPr lang="en-US" sz="2800" dirty="0"/>
          </a:p>
        </p:txBody>
      </p:sp>
      <p:sp>
        <p:nvSpPr>
          <p:cNvPr id="7" name="TextBox 6">
            <a:extLst>
              <a:ext uri="{FF2B5EF4-FFF2-40B4-BE49-F238E27FC236}">
                <a16:creationId xmlns:a16="http://schemas.microsoft.com/office/drawing/2014/main" id="{747C117C-1F34-0316-9816-0D8854A35F3C}"/>
              </a:ext>
            </a:extLst>
          </p:cNvPr>
          <p:cNvSpPr txBox="1"/>
          <p:nvPr/>
        </p:nvSpPr>
        <p:spPr>
          <a:xfrm>
            <a:off x="0" y="5239552"/>
            <a:ext cx="6700345" cy="707886"/>
          </a:xfrm>
          <a:prstGeom prst="rect">
            <a:avLst/>
          </a:prstGeom>
          <a:noFill/>
        </p:spPr>
        <p:txBody>
          <a:bodyPr wrap="square">
            <a:spAutoFit/>
          </a:bodyPr>
          <a:lstStyle/>
          <a:p>
            <a:pPr marL="0" indent="0">
              <a:buNone/>
            </a:pPr>
            <a:r>
              <a:rPr lang="en-IN" sz="2000" dirty="0">
                <a:solidFill>
                  <a:srgbClr val="000000"/>
                </a:solidFill>
                <a:latin typeface="Times New Roman"/>
              </a:rPr>
              <a:t>• Descriptive stats: averages, frequencies</a:t>
            </a:r>
          </a:p>
          <a:p>
            <a:pPr marL="0" indent="0">
              <a:buNone/>
            </a:pPr>
            <a:r>
              <a:rPr lang="en-IN" sz="2000" dirty="0">
                <a:solidFill>
                  <a:srgbClr val="000000"/>
                </a:solidFill>
                <a:latin typeface="Times New Roman"/>
              </a:rPr>
              <a:t>• Inferential: t-tests, regression to explore relationships</a:t>
            </a:r>
            <a:endParaRPr lang="en-US" sz="2000" dirty="0"/>
          </a:p>
        </p:txBody>
      </p:sp>
      <p:pic>
        <p:nvPicPr>
          <p:cNvPr id="9" name="Picture 8">
            <a:extLst>
              <a:ext uri="{FF2B5EF4-FFF2-40B4-BE49-F238E27FC236}">
                <a16:creationId xmlns:a16="http://schemas.microsoft.com/office/drawing/2014/main" id="{605A2E70-DD1F-68F7-4CF7-C3A258CF46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5934"/>
            <a:ext cx="1145628" cy="579321"/>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
  <TotalTime>179</TotalTime>
  <Words>889</Words>
  <Application>Microsoft Macintosh PowerPoint</Application>
  <PresentationFormat>On-screen Show (4:3)</PresentationFormat>
  <Paragraphs>91</Paragraphs>
  <Slides>15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-webkit-standard</vt:lpstr>
      <vt:lpstr>Arial</vt:lpstr>
      <vt:lpstr>Calibri</vt:lpstr>
      <vt:lpstr>Calibri Light</vt:lpstr>
      <vt:lpstr>Rockwell</vt:lpstr>
      <vt:lpstr>Rockwell Condensed</vt:lpstr>
      <vt:lpstr>Rockwell Extra Bold</vt:lpstr>
      <vt:lpstr>Times New Roman</vt:lpstr>
      <vt:lpstr>Wingdings</vt:lpstr>
      <vt:lpstr>Wood Type</vt:lpstr>
      <vt:lpstr>“Evaluating the Impact of Public-Private Partnerships on Enhancing Healthcare Infrastructure”      Presenter :Priyanka Dinesh Singh  faculty : Dr. Ekta Saroha  iihmr delhi</vt:lpstr>
      <vt:lpstr>PowerPoint Presentation</vt:lpstr>
      <vt:lpstr>Background with Rationale</vt:lpstr>
      <vt:lpstr>Review of Literature  (RoL)</vt:lpstr>
      <vt:lpstr>PowerPoint Presentation</vt:lpstr>
      <vt:lpstr>Objectives</vt:lpstr>
      <vt:lpstr>Study Design</vt:lpstr>
      <vt:lpstr>Sample – Sample Size and Sampling</vt:lpstr>
      <vt:lpstr>Data Collection Tools and Techniques</vt:lpstr>
      <vt:lpstr>Timelines</vt:lpstr>
      <vt:lpstr>Ethical Considerations</vt:lpstr>
      <vt:lpstr>Expected Outcomes</vt:lpstr>
      <vt:lpstr>Annexures</vt:lpstr>
      <vt:lpstr>References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the Impact of Public-Private Partnerships on Enhancing Healthcare Infrastructure”      Presenter :Priyanka Dinesh Singh  faculty : Dr. Ekta Saroha  iihmr delhi</dc:title>
  <dc:subject/>
  <dc:creator/>
  <cp:keywords/>
  <dc:description>generated using python-pptx</dc:description>
  <cp:lastModifiedBy>Priyanka Singh</cp:lastModifiedBy>
  <cp:revision>4</cp:revision>
  <dcterms:created xsi:type="dcterms:W3CDTF">2013-01-27T09:14:16Z</dcterms:created>
  <dcterms:modified xsi:type="dcterms:W3CDTF">2025-05-16T15:46:11Z</dcterms:modified>
  <cp:category/>
</cp:coreProperties>
</file>