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96" r:id="rId2"/>
    <p:sldId id="281" r:id="rId3"/>
    <p:sldId id="310" r:id="rId4"/>
    <p:sldId id="283" r:id="rId5"/>
    <p:sldId id="284" r:id="rId6"/>
    <p:sldId id="301" r:id="rId7"/>
    <p:sldId id="293" r:id="rId8"/>
    <p:sldId id="302" r:id="rId9"/>
    <p:sldId id="291" r:id="rId10"/>
    <p:sldId id="285" r:id="rId11"/>
    <p:sldId id="303" r:id="rId12"/>
    <p:sldId id="304" r:id="rId13"/>
    <p:sldId id="305" r:id="rId14"/>
    <p:sldId id="306" r:id="rId15"/>
    <p:sldId id="307" r:id="rId16"/>
    <p:sldId id="309" r:id="rId17"/>
    <p:sldId id="308" r:id="rId18"/>
    <p:sldId id="286" r:id="rId19"/>
    <p:sldId id="294" r:id="rId20"/>
    <p:sldId id="263" r:id="rId21"/>
    <p:sldId id="264" r:id="rId22"/>
    <p:sldId id="271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62" autoAdjust="0"/>
    <p:restoredTop sz="94624" autoAdjust="0"/>
  </p:normalViewPr>
  <p:slideViewPr>
    <p:cSldViewPr>
      <p:cViewPr>
        <p:scale>
          <a:sx n="69" d="100"/>
          <a:sy n="69" d="100"/>
        </p:scale>
        <p:origin x="-135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8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1EDD00-2E8A-4B77-B507-9341BEF9FDCB}" type="datetimeFigureOut">
              <a:rPr lang="en-IN" smtClean="0"/>
              <a:pPr/>
              <a:t>22-05-2014</a:t>
            </a:fld>
            <a:endParaRPr lang="en-IN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D15841-2AE8-4BAF-B1F9-EEABFD01AA30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D15841-2AE8-4BAF-B1F9-EEABFD01AA30}" type="slidenum">
              <a:rPr lang="en-IN" smtClean="0"/>
              <a:pPr/>
              <a:t>10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D1C7-0171-42E2-9F58-C088ED65F9D8}" type="datetime1">
              <a:rPr lang="en-IN" smtClean="0"/>
              <a:pPr/>
              <a:t>22-05-2014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 smtClean="0"/>
              <a:t>DHARAMSHILA HOSPITAL AND RESEARCH CENTRE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EA515-5F77-4198-A717-C57F078F99A0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2487-F231-4C53-A38F-461DEC60A86C}" type="datetime1">
              <a:rPr lang="en-IN" smtClean="0"/>
              <a:pPr/>
              <a:t>22-05-2014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 smtClean="0"/>
              <a:t>DHARAMSHILA HOSPITAL AND RESEARCH CENTRE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EA515-5F77-4198-A717-C57F078F99A0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01207-4D5C-4D9C-A706-B0813F7424C0}" type="datetime1">
              <a:rPr lang="en-IN" smtClean="0"/>
              <a:pPr/>
              <a:t>22-05-2014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 smtClean="0"/>
              <a:t>DHARAMSHILA HOSPITAL AND RESEARCH CENTRE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EA515-5F77-4198-A717-C57F078F99A0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0986E-F3E5-474E-AC8D-7075753BB6E8}" type="datetime1">
              <a:rPr lang="en-IN" smtClean="0"/>
              <a:pPr/>
              <a:t>22-05-2014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 smtClean="0"/>
              <a:t>DHARAMSHILA HOSPITAL AND RESEARCH CENTRE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EA515-5F77-4198-A717-C57F078F99A0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64A4C-B02A-4D70-A07B-691C5EF334FF}" type="datetime1">
              <a:rPr lang="en-IN" smtClean="0"/>
              <a:pPr/>
              <a:t>22-05-2014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 smtClean="0"/>
              <a:t>DHARAMSHILA HOSPITAL AND RESEARCH CENTRE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EA515-5F77-4198-A717-C57F078F99A0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DC80E-F3D1-4165-8092-E781A8147F6D}" type="datetime1">
              <a:rPr lang="en-IN" smtClean="0"/>
              <a:pPr/>
              <a:t>22-05-2014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 smtClean="0"/>
              <a:t>DHARAMSHILA HOSPITAL AND RESEARCH CENTRE</a:t>
            </a:r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EA515-5F77-4198-A717-C57F078F99A0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A2025-AD75-4F0E-90A4-963689956449}" type="datetime1">
              <a:rPr lang="en-IN" smtClean="0"/>
              <a:pPr/>
              <a:t>22-05-2014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 smtClean="0"/>
              <a:t>DHARAMSHILA HOSPITAL AND RESEARCH CENTRE</a:t>
            </a:r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EA515-5F77-4198-A717-C57F078F99A0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7098C-97A5-4DA0-84A7-22EF97741853}" type="datetime1">
              <a:rPr lang="en-IN" smtClean="0"/>
              <a:pPr/>
              <a:t>22-05-2014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 smtClean="0"/>
              <a:t>DHARAMSHILA HOSPITAL AND RESEARCH CENTRE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EA515-5F77-4198-A717-C57F078F99A0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5113D-A105-4029-8B18-BC049C8C3E40}" type="datetime1">
              <a:rPr lang="en-IN" smtClean="0"/>
              <a:pPr/>
              <a:t>22-05-2014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 smtClean="0"/>
              <a:t>DHARAMSHILA HOSPITAL AND RESEARCH CENTRE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EA515-5F77-4198-A717-C57F078F99A0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9C1EF-0B72-479B-A244-BDD667FE2464}" type="datetime1">
              <a:rPr lang="en-IN" smtClean="0"/>
              <a:pPr/>
              <a:t>22-05-2014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 smtClean="0"/>
              <a:t>DHARAMSHILA HOSPITAL AND RESEARCH CENTRE</a:t>
            </a:r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EA515-5F77-4198-A717-C57F078F99A0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790B0-19BC-4227-8CD2-0F8033CAE4B1}" type="datetime1">
              <a:rPr lang="en-IN" smtClean="0"/>
              <a:pPr/>
              <a:t>22-05-2014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 smtClean="0"/>
              <a:t>DHARAMSHILA HOSPITAL AND RESEARCH CENTRE</a:t>
            </a:r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EA515-5F77-4198-A717-C57F078F99A0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02C33-6E7D-4C10-B18A-6E8BCD405286}" type="datetime1">
              <a:rPr lang="en-IN" smtClean="0"/>
              <a:pPr/>
              <a:t>22-05-2014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dirty="0" smtClean="0"/>
              <a:t>DHARAMSHILA HOSPITAL AND RESEARCH CENTRE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EA515-5F77-4198-A717-C57F078F99A0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d"/>
  </p:transition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samprada\Downloads\background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Dissertation Report</a:t>
            </a:r>
            <a:br>
              <a:rPr lang="en-IN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At</a:t>
            </a:r>
            <a:br>
              <a:rPr lang="en-IN" b="1" dirty="0" smtClean="0">
                <a:latin typeface="Times New Roman" pitchFamily="18" charset="0"/>
                <a:cs typeface="Times New Roman" pitchFamily="18" charset="0"/>
              </a:rPr>
            </a:b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99992" y="4725144"/>
            <a:ext cx="6400800" cy="1752600"/>
          </a:xfrm>
        </p:spPr>
        <p:txBody>
          <a:bodyPr>
            <a:normAutofit/>
          </a:bodyPr>
          <a:lstStyle/>
          <a:p>
            <a:r>
              <a:rPr lang="en-IN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Submitted by</a:t>
            </a:r>
          </a:p>
          <a:p>
            <a:r>
              <a:rPr lang="en-IN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Payal</a:t>
            </a:r>
            <a:r>
              <a:rPr lang="en-IN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Pawar</a:t>
            </a:r>
            <a:endParaRPr lang="en-IN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IN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PG/12/061</a:t>
            </a:r>
            <a:endParaRPr lang="en-IN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nirooddha\Documents\PRESENTATIONS IIHMR Sem 1\IIHMR-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6021288"/>
            <a:ext cx="1296144" cy="682636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910064" y="1988840"/>
            <a:ext cx="5323871" cy="170363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samprada\Downloads\background-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7232"/>
          </a:xfrm>
        </p:spPr>
        <p:txBody>
          <a:bodyPr/>
          <a:lstStyle/>
          <a:p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METHODOLOGY</a:t>
            </a: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968552"/>
          </a:xfrm>
        </p:spPr>
        <p:txBody>
          <a:bodyPr>
            <a:noAutofit/>
          </a:bodyPr>
          <a:lstStyle/>
          <a:p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Study design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Cross sectional analytical study.</a:t>
            </a: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Study area and duration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February, 2014 to April, 2014 in PHCs of West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Champaran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Bihar.</a:t>
            </a: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Sample Size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 sample size of 9 PHCs was purposively achieved.</a:t>
            </a: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Sampling Technique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Random sampling out of the total 18 PHCs of West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Champaran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district</a:t>
            </a: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Survey Instrument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Observation check-list based on the Indian Public Health Standards (IPHS) Guidelines for Primary Health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Centres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(PHCs) Revised 2012.</a:t>
            </a: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Data Type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Primary data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Facility Survey with the help of an observation checklist based on guidelines provided in IPH standards (Revised) for Primary Health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Centres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- 2012.</a:t>
            </a: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IN" sz="2400" dirty="0"/>
          </a:p>
          <a:p>
            <a:pPr>
              <a:buNone/>
            </a:pPr>
            <a:endParaRPr lang="en-IN" sz="2400" dirty="0"/>
          </a:p>
          <a:p>
            <a:endParaRPr lang="en-IN" sz="2400" dirty="0"/>
          </a:p>
        </p:txBody>
      </p:sp>
      <p:pic>
        <p:nvPicPr>
          <p:cNvPr id="3075" name="Picture 3" descr="C:\Users\Anirooddha\Documents\PRESENTATIONS IIHMR Sem 1\IIHMR-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6165304"/>
            <a:ext cx="1428750" cy="520254"/>
          </a:xfrm>
          <a:prstGeom prst="rect">
            <a:avLst/>
          </a:prstGeom>
          <a:noFill/>
        </p:spPr>
      </p:pic>
      <p:pic>
        <p:nvPicPr>
          <p:cNvPr id="6" name="Picture 5"/>
          <p:cNvPicPr/>
          <p:nvPr/>
        </p:nvPicPr>
        <p:blipFill>
          <a:blip r:embed="rId5" cstate="print"/>
          <a:stretch>
            <a:fillRect/>
          </a:stretch>
        </p:blipFill>
        <p:spPr bwMode="auto">
          <a:xfrm>
            <a:off x="6876256" y="6021288"/>
            <a:ext cx="2016224" cy="62351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samprada\Downloads\background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000108"/>
          </a:xfrm>
        </p:spPr>
        <p:txBody>
          <a:bodyPr>
            <a:noAutofit/>
          </a:bodyPr>
          <a:lstStyle/>
          <a:p>
            <a:r>
              <a:rPr lang="en-IN" sz="3200" b="1" dirty="0" smtClean="0">
                <a:latin typeface="Times New Roman" pitchFamily="18" charset="0"/>
                <a:cs typeface="Times New Roman" pitchFamily="18" charset="0"/>
              </a:rPr>
              <a:t>Key Findings: Dimensions of Labour room</a:t>
            </a:r>
            <a:endParaRPr lang="en-IN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Anirooddha\Documents\PRESENTATIONS IIHMR Sem 1\IIHMR-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949280"/>
            <a:ext cx="1428750" cy="75247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876256" y="6021288"/>
            <a:ext cx="2016224" cy="62351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764704"/>
            <a:ext cx="8064896" cy="5112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6372200" y="1628800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N = 9 PHCs</a:t>
            </a: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samprada\Downloads\background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376" y="813342"/>
            <a:ext cx="8136904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6444208" y="5373216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N = 9 PHCs</a:t>
            </a: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Anirooddha\Documents\PRESENTATIONS IIHMR Sem 1\IIHMR-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5949280"/>
            <a:ext cx="1428750" cy="75247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5" cstate="print"/>
          <a:stretch>
            <a:fillRect/>
          </a:stretch>
        </p:blipFill>
        <p:spPr bwMode="auto">
          <a:xfrm>
            <a:off x="6876256" y="6021288"/>
            <a:ext cx="2016224" cy="62351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samprada\Downloads\background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C:\Users\Anirooddha\Documents\PRESENTATIONS IIHMR Sem 1\IIHMR-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949280"/>
            <a:ext cx="1428750" cy="75247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876256" y="6021288"/>
            <a:ext cx="2016224" cy="62351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851920" y="6093296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N = 9 PHCs</a:t>
            </a: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288" y="714356"/>
            <a:ext cx="8497887" cy="5091132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4499992" y="5229200"/>
            <a:ext cx="1080120" cy="504056"/>
          </a:xfrm>
          <a:prstGeom prst="rect">
            <a:avLst/>
          </a:prstGeom>
          <a:noFill/>
          <a:ln w="85725" cap="sq">
            <a:solidFill>
              <a:srgbClr val="FF000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samprada\Downloads\background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C:\Users\Anirooddha\Documents\PRESENTATIONS IIHMR Sem 1\IIHMR-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949280"/>
            <a:ext cx="1428750" cy="75247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876256" y="6021288"/>
            <a:ext cx="2016224" cy="62351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1500174"/>
            <a:ext cx="8352928" cy="4449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6804248" y="2051556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N = 9 PHCs</a:t>
            </a: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785818"/>
          </a:xfrm>
        </p:spPr>
        <p:txBody>
          <a:bodyPr>
            <a:noAutofit/>
          </a:bodyPr>
          <a:lstStyle/>
          <a:p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Preparedness of Labour Rooms to handle septic </a:t>
            </a:r>
            <a:br>
              <a:rPr lang="en-IN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and infected deliveries</a:t>
            </a:r>
            <a:endParaRPr lang="en-IN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samprada\Downloads\background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C:\Users\Anirooddha\Documents\PRESENTATIONS IIHMR Sem 1\IIHMR-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949280"/>
            <a:ext cx="1428750" cy="75247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876256" y="6021288"/>
            <a:ext cx="2016224" cy="62351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642918"/>
            <a:ext cx="8352928" cy="5306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6876256" y="4797152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N = 9 PHCs</a:t>
            </a: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samprada\Downloads\background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928670"/>
            <a:ext cx="8280919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 descr="C:\Users\Anirooddha\Documents\PRESENTATIONS IIHMR Sem 1\IIHMR-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5949280"/>
            <a:ext cx="1428750" cy="75247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5" cstate="print"/>
          <a:stretch>
            <a:fillRect/>
          </a:stretch>
        </p:blipFill>
        <p:spPr bwMode="auto">
          <a:xfrm>
            <a:off x="6876256" y="6021288"/>
            <a:ext cx="2016224" cy="62351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46856" y="116632"/>
            <a:ext cx="8229600" cy="792088"/>
          </a:xfrm>
        </p:spPr>
        <p:txBody>
          <a:bodyPr>
            <a:noAutofit/>
          </a:bodyPr>
          <a:lstStyle/>
          <a:p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Preparedness of Labour Rooms for meeting basic objective: 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76256" y="4797152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N = 9 PHCs</a:t>
            </a: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samprada\Downloads\background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C:\Users\Anirooddha\Documents\PRESENTATIONS IIHMR Sem 1\IIHMR-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949280"/>
            <a:ext cx="1428750" cy="75247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876256" y="6021288"/>
            <a:ext cx="2016224" cy="62351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99592" y="500042"/>
            <a:ext cx="8229600" cy="857256"/>
          </a:xfrm>
        </p:spPr>
        <p:txBody>
          <a:bodyPr>
            <a:noAutofit/>
          </a:bodyPr>
          <a:lstStyle/>
          <a:p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Preparedness of Labour Rooms for handling common problems during labour: 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1214422"/>
            <a:ext cx="8208912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6876256" y="4797152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N = 9 PHCs</a:t>
            </a: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samprada\Downloads\background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080120"/>
          </a:xfrm>
        </p:spPr>
        <p:txBody>
          <a:bodyPr>
            <a:normAutofit/>
          </a:bodyPr>
          <a:lstStyle/>
          <a:p>
            <a:r>
              <a:rPr lang="en-IN" sz="3600" b="1" dirty="0" smtClean="0">
                <a:latin typeface="Times New Roman" pitchFamily="18" charset="0"/>
                <a:cs typeface="Times New Roman" pitchFamily="18" charset="0"/>
              </a:rPr>
              <a:t>Key Findings: NBCC</a:t>
            </a:r>
            <a:endParaRPr lang="en-IN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Anirooddha\Documents\PRESENTATIONS IIHMR Sem 1\IIHMR-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949280"/>
            <a:ext cx="1428750" cy="75247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876256" y="6021288"/>
            <a:ext cx="2016224" cy="62351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7" y="764704"/>
            <a:ext cx="8352928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6444208" y="5373216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N = 9 PHCs</a:t>
            </a: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samprada\Downloads\background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162272"/>
            <a:ext cx="8229600" cy="1143000"/>
          </a:xfrm>
        </p:spPr>
        <p:txBody>
          <a:bodyPr>
            <a:normAutofit/>
          </a:bodyPr>
          <a:lstStyle/>
          <a:p>
            <a:r>
              <a:rPr lang="en-IN" sz="3200" b="1" dirty="0" smtClean="0">
                <a:latin typeface="Times New Roman" pitchFamily="18" charset="0"/>
                <a:cs typeface="Times New Roman" pitchFamily="18" charset="0"/>
              </a:rPr>
              <a:t>CONCLUSION</a:t>
            </a:r>
            <a:endParaRPr lang="en-IN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764704"/>
            <a:ext cx="8892480" cy="5544616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 smtClean="0">
                <a:latin typeface="Times New Roman"/>
                <a:ea typeface="Times New Roman"/>
              </a:rPr>
              <a:t>Not all of the </a:t>
            </a:r>
            <a:r>
              <a:rPr lang="en-US" sz="2400" dirty="0" err="1" smtClean="0">
                <a:latin typeface="Times New Roman"/>
                <a:ea typeface="Times New Roman"/>
              </a:rPr>
              <a:t>labour</a:t>
            </a:r>
            <a:r>
              <a:rPr lang="en-US" sz="2400" dirty="0" smtClean="0">
                <a:latin typeface="Times New Roman"/>
                <a:ea typeface="Times New Roman"/>
              </a:rPr>
              <a:t> rooms of PHCs meet the IPHS norms fully</a:t>
            </a:r>
          </a:p>
          <a:p>
            <a:r>
              <a:rPr lang="en-US" sz="2400" dirty="0" smtClean="0">
                <a:latin typeface="Times New Roman"/>
                <a:ea typeface="Times New Roman"/>
              </a:rPr>
              <a:t>Deliveries are being reported to be carried out in the </a:t>
            </a:r>
            <a:r>
              <a:rPr lang="en-US" sz="2400" dirty="0" err="1" smtClean="0">
                <a:latin typeface="Times New Roman"/>
                <a:ea typeface="Times New Roman"/>
              </a:rPr>
              <a:t>labour</a:t>
            </a:r>
            <a:r>
              <a:rPr lang="en-US" sz="2400" dirty="0" smtClean="0">
                <a:latin typeface="Times New Roman"/>
                <a:ea typeface="Times New Roman"/>
              </a:rPr>
              <a:t> rooms of all the 9 PHCs</a:t>
            </a:r>
          </a:p>
          <a:p>
            <a:r>
              <a:rPr lang="en-US" sz="2400" dirty="0" smtClean="0">
                <a:latin typeface="Times New Roman"/>
              </a:rPr>
              <a:t>Compliance by 75%-99% of </a:t>
            </a:r>
            <a:r>
              <a:rPr lang="en-US" sz="2400" dirty="0" err="1" smtClean="0">
                <a:latin typeface="Times New Roman"/>
              </a:rPr>
              <a:t>labour</a:t>
            </a:r>
            <a:r>
              <a:rPr lang="en-US" sz="2400" dirty="0" smtClean="0">
                <a:latin typeface="Times New Roman"/>
              </a:rPr>
              <a:t> rooms:</a:t>
            </a:r>
          </a:p>
          <a:p>
            <a:pPr lvl="1"/>
            <a:r>
              <a:rPr lang="en-US" sz="2000" dirty="0" smtClean="0">
                <a:latin typeface="Times New Roman"/>
                <a:ea typeface="Times New Roman"/>
              </a:rPr>
              <a:t>‘regular mopping and washing’, </a:t>
            </a:r>
          </a:p>
          <a:p>
            <a:pPr lvl="1"/>
            <a:r>
              <a:rPr lang="en-US" sz="2000" dirty="0" smtClean="0">
                <a:latin typeface="Times New Roman"/>
                <a:ea typeface="Times New Roman"/>
              </a:rPr>
              <a:t>‘separate areas for septic and aseptic deliveries’ </a:t>
            </a:r>
          </a:p>
          <a:p>
            <a:pPr lvl="1"/>
            <a:r>
              <a:rPr lang="en-US" sz="2000" dirty="0" smtClean="0">
                <a:latin typeface="Times New Roman"/>
                <a:ea typeface="Times New Roman"/>
              </a:rPr>
              <a:t>‘prescribed dimensions of 3.8 m x 4.2 m’.</a:t>
            </a:r>
          </a:p>
          <a:p>
            <a:r>
              <a:rPr lang="en-US" sz="2400" dirty="0" smtClean="0">
                <a:latin typeface="Times New Roman"/>
              </a:rPr>
              <a:t>Compliance by 50%-74% of </a:t>
            </a:r>
            <a:r>
              <a:rPr lang="en-US" sz="2400" dirty="0" err="1" smtClean="0">
                <a:latin typeface="Times New Roman"/>
              </a:rPr>
              <a:t>labour</a:t>
            </a:r>
            <a:r>
              <a:rPr lang="en-US" sz="2400" dirty="0" smtClean="0">
                <a:latin typeface="Times New Roman"/>
              </a:rPr>
              <a:t> rooms:</a:t>
            </a:r>
          </a:p>
          <a:p>
            <a:pPr lvl="1"/>
            <a:r>
              <a:rPr lang="en-US" sz="2000" dirty="0" smtClean="0">
                <a:latin typeface="Times New Roman"/>
                <a:ea typeface="Times New Roman"/>
              </a:rPr>
              <a:t>‘separate area for toilet’, </a:t>
            </a:r>
          </a:p>
          <a:p>
            <a:pPr lvl="1"/>
            <a:r>
              <a:rPr lang="en-US" sz="2000" dirty="0" smtClean="0">
                <a:latin typeface="Times New Roman"/>
                <a:ea typeface="Times New Roman"/>
              </a:rPr>
              <a:t>‘restricted entry in </a:t>
            </a:r>
            <a:r>
              <a:rPr lang="en-US" sz="2000" dirty="0" err="1" smtClean="0">
                <a:latin typeface="Times New Roman"/>
                <a:ea typeface="Times New Roman"/>
              </a:rPr>
              <a:t>labour</a:t>
            </a:r>
            <a:r>
              <a:rPr lang="en-US" sz="2000" dirty="0" smtClean="0">
                <a:latin typeface="Times New Roman"/>
                <a:ea typeface="Times New Roman"/>
              </a:rPr>
              <a:t> room’ </a:t>
            </a:r>
          </a:p>
          <a:p>
            <a:pPr lvl="1"/>
            <a:r>
              <a:rPr lang="en-US" sz="2000" dirty="0" smtClean="0">
                <a:latin typeface="Times New Roman"/>
                <a:ea typeface="Times New Roman"/>
              </a:rPr>
              <a:t>‘availability of essential drugs and equipments’</a:t>
            </a:r>
          </a:p>
          <a:p>
            <a:r>
              <a:rPr lang="en-US" sz="2400" dirty="0" smtClean="0">
                <a:latin typeface="Times New Roman"/>
              </a:rPr>
              <a:t>Compliance by 0%-49% of </a:t>
            </a:r>
            <a:r>
              <a:rPr lang="en-US" sz="2400" dirty="0" err="1" smtClean="0">
                <a:latin typeface="Times New Roman"/>
              </a:rPr>
              <a:t>labour</a:t>
            </a:r>
            <a:r>
              <a:rPr lang="en-US" sz="2400" dirty="0" smtClean="0">
                <a:latin typeface="Times New Roman"/>
              </a:rPr>
              <a:t> rooms:</a:t>
            </a:r>
          </a:p>
          <a:p>
            <a:pPr lvl="1"/>
            <a:r>
              <a:rPr lang="en-US" sz="2000" dirty="0" smtClean="0">
                <a:latin typeface="Times New Roman"/>
                <a:ea typeface="Times New Roman"/>
              </a:rPr>
              <a:t>‘attached toilet and water facilities’, </a:t>
            </a:r>
          </a:p>
          <a:p>
            <a:pPr lvl="1"/>
            <a:r>
              <a:rPr lang="en-US" sz="2000" dirty="0" smtClean="0">
                <a:latin typeface="Times New Roman"/>
                <a:ea typeface="Times New Roman"/>
              </a:rPr>
              <a:t>‘separate area for dirty linen’, </a:t>
            </a:r>
          </a:p>
          <a:p>
            <a:pPr lvl="1"/>
            <a:r>
              <a:rPr lang="en-US" sz="2000" dirty="0" smtClean="0">
                <a:latin typeface="Times New Roman"/>
                <a:ea typeface="Times New Roman"/>
              </a:rPr>
              <a:t>‘separate area for baby wash’, </a:t>
            </a:r>
          </a:p>
          <a:p>
            <a:pPr lvl="1"/>
            <a:r>
              <a:rPr lang="en-US" sz="2000" dirty="0" smtClean="0">
                <a:latin typeface="Times New Roman"/>
                <a:ea typeface="Times New Roman"/>
              </a:rPr>
              <a:t>‘separate area for sterilization’, </a:t>
            </a:r>
          </a:p>
          <a:p>
            <a:pPr lvl="1"/>
            <a:r>
              <a:rPr lang="en-US" sz="2000" dirty="0" smtClean="0">
                <a:latin typeface="Times New Roman"/>
                <a:ea typeface="Times New Roman"/>
              </a:rPr>
              <a:t>‘provision of Standard Treatment Protocols for common problems during </a:t>
            </a:r>
            <a:r>
              <a:rPr lang="en-US" sz="2000" dirty="0" err="1" smtClean="0">
                <a:latin typeface="Times New Roman"/>
                <a:ea typeface="Times New Roman"/>
              </a:rPr>
              <a:t>labour</a:t>
            </a:r>
            <a:r>
              <a:rPr lang="en-US" sz="2000" dirty="0" smtClean="0">
                <a:latin typeface="Times New Roman"/>
                <a:ea typeface="Times New Roman"/>
              </a:rPr>
              <a:t> and for newborns’, </a:t>
            </a:r>
          </a:p>
          <a:p>
            <a:pPr lvl="1"/>
            <a:r>
              <a:rPr lang="en-US" sz="2000" dirty="0" smtClean="0">
                <a:latin typeface="Times New Roman"/>
                <a:ea typeface="Times New Roman"/>
              </a:rPr>
              <a:t>‘usage of separate footwear for </a:t>
            </a:r>
            <a:r>
              <a:rPr lang="en-US" sz="2000" dirty="0" err="1" smtClean="0">
                <a:latin typeface="Times New Roman"/>
                <a:ea typeface="Times New Roman"/>
              </a:rPr>
              <a:t>labour</a:t>
            </a:r>
            <a:r>
              <a:rPr lang="en-US" sz="2000" dirty="0" smtClean="0">
                <a:latin typeface="Times New Roman"/>
                <a:ea typeface="Times New Roman"/>
              </a:rPr>
              <a:t> room’ </a:t>
            </a:r>
          </a:p>
          <a:p>
            <a:pPr lvl="1"/>
            <a:r>
              <a:rPr lang="en-US" sz="2000" dirty="0" smtClean="0">
                <a:latin typeface="Times New Roman"/>
                <a:ea typeface="Times New Roman"/>
              </a:rPr>
              <a:t>‘fumigation at regular intervals’</a:t>
            </a:r>
            <a:endParaRPr lang="en-US" sz="2000" dirty="0" smtClean="0">
              <a:latin typeface="Times New Roman"/>
            </a:endParaRPr>
          </a:p>
          <a:p>
            <a:endParaRPr lang="en-US" sz="2400" dirty="0" smtClean="0">
              <a:latin typeface="Times New Roman"/>
            </a:endParaRPr>
          </a:p>
          <a:p>
            <a:endParaRPr lang="en-IN" sz="2400" dirty="0" smtClean="0"/>
          </a:p>
        </p:txBody>
      </p:sp>
      <p:pic>
        <p:nvPicPr>
          <p:cNvPr id="6146" name="Picture 2" descr="C:\Users\Anirooddha\Documents\PRESENTATIONS IIHMR Sem 1\IIHMR-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6237312"/>
            <a:ext cx="1428750" cy="620688"/>
          </a:xfrm>
          <a:prstGeom prst="rect">
            <a:avLst/>
          </a:prstGeom>
          <a:noFill/>
        </p:spPr>
      </p:pic>
      <p:pic>
        <p:nvPicPr>
          <p:cNvPr id="6" name="Picture 5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876256" y="6309320"/>
            <a:ext cx="2016224" cy="54868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samprada\Downloads\background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85794"/>
          </a:xfrm>
        </p:spPr>
        <p:txBody>
          <a:bodyPr/>
          <a:lstStyle/>
          <a:p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Organization Profile</a:t>
            </a: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59437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</a:pP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CARE has been working in India for over 60 years, focusing on ending poverty and social injustice .</a:t>
            </a:r>
          </a:p>
          <a:p>
            <a:pPr>
              <a:lnSpc>
                <a:spcPct val="160000"/>
              </a:lnSpc>
            </a:pP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It is part of the CARE International Confederation working in 84 countries.</a:t>
            </a:r>
          </a:p>
          <a:p>
            <a:pPr>
              <a:lnSpc>
                <a:spcPct val="160000"/>
              </a:lnSpc>
            </a:pP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In India CARE focuses on the empowerment of women and girls.</a:t>
            </a:r>
          </a:p>
          <a:p>
            <a:pPr>
              <a:lnSpc>
                <a:spcPct val="160000"/>
              </a:lnSpc>
            </a:pP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As part of Sector Wide Approach to Strengthen Health in Bihar (SWASTH), CARE is providing Technical Assistance (TA) support to Government of Bihar (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GoB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) to develop a comprehensive health sector reform, a nutrition policy and capacity building</a:t>
            </a:r>
          </a:p>
          <a:p>
            <a:pPr>
              <a:lnSpc>
                <a:spcPct val="160000"/>
              </a:lnSpc>
            </a:pP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Key focus areas include: poor and vulnerable sections, health service delivery, nutrition service delivery, capacity building of health service providers,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behaviour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change, health financing, institutional development, and public-private partnership. </a:t>
            </a:r>
            <a:endParaRPr lang="en-IN" sz="17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nirooddha\Documents\PRESENTATIONS IIHMR Sem 1\IIHMR-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985035"/>
            <a:ext cx="1224136" cy="644712"/>
          </a:xfrm>
          <a:prstGeom prst="rect">
            <a:avLst/>
          </a:prstGeom>
          <a:noFill/>
        </p:spPr>
      </p:pic>
      <p:pic>
        <p:nvPicPr>
          <p:cNvPr id="6" name="Picture 5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7020272" y="6093296"/>
            <a:ext cx="1872208" cy="55151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samprada\Downloads\background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/>
          <a:lstStyle/>
          <a:p>
            <a:pPr algn="l"/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RECOMMENDATIONS</a:t>
            </a: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3" name="Picture 3" descr="C:\Users\Anirooddha\Documents\PRESENTATIONS IIHMR Sem 1\IIHMR-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93296"/>
            <a:ext cx="1187624" cy="625482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876256" y="6021288"/>
            <a:ext cx="2016224" cy="62351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45259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Ensuring availability and functionality of shadow-less light source in NBCCs</a:t>
            </a:r>
          </a:p>
          <a:p>
            <a:pPr>
              <a:lnSpc>
                <a:spcPct val="150000"/>
              </a:lnSpc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Skill building sessions for implementing practices to prevent cross-infections</a:t>
            </a:r>
          </a:p>
          <a:p>
            <a:pPr>
              <a:lnSpc>
                <a:spcPct val="150000"/>
              </a:lnSpc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Ensuring availability of Essential Drugs and Equipments in labour rooms</a:t>
            </a:r>
          </a:p>
          <a:p>
            <a:pPr>
              <a:lnSpc>
                <a:spcPct val="150000"/>
              </a:lnSpc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Updating knowledge of labour room staff regarding usage of separate footwear for labour room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samprada\Downloads\background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/>
          <a:lstStyle/>
          <a:p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LIMITATIONS</a:t>
            </a: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/>
          </a:bodyPr>
          <a:lstStyle/>
          <a:p>
            <a:pPr algn="just">
              <a:lnSpc>
                <a:spcPct val="170000"/>
              </a:lnSpc>
            </a:pPr>
            <a:r>
              <a:rPr lang="en-IN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Ongoing IRS in the district limited the scope of study</a:t>
            </a:r>
            <a:endParaRPr lang="en-IN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7" name="Picture 3" descr="C:\Users\Anirooddha\Documents\PRESENTATIONS IIHMR Sem 1\IIHMR-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877272"/>
            <a:ext cx="1428750" cy="752475"/>
          </a:xfrm>
          <a:prstGeom prst="rect">
            <a:avLst/>
          </a:prstGeom>
          <a:noFill/>
        </p:spPr>
      </p:pic>
      <p:pic>
        <p:nvPicPr>
          <p:cNvPr id="6" name="Picture 5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876256" y="6021288"/>
            <a:ext cx="2016224" cy="62351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9168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IN" sz="9600" b="1" dirty="0" smtClean="0">
                <a:latin typeface="Bradley Hand ITC" pitchFamily="66" charset="0"/>
              </a:rPr>
              <a:t>THANK YOU</a:t>
            </a:r>
            <a:endParaRPr lang="en-IN" sz="9600" b="1" dirty="0">
              <a:latin typeface="Bradley Hand ITC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samprada\Downloads\background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>
            <a:normAutofit/>
          </a:bodyPr>
          <a:lstStyle/>
          <a:p>
            <a:pPr algn="l"/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Deliverables of Internship</a:t>
            </a:r>
            <a:endParaRPr lang="en-IN" b="1" dirty="0"/>
          </a:p>
        </p:txBody>
      </p:sp>
      <p:sp>
        <p:nvSpPr>
          <p:cNvPr id="4" name="Right Arrow 3"/>
          <p:cNvSpPr/>
          <p:nvPr/>
        </p:nvSpPr>
        <p:spPr>
          <a:xfrm>
            <a:off x="857224" y="357166"/>
            <a:ext cx="5857916" cy="1571636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1500" b="1" dirty="0" smtClean="0">
                <a:solidFill>
                  <a:schemeClr val="tx1"/>
                </a:solidFill>
                <a:latin typeface="Times New Roman"/>
              </a:rPr>
              <a:t>Ensuring availability of diagnostic kits and medicines for treatment of VL at every PHC in the district.</a:t>
            </a:r>
            <a:endParaRPr lang="en-IN" sz="1500" b="1" dirty="0" smtClean="0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857224" y="1428736"/>
            <a:ext cx="6500858" cy="1285884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5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Liaison with government officials at the district level for ensuring smooth conduction of activities related to SKAEP in the district</a:t>
            </a:r>
            <a:endParaRPr lang="en-IN" sz="1500" b="1" dirty="0">
              <a:solidFill>
                <a:schemeClr val="tx1"/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785786" y="2357430"/>
            <a:ext cx="6929486" cy="1285884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5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Assisted NVDCP officials in the preparation of Indoor Residual Spray (IRS) </a:t>
            </a:r>
            <a:r>
              <a:rPr lang="en-IN" sz="1500" b="1" dirty="0" err="1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Microplan</a:t>
            </a:r>
            <a:r>
              <a:rPr lang="en-IN" sz="15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at the district level</a:t>
            </a:r>
            <a:endParaRPr lang="en-IN" sz="1500" b="1" dirty="0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857224" y="3214686"/>
            <a:ext cx="7429552" cy="1428760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500" b="1" dirty="0" smtClean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r>
              <a:rPr lang="en-US" sz="15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Prepared formats for reporting IRS daily coverage of households and detailed information about equipment status, manpower status, targeted, pending and remaining households</a:t>
            </a:r>
          </a:p>
          <a:p>
            <a:endParaRPr lang="en-IN" sz="1500" b="1" dirty="0">
              <a:solidFill>
                <a:schemeClr val="tx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785786" y="4286256"/>
            <a:ext cx="7715304" cy="1143008"/>
          </a:xfrm>
          <a:prstGeom prst="right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solidFill>
                <a:schemeClr val="tx1"/>
              </a:solidFill>
              <a:latin typeface="Times New Roman"/>
            </a:endParaRP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/>
              </a:rPr>
              <a:t>Monitoring and evaluation of IRS</a:t>
            </a:r>
          </a:p>
          <a:p>
            <a:pPr algn="ctr"/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785786" y="4929198"/>
            <a:ext cx="8143932" cy="1143008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chemeClr val="tx1"/>
                </a:solidFill>
                <a:latin typeface="Times New Roman"/>
              </a:rPr>
              <a:t>Monitoring and evaluation of  Kala </a:t>
            </a:r>
            <a:r>
              <a:rPr lang="en-US" b="1" dirty="0" err="1" smtClean="0">
                <a:solidFill>
                  <a:schemeClr val="tx1"/>
                </a:solidFill>
                <a:latin typeface="Times New Roman"/>
              </a:rPr>
              <a:t>Azar</a:t>
            </a:r>
            <a:r>
              <a:rPr lang="en-US" b="1" dirty="0" smtClean="0">
                <a:solidFill>
                  <a:schemeClr val="tx1"/>
                </a:solidFill>
                <a:latin typeface="Times New Roman"/>
              </a:rPr>
              <a:t> Project in the district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785786" y="5500702"/>
            <a:ext cx="8358214" cy="1714512"/>
          </a:xfrm>
          <a:prstGeom prst="right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 District Project Officer (VL), </a:t>
            </a:r>
            <a:r>
              <a:rPr lang="en-IN" sz="15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Provided administrative, technical and managerial support for effective </a:t>
            </a:r>
            <a:r>
              <a:rPr lang="en-IN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implementation of the Strengthening Kala </a:t>
            </a:r>
            <a:r>
              <a:rPr lang="en-IN" sz="15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Azar</a:t>
            </a:r>
            <a:r>
              <a:rPr lang="en-IN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Elimination Project (SKAEP) in West </a:t>
            </a:r>
            <a:r>
              <a:rPr lang="en-IN" sz="15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Champaran</a:t>
            </a:r>
            <a:r>
              <a:rPr lang="en-IN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Bihar</a:t>
            </a:r>
          </a:p>
          <a:p>
            <a:pPr algn="ctr"/>
            <a:endParaRPr lang="en-IN" sz="15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samprada\Downloads\background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>
            <a:normAutofit/>
          </a:bodyPr>
          <a:lstStyle/>
          <a:p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Dissertation Topic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  <a:buNone/>
            </a:pPr>
            <a:r>
              <a:rPr lang="en-IN" b="1" dirty="0" smtClean="0"/>
              <a:t>	</a:t>
            </a:r>
            <a:r>
              <a:rPr lang="en-US" sz="3600" b="1" dirty="0" smtClean="0">
                <a:latin typeface="Times New Roman"/>
                <a:ea typeface="Times New Roman"/>
                <a:cs typeface="Times New Roman"/>
              </a:rPr>
              <a:t>GAP ANALYSIS OF LABOUR ROOMS OF PRIMARY HEALTH CENTRES (PHCs) IN WEST CHAMPARAN, BIHAR BASED ON INDIAN PUBLIC HEALTH STANDARDS (IPHS) </a:t>
            </a:r>
            <a:endParaRPr lang="en-IN" sz="2000" dirty="0" smtClean="0">
              <a:ea typeface="Times New Roman"/>
              <a:cs typeface="Times New Roman"/>
            </a:endParaRPr>
          </a:p>
          <a:p>
            <a:pPr>
              <a:buNone/>
            </a:pPr>
            <a:r>
              <a:rPr lang="en-IN" sz="3600" dirty="0" smtClean="0"/>
              <a:t/>
            </a:r>
            <a:br>
              <a:rPr lang="en-IN" sz="3600" dirty="0" smtClean="0"/>
            </a:br>
            <a:endParaRPr lang="en-IN" sz="3600" dirty="0"/>
          </a:p>
        </p:txBody>
      </p:sp>
      <p:pic>
        <p:nvPicPr>
          <p:cNvPr id="3074" name="Picture 2" descr="C:\Users\Anirooddha\Documents\PRESENTATIONS IIHMR Sem 1\IIHMR-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949280"/>
            <a:ext cx="1428750" cy="752475"/>
          </a:xfrm>
          <a:prstGeom prst="rect">
            <a:avLst/>
          </a:prstGeom>
          <a:noFill/>
        </p:spPr>
      </p:pic>
      <p:pic>
        <p:nvPicPr>
          <p:cNvPr id="6" name="Picture 5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660232" y="6021288"/>
            <a:ext cx="2232248" cy="62351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samprada\Downloads\background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/>
          <a:lstStyle/>
          <a:p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Three tier system of healthcare in rural areas:</a:t>
            </a:r>
          </a:p>
          <a:p>
            <a:pPr lvl="1"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Sub Center</a:t>
            </a:r>
          </a:p>
          <a:p>
            <a:pPr lvl="1"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Primary Health Center (PHCs) </a:t>
            </a:r>
          </a:p>
          <a:p>
            <a:pPr lvl="1"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Community Health Center. 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PHCs provide </a:t>
            </a:r>
          </a:p>
          <a:p>
            <a:pPr lvl="1"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Preventive</a:t>
            </a:r>
          </a:p>
          <a:p>
            <a:pPr lvl="1">
              <a:lnSpc>
                <a:spcPct val="150000"/>
              </a:lnSpc>
            </a:pP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Promotive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Curative</a:t>
            </a:r>
          </a:p>
          <a:p>
            <a:pPr lvl="1"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Supervisory</a:t>
            </a:r>
          </a:p>
          <a:p>
            <a:pPr lvl="1"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outreach services 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NRHM aims at strengthening PHCs </a:t>
            </a:r>
          </a:p>
        </p:txBody>
      </p:sp>
      <p:pic>
        <p:nvPicPr>
          <p:cNvPr id="4098" name="Picture 2" descr="C:\Users\Anirooddha\Documents\PRESENTATIONS IIHMR Sem 1\IIHMR-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949280"/>
            <a:ext cx="1428750" cy="752475"/>
          </a:xfrm>
          <a:prstGeom prst="rect">
            <a:avLst/>
          </a:prstGeom>
          <a:noFill/>
        </p:spPr>
      </p:pic>
      <p:pic>
        <p:nvPicPr>
          <p:cNvPr id="5" name="Picture 4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732240" y="6021288"/>
            <a:ext cx="2160240" cy="62351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samprada\Downloads\background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/>
          <a:lstStyle/>
          <a:p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Introduction: </a:t>
            </a:r>
            <a:r>
              <a:rPr lang="en-IN" b="1" dirty="0" err="1" smtClean="0">
                <a:latin typeface="Times New Roman" pitchFamily="18" charset="0"/>
                <a:cs typeface="Times New Roman" pitchFamily="18" charset="0"/>
              </a:rPr>
              <a:t>Contd</a:t>
            </a: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713387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Availability and functionality of labor rooms present in PHCs affect the situation of maternal health</a:t>
            </a: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Indian Public Health Standards (IPHS) provide framework and structure to find out the gaps existing in the healthcare delivery in the rural communities</a:t>
            </a:r>
          </a:p>
          <a:p>
            <a:pPr>
              <a:lnSpc>
                <a:spcPct val="20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It helps to measure the performance with the resources available</a:t>
            </a:r>
          </a:p>
          <a:p>
            <a:pPr>
              <a:buNone/>
            </a:pP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Anirooddha\Documents\PRESENTATIONS IIHMR Sem 1\IIHMR-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949280"/>
            <a:ext cx="1428750" cy="752475"/>
          </a:xfrm>
          <a:prstGeom prst="rect">
            <a:avLst/>
          </a:prstGeom>
          <a:noFill/>
        </p:spPr>
      </p:pic>
      <p:pic>
        <p:nvPicPr>
          <p:cNvPr id="5" name="Picture 4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732240" y="6021288"/>
            <a:ext cx="2160240" cy="62351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samprada\Downloads\background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/>
          <a:lstStyle/>
          <a:p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Review Of Literature</a:t>
            </a: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14422"/>
            <a:ext cx="8229600" cy="527178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 study by V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Srinath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et al (2012) to assess the compliance of PHCs to IPH standards revealed that there were great variations between the PHCs in terms of manpower, and less in terms of drugs and supplies.</a:t>
            </a:r>
          </a:p>
          <a:p>
            <a:pPr algn="just"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 study by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Arun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Kumar et al (2010) to identify the gaps in facilities existing at the sub-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centres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in comparison to IPHS norms revealed that significant gaps existed in the available infrastructure and availability of man power (especially male worker) in the selected sub-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centres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 Gaps were also there in the parameters designed for quality control of the sub-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centres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e.g. citizen’s charter, external monitoring etc. Availability of services and service delivery at the sub-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centres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was satisfactory</a:t>
            </a:r>
            <a:endParaRPr lang="en-IN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Anirooddha\Documents\PRESENTATIONS IIHMR Sem 1\IIHMR-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6093296"/>
            <a:ext cx="1428750" cy="592262"/>
          </a:xfrm>
          <a:prstGeom prst="rect">
            <a:avLst/>
          </a:prstGeom>
          <a:noFill/>
        </p:spPr>
      </p:pic>
      <p:pic>
        <p:nvPicPr>
          <p:cNvPr id="6" name="Picture 5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876256" y="6021288"/>
            <a:ext cx="2016224" cy="62351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samprada\Downloads\background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85794"/>
          </a:xfrm>
        </p:spPr>
        <p:txBody>
          <a:bodyPr/>
          <a:lstStyle/>
          <a:p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Rationale of the Study</a:t>
            </a: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713387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PHCs  provide proper infrastructure for comprehensive health care to the rural population</a:t>
            </a:r>
          </a:p>
          <a:p>
            <a:pPr>
              <a:lnSpc>
                <a:spcPct val="20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Reproductive and child health is an important component of universal health of the rural population</a:t>
            </a:r>
          </a:p>
          <a:p>
            <a:pPr>
              <a:lnSpc>
                <a:spcPct val="200000"/>
              </a:lnSpc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Labour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rooms are integral to improving the situation of maternal health, and ultimately the continuum of care (RMNCH+A), in rural settings</a:t>
            </a:r>
          </a:p>
          <a:p>
            <a:pPr>
              <a:lnSpc>
                <a:spcPct val="20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Essentials of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labour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room are well captured in IPHS guidelines</a:t>
            </a:r>
            <a:endParaRPr lang="en-IN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Anirooddha\Documents\PRESENTATIONS IIHMR Sem 1\IIHMR-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949280"/>
            <a:ext cx="1428750" cy="752475"/>
          </a:xfrm>
          <a:prstGeom prst="rect">
            <a:avLst/>
          </a:prstGeom>
          <a:noFill/>
        </p:spPr>
      </p:pic>
      <p:pic>
        <p:nvPicPr>
          <p:cNvPr id="5" name="Picture 4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732240" y="6021288"/>
            <a:ext cx="2160240" cy="62351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samprada\Downloads\background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857232"/>
          </a:xfrm>
        </p:spPr>
        <p:txBody>
          <a:bodyPr/>
          <a:lstStyle/>
          <a:p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OBJECTIVE</a:t>
            </a: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3585580"/>
          </a:xfrm>
        </p:spPr>
        <p:txBody>
          <a:bodyPr>
            <a:noAutofit/>
          </a:bodyPr>
          <a:lstStyle/>
          <a:p>
            <a:pPr lvl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en-IN" sz="1800" b="1" dirty="0" smtClean="0">
                <a:solidFill>
                  <a:prstClr val="black"/>
                </a:solidFill>
              </a:rPr>
              <a:t> </a:t>
            </a:r>
            <a:r>
              <a:rPr lang="en-IN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General Objective</a:t>
            </a:r>
          </a:p>
          <a:p>
            <a:pPr lvl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en-IN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	</a:t>
            </a:r>
            <a:r>
              <a:rPr lang="en-IN" sz="18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To assess the existing status of the labour rooms available in the PHC establishments in Bihar as per the IPHS norms developed under the NRHM.</a:t>
            </a:r>
            <a:endParaRPr lang="en-IN" sz="14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en-IN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	</a:t>
            </a:r>
            <a:r>
              <a:rPr lang="en-IN" sz="18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Specific Objectives</a:t>
            </a:r>
            <a:endParaRPr lang="en-IN" sz="1400" b="1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50000"/>
              </a:lnSpc>
              <a:spcAft>
                <a:spcPts val="1000"/>
              </a:spcAft>
            </a:pPr>
            <a:r>
              <a:rPr lang="en-IN" sz="16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To assess the existing status of the labour rooms available in the PHC with respect to dimensions and cleanliness and maintenance activities</a:t>
            </a:r>
          </a:p>
          <a:p>
            <a:pPr lvl="0" algn="just">
              <a:lnSpc>
                <a:spcPct val="150000"/>
              </a:lnSpc>
              <a:spcAft>
                <a:spcPts val="1000"/>
              </a:spcAft>
            </a:pPr>
            <a:r>
              <a:rPr lang="en-IN" sz="16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To assess the existing status of the labour rooms available in the PHC with respect to practices to prevent cross-infection</a:t>
            </a:r>
          </a:p>
          <a:p>
            <a:pPr lvl="0" algn="just">
              <a:lnSpc>
                <a:spcPct val="150000"/>
              </a:lnSpc>
              <a:spcAft>
                <a:spcPts val="1000"/>
              </a:spcAft>
            </a:pPr>
            <a:r>
              <a:rPr lang="en-IN" sz="16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To assess the existing status of the labour rooms available in the PHC with respect to </a:t>
            </a:r>
            <a:r>
              <a:rPr lang="en-IN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preparedness of Labour Rooms to handle septic and infected deliveries</a:t>
            </a:r>
          </a:p>
          <a:p>
            <a:pPr lvl="0" algn="just">
              <a:lnSpc>
                <a:spcPct val="150000"/>
              </a:lnSpc>
              <a:spcAft>
                <a:spcPts val="1000"/>
              </a:spcAft>
            </a:pPr>
            <a:r>
              <a:rPr lang="en-IN" sz="16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To assess the existing status of the Newborn Care Corners in labour rooms available in the PHC</a:t>
            </a:r>
            <a:endParaRPr lang="en-IN" sz="2800" dirty="0" smtClean="0"/>
          </a:p>
          <a:p>
            <a:pPr lvl="0">
              <a:lnSpc>
                <a:spcPct val="300000"/>
              </a:lnSpc>
            </a:pPr>
            <a:endParaRPr lang="en-IN" sz="2400" dirty="0" smtClean="0"/>
          </a:p>
          <a:p>
            <a:pPr>
              <a:lnSpc>
                <a:spcPct val="300000"/>
              </a:lnSpc>
              <a:buNone/>
            </a:pPr>
            <a:r>
              <a:rPr lang="en-IN" sz="2400" b="1" dirty="0" smtClean="0"/>
              <a:t> </a:t>
            </a:r>
            <a:endParaRPr lang="en-IN" sz="2400" dirty="0" smtClean="0"/>
          </a:p>
          <a:p>
            <a:pPr>
              <a:lnSpc>
                <a:spcPct val="300000"/>
              </a:lnSpc>
            </a:pPr>
            <a:endParaRPr lang="en-IN" sz="2400" dirty="0" smtClean="0"/>
          </a:p>
          <a:p>
            <a:pPr>
              <a:lnSpc>
                <a:spcPct val="300000"/>
              </a:lnSpc>
              <a:buNone/>
            </a:pPr>
            <a:endParaRPr lang="en-IN" sz="2400" dirty="0" smtClean="0"/>
          </a:p>
          <a:p>
            <a:pPr>
              <a:lnSpc>
                <a:spcPct val="300000"/>
              </a:lnSpc>
              <a:buNone/>
            </a:pPr>
            <a:endParaRPr lang="en-IN" sz="2400" dirty="0"/>
          </a:p>
          <a:p>
            <a:pPr>
              <a:lnSpc>
                <a:spcPct val="300000"/>
              </a:lnSpc>
              <a:buNone/>
            </a:pPr>
            <a:r>
              <a:rPr lang="en-IN" sz="2400" dirty="0" smtClean="0"/>
              <a:t>      </a:t>
            </a:r>
            <a:endParaRPr lang="en-IN" sz="2400" dirty="0"/>
          </a:p>
        </p:txBody>
      </p:sp>
      <p:pic>
        <p:nvPicPr>
          <p:cNvPr id="2050" name="Picture 2" descr="C:\Users\Anirooddha\Documents\PRESENTATIONS IIHMR Sem 1\IIHMR-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6597352"/>
            <a:ext cx="1152128" cy="260648"/>
          </a:xfrm>
          <a:prstGeom prst="rect">
            <a:avLst/>
          </a:prstGeom>
          <a:noFill/>
        </p:spPr>
      </p:pic>
      <p:pic>
        <p:nvPicPr>
          <p:cNvPr id="6" name="Picture 5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7668344" y="6525344"/>
            <a:ext cx="1440160" cy="33548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2970</TotalTime>
  <Words>960</Words>
  <Application>Microsoft Office PowerPoint</Application>
  <PresentationFormat>On-screen Show (4:3)</PresentationFormat>
  <Paragraphs>111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Dissertation Report At </vt:lpstr>
      <vt:lpstr>Organization Profile</vt:lpstr>
      <vt:lpstr>Deliverables of Internship</vt:lpstr>
      <vt:lpstr>Dissertation Topic</vt:lpstr>
      <vt:lpstr>Introduction</vt:lpstr>
      <vt:lpstr>Introduction: Contd</vt:lpstr>
      <vt:lpstr>Review Of Literature</vt:lpstr>
      <vt:lpstr>Rationale of the Study</vt:lpstr>
      <vt:lpstr>OBJECTIVE</vt:lpstr>
      <vt:lpstr>METHODOLOGY</vt:lpstr>
      <vt:lpstr>Key Findings: Dimensions of Labour room</vt:lpstr>
      <vt:lpstr>Slide 12</vt:lpstr>
      <vt:lpstr>Slide 13</vt:lpstr>
      <vt:lpstr>Preparedness of Labour Rooms to handle septic  and infected deliveries</vt:lpstr>
      <vt:lpstr>Slide 15</vt:lpstr>
      <vt:lpstr>Preparedness of Labour Rooms for meeting basic objective: </vt:lpstr>
      <vt:lpstr>Preparedness of Labour Rooms for handling common problems during labour: </vt:lpstr>
      <vt:lpstr>Key Findings: NBCC</vt:lpstr>
      <vt:lpstr>CONCLUSION</vt:lpstr>
      <vt:lpstr>RECOMMENDATIONS</vt:lpstr>
      <vt:lpstr>LIMITATIONS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Anirooddha</dc:creator>
  <cp:lastModifiedBy>dell</cp:lastModifiedBy>
  <cp:revision>295</cp:revision>
  <dcterms:created xsi:type="dcterms:W3CDTF">2013-05-28T05:01:51Z</dcterms:created>
  <dcterms:modified xsi:type="dcterms:W3CDTF">2014-05-22T03:32:30Z</dcterms:modified>
</cp:coreProperties>
</file>