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83" r:id="rId5"/>
    <p:sldId id="292" r:id="rId6"/>
    <p:sldId id="284" r:id="rId7"/>
    <p:sldId id="285" r:id="rId8"/>
    <p:sldId id="259" r:id="rId9"/>
    <p:sldId id="290" r:id="rId10"/>
    <p:sldId id="260" r:id="rId11"/>
    <p:sldId id="293" r:id="rId12"/>
    <p:sldId id="262" r:id="rId13"/>
    <p:sldId id="270" r:id="rId14"/>
    <p:sldId id="261" r:id="rId15"/>
    <p:sldId id="271" r:id="rId16"/>
    <p:sldId id="289" r:id="rId17"/>
    <p:sldId id="291" r:id="rId18"/>
    <p:sldId id="272" r:id="rId19"/>
    <p:sldId id="273" r:id="rId20"/>
    <p:sldId id="269" r:id="rId2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695" autoAdjust="0"/>
  </p:normalViewPr>
  <p:slideViewPr>
    <p:cSldViewPr>
      <p:cViewPr varScale="1">
        <p:scale>
          <a:sx n="71" d="100"/>
          <a:sy n="71" d="100"/>
        </p:scale>
        <p:origin x="-135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D:\Documents\Dissertation\SGRH%20Issue%20Analysis%2009%20Feb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D:\Documents\Dissertation\SGRH%20Issue%20Analysis%2009%20Feb.xlsx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Sheet1!$C$1:$C$2</c:f>
              <c:strCache>
                <c:ptCount val="1"/>
                <c:pt idx="0">
                  <c:v>Total number of Users IT login</c:v>
                </c:pt>
              </c:strCache>
            </c:strRef>
          </c:tx>
          <c:invertIfNegative val="0"/>
          <c:cat>
            <c:strRef>
              <c:f>Sheet1!$B$3:$B$6</c:f>
              <c:strCache>
                <c:ptCount val="4"/>
                <c:pt idx="0">
                  <c:v>Pharmacy - Main Store</c:v>
                </c:pt>
                <c:pt idx="1">
                  <c:v>Pharmacy - IP</c:v>
                </c:pt>
                <c:pt idx="2">
                  <c:v>Pharmacy - OPD</c:v>
                </c:pt>
                <c:pt idx="3">
                  <c:v>Pharmacy - Dispensary</c:v>
                </c:pt>
              </c:strCache>
            </c:strRef>
          </c:cat>
          <c:val>
            <c:numRef>
              <c:f>Sheet1!$C$3:$C$6</c:f>
              <c:numCache>
                <c:formatCode>General</c:formatCode>
                <c:ptCount val="4"/>
                <c:pt idx="0">
                  <c:v>6</c:v>
                </c:pt>
                <c:pt idx="1">
                  <c:v>30</c:v>
                </c:pt>
                <c:pt idx="2">
                  <c:v>4</c:v>
                </c:pt>
                <c:pt idx="3">
                  <c:v>5</c:v>
                </c:pt>
              </c:numCache>
            </c:numRef>
          </c:val>
        </c:ser>
        <c:ser>
          <c:idx val="1"/>
          <c:order val="1"/>
          <c:tx>
            <c:strRef>
              <c:f>Sheet1!$D$1:$D$2</c:f>
              <c:strCache>
                <c:ptCount val="1"/>
                <c:pt idx="0">
                  <c:v>Total number of Users Power</c:v>
                </c:pt>
              </c:strCache>
            </c:strRef>
          </c:tx>
          <c:invertIfNegative val="0"/>
          <c:cat>
            <c:strRef>
              <c:f>Sheet1!$B$3:$B$6</c:f>
              <c:strCache>
                <c:ptCount val="4"/>
                <c:pt idx="0">
                  <c:v>Pharmacy - Main Store</c:v>
                </c:pt>
                <c:pt idx="1">
                  <c:v>Pharmacy - IP</c:v>
                </c:pt>
                <c:pt idx="2">
                  <c:v>Pharmacy - OPD</c:v>
                </c:pt>
                <c:pt idx="3">
                  <c:v>Pharmacy - Dispensary</c:v>
                </c:pt>
              </c:strCache>
            </c:strRef>
          </c:cat>
          <c:val>
            <c:numRef>
              <c:f>Sheet1!$D$3:$D$6</c:f>
              <c:numCache>
                <c:formatCode>General</c:formatCode>
                <c:ptCount val="4"/>
                <c:pt idx="0">
                  <c:v>5</c:v>
                </c:pt>
                <c:pt idx="1">
                  <c:v>6</c:v>
                </c:pt>
                <c:pt idx="2">
                  <c:v>3</c:v>
                </c:pt>
                <c:pt idx="3">
                  <c:v>4</c:v>
                </c:pt>
              </c:numCache>
            </c:numRef>
          </c:val>
        </c:ser>
        <c:ser>
          <c:idx val="2"/>
          <c:order val="2"/>
          <c:tx>
            <c:strRef>
              <c:f>Sheet1!$E$1:$E$2</c:f>
              <c:strCache>
                <c:ptCount val="1"/>
                <c:pt idx="0">
                  <c:v>Total number of Users Concurrent</c:v>
                </c:pt>
              </c:strCache>
            </c:strRef>
          </c:tx>
          <c:invertIfNegative val="0"/>
          <c:cat>
            <c:strRef>
              <c:f>Sheet1!$B$3:$B$6</c:f>
              <c:strCache>
                <c:ptCount val="4"/>
                <c:pt idx="0">
                  <c:v>Pharmacy - Main Store</c:v>
                </c:pt>
                <c:pt idx="1">
                  <c:v>Pharmacy - IP</c:v>
                </c:pt>
                <c:pt idx="2">
                  <c:v>Pharmacy - OPD</c:v>
                </c:pt>
                <c:pt idx="3">
                  <c:v>Pharmacy - Dispensary</c:v>
                </c:pt>
              </c:strCache>
            </c:strRef>
          </c:cat>
          <c:val>
            <c:numRef>
              <c:f>Sheet1!$E$3:$E$6</c:f>
              <c:numCache>
                <c:formatCode>General</c:formatCode>
                <c:ptCount val="4"/>
                <c:pt idx="0">
                  <c:v>5</c:v>
                </c:pt>
                <c:pt idx="1">
                  <c:v>10</c:v>
                </c:pt>
                <c:pt idx="2">
                  <c:v>2</c:v>
                </c:pt>
                <c:pt idx="3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8956800"/>
        <c:axId val="98958336"/>
      </c:barChart>
      <c:catAx>
        <c:axId val="98956800"/>
        <c:scaling>
          <c:orientation val="minMax"/>
        </c:scaling>
        <c:delete val="0"/>
        <c:axPos val="b"/>
        <c:majorTickMark val="out"/>
        <c:minorTickMark val="none"/>
        <c:tickLblPos val="nextTo"/>
        <c:crossAx val="98958336"/>
        <c:crosses val="autoZero"/>
        <c:auto val="1"/>
        <c:lblAlgn val="ctr"/>
        <c:lblOffset val="100"/>
        <c:noMultiLvlLbl val="0"/>
      </c:catAx>
      <c:valAx>
        <c:axId val="9895833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98956800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spPr>
    <a:ln>
      <a:solidFill>
        <a:schemeClr val="tx1"/>
      </a:solidFill>
    </a:ln>
  </c:sp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Sheet1!$K$1:$K$2</c:f>
              <c:strCache>
                <c:ptCount val="1"/>
                <c:pt idx="0">
                  <c:v>Product Usage</c:v>
                </c:pt>
              </c:strCache>
            </c:strRef>
          </c:tx>
          <c:invertIfNegative val="0"/>
          <c:cat>
            <c:strRef>
              <c:f>Sheet1!$J$3:$J$6</c:f>
              <c:strCache>
                <c:ptCount val="4"/>
                <c:pt idx="0">
                  <c:v>Pharmacy - Main Store</c:v>
                </c:pt>
                <c:pt idx="1">
                  <c:v>Pharmacy - IP</c:v>
                </c:pt>
                <c:pt idx="2">
                  <c:v>Pharmacy - OPD</c:v>
                </c:pt>
                <c:pt idx="3">
                  <c:v>Pharmacy - Dispensary</c:v>
                </c:pt>
              </c:strCache>
            </c:strRef>
          </c:cat>
          <c:val>
            <c:numRef>
              <c:f>Sheet1!$K$3:$K$6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Sheet1!$L$1:$L$2</c:f>
              <c:strCache>
                <c:ptCount val="1"/>
                <c:pt idx="0">
                  <c:v>Product Usage Hours</c:v>
                </c:pt>
              </c:strCache>
            </c:strRef>
          </c:tx>
          <c:invertIfNegative val="0"/>
          <c:cat>
            <c:strRef>
              <c:f>Sheet1!$J$3:$J$6</c:f>
              <c:strCache>
                <c:ptCount val="4"/>
                <c:pt idx="0">
                  <c:v>Pharmacy - Main Store</c:v>
                </c:pt>
                <c:pt idx="1">
                  <c:v>Pharmacy - IP</c:v>
                </c:pt>
                <c:pt idx="2">
                  <c:v>Pharmacy - OPD</c:v>
                </c:pt>
                <c:pt idx="3">
                  <c:v>Pharmacy - Dispensary</c:v>
                </c:pt>
              </c:strCache>
            </c:strRef>
          </c:cat>
          <c:val>
            <c:numRef>
              <c:f>Sheet1!$L$3:$L$6</c:f>
              <c:numCache>
                <c:formatCode>General</c:formatCode>
                <c:ptCount val="4"/>
                <c:pt idx="0">
                  <c:v>7</c:v>
                </c:pt>
                <c:pt idx="1">
                  <c:v>24</c:v>
                </c:pt>
                <c:pt idx="2">
                  <c:v>8</c:v>
                </c:pt>
                <c:pt idx="3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9127296"/>
        <c:axId val="99128832"/>
      </c:barChart>
      <c:catAx>
        <c:axId val="99127296"/>
        <c:scaling>
          <c:orientation val="minMax"/>
        </c:scaling>
        <c:delete val="0"/>
        <c:axPos val="b"/>
        <c:majorTickMark val="out"/>
        <c:minorTickMark val="none"/>
        <c:tickLblPos val="nextTo"/>
        <c:crossAx val="99128832"/>
        <c:crosses val="autoZero"/>
        <c:auto val="1"/>
        <c:lblAlgn val="ctr"/>
        <c:lblOffset val="100"/>
        <c:noMultiLvlLbl val="0"/>
      </c:catAx>
      <c:valAx>
        <c:axId val="9912883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99127296"/>
        <c:crosses val="autoZero"/>
        <c:crossBetween val="between"/>
      </c:valAx>
    </c:plotArea>
    <c:legend>
      <c:legendPos val="r"/>
      <c:legendEntry>
        <c:idx val="0"/>
        <c:delete val="1"/>
      </c:legendEntry>
      <c:overlay val="0"/>
    </c:legend>
    <c:plotVisOnly val="1"/>
    <c:dispBlanksAs val="gap"/>
    <c:showDLblsOverMax val="0"/>
  </c:chart>
  <c:spPr>
    <a:ln w="9525">
      <a:solidFill>
        <a:schemeClr val="tx1"/>
      </a:solidFill>
    </a:ln>
  </c:sp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AC733D-B422-4AD1-B85F-B8A5FF5F611B}" type="doc">
      <dgm:prSet loTypeId="urn:microsoft.com/office/officeart/2005/8/layout/default#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E6B31F0-6062-44BD-9A29-BB393DBC47E0}">
      <dgm:prSet custT="1"/>
      <dgm:spPr/>
      <dgm:t>
        <a:bodyPr/>
        <a:lstStyle/>
        <a:p>
          <a:pPr algn="ctr"/>
          <a:r>
            <a:rPr lang="en-IN" sz="1800" dirty="0" smtClean="0"/>
            <a:t>The slow work flow process</a:t>
          </a:r>
          <a:endParaRPr lang="en-US" sz="1800" dirty="0"/>
        </a:p>
      </dgm:t>
    </dgm:pt>
    <dgm:pt modelId="{0B2F7077-4B5E-4755-9623-CBFAF06C964B}" type="parTrans" cxnId="{966DEBFF-0A39-47CC-9E4F-3D2C6E835E07}">
      <dgm:prSet/>
      <dgm:spPr/>
      <dgm:t>
        <a:bodyPr/>
        <a:lstStyle/>
        <a:p>
          <a:endParaRPr lang="en-US"/>
        </a:p>
      </dgm:t>
    </dgm:pt>
    <dgm:pt modelId="{B7F95593-57FA-46E4-BE38-3BDB8A49F162}" type="sibTrans" cxnId="{966DEBFF-0A39-47CC-9E4F-3D2C6E835E07}">
      <dgm:prSet/>
      <dgm:spPr/>
      <dgm:t>
        <a:bodyPr/>
        <a:lstStyle/>
        <a:p>
          <a:endParaRPr lang="en-US"/>
        </a:p>
      </dgm:t>
    </dgm:pt>
    <dgm:pt modelId="{80319CC1-E67B-4990-A77E-AE97B15082D2}">
      <dgm:prSet custT="1"/>
      <dgm:spPr/>
      <dgm:t>
        <a:bodyPr/>
        <a:lstStyle/>
        <a:p>
          <a:pPr algn="ctr"/>
          <a:r>
            <a:rPr lang="en-IN" sz="1800" dirty="0" smtClean="0"/>
            <a:t>License process also complicated for the user </a:t>
          </a:r>
          <a:endParaRPr lang="en-US" sz="1800" dirty="0"/>
        </a:p>
      </dgm:t>
    </dgm:pt>
    <dgm:pt modelId="{93D17AEE-2AE0-4916-9B87-EB12DEF4A4F5}" type="parTrans" cxnId="{B0EBD4CA-D837-43C1-9346-1A902D3F6F2B}">
      <dgm:prSet/>
      <dgm:spPr/>
      <dgm:t>
        <a:bodyPr/>
        <a:lstStyle/>
        <a:p>
          <a:endParaRPr lang="en-US"/>
        </a:p>
      </dgm:t>
    </dgm:pt>
    <dgm:pt modelId="{7861BDC6-1D7D-4087-9CDB-9CACB10CCE26}" type="sibTrans" cxnId="{B0EBD4CA-D837-43C1-9346-1A902D3F6F2B}">
      <dgm:prSet/>
      <dgm:spPr/>
      <dgm:t>
        <a:bodyPr/>
        <a:lstStyle/>
        <a:p>
          <a:endParaRPr lang="en-US"/>
        </a:p>
      </dgm:t>
    </dgm:pt>
    <dgm:pt modelId="{33DDBBD8-6140-4490-8D4E-442A1A48F4D8}">
      <dgm:prSet custT="1"/>
      <dgm:spPr/>
      <dgm:t>
        <a:bodyPr/>
        <a:lstStyle/>
        <a:p>
          <a:r>
            <a:rPr lang="en-IN" sz="2000" dirty="0" smtClean="0"/>
            <a:t>Less upgraded HIS software</a:t>
          </a:r>
          <a:endParaRPr lang="en-US" sz="2000" dirty="0"/>
        </a:p>
      </dgm:t>
    </dgm:pt>
    <dgm:pt modelId="{A1118215-22D9-4FDC-99B7-66337D927048}" type="parTrans" cxnId="{DE238E69-7423-422C-BCBE-8CBF29610350}">
      <dgm:prSet/>
      <dgm:spPr/>
      <dgm:t>
        <a:bodyPr/>
        <a:lstStyle/>
        <a:p>
          <a:endParaRPr lang="en-US"/>
        </a:p>
      </dgm:t>
    </dgm:pt>
    <dgm:pt modelId="{EBACEEE4-13AE-42A9-BC29-694C1F77E984}" type="sibTrans" cxnId="{DE238E69-7423-422C-BCBE-8CBF29610350}">
      <dgm:prSet/>
      <dgm:spPr/>
      <dgm:t>
        <a:bodyPr/>
        <a:lstStyle/>
        <a:p>
          <a:endParaRPr lang="en-US"/>
        </a:p>
      </dgm:t>
    </dgm:pt>
    <dgm:pt modelId="{DE62810D-ED54-4392-A222-4CD667265277}">
      <dgm:prSet custT="1"/>
      <dgm:spPr/>
      <dgm:t>
        <a:bodyPr/>
        <a:lstStyle/>
        <a:p>
          <a:r>
            <a:rPr lang="en-IN" sz="2000" dirty="0" smtClean="0"/>
            <a:t>Training issues </a:t>
          </a:r>
          <a:endParaRPr lang="en-US" sz="2000" dirty="0"/>
        </a:p>
      </dgm:t>
    </dgm:pt>
    <dgm:pt modelId="{1C02DC8A-810A-430A-9BF2-709F2AC5139C}" type="parTrans" cxnId="{69304E03-3480-4B4B-96DB-EF67E758C645}">
      <dgm:prSet/>
      <dgm:spPr/>
      <dgm:t>
        <a:bodyPr/>
        <a:lstStyle/>
        <a:p>
          <a:endParaRPr lang="en-US"/>
        </a:p>
      </dgm:t>
    </dgm:pt>
    <dgm:pt modelId="{7D246E47-81E7-426A-8352-27EB8E58ADA8}" type="sibTrans" cxnId="{69304E03-3480-4B4B-96DB-EF67E758C645}">
      <dgm:prSet/>
      <dgm:spPr/>
      <dgm:t>
        <a:bodyPr/>
        <a:lstStyle/>
        <a:p>
          <a:endParaRPr lang="en-US"/>
        </a:p>
      </dgm:t>
    </dgm:pt>
    <dgm:pt modelId="{A6B6A7CB-74C4-484B-A5BF-9A46C290315D}">
      <dgm:prSet custT="1"/>
      <dgm:spPr/>
      <dgm:t>
        <a:bodyPr/>
        <a:lstStyle/>
        <a:p>
          <a:r>
            <a:rPr lang="en-IN" sz="2000" dirty="0" smtClean="0"/>
            <a:t>Run time error mostly faced</a:t>
          </a:r>
          <a:endParaRPr lang="en-US" sz="2000" dirty="0"/>
        </a:p>
      </dgm:t>
    </dgm:pt>
    <dgm:pt modelId="{B2624915-3DB2-4DA0-8F7A-BA95C1439DE6}" type="parTrans" cxnId="{951F88FB-8DF3-45DD-9F28-F47A62A847B1}">
      <dgm:prSet/>
      <dgm:spPr/>
      <dgm:t>
        <a:bodyPr/>
        <a:lstStyle/>
        <a:p>
          <a:endParaRPr lang="en-US"/>
        </a:p>
      </dgm:t>
    </dgm:pt>
    <dgm:pt modelId="{4D1EC33F-6C9F-45E2-8280-FDBF798CE899}" type="sibTrans" cxnId="{951F88FB-8DF3-45DD-9F28-F47A62A847B1}">
      <dgm:prSet/>
      <dgm:spPr/>
      <dgm:t>
        <a:bodyPr/>
        <a:lstStyle/>
        <a:p>
          <a:endParaRPr lang="en-US"/>
        </a:p>
      </dgm:t>
    </dgm:pt>
    <dgm:pt modelId="{00A9A112-A761-45F1-874B-F51D98E9B658}" type="pres">
      <dgm:prSet presAssocID="{5EAC733D-B422-4AD1-B85F-B8A5FF5F611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2E2A773-BA5A-49AE-AE31-A153E1824E30}" type="pres">
      <dgm:prSet presAssocID="{0E6B31F0-6062-44BD-9A29-BB393DBC47E0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BC8A73-9098-4D9B-A7B3-B682F803E505}" type="pres">
      <dgm:prSet presAssocID="{B7F95593-57FA-46E4-BE38-3BDB8A49F162}" presName="sibTrans" presStyleCnt="0"/>
      <dgm:spPr/>
    </dgm:pt>
    <dgm:pt modelId="{27F3C248-23F6-4A6E-ACFB-78EA49CBA373}" type="pres">
      <dgm:prSet presAssocID="{80319CC1-E67B-4990-A77E-AE97B15082D2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E2B21F-76B4-4608-9394-85B82C716685}" type="pres">
      <dgm:prSet presAssocID="{7861BDC6-1D7D-4087-9CDB-9CACB10CCE26}" presName="sibTrans" presStyleCnt="0"/>
      <dgm:spPr/>
    </dgm:pt>
    <dgm:pt modelId="{D232CE4D-218F-41C5-8CEC-683B3A924536}" type="pres">
      <dgm:prSet presAssocID="{33DDBBD8-6140-4490-8D4E-442A1A48F4D8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44C4CA-BCAB-46E0-931B-736D866101AD}" type="pres">
      <dgm:prSet presAssocID="{EBACEEE4-13AE-42A9-BC29-694C1F77E984}" presName="sibTrans" presStyleCnt="0"/>
      <dgm:spPr/>
    </dgm:pt>
    <dgm:pt modelId="{2FD1CA6C-306E-4D57-A791-7294F65D04B4}" type="pres">
      <dgm:prSet presAssocID="{DE62810D-ED54-4392-A222-4CD667265277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698A03-F97C-4034-BF3E-0FA3FAB512F9}" type="pres">
      <dgm:prSet presAssocID="{7D246E47-81E7-426A-8352-27EB8E58ADA8}" presName="sibTrans" presStyleCnt="0"/>
      <dgm:spPr/>
    </dgm:pt>
    <dgm:pt modelId="{0F39068C-B3FF-4E1E-AB34-ECD7AF770A2F}" type="pres">
      <dgm:prSet presAssocID="{A6B6A7CB-74C4-484B-A5BF-9A46C290315D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79779FC-BDA4-465B-96D6-0735F1884D85}" type="presOf" srcId="{33DDBBD8-6140-4490-8D4E-442A1A48F4D8}" destId="{D232CE4D-218F-41C5-8CEC-683B3A924536}" srcOrd="0" destOrd="0" presId="urn:microsoft.com/office/officeart/2005/8/layout/default#1"/>
    <dgm:cxn modelId="{5DFD6F57-336F-4B1C-82F3-85086665402B}" type="presOf" srcId="{DE62810D-ED54-4392-A222-4CD667265277}" destId="{2FD1CA6C-306E-4D57-A791-7294F65D04B4}" srcOrd="0" destOrd="0" presId="urn:microsoft.com/office/officeart/2005/8/layout/default#1"/>
    <dgm:cxn modelId="{966DEBFF-0A39-47CC-9E4F-3D2C6E835E07}" srcId="{5EAC733D-B422-4AD1-B85F-B8A5FF5F611B}" destId="{0E6B31F0-6062-44BD-9A29-BB393DBC47E0}" srcOrd="0" destOrd="0" parTransId="{0B2F7077-4B5E-4755-9623-CBFAF06C964B}" sibTransId="{B7F95593-57FA-46E4-BE38-3BDB8A49F162}"/>
    <dgm:cxn modelId="{1C96ED45-29C6-4E4A-B875-8147F03669A1}" type="presOf" srcId="{80319CC1-E67B-4990-A77E-AE97B15082D2}" destId="{27F3C248-23F6-4A6E-ACFB-78EA49CBA373}" srcOrd="0" destOrd="0" presId="urn:microsoft.com/office/officeart/2005/8/layout/default#1"/>
    <dgm:cxn modelId="{784C752D-7887-4FBF-A606-02CEA37E9D4E}" type="presOf" srcId="{5EAC733D-B422-4AD1-B85F-B8A5FF5F611B}" destId="{00A9A112-A761-45F1-874B-F51D98E9B658}" srcOrd="0" destOrd="0" presId="urn:microsoft.com/office/officeart/2005/8/layout/default#1"/>
    <dgm:cxn modelId="{69304E03-3480-4B4B-96DB-EF67E758C645}" srcId="{5EAC733D-B422-4AD1-B85F-B8A5FF5F611B}" destId="{DE62810D-ED54-4392-A222-4CD667265277}" srcOrd="3" destOrd="0" parTransId="{1C02DC8A-810A-430A-9BF2-709F2AC5139C}" sibTransId="{7D246E47-81E7-426A-8352-27EB8E58ADA8}"/>
    <dgm:cxn modelId="{D0E5531F-01E3-4CEE-B07C-5FF895269BB5}" type="presOf" srcId="{0E6B31F0-6062-44BD-9A29-BB393DBC47E0}" destId="{82E2A773-BA5A-49AE-AE31-A153E1824E30}" srcOrd="0" destOrd="0" presId="urn:microsoft.com/office/officeart/2005/8/layout/default#1"/>
    <dgm:cxn modelId="{1BAE451E-07D3-41D5-A79A-B1034AC42357}" type="presOf" srcId="{A6B6A7CB-74C4-484B-A5BF-9A46C290315D}" destId="{0F39068C-B3FF-4E1E-AB34-ECD7AF770A2F}" srcOrd="0" destOrd="0" presId="urn:microsoft.com/office/officeart/2005/8/layout/default#1"/>
    <dgm:cxn modelId="{951F88FB-8DF3-45DD-9F28-F47A62A847B1}" srcId="{5EAC733D-B422-4AD1-B85F-B8A5FF5F611B}" destId="{A6B6A7CB-74C4-484B-A5BF-9A46C290315D}" srcOrd="4" destOrd="0" parTransId="{B2624915-3DB2-4DA0-8F7A-BA95C1439DE6}" sibTransId="{4D1EC33F-6C9F-45E2-8280-FDBF798CE899}"/>
    <dgm:cxn modelId="{DE238E69-7423-422C-BCBE-8CBF29610350}" srcId="{5EAC733D-B422-4AD1-B85F-B8A5FF5F611B}" destId="{33DDBBD8-6140-4490-8D4E-442A1A48F4D8}" srcOrd="2" destOrd="0" parTransId="{A1118215-22D9-4FDC-99B7-66337D927048}" sibTransId="{EBACEEE4-13AE-42A9-BC29-694C1F77E984}"/>
    <dgm:cxn modelId="{B0EBD4CA-D837-43C1-9346-1A902D3F6F2B}" srcId="{5EAC733D-B422-4AD1-B85F-B8A5FF5F611B}" destId="{80319CC1-E67B-4990-A77E-AE97B15082D2}" srcOrd="1" destOrd="0" parTransId="{93D17AEE-2AE0-4916-9B87-EB12DEF4A4F5}" sibTransId="{7861BDC6-1D7D-4087-9CDB-9CACB10CCE26}"/>
    <dgm:cxn modelId="{394A641B-07C3-4838-BE46-78806CFB8B60}" type="presParOf" srcId="{00A9A112-A761-45F1-874B-F51D98E9B658}" destId="{82E2A773-BA5A-49AE-AE31-A153E1824E30}" srcOrd="0" destOrd="0" presId="urn:microsoft.com/office/officeart/2005/8/layout/default#1"/>
    <dgm:cxn modelId="{F079AFDB-9722-494F-BFB5-4D88BBCD1EFD}" type="presParOf" srcId="{00A9A112-A761-45F1-874B-F51D98E9B658}" destId="{5FBC8A73-9098-4D9B-A7B3-B682F803E505}" srcOrd="1" destOrd="0" presId="urn:microsoft.com/office/officeart/2005/8/layout/default#1"/>
    <dgm:cxn modelId="{F450F9ED-2A50-40F5-962A-1583265B94C4}" type="presParOf" srcId="{00A9A112-A761-45F1-874B-F51D98E9B658}" destId="{27F3C248-23F6-4A6E-ACFB-78EA49CBA373}" srcOrd="2" destOrd="0" presId="urn:microsoft.com/office/officeart/2005/8/layout/default#1"/>
    <dgm:cxn modelId="{D77A381D-F44E-4628-977C-0AB5B90E9853}" type="presParOf" srcId="{00A9A112-A761-45F1-874B-F51D98E9B658}" destId="{5BE2B21F-76B4-4608-9394-85B82C716685}" srcOrd="3" destOrd="0" presId="urn:microsoft.com/office/officeart/2005/8/layout/default#1"/>
    <dgm:cxn modelId="{4613644B-50C0-493C-89A1-6DC95A052527}" type="presParOf" srcId="{00A9A112-A761-45F1-874B-F51D98E9B658}" destId="{D232CE4D-218F-41C5-8CEC-683B3A924536}" srcOrd="4" destOrd="0" presId="urn:microsoft.com/office/officeart/2005/8/layout/default#1"/>
    <dgm:cxn modelId="{DA8D3F1E-8758-4368-A2C5-5C0C6FB7728E}" type="presParOf" srcId="{00A9A112-A761-45F1-874B-F51D98E9B658}" destId="{ED44C4CA-BCAB-46E0-931B-736D866101AD}" srcOrd="5" destOrd="0" presId="urn:microsoft.com/office/officeart/2005/8/layout/default#1"/>
    <dgm:cxn modelId="{46F9A99F-98EE-43FF-9415-549FCD3E4C5A}" type="presParOf" srcId="{00A9A112-A761-45F1-874B-F51D98E9B658}" destId="{2FD1CA6C-306E-4D57-A791-7294F65D04B4}" srcOrd="6" destOrd="0" presId="urn:microsoft.com/office/officeart/2005/8/layout/default#1"/>
    <dgm:cxn modelId="{1848EC64-F4C2-4C57-9DD1-419938906540}" type="presParOf" srcId="{00A9A112-A761-45F1-874B-F51D98E9B658}" destId="{CA698A03-F97C-4034-BF3E-0FA3FAB512F9}" srcOrd="7" destOrd="0" presId="urn:microsoft.com/office/officeart/2005/8/layout/default#1"/>
    <dgm:cxn modelId="{CC0710B3-2F45-4165-A8E4-987174382363}" type="presParOf" srcId="{00A9A112-A761-45F1-874B-F51D98E9B658}" destId="{0F39068C-B3FF-4E1E-AB34-ECD7AF770A2F}" srcOrd="8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E2A773-BA5A-49AE-AE31-A153E1824E30}">
      <dsp:nvSpPr>
        <dsp:cNvPr id="0" name=""/>
        <dsp:cNvSpPr/>
      </dsp:nvSpPr>
      <dsp:spPr>
        <a:xfrm>
          <a:off x="0" y="847746"/>
          <a:ext cx="2571749" cy="154305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1800" kern="1200" dirty="0" smtClean="0"/>
            <a:t>The slow work flow process</a:t>
          </a:r>
          <a:endParaRPr lang="en-US" sz="1800" kern="1200" dirty="0"/>
        </a:p>
      </dsp:txBody>
      <dsp:txXfrm>
        <a:off x="0" y="847746"/>
        <a:ext cx="2571749" cy="1543050"/>
      </dsp:txXfrm>
    </dsp:sp>
    <dsp:sp modelId="{27F3C248-23F6-4A6E-ACFB-78EA49CBA373}">
      <dsp:nvSpPr>
        <dsp:cNvPr id="0" name=""/>
        <dsp:cNvSpPr/>
      </dsp:nvSpPr>
      <dsp:spPr>
        <a:xfrm>
          <a:off x="2828924" y="847746"/>
          <a:ext cx="2571749" cy="1543050"/>
        </a:xfrm>
        <a:prstGeom prst="rect">
          <a:avLst/>
        </a:prstGeom>
        <a:solidFill>
          <a:schemeClr val="accent4">
            <a:hueOff val="304510"/>
            <a:satOff val="-5268"/>
            <a:lumOff val="-11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1800" kern="1200" dirty="0" smtClean="0"/>
            <a:t>License process also complicated for the user </a:t>
          </a:r>
          <a:endParaRPr lang="en-US" sz="1800" kern="1200" dirty="0"/>
        </a:p>
      </dsp:txBody>
      <dsp:txXfrm>
        <a:off x="2828924" y="847746"/>
        <a:ext cx="2571749" cy="1543050"/>
      </dsp:txXfrm>
    </dsp:sp>
    <dsp:sp modelId="{D232CE4D-218F-41C5-8CEC-683B3A924536}">
      <dsp:nvSpPr>
        <dsp:cNvPr id="0" name=""/>
        <dsp:cNvSpPr/>
      </dsp:nvSpPr>
      <dsp:spPr>
        <a:xfrm>
          <a:off x="5657849" y="847746"/>
          <a:ext cx="2571749" cy="1543050"/>
        </a:xfrm>
        <a:prstGeom prst="rect">
          <a:avLst/>
        </a:prstGeom>
        <a:solidFill>
          <a:schemeClr val="accent4">
            <a:hueOff val="609020"/>
            <a:satOff val="-10536"/>
            <a:lumOff val="-225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000" kern="1200" dirty="0" smtClean="0"/>
            <a:t>Less upgraded HIS software</a:t>
          </a:r>
          <a:endParaRPr lang="en-US" sz="2000" kern="1200" dirty="0"/>
        </a:p>
      </dsp:txBody>
      <dsp:txXfrm>
        <a:off x="5657849" y="847746"/>
        <a:ext cx="2571749" cy="1543050"/>
      </dsp:txXfrm>
    </dsp:sp>
    <dsp:sp modelId="{2FD1CA6C-306E-4D57-A791-7294F65D04B4}">
      <dsp:nvSpPr>
        <dsp:cNvPr id="0" name=""/>
        <dsp:cNvSpPr/>
      </dsp:nvSpPr>
      <dsp:spPr>
        <a:xfrm>
          <a:off x="1414462" y="2647971"/>
          <a:ext cx="2571749" cy="1543050"/>
        </a:xfrm>
        <a:prstGeom prst="rect">
          <a:avLst/>
        </a:prstGeom>
        <a:solidFill>
          <a:schemeClr val="accent4">
            <a:hueOff val="913530"/>
            <a:satOff val="-15804"/>
            <a:lumOff val="-338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000" kern="1200" dirty="0" smtClean="0"/>
            <a:t>Training issues </a:t>
          </a:r>
          <a:endParaRPr lang="en-US" sz="2000" kern="1200" dirty="0"/>
        </a:p>
      </dsp:txBody>
      <dsp:txXfrm>
        <a:off x="1414462" y="2647971"/>
        <a:ext cx="2571749" cy="1543050"/>
      </dsp:txXfrm>
    </dsp:sp>
    <dsp:sp modelId="{0F39068C-B3FF-4E1E-AB34-ECD7AF770A2F}">
      <dsp:nvSpPr>
        <dsp:cNvPr id="0" name=""/>
        <dsp:cNvSpPr/>
      </dsp:nvSpPr>
      <dsp:spPr>
        <a:xfrm>
          <a:off x="4243387" y="2647971"/>
          <a:ext cx="2571749" cy="1543050"/>
        </a:xfrm>
        <a:prstGeom prst="rect">
          <a:avLst/>
        </a:prstGeom>
        <a:solidFill>
          <a:schemeClr val="accent4">
            <a:hueOff val="1218040"/>
            <a:satOff val="-21072"/>
            <a:lumOff val="-451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000" kern="1200" dirty="0" smtClean="0"/>
            <a:t>Run time error mostly faced</a:t>
          </a:r>
          <a:endParaRPr lang="en-US" sz="2000" kern="1200" dirty="0"/>
        </a:p>
      </dsp:txBody>
      <dsp:txXfrm>
        <a:off x="4243387" y="2647971"/>
        <a:ext cx="2571749" cy="15430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6DE6C6D-990F-4CF5-995D-5BEF834CB304}" type="datetimeFigureOut">
              <a:rPr lang="en-US"/>
              <a:pPr>
                <a:defRPr/>
              </a:pPr>
              <a:t>24-May-13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C947866-46F9-40C4-B9E5-E68A41E7A7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8473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80AFCAE-CEA6-4553-84DC-3B2427E85309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5551037-CF8E-4CFA-AFE9-9C2A3B2ACFFB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E9527-BF52-474D-996E-C933315FBB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9362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CA297-9CD1-4900-9F07-F1950FBC43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193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5407E-53E6-450A-AC65-26BCB6FEA1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0271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92CADD-71DC-4FF3-85CE-C053277771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223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ED652-91CD-493F-A7D8-2299656762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631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107CCA-080E-4231-86E3-A03D5A73B3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589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B20286-2F9C-4262-8C70-1ADD4311FF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2698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AE6FAE-9FBE-495A-8401-AA51FC7E4A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471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81F0A-CB39-4700-A6B9-E3D8BB36E6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434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455A6C-19A1-40F6-A596-833D4263D1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80E4D-F915-4727-B1A5-3BB83295CC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1417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:\Backups\Rana Work\Dwise Corp ppt\1331821308RFc518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0"/>
            <a:ext cx="5448300" cy="363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utoShape 3"/>
          <p:cNvSpPr>
            <a:spLocks noChangeArrowheads="1"/>
          </p:cNvSpPr>
          <p:nvPr/>
        </p:nvSpPr>
        <p:spPr bwMode="ltGray">
          <a:xfrm rot="10800000" flipH="1">
            <a:off x="6096000" y="3124200"/>
            <a:ext cx="1065276" cy="1209676"/>
          </a:xfrm>
          <a:prstGeom prst="homePlate">
            <a:avLst>
              <a:gd name="adj" fmla="val 42902"/>
            </a:avLst>
          </a:prstGeom>
          <a:solidFill>
            <a:srgbClr val="000000"/>
          </a:solidFill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AutoShape 4"/>
          <p:cNvSpPr>
            <a:spLocks noChangeArrowheads="1"/>
          </p:cNvSpPr>
          <p:nvPr/>
        </p:nvSpPr>
        <p:spPr bwMode="ltGray">
          <a:xfrm rot="10800000" flipH="1">
            <a:off x="5791200" y="3124200"/>
            <a:ext cx="950976" cy="1209676"/>
          </a:xfrm>
          <a:prstGeom prst="homePlate">
            <a:avLst>
              <a:gd name="adj" fmla="val 35725"/>
            </a:avLst>
          </a:prstGeom>
          <a:solidFill>
            <a:schemeClr val="bg1">
              <a:lumMod val="50000"/>
            </a:schemeClr>
          </a:solidFill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435100"/>
            <a:ext cx="1997075" cy="153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AutoShape 7"/>
          <p:cNvSpPr>
            <a:spLocks noChangeArrowheads="1"/>
          </p:cNvSpPr>
          <p:nvPr/>
        </p:nvSpPr>
        <p:spPr bwMode="gray">
          <a:xfrm rot="10800000" flipH="1" flipV="1">
            <a:off x="228600" y="3048000"/>
            <a:ext cx="6156325" cy="1358900"/>
          </a:xfrm>
          <a:prstGeom prst="homePlate">
            <a:avLst>
              <a:gd name="adj" fmla="val 20422"/>
            </a:avLst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5177" name="Rectangle 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52400" y="3200400"/>
            <a:ext cx="5638800" cy="990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400" b="0" cap="none" spc="0">
                <a:ln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18604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228600" cy="63246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83000">
                <a:srgbClr val="D4DEFF"/>
              </a:gs>
              <a:gs pos="83000">
                <a:srgbClr val="D4DEFF"/>
              </a:gs>
              <a:gs pos="83000">
                <a:srgbClr val="D4DEFF"/>
              </a:gs>
              <a:gs pos="83000">
                <a:srgbClr val="D4DEFF"/>
              </a:gs>
              <a:gs pos="83000">
                <a:schemeClr val="bg1">
                  <a:alpha val="50000"/>
                </a:schemeClr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5"/>
          <p:cNvGrpSpPr>
            <a:grpSpLocks/>
          </p:cNvGrpSpPr>
          <p:nvPr userDrawn="1"/>
        </p:nvGrpSpPr>
        <p:grpSpPr bwMode="auto">
          <a:xfrm>
            <a:off x="0" y="0"/>
            <a:ext cx="8991600" cy="838200"/>
            <a:chOff x="0" y="0"/>
            <a:chExt cx="8991600" cy="838200"/>
          </a:xfrm>
        </p:grpSpPr>
        <p:sp>
          <p:nvSpPr>
            <p:cNvPr id="6" name="AutoShape 3"/>
            <p:cNvSpPr>
              <a:spLocks noChangeArrowheads="1"/>
            </p:cNvSpPr>
            <p:nvPr userDrawn="1"/>
          </p:nvSpPr>
          <p:spPr bwMode="ltGray">
            <a:xfrm rot="10800000" flipH="1">
              <a:off x="8421624" y="9523"/>
              <a:ext cx="569976" cy="828676"/>
            </a:xfrm>
            <a:prstGeom prst="homePlate">
              <a:avLst>
                <a:gd name="adj" fmla="val 42902"/>
              </a:avLst>
            </a:prstGeom>
            <a:solidFill>
              <a:srgbClr val="000000"/>
            </a:solidFill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AutoShape 4"/>
            <p:cNvSpPr>
              <a:spLocks noChangeArrowheads="1"/>
            </p:cNvSpPr>
            <p:nvPr userDrawn="1"/>
          </p:nvSpPr>
          <p:spPr bwMode="ltGray">
            <a:xfrm rot="10800000" flipH="1">
              <a:off x="7964424" y="9523"/>
              <a:ext cx="719137" cy="828676"/>
            </a:xfrm>
            <a:prstGeom prst="homePlate">
              <a:avLst>
                <a:gd name="adj" fmla="val 35725"/>
              </a:avLst>
            </a:prstGeom>
            <a:solidFill>
              <a:schemeClr val="bg1">
                <a:lumMod val="50000"/>
              </a:schemeClr>
            </a:soli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Pentagon 7"/>
            <p:cNvSpPr/>
            <p:nvPr userDrawn="1"/>
          </p:nvSpPr>
          <p:spPr bwMode="auto">
            <a:xfrm>
              <a:off x="0" y="0"/>
              <a:ext cx="8382000" cy="838200"/>
            </a:xfrm>
            <a:prstGeom prst="homePlate">
              <a:avLst>
                <a:gd name="adj" fmla="val 25273"/>
              </a:avLst>
            </a:prstGeom>
            <a:ln>
              <a:headEnd type="none" w="med" len="med"/>
              <a:tailEnd type="none" w="med" len="med"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en-US">
                <a:solidFill>
                  <a:schemeClr val="tx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charset="0"/>
              </a:endParaRPr>
            </a:p>
          </p:txBody>
        </p:sp>
      </p:grpSp>
      <p:cxnSp>
        <p:nvCxnSpPr>
          <p:cNvPr id="9" name="Straight Connector 8"/>
          <p:cNvCxnSpPr/>
          <p:nvPr userDrawn="1"/>
        </p:nvCxnSpPr>
        <p:spPr>
          <a:xfrm>
            <a:off x="304800" y="6477000"/>
            <a:ext cx="7467600" cy="1588"/>
          </a:xfrm>
          <a:prstGeom prst="line">
            <a:avLst/>
          </a:prstGeom>
          <a:ln cmpd="sng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Slide Number Placeholder 7"/>
          <p:cNvSpPr>
            <a:spLocks noGrp="1"/>
          </p:cNvSpPr>
          <p:nvPr>
            <p:ph type="sldNum" sz="quarter" idx="10"/>
          </p:nvPr>
        </p:nvSpPr>
        <p:spPr>
          <a:xfrm>
            <a:off x="3505200" y="6477000"/>
            <a:ext cx="2133600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53C88646-CFD1-4A79-BDB6-9B507C067D0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2448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05CE791-8FF3-4E13-898D-E77179F4CD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4" r:id="rId1"/>
    <p:sldLayoutId id="2147483875" r:id="rId2"/>
    <p:sldLayoutId id="2147483876" r:id="rId3"/>
    <p:sldLayoutId id="2147483877" r:id="rId4"/>
    <p:sldLayoutId id="2147483878" r:id="rId5"/>
    <p:sldLayoutId id="2147483879" r:id="rId6"/>
    <p:sldLayoutId id="2147483880" r:id="rId7"/>
    <p:sldLayoutId id="2147483881" r:id="rId8"/>
    <p:sldLayoutId id="2147483882" r:id="rId9"/>
    <p:sldLayoutId id="2147483883" r:id="rId10"/>
    <p:sldLayoutId id="2147483884" r:id="rId11"/>
    <p:sldLayoutId id="2147483885" r:id="rId12"/>
    <p:sldLayoutId id="2147483886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6553200" y="6324600"/>
            <a:ext cx="2133600" cy="396875"/>
          </a:xfrm>
        </p:spPr>
        <p:txBody>
          <a:bodyPr>
            <a:normAutofit/>
          </a:bodyPr>
          <a:lstStyle/>
          <a:p>
            <a:pPr>
              <a:defRPr/>
            </a:pPr>
            <a:fld id="{6137630A-693A-4A69-B2F2-B79E21DFAA83}" type="slidenum">
              <a:rPr lang="en-US"/>
              <a:pPr>
                <a:defRPr/>
              </a:pPr>
              <a:t>1</a:t>
            </a:fld>
            <a:endParaRPr lang="en-US" dirty="0"/>
          </a:p>
        </p:txBody>
      </p:sp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214313" y="3000375"/>
            <a:ext cx="60007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IN" sz="2800" b="1">
                <a:latin typeface="Calibri" pitchFamily="34" charset="0"/>
              </a:rPr>
              <a:t>Gap Analysis of Existing HIS System in XYZ Multispecialty– Study of Pharmacy  &amp; HR Module </a:t>
            </a: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5000625" y="5000625"/>
            <a:ext cx="3714750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IN" sz="2400" b="1">
                <a:latin typeface="Times New Roman" pitchFamily="18" charset="0"/>
                <a:cs typeface="Times New Roman" pitchFamily="18" charset="0"/>
              </a:rPr>
              <a:t>Presented by : Anuj Gaur</a:t>
            </a:r>
          </a:p>
          <a:p>
            <a:r>
              <a:rPr lang="en-US" sz="2400" b="1">
                <a:latin typeface="Times New Roman" pitchFamily="18" charset="0"/>
                <a:cs typeface="Times New Roman" pitchFamily="18" charset="0"/>
              </a:rPr>
              <a:t>                          PG/11/013</a:t>
            </a:r>
          </a:p>
          <a:p>
            <a:pPr algn="r"/>
            <a:r>
              <a:rPr lang="en-US" b="1">
                <a:latin typeface="Times New Roman" pitchFamily="18" charset="0"/>
                <a:cs typeface="Times New Roman" pitchFamily="18" charset="0"/>
              </a:rPr>
              <a:t>IIHMR – New Delhi</a:t>
            </a:r>
            <a:endParaRPr lang="en-IN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222250"/>
            <a:ext cx="936625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8" name="Subtitle 1"/>
          <p:cNvSpPr>
            <a:spLocks noGrp="1"/>
          </p:cNvSpPr>
          <p:nvPr>
            <p:ph type="subTitle" sz="quarter" idx="1"/>
          </p:nvPr>
        </p:nvSpPr>
        <p:spPr>
          <a:xfrm>
            <a:off x="3995738" y="115888"/>
            <a:ext cx="4968875" cy="1368425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4000" b="1" dirty="0" smtClean="0">
                <a:solidFill>
                  <a:schemeClr val="accent4"/>
                </a:solidFill>
                <a:latin typeface="Aharoni" pitchFamily="2" charset="-79"/>
                <a:cs typeface="Aharoni" pitchFamily="2" charset="-79"/>
              </a:rPr>
              <a:t>Invest</a:t>
            </a:r>
            <a:r>
              <a:rPr lang="en-US" sz="4000" b="1" dirty="0" smtClean="0">
                <a:solidFill>
                  <a:schemeClr val="accent4"/>
                </a:solidFill>
                <a:cs typeface="Aharoni" pitchFamily="2" charset="-79"/>
              </a:rPr>
              <a:t>2</a:t>
            </a:r>
            <a:r>
              <a:rPr lang="en-US" sz="4000" b="1" dirty="0" smtClean="0">
                <a:solidFill>
                  <a:schemeClr val="accent4"/>
                </a:solidFill>
                <a:latin typeface="Aharoni" pitchFamily="2" charset="-79"/>
                <a:cs typeface="Aharoni" pitchFamily="2" charset="-79"/>
              </a:rPr>
              <a:t>care Technologies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" dur="500" fill="hold"/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800" b="1" smtClean="0">
                <a:latin typeface="Aharoni" pitchFamily="2" charset="-79"/>
                <a:cs typeface="Aharoni" pitchFamily="2" charset="-79"/>
              </a:rPr>
              <a:t>       Invest2care Technologies</a:t>
            </a:r>
            <a:endParaRPr lang="en-US" sz="2800" b="1" smtClean="0"/>
          </a:p>
        </p:txBody>
      </p:sp>
      <p:sp>
        <p:nvSpPr>
          <p:cNvPr id="5123" name="TextBox 9"/>
          <p:cNvSpPr txBox="1">
            <a:spLocks noChangeArrowheads="1"/>
          </p:cNvSpPr>
          <p:nvPr/>
        </p:nvSpPr>
        <p:spPr bwMode="auto">
          <a:xfrm>
            <a:off x="5003800" y="1622425"/>
            <a:ext cx="36576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>
              <a:buFont typeface="Arial" charset="0"/>
              <a:buChar char="•"/>
            </a:pPr>
            <a:r>
              <a:rPr lang="en-US">
                <a:latin typeface="Calibri" pitchFamily="34" charset="0"/>
              </a:rPr>
              <a:t>Company having operations in across the India, </a:t>
            </a:r>
          </a:p>
          <a:p>
            <a:pPr algn="just" eaLnBrk="1" hangingPunct="1">
              <a:buFont typeface="Arial" charset="0"/>
              <a:buChar char="•"/>
            </a:pPr>
            <a:r>
              <a:rPr lang="en-US">
                <a:latin typeface="Calibri" pitchFamily="34" charset="0"/>
              </a:rPr>
              <a:t>Strong focus in the Healthcare vertical</a:t>
            </a:r>
          </a:p>
        </p:txBody>
      </p:sp>
      <p:sp>
        <p:nvSpPr>
          <p:cNvPr id="5124" name="Rectangle 10"/>
          <p:cNvSpPr>
            <a:spLocks noChangeArrowheads="1"/>
          </p:cNvSpPr>
          <p:nvPr/>
        </p:nvSpPr>
        <p:spPr bwMode="auto">
          <a:xfrm>
            <a:off x="900113" y="3933825"/>
            <a:ext cx="45720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85750" indent="-285750" algn="just">
              <a:buFont typeface="Arial" charset="0"/>
              <a:buChar char="•"/>
            </a:pPr>
            <a:r>
              <a:rPr lang="en-IN">
                <a:latin typeface="Calibri" pitchFamily="34" charset="0"/>
              </a:rPr>
              <a:t>Client's Operational in Delivery &amp; Implementation, Handling Change Management</a:t>
            </a:r>
          </a:p>
          <a:p>
            <a:pPr marL="285750" indent="-285750" algn="just">
              <a:buFont typeface="Arial" charset="0"/>
              <a:buChar char="•"/>
            </a:pPr>
            <a:r>
              <a:rPr lang="en-IN">
                <a:latin typeface="Calibri" pitchFamily="34" charset="0"/>
              </a:rPr>
              <a:t>Significant domain knowledge in the Healthcare IT space</a:t>
            </a:r>
          </a:p>
          <a:p>
            <a:pPr marL="285750" indent="-285750" algn="just">
              <a:buFont typeface="Arial" charset="0"/>
              <a:buChar char="•"/>
            </a:pPr>
            <a:r>
              <a:rPr lang="en-IN">
                <a:latin typeface="Calibri" pitchFamily="34" charset="0"/>
              </a:rPr>
              <a:t>Healthcare Competence- Management Consulting, Hospital, Patient, Event, Data Management, Product domains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752E520-7F5D-4829-9E2C-4EADADB3C6A1}" type="slidenum">
              <a:rPr lang="en-US"/>
              <a:pPr>
                <a:defRPr/>
              </a:pPr>
              <a:t>2</a:t>
            </a:fld>
            <a:endParaRPr lang="en-US" dirty="0"/>
          </a:p>
        </p:txBody>
      </p:sp>
      <p:pic>
        <p:nvPicPr>
          <p:cNvPr id="5126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450" y="981075"/>
            <a:ext cx="247650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4" descr="C:\Users\Sunil\Pictures\MC90043474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9600" y="2605088"/>
            <a:ext cx="419100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197350"/>
            <a:ext cx="1252538" cy="171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Hospital  Brief </a:t>
            </a:r>
          </a:p>
        </p:txBody>
      </p:sp>
      <p:sp>
        <p:nvSpPr>
          <p:cNvPr id="6148" name="TextBox 4"/>
          <p:cNvSpPr txBox="1">
            <a:spLocks noChangeArrowheads="1"/>
          </p:cNvSpPr>
          <p:nvPr/>
        </p:nvSpPr>
        <p:spPr bwMode="auto">
          <a:xfrm>
            <a:off x="228600" y="1484313"/>
            <a:ext cx="8610600" cy="495458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>
              <a:lnSpc>
                <a:spcPct val="200000"/>
              </a:lnSpc>
              <a:buFont typeface="Arial" pitchFamily="34" charset="0"/>
              <a:buChar char="•"/>
              <a:defRPr/>
            </a:pPr>
            <a:r>
              <a:rPr lang="en-US" sz="2000" dirty="0" smtClean="0">
                <a:latin typeface="+mn-lt"/>
              </a:rPr>
              <a:t>XYZ Multispecialty Hospital is a 675 bed multi- specialty state-of-the-art Hospital in India. It provides comprehensive Healthcare services, and has acquired the status of a premier medical institution.</a:t>
            </a:r>
          </a:p>
          <a:p>
            <a:pPr eaLnBrk="1" hangingPunct="1">
              <a:lnSpc>
                <a:spcPct val="200000"/>
              </a:lnSpc>
              <a:buFont typeface="Arial" pitchFamily="34" charset="0"/>
              <a:buChar char="•"/>
              <a:defRPr/>
            </a:pPr>
            <a:r>
              <a:rPr lang="en-US" sz="2000" dirty="0" smtClean="0">
                <a:latin typeface="+mn-lt"/>
              </a:rPr>
              <a:t>The foundation was laid in April 1954</a:t>
            </a:r>
          </a:p>
          <a:p>
            <a:pPr eaLnBrk="1" hangingPunct="1">
              <a:lnSpc>
                <a:spcPct val="200000"/>
              </a:lnSpc>
              <a:buFont typeface="Arial" pitchFamily="34" charset="0"/>
              <a:buChar char="•"/>
              <a:defRPr/>
            </a:pPr>
            <a:r>
              <a:rPr lang="en-US" sz="2000" dirty="0" smtClean="0">
                <a:latin typeface="+mn-lt"/>
              </a:rPr>
              <a:t>The hospital is governed by a Board of Management comprising medical consultants of eminence, some with an international standing. The Board of Management operates under the overall guidance of the Trust Society</a:t>
            </a:r>
          </a:p>
          <a:p>
            <a:pPr marL="0" indent="0" eaLnBrk="1" hangingPunct="1">
              <a:defRPr/>
            </a:pPr>
            <a:endParaRPr lang="en-US" dirty="0" smtClean="0">
              <a:latin typeface="Calibri" pitchFamily="34" charset="0"/>
            </a:endParaRPr>
          </a:p>
          <a:p>
            <a:pPr marL="0" indent="0" eaLnBrk="1" hangingPunct="1">
              <a:defRPr/>
            </a:pPr>
            <a:endParaRPr lang="en-IN" dirty="0" smtClean="0">
              <a:latin typeface="Calibri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6D7F4FA-6271-4B08-BD4E-21B0A2608C79}" type="slidenum">
              <a:rPr lang="en-US"/>
              <a:pPr>
                <a:defRPr/>
              </a:pPr>
              <a:t>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200000"/>
              </a:lnSpc>
            </a:pPr>
            <a:r>
              <a:rPr lang="en-US" sz="2000" smtClean="0"/>
              <a:t>Unified healthcare information system that lets authorized healthcare professionals access and work with complete patient records</a:t>
            </a:r>
          </a:p>
          <a:p>
            <a:pPr>
              <a:lnSpc>
                <a:spcPct val="200000"/>
              </a:lnSpc>
            </a:pPr>
            <a:r>
              <a:rPr lang="en-US" sz="2000" smtClean="0"/>
              <a:t>Leading Web-based HIS</a:t>
            </a:r>
          </a:p>
          <a:p>
            <a:pPr>
              <a:lnSpc>
                <a:spcPct val="200000"/>
              </a:lnSpc>
            </a:pPr>
            <a:r>
              <a:rPr lang="en-US" sz="2000" smtClean="0"/>
              <a:t>Provides a full range of clinical, administrative, lab capabilities</a:t>
            </a:r>
          </a:p>
          <a:p>
            <a:pPr>
              <a:lnSpc>
                <a:spcPct val="200000"/>
              </a:lnSpc>
            </a:pPr>
            <a:r>
              <a:rPr lang="en-US" sz="2000" smtClean="0"/>
              <a:t>Enables timely and more informed decisions about patient care, based on up-to-date information</a:t>
            </a:r>
          </a:p>
        </p:txBody>
      </p:sp>
      <p:sp>
        <p:nvSpPr>
          <p:cNvPr id="7171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Product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988F17E-905F-4B06-8CB3-AB09311210A4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Font typeface="Arial" charset="0"/>
              <a:buNone/>
            </a:pPr>
            <a:endParaRPr lang="en-US" sz="2800" smtClean="0"/>
          </a:p>
          <a:p>
            <a:pPr marL="0" indent="0" algn="just">
              <a:lnSpc>
                <a:spcPct val="150000"/>
              </a:lnSpc>
              <a:buFont typeface="Arial" charset="0"/>
              <a:buNone/>
            </a:pPr>
            <a:r>
              <a:rPr lang="en-US" sz="2800" smtClean="0"/>
              <a:t>It is comprehensive, integrated information systems to manage the medical, administrative, financial and legal aspects of a hospital and its service processing </a:t>
            </a:r>
          </a:p>
        </p:txBody>
      </p:sp>
      <p:sp>
        <p:nvSpPr>
          <p:cNvPr id="8195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/>
              <a:t>      Hospital Information System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01FA019-A71F-47F9-ABF2-AA8B202A2B14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1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4525962"/>
          </a:xfrm>
        </p:spPr>
        <p:txBody>
          <a:bodyPr/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sz="2000" b="1" smtClean="0"/>
              <a:t>General objective</a:t>
            </a:r>
            <a:endParaRPr lang="en-US" sz="2000" smtClean="0"/>
          </a:p>
          <a:p>
            <a:pPr algn="just">
              <a:lnSpc>
                <a:spcPct val="150000"/>
              </a:lnSpc>
            </a:pPr>
            <a:r>
              <a:rPr lang="en-US" sz="2000" smtClean="0"/>
              <a:t>Gap analysis of the existing HIS at XYZ – Multispecialty  hospital’s the end-user’s perspective.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sz="2000" b="1" smtClean="0"/>
              <a:t> Specific objectives</a:t>
            </a:r>
            <a:endParaRPr lang="en-US" sz="2000" smtClean="0"/>
          </a:p>
          <a:p>
            <a:pPr algn="just">
              <a:lnSpc>
                <a:spcPct val="150000"/>
              </a:lnSpc>
            </a:pPr>
            <a:r>
              <a:rPr lang="en-US" sz="2000" smtClean="0"/>
              <a:t>The workflow of the hospital as seen on Product-A,B,C in department of HR and Pharmacy , by creating a fictitious personnel </a:t>
            </a:r>
          </a:p>
          <a:p>
            <a:pPr algn="just">
              <a:lnSpc>
                <a:spcPct val="150000"/>
              </a:lnSpc>
            </a:pPr>
            <a:r>
              <a:rPr lang="en-US" sz="2000" smtClean="0"/>
              <a:t>Gather the issues in Product – A,B,C being used at Hospital</a:t>
            </a:r>
          </a:p>
          <a:p>
            <a:pPr algn="just">
              <a:lnSpc>
                <a:spcPct val="150000"/>
              </a:lnSpc>
            </a:pPr>
            <a:r>
              <a:rPr lang="en-US" sz="2000" smtClean="0"/>
              <a:t>To assess the knowledge and behavior of end-user with tool and their issues</a:t>
            </a:r>
          </a:p>
          <a:p>
            <a:pPr algn="just">
              <a:lnSpc>
                <a:spcPct val="150000"/>
              </a:lnSpc>
            </a:pPr>
            <a:r>
              <a:rPr lang="en-US" sz="2000" smtClean="0"/>
              <a:t>Discuss the issues with IT support team of Hospital</a:t>
            </a:r>
          </a:p>
          <a:p>
            <a:endParaRPr lang="en-US" sz="2000" smtClean="0"/>
          </a:p>
        </p:txBody>
      </p:sp>
      <p:sp>
        <p:nvSpPr>
          <p:cNvPr id="9219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Objective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40CB635-1490-449B-92A0-0D364F999BB2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1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452596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b="1" smtClean="0"/>
              <a:t>Study design:  </a:t>
            </a:r>
            <a:r>
              <a:rPr lang="en-US" sz="2000" smtClean="0"/>
              <a:t>Cross sectional , Descriptive</a:t>
            </a:r>
          </a:p>
          <a:p>
            <a:pPr algn="just">
              <a:lnSpc>
                <a:spcPct val="150000"/>
              </a:lnSpc>
            </a:pPr>
            <a:r>
              <a:rPr lang="en-US" sz="2000" b="1" smtClean="0"/>
              <a:t>Study area:  </a:t>
            </a:r>
            <a:r>
              <a:rPr lang="en-US" sz="2000" smtClean="0"/>
              <a:t>XYZ Multispecialty Hospital - HR and Pharmacy department</a:t>
            </a:r>
          </a:p>
          <a:p>
            <a:pPr algn="just">
              <a:lnSpc>
                <a:spcPct val="150000"/>
              </a:lnSpc>
            </a:pPr>
            <a:r>
              <a:rPr lang="en-US" sz="2000" b="1" smtClean="0"/>
              <a:t>Study population: </a:t>
            </a:r>
            <a:r>
              <a:rPr lang="en-US" sz="2000" smtClean="0"/>
              <a:t>Pharmacists, End-user of Pharmacy department, Over to counter users</a:t>
            </a:r>
          </a:p>
          <a:p>
            <a:pPr algn="just">
              <a:lnSpc>
                <a:spcPct val="150000"/>
              </a:lnSpc>
            </a:pPr>
            <a:r>
              <a:rPr lang="en-US" sz="2000" b="1" smtClean="0"/>
              <a:t>Sampling and sampling design : </a:t>
            </a:r>
            <a:r>
              <a:rPr lang="en-US" sz="2000" smtClean="0"/>
              <a:t>Sample size 51 ,Convenience.</a:t>
            </a:r>
          </a:p>
          <a:p>
            <a:pPr algn="just">
              <a:lnSpc>
                <a:spcPct val="150000"/>
              </a:lnSpc>
            </a:pPr>
            <a:r>
              <a:rPr lang="en-US" sz="2000" b="1" smtClean="0"/>
              <a:t>Data  collection tool : </a:t>
            </a:r>
          </a:p>
          <a:p>
            <a:pPr marL="457200" lvl="1" indent="0" algn="just">
              <a:lnSpc>
                <a:spcPct val="150000"/>
              </a:lnSpc>
              <a:buFont typeface="Arial" charset="0"/>
              <a:buNone/>
            </a:pPr>
            <a:r>
              <a:rPr lang="en-US" sz="2000" smtClean="0"/>
              <a:t>1.	Primary : By on field- observation technique</a:t>
            </a:r>
          </a:p>
          <a:p>
            <a:pPr marL="457200" lvl="1" indent="0" algn="just">
              <a:lnSpc>
                <a:spcPct val="150000"/>
              </a:lnSpc>
              <a:buFont typeface="Arial" charset="0"/>
              <a:buNone/>
            </a:pPr>
            <a:r>
              <a:rPr lang="en-US" sz="2000" smtClean="0"/>
              <a:t>2.	Secondary: Previous data from the pharmacy prescription record</a:t>
            </a:r>
          </a:p>
          <a:p>
            <a:pPr algn="just">
              <a:lnSpc>
                <a:spcPct val="150000"/>
              </a:lnSpc>
            </a:pPr>
            <a:r>
              <a:rPr lang="en-US" sz="2000" b="1" smtClean="0"/>
              <a:t>Duration of study </a:t>
            </a:r>
            <a:r>
              <a:rPr lang="en-US" sz="2000" smtClean="0"/>
              <a:t>:  2 months </a:t>
            </a:r>
          </a:p>
          <a:p>
            <a:pPr algn="just">
              <a:lnSpc>
                <a:spcPct val="150000"/>
              </a:lnSpc>
            </a:pPr>
            <a:r>
              <a:rPr lang="en-US" sz="2000" smtClean="0"/>
              <a:t>Information thus obtained from the above questionnaire entered in SPSS software and analyzed. </a:t>
            </a:r>
          </a:p>
          <a:p>
            <a:pPr>
              <a:lnSpc>
                <a:spcPct val="150000"/>
              </a:lnSpc>
            </a:pPr>
            <a:endParaRPr lang="en-US" sz="2000" smtClean="0"/>
          </a:p>
        </p:txBody>
      </p:sp>
      <p:sp>
        <p:nvSpPr>
          <p:cNvPr id="1024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Methodology</a:t>
            </a:r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19D42BF-7883-4440-A024-0966BE035BC2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 idx="4294967295"/>
          </p:nvPr>
        </p:nvSpPr>
        <p:spPr>
          <a:xfrm>
            <a:off x="-642938" y="3143250"/>
            <a:ext cx="7967663" cy="1295400"/>
          </a:xfrm>
        </p:spPr>
        <p:txBody>
          <a:bodyPr/>
          <a:lstStyle/>
          <a:p>
            <a:pPr eaLnBrk="1" hangingPunct="1"/>
            <a:r>
              <a:rPr lang="en-US" sz="3200" b="1" smtClean="0"/>
              <a:t>Gap Analysis of </a:t>
            </a:r>
            <a:br>
              <a:rPr lang="en-US" sz="3200" b="1" smtClean="0"/>
            </a:br>
            <a:r>
              <a:rPr lang="en-US" sz="3200" b="1" smtClean="0"/>
              <a:t>Pharmacy Department</a:t>
            </a:r>
          </a:p>
        </p:txBody>
      </p:sp>
      <p:pic>
        <p:nvPicPr>
          <p:cNvPr id="1126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581525"/>
            <a:ext cx="3275013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ontent Placeholder 1"/>
          <p:cNvSpPr>
            <a:spLocks noGrp="1"/>
          </p:cNvSpPr>
          <p:nvPr>
            <p:ph idx="1"/>
          </p:nvPr>
        </p:nvSpPr>
        <p:spPr>
          <a:xfrm>
            <a:off x="889000" y="1600200"/>
            <a:ext cx="7786688" cy="4276725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Font typeface="Arial" charset="0"/>
              <a:buNone/>
            </a:pPr>
            <a:r>
              <a:rPr lang="en-US" smtClean="0"/>
              <a:t>To enable operational efficiency across the hospital need to deploy proper and adequate due to diligence and right implementation approach</a:t>
            </a:r>
          </a:p>
        </p:txBody>
      </p:sp>
      <p:sp>
        <p:nvSpPr>
          <p:cNvPr id="12291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mtClean="0"/>
              <a:t>          Pharmacy Information System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598F3E-5766-4C54-BC36-009D8247FF60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        Pharmacy Department</a:t>
            </a:r>
          </a:p>
        </p:txBody>
      </p:sp>
      <p:sp>
        <p:nvSpPr>
          <p:cNvPr id="9" name="Oval 8"/>
          <p:cNvSpPr/>
          <p:nvPr/>
        </p:nvSpPr>
        <p:spPr>
          <a:xfrm>
            <a:off x="1870850" y="1470848"/>
            <a:ext cx="1694656" cy="1677020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sz="1600" b="1" dirty="0">
                <a:solidFill>
                  <a:schemeClr val="tx1"/>
                </a:solidFill>
              </a:rPr>
              <a:t>Dispensary </a:t>
            </a:r>
          </a:p>
        </p:txBody>
      </p:sp>
      <p:sp>
        <p:nvSpPr>
          <p:cNvPr id="3" name="Oval 2"/>
          <p:cNvSpPr/>
          <p:nvPr/>
        </p:nvSpPr>
        <p:spPr>
          <a:xfrm>
            <a:off x="5300950" y="1470848"/>
            <a:ext cx="1692281" cy="1595437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/>
                </a:solidFill>
              </a:rPr>
              <a:t>Main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b="1" dirty="0">
                <a:solidFill>
                  <a:schemeClr val="tx1"/>
                </a:solidFill>
              </a:rPr>
              <a:t>Store</a:t>
            </a:r>
            <a:endParaRPr lang="en-US" sz="1400" b="1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412935" y="4444618"/>
            <a:ext cx="1685940" cy="1570038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tx1"/>
                </a:solidFill>
              </a:rPr>
              <a:t>OPD</a:t>
            </a:r>
          </a:p>
        </p:txBody>
      </p:sp>
      <p:sp>
        <p:nvSpPr>
          <p:cNvPr id="10" name="Oval 9"/>
          <p:cNvSpPr/>
          <p:nvPr/>
        </p:nvSpPr>
        <p:spPr>
          <a:xfrm>
            <a:off x="1870850" y="4378728"/>
            <a:ext cx="1568070" cy="1542196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chemeClr val="tx1"/>
                </a:solidFill>
              </a:rPr>
              <a:t> </a:t>
            </a:r>
            <a:r>
              <a:rPr lang="en-US" sz="2000" b="1" dirty="0">
                <a:solidFill>
                  <a:schemeClr val="tx1"/>
                </a:solidFill>
              </a:rPr>
              <a:t>IPD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3678238" y="3066285"/>
            <a:ext cx="1734697" cy="1542196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Pharmacy</a:t>
            </a:r>
            <a:endParaRPr lang="en-US" sz="1600" dirty="0"/>
          </a:p>
        </p:txBody>
      </p:sp>
      <p:sp>
        <p:nvSpPr>
          <p:cNvPr id="12" name="Right Arrow 11"/>
          <p:cNvSpPr/>
          <p:nvPr/>
        </p:nvSpPr>
        <p:spPr>
          <a:xfrm rot="19322154" flipV="1">
            <a:off x="5173663" y="2835275"/>
            <a:ext cx="479425" cy="536575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Right Arrow 13"/>
          <p:cNvSpPr/>
          <p:nvPr/>
        </p:nvSpPr>
        <p:spPr>
          <a:xfrm rot="2024633" flipV="1">
            <a:off x="5272088" y="4306888"/>
            <a:ext cx="401637" cy="4603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Right Arrow 14"/>
          <p:cNvSpPr/>
          <p:nvPr/>
        </p:nvSpPr>
        <p:spPr>
          <a:xfrm rot="8862760" flipV="1">
            <a:off x="3367088" y="4319588"/>
            <a:ext cx="450850" cy="458787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Right Arrow 15"/>
          <p:cNvSpPr/>
          <p:nvPr/>
        </p:nvSpPr>
        <p:spPr>
          <a:xfrm rot="12653517" flipV="1">
            <a:off x="3308350" y="2903538"/>
            <a:ext cx="514350" cy="460375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DCE5C91-83C6-412B-B5C8-85492F5462CA}" type="slidenum">
              <a:rPr lang="en-US"/>
              <a:pPr>
                <a:defRPr/>
              </a:pPr>
              <a:t>10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mtClean="0"/>
              <a:t>Hospital Pharmacy - Workflow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EAF9C7-1EDC-49A3-8BAD-B41662EAF734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  <p:pic>
        <p:nvPicPr>
          <p:cNvPr id="14340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1125538"/>
            <a:ext cx="7345362" cy="53657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/>
          <p:cNvSpPr>
            <a:spLocks noGrp="1"/>
          </p:cNvSpPr>
          <p:nvPr>
            <p:ph type="title"/>
          </p:nvPr>
        </p:nvSpPr>
        <p:spPr>
          <a:xfrm>
            <a:off x="0" y="3175"/>
            <a:ext cx="8229600" cy="838200"/>
          </a:xfrm>
        </p:spPr>
        <p:txBody>
          <a:bodyPr/>
          <a:lstStyle/>
          <a:p>
            <a:pPr eaLnBrk="1" hangingPunct="1"/>
            <a:r>
              <a:rPr lang="en-US" sz="2800" smtClean="0"/>
              <a:t>       Department-wise Total Number of User </a:t>
            </a:r>
            <a:endParaRPr lang="en-US" smtClean="0"/>
          </a:p>
        </p:txBody>
      </p:sp>
      <p:sp>
        <p:nvSpPr>
          <p:cNvPr id="15363" name="Rectangle 10"/>
          <p:cNvSpPr>
            <a:spLocks noChangeArrowheads="1"/>
          </p:cNvSpPr>
          <p:nvPr/>
        </p:nvSpPr>
        <p:spPr bwMode="auto">
          <a:xfrm>
            <a:off x="3262313" y="4892675"/>
            <a:ext cx="45720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1600" b="1">
                <a:solidFill>
                  <a:schemeClr val="bg1"/>
                </a:solidFill>
                <a:latin typeface="Calibri" pitchFamily="34" charset="0"/>
              </a:rPr>
              <a:t> Fewer repetitive, tedious tasks</a:t>
            </a:r>
          </a:p>
          <a:p>
            <a:pPr marL="285750" indent="-285750">
              <a:buFont typeface="Arial" charset="0"/>
              <a:buChar char="•"/>
            </a:pPr>
            <a:r>
              <a:rPr lang="en-US" sz="1600" b="1">
                <a:solidFill>
                  <a:schemeClr val="bg1"/>
                </a:solidFill>
                <a:latin typeface="Calibri" pitchFamily="34" charset="0"/>
              </a:rPr>
              <a:t> Improved intra/inter Office communication</a:t>
            </a:r>
          </a:p>
          <a:p>
            <a:pPr marL="285750" indent="-285750">
              <a:buFont typeface="Arial" charset="0"/>
              <a:buChar char="•"/>
            </a:pPr>
            <a:r>
              <a:rPr lang="en-US" sz="1600" b="1">
                <a:solidFill>
                  <a:schemeClr val="bg1"/>
                </a:solidFill>
                <a:latin typeface="Calibri" pitchFamily="34" charset="0"/>
              </a:rPr>
              <a:t> Demonstrable High Quality care</a:t>
            </a:r>
          </a:p>
          <a:p>
            <a:pPr marL="285750" indent="-285750">
              <a:buFont typeface="Arial" charset="0"/>
              <a:buChar char="•"/>
            </a:pPr>
            <a:r>
              <a:rPr lang="en-US" sz="1600" b="1">
                <a:solidFill>
                  <a:schemeClr val="bg1"/>
                </a:solidFill>
                <a:latin typeface="Calibri" pitchFamily="34" charset="0"/>
              </a:rPr>
              <a:t> More time for patient care and personal life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238C47-2EBA-4B99-A3B4-6F8E8BE706F3}" type="slidenum">
              <a:rPr lang="en-US"/>
              <a:pPr>
                <a:defRPr/>
              </a:pPr>
              <a:t>12</a:t>
            </a:fld>
            <a:endParaRPr lang="en-US" dirty="0"/>
          </a:p>
        </p:txBody>
      </p:sp>
      <p:graphicFrame>
        <p:nvGraphicFramePr>
          <p:cNvPr id="11" name="Chart 10"/>
          <p:cNvGraphicFramePr/>
          <p:nvPr/>
        </p:nvGraphicFramePr>
        <p:xfrm>
          <a:off x="1043608" y="1556792"/>
          <a:ext cx="6989761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84E5B82-17AC-4A38-9D7E-8C3E6029F617}" type="slidenum">
              <a:rPr lang="en-US"/>
              <a:pPr>
                <a:defRPr/>
              </a:pPr>
              <a:t>13</a:t>
            </a:fld>
            <a:endParaRPr lang="en-US" dirty="0"/>
          </a:p>
        </p:txBody>
      </p:sp>
      <p:sp>
        <p:nvSpPr>
          <p:cNvPr id="163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sz="3200" smtClean="0"/>
              <a:t>Product Uses by User on Hour Bases</a:t>
            </a:r>
            <a:endParaRPr lang="en-US" sz="3200" smtClean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</p:nvPr>
        </p:nvGraphicFramePr>
        <p:xfrm>
          <a:off x="899592" y="1556792"/>
          <a:ext cx="7056784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908050"/>
            <a:ext cx="7200900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087396"/>
          <a:ext cx="8229600" cy="5038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412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sz="3600" b="1" smtClean="0"/>
              <a:t>     </a:t>
            </a:r>
            <a:r>
              <a:rPr lang="en-IN" sz="3600" smtClean="0"/>
              <a:t>OBSERVATIONS</a:t>
            </a:r>
            <a:endParaRPr lang="en-US" sz="360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FB4BC17-2055-4A24-882D-F535ED280066}" type="slidenum">
              <a:rPr lang="en-US"/>
              <a:pPr>
                <a:defRPr/>
              </a:pPr>
              <a:t>14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smtClean="0"/>
              <a:t>    Recommendations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8FE4937-80F1-4175-8E70-F543E8A43C6E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  <p:sp>
        <p:nvSpPr>
          <p:cNvPr id="18436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800" smtClean="0"/>
              <a:t>Rectify the current issues</a:t>
            </a:r>
          </a:p>
          <a:p>
            <a:pPr algn="just">
              <a:lnSpc>
                <a:spcPct val="150000"/>
              </a:lnSpc>
            </a:pPr>
            <a:r>
              <a:rPr lang="en-US" sz="2800" smtClean="0"/>
              <a:t>Effective communication between respective users and Hospital IT support team </a:t>
            </a:r>
          </a:p>
          <a:p>
            <a:pPr algn="just">
              <a:lnSpc>
                <a:spcPct val="150000"/>
              </a:lnSpc>
            </a:pPr>
            <a:r>
              <a:rPr lang="en-US" sz="2800" smtClean="0"/>
              <a:t>Up-gradation of the current product</a:t>
            </a:r>
          </a:p>
          <a:p>
            <a:pPr algn="just">
              <a:lnSpc>
                <a:spcPct val="150000"/>
              </a:lnSpc>
            </a:pPr>
            <a:r>
              <a:rPr lang="en-US" sz="2800" smtClean="0"/>
              <a:t>Change the old system</a:t>
            </a:r>
          </a:p>
          <a:p>
            <a:pPr algn="just">
              <a:lnSpc>
                <a:spcPct val="150000"/>
              </a:lnSpc>
            </a:pPr>
            <a:endParaRPr lang="en-US" sz="2800" smtClean="0"/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 idx="4294967295"/>
          </p:nvPr>
        </p:nvSpPr>
        <p:spPr>
          <a:xfrm>
            <a:off x="-642938" y="3143250"/>
            <a:ext cx="7967663" cy="1295400"/>
          </a:xfrm>
        </p:spPr>
        <p:txBody>
          <a:bodyPr/>
          <a:lstStyle/>
          <a:p>
            <a:pPr eaLnBrk="1" hangingPunct="1"/>
            <a:r>
              <a:rPr lang="en-US" sz="3200" b="1" smtClean="0"/>
              <a:t>Gap Analysis of </a:t>
            </a:r>
            <a:br>
              <a:rPr lang="en-US" sz="3200" b="1" smtClean="0"/>
            </a:br>
            <a:r>
              <a:rPr lang="en-US" sz="3200" b="1" smtClean="0"/>
              <a:t>Human Resources Department</a:t>
            </a:r>
          </a:p>
        </p:txBody>
      </p:sp>
      <p:pic>
        <p:nvPicPr>
          <p:cNvPr id="1945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4652963"/>
            <a:ext cx="2343150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400" smtClean="0"/>
              <a:t>Human resource Information system helps HR managers perform HR functions in a more effective and systematic way using technology </a:t>
            </a:r>
          </a:p>
          <a:p>
            <a:pPr algn="just">
              <a:lnSpc>
                <a:spcPct val="150000"/>
              </a:lnSpc>
            </a:pPr>
            <a:r>
              <a:rPr lang="en-US" sz="2400" smtClean="0"/>
              <a:t>It is the system used to acquire, store, manipulate, analyze, retrieve, and distribute pertinent information regarding an organization's human resources</a:t>
            </a:r>
          </a:p>
        </p:txBody>
      </p:sp>
      <p:sp>
        <p:nvSpPr>
          <p:cNvPr id="2048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mtClean="0"/>
              <a:t>        Human Resource Information System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BCD2AF2-9EE1-4434-937E-3F13423FE349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ontent Placeholder 1"/>
          <p:cNvSpPr>
            <a:spLocks noGrp="1"/>
          </p:cNvSpPr>
          <p:nvPr>
            <p:ph idx="1"/>
          </p:nvPr>
        </p:nvSpPr>
        <p:spPr>
          <a:xfrm>
            <a:off x="357188" y="1711325"/>
            <a:ext cx="8229600" cy="4525963"/>
          </a:xfrm>
        </p:spPr>
        <p:txBody>
          <a:bodyPr/>
          <a:lstStyle/>
          <a:p>
            <a:pPr algn="just">
              <a:lnSpc>
                <a:spcPct val="200000"/>
              </a:lnSpc>
            </a:pPr>
            <a:r>
              <a:rPr lang="en-IN" sz="2400" smtClean="0"/>
              <a:t>Data recording schema</a:t>
            </a:r>
            <a:endParaRPr lang="en-US" sz="2400" smtClean="0"/>
          </a:p>
          <a:p>
            <a:pPr algn="just">
              <a:lnSpc>
                <a:spcPct val="200000"/>
              </a:lnSpc>
            </a:pPr>
            <a:r>
              <a:rPr lang="en-IN" sz="2400" smtClean="0"/>
              <a:t>Data maintaining system</a:t>
            </a:r>
            <a:endParaRPr lang="en-US" sz="2400" smtClean="0"/>
          </a:p>
          <a:p>
            <a:pPr algn="just">
              <a:lnSpc>
                <a:spcPct val="200000"/>
              </a:lnSpc>
            </a:pPr>
            <a:r>
              <a:rPr lang="en-IN" sz="2400" smtClean="0"/>
              <a:t>Data retrieving issues</a:t>
            </a:r>
            <a:endParaRPr lang="en-US" sz="2400" smtClean="0"/>
          </a:p>
          <a:p>
            <a:pPr algn="just">
              <a:lnSpc>
                <a:spcPct val="200000"/>
              </a:lnSpc>
            </a:pPr>
            <a:r>
              <a:rPr lang="en-IN" sz="2400" smtClean="0"/>
              <a:t>Data are not connected with HIS </a:t>
            </a:r>
            <a:endParaRPr lang="en-US" sz="2400" smtClean="0"/>
          </a:p>
          <a:p>
            <a:pPr eaLnBrk="1" hangingPunct="1"/>
            <a:endParaRPr lang="en-IN" smtClean="0"/>
          </a:p>
        </p:txBody>
      </p:sp>
      <p:sp>
        <p:nvSpPr>
          <p:cNvPr id="21507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sz="3600" smtClean="0"/>
              <a:t>        HR Department Issues in Hospital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FAD0855-9E80-4099-A6AE-BD666BDF64B8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00063" y="836613"/>
            <a:ext cx="8229600" cy="4525962"/>
          </a:xfrm>
        </p:spPr>
        <p:txBody>
          <a:bodyPr/>
          <a:lstStyle/>
          <a:p>
            <a:pPr algn="just" eaLnBrk="1" hangingPunct="1">
              <a:buFont typeface="Arial" charset="0"/>
              <a:buNone/>
              <a:defRPr/>
            </a:pPr>
            <a:endParaRPr lang="en-IN" sz="1600" dirty="0" smtClean="0"/>
          </a:p>
          <a:p>
            <a:pPr algn="just">
              <a:lnSpc>
                <a:spcPct val="250000"/>
              </a:lnSpc>
              <a:defRPr/>
            </a:pPr>
            <a:r>
              <a:rPr lang="en-IN" sz="2000" dirty="0" smtClean="0"/>
              <a:t>Effective </a:t>
            </a:r>
            <a:r>
              <a:rPr lang="en-IN" sz="2000" dirty="0"/>
              <a:t>communication between respective users and Hospital IT support team for implementation and connectivity of HRMS and HIS</a:t>
            </a:r>
            <a:r>
              <a:rPr lang="en-IN" sz="2000" dirty="0" smtClean="0"/>
              <a:t>.</a:t>
            </a:r>
          </a:p>
          <a:p>
            <a:pPr algn="just">
              <a:lnSpc>
                <a:spcPct val="250000"/>
              </a:lnSpc>
              <a:defRPr/>
            </a:pPr>
            <a:r>
              <a:rPr lang="en-IN" sz="2000" dirty="0"/>
              <a:t>Up-gradation of the current </a:t>
            </a:r>
            <a:r>
              <a:rPr lang="en-IN" sz="2000" dirty="0" smtClean="0"/>
              <a:t>product which is integrated with all department</a:t>
            </a:r>
            <a:endParaRPr lang="en-US" sz="2000" dirty="0"/>
          </a:p>
          <a:p>
            <a:pPr algn="just">
              <a:lnSpc>
                <a:spcPct val="250000"/>
              </a:lnSpc>
              <a:defRPr/>
            </a:pPr>
            <a:r>
              <a:rPr lang="en-IN" sz="2000" dirty="0"/>
              <a:t>Change the new system which has well-functioning HRMS</a:t>
            </a:r>
            <a:endParaRPr lang="en-US" sz="2000" dirty="0"/>
          </a:p>
          <a:p>
            <a:pPr algn="just">
              <a:lnSpc>
                <a:spcPct val="250000"/>
              </a:lnSpc>
              <a:defRPr/>
            </a:pPr>
            <a:endParaRPr lang="en-US" sz="2000" dirty="0"/>
          </a:p>
          <a:p>
            <a:pPr indent="100013" algn="just" eaLnBrk="1" hangingPunct="1">
              <a:buFont typeface="Arial" charset="0"/>
              <a:buNone/>
              <a:defRPr/>
            </a:pP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31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sz="3600" smtClean="0"/>
              <a:t>        Recommendation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25D69D-AA71-4AE7-AABE-6798E4F7FE17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ubtitle 1"/>
          <p:cNvSpPr>
            <a:spLocks noGrp="1"/>
          </p:cNvSpPr>
          <p:nvPr>
            <p:ph type="subTitle" sz="quarter" idx="1"/>
          </p:nvPr>
        </p:nvSpPr>
        <p:spPr>
          <a:xfrm>
            <a:off x="285750" y="3071813"/>
            <a:ext cx="5638800" cy="990600"/>
          </a:xfrm>
        </p:spPr>
        <p:txBody>
          <a:bodyPr/>
          <a:lstStyle/>
          <a:p>
            <a:pPr eaLnBrk="1" hangingPunct="1"/>
            <a:r>
              <a:rPr lang="en-US" sz="6600" smtClean="0">
                <a:solidFill>
                  <a:schemeClr val="bg1"/>
                </a:solidFill>
              </a:rPr>
              <a:t>       </a:t>
            </a:r>
            <a:r>
              <a:rPr lang="en-US" sz="4800" smtClean="0">
                <a:latin typeface="Algerian" pitchFamily="82" charset="0"/>
              </a:rPr>
              <a:t>Thank you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1240</TotalTime>
  <Words>541</Words>
  <Application>Microsoft Office PowerPoint</Application>
  <PresentationFormat>On-screen Show (4:3)</PresentationFormat>
  <Paragraphs>102</Paragraphs>
  <Slides>20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Calibri</vt:lpstr>
      <vt:lpstr>Times New Roman</vt:lpstr>
      <vt:lpstr>Aharoni</vt:lpstr>
      <vt:lpstr>Wingdings</vt:lpstr>
      <vt:lpstr>Algerian</vt:lpstr>
      <vt:lpstr>Office Theme</vt:lpstr>
      <vt:lpstr>PowerPoint Presentation</vt:lpstr>
      <vt:lpstr>       Invest2care Technologies</vt:lpstr>
      <vt:lpstr>Hospital  Brief </vt:lpstr>
      <vt:lpstr>Product </vt:lpstr>
      <vt:lpstr>      Hospital Information System</vt:lpstr>
      <vt:lpstr>Objective</vt:lpstr>
      <vt:lpstr>Methodology</vt:lpstr>
      <vt:lpstr>Gap Analysis of  Pharmacy Department</vt:lpstr>
      <vt:lpstr>          Pharmacy Information System</vt:lpstr>
      <vt:lpstr>        Pharmacy Department</vt:lpstr>
      <vt:lpstr>Hospital Pharmacy - Workflow </vt:lpstr>
      <vt:lpstr>       Department-wise Total Number of User </vt:lpstr>
      <vt:lpstr>Product Uses by User on Hour Bases</vt:lpstr>
      <vt:lpstr>     OBSERVATIONS</vt:lpstr>
      <vt:lpstr>    Recommendations</vt:lpstr>
      <vt:lpstr>Gap Analysis of  Human Resources Department</vt:lpstr>
      <vt:lpstr>        Human Resource Information System</vt:lpstr>
      <vt:lpstr>        HR Department Issues in Hospital</vt:lpstr>
      <vt:lpstr>        Recommendation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MSRIM</dc:creator>
  <cp:lastModifiedBy>lenovo</cp:lastModifiedBy>
  <cp:revision>140</cp:revision>
  <dcterms:created xsi:type="dcterms:W3CDTF">2012-04-27T06:09:52Z</dcterms:created>
  <dcterms:modified xsi:type="dcterms:W3CDTF">2013-05-24T08:31:41Z</dcterms:modified>
</cp:coreProperties>
</file>