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77" r:id="rId6"/>
    <p:sldId id="258" r:id="rId7"/>
    <p:sldId id="259" r:id="rId8"/>
    <p:sldId id="260" r:id="rId9"/>
    <p:sldId id="261" r:id="rId10"/>
    <p:sldId id="262" r:id="rId11"/>
    <p:sldId id="266" r:id="rId12"/>
    <p:sldId id="274" r:id="rId13"/>
    <p:sldId id="263" r:id="rId14"/>
    <p:sldId id="265" r:id="rId15"/>
    <p:sldId id="264" r:id="rId16"/>
    <p:sldId id="267" r:id="rId17"/>
    <p:sldId id="268" r:id="rId18"/>
    <p:sldId id="269" r:id="rId19"/>
    <p:sldId id="271" r:id="rId20"/>
    <p:sldId id="270" r:id="rId21"/>
    <p:sldId id="272" r:id="rId22"/>
    <p:sldId id="275" r:id="rId23"/>
    <p:sldId id="278" r:id="rId24"/>
    <p:sldId id="276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40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228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554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923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740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453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020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2631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5461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90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10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546D7-4516-47FC-873B-D32EC33EC31A}" type="datetimeFigureOut">
              <a:rPr lang="en-IN" smtClean="0"/>
              <a:t>22/08/25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E34CC69B-3522-4393-9726-2C143852CCD7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71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nabh.co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9406E-5B26-2578-4FA1-D71248878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3997" y="1606135"/>
            <a:ext cx="9133951" cy="299536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2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 study on discharge process Turn Around Time (TAT) of Dialysis Unit </a:t>
            </a:r>
            <a:br>
              <a:rPr lang="en-IN" sz="2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IN" sz="2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IN" sz="22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Manipal hospital, </a:t>
            </a:r>
            <a:r>
              <a:rPr lang="en-IN" sz="2200" b="1" dirty="0">
                <a:ea typeface="Aptos" panose="020B0004020202020204" pitchFamily="34" charset="0"/>
                <a:cs typeface="Times New Roman" panose="02020603050405020304" pitchFamily="18" charset="0"/>
              </a:rPr>
              <a:t>G</a:t>
            </a:r>
            <a:r>
              <a:rPr lang="en-IN" sz="22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urugram</a:t>
            </a:r>
            <a:br>
              <a:rPr lang="en-IN" sz="1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IN" sz="1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IN" sz="1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IN" sz="1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IN" sz="18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IN" sz="1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Javed Ansari</a:t>
            </a:r>
            <a:br>
              <a:rPr lang="en-IN" sz="1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IN" sz="1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IN" sz="1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Dr Anandhi </a:t>
            </a:r>
            <a:r>
              <a:rPr lang="en-IN" sz="1400" b="1" dirty="0"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en-IN" sz="1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amachandran</a:t>
            </a:r>
            <a:br>
              <a:rPr lang="en-IN" sz="1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en-IN" sz="1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IN" sz="1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IIHMR Delhi</a:t>
            </a:r>
            <a:endParaRPr lang="en-IN" sz="1400" dirty="0"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E906EF-B9C5-4EFB-B3CE-B513EDE7CB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3" name="Picture 2" descr="Manipal Hospital Logo | Raadiant Sports">
            <a:extLst>
              <a:ext uri="{FF2B5EF4-FFF2-40B4-BE49-F238E27FC236}">
                <a16:creationId xmlns:a16="http://schemas.microsoft.com/office/drawing/2014/main" id="{43EB7D79-6367-DF33-D2D0-5E60A36556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686" y="0"/>
            <a:ext cx="2443314" cy="10702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796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1FF28-D56B-B6B7-FB9C-2D4973DE4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24281"/>
          </a:xfrm>
        </p:spPr>
        <p:txBody>
          <a:bodyPr/>
          <a:lstStyle/>
          <a:p>
            <a:pPr algn="ctr"/>
            <a:r>
              <a:rPr lang="en-IN" b="1" dirty="0"/>
              <a:t>Results (1/3)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84E7139-0E45-5C44-4564-8D2BB58EB1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0053716"/>
              </p:ext>
            </p:extLst>
          </p:nvPr>
        </p:nvGraphicFramePr>
        <p:xfrm>
          <a:off x="1522596" y="1828800"/>
          <a:ext cx="9251590" cy="4068826"/>
        </p:xfrm>
        <a:graphic>
          <a:graphicData uri="http://schemas.openxmlformats.org/drawingml/2006/table">
            <a:tbl>
              <a:tblPr/>
              <a:tblGrid>
                <a:gridCol w="2519195">
                  <a:extLst>
                    <a:ext uri="{9D8B030D-6E8A-4147-A177-3AD203B41FA5}">
                      <a16:colId xmlns:a16="http://schemas.microsoft.com/office/drawing/2014/main" val="2496558510"/>
                    </a:ext>
                  </a:extLst>
                </a:gridCol>
                <a:gridCol w="1346479">
                  <a:extLst>
                    <a:ext uri="{9D8B030D-6E8A-4147-A177-3AD203B41FA5}">
                      <a16:colId xmlns:a16="http://schemas.microsoft.com/office/drawing/2014/main" val="1885916674"/>
                    </a:ext>
                  </a:extLst>
                </a:gridCol>
                <a:gridCol w="1346479">
                  <a:extLst>
                    <a:ext uri="{9D8B030D-6E8A-4147-A177-3AD203B41FA5}">
                      <a16:colId xmlns:a16="http://schemas.microsoft.com/office/drawing/2014/main" val="3848629870"/>
                    </a:ext>
                  </a:extLst>
                </a:gridCol>
                <a:gridCol w="1346479">
                  <a:extLst>
                    <a:ext uri="{9D8B030D-6E8A-4147-A177-3AD203B41FA5}">
                      <a16:colId xmlns:a16="http://schemas.microsoft.com/office/drawing/2014/main" val="2316327597"/>
                    </a:ext>
                  </a:extLst>
                </a:gridCol>
                <a:gridCol w="1346479">
                  <a:extLst>
                    <a:ext uri="{9D8B030D-6E8A-4147-A177-3AD203B41FA5}">
                      <a16:colId xmlns:a16="http://schemas.microsoft.com/office/drawing/2014/main" val="1836325234"/>
                    </a:ext>
                  </a:extLst>
                </a:gridCol>
                <a:gridCol w="1346479">
                  <a:extLst>
                    <a:ext uri="{9D8B030D-6E8A-4147-A177-3AD203B41FA5}">
                      <a16:colId xmlns:a16="http://schemas.microsoft.com/office/drawing/2014/main" val="2126412539"/>
                    </a:ext>
                  </a:extLst>
                </a:gridCol>
              </a:tblGrid>
              <a:tr h="1082258">
                <a:tc>
                  <a:txBody>
                    <a:bodyPr/>
                    <a:lstStyle/>
                    <a:p>
                      <a:r>
                        <a:rPr lang="en-IN" sz="1600" b="1" dirty="0"/>
                        <a:t>Discharge Step</a:t>
                      </a:r>
                      <a:endParaRPr lang="en-IN" sz="1600" dirty="0"/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dirty="0"/>
                        <a:t>Ideal Time (min)</a:t>
                      </a:r>
                      <a:endParaRPr lang="en-IN" sz="1600" dirty="0"/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/>
                        <a:t>Patients Discharged Within Ideal TAT (n)</a:t>
                      </a:r>
                      <a:endParaRPr lang="en-US" sz="1600"/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/>
                        <a:t>% Within Ideal TAT</a:t>
                      </a:r>
                      <a:endParaRPr lang="en-IN" sz="1600"/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Patients Discharged with Delay (n)</a:t>
                      </a:r>
                      <a:endParaRPr lang="en-US" sz="1600" dirty="0"/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b="1" dirty="0"/>
                        <a:t>% Discharged with Delay</a:t>
                      </a:r>
                      <a:endParaRPr lang="en-IN" sz="1600" dirty="0"/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9395244"/>
                  </a:ext>
                </a:extLst>
              </a:tr>
              <a:tr h="580862">
                <a:tc>
                  <a:txBody>
                    <a:bodyPr/>
                    <a:lstStyle/>
                    <a:p>
                      <a:r>
                        <a:rPr lang="en-IN" sz="1600" dirty="0"/>
                        <a:t>Nursing Clearance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10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190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95%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10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5%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63794"/>
                  </a:ext>
                </a:extLst>
              </a:tr>
              <a:tr h="580862">
                <a:tc>
                  <a:txBody>
                    <a:bodyPr/>
                    <a:lstStyle/>
                    <a:p>
                      <a:r>
                        <a:rPr lang="en-IN" sz="1600" dirty="0"/>
                        <a:t>Pharmacy Clearance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15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176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88%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24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12%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882731"/>
                  </a:ext>
                </a:extLst>
              </a:tr>
              <a:tr h="331560">
                <a:tc>
                  <a:txBody>
                    <a:bodyPr/>
                    <a:lstStyle/>
                    <a:p>
                      <a:r>
                        <a:rPr lang="en-IN" sz="1600" dirty="0"/>
                        <a:t>Lab Clearance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10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182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91%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18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9%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9158613"/>
                  </a:ext>
                </a:extLst>
              </a:tr>
              <a:tr h="580862">
                <a:tc>
                  <a:txBody>
                    <a:bodyPr/>
                    <a:lstStyle/>
                    <a:p>
                      <a:r>
                        <a:rPr lang="en-IN" sz="1600" dirty="0"/>
                        <a:t>Bill Preparation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10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170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85%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30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15%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042802"/>
                  </a:ext>
                </a:extLst>
              </a:tr>
              <a:tr h="331560">
                <a:tc>
                  <a:txBody>
                    <a:bodyPr/>
                    <a:lstStyle/>
                    <a:p>
                      <a:r>
                        <a:rPr lang="en-IN" sz="1600" dirty="0"/>
                        <a:t>Bill Settlement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5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160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80%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40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20%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4772476"/>
                  </a:ext>
                </a:extLst>
              </a:tr>
              <a:tr h="580862">
                <a:tc>
                  <a:txBody>
                    <a:bodyPr/>
                    <a:lstStyle/>
                    <a:p>
                      <a:r>
                        <a:rPr lang="en-IN" sz="1600" dirty="0"/>
                        <a:t>Bed Release / Housekeeping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/>
                        <a:t>10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154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77%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46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600" dirty="0"/>
                        <a:t>23%</a:t>
                      </a:r>
                    </a:p>
                  </a:txBody>
                  <a:tcPr marL="70401" marR="70401" marT="35200" marB="35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500869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382FF02-8D4E-F890-CBD4-0DFA30880D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569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AB52D-8AFC-4BAF-33B5-82AB977BB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(1/3)</a:t>
            </a:r>
            <a:endParaRPr lang="en-IN" dirty="0"/>
          </a:p>
        </p:txBody>
      </p:sp>
      <p:pic>
        <p:nvPicPr>
          <p:cNvPr id="11" name="Content Placeholder 8" descr="A graph of a number of patients discharge&#10;&#10;AI-generated content may be incorrect.">
            <a:extLst>
              <a:ext uri="{FF2B5EF4-FFF2-40B4-BE49-F238E27FC236}">
                <a16:creationId xmlns:a16="http://schemas.microsoft.com/office/drawing/2014/main" id="{0EC6C51A-4846-6528-BB3C-B1D67ED1F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23" y="2004550"/>
            <a:ext cx="5787342" cy="3852863"/>
          </a:xfrm>
        </p:spPr>
      </p:pic>
      <p:pic>
        <p:nvPicPr>
          <p:cNvPr id="12" name="Picture 11" descr="A graph of a patient&#10;&#10;AI-generated content may be incorrect.">
            <a:extLst>
              <a:ext uri="{FF2B5EF4-FFF2-40B4-BE49-F238E27FC236}">
                <a16:creationId xmlns:a16="http://schemas.microsoft.com/office/drawing/2014/main" id="{D2D96039-1D1C-CE42-BC6E-A0D165D8A7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580" y="2004551"/>
            <a:ext cx="4682914" cy="38528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F5D298-D60A-8E12-A18F-E9D514EAF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860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3ACC8-609F-C039-0E22-31688D071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Results (1/3)</a:t>
            </a:r>
            <a:endParaRPr lang="en-IN" dirty="0"/>
          </a:p>
        </p:txBody>
      </p:sp>
      <p:pic>
        <p:nvPicPr>
          <p:cNvPr id="28" name="Content Placeholder 27" descr="A green and red chart&#10;&#10;AI-generated content may be incorrect.">
            <a:extLst>
              <a:ext uri="{FF2B5EF4-FFF2-40B4-BE49-F238E27FC236}">
                <a16:creationId xmlns:a16="http://schemas.microsoft.com/office/drawing/2014/main" id="{561C21DF-32E9-D830-6915-9456D5CD66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091" y="1975931"/>
            <a:ext cx="3770329" cy="3844765"/>
          </a:xfr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8D78A22-9800-6FA2-AAE4-8F3B58C775C8}"/>
              </a:ext>
            </a:extLst>
          </p:cNvPr>
          <p:cNvSpPr txBox="1"/>
          <p:nvPr/>
        </p:nvSpPr>
        <p:spPr>
          <a:xfrm>
            <a:off x="1451579" y="1975931"/>
            <a:ext cx="55185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 of 200 patients that were observed, 140 (70%) patients were discharged within the ideal TAT (60 min)</a:t>
            </a:r>
          </a:p>
          <a:p>
            <a:endParaRPr lang="en-US" dirty="0"/>
          </a:p>
          <a:p>
            <a:r>
              <a:rPr lang="en-US" dirty="0"/>
              <a:t>60 patients (30%) experienced </a:t>
            </a:r>
            <a:r>
              <a:rPr lang="en-US" dirty="0" err="1"/>
              <a:t>delayes</a:t>
            </a:r>
            <a:r>
              <a:rPr lang="en-US" dirty="0"/>
              <a:t> beyond the expected timeframe</a:t>
            </a:r>
          </a:p>
          <a:p>
            <a:endParaRPr lang="en-IN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1671CAE-B3EC-94FF-CCB9-6C894C656C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666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08BC38-734A-8540-AB16-135D46A73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(1/2)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AA09F-D808-8AB8-B051-A1140B6D5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study reveals that </a:t>
            </a:r>
            <a:r>
              <a:rPr lang="en-US" b="1" dirty="0"/>
              <a:t>majority of patients (70%)</a:t>
            </a:r>
            <a:r>
              <a:rPr lang="en-US" dirty="0"/>
              <a:t> were discharged within the ideal TAT, reflecting strong overall process efficiency in the dialysis unit. However, </a:t>
            </a:r>
            <a:r>
              <a:rPr lang="en-US" b="1" dirty="0"/>
              <a:t>30% experienced delays</a:t>
            </a:r>
            <a:r>
              <a:rPr lang="en-US" dirty="0"/>
              <a:t>, mainly during non-clinical steps such as billing, pharmacy, and housekeeping.</a:t>
            </a:r>
          </a:p>
          <a:p>
            <a:r>
              <a:rPr lang="en-US" b="1" dirty="0"/>
              <a:t>Nursing and lab clearance</a:t>
            </a:r>
            <a:r>
              <a:rPr lang="en-US" dirty="0"/>
              <a:t> steps were observed to be well-structured with minimal delays, suggesting that clinical processes are functioning smoothly. </a:t>
            </a:r>
          </a:p>
          <a:p>
            <a:r>
              <a:rPr lang="en-US" dirty="0"/>
              <a:t>Delays in </a:t>
            </a:r>
            <a:r>
              <a:rPr lang="en-US" b="1" dirty="0"/>
              <a:t>bill settlement</a:t>
            </a:r>
            <a:r>
              <a:rPr lang="en-US" dirty="0"/>
              <a:t> and </a:t>
            </a:r>
            <a:r>
              <a:rPr lang="en-US" b="1" dirty="0"/>
              <a:t>bed release</a:t>
            </a:r>
            <a:r>
              <a:rPr lang="en-US" dirty="0"/>
              <a:t> were often related to administrative workflow inefficiencies or support staff shortages.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84A9EB-1E9A-E1ED-6F7B-2B7945BFA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76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D863A-1197-462B-7846-CD8A993DC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Discussion (2/2)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AD521-6178-2EE9-80C2-F66C1FF59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IN" b="1" dirty="0"/>
              <a:t>Reasons for Longer Discharge TAT found during study:</a:t>
            </a:r>
          </a:p>
          <a:p>
            <a:r>
              <a:rPr lang="en-IN" b="1" dirty="0"/>
              <a:t>Billing &amp; Documentation Delays</a:t>
            </a:r>
            <a:endParaRPr lang="en-IN" dirty="0"/>
          </a:p>
          <a:p>
            <a:pPr lvl="1"/>
            <a:r>
              <a:rPr lang="en-IN" dirty="0"/>
              <a:t>TPA approvals take time</a:t>
            </a:r>
          </a:p>
          <a:p>
            <a:pPr lvl="1"/>
            <a:r>
              <a:rPr lang="en-IN" dirty="0"/>
              <a:t>Some time, investigation reports and documents needed to send in query reply to TPA </a:t>
            </a:r>
          </a:p>
          <a:p>
            <a:r>
              <a:rPr lang="en-IN" b="1" dirty="0"/>
              <a:t>Pharmacy Clearance Delays</a:t>
            </a:r>
            <a:endParaRPr lang="en-IN" dirty="0"/>
          </a:p>
          <a:p>
            <a:pPr lvl="1"/>
            <a:r>
              <a:rPr lang="en-IN" dirty="0"/>
              <a:t>Medicine availability check</a:t>
            </a:r>
          </a:p>
          <a:p>
            <a:pPr lvl="1"/>
            <a:r>
              <a:rPr lang="en-IN" dirty="0"/>
              <a:t>Delay in pharmacy dispatch during peak hours</a:t>
            </a:r>
          </a:p>
          <a:p>
            <a:r>
              <a:rPr lang="en-IN" b="1" dirty="0"/>
              <a:t>Bed Release / GDA Issues</a:t>
            </a:r>
            <a:endParaRPr lang="en-IN" dirty="0"/>
          </a:p>
          <a:p>
            <a:pPr lvl="1"/>
            <a:r>
              <a:rPr lang="en-IN" dirty="0"/>
              <a:t>GDA or housekeeping staff not available, wheelchair unavailability</a:t>
            </a:r>
          </a:p>
          <a:p>
            <a:pPr lvl="1"/>
            <a:r>
              <a:rPr lang="en-IN" dirty="0"/>
              <a:t>Delay in cleaning &amp; making bed ready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8356F7-621A-2ACB-CEFC-393C88CA2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77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34257-46EE-6426-9545-324C53D4C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E728C-A799-2B22-AD25-7C708B4D4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study concludes that the </a:t>
            </a:r>
            <a:r>
              <a:rPr lang="en-US" b="1" dirty="0"/>
              <a:t>discharge process in the dialysis unit at Manipal Hospital, Gurugram is moderately efficient</a:t>
            </a:r>
            <a:r>
              <a:rPr lang="en-US" dirty="0"/>
              <a:t>, with the majority of patients (70%) discharged within the acceptable TAT of 60 minutes. </a:t>
            </a:r>
          </a:p>
          <a:p>
            <a:r>
              <a:rPr lang="en-US" dirty="0"/>
              <a:t>However, the presence of </a:t>
            </a:r>
            <a:r>
              <a:rPr lang="en-US" b="1" dirty="0"/>
              <a:t>delays in 30% of cases</a:t>
            </a:r>
            <a:r>
              <a:rPr lang="en-US" dirty="0"/>
              <a:t>, particularly in non-clinical and administrative steps, indicates potential for optimization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4709F4-581F-DE2C-7CDB-0774BCD4F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328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1B3F-7EFB-4BB6-0DF7-6EC166301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3EE3D-AD7E-1CBF-4C25-6C56E83AB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Implement </a:t>
            </a:r>
            <a:r>
              <a:rPr lang="en-US" b="1" dirty="0"/>
              <a:t>parallel processing</a:t>
            </a:r>
            <a:r>
              <a:rPr lang="en-US" dirty="0"/>
              <a:t>: Start billing and pharmacy steps simultaneously with discharge summary preparation</a:t>
            </a:r>
          </a:p>
          <a:p>
            <a:r>
              <a:rPr lang="en-US" dirty="0"/>
              <a:t>Assign </a:t>
            </a:r>
            <a:r>
              <a:rPr lang="en-US" b="1" dirty="0"/>
              <a:t>discharge coordinators</a:t>
            </a:r>
            <a:r>
              <a:rPr lang="en-US" dirty="0"/>
              <a:t> or case managers to follow up on paperwork, especially for insured patients.</a:t>
            </a:r>
          </a:p>
          <a:p>
            <a:r>
              <a:rPr lang="en-US" dirty="0"/>
              <a:t>Improve </a:t>
            </a:r>
            <a:r>
              <a:rPr lang="en-US" b="1" dirty="0"/>
              <a:t>GDA scheduling </a:t>
            </a:r>
            <a:r>
              <a:rPr lang="en-US" dirty="0"/>
              <a:t>or</a:t>
            </a:r>
            <a:r>
              <a:rPr lang="en-US" b="1" dirty="0"/>
              <a:t> </a:t>
            </a:r>
            <a:r>
              <a:rPr lang="en-US" dirty="0"/>
              <a:t>hire more GDA staff to ensure timely bed turnover and patient transport.</a:t>
            </a:r>
          </a:p>
          <a:p>
            <a:r>
              <a:rPr lang="en-US" dirty="0"/>
              <a:t>Introduce </a:t>
            </a:r>
            <a:r>
              <a:rPr lang="en-US" b="1" dirty="0"/>
              <a:t>automated alerts</a:t>
            </a:r>
            <a:r>
              <a:rPr lang="en-US" dirty="0"/>
              <a:t> for pharmacy and billing tasks to initiate earlier.</a:t>
            </a:r>
          </a:p>
          <a:p>
            <a:r>
              <a:rPr lang="en-US" dirty="0"/>
              <a:t>Conduct </a:t>
            </a:r>
            <a:r>
              <a:rPr lang="en-US" b="1" dirty="0"/>
              <a:t>staff training</a:t>
            </a:r>
            <a:r>
              <a:rPr lang="en-US" dirty="0"/>
              <a:t> on documentation standardization and discharge readiness.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44392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A6780-A532-8C47-2AC2-1E78629BD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References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EC1E3-47FA-AC6A-A7A2-D65F8BCD8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i="1" dirty="0"/>
              <a:t>Bhattacharya, S., Gupta, A., &amp; Chatterjee, P. (2020). </a:t>
            </a:r>
            <a:r>
              <a:rPr lang="en-IN" i="1" dirty="0" err="1"/>
              <a:t>Analyzing</a:t>
            </a:r>
            <a:r>
              <a:rPr lang="en-IN" i="1" dirty="0"/>
              <a:t> discharge process delays in a tertiary care hospital in India. Journal of Health Management, 22(4), 457-466.</a:t>
            </a:r>
          </a:p>
          <a:p>
            <a:r>
              <a:rPr lang="en-US" i="1" dirty="0"/>
              <a:t>NABH. (2020). Guidebook to Accreditation for Hospitals. National Accreditation Board for Hospitals and Healthcare Providers. </a:t>
            </a:r>
            <a:r>
              <a:rPr lang="en-US" i="1" dirty="0">
                <a:hlinkClick r:id="rId2"/>
              </a:rPr>
              <a:t>https://nabh.co/</a:t>
            </a:r>
            <a:endParaRPr lang="en-US" i="1" dirty="0"/>
          </a:p>
          <a:p>
            <a:r>
              <a:rPr lang="en-US" i="1" dirty="0"/>
              <a:t>Walker, R. C., &amp; Howard, K. (2019). "Improving discharge efficiency for hemodialysis patients." Journal of Renal Care, 45(2), 89–95.</a:t>
            </a:r>
          </a:p>
          <a:p>
            <a:r>
              <a:rPr lang="en-US" i="1" dirty="0"/>
              <a:t>Al-Farsi, S., &amp; Khan, M. A. (2021). Improving patient flow in a dialysis unit: A quality improvement initiative. Middle East Journal of Nursing, 15(3), 44–49.</a:t>
            </a:r>
          </a:p>
          <a:p>
            <a:endParaRPr lang="en-US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465983-F64C-DCCD-872E-4F77DA6F54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8562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00C08F-6393-22C1-5BF0-4C8261F59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Pictorial Journey </a:t>
            </a:r>
            <a:endParaRPr lang="en-IN" dirty="0"/>
          </a:p>
        </p:txBody>
      </p:sp>
      <p:pic>
        <p:nvPicPr>
          <p:cNvPr id="5" name="Content Placeholder 4" descr="A person in purple scrubs pointing at a file&#10;&#10;AI-generated content may be incorrect.">
            <a:extLst>
              <a:ext uri="{FF2B5EF4-FFF2-40B4-BE49-F238E27FC236}">
                <a16:creationId xmlns:a16="http://schemas.microsoft.com/office/drawing/2014/main" id="{45B7E840-4403-AAF1-DE86-818AA108E9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946" y="2016125"/>
            <a:ext cx="4580432" cy="3449638"/>
          </a:xfrm>
        </p:spPr>
      </p:pic>
    </p:spTree>
    <p:extLst>
      <p:ext uri="{BB962C8B-B14F-4D97-AF65-F5344CB8AC3E}">
        <p14:creationId xmlns:p14="http://schemas.microsoft.com/office/powerpoint/2010/main" val="18143457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B02C2-912D-B4FB-B45C-B81E7CBD2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COMMUNITY OUTREACH PROGRAMME (COP) ACTIVITIES</a:t>
            </a:r>
            <a:br>
              <a:rPr lang="en-IN" b="1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BF8A2-D4CA-F7F6-245A-11C3A5C8B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no. of visits : 10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 wise activities: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Mapping and listing of the area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Interacted with the community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Asked questionnaires through google form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3365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B6EFDD6-63F9-5782-279B-9B25B3176D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067" y="1093107"/>
            <a:ext cx="4930302" cy="48140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D5E9272-A5CC-2986-68F7-0023881E1C55}"/>
              </a:ext>
            </a:extLst>
          </p:cNvPr>
          <p:cNvSpPr txBox="1"/>
          <p:nvPr/>
        </p:nvSpPr>
        <p:spPr>
          <a:xfrm>
            <a:off x="3074796" y="301450"/>
            <a:ext cx="63606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/>
              <a:t>Mentor Approval</a:t>
            </a:r>
            <a:endParaRPr lang="en-IN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E6DCF-AE8F-9432-4F8E-0F1F57C11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965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5B58C-FDF5-5304-6EB7-22C6524B7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Learnings from Community Outreach Activity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3CF86-563F-2EC6-5658-9D89FFC73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Enhanced Communication Skills</a:t>
            </a:r>
          </a:p>
          <a:p>
            <a:r>
              <a:rPr lang="en-IN" dirty="0"/>
              <a:t>Understanding Socioeconomic Diversity</a:t>
            </a:r>
          </a:p>
          <a:p>
            <a:r>
              <a:rPr lang="en-IN" dirty="0"/>
              <a:t>Hygiene and Sanitation Awareness</a:t>
            </a:r>
          </a:p>
          <a:p>
            <a:r>
              <a:rPr lang="en-IN" dirty="0"/>
              <a:t>Prevalence of Diseases</a:t>
            </a:r>
          </a:p>
          <a:p>
            <a:r>
              <a:rPr lang="en-US" dirty="0"/>
              <a:t>Field Exposure to Public Health Realities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8263875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AB598-A95F-54C5-C52E-88430D3F8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Community outreach</a:t>
            </a:r>
          </a:p>
        </p:txBody>
      </p:sp>
      <p:pic>
        <p:nvPicPr>
          <p:cNvPr id="4" name="Content Placeholder 3" descr="A group of people standing in front of a sign&#10;&#10;AI-generated content may be incorrect.">
            <a:extLst>
              <a:ext uri="{FF2B5EF4-FFF2-40B4-BE49-F238E27FC236}">
                <a16:creationId xmlns:a16="http://schemas.microsoft.com/office/drawing/2014/main" id="{9513FE44-735E-1C36-1CE6-A22146334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818" y="2016125"/>
            <a:ext cx="6132689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607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229EB-7FCD-4132-D6F9-CAE942752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(1/2)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C342B4-C8A6-9196-B0DC-6CAD0D60F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Discharge Turnaround Time (TAT) refers to the time taken from the completion of dialysis treatment to the actual exit of the patient from the unit.</a:t>
            </a:r>
          </a:p>
          <a:p>
            <a:r>
              <a:rPr lang="en-IN" dirty="0"/>
              <a:t>Delay in discharge effects: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Patient satisfaction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Bed/machine turnover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Staff productivity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/>
              <a:t> Hospital revenue</a:t>
            </a:r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>
              <a:buFont typeface="Wingdings" panose="05000000000000000000" pitchFamily="2" charset="2"/>
              <a:buChar char="ü"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8600AF-3C58-33DD-3E42-A43FD093D2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815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C0600-5CD3-2F63-9817-B1E5E7808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(2/2)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5C686-BD24-AB80-D40A-4B630BFF5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dirty="0"/>
              <a:t>Prolonged TAT may arise due to multiple reasons—clinical clearance delays, incomplete discharge summaries, unavailability of billing staff, pharmacy issues, or lack of communication among the care team.</a:t>
            </a:r>
          </a:p>
          <a:p>
            <a:r>
              <a:rPr lang="en-IN" dirty="0"/>
              <a:t>Improving discharge TAT can have significant operational and financial implications. It helps in: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IN" dirty="0"/>
              <a:t> Reducing patient wait time.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IN" dirty="0"/>
              <a:t> Improving patient satisfaction.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IN" dirty="0"/>
              <a:t> Increasing machine and bed turnover.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n-IN" dirty="0"/>
              <a:t> Generating more revenue by accommodating additional sessions.</a:t>
            </a:r>
          </a:p>
          <a:p>
            <a:endParaRPr lang="en-IN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D1F13E-1620-3B45-3F0C-B630C6C28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63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88F46-EA4C-9C3F-C97C-24A057DE8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Objectives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478C-1B90-A34F-C177-5E1A0E394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dirty="0"/>
              <a:t>To understand and map the existing dialysis discharge workflow in the hospital</a:t>
            </a:r>
          </a:p>
          <a:p>
            <a:pPr lvl="0"/>
            <a:r>
              <a:rPr lang="en-IN" dirty="0"/>
              <a:t>To study the turnaround time of the dialysis service, quantify time delays from the end of dialysis to actual patient discharge.</a:t>
            </a:r>
          </a:p>
          <a:p>
            <a:pPr lvl="0"/>
            <a:r>
              <a:rPr lang="en-IN" dirty="0"/>
              <a:t>To identify the bottlenecks and inefficiencies in the discharge process</a:t>
            </a:r>
          </a:p>
          <a:p>
            <a:pPr lvl="0"/>
            <a:r>
              <a:rPr lang="en-IN" dirty="0"/>
              <a:t>Based on the above suggest recommendations for quality improvement of the dialysis discharge process.</a:t>
            </a:r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CEA35D-23CF-0437-D70A-641B23252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67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5FB1C-A9F0-ADDA-5745-8D996382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(1/2)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9E592-731E-A6BD-FECC-FB3A0C5355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46788"/>
            <a:ext cx="9603275" cy="3519558"/>
          </a:xfrm>
        </p:spPr>
        <p:txBody>
          <a:bodyPr>
            <a:normAutofit/>
          </a:bodyPr>
          <a:lstStyle/>
          <a:p>
            <a:r>
              <a:rPr lang="en-IN" b="1" dirty="0"/>
              <a:t>Study Area:</a:t>
            </a:r>
            <a:endParaRPr lang="en-IN" dirty="0"/>
          </a:p>
          <a:p>
            <a:r>
              <a:rPr lang="en-IN" dirty="0"/>
              <a:t>Dialysis Unit, Manipal hospital, Gurugram.</a:t>
            </a:r>
          </a:p>
          <a:p>
            <a:r>
              <a:rPr lang="en-IN" b="1" dirty="0"/>
              <a:t>Study Design:</a:t>
            </a:r>
            <a:endParaRPr lang="en-IN" dirty="0"/>
          </a:p>
          <a:p>
            <a:r>
              <a:rPr lang="en-IN" dirty="0"/>
              <a:t>This is a cross-sectional mixed study (qualitative and quantitative)</a:t>
            </a:r>
          </a:p>
          <a:p>
            <a:r>
              <a:rPr lang="en-IN" b="1" dirty="0"/>
              <a:t>Sample Size: </a:t>
            </a:r>
            <a:r>
              <a:rPr lang="en-IN" dirty="0"/>
              <a:t>200 patients from dialysis unit. </a:t>
            </a:r>
          </a:p>
          <a:p>
            <a:r>
              <a:rPr lang="en-IN" dirty="0"/>
              <a:t>We have 16 Cash, 20 ECHS and 34 TPA Patients. Total 70 patients. So in 3 months it would be 210 patients.</a:t>
            </a:r>
          </a:p>
          <a:p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76B99-CA2F-5784-5165-3A77E787D1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558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1F2C8-0F4F-199B-07F1-219EBFA93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Methodology (2/2)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E6429-2028-E875-EE16-3A18F915E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b="1" dirty="0"/>
              <a:t>Sampling method: </a:t>
            </a:r>
            <a:r>
              <a:rPr lang="en-IN" dirty="0"/>
              <a:t>Purposive method</a:t>
            </a:r>
            <a:r>
              <a:rPr lang="en-IN" b="1" dirty="0"/>
              <a:t> </a:t>
            </a:r>
            <a:endParaRPr lang="en-IN" dirty="0"/>
          </a:p>
          <a:p>
            <a:r>
              <a:rPr lang="en-IN" b="1" dirty="0"/>
              <a:t>Duration of study:</a:t>
            </a:r>
            <a:r>
              <a:rPr lang="en-IN" dirty="0"/>
              <a:t> March to June</a:t>
            </a:r>
          </a:p>
          <a:p>
            <a:r>
              <a:rPr lang="en-IN" b="1" dirty="0"/>
              <a:t>Source of Data: </a:t>
            </a:r>
            <a:r>
              <a:rPr lang="en-IN" dirty="0"/>
              <a:t>Information gathered from patient’s electronic medical records through </a:t>
            </a:r>
            <a:r>
              <a:rPr lang="en-IN" dirty="0" err="1"/>
              <a:t>trakcare</a:t>
            </a:r>
            <a:r>
              <a:rPr lang="en-IN" dirty="0"/>
              <a:t> software used in Manipal hospital and dialysis flow shit </a:t>
            </a:r>
          </a:p>
          <a:p>
            <a:r>
              <a:rPr lang="en-IN" b="1" dirty="0"/>
              <a:t>Data Collection Tools:</a:t>
            </a:r>
            <a:endParaRPr lang="en-IN" dirty="0"/>
          </a:p>
          <a:p>
            <a:r>
              <a:rPr lang="en-US" dirty="0"/>
              <a:t>All the time intervals were noted on observation check list, created, and input into an excel spreadsheet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2B6145-D1D5-9A31-2149-49AB363290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51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D2A51-FE53-BE3B-BD41-6C67E735F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Data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D626F-1417-703C-27A3-6A15DCC81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Discharge process TAT mapping 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9F0B49-FB4F-5F92-AF27-11678DC70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49CC4D-62B4-6A5D-0681-76D07DD2A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045" y="1946786"/>
            <a:ext cx="3185652" cy="40312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BC3DCD9-10C4-198F-63B4-0A9922EAA5CC}"/>
              </a:ext>
            </a:extLst>
          </p:cNvPr>
          <p:cNvSpPr txBox="1"/>
          <p:nvPr/>
        </p:nvSpPr>
        <p:spPr>
          <a:xfrm>
            <a:off x="8180439" y="2608596"/>
            <a:ext cx="5506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/>
              <a:t>10 min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1C5918-99E2-95FF-F1B6-83A229BEEBF9}"/>
              </a:ext>
            </a:extLst>
          </p:cNvPr>
          <p:cNvSpPr txBox="1"/>
          <p:nvPr/>
        </p:nvSpPr>
        <p:spPr>
          <a:xfrm>
            <a:off x="8200103" y="3225652"/>
            <a:ext cx="4817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/>
              <a:t>15 min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C07919-8F12-4C64-0E8A-6EB114063A61}"/>
              </a:ext>
            </a:extLst>
          </p:cNvPr>
          <p:cNvSpPr txBox="1"/>
          <p:nvPr/>
        </p:nvSpPr>
        <p:spPr>
          <a:xfrm>
            <a:off x="8190271" y="3818517"/>
            <a:ext cx="4621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/>
              <a:t>10 min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770082-F727-0D02-0E39-573422F14D09}"/>
              </a:ext>
            </a:extLst>
          </p:cNvPr>
          <p:cNvSpPr txBox="1"/>
          <p:nvPr/>
        </p:nvSpPr>
        <p:spPr>
          <a:xfrm>
            <a:off x="8200103" y="4411382"/>
            <a:ext cx="5309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/>
              <a:t>10 min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E52777-B01F-8FB4-D7D5-BF42B0474D1D}"/>
              </a:ext>
            </a:extLst>
          </p:cNvPr>
          <p:cNvSpPr txBox="1"/>
          <p:nvPr/>
        </p:nvSpPr>
        <p:spPr>
          <a:xfrm>
            <a:off x="8209935" y="5054787"/>
            <a:ext cx="5506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/>
              <a:t> 5 min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129F09-113A-5412-BE6C-77FA225C61FF}"/>
              </a:ext>
            </a:extLst>
          </p:cNvPr>
          <p:cNvSpPr txBox="1"/>
          <p:nvPr/>
        </p:nvSpPr>
        <p:spPr>
          <a:xfrm>
            <a:off x="8200103" y="5585784"/>
            <a:ext cx="5506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/>
              <a:t>10 min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22821B-EE02-5DBE-6A28-BFEE6DCFC8AF}"/>
              </a:ext>
            </a:extLst>
          </p:cNvPr>
          <p:cNvSpPr txBox="1"/>
          <p:nvPr/>
        </p:nvSpPr>
        <p:spPr>
          <a:xfrm>
            <a:off x="8180439" y="2027827"/>
            <a:ext cx="5506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b="1" dirty="0"/>
              <a:t>Ideal tine</a:t>
            </a:r>
          </a:p>
        </p:txBody>
      </p:sp>
    </p:spTree>
    <p:extLst>
      <p:ext uri="{BB962C8B-B14F-4D97-AF65-F5344CB8AC3E}">
        <p14:creationId xmlns:p14="http://schemas.microsoft.com/office/powerpoint/2010/main" val="1013659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F3FAF-49AE-CFC9-447F-B8EC39F7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Data analysis (2/2)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C461A-222C-6C6B-F560-2E92C046F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step was compared against an ideal time benchmark (60 minutes)</a:t>
            </a:r>
          </a:p>
          <a:p>
            <a:r>
              <a:rPr lang="en-US" dirty="0"/>
              <a:t>According to NABH, benchmarks for dialysis or day care units range from 30 minutes to 2 hours, depending on patient stability, documentation, and pharmacy/lab clearance.</a:t>
            </a:r>
          </a:p>
          <a:p>
            <a:r>
              <a:rPr lang="en-US" dirty="0"/>
              <a:t>The number of patients discharged within and beyond the ideal TAT was recorded and converted into percentages.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6063255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85c4448-eb54-4ac5-a422-ae644413c79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2EE13FB6112B48A4FDD8147C8431A9" ma:contentTypeVersion="9" ma:contentTypeDescription="Create a new document." ma:contentTypeScope="" ma:versionID="f8ed523092918c5bfa6917d730ed2263">
  <xsd:schema xmlns:xsd="http://www.w3.org/2001/XMLSchema" xmlns:xs="http://www.w3.org/2001/XMLSchema" xmlns:p="http://schemas.microsoft.com/office/2006/metadata/properties" xmlns:ns3="e85c4448-eb54-4ac5-a422-ae644413c796" xmlns:ns4="a28abc2e-b400-418e-9e7b-f0af5009fe2e" targetNamespace="http://schemas.microsoft.com/office/2006/metadata/properties" ma:root="true" ma:fieldsID="559cebbc8f268f34bb0ed534d0e21be6" ns3:_="" ns4:_="">
    <xsd:import namespace="e85c4448-eb54-4ac5-a422-ae644413c796"/>
    <xsd:import namespace="a28abc2e-b400-418e-9e7b-f0af5009fe2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5c4448-eb54-4ac5-a422-ae644413c7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8abc2e-b400-418e-9e7b-f0af5009fe2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4A8756-FCB5-4776-93DE-ACEA5493C88F}">
  <ds:schemaRefs>
    <ds:schemaRef ds:uri="http://schemas.microsoft.com/office/2006/metadata/properties"/>
    <ds:schemaRef ds:uri="http://www.w3.org/2000/xmlns/"/>
    <ds:schemaRef ds:uri="e85c4448-eb54-4ac5-a422-ae644413c796"/>
    <ds:schemaRef ds:uri="http://www.w3.org/2001/XMLSchema-instance"/>
  </ds:schemaRefs>
</ds:datastoreItem>
</file>

<file path=customXml/itemProps2.xml><?xml version="1.0" encoding="utf-8"?>
<ds:datastoreItem xmlns:ds="http://schemas.openxmlformats.org/officeDocument/2006/customXml" ds:itemID="{37211EE8-D8A4-4CEF-9BD2-D49722A05A18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e85c4448-eb54-4ac5-a422-ae644413c796"/>
    <ds:schemaRef ds:uri="a28abc2e-b400-418e-9e7b-f0af5009fe2e"/>
  </ds:schemaRefs>
</ds:datastoreItem>
</file>

<file path=customXml/itemProps3.xml><?xml version="1.0" encoding="utf-8"?>
<ds:datastoreItem xmlns:ds="http://schemas.openxmlformats.org/officeDocument/2006/customXml" ds:itemID="{9BCD4025-4F74-400E-A11F-F53F94B9FB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922</TotalTime>
  <Words>1065</Words>
  <Application>Microsoft Office PowerPoint</Application>
  <PresentationFormat>Widescreen</PresentationFormat>
  <Paragraphs>152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Gallery</vt:lpstr>
      <vt:lpstr>A study on discharge process Turn Around Time (TAT) of Dialysis Unit   Manipal hospital, Gurugram     Javed Ansari  Dr Anandhi Ramachandran  IIHMR Delhi</vt:lpstr>
      <vt:lpstr>PowerPoint Presentation</vt:lpstr>
      <vt:lpstr>Introduction (1/2)</vt:lpstr>
      <vt:lpstr>Introduction (2/2)</vt:lpstr>
      <vt:lpstr>Objectives </vt:lpstr>
      <vt:lpstr>Methodology (1/2)</vt:lpstr>
      <vt:lpstr>Methodology (2/2)</vt:lpstr>
      <vt:lpstr>Data analysis</vt:lpstr>
      <vt:lpstr>Data analysis (2/2)</vt:lpstr>
      <vt:lpstr>Results (1/3)</vt:lpstr>
      <vt:lpstr>Results (1/3)</vt:lpstr>
      <vt:lpstr>Results (1/3)</vt:lpstr>
      <vt:lpstr>Discussion (1/2)</vt:lpstr>
      <vt:lpstr>Discussion (2/2)</vt:lpstr>
      <vt:lpstr>Conclusion</vt:lpstr>
      <vt:lpstr>RECOMMENDATIONS</vt:lpstr>
      <vt:lpstr>References</vt:lpstr>
      <vt:lpstr>Pictorial Journey </vt:lpstr>
      <vt:lpstr>COMMUNITY OUTREACH PROGRAMME (COP) ACTIVITIES </vt:lpstr>
      <vt:lpstr>Key Learnings from Community Outreach Activity</vt:lpstr>
      <vt:lpstr>Community outreach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study on discharge process Turn Around Time (TAT) of Dialysis Unit   Manipal hospital, Gurugram     Javed Ansari  Dr Anandhi Ramachandran  IIHMR Delhi</dc:title>
  <dc:creator>Javed Ansari</dc:creator>
  <cp:lastModifiedBy>Vanshika Awasthi</cp:lastModifiedBy>
  <cp:revision>4</cp:revision>
  <dcterms:created xsi:type="dcterms:W3CDTF">2025-05-31T00:11:38Z</dcterms:created>
  <dcterms:modified xsi:type="dcterms:W3CDTF">2025-08-22T12:55:45Z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0x010100732EE13FB6112B48A4FDD8147C8431A9</vt:lpwstr>
  </property>
</Properties>
</file>