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84" r:id="rId1"/>
  </p:sldMasterIdLst>
  <p:notesMasterIdLst>
    <p:notesMasterId r:id="rId63"/>
  </p:notesMasterIdLst>
  <p:sldIdLst>
    <p:sldId id="256" r:id="rId2"/>
    <p:sldId id="306" r:id="rId3"/>
    <p:sldId id="307" r:id="rId4"/>
    <p:sldId id="309" r:id="rId5"/>
    <p:sldId id="361" r:id="rId6"/>
    <p:sldId id="360" r:id="rId7"/>
    <p:sldId id="395" r:id="rId8"/>
    <p:sldId id="362" r:id="rId9"/>
    <p:sldId id="358" r:id="rId10"/>
    <p:sldId id="356" r:id="rId11"/>
    <p:sldId id="355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80" r:id="rId28"/>
    <p:sldId id="379" r:id="rId29"/>
    <p:sldId id="378" r:id="rId30"/>
    <p:sldId id="381" r:id="rId31"/>
    <p:sldId id="382" r:id="rId32"/>
    <p:sldId id="383" r:id="rId33"/>
    <p:sldId id="384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394" r:id="rId43"/>
    <p:sldId id="324" r:id="rId44"/>
    <p:sldId id="326" r:id="rId45"/>
    <p:sldId id="330" r:id="rId46"/>
    <p:sldId id="332" r:id="rId47"/>
    <p:sldId id="327" r:id="rId48"/>
    <p:sldId id="336" r:id="rId49"/>
    <p:sldId id="349" r:id="rId50"/>
    <p:sldId id="333" r:id="rId51"/>
    <p:sldId id="350" r:id="rId52"/>
    <p:sldId id="352" r:id="rId53"/>
    <p:sldId id="353" r:id="rId54"/>
    <p:sldId id="337" r:id="rId55"/>
    <p:sldId id="340" r:id="rId56"/>
    <p:sldId id="341" r:id="rId57"/>
    <p:sldId id="348" r:id="rId58"/>
    <p:sldId id="342" r:id="rId59"/>
    <p:sldId id="343" r:id="rId60"/>
    <p:sldId id="347" r:id="rId61"/>
    <p:sldId id="344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1B6FF"/>
    <a:srgbClr val="C5F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8" autoAdjust="0"/>
    <p:restoredTop sz="94624" autoAdjust="0"/>
  </p:normalViewPr>
  <p:slideViewPr>
    <p:cSldViewPr>
      <p:cViewPr>
        <p:scale>
          <a:sx n="70" d="100"/>
          <a:sy n="70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1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%20AGRAWAL\Links\data%20analysi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%20AGRAWAL\Links\data%20analysi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%20AGRAWAL\Links\data%20analysi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%20AGRAWAL\Links\data%20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OPD Count-2012</a:t>
            </a:r>
          </a:p>
        </c:rich>
      </c:tx>
      <c:layout>
        <c:manualLayout>
          <c:xMode val="edge"/>
          <c:yMode val="edge"/>
          <c:x val="0.36607517810273726"/>
          <c:y val="6.6666666666666693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9.1333075553055865E-2"/>
          <c:y val="0.11688210848643925"/>
          <c:w val="0.89229787682789685"/>
          <c:h val="0.74494181977252871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Sheet1!$B$1:$M$1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Sheet1!$B$2:$M$2</c:f>
              <c:numCache>
                <c:formatCode>General</c:formatCode>
                <c:ptCount val="12"/>
                <c:pt idx="0">
                  <c:v>8760</c:v>
                </c:pt>
                <c:pt idx="1">
                  <c:v>8472</c:v>
                </c:pt>
                <c:pt idx="2">
                  <c:v>8972</c:v>
                </c:pt>
                <c:pt idx="3">
                  <c:v>12779</c:v>
                </c:pt>
                <c:pt idx="4">
                  <c:v>16578</c:v>
                </c:pt>
                <c:pt idx="5">
                  <c:v>13368</c:v>
                </c:pt>
                <c:pt idx="6">
                  <c:v>15132</c:v>
                </c:pt>
                <c:pt idx="7">
                  <c:v>14142</c:v>
                </c:pt>
                <c:pt idx="8">
                  <c:v>14328</c:v>
                </c:pt>
                <c:pt idx="9">
                  <c:v>16183</c:v>
                </c:pt>
                <c:pt idx="10">
                  <c:v>15538</c:v>
                </c:pt>
                <c:pt idx="11">
                  <c:v>16182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Sheet1!$B$1:$M$1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Sheet1!$B$3:$M$3</c:f>
              <c:numCache>
                <c:formatCode>General</c:formatCode>
                <c:ptCount val="12"/>
                <c:pt idx="0">
                  <c:v>11196</c:v>
                </c:pt>
                <c:pt idx="1">
                  <c:v>13199</c:v>
                </c:pt>
                <c:pt idx="2">
                  <c:v>13525</c:v>
                </c:pt>
                <c:pt idx="3">
                  <c:v>13176</c:v>
                </c:pt>
                <c:pt idx="4">
                  <c:v>13467</c:v>
                </c:pt>
                <c:pt idx="5">
                  <c:v>12980</c:v>
                </c:pt>
                <c:pt idx="6">
                  <c:v>15426</c:v>
                </c:pt>
                <c:pt idx="7">
                  <c:v>18369</c:v>
                </c:pt>
                <c:pt idx="8">
                  <c:v>17051</c:v>
                </c:pt>
                <c:pt idx="9">
                  <c:v>15172</c:v>
                </c:pt>
                <c:pt idx="10">
                  <c:v>12095</c:v>
                </c:pt>
                <c:pt idx="11">
                  <c:v>12267</c:v>
                </c:pt>
              </c:numCache>
            </c:numRef>
          </c:val>
        </c:ser>
        <c:gapWidth val="75"/>
        <c:shape val="box"/>
        <c:axId val="65440768"/>
        <c:axId val="65794816"/>
        <c:axId val="0"/>
      </c:bar3DChart>
      <c:dateAx>
        <c:axId val="65440768"/>
        <c:scaling>
          <c:orientation val="minMax"/>
        </c:scaling>
        <c:axPos val="b"/>
        <c:numFmt formatCode="mmm/yy" sourceLinked="1"/>
        <c:maj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794816"/>
        <c:crosses val="autoZero"/>
        <c:auto val="1"/>
        <c:lblOffset val="100"/>
      </c:dateAx>
      <c:valAx>
        <c:axId val="65794816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440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9034097300337491"/>
          <c:y val="9.4312377619464233E-2"/>
          <c:w val="0.20965902699662542"/>
          <c:h val="0.14113735783027126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 sz="1800"/>
            </a:pPr>
            <a:r>
              <a:rPr lang="en-IN" sz="1800"/>
              <a:t>Total No. of Death-2012</a:t>
            </a:r>
          </a:p>
        </c:rich>
      </c:tx>
      <c:layout>
        <c:manualLayout>
          <c:xMode val="edge"/>
          <c:yMode val="edge"/>
          <c:x val="0.33751798805321764"/>
          <c:y val="0.15314492609096864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8972346737125309E-2"/>
          <c:y val="0.24793110410270547"/>
          <c:w val="0.9135700063354153"/>
          <c:h val="0.62516358140540007"/>
        </c:manualLayout>
      </c:layout>
      <c:bar3DChart>
        <c:barDir val="col"/>
        <c:grouping val="clustered"/>
        <c:ser>
          <c:idx val="0"/>
          <c:order val="0"/>
          <c:tx>
            <c:strRef>
              <c:f>Sheet1!$A$303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Sheet1!$B$302:$M$302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Sheet1!$B$303:$M$303</c:f>
              <c:numCache>
                <c:formatCode>General</c:formatCode>
                <c:ptCount val="12"/>
                <c:pt idx="0">
                  <c:v>86</c:v>
                </c:pt>
                <c:pt idx="1">
                  <c:v>82</c:v>
                </c:pt>
                <c:pt idx="2">
                  <c:v>81</c:v>
                </c:pt>
                <c:pt idx="3">
                  <c:v>89</c:v>
                </c:pt>
                <c:pt idx="4">
                  <c:v>74</c:v>
                </c:pt>
                <c:pt idx="5">
                  <c:v>123</c:v>
                </c:pt>
                <c:pt idx="6">
                  <c:v>95</c:v>
                </c:pt>
                <c:pt idx="7">
                  <c:v>98</c:v>
                </c:pt>
                <c:pt idx="8">
                  <c:v>102</c:v>
                </c:pt>
                <c:pt idx="9">
                  <c:v>111</c:v>
                </c:pt>
                <c:pt idx="10">
                  <c:v>99</c:v>
                </c:pt>
                <c:pt idx="11">
                  <c:v>105</c:v>
                </c:pt>
              </c:numCache>
            </c:numRef>
          </c:val>
        </c:ser>
        <c:ser>
          <c:idx val="1"/>
          <c:order val="1"/>
          <c:tx>
            <c:strRef>
              <c:f>Sheet1!$A$304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Sheet1!$B$302:$M$302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Sheet1!$B$304:$M$304</c:f>
              <c:numCache>
                <c:formatCode>General</c:formatCode>
                <c:ptCount val="12"/>
                <c:pt idx="0">
                  <c:v>127</c:v>
                </c:pt>
                <c:pt idx="1">
                  <c:v>139</c:v>
                </c:pt>
                <c:pt idx="2">
                  <c:v>142</c:v>
                </c:pt>
                <c:pt idx="3">
                  <c:v>124</c:v>
                </c:pt>
                <c:pt idx="4">
                  <c:v>179</c:v>
                </c:pt>
                <c:pt idx="5">
                  <c:v>234</c:v>
                </c:pt>
                <c:pt idx="6">
                  <c:v>179</c:v>
                </c:pt>
                <c:pt idx="7">
                  <c:v>168</c:v>
                </c:pt>
                <c:pt idx="8">
                  <c:v>164</c:v>
                </c:pt>
                <c:pt idx="9">
                  <c:v>144</c:v>
                </c:pt>
                <c:pt idx="10">
                  <c:v>164</c:v>
                </c:pt>
                <c:pt idx="11">
                  <c:v>138</c:v>
                </c:pt>
              </c:numCache>
            </c:numRef>
          </c:val>
        </c:ser>
        <c:shape val="box"/>
        <c:axId val="67756416"/>
        <c:axId val="67757952"/>
        <c:axId val="0"/>
      </c:bar3DChart>
      <c:dateAx>
        <c:axId val="67756416"/>
        <c:scaling>
          <c:orientation val="minMax"/>
        </c:scaling>
        <c:axPos val="b"/>
        <c:numFmt formatCode="mmm/yy" sourceLinked="1"/>
        <c:tickLblPos val="nextTo"/>
        <c:crossAx val="67757952"/>
        <c:crosses val="autoZero"/>
        <c:auto val="1"/>
        <c:lblOffset val="100"/>
      </c:dateAx>
      <c:valAx>
        <c:axId val="67757952"/>
        <c:scaling>
          <c:orientation val="minMax"/>
        </c:scaling>
        <c:axPos val="l"/>
        <c:numFmt formatCode="General" sourceLinked="1"/>
        <c:tickLblPos val="nextTo"/>
        <c:crossAx val="67756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586090553371985"/>
          <c:y val="5.0974999727244723E-2"/>
          <c:w val="0.13078350181185616"/>
          <c:h val="0.21988078009165726"/>
        </c:manualLayout>
      </c:layout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Bed Occupancy Rate-2012</a:t>
            </a:r>
          </a:p>
        </c:rich>
      </c:tx>
      <c:layout>
        <c:manualLayout>
          <c:xMode val="edge"/>
          <c:yMode val="edge"/>
          <c:x val="0.29879740512011377"/>
          <c:y val="9.9162468598903403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9087685109596036E-2"/>
          <c:y val="0.244338555618692"/>
          <c:w val="0.92223798432541138"/>
          <c:h val="0.62132173532116541"/>
        </c:manualLayout>
      </c:layout>
      <c:bar3DChart>
        <c:barDir val="col"/>
        <c:grouping val="clustered"/>
        <c:ser>
          <c:idx val="0"/>
          <c:order val="0"/>
          <c:tx>
            <c:strRef>
              <c:f>Sheet1!$A$328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Sheet1!$B$327:$M$327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Sheet1!$B$328:$M$328</c:f>
              <c:numCache>
                <c:formatCode>General</c:formatCode>
                <c:ptCount val="12"/>
                <c:pt idx="0">
                  <c:v>110.47</c:v>
                </c:pt>
                <c:pt idx="1">
                  <c:v>117.94000000000032</c:v>
                </c:pt>
                <c:pt idx="2">
                  <c:v>85.52</c:v>
                </c:pt>
                <c:pt idx="3">
                  <c:v>90.84</c:v>
                </c:pt>
                <c:pt idx="4">
                  <c:v>79.81</c:v>
                </c:pt>
                <c:pt idx="5">
                  <c:v>79.599999999999994</c:v>
                </c:pt>
                <c:pt idx="6">
                  <c:v>81.73</c:v>
                </c:pt>
                <c:pt idx="7">
                  <c:v>79.88</c:v>
                </c:pt>
                <c:pt idx="8">
                  <c:v>80.430000000000007</c:v>
                </c:pt>
                <c:pt idx="9">
                  <c:v>92.08</c:v>
                </c:pt>
                <c:pt idx="10">
                  <c:v>85.16</c:v>
                </c:pt>
                <c:pt idx="11">
                  <c:v>113.84</c:v>
                </c:pt>
              </c:numCache>
            </c:numRef>
          </c:val>
        </c:ser>
        <c:ser>
          <c:idx val="1"/>
          <c:order val="1"/>
          <c:tx>
            <c:strRef>
              <c:f>Sheet1!$A$329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Sheet1!$B$327:$M$327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Sheet1!$B$329:$M$329</c:f>
              <c:numCache>
                <c:formatCode>General</c:formatCode>
                <c:ptCount val="12"/>
                <c:pt idx="0">
                  <c:v>140.13</c:v>
                </c:pt>
                <c:pt idx="1">
                  <c:v>139.57</c:v>
                </c:pt>
                <c:pt idx="2">
                  <c:v>156.85000000000107</c:v>
                </c:pt>
                <c:pt idx="3">
                  <c:v>137.46</c:v>
                </c:pt>
                <c:pt idx="4">
                  <c:v>162.19</c:v>
                </c:pt>
                <c:pt idx="5">
                  <c:v>147.76999999999998</c:v>
                </c:pt>
                <c:pt idx="6">
                  <c:v>139.75</c:v>
                </c:pt>
                <c:pt idx="7">
                  <c:v>165.28</c:v>
                </c:pt>
                <c:pt idx="8">
                  <c:v>166.70999999999998</c:v>
                </c:pt>
                <c:pt idx="9">
                  <c:v>146.22999999999999</c:v>
                </c:pt>
                <c:pt idx="10">
                  <c:v>121.94000000000032</c:v>
                </c:pt>
                <c:pt idx="11">
                  <c:v>113.84</c:v>
                </c:pt>
              </c:numCache>
            </c:numRef>
          </c:val>
        </c:ser>
        <c:shape val="box"/>
        <c:axId val="67800064"/>
        <c:axId val="67805952"/>
        <c:axId val="0"/>
      </c:bar3DChart>
      <c:dateAx>
        <c:axId val="67800064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805952"/>
        <c:crosses val="autoZero"/>
        <c:auto val="1"/>
        <c:lblOffset val="100"/>
      </c:dateAx>
      <c:valAx>
        <c:axId val="678059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800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854386638852864"/>
          <c:y val="3.3817447266999631E-2"/>
          <c:w val="0.13100220331990273"/>
          <c:h val="0.22737397516032146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Average Length of Stay-2012</a:t>
            </a:r>
          </a:p>
        </c:rich>
      </c:tx>
      <c:layout>
        <c:manualLayout>
          <c:xMode val="edge"/>
          <c:yMode val="edge"/>
          <c:x val="0.27744785808023986"/>
          <c:y val="8.9430894308943118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3947984579499226E-2"/>
          <c:y val="0.23652141574946323"/>
          <c:w val="0.92766287026621652"/>
          <c:h val="0.61629766867376889"/>
        </c:manualLayout>
      </c:layout>
      <c:bar3DChart>
        <c:barDir val="col"/>
        <c:grouping val="clustered"/>
        <c:ser>
          <c:idx val="0"/>
          <c:order val="0"/>
          <c:tx>
            <c:strRef>
              <c:f>Sheet1!$A$354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Sheet1!$B$353:$M$353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Sheet1!$B$354:$M$354</c:f>
              <c:numCache>
                <c:formatCode>General</c:formatCode>
                <c:ptCount val="12"/>
                <c:pt idx="0">
                  <c:v>2.72</c:v>
                </c:pt>
                <c:pt idx="1">
                  <c:v>2.8299999999999987</c:v>
                </c:pt>
                <c:pt idx="2">
                  <c:v>2.3499999999999988</c:v>
                </c:pt>
                <c:pt idx="3">
                  <c:v>3.51</c:v>
                </c:pt>
                <c:pt idx="4">
                  <c:v>1.8900000000000001</c:v>
                </c:pt>
                <c:pt idx="5">
                  <c:v>1.87</c:v>
                </c:pt>
                <c:pt idx="6">
                  <c:v>2.96</c:v>
                </c:pt>
                <c:pt idx="7">
                  <c:v>3.16</c:v>
                </c:pt>
                <c:pt idx="8">
                  <c:v>2.56</c:v>
                </c:pt>
                <c:pt idx="9">
                  <c:v>2.8099999999999987</c:v>
                </c:pt>
                <c:pt idx="10">
                  <c:v>2.62</c:v>
                </c:pt>
                <c:pt idx="11">
                  <c:v>3.62</c:v>
                </c:pt>
              </c:numCache>
            </c:numRef>
          </c:val>
        </c:ser>
        <c:ser>
          <c:idx val="1"/>
          <c:order val="1"/>
          <c:tx>
            <c:strRef>
              <c:f>Sheet1!$A$355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Sheet1!$B$353:$M$353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Sheet1!$B$355:$M$355</c:f>
              <c:numCache>
                <c:formatCode>General</c:formatCode>
                <c:ptCount val="12"/>
                <c:pt idx="0">
                  <c:v>3.9299999999999997</c:v>
                </c:pt>
                <c:pt idx="1">
                  <c:v>3.74</c:v>
                </c:pt>
                <c:pt idx="2">
                  <c:v>3.9299999999999997</c:v>
                </c:pt>
                <c:pt idx="3">
                  <c:v>3.7800000000000002</c:v>
                </c:pt>
                <c:pt idx="4">
                  <c:v>3.96</c:v>
                </c:pt>
                <c:pt idx="5">
                  <c:v>3.9</c:v>
                </c:pt>
                <c:pt idx="6">
                  <c:v>3.4899999999999998</c:v>
                </c:pt>
                <c:pt idx="7">
                  <c:v>3.8</c:v>
                </c:pt>
                <c:pt idx="8">
                  <c:v>3.8699999999999997</c:v>
                </c:pt>
                <c:pt idx="9">
                  <c:v>3.58</c:v>
                </c:pt>
                <c:pt idx="10">
                  <c:v>3.7600000000000002</c:v>
                </c:pt>
                <c:pt idx="11">
                  <c:v>3.62</c:v>
                </c:pt>
              </c:numCache>
            </c:numRef>
          </c:val>
        </c:ser>
        <c:shape val="box"/>
        <c:axId val="67897216"/>
        <c:axId val="67898752"/>
        <c:axId val="0"/>
      </c:bar3DChart>
      <c:dateAx>
        <c:axId val="67897216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898752"/>
        <c:crosses val="autoZero"/>
        <c:auto val="1"/>
        <c:lblOffset val="100"/>
      </c:dateAx>
      <c:valAx>
        <c:axId val="678987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897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311785245594309"/>
          <c:y val="2.7011402986391413E-2"/>
          <c:w val="0.11636759570315093"/>
          <c:h val="0.24038447510137662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en-IN" sz="2000">
                <a:latin typeface="Times New Roman" pitchFamily="18" charset="0"/>
                <a:cs typeface="Times New Roman" pitchFamily="18" charset="0"/>
              </a:rPr>
              <a:t>LAMA Rate-2012</a:t>
            </a:r>
          </a:p>
        </c:rich>
      </c:tx>
      <c:layout>
        <c:manualLayout>
          <c:xMode val="edge"/>
          <c:yMode val="edge"/>
          <c:x val="0.37841736888152155"/>
          <c:y val="0.10308578078400735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5.7686870944137589E-2"/>
          <c:y val="0.26000884100013816"/>
          <c:w val="0.92520836211263058"/>
          <c:h val="0.59745173487858061"/>
        </c:manualLayout>
      </c:layout>
      <c:bar3DChart>
        <c:barDir val="col"/>
        <c:grouping val="clustered"/>
        <c:ser>
          <c:idx val="0"/>
          <c:order val="0"/>
          <c:tx>
            <c:strRef>
              <c:f>Sheet1!$A$378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Sheet1!$B$377:$M$377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Sheet1!$B$378:$M$378</c:f>
              <c:numCache>
                <c:formatCode>General</c:formatCode>
                <c:ptCount val="12"/>
                <c:pt idx="0">
                  <c:v>17.43</c:v>
                </c:pt>
                <c:pt idx="1">
                  <c:v>18.279999999999987</c:v>
                </c:pt>
                <c:pt idx="2">
                  <c:v>19.22</c:v>
                </c:pt>
                <c:pt idx="3">
                  <c:v>20.279999999999987</c:v>
                </c:pt>
                <c:pt idx="4">
                  <c:v>17.89</c:v>
                </c:pt>
                <c:pt idx="5">
                  <c:v>16.420000000000002</c:v>
                </c:pt>
                <c:pt idx="6">
                  <c:v>18.399999999999999</c:v>
                </c:pt>
                <c:pt idx="7">
                  <c:v>21.56</c:v>
                </c:pt>
                <c:pt idx="8">
                  <c:v>15.5</c:v>
                </c:pt>
                <c:pt idx="9">
                  <c:v>13.29</c:v>
                </c:pt>
                <c:pt idx="10">
                  <c:v>14.28</c:v>
                </c:pt>
                <c:pt idx="11">
                  <c:v>20.82</c:v>
                </c:pt>
              </c:numCache>
            </c:numRef>
          </c:val>
        </c:ser>
        <c:ser>
          <c:idx val="1"/>
          <c:order val="1"/>
          <c:tx>
            <c:strRef>
              <c:f>Sheet1!$A$379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Sheet1!$B$377:$M$377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Sheet1!$B$379:$M$379</c:f>
              <c:numCache>
                <c:formatCode>General</c:formatCode>
                <c:ptCount val="12"/>
                <c:pt idx="0">
                  <c:v>17.809999999999999</c:v>
                </c:pt>
                <c:pt idx="1">
                  <c:v>18.850000000000001</c:v>
                </c:pt>
                <c:pt idx="2">
                  <c:v>19.71</c:v>
                </c:pt>
                <c:pt idx="3">
                  <c:v>16.899999999999999</c:v>
                </c:pt>
                <c:pt idx="4">
                  <c:v>19.12</c:v>
                </c:pt>
                <c:pt idx="5">
                  <c:v>20.309999999999999</c:v>
                </c:pt>
                <c:pt idx="6">
                  <c:v>25.02</c:v>
                </c:pt>
                <c:pt idx="7">
                  <c:v>18.110000000000031</c:v>
                </c:pt>
                <c:pt idx="8">
                  <c:v>20.27</c:v>
                </c:pt>
                <c:pt idx="9">
                  <c:v>18.18</c:v>
                </c:pt>
                <c:pt idx="10">
                  <c:v>17.600000000000001</c:v>
                </c:pt>
                <c:pt idx="11">
                  <c:v>20.82</c:v>
                </c:pt>
              </c:numCache>
            </c:numRef>
          </c:val>
        </c:ser>
        <c:shape val="box"/>
        <c:axId val="67941120"/>
        <c:axId val="67942656"/>
        <c:axId val="0"/>
      </c:bar3DChart>
      <c:dateAx>
        <c:axId val="67941120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942656"/>
        <c:crosses val="autoZero"/>
        <c:auto val="1"/>
        <c:lblOffset val="100"/>
      </c:dateAx>
      <c:valAx>
        <c:axId val="679426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941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692464428788552"/>
          <c:y val="2.5521527327130537E-2"/>
          <c:w val="0.12410570548464531"/>
          <c:h val="0.22926952638214193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en-IN" sz="2000">
                <a:latin typeface="Times New Roman" pitchFamily="18" charset="0"/>
                <a:cs typeface="Times New Roman" pitchFamily="18" charset="0"/>
              </a:rPr>
              <a:t>LSCS Rate-2012</a:t>
            </a:r>
          </a:p>
        </c:rich>
      </c:tx>
      <c:layout>
        <c:manualLayout>
          <c:xMode val="edge"/>
          <c:yMode val="edge"/>
          <c:x val="0.35111472016331907"/>
          <c:y val="6.4451151292522588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5.7783337283509081E-2"/>
          <c:y val="0.26565482886067832"/>
          <c:w val="0.93354226338148261"/>
          <c:h val="0.57583741562724733"/>
        </c:manualLayout>
      </c:layout>
      <c:bar3DChart>
        <c:barDir val="col"/>
        <c:grouping val="clustered"/>
        <c:ser>
          <c:idx val="0"/>
          <c:order val="0"/>
          <c:tx>
            <c:strRef>
              <c:f>Sheet1!$A$405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Sheet1!$B$404:$M$404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Sheet1!$B$405:$M$405</c:f>
              <c:numCache>
                <c:formatCode>General</c:formatCode>
                <c:ptCount val="12"/>
                <c:pt idx="0">
                  <c:v>16.97</c:v>
                </c:pt>
                <c:pt idx="1">
                  <c:v>16.079999999999988</c:v>
                </c:pt>
                <c:pt idx="2">
                  <c:v>20.27</c:v>
                </c:pt>
                <c:pt idx="3">
                  <c:v>19.18</c:v>
                </c:pt>
                <c:pt idx="4">
                  <c:v>20.170000000000005</c:v>
                </c:pt>
                <c:pt idx="5">
                  <c:v>24.66</c:v>
                </c:pt>
                <c:pt idx="6">
                  <c:v>23.110000000000031</c:v>
                </c:pt>
                <c:pt idx="7">
                  <c:v>19.579999999999988</c:v>
                </c:pt>
                <c:pt idx="8">
                  <c:v>28.279999999999987</c:v>
                </c:pt>
                <c:pt idx="9">
                  <c:v>21</c:v>
                </c:pt>
                <c:pt idx="10">
                  <c:v>20.130000000000031</c:v>
                </c:pt>
                <c:pt idx="11">
                  <c:v>23.73</c:v>
                </c:pt>
              </c:numCache>
            </c:numRef>
          </c:val>
        </c:ser>
        <c:ser>
          <c:idx val="1"/>
          <c:order val="1"/>
          <c:tx>
            <c:strRef>
              <c:f>Sheet1!$A$406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Sheet1!$B$404:$M$404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Sheet1!$B$406:$M$406</c:f>
              <c:numCache>
                <c:formatCode>General</c:formatCode>
                <c:ptCount val="12"/>
                <c:pt idx="0">
                  <c:v>22.279999999999987</c:v>
                </c:pt>
                <c:pt idx="1">
                  <c:v>28.59</c:v>
                </c:pt>
                <c:pt idx="2">
                  <c:v>20.97</c:v>
                </c:pt>
                <c:pt idx="3">
                  <c:v>24.72</c:v>
                </c:pt>
                <c:pt idx="4">
                  <c:v>24.650000000000031</c:v>
                </c:pt>
                <c:pt idx="5">
                  <c:v>24.330000000000005</c:v>
                </c:pt>
                <c:pt idx="6">
                  <c:v>25.82</c:v>
                </c:pt>
                <c:pt idx="7">
                  <c:v>23.23</c:v>
                </c:pt>
                <c:pt idx="8">
                  <c:v>20.079999999999988</c:v>
                </c:pt>
                <c:pt idx="9">
                  <c:v>22.04</c:v>
                </c:pt>
                <c:pt idx="10">
                  <c:v>23.45</c:v>
                </c:pt>
                <c:pt idx="11">
                  <c:v>23.73</c:v>
                </c:pt>
              </c:numCache>
            </c:numRef>
          </c:val>
        </c:ser>
        <c:shape val="box"/>
        <c:axId val="67984768"/>
        <c:axId val="67990656"/>
        <c:axId val="0"/>
      </c:bar3DChart>
      <c:dateAx>
        <c:axId val="67984768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990656"/>
        <c:crosses val="autoZero"/>
        <c:auto val="1"/>
        <c:lblOffset val="100"/>
      </c:dateAx>
      <c:valAx>
        <c:axId val="679906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984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662141025710437"/>
          <c:y val="3.5023110854922976E-2"/>
          <c:w val="0.12654289451276929"/>
          <c:h val="0.22397832343693799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IPD Count-2012</a:t>
            </a:r>
          </a:p>
        </c:rich>
      </c:tx>
      <c:layout>
        <c:manualLayout>
          <c:xMode val="edge"/>
          <c:yMode val="edge"/>
          <c:x val="0.37715458644592514"/>
          <c:y val="7.5594648481805762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5.3083996264811105E-2"/>
          <c:y val="0.19264834227009991"/>
          <c:w val="0.92468248154861776"/>
          <c:h val="0.70351623086170179"/>
        </c:manualLayout>
      </c:layout>
      <c:bar3DChart>
        <c:barDir val="col"/>
        <c:grouping val="clustered"/>
        <c:ser>
          <c:idx val="0"/>
          <c:order val="0"/>
          <c:tx>
            <c:strRef>
              <c:f>Sheet1!$A$30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Sheet1!$B$29:$M$29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Sheet1!$B$30:$M$30</c:f>
              <c:numCache>
                <c:formatCode>General</c:formatCode>
                <c:ptCount val="12"/>
                <c:pt idx="0">
                  <c:v>3930</c:v>
                </c:pt>
                <c:pt idx="1">
                  <c:v>3971</c:v>
                </c:pt>
                <c:pt idx="2">
                  <c:v>4106</c:v>
                </c:pt>
                <c:pt idx="3">
                  <c:v>4534</c:v>
                </c:pt>
                <c:pt idx="4">
                  <c:v>4444</c:v>
                </c:pt>
                <c:pt idx="5">
                  <c:v>4429</c:v>
                </c:pt>
                <c:pt idx="6">
                  <c:v>4392</c:v>
                </c:pt>
                <c:pt idx="7">
                  <c:v>4678</c:v>
                </c:pt>
                <c:pt idx="8">
                  <c:v>4362</c:v>
                </c:pt>
                <c:pt idx="9">
                  <c:v>4802</c:v>
                </c:pt>
                <c:pt idx="10">
                  <c:v>4235</c:v>
                </c:pt>
                <c:pt idx="11">
                  <c:v>4515</c:v>
                </c:pt>
              </c:numCache>
            </c:numRef>
          </c:val>
        </c:ser>
        <c:ser>
          <c:idx val="1"/>
          <c:order val="1"/>
          <c:tx>
            <c:strRef>
              <c:f>Sheet1!$A$31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Sheet1!$B$29:$M$29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Sheet1!$B$31:$M$31</c:f>
              <c:numCache>
                <c:formatCode>General</c:formatCode>
                <c:ptCount val="12"/>
                <c:pt idx="0">
                  <c:v>3747</c:v>
                </c:pt>
                <c:pt idx="1">
                  <c:v>3916</c:v>
                </c:pt>
                <c:pt idx="2">
                  <c:v>4315</c:v>
                </c:pt>
                <c:pt idx="3">
                  <c:v>4444</c:v>
                </c:pt>
                <c:pt idx="4">
                  <c:v>4471</c:v>
                </c:pt>
                <c:pt idx="5">
                  <c:v>4176</c:v>
                </c:pt>
                <c:pt idx="6">
                  <c:v>4476</c:v>
                </c:pt>
                <c:pt idx="7">
                  <c:v>5025</c:v>
                </c:pt>
                <c:pt idx="8">
                  <c:v>4672</c:v>
                </c:pt>
                <c:pt idx="9">
                  <c:v>4306</c:v>
                </c:pt>
                <c:pt idx="10">
                  <c:v>3587</c:v>
                </c:pt>
                <c:pt idx="11">
                  <c:v>4176</c:v>
                </c:pt>
              </c:numCache>
            </c:numRef>
          </c:val>
        </c:ser>
        <c:shape val="box"/>
        <c:axId val="65972096"/>
        <c:axId val="65973632"/>
        <c:axId val="0"/>
      </c:bar3DChart>
      <c:dateAx>
        <c:axId val="65972096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973632"/>
        <c:crosses val="autoZero"/>
        <c:auto val="1"/>
        <c:lblOffset val="100"/>
      </c:dateAx>
      <c:valAx>
        <c:axId val="659736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972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516468573958372"/>
          <c:y val="0.11998651210265383"/>
          <c:w val="0.12106595109346271"/>
          <c:h val="0.270060085738247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Normal Deliveries-2012 </a:t>
            </a:r>
          </a:p>
        </c:rich>
      </c:tx>
      <c:layout>
        <c:manualLayout>
          <c:xMode val="edge"/>
          <c:yMode val="edge"/>
          <c:x val="0.25227898524717746"/>
          <c:y val="7.8125E-2"/>
        </c:manualLayout>
      </c:layout>
      <c:overlay val="1"/>
    </c:title>
    <c:view3D>
      <c:rAngAx val="1"/>
    </c:view3D>
    <c:plotArea>
      <c:layout>
        <c:manualLayout>
          <c:layoutTarget val="inner"/>
          <c:xMode val="edge"/>
          <c:yMode val="edge"/>
          <c:x val="6.9670211965494194E-2"/>
          <c:y val="0.20024315926026631"/>
          <c:w val="0.91301216254218232"/>
          <c:h val="0.65132879576493619"/>
        </c:manualLayout>
      </c:layout>
      <c:bar3DChart>
        <c:barDir val="col"/>
        <c:grouping val="clustered"/>
        <c:ser>
          <c:idx val="0"/>
          <c:order val="0"/>
          <c:tx>
            <c:strRef>
              <c:f>Sheet1!$A$52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Sheet1!$B$51:$M$51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Sheet1!$B$52:$M$52</c:f>
              <c:numCache>
                <c:formatCode>General</c:formatCode>
                <c:ptCount val="12"/>
                <c:pt idx="0">
                  <c:v>827</c:v>
                </c:pt>
                <c:pt idx="1">
                  <c:v>793</c:v>
                </c:pt>
                <c:pt idx="2">
                  <c:v>822</c:v>
                </c:pt>
                <c:pt idx="3">
                  <c:v>889</c:v>
                </c:pt>
                <c:pt idx="4">
                  <c:v>847</c:v>
                </c:pt>
                <c:pt idx="5">
                  <c:v>602</c:v>
                </c:pt>
                <c:pt idx="6">
                  <c:v>772</c:v>
                </c:pt>
                <c:pt idx="7">
                  <c:v>871</c:v>
                </c:pt>
                <c:pt idx="8">
                  <c:v>842</c:v>
                </c:pt>
                <c:pt idx="9">
                  <c:v>873</c:v>
                </c:pt>
                <c:pt idx="10">
                  <c:v>865</c:v>
                </c:pt>
                <c:pt idx="11">
                  <c:v>823</c:v>
                </c:pt>
              </c:numCache>
            </c:numRef>
          </c:val>
        </c:ser>
        <c:ser>
          <c:idx val="1"/>
          <c:order val="1"/>
          <c:tx>
            <c:strRef>
              <c:f>Sheet1!$A$53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Sheet1!$B$51:$M$51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Sheet1!$B$53:$M$53</c:f>
              <c:numCache>
                <c:formatCode>General</c:formatCode>
                <c:ptCount val="12"/>
                <c:pt idx="0">
                  <c:v>757</c:v>
                </c:pt>
                <c:pt idx="1">
                  <c:v>497</c:v>
                </c:pt>
                <c:pt idx="2">
                  <c:v>780</c:v>
                </c:pt>
                <c:pt idx="3">
                  <c:v>606</c:v>
                </c:pt>
                <c:pt idx="4">
                  <c:v>694</c:v>
                </c:pt>
                <c:pt idx="5">
                  <c:v>591</c:v>
                </c:pt>
                <c:pt idx="6">
                  <c:v>549</c:v>
                </c:pt>
                <c:pt idx="7">
                  <c:v>565</c:v>
                </c:pt>
                <c:pt idx="8">
                  <c:v>593</c:v>
                </c:pt>
                <c:pt idx="9">
                  <c:v>566</c:v>
                </c:pt>
                <c:pt idx="10">
                  <c:v>519</c:v>
                </c:pt>
                <c:pt idx="11">
                  <c:v>549</c:v>
                </c:pt>
              </c:numCache>
            </c:numRef>
          </c:val>
        </c:ser>
        <c:shape val="box"/>
        <c:axId val="66016000"/>
        <c:axId val="66017536"/>
        <c:axId val="0"/>
      </c:bar3DChart>
      <c:dateAx>
        <c:axId val="66016000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017536"/>
        <c:crosses val="autoZero"/>
        <c:auto val="1"/>
        <c:lblOffset val="100"/>
      </c:dateAx>
      <c:valAx>
        <c:axId val="6601753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0160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6405136857893"/>
          <c:y val="3.3715961286089231E-2"/>
          <c:w val="0.11861604989089686"/>
          <c:h val="0.24753772965879264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C-section Deliveries-2012</a:t>
            </a:r>
          </a:p>
        </c:rich>
      </c:tx>
      <c:layout>
        <c:manualLayout>
          <c:xMode val="edge"/>
          <c:yMode val="edge"/>
          <c:x val="0.21485494000749916"/>
          <c:y val="8.888888888888892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943602637905559E-2"/>
          <c:y val="0.20417833187518244"/>
          <c:w val="0.90352315335583067"/>
          <c:h val="0.65744140805928708"/>
        </c:manualLayout>
      </c:layout>
      <c:bar3DChart>
        <c:barDir val="col"/>
        <c:grouping val="clustered"/>
        <c:ser>
          <c:idx val="0"/>
          <c:order val="0"/>
          <c:tx>
            <c:strRef>
              <c:f>Sheet1!$A$76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Sheet1!$B$75:$M$75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Sheet1!$B$76:$M$76</c:f>
              <c:numCache>
                <c:formatCode>General</c:formatCode>
                <c:ptCount val="12"/>
                <c:pt idx="0">
                  <c:v>169</c:v>
                </c:pt>
                <c:pt idx="1">
                  <c:v>152</c:v>
                </c:pt>
                <c:pt idx="2">
                  <c:v>209</c:v>
                </c:pt>
                <c:pt idx="3">
                  <c:v>211</c:v>
                </c:pt>
                <c:pt idx="4">
                  <c:v>214</c:v>
                </c:pt>
                <c:pt idx="5">
                  <c:v>197</c:v>
                </c:pt>
                <c:pt idx="6">
                  <c:v>232</c:v>
                </c:pt>
                <c:pt idx="7">
                  <c:v>212</c:v>
                </c:pt>
                <c:pt idx="8">
                  <c:v>332</c:v>
                </c:pt>
                <c:pt idx="9">
                  <c:v>232</c:v>
                </c:pt>
                <c:pt idx="10">
                  <c:v>218</c:v>
                </c:pt>
                <c:pt idx="11">
                  <c:v>256</c:v>
                </c:pt>
              </c:numCache>
            </c:numRef>
          </c:val>
        </c:ser>
        <c:ser>
          <c:idx val="1"/>
          <c:order val="1"/>
          <c:tx>
            <c:strRef>
              <c:f>Sheet1!$A$77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Sheet1!$B$75:$M$75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Sheet1!$B$77:$M$77</c:f>
              <c:numCache>
                <c:formatCode>General</c:formatCode>
                <c:ptCount val="12"/>
                <c:pt idx="0">
                  <c:v>217</c:v>
                </c:pt>
                <c:pt idx="1">
                  <c:v>199</c:v>
                </c:pt>
                <c:pt idx="2">
                  <c:v>207</c:v>
                </c:pt>
                <c:pt idx="3">
                  <c:v>199</c:v>
                </c:pt>
                <c:pt idx="4">
                  <c:v>227</c:v>
                </c:pt>
                <c:pt idx="5">
                  <c:v>190</c:v>
                </c:pt>
                <c:pt idx="6">
                  <c:v>191</c:v>
                </c:pt>
                <c:pt idx="7">
                  <c:v>171</c:v>
                </c:pt>
                <c:pt idx="8">
                  <c:v>149</c:v>
                </c:pt>
                <c:pt idx="9">
                  <c:v>160</c:v>
                </c:pt>
                <c:pt idx="10">
                  <c:v>159</c:v>
                </c:pt>
                <c:pt idx="11">
                  <c:v>162</c:v>
                </c:pt>
              </c:numCache>
            </c:numRef>
          </c:val>
        </c:ser>
        <c:shape val="box"/>
        <c:axId val="66080128"/>
        <c:axId val="66086016"/>
        <c:axId val="0"/>
      </c:bar3DChart>
      <c:dateAx>
        <c:axId val="66080128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086016"/>
        <c:crosses val="autoZero"/>
        <c:auto val="1"/>
        <c:lblOffset val="100"/>
      </c:dateAx>
      <c:valAx>
        <c:axId val="6608601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080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609638638920161"/>
          <c:y val="5.9093201585095997E-2"/>
          <c:w val="0.11821734047949889"/>
          <c:h val="0.28382872729144176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Neonatal Death-2012</a:t>
            </a:r>
          </a:p>
        </c:rich>
      </c:tx>
      <c:layout>
        <c:manualLayout>
          <c:xMode val="edge"/>
          <c:yMode val="edge"/>
          <c:x val="0.26450000000000001"/>
          <c:y val="0.10569105691056917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5.7494911367303857E-2"/>
          <c:y val="0.22199285864266924"/>
          <c:w val="0.93288487234550255"/>
          <c:h val="0.62000469453513474"/>
        </c:manualLayout>
      </c:layout>
      <c:bar3DChart>
        <c:barDir val="col"/>
        <c:grouping val="clustered"/>
        <c:ser>
          <c:idx val="0"/>
          <c:order val="0"/>
          <c:tx>
            <c:strRef>
              <c:f>Sheet1!$A$104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Sheet1!$B$103:$M$103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Sheet1!$B$104:$M$104</c:f>
              <c:numCache>
                <c:formatCode>General</c:formatCode>
                <c:ptCount val="12"/>
                <c:pt idx="0">
                  <c:v>25</c:v>
                </c:pt>
                <c:pt idx="1">
                  <c:v>23</c:v>
                </c:pt>
                <c:pt idx="2">
                  <c:v>19</c:v>
                </c:pt>
                <c:pt idx="3">
                  <c:v>17</c:v>
                </c:pt>
                <c:pt idx="4">
                  <c:v>14</c:v>
                </c:pt>
                <c:pt idx="5">
                  <c:v>12</c:v>
                </c:pt>
                <c:pt idx="6">
                  <c:v>16</c:v>
                </c:pt>
                <c:pt idx="7">
                  <c:v>17</c:v>
                </c:pt>
                <c:pt idx="8">
                  <c:v>3</c:v>
                </c:pt>
                <c:pt idx="9">
                  <c:v>2</c:v>
                </c:pt>
                <c:pt idx="10">
                  <c:v>5</c:v>
                </c:pt>
                <c:pt idx="11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Sheet1!$A$105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Sheet1!$B$103:$M$103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Sheet1!$B$105:$M$105</c:f>
              <c:numCache>
                <c:formatCode>General</c:formatCode>
                <c:ptCount val="12"/>
                <c:pt idx="0">
                  <c:v>19</c:v>
                </c:pt>
                <c:pt idx="1">
                  <c:v>20</c:v>
                </c:pt>
                <c:pt idx="2">
                  <c:v>19</c:v>
                </c:pt>
                <c:pt idx="3">
                  <c:v>16</c:v>
                </c:pt>
                <c:pt idx="4">
                  <c:v>14</c:v>
                </c:pt>
                <c:pt idx="5">
                  <c:v>18</c:v>
                </c:pt>
                <c:pt idx="6">
                  <c:v>16</c:v>
                </c:pt>
                <c:pt idx="7">
                  <c:v>21</c:v>
                </c:pt>
                <c:pt idx="8">
                  <c:v>13</c:v>
                </c:pt>
                <c:pt idx="9">
                  <c:v>6</c:v>
                </c:pt>
                <c:pt idx="10">
                  <c:v>5</c:v>
                </c:pt>
                <c:pt idx="11">
                  <c:v>6</c:v>
                </c:pt>
              </c:numCache>
            </c:numRef>
          </c:val>
        </c:ser>
        <c:shape val="box"/>
        <c:axId val="66111744"/>
        <c:axId val="66121728"/>
        <c:axId val="0"/>
      </c:bar3DChart>
      <c:dateAx>
        <c:axId val="66111744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121728"/>
        <c:crosses val="autoZero"/>
        <c:auto val="1"/>
        <c:lblOffset val="100"/>
      </c:dateAx>
      <c:valAx>
        <c:axId val="6612172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111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282366976855162"/>
          <c:y val="4.2435610182873493E-2"/>
          <c:w val="0.14365945535384253"/>
          <c:h val="0.25761666986748633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Maternal Death-2012</a:t>
            </a:r>
          </a:p>
        </c:rich>
      </c:tx>
      <c:layout>
        <c:manualLayout>
          <c:xMode val="edge"/>
          <c:yMode val="edge"/>
          <c:x val="0.24604169544596408"/>
          <c:y val="9.8360655737704944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4.6324059492563387E-2"/>
          <c:y val="0.25452125114194984"/>
          <c:w val="0.93544964774140082"/>
          <c:h val="0.58546714809819556"/>
        </c:manualLayout>
      </c:layout>
      <c:bar3DChart>
        <c:barDir val="col"/>
        <c:grouping val="clustered"/>
        <c:ser>
          <c:idx val="0"/>
          <c:order val="0"/>
          <c:tx>
            <c:strRef>
              <c:f>Sheet1!$A$153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Sheet1!$B$152:$M$152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Sheet1!$B$153:$M$153</c:f>
              <c:numCache>
                <c:formatCode>General</c:formatCode>
                <c:ptCount val="12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6</c:v>
                </c:pt>
                <c:pt idx="5">
                  <c:v>3</c:v>
                </c:pt>
                <c:pt idx="6">
                  <c:v>0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Sheet1!$A$154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Sheet1!$B$152:$M$152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Sheet1!$B$154:$M$154</c:f>
              <c:numCache>
                <c:formatCode>General</c:formatCode>
                <c:ptCount val="12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7</c:v>
                </c:pt>
                <c:pt idx="5">
                  <c:v>8</c:v>
                </c:pt>
                <c:pt idx="6">
                  <c:v>2</c:v>
                </c:pt>
                <c:pt idx="7">
                  <c:v>0</c:v>
                </c:pt>
                <c:pt idx="8">
                  <c:v>3</c:v>
                </c:pt>
                <c:pt idx="9">
                  <c:v>2</c:v>
                </c:pt>
                <c:pt idx="10">
                  <c:v>4</c:v>
                </c:pt>
                <c:pt idx="11">
                  <c:v>3</c:v>
                </c:pt>
              </c:numCache>
            </c:numRef>
          </c:val>
        </c:ser>
        <c:shape val="box"/>
        <c:axId val="65905792"/>
        <c:axId val="65907328"/>
        <c:axId val="0"/>
      </c:bar3DChart>
      <c:dateAx>
        <c:axId val="65905792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907328"/>
        <c:crosses val="autoZero"/>
        <c:auto val="1"/>
        <c:lblOffset val="100"/>
      </c:dateAx>
      <c:valAx>
        <c:axId val="6590732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5905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943442924897561"/>
          <c:y val="5.0595714470117466E-2"/>
          <c:w val="0.13723219597550321"/>
          <c:h val="0.24382556688610646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Major Surgeries-2012</a:t>
            </a:r>
          </a:p>
        </c:rich>
      </c:tx>
      <c:layout>
        <c:manualLayout>
          <c:xMode val="edge"/>
          <c:yMode val="edge"/>
          <c:x val="0.22420755999250097"/>
          <c:y val="0.10296010296010301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8742821456802133E-2"/>
          <c:y val="0.2383290277691667"/>
          <c:w val="0.91370945819272575"/>
          <c:h val="0.62642365650239684"/>
        </c:manualLayout>
      </c:layout>
      <c:bar3DChart>
        <c:barDir val="col"/>
        <c:grouping val="clustered"/>
        <c:ser>
          <c:idx val="0"/>
          <c:order val="0"/>
          <c:tx>
            <c:strRef>
              <c:f>Sheet1!$A$177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Sheet1!$B$176:$M$176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Sheet1!$B$177:$M$177</c:f>
              <c:numCache>
                <c:formatCode>General</c:formatCode>
                <c:ptCount val="12"/>
                <c:pt idx="0">
                  <c:v>318</c:v>
                </c:pt>
                <c:pt idx="1">
                  <c:v>297</c:v>
                </c:pt>
                <c:pt idx="2">
                  <c:v>288</c:v>
                </c:pt>
                <c:pt idx="3">
                  <c:v>365</c:v>
                </c:pt>
                <c:pt idx="4">
                  <c:v>365</c:v>
                </c:pt>
                <c:pt idx="5">
                  <c:v>312</c:v>
                </c:pt>
                <c:pt idx="6">
                  <c:v>389</c:v>
                </c:pt>
                <c:pt idx="7">
                  <c:v>231</c:v>
                </c:pt>
                <c:pt idx="8">
                  <c:v>302</c:v>
                </c:pt>
                <c:pt idx="9">
                  <c:v>370</c:v>
                </c:pt>
                <c:pt idx="10">
                  <c:v>345</c:v>
                </c:pt>
                <c:pt idx="11">
                  <c:v>368</c:v>
                </c:pt>
              </c:numCache>
            </c:numRef>
          </c:val>
        </c:ser>
        <c:ser>
          <c:idx val="1"/>
          <c:order val="1"/>
          <c:tx>
            <c:strRef>
              <c:f>Sheet1!$A$178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Sheet1!$B$176:$M$176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Sheet1!$B$178:$M$178</c:f>
              <c:numCache>
                <c:formatCode>General</c:formatCode>
                <c:ptCount val="12"/>
                <c:pt idx="0">
                  <c:v>239</c:v>
                </c:pt>
                <c:pt idx="1">
                  <c:v>247</c:v>
                </c:pt>
                <c:pt idx="2">
                  <c:v>272</c:v>
                </c:pt>
                <c:pt idx="3">
                  <c:v>235</c:v>
                </c:pt>
                <c:pt idx="4">
                  <c:v>264</c:v>
                </c:pt>
                <c:pt idx="5">
                  <c:v>203</c:v>
                </c:pt>
                <c:pt idx="6">
                  <c:v>211</c:v>
                </c:pt>
                <c:pt idx="7">
                  <c:v>208</c:v>
                </c:pt>
                <c:pt idx="8">
                  <c:v>169</c:v>
                </c:pt>
                <c:pt idx="9">
                  <c:v>189</c:v>
                </c:pt>
                <c:pt idx="10">
                  <c:v>179</c:v>
                </c:pt>
                <c:pt idx="11">
                  <c:v>222</c:v>
                </c:pt>
              </c:numCache>
            </c:numRef>
          </c:val>
        </c:ser>
        <c:shape val="box"/>
        <c:axId val="66330624"/>
        <c:axId val="66332160"/>
        <c:axId val="0"/>
      </c:bar3DChart>
      <c:dateAx>
        <c:axId val="66330624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332160"/>
        <c:crosses val="autoZero"/>
        <c:auto val="1"/>
        <c:lblOffset val="100"/>
      </c:dateAx>
      <c:valAx>
        <c:axId val="6633216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330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845624765654292"/>
          <c:y val="4.4536932883389592E-2"/>
          <c:w val="0.13256680685297179"/>
          <c:h val="0.24543479362376999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Lab. Tests-2012</a:t>
            </a:r>
          </a:p>
        </c:rich>
      </c:tx>
      <c:layout>
        <c:manualLayout>
          <c:xMode val="edge"/>
          <c:yMode val="edge"/>
          <c:x val="0.30692192192192203"/>
          <c:y val="0.10547667342799194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9.215871545468575E-2"/>
          <c:y val="0.24468593258303581"/>
          <c:w val="0.88991664893239675"/>
          <c:h val="0.59827101733987154"/>
        </c:manualLayout>
      </c:layout>
      <c:bar3DChart>
        <c:barDir val="col"/>
        <c:grouping val="clustered"/>
        <c:ser>
          <c:idx val="0"/>
          <c:order val="0"/>
          <c:tx>
            <c:strRef>
              <c:f>Sheet1!$A$228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Sheet1!$B$227:$M$227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Sheet1!$B$228:$M$228</c:f>
              <c:numCache>
                <c:formatCode>General</c:formatCode>
                <c:ptCount val="12"/>
                <c:pt idx="0">
                  <c:v>8976</c:v>
                </c:pt>
                <c:pt idx="1">
                  <c:v>9876</c:v>
                </c:pt>
                <c:pt idx="2">
                  <c:v>8765</c:v>
                </c:pt>
                <c:pt idx="3">
                  <c:v>12365</c:v>
                </c:pt>
                <c:pt idx="4">
                  <c:v>15676</c:v>
                </c:pt>
                <c:pt idx="5">
                  <c:v>15456</c:v>
                </c:pt>
                <c:pt idx="6">
                  <c:v>17654</c:v>
                </c:pt>
                <c:pt idx="7">
                  <c:v>13467</c:v>
                </c:pt>
                <c:pt idx="8">
                  <c:v>14665</c:v>
                </c:pt>
                <c:pt idx="9">
                  <c:v>16787</c:v>
                </c:pt>
                <c:pt idx="10">
                  <c:v>12333</c:v>
                </c:pt>
                <c:pt idx="11">
                  <c:v>16989</c:v>
                </c:pt>
              </c:numCache>
            </c:numRef>
          </c:val>
        </c:ser>
        <c:ser>
          <c:idx val="1"/>
          <c:order val="1"/>
          <c:tx>
            <c:strRef>
              <c:f>Sheet1!$A$229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Sheet1!$B$227:$M$227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Sheet1!$B$229:$M$229</c:f>
              <c:numCache>
                <c:formatCode>General</c:formatCode>
                <c:ptCount val="12"/>
                <c:pt idx="0">
                  <c:v>15296</c:v>
                </c:pt>
                <c:pt idx="1">
                  <c:v>12711</c:v>
                </c:pt>
                <c:pt idx="2">
                  <c:v>13558</c:v>
                </c:pt>
                <c:pt idx="3">
                  <c:v>12112</c:v>
                </c:pt>
                <c:pt idx="4">
                  <c:v>13669</c:v>
                </c:pt>
                <c:pt idx="5">
                  <c:v>13229</c:v>
                </c:pt>
                <c:pt idx="6">
                  <c:v>15996</c:v>
                </c:pt>
                <c:pt idx="7">
                  <c:v>19578</c:v>
                </c:pt>
                <c:pt idx="8">
                  <c:v>16058</c:v>
                </c:pt>
                <c:pt idx="9">
                  <c:v>14451</c:v>
                </c:pt>
                <c:pt idx="10">
                  <c:v>11234</c:v>
                </c:pt>
                <c:pt idx="11">
                  <c:v>13234</c:v>
                </c:pt>
              </c:numCache>
            </c:numRef>
          </c:val>
        </c:ser>
        <c:shape val="box"/>
        <c:axId val="66366080"/>
        <c:axId val="66384256"/>
        <c:axId val="0"/>
      </c:bar3DChart>
      <c:dateAx>
        <c:axId val="66366080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384256"/>
        <c:crosses val="autoZero"/>
        <c:auto val="1"/>
        <c:lblOffset val="100"/>
      </c:dateAx>
      <c:valAx>
        <c:axId val="663842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366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713279957652355"/>
          <c:y val="7.4943593511257373E-2"/>
          <c:w val="0.12942182227221588"/>
          <c:h val="0.24386620029494291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6"/>
  <c:chart>
    <c:title>
      <c:tx>
        <c:rich>
          <a:bodyPr/>
          <a:lstStyle/>
          <a:p>
            <a:pPr>
              <a:defRPr/>
            </a:pPr>
            <a:r>
              <a:rPr lang="en-IN"/>
              <a:t>Total No. of X-rays performed-2012</a:t>
            </a:r>
          </a:p>
        </c:rich>
      </c:tx>
      <c:layout>
        <c:manualLayout>
          <c:xMode val="edge"/>
          <c:yMode val="edge"/>
          <c:x val="0.2376900584795322"/>
          <c:y val="0.12195121951219511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6.9510867062669804E-2"/>
          <c:y val="0.21847852131939971"/>
          <c:w val="0.90365934521342739"/>
          <c:h val="0.62326718306553142"/>
        </c:manualLayout>
      </c:layout>
      <c:bar3DChart>
        <c:barDir val="col"/>
        <c:grouping val="clustered"/>
        <c:ser>
          <c:idx val="0"/>
          <c:order val="0"/>
          <c:tx>
            <c:strRef>
              <c:f>Sheet1!$A$254</c:f>
              <c:strCache>
                <c:ptCount val="1"/>
                <c:pt idx="0">
                  <c:v>DHH-Balasore</c:v>
                </c:pt>
              </c:strCache>
            </c:strRef>
          </c:tx>
          <c:cat>
            <c:numRef>
              <c:f>Sheet1!$B$253:$M$253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Sheet1!$B$254:$M$254</c:f>
              <c:numCache>
                <c:formatCode>General</c:formatCode>
                <c:ptCount val="12"/>
                <c:pt idx="0">
                  <c:v>467</c:v>
                </c:pt>
                <c:pt idx="1">
                  <c:v>451</c:v>
                </c:pt>
                <c:pt idx="2">
                  <c:v>392</c:v>
                </c:pt>
                <c:pt idx="3">
                  <c:v>379</c:v>
                </c:pt>
                <c:pt idx="4">
                  <c:v>501</c:v>
                </c:pt>
                <c:pt idx="5">
                  <c:v>363</c:v>
                </c:pt>
                <c:pt idx="6">
                  <c:v>324</c:v>
                </c:pt>
                <c:pt idx="7">
                  <c:v>412</c:v>
                </c:pt>
                <c:pt idx="8">
                  <c:v>398</c:v>
                </c:pt>
                <c:pt idx="9">
                  <c:v>521</c:v>
                </c:pt>
                <c:pt idx="10">
                  <c:v>467</c:v>
                </c:pt>
                <c:pt idx="11">
                  <c:v>512</c:v>
                </c:pt>
              </c:numCache>
            </c:numRef>
          </c:val>
        </c:ser>
        <c:ser>
          <c:idx val="1"/>
          <c:order val="1"/>
          <c:tx>
            <c:strRef>
              <c:f>Sheet1!$A$255</c:f>
              <c:strCache>
                <c:ptCount val="1"/>
                <c:pt idx="0">
                  <c:v>DHH-Baripada</c:v>
                </c:pt>
              </c:strCache>
            </c:strRef>
          </c:tx>
          <c:cat>
            <c:numRef>
              <c:f>Sheet1!$B$253:$M$253</c:f>
              <c:numCache>
                <c:formatCode>mmm/yy</c:formatCode>
                <c:ptCount val="12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</c:numCache>
            </c:numRef>
          </c:cat>
          <c:val>
            <c:numRef>
              <c:f>Sheet1!$B$255:$M$255</c:f>
              <c:numCache>
                <c:formatCode>General</c:formatCode>
                <c:ptCount val="12"/>
                <c:pt idx="0">
                  <c:v>650</c:v>
                </c:pt>
                <c:pt idx="1">
                  <c:v>1014</c:v>
                </c:pt>
                <c:pt idx="2">
                  <c:v>680</c:v>
                </c:pt>
                <c:pt idx="3">
                  <c:v>871</c:v>
                </c:pt>
                <c:pt idx="4">
                  <c:v>807</c:v>
                </c:pt>
                <c:pt idx="5">
                  <c:v>881</c:v>
                </c:pt>
                <c:pt idx="6">
                  <c:v>943</c:v>
                </c:pt>
                <c:pt idx="7">
                  <c:v>873</c:v>
                </c:pt>
                <c:pt idx="8">
                  <c:v>822</c:v>
                </c:pt>
                <c:pt idx="9">
                  <c:v>837</c:v>
                </c:pt>
                <c:pt idx="10">
                  <c:v>812</c:v>
                </c:pt>
                <c:pt idx="11">
                  <c:v>765</c:v>
                </c:pt>
              </c:numCache>
            </c:numRef>
          </c:val>
        </c:ser>
        <c:shape val="box"/>
        <c:axId val="67708416"/>
        <c:axId val="67709952"/>
        <c:axId val="0"/>
      </c:bar3DChart>
      <c:dateAx>
        <c:axId val="67708416"/>
        <c:scaling>
          <c:orientation val="minMax"/>
        </c:scaling>
        <c:axPos val="b"/>
        <c:numFmt formatCode="mmm/yy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709952"/>
        <c:crosses val="autoZero"/>
        <c:auto val="1"/>
        <c:lblOffset val="100"/>
      </c:dateAx>
      <c:valAx>
        <c:axId val="677099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7708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190430588068389"/>
          <c:y val="2.3580009815846188E-2"/>
          <c:w val="0.13007767610129814"/>
          <c:h val="0.27684164479440082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73026-8107-4C2B-BD4F-20729A1C817E}" type="doc">
      <dgm:prSet loTypeId="urn:microsoft.com/office/officeart/2005/8/layout/radial6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4A4AAF6-A4CD-43EC-BDFE-4624AA0ED81F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OCTAVO SOLUTIONS PVT. LTD.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07728899-EBF1-4B63-BED2-4EE4781C863C}" type="parTrans" cxnId="{1C5AA2F0-3E3C-4962-8F51-3492C1FDCA04}">
      <dgm:prSet/>
      <dgm:spPr/>
      <dgm:t>
        <a:bodyPr/>
        <a:lstStyle/>
        <a:p>
          <a:endParaRPr lang="en-US" sz="1400"/>
        </a:p>
      </dgm:t>
    </dgm:pt>
    <dgm:pt modelId="{C1926E14-22B6-45CC-860E-8A918593DD52}" type="sibTrans" cxnId="{1C5AA2F0-3E3C-4962-8F51-3492C1FDCA04}">
      <dgm:prSet/>
      <dgm:spPr/>
      <dgm:t>
        <a:bodyPr/>
        <a:lstStyle/>
        <a:p>
          <a:endParaRPr lang="en-US" sz="1400"/>
        </a:p>
      </dgm:t>
    </dgm:pt>
    <dgm:pt modelId="{68EE4804-8292-43B4-BA9F-82A54D67FB46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Hospital Projects &amp; Strategic Planning 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C0DA3D30-8093-4974-A79E-6B72C6A81B75}" type="parTrans" cxnId="{DB2843DF-584F-496B-9158-67620D8591BE}">
      <dgm:prSet/>
      <dgm:spPr/>
      <dgm:t>
        <a:bodyPr/>
        <a:lstStyle/>
        <a:p>
          <a:endParaRPr lang="en-US" sz="1400"/>
        </a:p>
      </dgm:t>
    </dgm:pt>
    <dgm:pt modelId="{49783458-F878-4E99-9CBE-570512273213}" type="sibTrans" cxnId="{DB2843DF-584F-496B-9158-67620D8591BE}">
      <dgm:prSet/>
      <dgm:spPr/>
      <dgm:t>
        <a:bodyPr/>
        <a:lstStyle/>
        <a:p>
          <a:endParaRPr lang="en-US" sz="1400"/>
        </a:p>
      </dgm:t>
    </dgm:pt>
    <dgm:pt modelId="{D169372E-7712-41C3-A2E5-F0CDCE9642D5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Quality Healthcare Accreditation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C91220D8-37FF-475C-A3F7-D358FD62A84B}" type="parTrans" cxnId="{118803F5-7B15-441A-8848-FB4E54597F7B}">
      <dgm:prSet/>
      <dgm:spPr/>
      <dgm:t>
        <a:bodyPr/>
        <a:lstStyle/>
        <a:p>
          <a:endParaRPr lang="en-US" sz="1400"/>
        </a:p>
      </dgm:t>
    </dgm:pt>
    <dgm:pt modelId="{95397162-AE10-43FA-8740-A04B3B8C911F}" type="sibTrans" cxnId="{118803F5-7B15-441A-8848-FB4E54597F7B}">
      <dgm:prSet/>
      <dgm:spPr/>
      <dgm:t>
        <a:bodyPr/>
        <a:lstStyle/>
        <a:p>
          <a:endParaRPr lang="en-US" sz="1400"/>
        </a:p>
      </dgm:t>
    </dgm:pt>
    <dgm:pt modelId="{BA50A7F0-6996-454F-8EF4-66109554D57C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Public &amp; Rural Health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24CEE39F-4096-467F-BF67-4DA202433EB8}" type="parTrans" cxnId="{1D3C7055-E9E4-448B-B36B-926EEFADCCD4}">
      <dgm:prSet/>
      <dgm:spPr/>
      <dgm:t>
        <a:bodyPr/>
        <a:lstStyle/>
        <a:p>
          <a:endParaRPr lang="en-US" sz="1400"/>
        </a:p>
      </dgm:t>
    </dgm:pt>
    <dgm:pt modelId="{8A4484AF-35FD-439D-844E-FEF9D64B60C8}" type="sibTrans" cxnId="{1D3C7055-E9E4-448B-B36B-926EEFADCCD4}">
      <dgm:prSet/>
      <dgm:spPr/>
      <dgm:t>
        <a:bodyPr/>
        <a:lstStyle/>
        <a:p>
          <a:endParaRPr lang="en-US" sz="1400"/>
        </a:p>
      </dgm:t>
    </dgm:pt>
    <dgm:pt modelId="{87571A10-011F-4B44-B68C-71D9D7ECCBF3}">
      <dgm:prSet phldrT="[Text]" custT="1"/>
      <dgm:spPr/>
      <dgm:t>
        <a:bodyPr/>
        <a:lstStyle/>
        <a:p>
          <a:pPr algn="ctr"/>
          <a:r>
            <a:rPr lang="en-US" sz="1400" b="1" dirty="0" smtClean="0">
              <a:latin typeface="Arial" pitchFamily="34" charset="0"/>
              <a:cs typeface="Arial" pitchFamily="34" charset="0"/>
            </a:rPr>
            <a:t>Operations &amp; System Development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4123EE90-3343-4947-A9C9-FA12673DCDA3}" type="parTrans" cxnId="{6CD32C0F-6ADC-4580-9440-D38282268ECA}">
      <dgm:prSet/>
      <dgm:spPr/>
      <dgm:t>
        <a:bodyPr/>
        <a:lstStyle/>
        <a:p>
          <a:endParaRPr lang="en-US" sz="1400"/>
        </a:p>
      </dgm:t>
    </dgm:pt>
    <dgm:pt modelId="{A755F15A-6E15-4F04-AFD1-B04F11B91BA0}" type="sibTrans" cxnId="{6CD32C0F-6ADC-4580-9440-D38282268ECA}">
      <dgm:prSet/>
      <dgm:spPr/>
      <dgm:t>
        <a:bodyPr/>
        <a:lstStyle/>
        <a:p>
          <a:endParaRPr lang="en-US" sz="1400"/>
        </a:p>
      </dgm:t>
    </dgm:pt>
    <dgm:pt modelId="{50F082D8-653E-4A66-804A-FB405AEA1DFC}">
      <dgm:prSet phldrT="[Text]" custT="1"/>
      <dgm:spPr/>
      <dgm:t>
        <a:bodyPr/>
        <a:lstStyle/>
        <a:p>
          <a:pPr algn="ctr"/>
          <a:r>
            <a:rPr lang="en-US" sz="1400" b="1" dirty="0" smtClean="0">
              <a:latin typeface="Arial" pitchFamily="34" charset="0"/>
              <a:cs typeface="Arial" pitchFamily="34" charset="0"/>
            </a:rPr>
            <a:t>Capacity Building 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3C0AC4A1-0154-495F-8F44-7ED7D60CDE45}" type="parTrans" cxnId="{9A8EA35E-5EB1-42C3-8FEC-E8F015DF26E5}">
      <dgm:prSet/>
      <dgm:spPr/>
      <dgm:t>
        <a:bodyPr/>
        <a:lstStyle/>
        <a:p>
          <a:endParaRPr lang="en-US" sz="1400"/>
        </a:p>
      </dgm:t>
    </dgm:pt>
    <dgm:pt modelId="{B00731E0-DE2F-4A08-A86D-72E102FA49BD}" type="sibTrans" cxnId="{9A8EA35E-5EB1-42C3-8FEC-E8F015DF26E5}">
      <dgm:prSet/>
      <dgm:spPr/>
      <dgm:t>
        <a:bodyPr/>
        <a:lstStyle/>
        <a:p>
          <a:endParaRPr lang="en-US" sz="1400"/>
        </a:p>
      </dgm:t>
    </dgm:pt>
    <dgm:pt modelId="{1EE55EB2-FDC8-4872-AFCB-491432DF196C}">
      <dgm:prSet phldrT="[Text]" custT="1"/>
      <dgm:spPr/>
      <dgm:t>
        <a:bodyPr/>
        <a:lstStyle/>
        <a:p>
          <a:pPr algn="ctr"/>
          <a:r>
            <a:rPr lang="en-US" sz="1400" b="1" dirty="0" smtClean="0">
              <a:latin typeface="Arial" pitchFamily="34" charset="0"/>
              <a:cs typeface="Arial" pitchFamily="34" charset="0"/>
            </a:rPr>
            <a:t>Public Private Partnership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8677E1F0-B3FF-46FC-B392-9B402EF36B42}" type="parTrans" cxnId="{2B0E42EF-0B9A-414C-BBA2-1F97D29C1A0F}">
      <dgm:prSet/>
      <dgm:spPr/>
      <dgm:t>
        <a:bodyPr/>
        <a:lstStyle/>
        <a:p>
          <a:endParaRPr lang="en-US" sz="1400"/>
        </a:p>
      </dgm:t>
    </dgm:pt>
    <dgm:pt modelId="{F7545E1A-7911-4331-AD73-F4599F0FEC60}" type="sibTrans" cxnId="{2B0E42EF-0B9A-414C-BBA2-1F97D29C1A0F}">
      <dgm:prSet/>
      <dgm:spPr/>
      <dgm:t>
        <a:bodyPr/>
        <a:lstStyle/>
        <a:p>
          <a:endParaRPr lang="en-US" sz="1400"/>
        </a:p>
      </dgm:t>
    </dgm:pt>
    <dgm:pt modelId="{7F2295D3-DD44-4B6D-8602-27B12DE231BA}" type="pres">
      <dgm:prSet presAssocID="{6E973026-8107-4C2B-BD4F-20729A1C817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C49C08-90FF-442C-8324-0B78227E49EF}" type="pres">
      <dgm:prSet presAssocID="{64A4AAF6-A4CD-43EC-BDFE-4624AA0ED81F}" presName="centerShape" presStyleLbl="node0" presStyleIdx="0" presStyleCnt="1" custLinFactNeighborX="-1284" custLinFactNeighborY="2261"/>
      <dgm:spPr/>
      <dgm:t>
        <a:bodyPr/>
        <a:lstStyle/>
        <a:p>
          <a:endParaRPr lang="en-US"/>
        </a:p>
      </dgm:t>
    </dgm:pt>
    <dgm:pt modelId="{4985CF4B-8B1C-4891-B1FB-3142202007B3}" type="pres">
      <dgm:prSet presAssocID="{68EE4804-8292-43B4-BA9F-82A54D67FB46}" presName="node" presStyleLbl="node1" presStyleIdx="0" presStyleCnt="6" custScaleX="122833" custRadScaleRad="83546" custRadScaleInc="-8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807F8-467D-4C6A-8ABE-B33969ADFAB5}" type="pres">
      <dgm:prSet presAssocID="{68EE4804-8292-43B4-BA9F-82A54D67FB46}" presName="dummy" presStyleCnt="0"/>
      <dgm:spPr/>
      <dgm:t>
        <a:bodyPr/>
        <a:lstStyle/>
        <a:p>
          <a:endParaRPr lang="en-IN"/>
        </a:p>
      </dgm:t>
    </dgm:pt>
    <dgm:pt modelId="{CDDF90CA-5072-4A81-B379-1163E7B5BD5C}" type="pres">
      <dgm:prSet presAssocID="{49783458-F878-4E99-9CBE-57051227321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0236D23B-B506-4F27-B11F-39B0B9683B4F}" type="pres">
      <dgm:prSet presAssocID="{D169372E-7712-41C3-A2E5-F0CDCE9642D5}" presName="node" presStyleLbl="node1" presStyleIdx="1" presStyleCnt="6" custScaleX="146227">
        <dgm:presLayoutVars>
          <dgm:bulletEnabled val="1"/>
        </dgm:presLayoutVars>
      </dgm:prSet>
      <dgm:spPr>
        <a:prstGeom prst="flowChartConnector">
          <a:avLst/>
        </a:prstGeom>
      </dgm:spPr>
      <dgm:t>
        <a:bodyPr/>
        <a:lstStyle/>
        <a:p>
          <a:endParaRPr lang="en-US"/>
        </a:p>
      </dgm:t>
    </dgm:pt>
    <dgm:pt modelId="{C4FA8018-4F03-42A7-9701-7959B4B3D1ED}" type="pres">
      <dgm:prSet presAssocID="{D169372E-7712-41C3-A2E5-F0CDCE9642D5}" presName="dummy" presStyleCnt="0"/>
      <dgm:spPr/>
      <dgm:t>
        <a:bodyPr/>
        <a:lstStyle/>
        <a:p>
          <a:endParaRPr lang="en-IN"/>
        </a:p>
      </dgm:t>
    </dgm:pt>
    <dgm:pt modelId="{46115A73-54D0-42D6-AC77-2292E74F86BC}" type="pres">
      <dgm:prSet presAssocID="{95397162-AE10-43FA-8740-A04B3B8C911F}" presName="sibTrans" presStyleLbl="sibTrans2D1" presStyleIdx="1" presStyleCnt="6"/>
      <dgm:spPr/>
      <dgm:t>
        <a:bodyPr/>
        <a:lstStyle/>
        <a:p>
          <a:endParaRPr lang="en-US"/>
        </a:p>
      </dgm:t>
    </dgm:pt>
    <dgm:pt modelId="{6EC2F7FF-DB3F-4348-888C-515A27C334F8}" type="pres">
      <dgm:prSet presAssocID="{BA50A7F0-6996-454F-8EF4-66109554D57C}" presName="node" presStyleLbl="node1" presStyleIdx="2" presStyleCnt="6" custScaleX="125117" custRadScaleRad="99636" custRadScaleInc="-22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D2A42-F08D-44B7-9B7D-F835083FD00B}" type="pres">
      <dgm:prSet presAssocID="{BA50A7F0-6996-454F-8EF4-66109554D57C}" presName="dummy" presStyleCnt="0"/>
      <dgm:spPr/>
      <dgm:t>
        <a:bodyPr/>
        <a:lstStyle/>
        <a:p>
          <a:endParaRPr lang="en-IN"/>
        </a:p>
      </dgm:t>
    </dgm:pt>
    <dgm:pt modelId="{8E12AC09-0B29-4A80-B59F-0B5F4EB0242F}" type="pres">
      <dgm:prSet presAssocID="{8A4484AF-35FD-439D-844E-FEF9D64B60C8}" presName="sibTrans" presStyleLbl="sibTrans2D1" presStyleIdx="2" presStyleCnt="6"/>
      <dgm:spPr/>
      <dgm:t>
        <a:bodyPr/>
        <a:lstStyle/>
        <a:p>
          <a:endParaRPr lang="en-US"/>
        </a:p>
      </dgm:t>
    </dgm:pt>
    <dgm:pt modelId="{FACAE721-8C14-411F-9E65-BA2C214869E4}" type="pres">
      <dgm:prSet presAssocID="{87571A10-011F-4B44-B68C-71D9D7ECCBF3}" presName="node" presStyleLbl="node1" presStyleIdx="3" presStyleCnt="6" custScaleX="147251" custScaleY="105476" custRadScaleRad="94335" custRadScaleInc="-105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84950E-F158-4832-B908-B5CC7279ACEE}" type="pres">
      <dgm:prSet presAssocID="{87571A10-011F-4B44-B68C-71D9D7ECCBF3}" presName="dummy" presStyleCnt="0"/>
      <dgm:spPr/>
      <dgm:t>
        <a:bodyPr/>
        <a:lstStyle/>
        <a:p>
          <a:endParaRPr lang="en-IN"/>
        </a:p>
      </dgm:t>
    </dgm:pt>
    <dgm:pt modelId="{37683FFD-7837-4E29-858D-3A05D4650BE6}" type="pres">
      <dgm:prSet presAssocID="{A755F15A-6E15-4F04-AFD1-B04F11B91BA0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ABDB145-EEFF-4E5B-BC3D-E75801CBF9AB}" type="pres">
      <dgm:prSet presAssocID="{50F082D8-653E-4A66-804A-FB405AEA1DFC}" presName="node" presStyleLbl="node1" presStyleIdx="4" presStyleCnt="6" custScaleX="117329" custRadScaleRad="98177" custRadScaleInc="94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6CA1E-E820-4FF1-850B-A6970F3CD5A5}" type="pres">
      <dgm:prSet presAssocID="{50F082D8-653E-4A66-804A-FB405AEA1DFC}" presName="dummy" presStyleCnt="0"/>
      <dgm:spPr/>
      <dgm:t>
        <a:bodyPr/>
        <a:lstStyle/>
        <a:p>
          <a:endParaRPr lang="en-IN"/>
        </a:p>
      </dgm:t>
    </dgm:pt>
    <dgm:pt modelId="{1915AA78-95EF-4568-932E-4372D9E22D21}" type="pres">
      <dgm:prSet presAssocID="{B00731E0-DE2F-4A08-A86D-72E102FA49BD}" presName="sibTrans" presStyleLbl="sibTrans2D1" presStyleIdx="4" presStyleCnt="6"/>
      <dgm:spPr/>
      <dgm:t>
        <a:bodyPr/>
        <a:lstStyle/>
        <a:p>
          <a:endParaRPr lang="en-US"/>
        </a:p>
      </dgm:t>
    </dgm:pt>
    <dgm:pt modelId="{4F88FDC3-A86B-4414-9204-200F551AD961}" type="pres">
      <dgm:prSet presAssocID="{1EE55EB2-FDC8-4872-AFCB-491432DF196C}" presName="node" presStyleLbl="node1" presStyleIdx="5" presStyleCnt="6" custScaleX="128160" custRadScaleRad="97360" custRadScaleInc="-14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229E5-D824-403A-9158-27C762E6E5F4}" type="pres">
      <dgm:prSet presAssocID="{1EE55EB2-FDC8-4872-AFCB-491432DF196C}" presName="dummy" presStyleCnt="0"/>
      <dgm:spPr/>
      <dgm:t>
        <a:bodyPr/>
        <a:lstStyle/>
        <a:p>
          <a:endParaRPr lang="en-IN"/>
        </a:p>
      </dgm:t>
    </dgm:pt>
    <dgm:pt modelId="{7DFD1DF3-0168-47BF-A8F8-D52382EB684C}" type="pres">
      <dgm:prSet presAssocID="{F7545E1A-7911-4331-AD73-F4599F0FEC60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59D52785-EF8A-4F5D-B8DE-01BF89A439AA}" type="presOf" srcId="{50F082D8-653E-4A66-804A-FB405AEA1DFC}" destId="{5ABDB145-EEFF-4E5B-BC3D-E75801CBF9AB}" srcOrd="0" destOrd="0" presId="urn:microsoft.com/office/officeart/2005/8/layout/radial6"/>
    <dgm:cxn modelId="{118803F5-7B15-441A-8848-FB4E54597F7B}" srcId="{64A4AAF6-A4CD-43EC-BDFE-4624AA0ED81F}" destId="{D169372E-7712-41C3-A2E5-F0CDCE9642D5}" srcOrd="1" destOrd="0" parTransId="{C91220D8-37FF-475C-A3F7-D358FD62A84B}" sibTransId="{95397162-AE10-43FA-8740-A04B3B8C911F}"/>
    <dgm:cxn modelId="{1D3C7055-E9E4-448B-B36B-926EEFADCCD4}" srcId="{64A4AAF6-A4CD-43EC-BDFE-4624AA0ED81F}" destId="{BA50A7F0-6996-454F-8EF4-66109554D57C}" srcOrd="2" destOrd="0" parTransId="{24CEE39F-4096-467F-BF67-4DA202433EB8}" sibTransId="{8A4484AF-35FD-439D-844E-FEF9D64B60C8}"/>
    <dgm:cxn modelId="{DBBA0854-C04D-431C-A67E-13F5C538D943}" type="presOf" srcId="{95397162-AE10-43FA-8740-A04B3B8C911F}" destId="{46115A73-54D0-42D6-AC77-2292E74F86BC}" srcOrd="0" destOrd="0" presId="urn:microsoft.com/office/officeart/2005/8/layout/radial6"/>
    <dgm:cxn modelId="{57CCFE1D-DB94-4214-A3FC-1F5C2BA851CF}" type="presOf" srcId="{64A4AAF6-A4CD-43EC-BDFE-4624AA0ED81F}" destId="{82C49C08-90FF-442C-8324-0B78227E49EF}" srcOrd="0" destOrd="0" presId="urn:microsoft.com/office/officeart/2005/8/layout/radial6"/>
    <dgm:cxn modelId="{62694C38-6BC1-4B64-8946-9EAC34EAC84D}" type="presOf" srcId="{8A4484AF-35FD-439D-844E-FEF9D64B60C8}" destId="{8E12AC09-0B29-4A80-B59F-0B5F4EB0242F}" srcOrd="0" destOrd="0" presId="urn:microsoft.com/office/officeart/2005/8/layout/radial6"/>
    <dgm:cxn modelId="{C80AFB18-D7B7-43B4-AE3C-020614404AD7}" type="presOf" srcId="{D169372E-7712-41C3-A2E5-F0CDCE9642D5}" destId="{0236D23B-B506-4F27-B11F-39B0B9683B4F}" srcOrd="0" destOrd="0" presId="urn:microsoft.com/office/officeart/2005/8/layout/radial6"/>
    <dgm:cxn modelId="{D6EA3DFD-1CF4-49DD-937D-DC12663A0FBB}" type="presOf" srcId="{F7545E1A-7911-4331-AD73-F4599F0FEC60}" destId="{7DFD1DF3-0168-47BF-A8F8-D52382EB684C}" srcOrd="0" destOrd="0" presId="urn:microsoft.com/office/officeart/2005/8/layout/radial6"/>
    <dgm:cxn modelId="{D4357F62-751D-45EF-B1A2-4BB78397B8A2}" type="presOf" srcId="{87571A10-011F-4B44-B68C-71D9D7ECCBF3}" destId="{FACAE721-8C14-411F-9E65-BA2C214869E4}" srcOrd="0" destOrd="0" presId="urn:microsoft.com/office/officeart/2005/8/layout/radial6"/>
    <dgm:cxn modelId="{F3BAC576-8CDC-4249-9DDA-B1021414599F}" type="presOf" srcId="{A755F15A-6E15-4F04-AFD1-B04F11B91BA0}" destId="{37683FFD-7837-4E29-858D-3A05D4650BE6}" srcOrd="0" destOrd="0" presId="urn:microsoft.com/office/officeart/2005/8/layout/radial6"/>
    <dgm:cxn modelId="{9A8EA35E-5EB1-42C3-8FEC-E8F015DF26E5}" srcId="{64A4AAF6-A4CD-43EC-BDFE-4624AA0ED81F}" destId="{50F082D8-653E-4A66-804A-FB405AEA1DFC}" srcOrd="4" destOrd="0" parTransId="{3C0AC4A1-0154-495F-8F44-7ED7D60CDE45}" sibTransId="{B00731E0-DE2F-4A08-A86D-72E102FA49BD}"/>
    <dgm:cxn modelId="{38AA5A55-3334-479C-A235-4A96B4E2186D}" type="presOf" srcId="{68EE4804-8292-43B4-BA9F-82A54D67FB46}" destId="{4985CF4B-8B1C-4891-B1FB-3142202007B3}" srcOrd="0" destOrd="0" presId="urn:microsoft.com/office/officeart/2005/8/layout/radial6"/>
    <dgm:cxn modelId="{0E81E7D6-FF14-41F8-BF13-6ECAAA07BA1E}" type="presOf" srcId="{49783458-F878-4E99-9CBE-570512273213}" destId="{CDDF90CA-5072-4A81-B379-1163E7B5BD5C}" srcOrd="0" destOrd="0" presId="urn:microsoft.com/office/officeart/2005/8/layout/radial6"/>
    <dgm:cxn modelId="{0BFAC89E-5D91-4644-8F7C-AA7CE23D6245}" type="presOf" srcId="{1EE55EB2-FDC8-4872-AFCB-491432DF196C}" destId="{4F88FDC3-A86B-4414-9204-200F551AD961}" srcOrd="0" destOrd="0" presId="urn:microsoft.com/office/officeart/2005/8/layout/radial6"/>
    <dgm:cxn modelId="{A641E849-D08B-4028-A91D-76C0F3322EC4}" type="presOf" srcId="{6E973026-8107-4C2B-BD4F-20729A1C817E}" destId="{7F2295D3-DD44-4B6D-8602-27B12DE231BA}" srcOrd="0" destOrd="0" presId="urn:microsoft.com/office/officeart/2005/8/layout/radial6"/>
    <dgm:cxn modelId="{DB2843DF-584F-496B-9158-67620D8591BE}" srcId="{64A4AAF6-A4CD-43EC-BDFE-4624AA0ED81F}" destId="{68EE4804-8292-43B4-BA9F-82A54D67FB46}" srcOrd="0" destOrd="0" parTransId="{C0DA3D30-8093-4974-A79E-6B72C6A81B75}" sibTransId="{49783458-F878-4E99-9CBE-570512273213}"/>
    <dgm:cxn modelId="{1C5AA2F0-3E3C-4962-8F51-3492C1FDCA04}" srcId="{6E973026-8107-4C2B-BD4F-20729A1C817E}" destId="{64A4AAF6-A4CD-43EC-BDFE-4624AA0ED81F}" srcOrd="0" destOrd="0" parTransId="{07728899-EBF1-4B63-BED2-4EE4781C863C}" sibTransId="{C1926E14-22B6-45CC-860E-8A918593DD52}"/>
    <dgm:cxn modelId="{E44AE232-2A59-4B3A-86A1-E8430B605782}" type="presOf" srcId="{B00731E0-DE2F-4A08-A86D-72E102FA49BD}" destId="{1915AA78-95EF-4568-932E-4372D9E22D21}" srcOrd="0" destOrd="0" presId="urn:microsoft.com/office/officeart/2005/8/layout/radial6"/>
    <dgm:cxn modelId="{2B0E42EF-0B9A-414C-BBA2-1F97D29C1A0F}" srcId="{64A4AAF6-A4CD-43EC-BDFE-4624AA0ED81F}" destId="{1EE55EB2-FDC8-4872-AFCB-491432DF196C}" srcOrd="5" destOrd="0" parTransId="{8677E1F0-B3FF-46FC-B392-9B402EF36B42}" sibTransId="{F7545E1A-7911-4331-AD73-F4599F0FEC60}"/>
    <dgm:cxn modelId="{6CD32C0F-6ADC-4580-9440-D38282268ECA}" srcId="{64A4AAF6-A4CD-43EC-BDFE-4624AA0ED81F}" destId="{87571A10-011F-4B44-B68C-71D9D7ECCBF3}" srcOrd="3" destOrd="0" parTransId="{4123EE90-3343-4947-A9C9-FA12673DCDA3}" sibTransId="{A755F15A-6E15-4F04-AFD1-B04F11B91BA0}"/>
    <dgm:cxn modelId="{CACC0D89-5AD8-4529-8818-C7EC53F5A3B8}" type="presOf" srcId="{BA50A7F0-6996-454F-8EF4-66109554D57C}" destId="{6EC2F7FF-DB3F-4348-888C-515A27C334F8}" srcOrd="0" destOrd="0" presId="urn:microsoft.com/office/officeart/2005/8/layout/radial6"/>
    <dgm:cxn modelId="{467CAB9E-D386-4570-A2D4-3EE89E9D7871}" type="presParOf" srcId="{7F2295D3-DD44-4B6D-8602-27B12DE231BA}" destId="{82C49C08-90FF-442C-8324-0B78227E49EF}" srcOrd="0" destOrd="0" presId="urn:microsoft.com/office/officeart/2005/8/layout/radial6"/>
    <dgm:cxn modelId="{747BD027-A8B9-4612-B8DC-1D4A29656822}" type="presParOf" srcId="{7F2295D3-DD44-4B6D-8602-27B12DE231BA}" destId="{4985CF4B-8B1C-4891-B1FB-3142202007B3}" srcOrd="1" destOrd="0" presId="urn:microsoft.com/office/officeart/2005/8/layout/radial6"/>
    <dgm:cxn modelId="{9785A3DB-E218-446F-A5AC-A1075BE877DD}" type="presParOf" srcId="{7F2295D3-DD44-4B6D-8602-27B12DE231BA}" destId="{A9A807F8-467D-4C6A-8ABE-B33969ADFAB5}" srcOrd="2" destOrd="0" presId="urn:microsoft.com/office/officeart/2005/8/layout/radial6"/>
    <dgm:cxn modelId="{2E8E56D4-2C81-4A5C-B1B2-6F277D627E63}" type="presParOf" srcId="{7F2295D3-DD44-4B6D-8602-27B12DE231BA}" destId="{CDDF90CA-5072-4A81-B379-1163E7B5BD5C}" srcOrd="3" destOrd="0" presId="urn:microsoft.com/office/officeart/2005/8/layout/radial6"/>
    <dgm:cxn modelId="{E09149F2-1173-4672-9CA5-D331166B2345}" type="presParOf" srcId="{7F2295D3-DD44-4B6D-8602-27B12DE231BA}" destId="{0236D23B-B506-4F27-B11F-39B0B9683B4F}" srcOrd="4" destOrd="0" presId="urn:microsoft.com/office/officeart/2005/8/layout/radial6"/>
    <dgm:cxn modelId="{BE66D5A9-B0B3-4FEE-BAF4-574FA0CDA5C2}" type="presParOf" srcId="{7F2295D3-DD44-4B6D-8602-27B12DE231BA}" destId="{C4FA8018-4F03-42A7-9701-7959B4B3D1ED}" srcOrd="5" destOrd="0" presId="urn:microsoft.com/office/officeart/2005/8/layout/radial6"/>
    <dgm:cxn modelId="{11FFF366-891F-48D1-9037-0AB3956EE67E}" type="presParOf" srcId="{7F2295D3-DD44-4B6D-8602-27B12DE231BA}" destId="{46115A73-54D0-42D6-AC77-2292E74F86BC}" srcOrd="6" destOrd="0" presId="urn:microsoft.com/office/officeart/2005/8/layout/radial6"/>
    <dgm:cxn modelId="{E3006AE2-5C7E-479E-B4C8-22C7295C313F}" type="presParOf" srcId="{7F2295D3-DD44-4B6D-8602-27B12DE231BA}" destId="{6EC2F7FF-DB3F-4348-888C-515A27C334F8}" srcOrd="7" destOrd="0" presId="urn:microsoft.com/office/officeart/2005/8/layout/radial6"/>
    <dgm:cxn modelId="{E85DB46E-BC2B-4E4C-A988-0D0669C1D289}" type="presParOf" srcId="{7F2295D3-DD44-4B6D-8602-27B12DE231BA}" destId="{2DCD2A42-F08D-44B7-9B7D-F835083FD00B}" srcOrd="8" destOrd="0" presId="urn:microsoft.com/office/officeart/2005/8/layout/radial6"/>
    <dgm:cxn modelId="{9391BD02-CC78-40F4-84D4-D94AA6BC89B2}" type="presParOf" srcId="{7F2295D3-DD44-4B6D-8602-27B12DE231BA}" destId="{8E12AC09-0B29-4A80-B59F-0B5F4EB0242F}" srcOrd="9" destOrd="0" presId="urn:microsoft.com/office/officeart/2005/8/layout/radial6"/>
    <dgm:cxn modelId="{96809686-9A2C-43E9-9DBC-70F9A393A335}" type="presParOf" srcId="{7F2295D3-DD44-4B6D-8602-27B12DE231BA}" destId="{FACAE721-8C14-411F-9E65-BA2C214869E4}" srcOrd="10" destOrd="0" presId="urn:microsoft.com/office/officeart/2005/8/layout/radial6"/>
    <dgm:cxn modelId="{0B7A0391-7A20-4F09-A66C-C78AC7C4881C}" type="presParOf" srcId="{7F2295D3-DD44-4B6D-8602-27B12DE231BA}" destId="{A584950E-F158-4832-B908-B5CC7279ACEE}" srcOrd="11" destOrd="0" presId="urn:microsoft.com/office/officeart/2005/8/layout/radial6"/>
    <dgm:cxn modelId="{62E0FDC2-15E1-4FC8-ADDA-0046EEC35098}" type="presParOf" srcId="{7F2295D3-DD44-4B6D-8602-27B12DE231BA}" destId="{37683FFD-7837-4E29-858D-3A05D4650BE6}" srcOrd="12" destOrd="0" presId="urn:microsoft.com/office/officeart/2005/8/layout/radial6"/>
    <dgm:cxn modelId="{183EDCF9-103D-44D5-99E8-3A280D56E3FB}" type="presParOf" srcId="{7F2295D3-DD44-4B6D-8602-27B12DE231BA}" destId="{5ABDB145-EEFF-4E5B-BC3D-E75801CBF9AB}" srcOrd="13" destOrd="0" presId="urn:microsoft.com/office/officeart/2005/8/layout/radial6"/>
    <dgm:cxn modelId="{13FD9411-CB7A-406E-A1B8-212257905503}" type="presParOf" srcId="{7F2295D3-DD44-4B6D-8602-27B12DE231BA}" destId="{4506CA1E-E820-4FF1-850B-A6970F3CD5A5}" srcOrd="14" destOrd="0" presId="urn:microsoft.com/office/officeart/2005/8/layout/radial6"/>
    <dgm:cxn modelId="{B289EE52-2519-42BE-9F40-A9EC72429A86}" type="presParOf" srcId="{7F2295D3-DD44-4B6D-8602-27B12DE231BA}" destId="{1915AA78-95EF-4568-932E-4372D9E22D21}" srcOrd="15" destOrd="0" presId="urn:microsoft.com/office/officeart/2005/8/layout/radial6"/>
    <dgm:cxn modelId="{8307ED69-4C96-4929-AA57-61E283EFF83A}" type="presParOf" srcId="{7F2295D3-DD44-4B6D-8602-27B12DE231BA}" destId="{4F88FDC3-A86B-4414-9204-200F551AD961}" srcOrd="16" destOrd="0" presId="urn:microsoft.com/office/officeart/2005/8/layout/radial6"/>
    <dgm:cxn modelId="{54572EED-D3E6-430D-BCFA-CA48AF81011E}" type="presParOf" srcId="{7F2295D3-DD44-4B6D-8602-27B12DE231BA}" destId="{41A229E5-D824-403A-9158-27C762E6E5F4}" srcOrd="17" destOrd="0" presId="urn:microsoft.com/office/officeart/2005/8/layout/radial6"/>
    <dgm:cxn modelId="{C9D0F2B2-6D39-4426-B203-B8B5B3AC876E}" type="presParOf" srcId="{7F2295D3-DD44-4B6D-8602-27B12DE231BA}" destId="{7DFD1DF3-0168-47BF-A8F8-D52382EB684C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D0077E-A2CE-4C20-87B7-2AA5FA34E16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D0D91D6-79B8-45D7-A777-23FD26FA2CE0}">
      <dgm:prSet phldrT="[Text]" custT="1"/>
      <dgm:spPr/>
      <dgm:t>
        <a:bodyPr/>
        <a:lstStyle/>
        <a:p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Identification of baseline Healthcare Services</a:t>
          </a:r>
          <a:endParaRPr lang="en-IN" sz="1800" b="1" dirty="0">
            <a:latin typeface="Times New Roman" pitchFamily="18" charset="0"/>
            <a:cs typeface="Times New Roman" pitchFamily="18" charset="0"/>
          </a:endParaRPr>
        </a:p>
      </dgm:t>
    </dgm:pt>
    <dgm:pt modelId="{6B5DFB3F-0E11-4314-B7F1-9FC535C6DE9F}" type="parTrans" cxnId="{E9B552FF-2831-4665-B577-95FDA9B830F9}">
      <dgm:prSet/>
      <dgm:spPr/>
      <dgm:t>
        <a:bodyPr/>
        <a:lstStyle/>
        <a:p>
          <a:endParaRPr lang="en-IN"/>
        </a:p>
      </dgm:t>
    </dgm:pt>
    <dgm:pt modelId="{FFEE96EA-11E0-46B4-A5F7-E58599037D09}" type="sibTrans" cxnId="{E9B552FF-2831-4665-B577-95FDA9B830F9}">
      <dgm:prSet/>
      <dgm:spPr/>
      <dgm:t>
        <a:bodyPr/>
        <a:lstStyle/>
        <a:p>
          <a:endParaRPr lang="en-IN"/>
        </a:p>
      </dgm:t>
    </dgm:pt>
    <dgm:pt modelId="{6CB92BD1-2591-464E-8525-01CC8B6EF52D}">
      <dgm:prSet phldrT="[Text]" custT="1"/>
      <dgm:spPr/>
      <dgm:t>
        <a:bodyPr/>
        <a:lstStyle/>
        <a:p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Enhance Service Quality At District Level</a:t>
          </a:r>
          <a:endParaRPr lang="en-IN" sz="1800" b="1" dirty="0">
            <a:latin typeface="Times New Roman" pitchFamily="18" charset="0"/>
            <a:cs typeface="Times New Roman" pitchFamily="18" charset="0"/>
          </a:endParaRPr>
        </a:p>
      </dgm:t>
    </dgm:pt>
    <dgm:pt modelId="{940B6F82-36F9-45CF-A267-E239FDFE0F73}" type="parTrans" cxnId="{81C4514A-8EDA-4718-B765-08BB94D34E72}">
      <dgm:prSet/>
      <dgm:spPr/>
      <dgm:t>
        <a:bodyPr/>
        <a:lstStyle/>
        <a:p>
          <a:endParaRPr lang="en-IN"/>
        </a:p>
      </dgm:t>
    </dgm:pt>
    <dgm:pt modelId="{F60EDD59-9911-4DD1-BD47-258A5C05983C}" type="sibTrans" cxnId="{81C4514A-8EDA-4718-B765-08BB94D34E72}">
      <dgm:prSet/>
      <dgm:spPr/>
      <dgm:t>
        <a:bodyPr/>
        <a:lstStyle/>
        <a:p>
          <a:endParaRPr lang="en-IN"/>
        </a:p>
      </dgm:t>
    </dgm:pt>
    <dgm:pt modelId="{B75760DB-E222-4ADD-A34F-F5EC45F6159E}">
      <dgm:prSet phldrT="[Text]" custT="1"/>
      <dgm:spPr/>
      <dgm:t>
        <a:bodyPr/>
        <a:lstStyle/>
        <a:p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Strengthen the Public Health System</a:t>
          </a:r>
          <a:endParaRPr lang="en-IN" sz="1800" b="1" dirty="0">
            <a:latin typeface="Times New Roman" pitchFamily="18" charset="0"/>
            <a:cs typeface="Times New Roman" pitchFamily="18" charset="0"/>
          </a:endParaRPr>
        </a:p>
      </dgm:t>
    </dgm:pt>
    <dgm:pt modelId="{50DB208C-7915-468D-80F5-9A29A5E0CAA6}" type="parTrans" cxnId="{03B1A474-C5E4-4C38-88B4-1C5A67A016AD}">
      <dgm:prSet/>
      <dgm:spPr/>
      <dgm:t>
        <a:bodyPr/>
        <a:lstStyle/>
        <a:p>
          <a:endParaRPr lang="en-IN"/>
        </a:p>
      </dgm:t>
    </dgm:pt>
    <dgm:pt modelId="{C42279E4-7374-4F4D-B930-7CE100258141}" type="sibTrans" cxnId="{03B1A474-C5E4-4C38-88B4-1C5A67A016AD}">
      <dgm:prSet/>
      <dgm:spPr/>
      <dgm:t>
        <a:bodyPr/>
        <a:lstStyle/>
        <a:p>
          <a:endParaRPr lang="en-IN"/>
        </a:p>
      </dgm:t>
    </dgm:pt>
    <dgm:pt modelId="{E35637CB-81EF-4B90-8D6E-95D1695A0E90}" type="pres">
      <dgm:prSet presAssocID="{7DD0077E-A2CE-4C20-87B7-2AA5FA34E163}" presName="arrowDiagram" presStyleCnt="0">
        <dgm:presLayoutVars>
          <dgm:chMax val="5"/>
          <dgm:dir/>
          <dgm:resizeHandles val="exact"/>
        </dgm:presLayoutVars>
      </dgm:prSet>
      <dgm:spPr/>
    </dgm:pt>
    <dgm:pt modelId="{33ED79C6-0EFF-4720-9D73-47D19CE8BE0E}" type="pres">
      <dgm:prSet presAssocID="{7DD0077E-A2CE-4C20-87B7-2AA5FA34E163}" presName="arrow" presStyleLbl="bgShp" presStyleIdx="0" presStyleCnt="1" custScaleX="129630" custScaleY="100000"/>
      <dgm:spPr/>
    </dgm:pt>
    <dgm:pt modelId="{8F6DC78E-5B96-485D-AC3B-02C751A62D59}" type="pres">
      <dgm:prSet presAssocID="{7DD0077E-A2CE-4C20-87B7-2AA5FA34E163}" presName="arrowDiagram3" presStyleCnt="0"/>
      <dgm:spPr/>
    </dgm:pt>
    <dgm:pt modelId="{23C739FF-B8B0-4E8F-B2C2-D5F1E1D85678}" type="pres">
      <dgm:prSet presAssocID="{9D0D91D6-79B8-45D7-A777-23FD26FA2CE0}" presName="bullet3a" presStyleLbl="node1" presStyleIdx="0" presStyleCnt="3" custLinFactX="-224074" custLinFactNeighborX="-300000" custLinFactNeighborY="66008"/>
      <dgm:spPr/>
    </dgm:pt>
    <dgm:pt modelId="{1BFB7D00-4D37-446E-BC5E-6C13FF73D10C}" type="pres">
      <dgm:prSet presAssocID="{9D0D91D6-79B8-45D7-A777-23FD26FA2CE0}" presName="textBox3a" presStyleLbl="revTx" presStyleIdx="0" presStyleCnt="3" custAng="19756648" custScaleX="141551" custScaleY="69976" custLinFactNeighborX="-34393" custLinFactNeighborY="-8473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B09BAB3-C25E-49A2-892B-4AB7B1208E34}" type="pres">
      <dgm:prSet presAssocID="{6CB92BD1-2591-464E-8525-01CC8B6EF52D}" presName="bullet3b" presStyleLbl="node1" presStyleIdx="1" presStyleCnt="3" custLinFactNeighborX="-16312" custLinFactNeighborY="-26483"/>
      <dgm:spPr/>
    </dgm:pt>
    <dgm:pt modelId="{88AE073B-DE62-43D4-84B7-017CFAB8246E}" type="pres">
      <dgm:prSet presAssocID="{6CB92BD1-2591-464E-8525-01CC8B6EF52D}" presName="textBox3b" presStyleLbl="revTx" presStyleIdx="1" presStyleCnt="3" custAng="20634091" custScaleX="125000" custScaleY="43628" custLinFactNeighborX="15903" custLinFactNeighborY="-5870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C80F4E5-AD0F-4722-81C8-F75BD6E8DF64}" type="pres">
      <dgm:prSet presAssocID="{B75760DB-E222-4ADD-A34F-F5EC45F6159E}" presName="bullet3c" presStyleLbl="node1" presStyleIdx="2" presStyleCnt="3" custLinFactX="16667" custLinFactNeighborX="100000" custLinFactNeighborY="-22756"/>
      <dgm:spPr/>
    </dgm:pt>
    <dgm:pt modelId="{C661E079-9F8B-43CD-814E-9C7FBF4C3743}" type="pres">
      <dgm:prSet presAssocID="{B75760DB-E222-4ADD-A34F-F5EC45F6159E}" presName="textBox3c" presStyleLbl="revTx" presStyleIdx="2" presStyleCnt="3" custAng="21245721" custScaleY="51206" custLinFactNeighborX="39295" custLinFactNeighborY="-4646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9B552FF-2831-4665-B577-95FDA9B830F9}" srcId="{7DD0077E-A2CE-4C20-87B7-2AA5FA34E163}" destId="{9D0D91D6-79B8-45D7-A777-23FD26FA2CE0}" srcOrd="0" destOrd="0" parTransId="{6B5DFB3F-0E11-4314-B7F1-9FC535C6DE9F}" sibTransId="{FFEE96EA-11E0-46B4-A5F7-E58599037D09}"/>
    <dgm:cxn modelId="{CF48D700-BF80-4116-B69B-24150334385E}" type="presOf" srcId="{6CB92BD1-2591-464E-8525-01CC8B6EF52D}" destId="{88AE073B-DE62-43D4-84B7-017CFAB8246E}" srcOrd="0" destOrd="0" presId="urn:microsoft.com/office/officeart/2005/8/layout/arrow2"/>
    <dgm:cxn modelId="{03B1A474-C5E4-4C38-88B4-1C5A67A016AD}" srcId="{7DD0077E-A2CE-4C20-87B7-2AA5FA34E163}" destId="{B75760DB-E222-4ADD-A34F-F5EC45F6159E}" srcOrd="2" destOrd="0" parTransId="{50DB208C-7915-468D-80F5-9A29A5E0CAA6}" sibTransId="{C42279E4-7374-4F4D-B930-7CE100258141}"/>
    <dgm:cxn modelId="{6A64387D-C2B3-46F1-8901-BBB64A306E6A}" type="presOf" srcId="{9D0D91D6-79B8-45D7-A777-23FD26FA2CE0}" destId="{1BFB7D00-4D37-446E-BC5E-6C13FF73D10C}" srcOrd="0" destOrd="0" presId="urn:microsoft.com/office/officeart/2005/8/layout/arrow2"/>
    <dgm:cxn modelId="{BDB3DD3E-3F55-4C67-9965-1565E2A5132F}" type="presOf" srcId="{B75760DB-E222-4ADD-A34F-F5EC45F6159E}" destId="{C661E079-9F8B-43CD-814E-9C7FBF4C3743}" srcOrd="0" destOrd="0" presId="urn:microsoft.com/office/officeart/2005/8/layout/arrow2"/>
    <dgm:cxn modelId="{C532CCEC-E631-4F84-BCDA-526326F660B4}" type="presOf" srcId="{7DD0077E-A2CE-4C20-87B7-2AA5FA34E163}" destId="{E35637CB-81EF-4B90-8D6E-95D1695A0E90}" srcOrd="0" destOrd="0" presId="urn:microsoft.com/office/officeart/2005/8/layout/arrow2"/>
    <dgm:cxn modelId="{81C4514A-8EDA-4718-B765-08BB94D34E72}" srcId="{7DD0077E-A2CE-4C20-87B7-2AA5FA34E163}" destId="{6CB92BD1-2591-464E-8525-01CC8B6EF52D}" srcOrd="1" destOrd="0" parTransId="{940B6F82-36F9-45CF-A267-E239FDFE0F73}" sibTransId="{F60EDD59-9911-4DD1-BD47-258A5C05983C}"/>
    <dgm:cxn modelId="{06AA73B4-68BA-4F1E-9FE7-958B329DA7A6}" type="presParOf" srcId="{E35637CB-81EF-4B90-8D6E-95D1695A0E90}" destId="{33ED79C6-0EFF-4720-9D73-47D19CE8BE0E}" srcOrd="0" destOrd="0" presId="urn:microsoft.com/office/officeart/2005/8/layout/arrow2"/>
    <dgm:cxn modelId="{86440A73-47A6-44FA-BEA8-93C4A3D79AE5}" type="presParOf" srcId="{E35637CB-81EF-4B90-8D6E-95D1695A0E90}" destId="{8F6DC78E-5B96-485D-AC3B-02C751A62D59}" srcOrd="1" destOrd="0" presId="urn:microsoft.com/office/officeart/2005/8/layout/arrow2"/>
    <dgm:cxn modelId="{0470C725-0972-4631-8CB1-1572B8CFC733}" type="presParOf" srcId="{8F6DC78E-5B96-485D-AC3B-02C751A62D59}" destId="{23C739FF-B8B0-4E8F-B2C2-D5F1E1D85678}" srcOrd="0" destOrd="0" presId="urn:microsoft.com/office/officeart/2005/8/layout/arrow2"/>
    <dgm:cxn modelId="{172DBECD-7A67-4A6D-A060-4E91659C8429}" type="presParOf" srcId="{8F6DC78E-5B96-485D-AC3B-02C751A62D59}" destId="{1BFB7D00-4D37-446E-BC5E-6C13FF73D10C}" srcOrd="1" destOrd="0" presId="urn:microsoft.com/office/officeart/2005/8/layout/arrow2"/>
    <dgm:cxn modelId="{43F13EBE-4014-4693-8A1E-75D00F8526C1}" type="presParOf" srcId="{8F6DC78E-5B96-485D-AC3B-02C751A62D59}" destId="{EB09BAB3-C25E-49A2-892B-4AB7B1208E34}" srcOrd="2" destOrd="0" presId="urn:microsoft.com/office/officeart/2005/8/layout/arrow2"/>
    <dgm:cxn modelId="{C5E8DC3C-1CCA-4534-BC4D-47A597555347}" type="presParOf" srcId="{8F6DC78E-5B96-485D-AC3B-02C751A62D59}" destId="{88AE073B-DE62-43D4-84B7-017CFAB8246E}" srcOrd="3" destOrd="0" presId="urn:microsoft.com/office/officeart/2005/8/layout/arrow2"/>
    <dgm:cxn modelId="{C447B708-06E5-4B55-888F-2C3C8155CF3D}" type="presParOf" srcId="{8F6DC78E-5B96-485D-AC3B-02C751A62D59}" destId="{BC80F4E5-AD0F-4722-81C8-F75BD6E8DF64}" srcOrd="4" destOrd="0" presId="urn:microsoft.com/office/officeart/2005/8/layout/arrow2"/>
    <dgm:cxn modelId="{5973AC47-BBFF-48C5-85B5-40105F27A62F}" type="presParOf" srcId="{8F6DC78E-5B96-485D-AC3B-02C751A62D59}" destId="{C661E079-9F8B-43CD-814E-9C7FBF4C374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FD1DF3-0168-47BF-A8F8-D52382EB684C}">
      <dsp:nvSpPr>
        <dsp:cNvPr id="0" name=""/>
        <dsp:cNvSpPr/>
      </dsp:nvSpPr>
      <dsp:spPr>
        <a:xfrm>
          <a:off x="1474731" y="850175"/>
          <a:ext cx="3833056" cy="3833056"/>
        </a:xfrm>
        <a:prstGeom prst="blockArc">
          <a:avLst>
            <a:gd name="adj1" fmla="val 13049139"/>
            <a:gd name="adj2" fmla="val 16366977"/>
            <a:gd name="adj3" fmla="val 4516"/>
          </a:avLst>
        </a:prstGeom>
        <a:gradFill rotWithShape="0">
          <a:gsLst>
            <a:gs pos="0">
              <a:schemeClr val="accent2">
                <a:hueOff val="-17325818"/>
                <a:satOff val="15657"/>
                <a:lumOff val="1768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7325818"/>
                <a:satOff val="15657"/>
                <a:lumOff val="1768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7325818"/>
              <a:satOff val="15657"/>
              <a:lumOff val="1768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15AA78-95EF-4568-932E-4372D9E22D21}">
      <dsp:nvSpPr>
        <dsp:cNvPr id="0" name=""/>
        <dsp:cNvSpPr/>
      </dsp:nvSpPr>
      <dsp:spPr>
        <a:xfrm>
          <a:off x="1657688" y="560006"/>
          <a:ext cx="3833056" cy="3833056"/>
        </a:xfrm>
        <a:prstGeom prst="blockArc">
          <a:avLst>
            <a:gd name="adj1" fmla="val 9181271"/>
            <a:gd name="adj2" fmla="val 12418732"/>
            <a:gd name="adj3" fmla="val 4516"/>
          </a:avLst>
        </a:prstGeom>
        <a:gradFill rotWithShape="0">
          <a:gsLst>
            <a:gs pos="0">
              <a:schemeClr val="accent2">
                <a:hueOff val="-13860655"/>
                <a:satOff val="12526"/>
                <a:lumOff val="141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3860655"/>
                <a:satOff val="12526"/>
                <a:lumOff val="1414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3860655"/>
              <a:satOff val="12526"/>
              <a:lumOff val="1414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683FFD-7837-4E29-858D-3A05D4650BE6}">
      <dsp:nvSpPr>
        <dsp:cNvPr id="0" name=""/>
        <dsp:cNvSpPr/>
      </dsp:nvSpPr>
      <dsp:spPr>
        <a:xfrm>
          <a:off x="1589838" y="438165"/>
          <a:ext cx="3833056" cy="3833056"/>
        </a:xfrm>
        <a:prstGeom prst="blockArc">
          <a:avLst>
            <a:gd name="adj1" fmla="val 5242180"/>
            <a:gd name="adj2" fmla="val 8925279"/>
            <a:gd name="adj3" fmla="val 4516"/>
          </a:avLst>
        </a:prstGeom>
        <a:gradFill rotWithShape="0">
          <a:gsLst>
            <a:gs pos="0">
              <a:schemeClr val="accent2">
                <a:hueOff val="-10395492"/>
                <a:satOff val="9394"/>
                <a:lumOff val="1061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0395492"/>
                <a:satOff val="9394"/>
                <a:lumOff val="1061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0395492"/>
              <a:satOff val="9394"/>
              <a:lumOff val="1061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12AC09-0B29-4A80-B59F-0B5F4EB0242F}">
      <dsp:nvSpPr>
        <dsp:cNvPr id="0" name=""/>
        <dsp:cNvSpPr/>
      </dsp:nvSpPr>
      <dsp:spPr>
        <a:xfrm>
          <a:off x="1658319" y="436273"/>
          <a:ext cx="3833056" cy="3833056"/>
        </a:xfrm>
        <a:prstGeom prst="blockArc">
          <a:avLst>
            <a:gd name="adj1" fmla="val 1747318"/>
            <a:gd name="adj2" fmla="val 5367909"/>
            <a:gd name="adj3" fmla="val 4516"/>
          </a:avLst>
        </a:prstGeom>
        <a:gradFill rotWithShape="0">
          <a:gsLst>
            <a:gs pos="0">
              <a:schemeClr val="accent2">
                <a:hueOff val="-6930327"/>
                <a:satOff val="6263"/>
                <a:lumOff val="707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6930327"/>
                <a:satOff val="6263"/>
                <a:lumOff val="707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6930327"/>
              <a:satOff val="6263"/>
              <a:lumOff val="707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115A73-54D0-42D6-AC77-2292E74F86BC}">
      <dsp:nvSpPr>
        <dsp:cNvPr id="0" name=""/>
        <dsp:cNvSpPr/>
      </dsp:nvSpPr>
      <dsp:spPr>
        <a:xfrm>
          <a:off x="1606454" y="536338"/>
          <a:ext cx="3833056" cy="3833056"/>
        </a:xfrm>
        <a:prstGeom prst="blockArc">
          <a:avLst>
            <a:gd name="adj1" fmla="val 19815188"/>
            <a:gd name="adj2" fmla="val 1540448"/>
            <a:gd name="adj3" fmla="val 4516"/>
          </a:avLst>
        </a:prstGeom>
        <a:gradFill rotWithShape="0">
          <a:gsLst>
            <a:gs pos="0">
              <a:schemeClr val="accent2">
                <a:hueOff val="-3465164"/>
                <a:satOff val="3131"/>
                <a:lumOff val="35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3465164"/>
                <a:satOff val="3131"/>
                <a:lumOff val="354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3465164"/>
              <a:satOff val="3131"/>
              <a:lumOff val="354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DF90CA-5072-4A81-B379-1163E7B5BD5C}">
      <dsp:nvSpPr>
        <dsp:cNvPr id="0" name=""/>
        <dsp:cNvSpPr/>
      </dsp:nvSpPr>
      <dsp:spPr>
        <a:xfrm>
          <a:off x="1818564" y="835237"/>
          <a:ext cx="3833056" cy="3833056"/>
        </a:xfrm>
        <a:prstGeom prst="blockArc">
          <a:avLst>
            <a:gd name="adj1" fmla="val 15734498"/>
            <a:gd name="adj2" fmla="val 19141499"/>
            <a:gd name="adj3" fmla="val 451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2C49C08-90FF-442C-8324-0B78227E49EF}">
      <dsp:nvSpPr>
        <dsp:cNvPr id="0" name=""/>
        <dsp:cNvSpPr/>
      </dsp:nvSpPr>
      <dsp:spPr>
        <a:xfrm>
          <a:off x="2620373" y="1686125"/>
          <a:ext cx="1717253" cy="17172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OCTAVO SOLUTIONS PVT. LTD.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620373" y="1686125"/>
        <a:ext cx="1717253" cy="1717253"/>
      </dsp:txXfrm>
    </dsp:sp>
    <dsp:sp modelId="{4985CF4B-8B1C-4891-B1FB-3142202007B3}">
      <dsp:nvSpPr>
        <dsp:cNvPr id="0" name=""/>
        <dsp:cNvSpPr/>
      </dsp:nvSpPr>
      <dsp:spPr>
        <a:xfrm>
          <a:off x="2743937" y="294620"/>
          <a:ext cx="1476547" cy="120207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Hospital Projects &amp; Strategic Planning 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743937" y="294620"/>
        <a:ext cx="1476547" cy="1202077"/>
      </dsp:txXfrm>
    </dsp:sp>
    <dsp:sp modelId="{0236D23B-B506-4F27-B11F-39B0B9683B4F}">
      <dsp:nvSpPr>
        <dsp:cNvPr id="0" name=""/>
        <dsp:cNvSpPr/>
      </dsp:nvSpPr>
      <dsp:spPr>
        <a:xfrm>
          <a:off x="4270509" y="922378"/>
          <a:ext cx="1757761" cy="1202077"/>
        </a:xfrm>
        <a:prstGeom prst="flowChartConnector">
          <a:avLst/>
        </a:prstGeom>
        <a:gradFill rotWithShape="0">
          <a:gsLst>
            <a:gs pos="0">
              <a:schemeClr val="accent2">
                <a:hueOff val="-3465164"/>
                <a:satOff val="3131"/>
                <a:lumOff val="35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3465164"/>
                <a:satOff val="3131"/>
                <a:lumOff val="354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3465164"/>
              <a:satOff val="3131"/>
              <a:lumOff val="354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Quality Healthcare Accreditation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4270509" y="922378"/>
        <a:ext cx="1757761" cy="1202077"/>
      </dsp:txXfrm>
    </dsp:sp>
    <dsp:sp modelId="{6EC2F7FF-DB3F-4348-888C-515A27C334F8}">
      <dsp:nvSpPr>
        <dsp:cNvPr id="0" name=""/>
        <dsp:cNvSpPr/>
      </dsp:nvSpPr>
      <dsp:spPr>
        <a:xfrm>
          <a:off x="4459293" y="2663419"/>
          <a:ext cx="1504003" cy="1202077"/>
        </a:xfrm>
        <a:prstGeom prst="ellipse">
          <a:avLst/>
        </a:prstGeom>
        <a:gradFill rotWithShape="0">
          <a:gsLst>
            <a:gs pos="0">
              <a:schemeClr val="accent2">
                <a:hueOff val="-6930327"/>
                <a:satOff val="6263"/>
                <a:lumOff val="707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6930327"/>
                <a:satOff val="6263"/>
                <a:lumOff val="707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6930327"/>
              <a:satOff val="6263"/>
              <a:lumOff val="707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Public &amp; Rural Health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4459293" y="2663419"/>
        <a:ext cx="1504003" cy="1202077"/>
      </dsp:txXfrm>
    </dsp:sp>
    <dsp:sp modelId="{FACAE721-8C14-411F-9E65-BA2C214869E4}">
      <dsp:nvSpPr>
        <dsp:cNvPr id="0" name=""/>
        <dsp:cNvSpPr/>
      </dsp:nvSpPr>
      <dsp:spPr>
        <a:xfrm>
          <a:off x="2707298" y="3592021"/>
          <a:ext cx="1770070" cy="1267903"/>
        </a:xfrm>
        <a:prstGeom prst="ellipse">
          <a:avLst/>
        </a:prstGeom>
        <a:gradFill rotWithShape="0">
          <a:gsLst>
            <a:gs pos="0">
              <a:schemeClr val="accent2">
                <a:hueOff val="-10395492"/>
                <a:satOff val="9394"/>
                <a:lumOff val="1061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0395492"/>
                <a:satOff val="9394"/>
                <a:lumOff val="1061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0395492"/>
              <a:satOff val="9394"/>
              <a:lumOff val="1061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Operations &amp; System Development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707298" y="3592021"/>
        <a:ext cx="1770070" cy="1267903"/>
      </dsp:txXfrm>
    </dsp:sp>
    <dsp:sp modelId="{5ABDB145-EEFF-4E5B-BC3D-E75801CBF9AB}">
      <dsp:nvSpPr>
        <dsp:cNvPr id="0" name=""/>
        <dsp:cNvSpPr/>
      </dsp:nvSpPr>
      <dsp:spPr>
        <a:xfrm>
          <a:off x="1199628" y="2725318"/>
          <a:ext cx="1410385" cy="1202077"/>
        </a:xfrm>
        <a:prstGeom prst="ellipse">
          <a:avLst/>
        </a:prstGeom>
        <a:gradFill rotWithShape="0">
          <a:gsLst>
            <a:gs pos="0">
              <a:schemeClr val="accent2">
                <a:hueOff val="-13860655"/>
                <a:satOff val="12526"/>
                <a:lumOff val="1414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3860655"/>
                <a:satOff val="12526"/>
                <a:lumOff val="1414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3860655"/>
              <a:satOff val="12526"/>
              <a:lumOff val="1414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Capacity Building 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1199628" y="2725318"/>
        <a:ext cx="1410385" cy="1202077"/>
      </dsp:txXfrm>
    </dsp:sp>
    <dsp:sp modelId="{4F88FDC3-A86B-4414-9204-200F551AD961}">
      <dsp:nvSpPr>
        <dsp:cNvPr id="0" name=""/>
        <dsp:cNvSpPr/>
      </dsp:nvSpPr>
      <dsp:spPr>
        <a:xfrm>
          <a:off x="1134531" y="1025672"/>
          <a:ext cx="1540582" cy="1202077"/>
        </a:xfrm>
        <a:prstGeom prst="ellipse">
          <a:avLst/>
        </a:prstGeom>
        <a:gradFill rotWithShape="0">
          <a:gsLst>
            <a:gs pos="0">
              <a:schemeClr val="accent2">
                <a:hueOff val="-17325818"/>
                <a:satOff val="15657"/>
                <a:lumOff val="1768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-17325818"/>
                <a:satOff val="15657"/>
                <a:lumOff val="1768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-17325818"/>
              <a:satOff val="15657"/>
              <a:lumOff val="1768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Public Private Partnership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1134531" y="1025672"/>
        <a:ext cx="1540582" cy="120207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ED79C6-0EFF-4720-9D73-47D19CE8BE0E}">
      <dsp:nvSpPr>
        <dsp:cNvPr id="0" name=""/>
        <dsp:cNvSpPr/>
      </dsp:nvSpPr>
      <dsp:spPr>
        <a:xfrm>
          <a:off x="-12" y="0"/>
          <a:ext cx="8534424" cy="4114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C739FF-B8B0-4E8F-B2C2-D5F1E1D85678}">
      <dsp:nvSpPr>
        <dsp:cNvPr id="0" name=""/>
        <dsp:cNvSpPr/>
      </dsp:nvSpPr>
      <dsp:spPr>
        <a:xfrm>
          <a:off x="914400" y="2953024"/>
          <a:ext cx="171175" cy="1711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B7D00-4D37-446E-BC5E-6C13FF73D10C}">
      <dsp:nvSpPr>
        <dsp:cNvPr id="0" name=""/>
        <dsp:cNvSpPr/>
      </dsp:nvSpPr>
      <dsp:spPr>
        <a:xfrm rot="19756648">
          <a:off x="1050791" y="2096468"/>
          <a:ext cx="2171388" cy="832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0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Identification of baseline Healthcare Services</a:t>
          </a:r>
          <a:endParaRPr lang="en-IN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19756648">
        <a:off x="1050791" y="2096468"/>
        <a:ext cx="2171388" cy="832138"/>
      </dsp:txXfrm>
    </dsp:sp>
    <dsp:sp modelId="{EB09BAB3-C25E-49A2-892B-4AB7B1208E34}">
      <dsp:nvSpPr>
        <dsp:cNvPr id="0" name=""/>
        <dsp:cNvSpPr/>
      </dsp:nvSpPr>
      <dsp:spPr>
        <a:xfrm>
          <a:off x="3271967" y="1639685"/>
          <a:ext cx="309432" cy="3094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E073B-DE62-43D4-84B7-017CFAB8246E}">
      <dsp:nvSpPr>
        <dsp:cNvPr id="0" name=""/>
        <dsp:cNvSpPr/>
      </dsp:nvSpPr>
      <dsp:spPr>
        <a:xfrm rot="20634091">
          <a:off x="3530928" y="1193151"/>
          <a:ext cx="1975104" cy="976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6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Enhance Service Quality At District Level</a:t>
          </a:r>
          <a:endParaRPr lang="en-IN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20634091">
        <a:off x="3530928" y="1193151"/>
        <a:ext cx="1975104" cy="976591"/>
      </dsp:txXfrm>
    </dsp:sp>
    <dsp:sp modelId="{BC80F4E5-AD0F-4722-81C8-F75BD6E8DF64}">
      <dsp:nvSpPr>
        <dsp:cNvPr id="0" name=""/>
        <dsp:cNvSpPr/>
      </dsp:nvSpPr>
      <dsp:spPr>
        <a:xfrm>
          <a:off x="5638801" y="943662"/>
          <a:ext cx="427939" cy="4279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1E079-9F8B-43CD-814E-9C7FBF4C3743}">
      <dsp:nvSpPr>
        <dsp:cNvPr id="0" name=""/>
        <dsp:cNvSpPr/>
      </dsp:nvSpPr>
      <dsp:spPr>
        <a:xfrm rot="21245721">
          <a:off x="5974400" y="623916"/>
          <a:ext cx="1580083" cy="1464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756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Strengthen the Public Health System</a:t>
          </a:r>
          <a:endParaRPr lang="en-IN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21245721">
        <a:off x="5974400" y="623916"/>
        <a:ext cx="1580083" cy="1464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27C1A-6D62-4B11-86B6-A86A151A275C}" type="datetimeFigureOut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8E254-F3C3-4F32-976C-8A7D1668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090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E254-F3C3-4F32-976C-8A7D16688C1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E254-F3C3-4F32-976C-8A7D16688C1E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4FAA-1525-481F-B30D-1A1EB4E6705B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CD13-662C-4EC6-ACB0-78072770E5F7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41F38-D440-4AE6-BF33-95282909F959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436B-F800-4D17-82C1-F254DD90099F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96E0D-A3FD-4350-A8A6-CC5C05A57193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38AA0-F326-4E0A-BE6B-B09F8C787086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7DB8-02D3-43B1-98FC-43A46D7CD9AA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28E2F-AE8E-42B3-AB08-70A4F5052AFF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080A-D45F-4BEE-9517-BD144CD89872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914D-9971-4BA2-86AC-D3E121CC5CD3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F3F4-9668-4944-A2A4-E11A3EAA5669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682C6D8-66A1-4528-A056-7437513C23D0}" type="datetime1">
              <a:rPr lang="en-US" smtClean="0"/>
              <a:pPr/>
              <a:t>5/4/2013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IN" smtClean="0"/>
              <a:t>Octavo Solutions Pvt. Ltd. New Delhi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gif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43575"/>
            <a:ext cx="269557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107032"/>
            <a:ext cx="8686800" cy="13407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kumimoji="0" lang="en-I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Study on Outcome </a:t>
            </a:r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indicators of </a:t>
            </a:r>
            <a:r>
              <a:rPr kumimoji="0" lang="en-I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HMIS data of District Headquarter Hospital Baripada and Balasore</a:t>
            </a:r>
            <a:r>
              <a:rPr kumimoji="0" lang="e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en-I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336" y="1524000"/>
            <a:ext cx="4176464" cy="266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1524000"/>
            <a:ext cx="4139952" cy="26642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19336" y="4038600"/>
            <a:ext cx="417646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District Headquarter Hospital, Balasore</a:t>
            </a:r>
            <a:endParaRPr lang="en-IN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200" y="4038600"/>
            <a:ext cx="424847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District Headquarter Hospital, Baripada</a:t>
            </a:r>
            <a:endParaRPr lang="en-IN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63072" y="4797152"/>
            <a:ext cx="2952328" cy="152744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By:</a:t>
            </a:r>
          </a:p>
          <a:p>
            <a:pPr algn="ctr"/>
            <a:r>
              <a:rPr lang="en-US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Kapil</a:t>
            </a:r>
            <a:r>
              <a:rPr lang="en-US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Agrawal</a:t>
            </a:r>
            <a:endParaRPr lang="en-US" b="1" u="sng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Management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Trainee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Octavo Solution Pvt. Ltd.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Delhi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438400"/>
            <a:ext cx="7696199" cy="4038600"/>
          </a:xfrm>
        </p:spPr>
        <p:txBody>
          <a:bodyPr>
            <a:normAutofit/>
          </a:bodyPr>
          <a:lstStyle/>
          <a:p>
            <a:r>
              <a:rPr lang="en-IN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General Objective</a:t>
            </a: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To Analyse HMIS Data of DHH- Baripada &amp; Balasore and study the Outcome Indicators to recommend an integral model to deliver quality health care services. </a:t>
            </a:r>
          </a:p>
          <a:p>
            <a:pPr algn="just"/>
            <a:r>
              <a:rPr lang="en-IN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Specific Objectives: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Identify and to analyze the main volume and performance Indicators.  </a:t>
            </a:r>
            <a:endParaRPr lang="en-IN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Understand the existing level of health care delivery system by reviewing the outputs of Identified indicators. </a:t>
            </a:r>
            <a:endParaRPr lang="en-IN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Find out the Root Causes based on Real time survey of District Headquarter Hospital Baripada and Balasore.</a:t>
            </a:r>
            <a:endParaRPr lang="en-IN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Recommend an integral model for delivering quality healthcare services.</a:t>
            </a:r>
            <a:endParaRPr lang="en-IN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Objectives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590800"/>
            <a:ext cx="7586133" cy="36576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Study Design:-</a:t>
            </a: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Descriptive study</a:t>
            </a:r>
          </a:p>
          <a:p>
            <a:r>
              <a:rPr lang="en-IN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Study Area:- 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DHH-Baripada &amp; Balasore</a:t>
            </a: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Collection Method:- 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Both secondary and primary data </a:t>
            </a:r>
          </a:p>
          <a:p>
            <a:pPr marL="644843" lvl="1" indent="-342900">
              <a:buFont typeface="+mj-lt"/>
              <a:buAutoNum type="arabicParenR"/>
            </a:pP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Primary Data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:-   </a:t>
            </a:r>
          </a:p>
          <a:p>
            <a:pPr lvl="2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Through Real time Survey </a:t>
            </a:r>
          </a:p>
          <a:p>
            <a:pPr lvl="2">
              <a:buFont typeface="Arial" pitchFamily="34" charset="0"/>
              <a:buChar char="•"/>
            </a:pPr>
            <a:r>
              <a:rPr lang="en-I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Observations and Personal interview were used for Root cause Analysis</a:t>
            </a:r>
          </a:p>
          <a:p>
            <a:pPr marL="644843" lvl="1" indent="-342900">
              <a:buFont typeface="+mj-lt"/>
              <a:buAutoNum type="arabicParenR"/>
            </a:pPr>
            <a:r>
              <a:rPr lang="en-IN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Secondary Data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:- </a:t>
            </a:r>
          </a:p>
          <a:p>
            <a:pPr marL="924243" lvl="2" indent="-342900">
              <a:buFont typeface="Arial" pitchFamily="34" charset="0"/>
              <a:buChar char="•"/>
            </a:pPr>
            <a:r>
              <a:rPr lang="en-I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From HMIS System of  DHH- Baripada &amp; Balasore</a:t>
            </a:r>
          </a:p>
          <a:p>
            <a:pPr lvl="2">
              <a:buFont typeface="Arial" pitchFamily="34" charset="0"/>
              <a:buChar char="•"/>
            </a:pPr>
            <a:endParaRPr lang="en-IN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Study Time:- 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HMIS data from Jan-2012 to Dec-2012(12 Months) is analyzed.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 time survey is done from 1</a:t>
            </a:r>
            <a:r>
              <a:rPr lang="en-US" sz="16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- 15</a:t>
            </a:r>
            <a:r>
              <a:rPr lang="en-US" sz="16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(15 days)April 2013</a:t>
            </a:r>
            <a:endParaRPr lang="en-I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N" dirty="0" smtClean="0"/>
              <a:t>Research Methodology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Major Volume and Performance Indicators were selected from this HMIS sheet which is mainly related to…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RCH Indicators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Overall Functioning of District Headquarter Hospitals.</a:t>
            </a:r>
            <a:endParaRPr lang="en-IN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IN" dirty="0" smtClean="0"/>
              <a:t>Identification of Volume and Performance Indicators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2827338"/>
          <a:ext cx="7408862" cy="304006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04431"/>
                <a:gridCol w="3704431"/>
              </a:tblGrid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Total </a:t>
                      </a:r>
                      <a:r>
                        <a:rPr lang="en-US" sz="1800" dirty="0"/>
                        <a:t>OPD Count</a:t>
                      </a:r>
                      <a:endParaRPr lang="en-IN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Total IPD count</a:t>
                      </a:r>
                      <a:endParaRPr lang="en-IN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Normal Deliveries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C- section Deliveries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No. of Maternal Deaths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Neonatal Deaths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Major surgeries Performed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Minor surgeries Performed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Laboratory tests done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No. of X-ray &amp; USG performed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6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/>
                        <a:t>Total no. of Deaths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Volume Indicators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71538" y="2682875"/>
          <a:ext cx="7408862" cy="3946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Indicators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Formula for Calculation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Bed Occupancy Rate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 fontAlgn="t"/>
                      <a:r>
                        <a:rPr lang="en-IN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No. of inpatient days in a given month/No. of available bed days in that month*100</a:t>
                      </a: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LSCS Rate (IN %)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No. of CS delivery x 100 ÷ No. of Total delivery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Average Length of Stay  (ALOS) (In Days)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Total Patient Bed Days in the month ( excluding New Born) ÷ Discharges in the month (including Death, LAMA, absconding)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LAMA Rate (Per hundred Admissions)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Total No. of LAMA cases × 100 ÷ Total No. of Admissions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Performance Indicators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Volume Indicators of Balasore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133600"/>
          <a:ext cx="8610599" cy="4416552"/>
        </p:xfrm>
        <a:graphic>
          <a:graphicData uri="http://schemas.openxmlformats.org/drawingml/2006/table">
            <a:tbl>
              <a:tblPr/>
              <a:tblGrid>
                <a:gridCol w="871393"/>
                <a:gridCol w="1009163"/>
                <a:gridCol w="561411"/>
                <a:gridCol w="561411"/>
                <a:gridCol w="561411"/>
                <a:gridCol w="559689"/>
                <a:gridCol w="561411"/>
                <a:gridCol w="561411"/>
                <a:gridCol w="561411"/>
                <a:gridCol w="559689"/>
                <a:gridCol w="561411"/>
                <a:gridCol w="561411"/>
                <a:gridCol w="561411"/>
                <a:gridCol w="557966"/>
              </a:tblGrid>
              <a:tr h="344174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Volume 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Jan-12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Feb-12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Mar-12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Apr-12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May-12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Jun-12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Jul-12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Aug-12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Sep-12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Oct-12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Nov-12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Dec-12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OPD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Total OPD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8760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8472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8972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12779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16578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13368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15132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14142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14328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16183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15538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16182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IPD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Total IPD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3930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3971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4106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4534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4444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4429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4392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4678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4362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4802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4235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4515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Normal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827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793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822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889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847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602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772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871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842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873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865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823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C-Section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209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211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214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197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232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332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232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218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256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Delivery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Neonatal Death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MTP Conducted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Maternal Death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Operation theater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Major Surgeries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318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297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288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389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231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302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370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345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Minor Surgeries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3124200"/>
          <a:ext cx="8610599" cy="2590800"/>
        </p:xfrm>
        <a:graphic>
          <a:graphicData uri="http://schemas.openxmlformats.org/drawingml/2006/table">
            <a:tbl>
              <a:tblPr/>
              <a:tblGrid>
                <a:gridCol w="871393"/>
                <a:gridCol w="1009163"/>
                <a:gridCol w="561411"/>
                <a:gridCol w="561411"/>
                <a:gridCol w="561411"/>
                <a:gridCol w="559689"/>
                <a:gridCol w="561411"/>
                <a:gridCol w="561411"/>
                <a:gridCol w="561411"/>
                <a:gridCol w="559689"/>
                <a:gridCol w="561411"/>
                <a:gridCol w="561411"/>
                <a:gridCol w="561411"/>
                <a:gridCol w="557966"/>
              </a:tblGrid>
              <a:tr h="64770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Volume 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Jan-12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Feb-12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Mar-12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Apr-12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May-12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Jun-12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Jul-12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Aug-12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Sep-12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Oct-12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Nov-12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Dec-12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Laboratory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Lab. Test Done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8976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9876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8765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12356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15676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15456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17654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13467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14656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16787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12333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16989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Radiology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X-ray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467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451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392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379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501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324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398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521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467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512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USG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104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104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112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No. of 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Deaths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123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111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105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Volume Indicators of Baripada</a:t>
            </a:r>
            <a:endParaRPr lang="en-IN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4" y="2057400"/>
          <a:ext cx="8458199" cy="4807175"/>
        </p:xfrm>
        <a:graphic>
          <a:graphicData uri="http://schemas.openxmlformats.org/drawingml/2006/table">
            <a:tbl>
              <a:tblPr/>
              <a:tblGrid>
                <a:gridCol w="855971"/>
                <a:gridCol w="991303"/>
                <a:gridCol w="551474"/>
                <a:gridCol w="551474"/>
                <a:gridCol w="551474"/>
                <a:gridCol w="549783"/>
                <a:gridCol w="551474"/>
                <a:gridCol w="551474"/>
                <a:gridCol w="551474"/>
                <a:gridCol w="549783"/>
                <a:gridCol w="551474"/>
                <a:gridCol w="551474"/>
                <a:gridCol w="551474"/>
                <a:gridCol w="548093"/>
              </a:tblGrid>
              <a:tr h="6848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Volume 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Indicators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Jan-12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Feb-12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Mar-12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Apr-12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May-12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Jun-12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Jul-12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Aug-12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Sep-12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Oct-12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Nov-12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Dec-12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OPD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Total OPD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11961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13199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13525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13176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13467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12980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15426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18369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17051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15172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12095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12267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IPD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Total IPD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3747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3916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4315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4444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4471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4176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4476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5025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4672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4306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3587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4176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Normal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C-Section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Delivery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Neonatal Death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MTP Conducted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Maternal Death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Operation theater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Major Surgeries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Minor Surgeries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3505200"/>
          <a:ext cx="8458200" cy="2861570"/>
        </p:xfrm>
        <a:graphic>
          <a:graphicData uri="http://schemas.openxmlformats.org/drawingml/2006/table">
            <a:tbl>
              <a:tblPr/>
              <a:tblGrid>
                <a:gridCol w="855972"/>
                <a:gridCol w="991303"/>
                <a:gridCol w="551474"/>
                <a:gridCol w="551474"/>
                <a:gridCol w="551474"/>
                <a:gridCol w="549783"/>
                <a:gridCol w="551474"/>
                <a:gridCol w="551474"/>
                <a:gridCol w="551474"/>
                <a:gridCol w="549783"/>
                <a:gridCol w="551474"/>
                <a:gridCol w="551474"/>
                <a:gridCol w="551474"/>
                <a:gridCol w="548093"/>
              </a:tblGrid>
              <a:tr h="80417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Volume 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Indicators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Jan-12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Feb-12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Mar-12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Apr-12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May-12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Jun-12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Jul-12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Aug-12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Sep-12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Oct-12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Nov-12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Dec-12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1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Laboratory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Lab. Test Done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15296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12711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13558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12112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13669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13229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15996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19578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16058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14451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11234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13234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Radiology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X-ray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765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USG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250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366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323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291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306 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312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No. of 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Deaths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127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142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179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168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164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138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410" marR="37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IN" dirty="0" smtClean="0"/>
              <a:t>Graphical presentation of volumetric indicators </a:t>
            </a: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8600" y="1828800"/>
          <a:ext cx="8534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458201" cy="4572000"/>
          </a:xfrm>
        </p:spPr>
        <p:txBody>
          <a:bodyPr>
            <a:normAutofit/>
          </a:bodyPr>
          <a:lstStyle/>
          <a:p>
            <a:pPr marL="365760" lvl="0" indent="-256032" algn="just">
              <a:lnSpc>
                <a:spcPct val="17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endParaRPr lang="en-US" sz="20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leberry" pitchFamily="2" charset="0"/>
            </a:endParaRPr>
          </a:p>
          <a:p>
            <a:pPr marL="365760" lvl="0" indent="-256032" algn="just">
              <a:lnSpc>
                <a:spcPct val="17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“Every </a:t>
            </a:r>
            <a:r>
              <a:rPr lang="en-US" sz="1600" dirty="0"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great journey starts with a single step. The same is true</a:t>
            </a:r>
            <a:r>
              <a:rPr lang="en-US" sz="1600" i="1" dirty="0"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for</a:t>
            </a:r>
            <a:r>
              <a:rPr lang="en-US" sz="1600" i="1" dirty="0">
                <a:solidFill>
                  <a:srgbClr val="DA1F2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1600" b="1" i="1" dirty="0"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Octavo Solutions </a:t>
            </a:r>
            <a:r>
              <a:rPr lang="en-US" sz="1600" b="1" i="1" dirty="0" smtClean="0"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Pvt. Ltd.”</a:t>
            </a:r>
            <a:r>
              <a:rPr lang="en-US" sz="1600" dirty="0" smtClean="0">
                <a:solidFill>
                  <a:srgbClr val="DA1F2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endParaRPr lang="en-US" sz="1600" dirty="0">
              <a:solidFill>
                <a:srgbClr val="DA1F28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marL="365760" lvl="0" indent="-256032" algn="just">
              <a:lnSpc>
                <a:spcPct val="12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endParaRPr lang="en-US" sz="2000" dirty="0">
              <a:solidFill>
                <a:srgbClr val="DA1F28"/>
              </a:solidFill>
            </a:endParaRPr>
          </a:p>
          <a:p>
            <a:pPr marL="365760" lvl="0" indent="-256032" algn="just">
              <a:lnSpc>
                <a:spcPct val="12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</a:rPr>
              <a:t>Started operations in October 2006 </a:t>
            </a:r>
          </a:p>
          <a:p>
            <a:pPr marL="365760" lvl="0" indent="-256032" algn="just">
              <a:lnSpc>
                <a:spcPct val="11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365760" lvl="0" indent="-256032" algn="just">
              <a:lnSpc>
                <a:spcPct val="12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</a:rPr>
              <a:t>Established and managed by health &amp; hospital management experts </a:t>
            </a:r>
          </a:p>
          <a:p>
            <a:pPr marL="365760" lvl="0" indent="-256032" algn="just">
              <a:lnSpc>
                <a:spcPct val="11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365760" lvl="0" indent="-256032" algn="just">
              <a:lnSpc>
                <a:spcPct val="12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</a:rPr>
              <a:t>Supported in its initiatives and efforts by experienced and reputed experts in </a:t>
            </a:r>
            <a:r>
              <a:rPr lang="en-US" sz="2000" dirty="0" smtClean="0">
                <a:solidFill>
                  <a:prstClr val="black"/>
                </a:solidFill>
              </a:rPr>
              <a:t>field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457200" y="1752600"/>
            <a:ext cx="220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Journey -</a:t>
            </a:r>
            <a:endParaRPr lang="en-IN" sz="40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Picture 10" descr="NAB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91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85800" y="685800"/>
            <a:ext cx="81952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Octavo </a:t>
            </a: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Solutions Pvt. Ltd.</a:t>
            </a:r>
            <a:endParaRPr lang="en-IN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038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0" y="1985962"/>
          <a:ext cx="8915400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0" y="1981200"/>
          <a:ext cx="8763001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0" y="2000250"/>
          <a:ext cx="8763000" cy="47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1" y="1943100"/>
          <a:ext cx="8382000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981200"/>
          <a:ext cx="8686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1" y="1924050"/>
          <a:ext cx="8534400" cy="478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933574"/>
          <a:ext cx="8458200" cy="469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943100"/>
          <a:ext cx="8686800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0" y="1633537"/>
          <a:ext cx="8839200" cy="522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Performance Indicators of Balasore</a:t>
            </a:r>
            <a:endParaRPr lang="en-IN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2743200"/>
          <a:ext cx="8305798" cy="3762644"/>
        </p:xfrm>
        <a:graphic>
          <a:graphicData uri="http://schemas.openxmlformats.org/drawingml/2006/table">
            <a:tbl>
              <a:tblPr/>
              <a:tblGrid>
                <a:gridCol w="1220954"/>
                <a:gridCol w="654498"/>
                <a:gridCol w="654498"/>
                <a:gridCol w="568116"/>
                <a:gridCol w="568116"/>
                <a:gridCol w="581406"/>
                <a:gridCol w="568116"/>
                <a:gridCol w="568116"/>
                <a:gridCol w="568116"/>
                <a:gridCol w="568116"/>
                <a:gridCol w="568116"/>
                <a:gridCol w="568116"/>
                <a:gridCol w="649514"/>
              </a:tblGrid>
              <a:tr h="712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Performance Indicators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Jan-12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Feb-12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Mar-12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Apr-12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May-12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Jun-12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Jul-12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Aug-12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Sep-12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Oct-12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Nov-12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Dec-12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Bed Occupancy Rate(BOR)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110.47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117.94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85.52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90.84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79.88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80.43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92.08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113.84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Average Length of Stay(ALOS) in Days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LAMA Rate(per 100 Admissions)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21.56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LSCS Rate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381001" y="5562600"/>
            <a:ext cx="8513862" cy="496957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ln w="18415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FFFF"/>
                </a:solidFill>
                <a:cs typeface="Times New Roman" pitchFamily="18" charset="0"/>
              </a:rPr>
              <a:t>Our goal is to help build institutions that delight the customers and where providers enjoy to work</a:t>
            </a:r>
            <a:endParaRPr lang="en-GB" sz="1600" i="1" dirty="0">
              <a:ln w="18415" cmpd="sng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324601" y="2514600"/>
            <a:ext cx="2570262" cy="27432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1400" b="1" dirty="0">
                <a:latin typeface="+mn-lt"/>
                <a:cs typeface="Times New Roman" pitchFamily="18" charset="0"/>
              </a:rPr>
              <a:t>Robust QMS </a:t>
            </a:r>
            <a:r>
              <a:rPr lang="en-US" sz="1400" b="1" dirty="0" smtClean="0">
                <a:latin typeface="+mn-lt"/>
                <a:cs typeface="Times New Roman" pitchFamily="18" charset="0"/>
              </a:rPr>
              <a:t>and </a:t>
            </a:r>
            <a:r>
              <a:rPr lang="en-US" sz="1400" b="1" dirty="0" err="1" smtClean="0">
                <a:latin typeface="+mn-lt"/>
                <a:cs typeface="Times New Roman" pitchFamily="18" charset="0"/>
              </a:rPr>
              <a:t>CQI</a:t>
            </a:r>
            <a:r>
              <a:rPr lang="en-US" sz="1400" b="1" dirty="0" smtClean="0">
                <a:latin typeface="+mn-lt"/>
                <a:cs typeface="Times New Roman" pitchFamily="18" charset="0"/>
              </a:rPr>
              <a:t> </a:t>
            </a:r>
            <a:r>
              <a:rPr lang="en-US" sz="1400" b="1" dirty="0">
                <a:latin typeface="+mn-lt"/>
                <a:cs typeface="Times New Roman" pitchFamily="18" charset="0"/>
              </a:rPr>
              <a:t>programs</a:t>
            </a:r>
          </a:p>
          <a:p>
            <a:pPr eaLnBrk="1" hangingPunct="1">
              <a:lnSpc>
                <a:spcPct val="130000"/>
              </a:lnSpc>
              <a:buFontTx/>
              <a:buChar char="•"/>
            </a:pPr>
            <a:endParaRPr lang="en-US" sz="1400" b="1" dirty="0">
              <a:latin typeface="+mn-lt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1400" b="1" dirty="0">
                <a:latin typeface="+mn-lt"/>
                <a:cs typeface="Times New Roman" pitchFamily="18" charset="0"/>
              </a:rPr>
              <a:t>Service users delight</a:t>
            </a:r>
          </a:p>
          <a:p>
            <a:pPr eaLnBrk="1" hangingPunct="1">
              <a:lnSpc>
                <a:spcPct val="130000"/>
              </a:lnSpc>
              <a:buFontTx/>
              <a:buChar char="•"/>
            </a:pPr>
            <a:endParaRPr lang="en-US" sz="1400" b="1" dirty="0">
              <a:latin typeface="+mn-lt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1400" b="1" dirty="0">
                <a:latin typeface="+mn-lt"/>
                <a:cs typeface="Times New Roman" pitchFamily="18" charset="0"/>
              </a:rPr>
              <a:t>Sense of pride among stakeholders</a:t>
            </a:r>
            <a:endParaRPr lang="en-GB" sz="1400" b="1" dirty="0">
              <a:latin typeface="+mn-lt"/>
              <a:cs typeface="Times New Roman" pitchFamily="18" charset="0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6326188" y="1981200"/>
            <a:ext cx="2570261" cy="298174"/>
          </a:xfrm>
          <a:prstGeom prst="rect">
            <a:avLst/>
          </a:prstGeom>
          <a:ln>
            <a:noFill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Times New Roman" pitchFamily="18" charset="0"/>
              </a:rPr>
              <a:t>OUR OBJECTIVES</a:t>
            </a:r>
            <a:endParaRPr lang="en-GB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3276600" y="2514600"/>
            <a:ext cx="2714625" cy="27432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177800" indent="-177800" eaLnBrk="0" hangingPunct="0"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700" algn="l"/>
                <a:tab pos="6858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sz="1400" b="1" dirty="0">
                <a:latin typeface="+mn-lt"/>
              </a:rPr>
              <a:t>Customized Approach</a:t>
            </a:r>
          </a:p>
          <a:p>
            <a:pPr algn="just" eaLnBrk="1" hangingPunct="1">
              <a:lnSpc>
                <a:spcPct val="90000"/>
              </a:lnSpc>
            </a:pPr>
            <a:endParaRPr lang="en-US" sz="1400" b="1" dirty="0">
              <a:latin typeface="+mn-lt"/>
            </a:endParaRPr>
          </a:p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sz="1400" b="1" dirty="0">
                <a:latin typeface="+mn-lt"/>
              </a:rPr>
              <a:t>Quality is a core value</a:t>
            </a:r>
          </a:p>
          <a:p>
            <a:pPr algn="just" eaLnBrk="1" hangingPunct="1">
              <a:lnSpc>
                <a:spcPct val="90000"/>
              </a:lnSpc>
            </a:pPr>
            <a:endParaRPr lang="en-US" sz="1400" b="1" dirty="0">
              <a:latin typeface="+mn-lt"/>
            </a:endParaRPr>
          </a:p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sz="1400" b="1" dirty="0">
                <a:latin typeface="+mn-lt"/>
              </a:rPr>
              <a:t>Trust and transparency</a:t>
            </a:r>
          </a:p>
          <a:p>
            <a:pPr algn="just" eaLnBrk="1" hangingPunct="1">
              <a:lnSpc>
                <a:spcPct val="90000"/>
              </a:lnSpc>
            </a:pPr>
            <a:endParaRPr lang="en-US" sz="1400" b="1" dirty="0">
              <a:latin typeface="+mn-lt"/>
            </a:endParaRPr>
          </a:p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sz="1400" b="1" dirty="0">
                <a:latin typeface="+mn-lt"/>
              </a:rPr>
              <a:t>Timely, responsive, effective, efficient and value for money services</a:t>
            </a:r>
          </a:p>
          <a:p>
            <a:pPr algn="just" eaLnBrk="1" hangingPunct="1">
              <a:lnSpc>
                <a:spcPct val="90000"/>
              </a:lnSpc>
            </a:pPr>
            <a:endParaRPr lang="en-US" sz="1400" b="1" dirty="0">
              <a:latin typeface="+mn-lt"/>
            </a:endParaRPr>
          </a:p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sz="1400" b="1" dirty="0">
                <a:latin typeface="+mn-lt"/>
              </a:rPr>
              <a:t>Endeavor to exceed expectations</a:t>
            </a:r>
            <a:endParaRPr lang="en-US" sz="1400" b="1" dirty="0">
              <a:latin typeface="+mn-lt"/>
              <a:cs typeface="Times New Roman" pitchFamily="18" charset="0"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3276600" y="1981200"/>
            <a:ext cx="2714625" cy="298174"/>
          </a:xfrm>
          <a:prstGeom prst="rect">
            <a:avLst/>
          </a:prstGeom>
          <a:ln>
            <a:noFill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Times New Roman" pitchFamily="18" charset="0"/>
              </a:rPr>
              <a:t>GUIDING PRINCIPLES</a:t>
            </a:r>
            <a:endParaRPr lang="en-GB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685800" y="2514600"/>
            <a:ext cx="2286000" cy="27432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1400" b="1" dirty="0">
                <a:latin typeface="+mn-lt"/>
                <a:ea typeface="宋体" pitchFamily="2" charset="-122"/>
              </a:rPr>
              <a:t>To become the Leader in Healthcare Consulting in India by providing value for money, effective, efficient solutions and hands on support. </a:t>
            </a:r>
            <a:endParaRPr lang="en-GB" sz="1400" b="1" dirty="0">
              <a:latin typeface="+mn-lt"/>
            </a:endParaRP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685800" y="1981200"/>
            <a:ext cx="2286000" cy="298174"/>
          </a:xfrm>
          <a:prstGeom prst="rect">
            <a:avLst/>
          </a:prstGeom>
          <a:ln>
            <a:noFill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Times New Roman" pitchFamily="18" charset="0"/>
              </a:rPr>
              <a:t>OUR MISSION</a:t>
            </a:r>
            <a:endParaRPr lang="en-GB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685800"/>
            <a:ext cx="81952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Octavo </a:t>
            </a: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Solutions Pvt. Ltd.</a:t>
            </a:r>
            <a:endParaRPr lang="en-IN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160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Performance Indicators of Baripada</a:t>
            </a:r>
            <a:endParaRPr lang="en-IN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2" y="2514599"/>
          <a:ext cx="8534401" cy="4191002"/>
        </p:xfrm>
        <a:graphic>
          <a:graphicData uri="http://schemas.openxmlformats.org/drawingml/2006/table">
            <a:tbl>
              <a:tblPr/>
              <a:tblGrid>
                <a:gridCol w="1133596"/>
                <a:gridCol w="618014"/>
                <a:gridCol w="618014"/>
                <a:gridCol w="618014"/>
                <a:gridCol w="616307"/>
                <a:gridCol w="616307"/>
                <a:gridCol w="616307"/>
                <a:gridCol w="616307"/>
                <a:gridCol w="616307"/>
                <a:gridCol w="616307"/>
                <a:gridCol w="616307"/>
                <a:gridCol w="616307"/>
                <a:gridCol w="616307"/>
              </a:tblGrid>
              <a:tr h="747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Performance Indicators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Jan-12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Feb-12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Mar-12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Apr-12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May-12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Jun-12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Jul-12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Aug-12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Sep-12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Oct-12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Nov-12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Dec-12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Bed Occupancy Rate(BOR)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140.13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139.57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156.85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137.46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162.19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147.77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139.75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165.28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166.71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146.23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121.94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113.84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Average Length of Stay(ALOS) in Days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LAMA Rate(per 100 Admissions)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LSCS Rate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28.59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20.08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22.04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IN" dirty="0" smtClean="0"/>
              <a:t>Graphical presentation of Performance indicators 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890712"/>
          <a:ext cx="8686799" cy="473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1" y="2019300"/>
          <a:ext cx="8534400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947862"/>
          <a:ext cx="86868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900237"/>
          <a:ext cx="8686799" cy="4729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1" y="2743200"/>
            <a:ext cx="8534400" cy="3733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Bed Occupancy rate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DHH- Baripada &amp; DHH- Balasore is very High.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Death Rate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DHH- Baripada &amp; Balasore is very high which is </a:t>
            </a: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 1000 IPD admissions. 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Maternal Mortality Ratio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 1,00,000 live births at DHH Baripada &amp; Balasore for given time is </a:t>
            </a: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289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Neonatal Mortality rate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Baripada &amp; Balasore is 40 which is a high no. compare to India’s NNMR 32 per 1000 live births.</a:t>
            </a:r>
            <a:endParaRPr lang="en-IN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Major Findings of Data Analysis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3047999"/>
            <a:ext cx="7408333" cy="30781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LSCS rate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DHH-Baripada is Average 21.09%.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No. of </a:t>
            </a: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Surgeries perform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a day is 7 surgeries only.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X-rays &amp; USG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done in a day is only 16 and 11.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No. of </a:t>
            </a:r>
            <a:r>
              <a:rPr lang="en-IN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Laboratory tests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done  are less in number.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Contd..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N" dirty="0" smtClean="0"/>
              <a:t>Root Cause Analysis </a:t>
            </a:r>
            <a:endParaRPr lang="en-IN" dirty="0"/>
          </a:p>
        </p:txBody>
      </p:sp>
      <p:grpSp>
        <p:nvGrpSpPr>
          <p:cNvPr id="76801" name="Group 1"/>
          <p:cNvGrpSpPr>
            <a:grpSpLocks/>
          </p:cNvGrpSpPr>
          <p:nvPr/>
        </p:nvGrpSpPr>
        <p:grpSpPr bwMode="auto">
          <a:xfrm>
            <a:off x="1" y="1524001"/>
            <a:ext cx="8991630" cy="4953001"/>
            <a:chOff x="1077" y="1348"/>
            <a:chExt cx="15225" cy="7540"/>
          </a:xfrm>
        </p:grpSpPr>
        <p:cxnSp>
          <p:nvCxnSpPr>
            <p:cNvPr id="76802" name="AutoShape 2"/>
            <p:cNvCxnSpPr>
              <a:cxnSpLocks noChangeShapeType="1"/>
            </p:cNvCxnSpPr>
            <p:nvPr/>
          </p:nvCxnSpPr>
          <p:spPr bwMode="auto">
            <a:xfrm>
              <a:off x="1395" y="5887"/>
              <a:ext cx="12780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03" name="AutoShape 3"/>
            <p:cNvCxnSpPr>
              <a:cxnSpLocks noChangeShapeType="1"/>
            </p:cNvCxnSpPr>
            <p:nvPr/>
          </p:nvCxnSpPr>
          <p:spPr bwMode="auto">
            <a:xfrm>
              <a:off x="11415" y="2617"/>
              <a:ext cx="1545" cy="321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04" name="AutoShape 4"/>
            <p:cNvCxnSpPr>
              <a:cxnSpLocks noChangeShapeType="1"/>
            </p:cNvCxnSpPr>
            <p:nvPr/>
          </p:nvCxnSpPr>
          <p:spPr bwMode="auto">
            <a:xfrm flipV="1">
              <a:off x="2775" y="5933"/>
              <a:ext cx="1485" cy="29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05" name="AutoShape 5"/>
            <p:cNvCxnSpPr>
              <a:cxnSpLocks noChangeShapeType="1"/>
            </p:cNvCxnSpPr>
            <p:nvPr/>
          </p:nvCxnSpPr>
          <p:spPr bwMode="auto">
            <a:xfrm flipV="1">
              <a:off x="5745" y="5903"/>
              <a:ext cx="1485" cy="29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06" name="AutoShape 6"/>
            <p:cNvCxnSpPr>
              <a:cxnSpLocks noChangeShapeType="1"/>
            </p:cNvCxnSpPr>
            <p:nvPr/>
          </p:nvCxnSpPr>
          <p:spPr bwMode="auto">
            <a:xfrm flipV="1">
              <a:off x="8715" y="5933"/>
              <a:ext cx="1485" cy="29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07" name="AutoShape 7"/>
            <p:cNvCxnSpPr>
              <a:cxnSpLocks noChangeShapeType="1"/>
            </p:cNvCxnSpPr>
            <p:nvPr/>
          </p:nvCxnSpPr>
          <p:spPr bwMode="auto">
            <a:xfrm flipV="1">
              <a:off x="11475" y="5918"/>
              <a:ext cx="1485" cy="29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08" name="AutoShape 8"/>
            <p:cNvSpPr>
              <a:spLocks noChangeArrowheads="1"/>
            </p:cNvSpPr>
            <p:nvPr/>
          </p:nvSpPr>
          <p:spPr bwMode="auto">
            <a:xfrm>
              <a:off x="14175" y="4387"/>
              <a:ext cx="2127" cy="287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Poor Performance of DHH- Baripada &amp; Balasore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09" name="AutoShape 9"/>
            <p:cNvCxnSpPr>
              <a:cxnSpLocks noChangeShapeType="1"/>
            </p:cNvCxnSpPr>
            <p:nvPr/>
          </p:nvCxnSpPr>
          <p:spPr bwMode="auto">
            <a:xfrm>
              <a:off x="11895" y="4313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0" name="AutoShape 10"/>
            <p:cNvCxnSpPr>
              <a:cxnSpLocks noChangeShapeType="1"/>
            </p:cNvCxnSpPr>
            <p:nvPr/>
          </p:nvCxnSpPr>
          <p:spPr bwMode="auto">
            <a:xfrm>
              <a:off x="12288" y="5228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1" name="AutoShape 11"/>
            <p:cNvCxnSpPr>
              <a:cxnSpLocks noChangeShapeType="1"/>
            </p:cNvCxnSpPr>
            <p:nvPr/>
          </p:nvCxnSpPr>
          <p:spPr bwMode="auto">
            <a:xfrm>
              <a:off x="3585" y="6593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12" name="Text Box 12"/>
            <p:cNvSpPr txBox="1">
              <a:spLocks noChangeArrowheads="1"/>
            </p:cNvSpPr>
            <p:nvPr/>
          </p:nvSpPr>
          <p:spPr bwMode="auto">
            <a:xfrm>
              <a:off x="10170" y="6083"/>
              <a:ext cx="2250" cy="7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Infection Control Practices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13" name="AutoShape 13"/>
            <p:cNvCxnSpPr>
              <a:cxnSpLocks noChangeShapeType="1"/>
            </p:cNvCxnSpPr>
            <p:nvPr/>
          </p:nvCxnSpPr>
          <p:spPr bwMode="auto">
            <a:xfrm>
              <a:off x="12420" y="6293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14" name="Text Box 14"/>
            <p:cNvSpPr txBox="1">
              <a:spLocks noChangeArrowheads="1"/>
            </p:cNvSpPr>
            <p:nvPr/>
          </p:nvSpPr>
          <p:spPr bwMode="auto">
            <a:xfrm>
              <a:off x="9420" y="7567"/>
              <a:ext cx="2055" cy="12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Very less no. of Newborn are breastfed in 1</a:t>
              </a:r>
              <a:r>
                <a:rPr kumimoji="0" lang="en-IN" sz="1200" b="0" i="0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</a:t>
              </a: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hour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15" name="AutoShape 15"/>
            <p:cNvCxnSpPr>
              <a:cxnSpLocks noChangeShapeType="1"/>
            </p:cNvCxnSpPr>
            <p:nvPr/>
          </p:nvCxnSpPr>
          <p:spPr bwMode="auto">
            <a:xfrm>
              <a:off x="11985" y="7118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6" name="AutoShape 16"/>
            <p:cNvCxnSpPr>
              <a:cxnSpLocks noChangeShapeType="1"/>
            </p:cNvCxnSpPr>
            <p:nvPr/>
          </p:nvCxnSpPr>
          <p:spPr bwMode="auto">
            <a:xfrm>
              <a:off x="9420" y="6414"/>
              <a:ext cx="36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7" name="AutoShape 17"/>
            <p:cNvCxnSpPr>
              <a:cxnSpLocks noChangeShapeType="1"/>
            </p:cNvCxnSpPr>
            <p:nvPr/>
          </p:nvCxnSpPr>
          <p:spPr bwMode="auto">
            <a:xfrm>
              <a:off x="9000" y="7252"/>
              <a:ext cx="390" cy="2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8" name="AutoShape 18"/>
            <p:cNvCxnSpPr>
              <a:cxnSpLocks noChangeShapeType="1"/>
            </p:cNvCxnSpPr>
            <p:nvPr/>
          </p:nvCxnSpPr>
          <p:spPr bwMode="auto">
            <a:xfrm>
              <a:off x="8415" y="8212"/>
              <a:ext cx="510" cy="2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19" name="AutoShape 19"/>
            <p:cNvCxnSpPr>
              <a:cxnSpLocks noChangeShapeType="1"/>
            </p:cNvCxnSpPr>
            <p:nvPr/>
          </p:nvCxnSpPr>
          <p:spPr bwMode="auto">
            <a:xfrm>
              <a:off x="6615" y="6412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20" name="AutoShape 20"/>
            <p:cNvCxnSpPr>
              <a:cxnSpLocks noChangeShapeType="1"/>
            </p:cNvCxnSpPr>
            <p:nvPr/>
          </p:nvCxnSpPr>
          <p:spPr bwMode="auto">
            <a:xfrm>
              <a:off x="2760" y="7960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21" name="AutoShape 21"/>
            <p:cNvCxnSpPr>
              <a:cxnSpLocks noChangeShapeType="1"/>
            </p:cNvCxnSpPr>
            <p:nvPr/>
          </p:nvCxnSpPr>
          <p:spPr bwMode="auto">
            <a:xfrm>
              <a:off x="11025" y="8094"/>
              <a:ext cx="66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22" name="Text Box 22"/>
            <p:cNvSpPr txBox="1">
              <a:spLocks noChangeArrowheads="1"/>
            </p:cNvSpPr>
            <p:nvPr/>
          </p:nvSpPr>
          <p:spPr bwMode="auto">
            <a:xfrm>
              <a:off x="9980" y="6772"/>
              <a:ext cx="2040" cy="8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Lack of adequate IEC activities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3" name="Text Box 23"/>
            <p:cNvSpPr txBox="1">
              <a:spLocks noChangeArrowheads="1"/>
            </p:cNvSpPr>
            <p:nvPr/>
          </p:nvSpPr>
          <p:spPr bwMode="auto">
            <a:xfrm>
              <a:off x="7413" y="6158"/>
              <a:ext cx="2037" cy="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Registration under ANCs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4" name="Text Box 24"/>
            <p:cNvSpPr txBox="1">
              <a:spLocks noChangeArrowheads="1"/>
            </p:cNvSpPr>
            <p:nvPr/>
          </p:nvSpPr>
          <p:spPr bwMode="auto">
            <a:xfrm>
              <a:off x="7170" y="6983"/>
              <a:ext cx="1860" cy="11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No. of Institutional Deliveries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5" name="Text Box 25"/>
            <p:cNvSpPr txBox="1">
              <a:spLocks noChangeArrowheads="1"/>
            </p:cNvSpPr>
            <p:nvPr/>
          </p:nvSpPr>
          <p:spPr bwMode="auto">
            <a:xfrm>
              <a:off x="6675" y="7973"/>
              <a:ext cx="1830" cy="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Shortage of IFA Tablets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6" name="Text Box 26"/>
            <p:cNvSpPr txBox="1">
              <a:spLocks noChangeArrowheads="1"/>
            </p:cNvSpPr>
            <p:nvPr/>
          </p:nvSpPr>
          <p:spPr bwMode="auto">
            <a:xfrm>
              <a:off x="4152" y="5916"/>
              <a:ext cx="2541" cy="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Emergency facilities not available for 24*7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7" name="Text Box 27"/>
            <p:cNvSpPr txBox="1">
              <a:spLocks noChangeArrowheads="1"/>
            </p:cNvSpPr>
            <p:nvPr/>
          </p:nvSpPr>
          <p:spPr bwMode="auto">
            <a:xfrm>
              <a:off x="3792" y="6716"/>
              <a:ext cx="2463" cy="7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Patient Response time in Emergency is much High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8" name="Text Box 28"/>
            <p:cNvSpPr txBox="1">
              <a:spLocks noChangeArrowheads="1"/>
            </p:cNvSpPr>
            <p:nvPr/>
          </p:nvSpPr>
          <p:spPr bwMode="auto">
            <a:xfrm>
              <a:off x="3525" y="7631"/>
              <a:ext cx="2220" cy="10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ICU and Trauma Centre Facilities are absent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29" name="Text Box 29"/>
            <p:cNvSpPr txBox="1">
              <a:spLocks noChangeArrowheads="1"/>
            </p:cNvSpPr>
            <p:nvPr/>
          </p:nvSpPr>
          <p:spPr bwMode="auto">
            <a:xfrm>
              <a:off x="1206" y="5988"/>
              <a:ext cx="2478" cy="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Delay in Patient Discharge by Doctors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0" name="Text Box 30"/>
            <p:cNvSpPr txBox="1">
              <a:spLocks noChangeArrowheads="1"/>
            </p:cNvSpPr>
            <p:nvPr/>
          </p:nvSpPr>
          <p:spPr bwMode="auto">
            <a:xfrm>
              <a:off x="1077" y="7032"/>
              <a:ext cx="1653" cy="11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Shortage in Availability of Beds strength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1" name="Text Box 31"/>
            <p:cNvSpPr txBox="1">
              <a:spLocks noChangeArrowheads="1"/>
            </p:cNvSpPr>
            <p:nvPr/>
          </p:nvSpPr>
          <p:spPr bwMode="auto">
            <a:xfrm>
              <a:off x="10047" y="4675"/>
              <a:ext cx="2268" cy="10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Communication gap b/w doctors and Patients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2" name="Text Box 32"/>
            <p:cNvSpPr txBox="1">
              <a:spLocks noChangeArrowheads="1"/>
            </p:cNvSpPr>
            <p:nvPr/>
          </p:nvSpPr>
          <p:spPr bwMode="auto">
            <a:xfrm>
              <a:off x="9660" y="3622"/>
              <a:ext cx="2055" cy="11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Patients are Unsatisfied with Public Facilities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3" name="Text Box 33"/>
            <p:cNvSpPr txBox="1">
              <a:spLocks noChangeArrowheads="1"/>
            </p:cNvSpPr>
            <p:nvPr/>
          </p:nvSpPr>
          <p:spPr bwMode="auto">
            <a:xfrm>
              <a:off x="9660" y="2752"/>
              <a:ext cx="1590" cy="7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Shortfall of Manpower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34" name="AutoShape 34"/>
            <p:cNvCxnSpPr>
              <a:cxnSpLocks noChangeShapeType="1"/>
            </p:cNvCxnSpPr>
            <p:nvPr/>
          </p:nvCxnSpPr>
          <p:spPr bwMode="auto">
            <a:xfrm>
              <a:off x="2865" y="2600"/>
              <a:ext cx="1545" cy="321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35" name="AutoShape 35"/>
            <p:cNvCxnSpPr>
              <a:cxnSpLocks noChangeShapeType="1"/>
            </p:cNvCxnSpPr>
            <p:nvPr/>
          </p:nvCxnSpPr>
          <p:spPr bwMode="auto">
            <a:xfrm>
              <a:off x="8400" y="2600"/>
              <a:ext cx="1545" cy="321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36" name="AutoShape 36"/>
            <p:cNvSpPr>
              <a:spLocks noChangeArrowheads="1"/>
            </p:cNvSpPr>
            <p:nvPr/>
          </p:nvSpPr>
          <p:spPr bwMode="auto">
            <a:xfrm>
              <a:off x="1557" y="1464"/>
              <a:ext cx="1998" cy="113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No. of Surgeries Performed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7" name="AutoShape 37"/>
            <p:cNvSpPr>
              <a:spLocks noChangeArrowheads="1"/>
            </p:cNvSpPr>
            <p:nvPr/>
          </p:nvSpPr>
          <p:spPr bwMode="auto">
            <a:xfrm>
              <a:off x="7422" y="1348"/>
              <a:ext cx="1998" cy="123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No. of Lab. Test Done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38" name="AutoShape 38"/>
            <p:cNvSpPr>
              <a:spLocks noChangeArrowheads="1"/>
            </p:cNvSpPr>
            <p:nvPr/>
          </p:nvSpPr>
          <p:spPr bwMode="auto">
            <a:xfrm>
              <a:off x="10425" y="1348"/>
              <a:ext cx="1998" cy="12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High LAMA Rate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39" name="AutoShape 39"/>
            <p:cNvCxnSpPr>
              <a:cxnSpLocks noChangeShapeType="1"/>
            </p:cNvCxnSpPr>
            <p:nvPr/>
          </p:nvCxnSpPr>
          <p:spPr bwMode="auto">
            <a:xfrm>
              <a:off x="8250" y="3169"/>
              <a:ext cx="40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40" name="AutoShape 40"/>
            <p:cNvCxnSpPr>
              <a:cxnSpLocks noChangeShapeType="1"/>
            </p:cNvCxnSpPr>
            <p:nvPr/>
          </p:nvCxnSpPr>
          <p:spPr bwMode="auto">
            <a:xfrm>
              <a:off x="11355" y="3170"/>
              <a:ext cx="3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41" name="AutoShape 41"/>
            <p:cNvCxnSpPr>
              <a:cxnSpLocks noChangeShapeType="1"/>
            </p:cNvCxnSpPr>
            <p:nvPr/>
          </p:nvCxnSpPr>
          <p:spPr bwMode="auto">
            <a:xfrm>
              <a:off x="9390" y="5480"/>
              <a:ext cx="3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42" name="AutoShape 42"/>
            <p:cNvCxnSpPr>
              <a:cxnSpLocks noChangeShapeType="1"/>
            </p:cNvCxnSpPr>
            <p:nvPr/>
          </p:nvCxnSpPr>
          <p:spPr bwMode="auto">
            <a:xfrm>
              <a:off x="8730" y="4161"/>
              <a:ext cx="3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43" name="Text Box 43"/>
            <p:cNvSpPr txBox="1">
              <a:spLocks noChangeArrowheads="1"/>
            </p:cNvSpPr>
            <p:nvPr/>
          </p:nvSpPr>
          <p:spPr bwMode="auto">
            <a:xfrm>
              <a:off x="6300" y="2825"/>
              <a:ext cx="2115" cy="9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Important Lab. Equipments are Out of order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4" name="Text Box 44"/>
            <p:cNvSpPr txBox="1">
              <a:spLocks noChangeArrowheads="1"/>
            </p:cNvSpPr>
            <p:nvPr/>
          </p:nvSpPr>
          <p:spPr bwMode="auto">
            <a:xfrm>
              <a:off x="6825" y="3741"/>
              <a:ext cx="1965" cy="10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Shortage in min. equipment requirement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5" name="Text Box 45"/>
            <p:cNvSpPr txBox="1">
              <a:spLocks noChangeArrowheads="1"/>
            </p:cNvSpPr>
            <p:nvPr/>
          </p:nvSpPr>
          <p:spPr bwMode="auto">
            <a:xfrm>
              <a:off x="7275" y="4673"/>
              <a:ext cx="2115" cy="112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People have more faith on Private Practicener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6" name="AutoShape 46"/>
            <p:cNvSpPr>
              <a:spLocks noChangeArrowheads="1"/>
            </p:cNvSpPr>
            <p:nvPr/>
          </p:nvSpPr>
          <p:spPr bwMode="auto">
            <a:xfrm>
              <a:off x="4512" y="1348"/>
              <a:ext cx="1998" cy="123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No. of X-rays &amp; USG Done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847" name="AutoShape 47"/>
            <p:cNvCxnSpPr>
              <a:cxnSpLocks noChangeShapeType="1"/>
            </p:cNvCxnSpPr>
            <p:nvPr/>
          </p:nvCxnSpPr>
          <p:spPr bwMode="auto">
            <a:xfrm>
              <a:off x="2775" y="3154"/>
              <a:ext cx="393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48" name="AutoShape 48"/>
            <p:cNvCxnSpPr>
              <a:cxnSpLocks noChangeShapeType="1"/>
            </p:cNvCxnSpPr>
            <p:nvPr/>
          </p:nvCxnSpPr>
          <p:spPr bwMode="auto">
            <a:xfrm>
              <a:off x="5580" y="3214"/>
              <a:ext cx="42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49" name="AutoShape 49"/>
            <p:cNvCxnSpPr>
              <a:cxnSpLocks noChangeShapeType="1"/>
            </p:cNvCxnSpPr>
            <p:nvPr/>
          </p:nvCxnSpPr>
          <p:spPr bwMode="auto">
            <a:xfrm>
              <a:off x="3246" y="3935"/>
              <a:ext cx="294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50" name="AutoShape 50"/>
            <p:cNvCxnSpPr>
              <a:cxnSpLocks noChangeShapeType="1"/>
            </p:cNvCxnSpPr>
            <p:nvPr/>
          </p:nvCxnSpPr>
          <p:spPr bwMode="auto">
            <a:xfrm>
              <a:off x="3525" y="4761"/>
              <a:ext cx="423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51" name="AutoShape 51"/>
            <p:cNvCxnSpPr>
              <a:cxnSpLocks noChangeShapeType="1"/>
            </p:cNvCxnSpPr>
            <p:nvPr/>
          </p:nvCxnSpPr>
          <p:spPr bwMode="auto">
            <a:xfrm>
              <a:off x="5922" y="3934"/>
              <a:ext cx="393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6852" name="AutoShape 52"/>
            <p:cNvCxnSpPr>
              <a:cxnSpLocks noChangeShapeType="1"/>
            </p:cNvCxnSpPr>
            <p:nvPr/>
          </p:nvCxnSpPr>
          <p:spPr bwMode="auto">
            <a:xfrm>
              <a:off x="6360" y="5134"/>
              <a:ext cx="393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76853" name="Text Box 53"/>
            <p:cNvSpPr txBox="1">
              <a:spLocks noChangeArrowheads="1"/>
            </p:cNvSpPr>
            <p:nvPr/>
          </p:nvSpPr>
          <p:spPr bwMode="auto">
            <a:xfrm>
              <a:off x="3630" y="2810"/>
              <a:ext cx="1920" cy="7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Response time is much higher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4" name="Text Box 54"/>
            <p:cNvSpPr txBox="1">
              <a:spLocks noChangeArrowheads="1"/>
            </p:cNvSpPr>
            <p:nvPr/>
          </p:nvSpPr>
          <p:spPr bwMode="auto">
            <a:xfrm>
              <a:off x="4110" y="3726"/>
              <a:ext cx="1857" cy="10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Doctors are unsatisfied with reports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5" name="Text Box 55"/>
            <p:cNvSpPr txBox="1">
              <a:spLocks noChangeArrowheads="1"/>
            </p:cNvSpPr>
            <p:nvPr/>
          </p:nvSpPr>
          <p:spPr bwMode="auto">
            <a:xfrm>
              <a:off x="4410" y="4970"/>
              <a:ext cx="1710" cy="7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Efficient Staff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6" name="Text Box 56"/>
            <p:cNvSpPr txBox="1">
              <a:spLocks noChangeArrowheads="1"/>
            </p:cNvSpPr>
            <p:nvPr/>
          </p:nvSpPr>
          <p:spPr bwMode="auto">
            <a:xfrm>
              <a:off x="1122" y="2900"/>
              <a:ext cx="1833" cy="7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Improper Documentation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7" name="Text Box 57"/>
            <p:cNvSpPr txBox="1">
              <a:spLocks noChangeArrowheads="1"/>
            </p:cNvSpPr>
            <p:nvPr/>
          </p:nvSpPr>
          <p:spPr bwMode="auto">
            <a:xfrm>
              <a:off x="1122" y="3726"/>
              <a:ext cx="1965" cy="7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Infection Control Practices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8" name="Text Box 58"/>
            <p:cNvSpPr txBox="1">
              <a:spLocks noChangeArrowheads="1"/>
            </p:cNvSpPr>
            <p:nvPr/>
          </p:nvSpPr>
          <p:spPr bwMode="auto">
            <a:xfrm>
              <a:off x="1227" y="4523"/>
              <a:ext cx="2250" cy="9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Rescheduling of Surgeries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76859" name="AutoShape 59"/>
          <p:cNvCxnSpPr>
            <a:cxnSpLocks noChangeShapeType="1"/>
          </p:cNvCxnSpPr>
          <p:nvPr/>
        </p:nvCxnSpPr>
        <p:spPr bwMode="auto">
          <a:xfrm>
            <a:off x="2743200" y="2362200"/>
            <a:ext cx="914400" cy="2209800"/>
          </a:xfrm>
          <a:prstGeom prst="straightConnector1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76860" name="AutoShape 60"/>
          <p:cNvSpPr>
            <a:spLocks noChangeArrowheads="1"/>
          </p:cNvSpPr>
          <p:nvPr/>
        </p:nvSpPr>
        <p:spPr bwMode="auto">
          <a:xfrm>
            <a:off x="228601" y="6186488"/>
            <a:ext cx="1524000" cy="6715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High Bed Occupancy Rate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61" name="AutoShape 61"/>
          <p:cNvSpPr>
            <a:spLocks noChangeArrowheads="1"/>
          </p:cNvSpPr>
          <p:nvPr/>
        </p:nvSpPr>
        <p:spPr bwMode="auto">
          <a:xfrm>
            <a:off x="2057400" y="6248400"/>
            <a:ext cx="1524000" cy="609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High Death Rate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62" name="AutoShape 62"/>
          <p:cNvSpPr>
            <a:spLocks noChangeArrowheads="1"/>
          </p:cNvSpPr>
          <p:nvPr/>
        </p:nvSpPr>
        <p:spPr bwMode="auto">
          <a:xfrm>
            <a:off x="4038600" y="6248400"/>
            <a:ext cx="1524000" cy="609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High Maternal Mortality Rate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63" name="AutoShape 63"/>
          <p:cNvSpPr>
            <a:spLocks noChangeArrowheads="1"/>
          </p:cNvSpPr>
          <p:nvPr/>
        </p:nvSpPr>
        <p:spPr bwMode="auto">
          <a:xfrm>
            <a:off x="5943600" y="6248400"/>
            <a:ext cx="1609725" cy="609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High Neonatal Mortality Rate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RCA for High Death Rate</a:t>
            </a:r>
            <a:endParaRPr lang="en-IN" dirty="0"/>
          </a:p>
        </p:txBody>
      </p:sp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228600" y="1524000"/>
            <a:ext cx="8686800" cy="5334000"/>
            <a:chOff x="1125" y="1832"/>
            <a:chExt cx="10323" cy="8939"/>
          </a:xfrm>
        </p:grpSpPr>
        <p:cxnSp>
          <p:nvCxnSpPr>
            <p:cNvPr id="84995" name="AutoShape 3"/>
            <p:cNvCxnSpPr>
              <a:cxnSpLocks noChangeShapeType="1"/>
            </p:cNvCxnSpPr>
            <p:nvPr/>
          </p:nvCxnSpPr>
          <p:spPr bwMode="auto">
            <a:xfrm>
              <a:off x="1650" y="6270"/>
              <a:ext cx="78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4996" name="AutoShape 4"/>
            <p:cNvSpPr>
              <a:spLocks noChangeArrowheads="1"/>
            </p:cNvSpPr>
            <p:nvPr/>
          </p:nvSpPr>
          <p:spPr bwMode="auto">
            <a:xfrm>
              <a:off x="9450" y="5520"/>
              <a:ext cx="1998" cy="145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High Death Rate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4997" name="AutoShape 5"/>
            <p:cNvCxnSpPr>
              <a:cxnSpLocks noChangeShapeType="1"/>
            </p:cNvCxnSpPr>
            <p:nvPr/>
          </p:nvCxnSpPr>
          <p:spPr bwMode="auto">
            <a:xfrm flipV="1">
              <a:off x="3870" y="6270"/>
              <a:ext cx="1725" cy="331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4998" name="AutoShape 6"/>
            <p:cNvCxnSpPr>
              <a:cxnSpLocks noChangeShapeType="1"/>
            </p:cNvCxnSpPr>
            <p:nvPr/>
          </p:nvCxnSpPr>
          <p:spPr bwMode="auto">
            <a:xfrm flipV="1">
              <a:off x="7710" y="6285"/>
              <a:ext cx="1455" cy="340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4999" name="Oval 7"/>
            <p:cNvSpPr>
              <a:spLocks noChangeArrowheads="1"/>
            </p:cNvSpPr>
            <p:nvPr/>
          </p:nvSpPr>
          <p:spPr bwMode="auto">
            <a:xfrm>
              <a:off x="2265" y="9586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METHOD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0" name="Oval 8"/>
            <p:cNvSpPr>
              <a:spLocks noChangeArrowheads="1"/>
            </p:cNvSpPr>
            <p:nvPr/>
          </p:nvSpPr>
          <p:spPr bwMode="auto">
            <a:xfrm>
              <a:off x="6180" y="9556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MATERIAL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01" name="AutoShape 9"/>
            <p:cNvCxnSpPr>
              <a:cxnSpLocks noChangeShapeType="1"/>
            </p:cNvCxnSpPr>
            <p:nvPr/>
          </p:nvCxnSpPr>
          <p:spPr bwMode="auto">
            <a:xfrm>
              <a:off x="4740" y="6840"/>
              <a:ext cx="51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5002" name="AutoShape 10"/>
            <p:cNvCxnSpPr>
              <a:cxnSpLocks noChangeShapeType="1"/>
            </p:cNvCxnSpPr>
            <p:nvPr/>
          </p:nvCxnSpPr>
          <p:spPr bwMode="auto">
            <a:xfrm>
              <a:off x="4095" y="7876"/>
              <a:ext cx="63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5003" name="AutoShape 11"/>
            <p:cNvCxnSpPr>
              <a:cxnSpLocks noChangeShapeType="1"/>
            </p:cNvCxnSpPr>
            <p:nvPr/>
          </p:nvCxnSpPr>
          <p:spPr bwMode="auto">
            <a:xfrm>
              <a:off x="8190" y="6960"/>
              <a:ext cx="49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04" name="Text Box 12"/>
            <p:cNvSpPr txBox="1">
              <a:spLocks noChangeArrowheads="1"/>
            </p:cNvSpPr>
            <p:nvPr/>
          </p:nvSpPr>
          <p:spPr bwMode="auto">
            <a:xfrm>
              <a:off x="1890" y="6495"/>
              <a:ext cx="2805" cy="7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Infection Control Practices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5" name="Text Box 13"/>
            <p:cNvSpPr txBox="1">
              <a:spLocks noChangeArrowheads="1"/>
            </p:cNvSpPr>
            <p:nvPr/>
          </p:nvSpPr>
          <p:spPr bwMode="auto">
            <a:xfrm>
              <a:off x="1545" y="7441"/>
              <a:ext cx="2595" cy="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Emergency facilities not available for 24*7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6" name="Text Box 14"/>
            <p:cNvSpPr txBox="1">
              <a:spLocks noChangeArrowheads="1"/>
            </p:cNvSpPr>
            <p:nvPr/>
          </p:nvSpPr>
          <p:spPr bwMode="auto">
            <a:xfrm>
              <a:off x="5820" y="6585"/>
              <a:ext cx="2355" cy="10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ICU and Trauma Centre Facilities are absent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07" name="Text Box 15"/>
            <p:cNvSpPr txBox="1">
              <a:spLocks noChangeArrowheads="1"/>
            </p:cNvSpPr>
            <p:nvPr/>
          </p:nvSpPr>
          <p:spPr bwMode="auto">
            <a:xfrm>
              <a:off x="1125" y="8505"/>
              <a:ext cx="2685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Lack of awareness about Medications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08" name="AutoShape 16"/>
            <p:cNvCxnSpPr>
              <a:cxnSpLocks noChangeShapeType="1"/>
            </p:cNvCxnSpPr>
            <p:nvPr/>
          </p:nvCxnSpPr>
          <p:spPr bwMode="auto">
            <a:xfrm>
              <a:off x="3795" y="8864"/>
              <a:ext cx="39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09" name="Text Box 17"/>
            <p:cNvSpPr txBox="1">
              <a:spLocks noChangeArrowheads="1"/>
            </p:cNvSpPr>
            <p:nvPr/>
          </p:nvSpPr>
          <p:spPr bwMode="auto">
            <a:xfrm>
              <a:off x="5235" y="7860"/>
              <a:ext cx="2640" cy="5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Poor Referral System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10" name="AutoShape 18"/>
            <p:cNvCxnSpPr>
              <a:cxnSpLocks noChangeShapeType="1"/>
            </p:cNvCxnSpPr>
            <p:nvPr/>
          </p:nvCxnSpPr>
          <p:spPr bwMode="auto">
            <a:xfrm>
              <a:off x="7860" y="8070"/>
              <a:ext cx="49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11" name="Text Box 19"/>
            <p:cNvSpPr txBox="1">
              <a:spLocks noChangeArrowheads="1"/>
            </p:cNvSpPr>
            <p:nvPr/>
          </p:nvSpPr>
          <p:spPr bwMode="auto">
            <a:xfrm>
              <a:off x="4650" y="8550"/>
              <a:ext cx="2895" cy="10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Nonavilabilty of emergency drugs and consumables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12" name="AutoShape 20"/>
            <p:cNvCxnSpPr>
              <a:cxnSpLocks noChangeShapeType="1"/>
            </p:cNvCxnSpPr>
            <p:nvPr/>
          </p:nvCxnSpPr>
          <p:spPr bwMode="auto">
            <a:xfrm>
              <a:off x="7560" y="8865"/>
              <a:ext cx="46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5013" name="AutoShape 21"/>
            <p:cNvCxnSpPr>
              <a:cxnSpLocks noChangeShapeType="1"/>
            </p:cNvCxnSpPr>
            <p:nvPr/>
          </p:nvCxnSpPr>
          <p:spPr bwMode="auto">
            <a:xfrm>
              <a:off x="7860" y="5147"/>
              <a:ext cx="49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5014" name="AutoShape 22"/>
            <p:cNvCxnSpPr>
              <a:cxnSpLocks noChangeShapeType="1"/>
            </p:cNvCxnSpPr>
            <p:nvPr/>
          </p:nvCxnSpPr>
          <p:spPr bwMode="auto">
            <a:xfrm>
              <a:off x="7440" y="3122"/>
              <a:ext cx="1500" cy="312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15" name="Oval 23"/>
            <p:cNvSpPr>
              <a:spLocks noChangeArrowheads="1"/>
            </p:cNvSpPr>
            <p:nvPr/>
          </p:nvSpPr>
          <p:spPr bwMode="auto">
            <a:xfrm>
              <a:off x="6150" y="1937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MACHINE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16" name="AutoShape 24"/>
            <p:cNvCxnSpPr>
              <a:cxnSpLocks noChangeShapeType="1"/>
            </p:cNvCxnSpPr>
            <p:nvPr/>
          </p:nvCxnSpPr>
          <p:spPr bwMode="auto">
            <a:xfrm>
              <a:off x="7110" y="3887"/>
              <a:ext cx="6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17" name="Text Box 25"/>
            <p:cNvSpPr txBox="1">
              <a:spLocks noChangeArrowheads="1"/>
            </p:cNvSpPr>
            <p:nvPr/>
          </p:nvSpPr>
          <p:spPr bwMode="auto">
            <a:xfrm>
              <a:off x="5250" y="3392"/>
              <a:ext cx="1845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Inadequate Investigative Support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18" name="Text Box 26"/>
            <p:cNvSpPr txBox="1">
              <a:spLocks noChangeArrowheads="1"/>
            </p:cNvSpPr>
            <p:nvPr/>
          </p:nvSpPr>
          <p:spPr bwMode="auto">
            <a:xfrm>
              <a:off x="1425" y="5612"/>
              <a:ext cx="3075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Undertrained Staff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019" name="Text Box 27"/>
            <p:cNvSpPr txBox="1">
              <a:spLocks noChangeArrowheads="1"/>
            </p:cNvSpPr>
            <p:nvPr/>
          </p:nvSpPr>
          <p:spPr bwMode="auto">
            <a:xfrm>
              <a:off x="5250" y="4727"/>
              <a:ext cx="2610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Shortage of Emergency Equipments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20" name="AutoShape 28"/>
            <p:cNvCxnSpPr>
              <a:cxnSpLocks noChangeShapeType="1"/>
            </p:cNvCxnSpPr>
            <p:nvPr/>
          </p:nvCxnSpPr>
          <p:spPr bwMode="auto">
            <a:xfrm>
              <a:off x="3780" y="3018"/>
              <a:ext cx="1515" cy="319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21" name="Oval 29"/>
            <p:cNvSpPr>
              <a:spLocks noChangeArrowheads="1"/>
            </p:cNvSpPr>
            <p:nvPr/>
          </p:nvSpPr>
          <p:spPr bwMode="auto">
            <a:xfrm>
              <a:off x="2370" y="1832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22" name="AutoShape 30"/>
            <p:cNvCxnSpPr>
              <a:cxnSpLocks noChangeShapeType="1"/>
            </p:cNvCxnSpPr>
            <p:nvPr/>
          </p:nvCxnSpPr>
          <p:spPr bwMode="auto">
            <a:xfrm>
              <a:off x="4065" y="5118"/>
              <a:ext cx="6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23" name="Text Box 31"/>
            <p:cNvSpPr txBox="1">
              <a:spLocks noChangeArrowheads="1"/>
            </p:cNvSpPr>
            <p:nvPr/>
          </p:nvSpPr>
          <p:spPr bwMode="auto">
            <a:xfrm>
              <a:off x="1200" y="3542"/>
              <a:ext cx="2520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Nonavilabilty of sufficient staff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24" name="AutoShape 32"/>
            <p:cNvCxnSpPr>
              <a:cxnSpLocks noChangeShapeType="1"/>
            </p:cNvCxnSpPr>
            <p:nvPr/>
          </p:nvCxnSpPr>
          <p:spPr bwMode="auto">
            <a:xfrm>
              <a:off x="4455" y="5822"/>
              <a:ext cx="60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5025" name="Text Box 33"/>
            <p:cNvSpPr txBox="1">
              <a:spLocks noChangeArrowheads="1"/>
            </p:cNvSpPr>
            <p:nvPr/>
          </p:nvSpPr>
          <p:spPr bwMode="auto">
            <a:xfrm>
              <a:off x="1485" y="4727"/>
              <a:ext cx="2595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Patient Response time in Emergency is much High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026" name="AutoShape 34"/>
            <p:cNvCxnSpPr>
              <a:cxnSpLocks noChangeShapeType="1"/>
            </p:cNvCxnSpPr>
            <p:nvPr/>
          </p:nvCxnSpPr>
          <p:spPr bwMode="auto">
            <a:xfrm>
              <a:off x="3735" y="3887"/>
              <a:ext cx="465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RCA for High MMR</a:t>
            </a:r>
            <a:endParaRPr lang="en-IN" dirty="0"/>
          </a:p>
        </p:txBody>
      </p:sp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85775" y="1295400"/>
            <a:ext cx="8277225" cy="5568950"/>
            <a:chOff x="765" y="1740"/>
            <a:chExt cx="10557" cy="9240"/>
          </a:xfrm>
        </p:grpSpPr>
        <p:sp>
          <p:nvSpPr>
            <p:cNvPr id="86019" name="Oval 3"/>
            <p:cNvSpPr>
              <a:spLocks noChangeArrowheads="1"/>
            </p:cNvSpPr>
            <p:nvPr/>
          </p:nvSpPr>
          <p:spPr bwMode="auto">
            <a:xfrm>
              <a:off x="1545" y="9795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METHOD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20" name="AutoShape 4"/>
            <p:cNvCxnSpPr>
              <a:cxnSpLocks noChangeShapeType="1"/>
            </p:cNvCxnSpPr>
            <p:nvPr/>
          </p:nvCxnSpPr>
          <p:spPr bwMode="auto">
            <a:xfrm flipV="1">
              <a:off x="3390" y="6060"/>
              <a:ext cx="1890" cy="384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6021" name="Oval 5"/>
            <p:cNvSpPr>
              <a:spLocks noChangeArrowheads="1"/>
            </p:cNvSpPr>
            <p:nvPr/>
          </p:nvSpPr>
          <p:spPr bwMode="auto">
            <a:xfrm>
              <a:off x="6045" y="9705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MATERIAL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22" name="Text Box 6"/>
            <p:cNvSpPr txBox="1">
              <a:spLocks noChangeArrowheads="1"/>
            </p:cNvSpPr>
            <p:nvPr/>
          </p:nvSpPr>
          <p:spPr bwMode="auto">
            <a:xfrm>
              <a:off x="1110" y="6315"/>
              <a:ext cx="3465" cy="5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Early Discharge after Delivery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23" name="Text Box 7"/>
            <p:cNvSpPr txBox="1">
              <a:spLocks noChangeArrowheads="1"/>
            </p:cNvSpPr>
            <p:nvPr/>
          </p:nvSpPr>
          <p:spPr bwMode="auto">
            <a:xfrm>
              <a:off x="5310" y="7140"/>
              <a:ext cx="207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Patient transport system from PHCs to DHH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24" name="Text Box 8"/>
            <p:cNvSpPr txBox="1">
              <a:spLocks noChangeArrowheads="1"/>
            </p:cNvSpPr>
            <p:nvPr/>
          </p:nvSpPr>
          <p:spPr bwMode="auto">
            <a:xfrm>
              <a:off x="4125" y="8370"/>
              <a:ext cx="2805" cy="13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Absence of facilities to treat High risk pregnancies and deliveries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25" name="Text Box 9"/>
            <p:cNvSpPr txBox="1">
              <a:spLocks noChangeArrowheads="1"/>
            </p:cNvSpPr>
            <p:nvPr/>
          </p:nvSpPr>
          <p:spPr bwMode="auto">
            <a:xfrm>
              <a:off x="780" y="8655"/>
              <a:ext cx="2640" cy="7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Lack of SOP’s Practice to handle Mother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26" name="AutoShape 10"/>
            <p:cNvCxnSpPr>
              <a:cxnSpLocks noChangeShapeType="1"/>
            </p:cNvCxnSpPr>
            <p:nvPr/>
          </p:nvCxnSpPr>
          <p:spPr bwMode="auto">
            <a:xfrm>
              <a:off x="4590" y="6615"/>
              <a:ext cx="37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27" name="AutoShape 11"/>
            <p:cNvCxnSpPr>
              <a:cxnSpLocks noChangeShapeType="1"/>
            </p:cNvCxnSpPr>
            <p:nvPr/>
          </p:nvCxnSpPr>
          <p:spPr bwMode="auto">
            <a:xfrm>
              <a:off x="4155" y="7500"/>
              <a:ext cx="39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28" name="AutoShape 12"/>
            <p:cNvCxnSpPr>
              <a:cxnSpLocks noChangeShapeType="1"/>
            </p:cNvCxnSpPr>
            <p:nvPr/>
          </p:nvCxnSpPr>
          <p:spPr bwMode="auto">
            <a:xfrm>
              <a:off x="3345" y="9135"/>
              <a:ext cx="40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29" name="AutoShape 13"/>
            <p:cNvCxnSpPr>
              <a:cxnSpLocks noChangeShapeType="1"/>
            </p:cNvCxnSpPr>
            <p:nvPr/>
          </p:nvCxnSpPr>
          <p:spPr bwMode="auto">
            <a:xfrm>
              <a:off x="7365" y="7695"/>
              <a:ext cx="45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6030" name="Text Box 14"/>
            <p:cNvSpPr txBox="1">
              <a:spLocks noChangeArrowheads="1"/>
            </p:cNvSpPr>
            <p:nvPr/>
          </p:nvSpPr>
          <p:spPr bwMode="auto">
            <a:xfrm>
              <a:off x="765" y="7215"/>
              <a:ext cx="3420" cy="7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Infection Control Practices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31" name="AutoShape 15"/>
            <p:cNvSpPr>
              <a:spLocks noChangeArrowheads="1"/>
            </p:cNvSpPr>
            <p:nvPr/>
          </p:nvSpPr>
          <p:spPr bwMode="auto">
            <a:xfrm>
              <a:off x="8787" y="5400"/>
              <a:ext cx="2535" cy="145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High Maternal Mortality Rate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32" name="AutoShape 16"/>
            <p:cNvCxnSpPr>
              <a:cxnSpLocks noChangeShapeType="1"/>
            </p:cNvCxnSpPr>
            <p:nvPr/>
          </p:nvCxnSpPr>
          <p:spPr bwMode="auto">
            <a:xfrm>
              <a:off x="840" y="6135"/>
              <a:ext cx="7977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33" name="AutoShape 17"/>
            <p:cNvCxnSpPr>
              <a:cxnSpLocks noChangeShapeType="1"/>
            </p:cNvCxnSpPr>
            <p:nvPr/>
          </p:nvCxnSpPr>
          <p:spPr bwMode="auto">
            <a:xfrm flipV="1">
              <a:off x="7125" y="6165"/>
              <a:ext cx="1365" cy="354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6034" name="Text Box 18"/>
            <p:cNvSpPr txBox="1">
              <a:spLocks noChangeArrowheads="1"/>
            </p:cNvSpPr>
            <p:nvPr/>
          </p:nvSpPr>
          <p:spPr bwMode="auto">
            <a:xfrm>
              <a:off x="5985" y="6255"/>
              <a:ext cx="1845" cy="7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Short Supply of IFA Tablets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35" name="AutoShape 19"/>
            <p:cNvCxnSpPr>
              <a:cxnSpLocks noChangeShapeType="1"/>
            </p:cNvCxnSpPr>
            <p:nvPr/>
          </p:nvCxnSpPr>
          <p:spPr bwMode="auto">
            <a:xfrm>
              <a:off x="7830" y="6570"/>
              <a:ext cx="45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36" name="AutoShape 20"/>
            <p:cNvCxnSpPr>
              <a:cxnSpLocks noChangeShapeType="1"/>
            </p:cNvCxnSpPr>
            <p:nvPr/>
          </p:nvCxnSpPr>
          <p:spPr bwMode="auto">
            <a:xfrm flipH="1">
              <a:off x="5835" y="3390"/>
              <a:ext cx="645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6037" name="Text Box 21"/>
            <p:cNvSpPr txBox="1">
              <a:spLocks noChangeArrowheads="1"/>
            </p:cNvSpPr>
            <p:nvPr/>
          </p:nvSpPr>
          <p:spPr bwMode="auto">
            <a:xfrm>
              <a:off x="6480" y="3165"/>
              <a:ext cx="3810" cy="7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Awareness about importance of full ANC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38" name="AutoShape 22"/>
            <p:cNvCxnSpPr>
              <a:cxnSpLocks noChangeShapeType="1"/>
            </p:cNvCxnSpPr>
            <p:nvPr/>
          </p:nvCxnSpPr>
          <p:spPr bwMode="auto">
            <a:xfrm>
              <a:off x="5565" y="2940"/>
              <a:ext cx="1515" cy="319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6039" name="Oval 23"/>
            <p:cNvSpPr>
              <a:spLocks noChangeArrowheads="1"/>
            </p:cNvSpPr>
            <p:nvPr/>
          </p:nvSpPr>
          <p:spPr bwMode="auto">
            <a:xfrm>
              <a:off x="4410" y="1740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40" name="Text Box 24"/>
            <p:cNvSpPr txBox="1">
              <a:spLocks noChangeArrowheads="1"/>
            </p:cNvSpPr>
            <p:nvPr/>
          </p:nvSpPr>
          <p:spPr bwMode="auto">
            <a:xfrm>
              <a:off x="1260" y="2940"/>
              <a:ext cx="3540" cy="7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Registration under ANCs leads to Anaemia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41" name="Text Box 25"/>
            <p:cNvSpPr txBox="1">
              <a:spLocks noChangeArrowheads="1"/>
            </p:cNvSpPr>
            <p:nvPr/>
          </p:nvSpPr>
          <p:spPr bwMode="auto">
            <a:xfrm>
              <a:off x="840" y="5280"/>
              <a:ext cx="5340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Absence of Security and Deputation of Nurses at Night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42" name="Text Box 26"/>
            <p:cNvSpPr txBox="1">
              <a:spLocks noChangeArrowheads="1"/>
            </p:cNvSpPr>
            <p:nvPr/>
          </p:nvSpPr>
          <p:spPr bwMode="auto">
            <a:xfrm>
              <a:off x="1155" y="3780"/>
              <a:ext cx="4320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People have more faith on home based deliveries besides Institutional Deliveries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043" name="Text Box 27"/>
            <p:cNvSpPr txBox="1">
              <a:spLocks noChangeArrowheads="1"/>
            </p:cNvSpPr>
            <p:nvPr/>
          </p:nvSpPr>
          <p:spPr bwMode="auto">
            <a:xfrm>
              <a:off x="2850" y="4648"/>
              <a:ext cx="2940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Undertrained Staff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6044" name="AutoShape 28"/>
            <p:cNvCxnSpPr>
              <a:cxnSpLocks noChangeShapeType="1"/>
            </p:cNvCxnSpPr>
            <p:nvPr/>
          </p:nvCxnSpPr>
          <p:spPr bwMode="auto">
            <a:xfrm>
              <a:off x="5505" y="4320"/>
              <a:ext cx="6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45" name="AutoShape 29"/>
            <p:cNvCxnSpPr>
              <a:cxnSpLocks noChangeShapeType="1"/>
            </p:cNvCxnSpPr>
            <p:nvPr/>
          </p:nvCxnSpPr>
          <p:spPr bwMode="auto">
            <a:xfrm>
              <a:off x="6180" y="5775"/>
              <a:ext cx="69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46" name="AutoShape 30"/>
            <p:cNvCxnSpPr>
              <a:cxnSpLocks noChangeShapeType="1"/>
            </p:cNvCxnSpPr>
            <p:nvPr/>
          </p:nvCxnSpPr>
          <p:spPr bwMode="auto">
            <a:xfrm>
              <a:off x="5775" y="5040"/>
              <a:ext cx="76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6047" name="AutoShape 31"/>
            <p:cNvCxnSpPr>
              <a:cxnSpLocks noChangeShapeType="1"/>
            </p:cNvCxnSpPr>
            <p:nvPr/>
          </p:nvCxnSpPr>
          <p:spPr bwMode="auto">
            <a:xfrm>
              <a:off x="4965" y="3345"/>
              <a:ext cx="81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685800"/>
            <a:ext cx="81952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Our Services</a:t>
            </a:r>
            <a:endParaRPr lang="en-IN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4927117"/>
              </p:ext>
            </p:extLst>
          </p:nvPr>
        </p:nvGraphicFramePr>
        <p:xfrm>
          <a:off x="914400" y="1905000"/>
          <a:ext cx="7162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07361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RCA for High NNMR</a:t>
            </a:r>
            <a:endParaRPr lang="en-IN" dirty="0"/>
          </a:p>
        </p:txBody>
      </p:sp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304800" y="1295400"/>
            <a:ext cx="8610600" cy="5568950"/>
            <a:chOff x="780" y="1230"/>
            <a:chExt cx="10707" cy="10035"/>
          </a:xfrm>
        </p:grpSpPr>
        <p:sp>
          <p:nvSpPr>
            <p:cNvPr id="87043" name="AutoShape 3"/>
            <p:cNvSpPr>
              <a:spLocks noChangeArrowheads="1"/>
            </p:cNvSpPr>
            <p:nvPr/>
          </p:nvSpPr>
          <p:spPr bwMode="auto">
            <a:xfrm>
              <a:off x="8952" y="5445"/>
              <a:ext cx="2535" cy="145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High Neonatal Mortality Rate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44" name="AutoShape 4"/>
            <p:cNvCxnSpPr>
              <a:cxnSpLocks noChangeShapeType="1"/>
            </p:cNvCxnSpPr>
            <p:nvPr/>
          </p:nvCxnSpPr>
          <p:spPr bwMode="auto">
            <a:xfrm>
              <a:off x="1125" y="6195"/>
              <a:ext cx="78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45" name="AutoShape 5"/>
            <p:cNvCxnSpPr>
              <a:cxnSpLocks noChangeShapeType="1"/>
            </p:cNvCxnSpPr>
            <p:nvPr/>
          </p:nvCxnSpPr>
          <p:spPr bwMode="auto">
            <a:xfrm>
              <a:off x="5970" y="2415"/>
              <a:ext cx="1440" cy="378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46" name="AutoShape 6"/>
            <p:cNvCxnSpPr>
              <a:cxnSpLocks noChangeShapeType="1"/>
            </p:cNvCxnSpPr>
            <p:nvPr/>
          </p:nvCxnSpPr>
          <p:spPr bwMode="auto">
            <a:xfrm flipV="1">
              <a:off x="3210" y="6195"/>
              <a:ext cx="1890" cy="388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47" name="AutoShape 7"/>
            <p:cNvCxnSpPr>
              <a:cxnSpLocks noChangeShapeType="1"/>
            </p:cNvCxnSpPr>
            <p:nvPr/>
          </p:nvCxnSpPr>
          <p:spPr bwMode="auto">
            <a:xfrm flipV="1">
              <a:off x="6990" y="6225"/>
              <a:ext cx="1635" cy="38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48" name="Oval 8"/>
            <p:cNvSpPr>
              <a:spLocks noChangeArrowheads="1"/>
            </p:cNvSpPr>
            <p:nvPr/>
          </p:nvSpPr>
          <p:spPr bwMode="auto">
            <a:xfrm>
              <a:off x="1635" y="10035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METHOD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49" name="Oval 9"/>
            <p:cNvSpPr>
              <a:spLocks noChangeArrowheads="1"/>
            </p:cNvSpPr>
            <p:nvPr/>
          </p:nvSpPr>
          <p:spPr bwMode="auto">
            <a:xfrm>
              <a:off x="5445" y="10080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MATERIAL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50" name="Text Box 10"/>
            <p:cNvSpPr txBox="1">
              <a:spLocks noChangeArrowheads="1"/>
            </p:cNvSpPr>
            <p:nvPr/>
          </p:nvSpPr>
          <p:spPr bwMode="auto">
            <a:xfrm>
              <a:off x="3660" y="5520"/>
              <a:ext cx="2940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Undertrained Staff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51" name="Text Box 11"/>
            <p:cNvSpPr txBox="1">
              <a:spLocks noChangeArrowheads="1"/>
            </p:cNvSpPr>
            <p:nvPr/>
          </p:nvSpPr>
          <p:spPr bwMode="auto">
            <a:xfrm>
              <a:off x="1020" y="6375"/>
              <a:ext cx="3465" cy="5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Early Discharge after Delivery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780" y="9000"/>
              <a:ext cx="2550" cy="7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Less Infection Control Practices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53" name="Text Box 13"/>
            <p:cNvSpPr txBox="1">
              <a:spLocks noChangeArrowheads="1"/>
            </p:cNvSpPr>
            <p:nvPr/>
          </p:nvSpPr>
          <p:spPr bwMode="auto">
            <a:xfrm>
              <a:off x="1125" y="4305"/>
              <a:ext cx="5325" cy="10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Lack of adequate efforts by DHH in term of providing health education and conducting regular IEC initiatives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54" name="AutoShape 14"/>
            <p:cNvCxnSpPr>
              <a:cxnSpLocks noChangeShapeType="1"/>
            </p:cNvCxnSpPr>
            <p:nvPr/>
          </p:nvCxnSpPr>
          <p:spPr bwMode="auto">
            <a:xfrm>
              <a:off x="6465" y="4800"/>
              <a:ext cx="40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55" name="AutoShape 15"/>
            <p:cNvCxnSpPr>
              <a:cxnSpLocks noChangeShapeType="1"/>
            </p:cNvCxnSpPr>
            <p:nvPr/>
          </p:nvCxnSpPr>
          <p:spPr bwMode="auto">
            <a:xfrm>
              <a:off x="6600" y="5748"/>
              <a:ext cx="61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56" name="Text Box 16"/>
            <p:cNvSpPr txBox="1">
              <a:spLocks noChangeArrowheads="1"/>
            </p:cNvSpPr>
            <p:nvPr/>
          </p:nvSpPr>
          <p:spPr bwMode="auto">
            <a:xfrm>
              <a:off x="7015" y="3510"/>
              <a:ext cx="3635" cy="7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Incomplete Immunization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57" name="AutoShape 17"/>
            <p:cNvCxnSpPr>
              <a:cxnSpLocks noChangeShapeType="1"/>
            </p:cNvCxnSpPr>
            <p:nvPr/>
          </p:nvCxnSpPr>
          <p:spPr bwMode="auto">
            <a:xfrm flipH="1">
              <a:off x="6570" y="3885"/>
              <a:ext cx="44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58" name="Text Box 18"/>
            <p:cNvSpPr txBox="1">
              <a:spLocks noChangeArrowheads="1"/>
            </p:cNvSpPr>
            <p:nvPr/>
          </p:nvSpPr>
          <p:spPr bwMode="auto">
            <a:xfrm>
              <a:off x="870" y="7125"/>
              <a:ext cx="3180" cy="7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 System to Trace Progress of Vaccination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59" name="Text Box 19"/>
            <p:cNvSpPr txBox="1">
              <a:spLocks noChangeArrowheads="1"/>
            </p:cNvSpPr>
            <p:nvPr/>
          </p:nvSpPr>
          <p:spPr bwMode="auto">
            <a:xfrm>
              <a:off x="855" y="8025"/>
              <a:ext cx="2820" cy="7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Very less no. of Newborn are breastfed in 1</a:t>
              </a:r>
              <a:r>
                <a:rPr kumimoji="0" lang="en-IN" sz="1200" b="0" i="0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st</a:t>
              </a: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hour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60" name="AutoShape 20"/>
            <p:cNvCxnSpPr>
              <a:cxnSpLocks noChangeShapeType="1"/>
            </p:cNvCxnSpPr>
            <p:nvPr/>
          </p:nvCxnSpPr>
          <p:spPr bwMode="auto">
            <a:xfrm>
              <a:off x="4500" y="6585"/>
              <a:ext cx="42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61" name="AutoShape 21"/>
            <p:cNvCxnSpPr>
              <a:cxnSpLocks noChangeShapeType="1"/>
            </p:cNvCxnSpPr>
            <p:nvPr/>
          </p:nvCxnSpPr>
          <p:spPr bwMode="auto">
            <a:xfrm>
              <a:off x="4080" y="7470"/>
              <a:ext cx="43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62" name="AutoShape 22"/>
            <p:cNvCxnSpPr>
              <a:cxnSpLocks noChangeShapeType="1"/>
            </p:cNvCxnSpPr>
            <p:nvPr/>
          </p:nvCxnSpPr>
          <p:spPr bwMode="auto">
            <a:xfrm>
              <a:off x="3660" y="8356"/>
              <a:ext cx="36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7063" name="AutoShape 23"/>
            <p:cNvCxnSpPr>
              <a:cxnSpLocks noChangeShapeType="1"/>
            </p:cNvCxnSpPr>
            <p:nvPr/>
          </p:nvCxnSpPr>
          <p:spPr bwMode="auto">
            <a:xfrm>
              <a:off x="3315" y="9181"/>
              <a:ext cx="33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64" name="Text Box 24"/>
            <p:cNvSpPr txBox="1">
              <a:spLocks noChangeArrowheads="1"/>
            </p:cNvSpPr>
            <p:nvPr/>
          </p:nvSpPr>
          <p:spPr bwMode="auto">
            <a:xfrm>
              <a:off x="4185" y="8625"/>
              <a:ext cx="2760" cy="13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Absence of facilities to treat High risk pregnancies and deliveries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65" name="AutoShape 25"/>
            <p:cNvCxnSpPr>
              <a:cxnSpLocks noChangeShapeType="1"/>
            </p:cNvCxnSpPr>
            <p:nvPr/>
          </p:nvCxnSpPr>
          <p:spPr bwMode="auto">
            <a:xfrm>
              <a:off x="6945" y="9107"/>
              <a:ext cx="43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66" name="Text Box 26"/>
            <p:cNvSpPr txBox="1">
              <a:spLocks noChangeArrowheads="1"/>
            </p:cNvSpPr>
            <p:nvPr/>
          </p:nvSpPr>
          <p:spPr bwMode="auto">
            <a:xfrm>
              <a:off x="4980" y="6960"/>
              <a:ext cx="2700" cy="10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Improper display of massages regarding Vaccination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67" name="AutoShape 27"/>
            <p:cNvCxnSpPr>
              <a:cxnSpLocks noChangeShapeType="1"/>
            </p:cNvCxnSpPr>
            <p:nvPr/>
          </p:nvCxnSpPr>
          <p:spPr bwMode="auto">
            <a:xfrm>
              <a:off x="7680" y="7411"/>
              <a:ext cx="415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68" name="Oval 28"/>
            <p:cNvSpPr>
              <a:spLocks noChangeArrowheads="1"/>
            </p:cNvSpPr>
            <p:nvPr/>
          </p:nvSpPr>
          <p:spPr bwMode="auto">
            <a:xfrm>
              <a:off x="4650" y="1230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7069" name="AutoShape 29"/>
            <p:cNvCxnSpPr>
              <a:cxnSpLocks noChangeShapeType="1"/>
            </p:cNvCxnSpPr>
            <p:nvPr/>
          </p:nvCxnSpPr>
          <p:spPr bwMode="auto">
            <a:xfrm>
              <a:off x="5510" y="2865"/>
              <a:ext cx="610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7070" name="Text Box 30"/>
            <p:cNvSpPr txBox="1">
              <a:spLocks noChangeArrowheads="1"/>
            </p:cNvSpPr>
            <p:nvPr/>
          </p:nvSpPr>
          <p:spPr bwMode="auto">
            <a:xfrm>
              <a:off x="1485" y="2415"/>
              <a:ext cx="4025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Inadequate Follow-up of Newborn by ASHA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RCA for High BOR</a:t>
            </a:r>
            <a:endParaRPr lang="en-IN" dirty="0"/>
          </a:p>
        </p:txBody>
      </p:sp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304801" y="1295400"/>
            <a:ext cx="8534400" cy="5568950"/>
            <a:chOff x="855" y="1470"/>
            <a:chExt cx="10647" cy="10035"/>
          </a:xfrm>
        </p:grpSpPr>
        <p:sp>
          <p:nvSpPr>
            <p:cNvPr id="88067" name="Oval 3"/>
            <p:cNvSpPr>
              <a:spLocks noChangeArrowheads="1"/>
            </p:cNvSpPr>
            <p:nvPr/>
          </p:nvSpPr>
          <p:spPr bwMode="auto">
            <a:xfrm>
              <a:off x="1875" y="10275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METHOD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068" name="Oval 4"/>
            <p:cNvSpPr>
              <a:spLocks noChangeArrowheads="1"/>
            </p:cNvSpPr>
            <p:nvPr/>
          </p:nvSpPr>
          <p:spPr bwMode="auto">
            <a:xfrm>
              <a:off x="5700" y="10320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MATERIAL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69" name="AutoShape 5"/>
            <p:cNvCxnSpPr>
              <a:cxnSpLocks noChangeShapeType="1"/>
            </p:cNvCxnSpPr>
            <p:nvPr/>
          </p:nvCxnSpPr>
          <p:spPr bwMode="auto">
            <a:xfrm flipV="1">
              <a:off x="3450" y="6435"/>
              <a:ext cx="1890" cy="388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8070" name="AutoShape 6"/>
            <p:cNvCxnSpPr>
              <a:cxnSpLocks noChangeShapeType="1"/>
            </p:cNvCxnSpPr>
            <p:nvPr/>
          </p:nvCxnSpPr>
          <p:spPr bwMode="auto">
            <a:xfrm>
              <a:off x="7575" y="7185"/>
              <a:ext cx="42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71" name="Text Box 7"/>
            <p:cNvSpPr txBox="1">
              <a:spLocks noChangeArrowheads="1"/>
            </p:cNvSpPr>
            <p:nvPr/>
          </p:nvSpPr>
          <p:spPr bwMode="auto">
            <a:xfrm>
              <a:off x="855" y="8895"/>
              <a:ext cx="2475" cy="11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Lack of SOP’s Practice to handle IPD Patient Load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72" name="AutoShape 8"/>
            <p:cNvCxnSpPr>
              <a:cxnSpLocks noChangeShapeType="1"/>
            </p:cNvCxnSpPr>
            <p:nvPr/>
          </p:nvCxnSpPr>
          <p:spPr bwMode="auto">
            <a:xfrm>
              <a:off x="3330" y="9449"/>
              <a:ext cx="54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73" name="Text Box 9"/>
            <p:cNvSpPr txBox="1">
              <a:spLocks noChangeArrowheads="1"/>
            </p:cNvSpPr>
            <p:nvPr/>
          </p:nvSpPr>
          <p:spPr bwMode="auto">
            <a:xfrm>
              <a:off x="1680" y="6796"/>
              <a:ext cx="2730" cy="8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Bed Distribution is not up to mark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74" name="AutoShape 10"/>
            <p:cNvCxnSpPr>
              <a:cxnSpLocks noChangeShapeType="1"/>
            </p:cNvCxnSpPr>
            <p:nvPr/>
          </p:nvCxnSpPr>
          <p:spPr bwMode="auto">
            <a:xfrm>
              <a:off x="4410" y="7140"/>
              <a:ext cx="555" cy="0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75" name="Text Box 11"/>
            <p:cNvSpPr txBox="1">
              <a:spLocks noChangeArrowheads="1"/>
            </p:cNvSpPr>
            <p:nvPr/>
          </p:nvSpPr>
          <p:spPr bwMode="auto">
            <a:xfrm>
              <a:off x="1125" y="7965"/>
              <a:ext cx="285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Inefficiency of Treatment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76" name="AutoShape 12"/>
            <p:cNvCxnSpPr>
              <a:cxnSpLocks noChangeShapeType="1"/>
            </p:cNvCxnSpPr>
            <p:nvPr/>
          </p:nvCxnSpPr>
          <p:spPr bwMode="auto">
            <a:xfrm>
              <a:off x="3990" y="8219"/>
              <a:ext cx="42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77" name="AutoShape 13"/>
            <p:cNvSpPr>
              <a:spLocks noChangeArrowheads="1"/>
            </p:cNvSpPr>
            <p:nvPr/>
          </p:nvSpPr>
          <p:spPr bwMode="auto">
            <a:xfrm>
              <a:off x="8967" y="5850"/>
              <a:ext cx="2535" cy="13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High Bed Occupancy Rate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78" name="AutoShape 14"/>
            <p:cNvCxnSpPr>
              <a:cxnSpLocks noChangeShapeType="1"/>
            </p:cNvCxnSpPr>
            <p:nvPr/>
          </p:nvCxnSpPr>
          <p:spPr bwMode="auto">
            <a:xfrm>
              <a:off x="1215" y="6480"/>
              <a:ext cx="78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79" name="Oval 15"/>
            <p:cNvSpPr>
              <a:spLocks noChangeArrowheads="1"/>
            </p:cNvSpPr>
            <p:nvPr/>
          </p:nvSpPr>
          <p:spPr bwMode="auto">
            <a:xfrm>
              <a:off x="4065" y="1470"/>
              <a:ext cx="2520" cy="1185"/>
            </a:xfrm>
            <a:prstGeom prst="ellipse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MAN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80" name="AutoShape 16"/>
            <p:cNvCxnSpPr>
              <a:cxnSpLocks noChangeShapeType="1"/>
            </p:cNvCxnSpPr>
            <p:nvPr/>
          </p:nvCxnSpPr>
          <p:spPr bwMode="auto">
            <a:xfrm>
              <a:off x="5325" y="2655"/>
              <a:ext cx="1440" cy="378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8081" name="AutoShape 17"/>
            <p:cNvCxnSpPr>
              <a:cxnSpLocks noChangeShapeType="1"/>
            </p:cNvCxnSpPr>
            <p:nvPr/>
          </p:nvCxnSpPr>
          <p:spPr bwMode="auto">
            <a:xfrm flipV="1">
              <a:off x="6630" y="6465"/>
              <a:ext cx="1635" cy="385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82" name="Text Box 18"/>
            <p:cNvSpPr txBox="1">
              <a:spLocks noChangeArrowheads="1"/>
            </p:cNvSpPr>
            <p:nvPr/>
          </p:nvSpPr>
          <p:spPr bwMode="auto">
            <a:xfrm>
              <a:off x="1185" y="3195"/>
              <a:ext cx="4025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Delay in Discharge of patients by Doctors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8083" name="AutoShape 19"/>
            <p:cNvCxnSpPr>
              <a:cxnSpLocks noChangeShapeType="1"/>
            </p:cNvCxnSpPr>
            <p:nvPr/>
          </p:nvCxnSpPr>
          <p:spPr bwMode="auto">
            <a:xfrm>
              <a:off x="5250" y="3555"/>
              <a:ext cx="420" cy="1"/>
            </a:xfrm>
            <a:prstGeom prst="straightConnector1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8084" name="Text Box 20"/>
            <p:cNvSpPr txBox="1">
              <a:spLocks noChangeArrowheads="1"/>
            </p:cNvSpPr>
            <p:nvPr/>
          </p:nvSpPr>
          <p:spPr bwMode="auto">
            <a:xfrm>
              <a:off x="5325" y="6930"/>
              <a:ext cx="2235" cy="7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Nonavilabilty of beds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Recommendations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53" name="Rounded Rectangle 236"/>
          <p:cNvSpPr>
            <a:spLocks noChangeArrowheads="1"/>
          </p:cNvSpPr>
          <p:nvPr/>
        </p:nvSpPr>
        <p:spPr bwMode="auto">
          <a:xfrm>
            <a:off x="5656263" y="3624263"/>
            <a:ext cx="1225550" cy="7651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5D417E"/>
              </a:gs>
              <a:gs pos="80000">
                <a:srgbClr val="7B58A6"/>
              </a:gs>
              <a:gs pos="100000">
                <a:srgbClr val="7B57A8"/>
              </a:gs>
            </a:gsLst>
            <a:lin ang="16200000"/>
          </a:gradFill>
          <a:ln w="9525">
            <a:noFill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Public Private Partnership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552" name="Left Arrow 237"/>
          <p:cNvSpPr>
            <a:spLocks noChangeArrowheads="1"/>
          </p:cNvSpPr>
          <p:nvPr/>
        </p:nvSpPr>
        <p:spPr bwMode="auto">
          <a:xfrm>
            <a:off x="5441950" y="3051175"/>
            <a:ext cx="498475" cy="207963"/>
          </a:xfrm>
          <a:prstGeom prst="leftArrow">
            <a:avLst>
              <a:gd name="adj1" fmla="val 50000"/>
              <a:gd name="adj2" fmla="val 50136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12" name="Down Arrow 297"/>
          <p:cNvSpPr>
            <a:spLocks noChangeArrowheads="1"/>
          </p:cNvSpPr>
          <p:nvPr/>
        </p:nvSpPr>
        <p:spPr bwMode="auto">
          <a:xfrm rot="16200000" flipH="1">
            <a:off x="3794125" y="2517776"/>
            <a:ext cx="160337" cy="481012"/>
          </a:xfrm>
          <a:prstGeom prst="downArrow">
            <a:avLst>
              <a:gd name="adj1" fmla="val 50000"/>
              <a:gd name="adj2" fmla="val 100820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54" name="Rectangle 1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57638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569" name="Rectangle 15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57638" algn="l"/>
              </a:tabLst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77787" y="762000"/>
            <a:ext cx="9066213" cy="5859463"/>
            <a:chOff x="77787" y="1644650"/>
            <a:chExt cx="9066213" cy="5434012"/>
          </a:xfrm>
        </p:grpSpPr>
        <p:grpSp>
          <p:nvGrpSpPr>
            <p:cNvPr id="148" name="Group 147"/>
            <p:cNvGrpSpPr/>
            <p:nvPr/>
          </p:nvGrpSpPr>
          <p:grpSpPr>
            <a:xfrm>
              <a:off x="77787" y="2438400"/>
              <a:ext cx="9066213" cy="4640262"/>
              <a:chOff x="104775" y="771525"/>
              <a:chExt cx="9066213" cy="4640266"/>
            </a:xfrm>
          </p:grpSpPr>
          <p:sp>
            <p:nvSpPr>
              <p:cNvPr id="60513" name="Rectangle 31"/>
              <p:cNvSpPr>
                <a:spLocks noChangeArrowheads="1"/>
              </p:cNvSpPr>
              <p:nvPr/>
            </p:nvSpPr>
            <p:spPr bwMode="auto">
              <a:xfrm>
                <a:off x="2108200" y="955675"/>
                <a:ext cx="5043488" cy="3467103"/>
              </a:xfrm>
              <a:prstGeom prst="rect">
                <a:avLst/>
              </a:prstGeom>
              <a:gradFill rotWithShape="1">
                <a:gsLst>
                  <a:gs pos="0">
                    <a:srgbClr val="BCBCBC"/>
                  </a:gs>
                  <a:gs pos="35001">
                    <a:srgbClr val="D0D0D0"/>
                  </a:gs>
                  <a:gs pos="100000">
                    <a:srgbClr val="EDEDED"/>
                  </a:gs>
                </a:gsLst>
                <a:lin ang="162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14" name="Oval 290"/>
              <p:cNvSpPr>
                <a:spLocks noChangeArrowheads="1"/>
              </p:cNvSpPr>
              <p:nvPr/>
            </p:nvSpPr>
            <p:spPr bwMode="auto">
              <a:xfrm>
                <a:off x="2517775" y="1319214"/>
                <a:ext cx="4260850" cy="2695577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F79646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15" name="Oval 58"/>
              <p:cNvSpPr>
                <a:spLocks noChangeArrowheads="1"/>
              </p:cNvSpPr>
              <p:nvPr/>
            </p:nvSpPr>
            <p:spPr bwMode="auto">
              <a:xfrm>
                <a:off x="2914650" y="1576389"/>
                <a:ext cx="3494088" cy="2197101"/>
              </a:xfrm>
              <a:prstGeom prst="ellipse">
                <a:avLst/>
              </a:prstGeom>
              <a:gradFill rotWithShape="1">
                <a:gsLst>
                  <a:gs pos="0">
                    <a:srgbClr val="BCBCBC"/>
                  </a:gs>
                  <a:gs pos="35001">
                    <a:srgbClr val="D0D0D0"/>
                  </a:gs>
                  <a:gs pos="100000">
                    <a:srgbClr val="EDEDED"/>
                  </a:gs>
                </a:gsLst>
                <a:lin ang="162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16" name="Rounded Rectangle 294"/>
              <p:cNvSpPr>
                <a:spLocks noChangeArrowheads="1"/>
              </p:cNvSpPr>
              <p:nvPr/>
            </p:nvSpPr>
            <p:spPr bwMode="auto">
              <a:xfrm>
                <a:off x="4064000" y="2203451"/>
                <a:ext cx="1316038" cy="860426"/>
              </a:xfrm>
              <a:prstGeom prst="roundRect">
                <a:avLst>
                  <a:gd name="adj" fmla="val 16667"/>
                </a:avLst>
              </a:prstGeom>
              <a:solidFill>
                <a:srgbClr val="9BBB59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IMPROVED HEALTH OUTCOMES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17" name="Rounded Rectangle 59"/>
              <p:cNvSpPr>
                <a:spLocks noChangeArrowheads="1"/>
              </p:cNvSpPr>
              <p:nvPr/>
            </p:nvSpPr>
            <p:spPr bwMode="auto">
              <a:xfrm>
                <a:off x="4067176" y="1060450"/>
                <a:ext cx="1370012" cy="744539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Strengthening Existing Health Interventions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19" name="Rounded Rectangle 50"/>
              <p:cNvSpPr>
                <a:spLocks noChangeArrowheads="1"/>
              </p:cNvSpPr>
              <p:nvPr/>
            </p:nvSpPr>
            <p:spPr bwMode="auto">
              <a:xfrm>
                <a:off x="5818188" y="1744455"/>
                <a:ext cx="1117600" cy="650876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Referral System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0" name="Rounded Rectangle 45"/>
              <p:cNvSpPr>
                <a:spLocks noChangeArrowheads="1"/>
              </p:cNvSpPr>
              <p:nvPr/>
            </p:nvSpPr>
            <p:spPr bwMode="auto">
              <a:xfrm>
                <a:off x="2517775" y="3013077"/>
                <a:ext cx="1401763" cy="782639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Quality Assurance (Accreditation)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1" name="Rounded Rectangle 291"/>
              <p:cNvSpPr>
                <a:spLocks noChangeArrowheads="1"/>
              </p:cNvSpPr>
              <p:nvPr/>
            </p:nvSpPr>
            <p:spPr bwMode="auto">
              <a:xfrm>
                <a:off x="3913188" y="3369802"/>
                <a:ext cx="1828800" cy="910274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Framing state specific standards and guidelines to strengthen the safety, aesthetics &amp; sanitation aspects</a:t>
                </a:r>
                <a:endPara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3" name="Rounded Rectangle 46"/>
              <p:cNvSpPr>
                <a:spLocks noChangeArrowheads="1"/>
              </p:cNvSpPr>
              <p:nvPr/>
            </p:nvSpPr>
            <p:spPr bwMode="auto">
              <a:xfrm>
                <a:off x="2432050" y="1543051"/>
                <a:ext cx="1304925" cy="60325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Inter-sectoral Co-ordination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4" name="Rounded Rectangle 293"/>
              <p:cNvSpPr>
                <a:spLocks noChangeArrowheads="1"/>
              </p:cNvSpPr>
              <p:nvPr/>
            </p:nvSpPr>
            <p:spPr bwMode="auto">
              <a:xfrm>
                <a:off x="7753350" y="1587501"/>
                <a:ext cx="1417638" cy="2328865"/>
              </a:xfrm>
              <a:prstGeom prst="roundRect">
                <a:avLst>
                  <a:gd name="adj" fmla="val 16667"/>
                </a:avLst>
              </a:prstGeom>
              <a:solidFill>
                <a:srgbClr val="95B3D7"/>
              </a:solidFill>
              <a:ln w="12700">
                <a:solidFill>
                  <a:srgbClr val="B2A1C7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3F3151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Monitoring &amp; Evaluation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5" name="Rounded Rectangle 292"/>
              <p:cNvSpPr>
                <a:spLocks noChangeArrowheads="1"/>
              </p:cNvSpPr>
              <p:nvPr/>
            </p:nvSpPr>
            <p:spPr bwMode="auto">
              <a:xfrm>
                <a:off x="104775" y="1660525"/>
                <a:ext cx="1504950" cy="2254252"/>
              </a:xfrm>
              <a:prstGeom prst="roundRect">
                <a:avLst>
                  <a:gd name="adj" fmla="val 16667"/>
                </a:avLst>
              </a:prstGeom>
              <a:solidFill>
                <a:srgbClr val="95B3D7"/>
              </a:solidFill>
              <a:ln w="12700">
                <a:solidFill>
                  <a:srgbClr val="B6DDE8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3F3151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Continuous Training &amp; Capacity Building of Care Providers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26" name="Right Arrow 289"/>
              <p:cNvSpPr>
                <a:spLocks noChangeArrowheads="1"/>
              </p:cNvSpPr>
              <p:nvPr/>
            </p:nvSpPr>
            <p:spPr bwMode="auto">
              <a:xfrm>
                <a:off x="1609725" y="2206625"/>
                <a:ext cx="525463" cy="234950"/>
              </a:xfrm>
              <a:prstGeom prst="rightArrow">
                <a:avLst>
                  <a:gd name="adj1" fmla="val 50000"/>
                  <a:gd name="adj2" fmla="val 78474"/>
                </a:avLst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27" name="Left Arrow 288"/>
              <p:cNvSpPr>
                <a:spLocks noChangeArrowheads="1"/>
              </p:cNvSpPr>
              <p:nvPr/>
            </p:nvSpPr>
            <p:spPr bwMode="auto">
              <a:xfrm>
                <a:off x="1609725" y="2952751"/>
                <a:ext cx="525463" cy="222250"/>
              </a:xfrm>
              <a:prstGeom prst="leftArrow">
                <a:avLst>
                  <a:gd name="adj1" fmla="val 50000"/>
                  <a:gd name="adj2" fmla="val 78810"/>
                </a:avLst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28" name="Left Arrow 63"/>
              <p:cNvSpPr>
                <a:spLocks noChangeArrowheads="1"/>
              </p:cNvSpPr>
              <p:nvPr/>
            </p:nvSpPr>
            <p:spPr bwMode="auto">
              <a:xfrm>
                <a:off x="7175500" y="2101851"/>
                <a:ext cx="571500" cy="246063"/>
              </a:xfrm>
              <a:prstGeom prst="leftArrow">
                <a:avLst>
                  <a:gd name="adj1" fmla="val 50000"/>
                  <a:gd name="adj2" fmla="val 78667"/>
                </a:avLst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29" name="Left Arrow 62"/>
              <p:cNvSpPr>
                <a:spLocks noChangeArrowheads="1"/>
              </p:cNvSpPr>
              <p:nvPr/>
            </p:nvSpPr>
            <p:spPr bwMode="auto">
              <a:xfrm>
                <a:off x="7175500" y="3027364"/>
                <a:ext cx="571500" cy="246062"/>
              </a:xfrm>
              <a:prstGeom prst="leftArrow">
                <a:avLst>
                  <a:gd name="adj1" fmla="val 50000"/>
                  <a:gd name="adj2" fmla="val 78667"/>
                </a:avLst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0" name="Down Arrow 61"/>
              <p:cNvSpPr>
                <a:spLocks noChangeArrowheads="1"/>
              </p:cNvSpPr>
              <p:nvPr/>
            </p:nvSpPr>
            <p:spPr bwMode="auto">
              <a:xfrm>
                <a:off x="4598988" y="1809751"/>
                <a:ext cx="219075" cy="398463"/>
              </a:xfrm>
              <a:prstGeom prst="downArrow">
                <a:avLst>
                  <a:gd name="adj1" fmla="val 50000"/>
                  <a:gd name="adj2" fmla="val 28293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1" name="Up Arrow 60"/>
              <p:cNvSpPr>
                <a:spLocks noChangeArrowheads="1"/>
              </p:cNvSpPr>
              <p:nvPr/>
            </p:nvSpPr>
            <p:spPr bwMode="auto">
              <a:xfrm>
                <a:off x="4635500" y="3054351"/>
                <a:ext cx="276225" cy="333375"/>
              </a:xfrm>
              <a:prstGeom prst="upArrow">
                <a:avLst>
                  <a:gd name="adj1" fmla="val 50000"/>
                  <a:gd name="adj2" fmla="val 31893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3" name="Left Arrow 49"/>
              <p:cNvSpPr>
                <a:spLocks noChangeArrowheads="1"/>
              </p:cNvSpPr>
              <p:nvPr/>
            </p:nvSpPr>
            <p:spPr bwMode="auto">
              <a:xfrm rot="2247478">
                <a:off x="5319713" y="2860345"/>
                <a:ext cx="520700" cy="196850"/>
              </a:xfrm>
              <a:prstGeom prst="leftArrow">
                <a:avLst>
                  <a:gd name="adj1" fmla="val 50000"/>
                  <a:gd name="adj2" fmla="val 78706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4" name="Down Arrow 47"/>
              <p:cNvSpPr>
                <a:spLocks noChangeArrowheads="1"/>
              </p:cNvSpPr>
              <p:nvPr/>
            </p:nvSpPr>
            <p:spPr bwMode="auto">
              <a:xfrm rot="18554263">
                <a:off x="3809207" y="2032795"/>
                <a:ext cx="166688" cy="460375"/>
              </a:xfrm>
              <a:prstGeom prst="downArrow">
                <a:avLst>
                  <a:gd name="adj1" fmla="val 50000"/>
                  <a:gd name="adj2" fmla="val 71196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5" name="Down Arrow 48"/>
              <p:cNvSpPr>
                <a:spLocks noChangeArrowheads="1"/>
              </p:cNvSpPr>
              <p:nvPr/>
            </p:nvSpPr>
            <p:spPr bwMode="auto">
              <a:xfrm rot="13102903">
                <a:off x="3876977" y="2918880"/>
                <a:ext cx="238931" cy="424215"/>
              </a:xfrm>
              <a:prstGeom prst="downArrow">
                <a:avLst>
                  <a:gd name="adj1" fmla="val 50000"/>
                  <a:gd name="adj2" fmla="val 31848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6" name="Text Box 111"/>
              <p:cNvSpPr txBox="1">
                <a:spLocks noChangeArrowheads="1"/>
              </p:cNvSpPr>
              <p:nvPr/>
            </p:nvSpPr>
            <p:spPr bwMode="auto">
              <a:xfrm>
                <a:off x="2287588" y="4618040"/>
                <a:ext cx="4786312" cy="793751"/>
              </a:xfrm>
              <a:prstGeom prst="rect">
                <a:avLst/>
              </a:prstGeom>
              <a:solidFill>
                <a:srgbClr val="E5B8B7"/>
              </a:solidFill>
              <a:ln w="12700">
                <a:solidFill>
                  <a:srgbClr val="95B3D7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BEHAVIOURAL CHANGE COMMUNICATION USING IEC TOOLS TO INCULCATE A HEALTH SEEKING BEHAVIOUR IN THE COMMUNITY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37" name="Down Arrow 55"/>
              <p:cNvSpPr>
                <a:spLocks noChangeArrowheads="1"/>
              </p:cNvSpPr>
              <p:nvPr/>
            </p:nvSpPr>
            <p:spPr bwMode="auto">
              <a:xfrm>
                <a:off x="5557838" y="771525"/>
                <a:ext cx="193675" cy="727075"/>
              </a:xfrm>
              <a:prstGeom prst="downArrow">
                <a:avLst>
                  <a:gd name="adj1" fmla="val 50000"/>
                  <a:gd name="adj2" fmla="val 31788"/>
                </a:avLst>
              </a:prstGeom>
              <a:gradFill rotWithShape="1">
                <a:gsLst>
                  <a:gs pos="0">
                    <a:srgbClr val="000000"/>
                  </a:gs>
                  <a:gs pos="80499">
                    <a:srgbClr val="000000"/>
                  </a:gs>
                  <a:gs pos="100000">
                    <a:srgbClr val="000000"/>
                  </a:gs>
                </a:gsLst>
                <a:lin ang="16200000"/>
              </a:gra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8" name="Down Arrow 56"/>
              <p:cNvSpPr>
                <a:spLocks noChangeArrowheads="1"/>
              </p:cNvSpPr>
              <p:nvPr/>
            </p:nvSpPr>
            <p:spPr bwMode="auto">
              <a:xfrm>
                <a:off x="3492500" y="771525"/>
                <a:ext cx="193675" cy="727075"/>
              </a:xfrm>
              <a:prstGeom prst="downArrow">
                <a:avLst>
                  <a:gd name="adj1" fmla="val 50000"/>
                  <a:gd name="adj2" fmla="val 31788"/>
                </a:avLst>
              </a:prstGeom>
              <a:gradFill rotWithShape="1">
                <a:gsLst>
                  <a:gs pos="0">
                    <a:srgbClr val="000000"/>
                  </a:gs>
                  <a:gs pos="80499">
                    <a:srgbClr val="000000"/>
                  </a:gs>
                  <a:gs pos="100000">
                    <a:srgbClr val="000000"/>
                  </a:gs>
                </a:gsLst>
                <a:lin ang="16200000"/>
              </a:gra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39" name="AutoShape 108"/>
              <p:cNvSpPr>
                <a:spLocks noChangeArrowheads="1"/>
              </p:cNvSpPr>
              <p:nvPr/>
            </p:nvSpPr>
            <p:spPr bwMode="auto">
              <a:xfrm rot="5400000">
                <a:off x="5499102" y="2101013"/>
                <a:ext cx="160337" cy="436563"/>
              </a:xfrm>
              <a:prstGeom prst="downArrow">
                <a:avLst>
                  <a:gd name="adj1" fmla="val 50000"/>
                  <a:gd name="adj2" fmla="val 91503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40" name="AutoShape 107"/>
              <p:cNvSpPr>
                <a:spLocks noChangeArrowheads="1"/>
              </p:cNvSpPr>
              <p:nvPr/>
            </p:nvSpPr>
            <p:spPr bwMode="auto">
              <a:xfrm rot="16200000" flipH="1">
                <a:off x="3725863" y="2390776"/>
                <a:ext cx="160337" cy="544513"/>
              </a:xfrm>
              <a:prstGeom prst="downArrow">
                <a:avLst>
                  <a:gd name="adj1" fmla="val 50000"/>
                  <a:gd name="adj2" fmla="val 114129"/>
                </a:avLst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41" name="AutoShape 106"/>
              <p:cNvSpPr>
                <a:spLocks noChangeArrowheads="1"/>
              </p:cNvSpPr>
              <p:nvPr/>
            </p:nvSpPr>
            <p:spPr bwMode="auto">
              <a:xfrm>
                <a:off x="2336800" y="2395539"/>
                <a:ext cx="1196975" cy="5334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solidFill>
                  <a:srgbClr val="795D9B"/>
                </a:solidFill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Data Management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42" name="AutoShape 105"/>
              <p:cNvSpPr>
                <a:spLocks noChangeArrowheads="1"/>
              </p:cNvSpPr>
              <p:nvPr/>
            </p:nvSpPr>
            <p:spPr bwMode="auto">
              <a:xfrm>
                <a:off x="5834062" y="2733797"/>
                <a:ext cx="1203325" cy="75565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5D417E"/>
                  </a:gs>
                  <a:gs pos="80000">
                    <a:srgbClr val="7B58A6"/>
                  </a:gs>
                  <a:gs pos="100000">
                    <a:srgbClr val="7B57A8"/>
                  </a:gs>
                </a:gsLst>
                <a:lin ang="16200000"/>
              </a:gradFill>
              <a:ln w="9525">
                <a:noFill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Calibri" pitchFamily="34" charset="0"/>
                    <a:cs typeface="Times New Roman" pitchFamily="18" charset="0"/>
                  </a:rPr>
                  <a:t>Public Private Partnership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543" name="AutoShape 104"/>
              <p:cNvSpPr>
                <a:spLocks noChangeArrowheads="1"/>
              </p:cNvSpPr>
              <p:nvPr/>
            </p:nvSpPr>
            <p:spPr bwMode="auto">
              <a:xfrm>
                <a:off x="5710238" y="3897315"/>
                <a:ext cx="184150" cy="738187"/>
              </a:xfrm>
              <a:prstGeom prst="upArrow">
                <a:avLst>
                  <a:gd name="adj1" fmla="val 50000"/>
                  <a:gd name="adj2" fmla="val 31791"/>
                </a:avLst>
              </a:prstGeom>
              <a:gradFill rotWithShape="1">
                <a:gsLst>
                  <a:gs pos="0">
                    <a:srgbClr val="000000"/>
                  </a:gs>
                  <a:gs pos="80499">
                    <a:srgbClr val="000000"/>
                  </a:gs>
                  <a:gs pos="100000">
                    <a:srgbClr val="000000"/>
                  </a:gs>
                </a:gsLst>
                <a:lin ang="16200000"/>
              </a:gra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AutoShape 103"/>
              <p:cNvSpPr>
                <a:spLocks noChangeArrowheads="1"/>
              </p:cNvSpPr>
              <p:nvPr/>
            </p:nvSpPr>
            <p:spPr bwMode="auto">
              <a:xfrm>
                <a:off x="3576638" y="3910013"/>
                <a:ext cx="184150" cy="738187"/>
              </a:xfrm>
              <a:prstGeom prst="upArrow">
                <a:avLst>
                  <a:gd name="adj1" fmla="val 50000"/>
                  <a:gd name="adj2" fmla="val 31791"/>
                </a:avLst>
              </a:prstGeom>
              <a:gradFill rotWithShape="1">
                <a:gsLst>
                  <a:gs pos="0">
                    <a:srgbClr val="000000"/>
                  </a:gs>
                  <a:gs pos="80499">
                    <a:srgbClr val="000000"/>
                  </a:gs>
                  <a:gs pos="100000">
                    <a:srgbClr val="000000"/>
                  </a:gs>
                </a:gsLst>
                <a:lin ang="16200000"/>
              </a:gra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9" name="Text Box 9"/>
            <p:cNvSpPr txBox="1">
              <a:spLocks noChangeArrowheads="1"/>
            </p:cNvSpPr>
            <p:nvPr/>
          </p:nvSpPr>
          <p:spPr bwMode="auto">
            <a:xfrm>
              <a:off x="2300288" y="1644650"/>
              <a:ext cx="4786312" cy="793750"/>
            </a:xfrm>
            <a:prstGeom prst="rect">
              <a:avLst/>
            </a:prstGeom>
            <a:solidFill>
              <a:srgbClr val="E5B8B7"/>
            </a:solidFill>
            <a:ln w="12700">
              <a:solidFill>
                <a:srgbClr val="95B3D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BEHAVIOURAL CHANGE COMMUNICATION USING IEC TOOLS TO INCULCATE A HEALTH SEEKING BEHAVIOUR IN THE COMMUNITY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81000" y="1905000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cs typeface="Arial" pitchFamily="34" charset="0"/>
              </a:rPr>
              <a:t>3 Steps Approach</a:t>
            </a:r>
          </a:p>
          <a:p>
            <a:endParaRPr lang="en-US" sz="2400" b="1" dirty="0" smtClean="0">
              <a:cs typeface="Arial" pitchFamily="34" charset="0"/>
            </a:endParaRPr>
          </a:p>
          <a:p>
            <a:endParaRPr lang="en-US" sz="2400" b="1" dirty="0" smtClean="0">
              <a:cs typeface="Arial" pitchFamily="34" charset="0"/>
            </a:endParaRPr>
          </a:p>
          <a:p>
            <a:endParaRPr lang="en-US" sz="2400" b="1" dirty="0" smtClean="0">
              <a:cs typeface="Arial" pitchFamily="34" charset="0"/>
            </a:endParaRPr>
          </a:p>
          <a:p>
            <a:r>
              <a:rPr lang="en-US" sz="2400" b="1" dirty="0" smtClean="0">
                <a:cs typeface="Arial" pitchFamily="34" charset="0"/>
              </a:rPr>
              <a:t> </a:t>
            </a:r>
            <a:endParaRPr lang="en-US" sz="2400" b="1" dirty="0"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2583129"/>
            <a:ext cx="8382000" cy="5078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Identifying Key Contextual Factor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Strengthening Existing Healthcare Interventions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175337"/>
            <a:ext cx="4114800" cy="14296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000" b="1" dirty="0" smtClean="0">
                <a:cs typeface="Arial" pitchFamily="34" charset="0"/>
              </a:rPr>
              <a:t>Goals: </a:t>
            </a:r>
            <a:r>
              <a:rPr lang="en-US" sz="2000" dirty="0" smtClean="0">
                <a:cs typeface="Arial" pitchFamily="34" charset="0"/>
              </a:rPr>
              <a:t>Improving Health Indicators, Responsiveness, Satisfaction</a:t>
            </a:r>
          </a:p>
          <a:p>
            <a:pPr marL="0" lvl="1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3168134"/>
            <a:ext cx="4038600" cy="1477328"/>
          </a:xfrm>
          <a:prstGeom prst="rect">
            <a:avLst/>
          </a:prstGeom>
          <a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000" b="1" dirty="0" smtClean="0">
                <a:cs typeface="Arial" pitchFamily="34" charset="0"/>
              </a:rPr>
              <a:t>Overarching Principles: </a:t>
            </a:r>
            <a:r>
              <a:rPr lang="en-US" sz="2000" dirty="0" smtClean="0">
                <a:cs typeface="Arial" pitchFamily="34" charset="0"/>
              </a:rPr>
              <a:t>Equity, Efficiency, Sustainability, Quality, Safety, Coverage 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0" y="4842809"/>
            <a:ext cx="4038600" cy="1892826"/>
          </a:xfrm>
          <a:prstGeom prst="rect">
            <a:avLst/>
          </a:prstGeom>
          <a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000" b="1" dirty="0" smtClean="0">
                <a:cs typeface="Arial" pitchFamily="34" charset="0"/>
              </a:rPr>
              <a:t>Processes/ Control Knobs: </a:t>
            </a:r>
            <a:r>
              <a:rPr lang="en-US" sz="2000" dirty="0" smtClean="0">
                <a:cs typeface="Arial" pitchFamily="34" charset="0"/>
              </a:rPr>
              <a:t>Resource Allocation, Organization, Integration, Regulation, Behavior</a:t>
            </a:r>
          </a:p>
          <a:p>
            <a:pPr marL="0" lvl="1">
              <a:lnSpc>
                <a:spcPct val="150000"/>
              </a:lnSpc>
            </a:pPr>
            <a:endParaRPr lang="en-US" dirty="0" smtClean="0"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4724400"/>
            <a:ext cx="4038600" cy="19389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000" b="1" dirty="0" smtClean="0">
                <a:cs typeface="Arial" pitchFamily="34" charset="0"/>
              </a:rPr>
              <a:t>Building Blocks/ Critical Functions: </a:t>
            </a:r>
            <a:r>
              <a:rPr lang="en-US" sz="2000" dirty="0" smtClean="0">
                <a:cs typeface="Arial" pitchFamily="34" charset="0"/>
              </a:rPr>
              <a:t>Health Workforce, Health Information, Services, Technologies, Demand Generation 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600200"/>
            <a:ext cx="86868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sz="2000" b="1" dirty="0" smtClean="0">
                <a:solidFill>
                  <a:sysClr val="windowText" lastClr="000000"/>
                </a:solidFill>
                <a:latin typeface="+mj-lt"/>
                <a:cs typeface="Arial" pitchFamily="34" charset="0"/>
              </a:rPr>
              <a:t>2. Strengthening Program Objectives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76510"/>
            <a:ext cx="4495800" cy="4708981"/>
          </a:xfrm>
          <a:prstGeom prst="rect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355600" lvl="1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cs typeface="Arial" pitchFamily="34" charset="0"/>
              </a:rPr>
              <a:t>Institutional</a:t>
            </a:r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Set standards for healthcare facilities</a:t>
            </a:r>
            <a:endParaRPr lang="en-US" sz="2000" dirty="0" smtClean="0"/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Quality Assurance Program</a:t>
            </a:r>
            <a:endParaRPr lang="en-US" sz="2000" dirty="0" smtClean="0"/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Set policies and procedures</a:t>
            </a:r>
            <a:endParaRPr lang="en-US" sz="2000" dirty="0" smtClean="0"/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Training on implementation of policies &amp; procedures</a:t>
            </a:r>
            <a:endParaRPr lang="en-US" sz="2000" dirty="0" smtClean="0"/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Knowledge Management</a:t>
            </a:r>
            <a:endParaRPr lang="en-US" sz="2000" dirty="0" smtClean="0"/>
          </a:p>
          <a:p>
            <a:pPr marL="627063" lvl="0" indent="-1778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Capacity Building of care providers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2076510"/>
            <a:ext cx="4191000" cy="470898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719138" lvl="1" indent="-261938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cs typeface="Arial" pitchFamily="34" charset="0"/>
              </a:rPr>
              <a:t>Non Institutional</a:t>
            </a:r>
          </a:p>
          <a:p>
            <a:pPr marL="1176338" lvl="2" indent="-261938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Monitoring and Evaluation</a:t>
            </a:r>
          </a:p>
          <a:p>
            <a:pPr marL="1176338" lvl="2" indent="-261938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Shared- Accountability, Goals, Control, power, legitimate view of Interdependence</a:t>
            </a:r>
          </a:p>
          <a:p>
            <a:pPr marL="1176338" lvl="2" indent="-261938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Knowledge Sharing</a:t>
            </a:r>
          </a:p>
          <a:p>
            <a:pPr marL="1176338" lvl="2" indent="-261938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Capacity Building</a:t>
            </a:r>
          </a:p>
          <a:p>
            <a:pPr marL="1176338" lvl="2" indent="-261938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cs typeface="Arial" pitchFamily="34" charset="0"/>
              </a:rPr>
              <a:t>Program Management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209800"/>
            <a:ext cx="8610600" cy="55399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b="1" dirty="0" smtClean="0">
                <a:latin typeface="+mj-lt"/>
                <a:cs typeface="Arial" pitchFamily="34" charset="0"/>
              </a:rPr>
              <a:t>3. </a:t>
            </a:r>
            <a:r>
              <a:rPr lang="en-US" sz="1600" b="1" dirty="0" smtClean="0">
                <a:latin typeface="+mj-lt"/>
                <a:cs typeface="Arial" pitchFamily="34" charset="0"/>
              </a:rPr>
              <a:t>Strengthening Program Implementation</a:t>
            </a:r>
            <a:endParaRPr lang="en-US" sz="2000" b="1" dirty="0" smtClean="0">
              <a:latin typeface="+mj-lt"/>
              <a:cs typeface="Arial" pitchFamily="34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pPr algn="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2971800"/>
            <a:ext cx="6629400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719138" lvl="1" indent="-261938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Rigorous Training </a:t>
            </a:r>
            <a:r>
              <a:rPr lang="en-US" sz="2000" dirty="0" smtClean="0">
                <a:cs typeface="Arial" pitchFamily="34" charset="0"/>
              </a:rPr>
              <a:t> </a:t>
            </a:r>
          </a:p>
          <a:p>
            <a:pPr marL="719138" lvl="1" indent="-261938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cs typeface="Arial" pitchFamily="34" charset="0"/>
              </a:rPr>
              <a:t>Using Behavior Change Communication Strategy </a:t>
            </a:r>
          </a:p>
          <a:p>
            <a:pPr marL="719138" lvl="1" indent="-261938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cs typeface="Arial" pitchFamily="34" charset="0"/>
              </a:rPr>
              <a:t>Robust Monitoring Program through tools like TBAP (Time Bound Action Plan)</a:t>
            </a:r>
          </a:p>
          <a:p>
            <a:pPr marL="719138" lvl="1" indent="-261938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cs typeface="Arial" pitchFamily="34" charset="0"/>
              </a:rPr>
              <a:t>Evaluating Program Performance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Social Insurance/ Community Based Insurance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550855"/>
            <a:ext cx="716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Out of Pocket Expenditure is the biggest hindrance for the goal of “Health for All”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Social Insurance could be a important tool for reducing Out of Pocket Expenditure and to promote Equity.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Social Insurance could be launched for specific community or unorganized sector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Public Private Partnership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pic>
        <p:nvPicPr>
          <p:cNvPr id="13314" name="Picture 2" descr="http://iap.esa.int/c/sme/news/183/picture/Public-Priv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572000"/>
            <a:ext cx="3429000" cy="228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0" y="2515612"/>
            <a:ext cx="716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Public Private Partnership could be very efficient in Improving Health Indicators. PPP model could be adopted for:</a:t>
            </a:r>
          </a:p>
          <a:p>
            <a:pPr marL="723900" indent="-3683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Diagnostics</a:t>
            </a:r>
          </a:p>
          <a:p>
            <a:pPr marL="723900" indent="-3683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Referral Transport</a:t>
            </a:r>
          </a:p>
          <a:p>
            <a:pPr marL="723900" indent="-3683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Specialist Clinics (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paediatrics, nephrology, obstetrics &amp; gynaecology, etc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723900" indent="-3683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Primary Health Centers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Contd..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68587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can device model, strategies for Public Private Partnership and also can help in identifying Partner Organizations.  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iap.esa.int/c/sme/news/183/picture/Public-Priv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572000"/>
            <a:ext cx="3429000" cy="228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26067" y="3331104"/>
            <a:ext cx="7408333" cy="2612496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Department of Health &amp; Family welfare, Odisha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National Health System Resource Centre(NHSRC)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Octavo Solution Pvt. Ltd.(OSPL), New Delhi</a:t>
            </a:r>
          </a:p>
          <a:p>
            <a:pPr algn="just"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 project was initiated to improve the Quality of Public Health services in the state of Orissa.</a:t>
            </a:r>
            <a:endParaRPr lang="en-I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Project Initiated By: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Framing State Specific Standard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2290" name="AutoShape 2" descr="data:image/jpeg;base64,/9j/4AAQSkZJRgABAQAAAQABAAD/2wCEAAkGBhQSERUUEhQWFRUVGB0ZGRgYGBsZHRgdGxgYHBwgGhgdHyYgHBojGhkaHy8gIycpLCwsGB4xNTAqNSYrLCkBCQoKDgwOGg8PGiwkHyQsLCwsLCwsLCwsLCksLCwsLCwsLCwsLCwsLCwsLCwsLCwpKSksLCwsLCwsLCwsKSwsKf/AABEIAMIBAwMBIgACEQEDEQH/xAAcAAACAgMBAQAAAAAAAAAAAAAFBgQHAAIDAQj/xABEEAABAwIDBgMECAUCBQQDAAABAgMRACEEEjEFBkFRYXETIoEykaHwBxQjQlKxwdEzYnKC4RXxQ1NjkrIWJKLCF3OD/8QAGQEAAwEBAQAAAAAAAAAAAAAAAQIDBAAF/8QAKhEAAgICAgECBgIDAQAAAAAAAAECEQMhEjFBBFETIjJCYXGB8KGx4RT/2gAMAwEAAhEDEQA/AGFO7q0GUqCpixEaHnfgYqEjYL4WCEpgKJuryweBtPwpvBrZpRPT01/ahwvRym1sFu7FaXdwJT/QEoEn4zwmge08KPKGbgTlPl4Wi4seE0zP4tCfby5gYGYgTe1wDa8+tcsRiVgaIHGZKhHPQW7Gnf5ETYqONzMwggSoG2g4GLa61B+sshR+1SREZioSDyMdKPbSwSl5nDCvKR5VHlygz7+NL2IwIcwwlN05gkmRxn9etdyo7jZjO0nJAQ34kWJUUwkDiDcx3jShR2+p91SVpSktlBGUyCFE372061Lb2U6lYcCi2oa+QybDUkjy9I41DwuwvBW4smQu5MAQZkAcgJNLJtoaOhixmBKMOv8AC4jOnuCQofBJ/uFJqz+VOeC2lmbfw5+6Q42eaVpGYA9FGfWk7FygpChBUoJ7E2HvNLxVaL4ZUtgbeA/Ym2hH50BeT5BFxEzFOe3tgqTh3FKghImL3uONLWeRYe/nXLRTjHI2b7JX9me/6Cp+z3wlVzqFD3g0LGJ8oTaypt2H7GpOJWDk5RPrXPsEZXDgEmMctswjzp4oOp6pOiiLm0HpUxrbUOAp9mboVeRBsZ11oI2/cg8ek+8aHvY166u41mfnXX1pm7Q+DFxbbHHCJZesFeE5E5Vewex1Tf8AOtcRg1tK8wKTwI0PY6H0oBgMeW5JhaI1SJKP6k+0nnNx1vTNsjb5UkpltaeRIyqH9PA9RR+HaJPO4Sp9HF/w3xGJaS5wC9HB2XF/WaHq3TcQc+AfJIvlnI4OkaLHzFMj2zG1gFtQbUfuKPl9F8PWh72FW0qFpKT+fY8fShco9h448q+XQNexubBhOOaUFJfylTaQhQOQ+ZSfZVYmYj4VpgGXInDPJxCBqm/iJH8yD5h3uKNu4wOo8PEJDqOZJChaAQsX4nWaFObnSoLwjskXCFHI4n+lQso9oNU5RlpmaWPJi2js1tVE5VSgjnp7/wB6mQNRx5VETiVplGKSXCOKhkcHrF/7ge9RsXglEg4J5Oe/2KyEqV2SbK/tNLLD7D4/WPqYbwWNW2JQowdRwPcGxqPitl4R+62vBXrnY8nqps+VXwrhtXaCcKtDbgUMyM05dL6Ea12YxCHBKFBQ5gz/ALVP5oGpfDy7X/QFtLcN8yrDuIxI5J8jg/8A5qN/QntQxzb2Iw0NgqQR7TTiZHYoXp6RTmmRofnvUh7HBxOTENofRycEkdl6j300ci8kMnpndpiijeTDuJT9YZLR0zsGR3LR09CaasZgs2Ca+qEOKOUgp8qimCScpuZsCOtB8fuNhnQfAdUwT9x3zo9HB5k/3TUjfvZy0s4dIBKEkkuISSkZUwDnFkgyTrVk7/JklBwfsBMTvK4woJdRPQ+VXuOtEMFvKw5bNlPJfl9x0PpQhrb74RldLeJbj2XRnt0WIV6kmvA1gnbyvCK5L+0aJPJQuB3AqTxxfReHqJx09jYFVlLjGxjls6F6+ZtZKTc6EWrKTgaV6hv7S9iaj4wrygI5zrFuPrUk1yUKezFQlbP3FxKlFT7+Y5swNzlEmBlnLoSJgfAU2f6ckfxftIAy57hOvsp4XqXh1kWOnOa0xGHLhgpI/uACjqPS1c/dDL28G+HYK2fEISEiZIIAABPM8qEY/ZXiAFChE3tb0INFWkTPiDMRcTB6TNuUXtXB3GtJkSk3mJzeoCQe941ruznS6FnbbwSlSySMoJER3AvzpKbxCnpGYyLRNvnT4Ub3z2r/ABAlGVC0wCTxBN4JtqI5xpSZsfGhLiASAkQMxBIT2AMk35EWrqTiLK1Ibdk41SDkWm0GFcdJ91cdr4QvqzoghFydIymf1FNDmxWwyl4uulJuAhElXKwSYTPE8DqNaVts7ZTkLbGFcbGq3HUqJVqNT90mIvFJtIdteDba+1Wy19p7DoKYvJtcCBY3pHVjkpCgEJ1sVagG0RzHOmrdzD/WMrKwlRRKgFkkSfa8osTpram3D7qIQPup6BtA/SlWxoy0VA+646ACZgQAALc9BXDEIVmuSNIme1hV2q2PpCza2qQPcBXHEYEpSrMqQE3BgzHORam/QbRUrbkQmxMa/GsLxPG4Peb102mseMSIjhEaaD1qLg1eeJ04/wCaUEMrUrCWExGRSfNlOgM5IPJK+GnsqlJiONEmG0KUf+G4LqUlEerjKbx/O1KZ4CgBZS5KVKCTqCbjsf3r1l91hSUuAlIukEkEdWnBcehI6VaEtEsj5Ox2w+0VNwHB5V3SsKzIX/Q4Lehg96PMbRlMGFo0yK4TyGoPaKUNm7QCwotKJJErGUEm3/Gw/suC0eI1CqKYVQMZYR+DzZmlX0be1bV/I5F+dV0yNtBlzZDbkllWU/gWRf8ApV+hoW/hlNqyqSUqHA2qSrGebIsFKuIUIX3HBXpryojhdogpyOjxEEwM5unnBFxzge6pSx+xrx+pa+rYOG0iRleSHUj8Wo/pXqPyoJtTc8PHNhncytfCdISrX7i7JPTQ00O7CS5Jwys38irK/tOiqDPMlJIUCkjUER8KTlKOmWeLHl3Hshb27dcafDTjaXGvDScjgMiSqcqx5kmw5jpQrCsYdxU4V44d0/8ADeMA9EueyegN+lNasbmR4b6EvN/hXeP6Ve0k9jQp7cthwzh3IP8AyXiPclzQjoq/WrKakZJ4Jw2v8ET/AFPEMKyYlo/1AR68j6RRPCbSbd9lUnkbH3G9DxicRhT4TiTkH/CdGZP9vIdUkVoprCPXBOGc/mJLc9Fi6f7h60ssSfWgw9VOOnsMqTE10wO0HGvZJAOoFwe6dDQrDYTFodQ2sZ0LmF2UIAJkLFjYVJdxraXSyVALTFjabTY6GpOEom6GbHk0d8Zs7CYm7jXhLn+IxCT/AHNmUn3TQDau4D5GbDuJxSRwT5HB3bUb+ho6oTWIJFwbj0PvorI/Is/TRfWiLsrC5GUJKSkhNwrUHiDpeelZU0v85ntPxrykLKCSotQKkVyVXMuQrvW7q7055xoHJrmccUC5NrgRy1njpNRcU9kk8vjPLrUXEpUpQmw+ZEVyCDsVvCGm3HEkJWpQGYqzGCLEEm0hGgGvvpf/APU76kS2b2AtOpgqIi/M1sxuMltp1GcwrKYgQMi8wgcoKh2JoUXchgWA5af7VnyNwdnoY5RyQcKI23X3FKVmUVgSeQ4/dFtKWPrJCo802BMxl7dabFPWFxUPGtpmYMHkNTQx570yGXDFbQS2XvrjSpALugyiUgiItpEnS9TNt7zOYvCJLkpW2sJUU6KChmBOkCU6X4Vvu5uv9bCS2MqQfO8SbQfZSnQq9P2ozv7sXD4bApQjKhWeUifM4qIJPPyzfoOFW20Y5Ff7C2mWsShwSIWJMcOPf/FWq/8ASVhZSEpdXmJuG/whRMBRE+yapRM+J3MimDAbykBLRAUoK8sgWkEHKdQTIFGLaOirLSG9eEURmaWkq0+yBkcyUEgDua12y/hkNlxARIIzJMjMlRhXCSYJIjiKRXAG2M6UOgKSSs58pRYR3uT+9d9j47xsMqS6YBHlPmCpJ1JiBGl9eFcpso4roSNq4JSMQWxBOaEZTmCs5GUJImTcVEbQUlQUIIN+c/Io9j9gLUVP4dlSW0HgQlQUBdQEyBm0PSaBLWrOSokk3JMkk6ySddTc0e0K4GqW/NciNPjRLDuFCcigHW9Sg6JP8pF0nqPjUTZrifFT4gORJkxx4wOAk3Pajm7uJYefLeITPiHyrScpB4Cx06EGY96+RetMhf6RmOfDKVKQFFEw63rcR7Q6p91Edi7yeYpfF1WLgAvp/FR7K/6va71L25uQ9hfO2ouNC+dPlcb7xw/mHuFDV4lt6A+Mq1TDyBY//tTbN/UL96opNdglC1oZsWwlTWUhC2zolazkn/pPe2yr+U26VCw7jiFfZ53Sm5ZXAxCBzTql9EcQT6UMw/iMpIKgpKtCDmSofqO9dkYoLSELEwQUgmCkjQtrF0Htaj8dXQqxurCWF2mVyppcxqk+VSL3m0p9ZFtaPYba/iJy4pGdPBVgpP8AcP8AY8hQR7Z6XYK/EU4B/ETCMSgR98AgPp66xxrzDpW0jMVB1rTxG0kAdHG9UK9B2NW4piqdBvEbvZgVYdXiD8JssenH0oOUEGDIPKP0rr/qqxBQTrqmJ6ZeY6WNGWdpN4hI8YBZ/wCYnyqEDjP5Goyx+xtx+pf3ApraasuRwJdb/CsSB2OqfSoeM3cZeSfqyw2s6Numx/pc/ei2J2CcudhQeR/L7Q7p/ahRRSqUo6KyxY8qtEDdTCYrC4rw1BbacpJQq6DcXSLpJvw5mom2MdhMS874ySwvOpPiplbaspygqT7SCQOAIpmwm2XG4SfMj8Krj04p9KF7S3SZxBKsOvwnFHMW3TKVEmTlc1FzoarHInoxZPTyjvsGOYTFYdIU2Q8zwUk50n11TUjZ230uKCSChZ4G4PY/vFBnMPisA599hR/7V9x7Kx3mimztqpxDgzYdCHU38Rs5UqGl2+BvwPOhOMe+hsGWakop6DOasr0OfMVlZ9nqWPTGMC0i0GKIsHMnWaFYZ4BZSNPn40QwawCAONUZ5hqvChSgo+0nS9h/mK5uovU54gHua1cSMtdZ1ApafajWD/iqw2jm8RU2MmR+9W4ogJUeQm9VztxYDq1ZitzMtJChYCLa662qPqFdFsDq0BW2lqUAEk84E/D51pwwW4zmICUuAstAgqGbzLAvaLAdZpQYx625VYntf/frRrYn0mOoSpBZCjIjLmTra8JPGL9aTFiS2zskn4LLdLeEYOUBDbSLJFgAB+Zqkd5NquPOlxxckWE38sxa8aXq294kl7BOpGpRNuYhUT6VSLiCsmOJ0Pv1rTIjFERKlTEmDTxutsFnENpU4FBxC5zAkSNI5cr60FawQAixMRPL5/Sj+5G1UMrcZWRKyCmRBUROh7QffU1JPobjxN9+sGzhcKEtSFLVcFROYQdZPOg/0c7YDTym3CEhwABRVHmkWgmJVMaTYVr9I+0CvEBMgpQgABN4UbmeunzNKTRyqSQYIIIA5gyLUSN7svnEYaTITF9Z05X+NKm8u5wxAUtKm23hqVeVCwIuVZSrNHOdKdN0cQnF4Rt8k3EK0gKScqr+lS3vqwIStxuSYALgBJi4Am5jhVKvY6kfP9giQZB+NRmsStKgpEpUkyFDnTn9J6mS+2GAgAJOcoAkqmPMRc250jKIFrGp1sR7Z9CbNfC2kLQQc6QeN5HKlLeLcVCQp1khtIupsiE3/AoXSDyMjtTTurikrwjGVSVqDaUrIM+aL8BxngKk7WwviNlJPa/EacNPSqdoK0U1iHIsNANK5NAnzcOP+/uotvHuu4wAqxQokWm3EA9xb0oW8QhMcLTHGsbXEpdhFjamUpC5WEi3mIKdfZVqImjDGLKj4ja1EgXWgAPJHJ1v2XUdaUGVjjaTwuR88qmLC28rgOZH3XEfdPJX4VdDfvWrDN9Mjlj5GBxTZGcqQzMDxUXw6zycRqyqe47VydximHIeAbKh5VEgpcTzQ7cEdDOuoqDhNrhSsyz4azbxUAELHJ1vRY6i96nfw0kfZpbcuUK8+EdPMHVhzqDy1rVdkVoM7P2mkOSkFKrdDftw/mom+80//FRFv4iPanqmPNSQnZ8KyYeWnNfqj6va5nDP2C55WPOaJ7H3mCVeC4nKsGC0sZXAf5TYK5xAPQ60rimUjkcXoI4zYSkStBDiBqpPD+pOqTUDLyt88qYE4tISXW3CBNyDlKTpCgfUQbUL2jvBhXUjKD4qohbaTkUT+IgZZ10NQljaN2P1N6kcW9pqCcjiUuN8ULGZPpPsmon+nMIVnYCkZh5kEyE8sp1IN9eVbzWpHKp8nVGh448lKtm09Yr2vA4aygUHTxgogABOS1uNqJ4VA5RBoPs+5JHE0bw6SFGT6cqozzSQtH51zcNq6uCuak8K5AYJ2jjvDQpSRmy2I7gfvVd7yvS4FgD7VCV9pTePUGnbbODKC7lMlSc4Sb+yRp6GKRtsqUphlYAEZ0mNBlVKR/2q/Oo5W2gxdMENuFNiZJF6MbBwSnFrWgBWROYpP3oghMcJIF+FLWchQOs/PuothcYpBCQtSFKOqTbkAQNRFTg2mFzXTLm2RjkOtJUkRwKTqkjUHtSbvTuJh0uKebcU2sectwCjzEgkGxEmbSbxamTdnZjbOGbDJOUjNm/GVXKjbUmhW/WNYdbLfjJ8Vr7qVDU3CVTobSBPDStb6ETp6K2dcvBERa3r+1M+5+32GVy62iSAAvLJAuTe8q0ApOcxHmmdOHLvz416MT5tIvEXv2rIri7Q7d9nHerGIdxbzjZUUrUVArGU+74UEBvb9/hRXFspVmvflN6jJ2aBe8jhqOlaUxOAT2biW0tBKw6q5lAcytm/EQVTFteNTsLtgon6s2lsnigZ1cLZiD7utSMDgUMYVGJWlLrjqobQo+VIEglSfvaH4d62w228U95WpN4hlv2ZNrJBixrh1oAYvZz6zmLThkklRaVFybkxHOoS8EpKwFAgHTyqE+/WrE2fsLaygMviIEW8RaAOGoMqv291E9p/R/jMSUKceaTkSU5PMpN+IgC5HP04yUmB0Lf0d504tKESQWlFcgwYKY73P586snHvKS2pQFwkn3CoW5+4iMDnUpwuuLABVGUACYCUySOsk6Cpm9+JDODfdtmS2cs/iIhP/wAiKpFUibdspFO1nXVpU4tas0HzLMSP5Zi3Qca2cfJ1IAJvPCKHKcKMogQnlfgR+4rl9fvMdP8APSoShbK6CIAMxmN7W+e9G/qb7CPHQlRb0X5bRx8RPFPX8qX9j7c8N5OY+UkBVtBMTw019KvDZmFQhEIFjcnXNPE86MYCtlWfVm3VDwiGnP8Alk+Rc6ZFnQ/yq9DW2H2itglChkJMKQsSlXdJ/P4017z7iZszmECQYlTJAhX9BkZSeRsbaUqo2hmJaxLZWEWvZ1s6QknUTwVbtVLceybgpK0FAWnG1IhITBJZdMo01aXqk9PzoX9cWpIbxSPrDY9kk5Xmx/03T7QH4VyDzFa4nZxQkrZWHWhqRqnopOqT8K8wuPT7Ko7H9DT8r6JVWma45uAMuK8RoaZ2z4yD+FSYmRwOaDwtXmxMv1lskLKgZzLIHCJCLn3njWr7yMxgzChI6AC08q12U9Lq1gAXjjJuPm1LOdWPFWWa/spt4T7KuY/WgWN2StrUSn8Q/XlRJvaRASBqY+PyfdRZWKSE3NvmaTUjTDJKH6EsLrKNYrEYMLIVrxgGPhXtJr3L/wDqiMGy2fLHAUVwyBJPOuLLUDqfyqYswm1OZTnxJrUivEkxWTRQGzljGwUGeVV7vitsJfSkBKWFtqASNAtBGncD31YaqrDFMf8AuNoIcbccztEpy+UEoIUkFUEyAbAfzUXFMQTEbQlaRFjHpy1oo24FKSdPNx56UPw+w3VqSA2rMogCQRy56UQWwpl1SHbFJHHSbkEg/lUJRXaK0i0t0tpw22yZlKJB1sSqPgPjSN9IGzfq2KW4AfCxJCgRolYBzpPf2h68qMbobcT4yW1CCUhAOs6m86cKdNo7KbfaU06nMhYuD8CDwINwarDaEumUY1tJIBgJvAvcybe6j+7GzmHnkocWmxkozBPujUmdByvrQXerdZeCeyKlSDdtyNRyMfeHHnr2GsNtn2zF5J4GBYAcyeNBwSG7Ls2luNg8RBU3lUBAU2SgxwmLK9QaFj6IW7xiXgD/ACtz78o/Kk/ZW+LrEBhxakk3Q4c4A7n2ewPDrTPh/pcUfL9WKneSVDIbWubpE9DT6AuXgZMDuThGGktrlxKSVDxSDeDJIAAOpsdOFd3N78KwMiYkEJyNJmJj7qeF9arnbe3XXFziXFKUo2YZJCUykAeYQs6XuB0qEQpKftVhhMyG24BsIuRr83ockuh1icux02t9Jim5KWTlCiJWtKRHYEq1PEDSgJ+lHFmMqGyQIJShbk9bQIHSggWhEKQylAJ/iPG+nDVRNdUvOL9kuuD/AKaUNo7hSjJpXJlVij0FFb67QKQcs5dPsomRF5VMxzFQdrbafxSPDWHYAGiUQSiSAR34zXJWDcBkhQ7vqPLVIEA9pqKEqUogAlRPBZR8QLd6TnugvHFPoFHZ/mglxEpPttmAbyJFcf8ARlmyFoWJ4yDamFTDqTEPgTqFIcEdj5j+etcC8VG+Rw8AQWnBzgED4daa2c4RQuYjY7iUkqRJPFJmLHWKvXd5s/V2SeLaP/EVVrcTlQtbagLIcHlnoo3+NFtnb1v4aErJA0gypB00J09KKnXYssSa0WqE86DbybntYxGYEIdA8jgE+ih95PxHChe0d/UDCOLCcrqU2TcgkkCxHATN6kbm75JxA8Mx4g/Dooc0zF+YqnJMhKEo9lfuNP4R8oWCl1MSoeyUdBEKSetd0uYfEzow7MXnw1nv9w97VaW827qMYyUHyrElC/wnrzTzFVHjMKptxTLg86T5kiNY1TpaPQ0klx2g6miE9hSxm8WEHMQRmBMZjBgEmIivdn41pKgfPlBuogDjymY78q5v4RPmI4WmIHP1tFQlMBKDexPDiADx9fypHsZQSHtjHJU9KVApCMwgyOhBrjitrKWhQ0F9ORNz7retLWzXCgJg+0kggd65pxMKIBV2/Os8pO2kJt6PXNogEj9T+lZXgf6JH9v+KykoHFH0I2BqbVFVjkKVAM9r1KeiIIriywlM5UgTW4Y9K50r0ivUV0SLxTIRkXE2QT0oGhtCwVpVPUHy6QTAqP8ASPjFhtLKCASoGdCTfTpoPU0t7oAtKKX5Piqyp1glIv7pGtLezk9jPgWkqVm0SkEyLwBN73141VD+KLmIWqZBJ9b2+YqyN8NsDDYZWQkLcsAINtCY5VWLDgRck5l8YigxwvsnEIbebW4jOhCgYBAiNDfkYOvCrY2DvGzipDZJKRJBiRPOqX+tpzQYn1/SmvcdZbeDyV6HKtEWU2QdCPvBQSRbga6OmF1VFkbe3aax2HUy4I4pUNUKGih83BI41RGP2O4y6tl1JzNqy2iJ4EdFC46V9GsKGo0N6QfpV2UgOM4kRJBbcTMFXFs/2nMP7hVJdWJHuitG9mHKBIBvJ93z6UScSGGgloAuKIudSf0rmhZSL11acHiIXeEnl0IvWXnvZqjS/kx1CcIjN7bytVm5E9Tw5Cttn7PyIL7/AJlRmAN4HD1/KuW0kheIgmUktz2zEc4ie9HcfhvEaUjmIH6U/RaMbuvHQC2PgvrDi3n7hJskzlkAXg8hFu9dUbRXiV5GleGiJJAkwDb1NrcK4bu47w1KZcGSTN7AGwj1EX/eizO7IQsLadKUzJRAI6gHgk8qLFx7iq/n3BbmzyleVLWIeI++pci/G5jh8a0Xs94ZiWFKHDK6Ex0Nx8KL7e2g4izcJEG8TJ5CNCBel5rbjgJzkmBodZMfvQq9iz4KVMlYTFHMUodcSvXI/eZ1AVqNOvapLuLSshvFNBJ4EwUk/wAquH53r3aeCDjKirUJzA6EQJjtXDZL31hlTa7lBgHiOWvEV35KU4vib4rAFCbjxmdcqjKkdUq4/A9TUZ1S2ik+2yvXNcjof3ohsPE5kltRBUJnreD89a1Q2ChbUjMAbDgAfL8MtK34YHBOmv6yCo+GoRdpfDkeI+PwNcUYFxh5DjKoCFhabkARqCRomLE8ifX3AKDrJSTc3veCOncVL2ZldayqJhJjSZA0sDcaCOM0U2kTilONP++5eLcKSDwIn30lfSPu34zXjtD7VseYCxWib35jX3jjTBuhjy7hU5pzI8hmJMRewiSI0tM0UcROtaE+Ssxr5WfP62gpAm5JHKeUTFhoYHrWmLwKYkGw1AnXp+9G97dkJw+KWGlWPmAscoJkp9Dw5WoGl0jQde3+baVKqL9nZCcsRwEX+edQ8UsRy6mpQQYuoA/PM1Bfc5k+6s9fMMoJ7PGtLrHpesr1AAAmJrKY6j6IQ7mAPMVso1EwLpgiI5TwmpSBWqjP4N0V1SuL1qlNRca/90T8+7hRAha3vbzjMR7JCpGsSZg/pzpO+rDIuJkLVlve6SpJHMRF+dP202ARCoyn8gDEiew9TSwrFq9hSEKhUp1EHKL66dBA6VNoZInpYS+2hS8M2YGUTJgDhNQVbCamFYRJjiknXXWbUx4CMgHESPXpa9SnAoiUyZ4+7ppTUcivsZukkuOLS0tAhORKYUE3OaVKJJ4QBHGueM2C7mIw7K0pUACCpM5hOhmYPXnyqwFICQbgSOcz7/UVK2bhC4QSAY+eFqFD2GNmNENIB1CUg+gApT+kDEIcZIyyWzY2P9Q5gi1vW8U7tIgQaR9/cCsJzAWIg309Tzv3jjTS6Ej2Vc89PPlWjeIiT7vnvWKw/SNdeNaFBFwddR/nT0rGyzCLiS4kKR7aeFhI5C1rTU7ZW30rhDkpXJEHpe5jWKDIxpbBXf3R896mJx7OITKgkLGh0vyCqpHa2UhKnae/9hTaWyW3xJ8qhosa/wCRQF3B4vDAhKipHNN//jw+NdMO6smBw/fvf38K9Y3idQrK8khJOsfkRaim0c5qW2q/KIn+ovuBADiFFwkZQYKSI9o8LfJodiCoKyqT5gYN7dh+/Wm8NM4hMkJPWII9dRQraOxlIHk8zeYEo+9M8Fdfk0YyOlibXJOwc9tJxXkWsRIBAM27i88IPGj+7rQyqUjRZ1mZyiJk9RpS+/h1NKKYylJzC4MciOf+KL7B2wkJ8NViJVmUQASSSfnrRl1aOwtKdyI+CWUPrBsEKUTzIJsO1wfSKkbRdyrD7ZBTHn7c442r3b2zyseI2BmAg/zD96C4LbBQYgxpf8qPe0O1xuL/AGgowvDJUXUuQCPZm1+Q51y2EuzhJsTY5Y068RUZ19g+ZTaCTxI/aueJ2smJTCUxpz9OFxQpsHKnetFo/RM8tSH85JAUkCU5fuz68L1J323o8OGmlGfvlMg2+6D31vNutRN3Eq2fs4KUkB50lakEwbpCRAn7oyz60l7TcKlSSTM8+HT3UZS4qkY62e43FF1RkAcT1Im56m/voSsFJEWEmYi3zyqYMQAJiTMk8xGnT/aomJTMEjn3Ec7VNMfogY5si824RUdeJgaSans5SCLRxVfnaOf+K1awQuR8/Pen/Y3L2Cuxtzl4hlLpUE55tknRRH4hyrKsfYmG8HDtNj7iEj1i/wAZrKfgJ8RjJ/xB/MPiP96leHFR8UmEhX4SD6cfhXd1ca076Jmr74SmZ4UBdfJ1MAmRr8+ptRNSpmeOtunOoz2GuMqoAuSI0i/rSjIgvMKUhSrIABuSABa4gnTrQjZuFCsRlJSqACLjTzXB43AoTvvv4nENHCYZEQcqioiCgTOVU6kxflNKWFlBQUrWkoMggz+dopbsJdpbgCLRUcEDSYPpe/COEcarLBb04xKyrxisRooD0MAa9udTf/WWJSECMylQE5kZc5JAAToDJIE9aazqLCRhM6hoRwt8imDBtJbQAB361E2ZhCltOeCuBmjSYvHSamimQrPcTjg2hS1eykEnsBJqkt5d9cRiViJhWjcpCU8Rx8xjUkkSLVdD6kkFJgzaDxmql3m+iVaCVYMhxPBpSoUm8whRsoRaFX6miwITlYqQCpSTm4+yBaTxqOjHecjKVA3EdbjpUtzZqWUuJxbDzSx7PlVEQLJmUcCZJ9eAGuOAXSUmRw80W0g62qfBFLGLZzyFpgeoP7cqjY/Y6R52/IQQenWO9DWEkFJCSI0Ik5pi0xcjuOR4VPRtQgKS4M3A6AwdOhoca6NKyRlHjJHHCrcS4koSpQOpiPd2/SmXEZfDOcAiLg8agYTHMoTlC7JMSRrc3Hurpjce0sBGYHMJt+/Dt8KVq30VhxhDsGZ/AeIQZTGYTNgZt75o+674jBMapNu4pZbUtavKkkHKLnmJHWIvTWwzlSByEfChJUxfT23L2FXGsEBJgwpMTASDytHT1qCWI5Dhb9fWi+09ihKioeyoi9yUf0jkf1ochgklGVXEiE+aRpM6Ai/up4vRnnFxdMI7FxqgY86xZNohI0BI1mbW4CiO0NhNu3Iyq5i3+DQbDMqQFEhuIE+JHeBGkx8Kc9hbJexSQW21hPFa0lKZ6cSO00ju9F8U41xmJ7m6aps6D3Sf3+FOe6H0ahuMTiiSEeZCIABjQkGbDgCabGt1k4VouhIfcTe5gDnA6dZrntt9LgDiFKgjw1i6QOIJBuYM6cjVVa7M2ScG6gK+8O2nMvhKInMVKt/NERpwGnWaWdpSmJi553Hf0oxvJjg4sQBMEmZN5jl06/us4l6YB9fzHuqMrbEidUJvpN9Bf3gUe2VgPGQrDBCFqc0XBGUzqozPlsIA4xMUF2U1rKZzDyySJ55TIGh40/bt7vYhDiVKyBKCCAYnLeLpgnXQ2B52poJnSdFYvAoJS4nKUkpynWU2IMa6HT31L2QzndabFwpYSY4ib3tPlpo+ljYuR5GIQkFLgyqHJY0PqP8AxoPuCwVYoSLISpetgTCRb1PyaeUadAvVlllNZWRWVahRhWgEHNYGxqEh0KE3hPlvqYtMDrwmtcViMxgKiLxz71HAurlqDzPG1Ig0d1mYym9uPyOFJW/m9vhoVhmjClCFKTc34e786J717yJwjRMlTqh5ET8T041VbYzqLqic6yTBP6VOTsKRvgsJlufMTU1DGaOuvT0r1lfBRMC4i961xWLCRYWJkie3wpWxm6Dewt1vrCSpasgEgZPMoEDVSdYvzHGnXZuys+LQn22sOEqSVAAhYECByjsbVXKdpLQyciij2VDKVebsOf7VcW6eBU1h0F2PFWApcDiRoOgFqdRt2DloMVxWs6RW6kWsPdas8EReffViRxQz5tBbpWzjA4AV4kQPvD1rvw1NccDl4fMqCJEaHS/+1DMVuhhXSS5hmVE8SgA+8CaXN8N9n8Ni1spCEiEqClicwjUXAjUc5oen6TsQkSWmnNdMyQT8bUjklodRY0u/R1gVCPAAA/CpafyUK4H6LcDBhtYm1nnZj1XEUJw30sEjzYdIHPOR/wDWiOH+k1BGZTKgDyUDbmDx/wB6HJB4yM//ABVg8sILyLz/ABCoTEeyoFJ93Chjv0NpgeHiTrP2jYVOliUlJi1hbU0ewf0mYZdilxJ6gKj3GimG31wSo+3SJ5yPzFG0D5kJey/ovWyq7zS3NE2KYTPKDc8fTlRlO4T342wPU/prRbGbVl2U+yR5VBU5uMjuOAmpey9oqORJ5XJ11sSTE6x+lBxi2aFknCOgA59GylpIU6BIjypJ/OorP0PNZszuIeXNiBlQIGlwJ+NWQK1tTqCM88spdi1svcHBYfKUYdBUnRS/OoeqppgHIVu4JNaKFNVCXYP2xj2mGytxQAAMaX6XsfWqu2/vRmH2YyI430B4xMDhoKIfS1iVF1toTGXOb9Rw5TScnMBcR1E3HWLT05VLKykI6s5qWDxNxInmZ9TpahrTBCpMkAyYklQ6dpvPAUVU6lRkJkyBJ0Nv3qDtB0I5gq1P+NOX+aguxjthNpJRiMPkBjxE2B0nynUfhNXXhoSAAIA0AFhVCYQH6wwCDd5uZ4+dPD96+gG24FXxkpgPf3C+JgHiY+zHiAxJGW5jrE0p/R1s7Kl12/nyoE8kyqdeOYdoqwdrYYOMPNnRbakkC0ykjXtSpuYxlwTPNYz/APd/iKpJbR0X8obBr2vIrK6g2L+C3wZTrIPI9tTE12e3pZylfiJhIOnmJMWGU3qv3mwE5Qc5ULkXiuTTGVJSBY6k39KhZaUWnTPdqbTOMfLqpJmAnhE2FbtkEkqGQDpWiUgWQnLHKtfBtck96FA6OyHbEmSB05m1uWgrXGrJUB0014GLdvyqwt293Et4Na3UQtaD5j7SZukJF7xHuOmlV5jkFS7kqM63uB09KWSoRuzrsV5aXWoAkLTZQkCLyRytfsavDZ28bT6yhohYQkFS0kZZ5Dj69DyNUPgHyhzNmvGhGp4Az3ip+xNqFlKimc60qAUeFiBaNZM08XRNn0Ah0RMiImeEd6AYnflhKsqs+sWAMxxmYiarLam+TrjaGgryJAGUkDNfVV79tKGI2orLyJMAg8IAmevLS1NKb+0ooe5cWzd/MJiHPDCilRsAsZZgxadenOmVLYGpmvm1xYVmJKpiCTrr+360+7ib0vNoHjK8Ro2SCSVjS+l0xN54U/JeQOHsWNtzd1jFoyPthQ4cCnqlQuD2qvdsfRG4lWbBuhSTq27qBN8qxqI4EDvVj4PGocSChWbpxHccKlzNNSYibRU+F2OnCAZ0osSJUMqpI4yTodItWjm2G5hFyTmgJSU5jeSDb2oNWLvDu+zi2y26mY9lQHmSeYP6VT+393ncCvI7KkLkIcTZKhwk8FT933TUZY6LKdhHEbHaeGcQhRTMtgZZ0JUkgScxvEEk0AXs9xteVTakyPaAkKvE5uH+a2wO2jh1BSItqg6HXTkf5oNNmyQMU0tbRKEEkHjcCSmOJ6/tdKHjJXZF2ElWVZM5BESOMEHX091OGzHCCmfaSNJi9tL+t+lQhh0hICICLCIuAONuvGLxRPBoKUgkgJUCSRYJGsdLGqxVAyT5DFhXSpM3mTrb5FCdob1YZpeRb7SVDUFQ8v8AVHs+tLG928Dv1b/27iABZeWc6pPplF+VVW0+kG6gIJNtPmaLmiXGts+jsHi0uIC0KStKrhSSCDPIjWuueq++iFxSmH/LlR4sJEccozETzkVYBbp07QklTKf+lBydppBNgyi3QqXN/nQUvuK6yCNQAPQgXmrA3oabLig80hxXllVgoW0BicvQUGcwLYQtSW0JUlJJT2/DPEDrUJu5F0tC+jZziUJXmCQ5pB8ybzpFuBvWz+6+cIlyY46cBciSQBI5aeldxiU5QNTEK5E2908tK0f2uR93uSqSPS3W0VNt2cqJLG6bXitEXUHEgkKKhIUkgjp+lWtlgVWe4m1C9iwzlSQkFecA2ywAI6lU68KtIotV8aZLI1ZHWPKrsfyoAy2EpCUgAJASALAACBA5Uw4lYSlRMxFLxB4XHuPuP71ViROlqyufidD7jWV1jFV4PBoCgSQY4C/yK6OMAnyyEjnE/wCKh4ZyEafp8mtU485tbyPQisnkeUnZPDMDTT41zWypdkg35TbpNE9lYNzEqCG0kk/Oug9aszdPdBGGGZzzu9rI7D9TVErA5C9u9ufiXW82KWUp9oXhaoBgKOiU9Yn86Vt58MM0lIbdbCQUJT5VJj2uIKpnSrvcc56VT+/uD8F4AuJWSCQn7yUkk+bmNY05Qb1040hU7Yn3BzRYg6iYJ5dhBGvCo4xHmN+vqde/+a3eXqZMzytHOOEWrVaQFykCDoZmffFTHo7kJPUxzi/u/M14pHl4xp07d68QM3OPke7SiOyNjF9WXgNdZ7Dr0p+iiJbDicSWh4RhCfOoyc2UC1rZQSDTHtHayMO2FATMZQE5TAHAahIFe43bjbCQhd8qbNi/miJXyJF450jbV2mXHCpZiTEAwI5Dr/mh9QIxUVQURvjiA5nSvwyNAkR/3ag1Zu5m/X1z7NYCXQnN5TZQBAJA1HtC3Wqu2VunjMUfsmSBEZnPIkcoJubcUg1Zu5G4YwKlOuLDjqk5ZAhKEyDAm5JgSTyFhVYpizaobxfWuWJw6XElDiQpBsQRINbEHhXoBqhAU0fRXgs+ZQdUB90rMfAAkcLnvNG9oYBtDAQ2gJSgEJQkQIgyABbhy/OiybCo2NAUn519bUKGti06yEoKgY8pIkgkXtHTv+lKuP3oFkAqhIjgArSeM8/81w3v3ozqUhuMojMoH2lDl/KDN+NLe1DlcIBib+8fvIqUn4LR09jE5vSwgJV4SiQdYBE668L27czWYbePDKkufZnWcsC3bTnSjM+yCq15MR1oputsdWMxSGh7CSFuHWEjrH3vZjqeVJxGcqLl3eEMhfFzzHrIABvxygUTUZBrkiwgRAtFRNtbSGHw7rx0bQVe4W+MVpSpGVu2VntzeBZxT0FBSleW+vlsqbjWOGnWgW1NopWMoACQdASfjx4371CwjhcWmQCs2Uon2iTKieE13xSEZylPlCSLTeTxA5fvWZ92aPwa4ZQJ1Ig+nL9a5lnzD7SAeBMjTWx5c6jPOeCQB7REzIuJ5V1VtRMEqgWnmZ5D9qR2Ac/o42D53V3RkUESLFYHmmeUkacoNWYo0t7mYBTGDaSucxBWqeBWc0egMelG1L41oholLbOG11/ZxNyffFBA5zt3+b1O2q7KgOQ/Ook05yMzGsrTwk8viR+RrK4YqgewPX86H4geZPesrKyrs5lhfRa6Q6ACYKr3101q2X+HesrK1R6Qj7I2NNqo7ewzjX5vCUxN48qdPeffXlZUpdlYC7ij5j2H5Vsg3rKykiMuya7qOyf/ABFOe7ohpJFiQdLcBWVlcxhS2oPtXf6lfnVkfRFs9soUstoKo9opBOp4xNZWU8fAsvpLGdTf0riNK8rKuZz0V0VwrKygcenSlrfRwpwjpBI8p0MVlZXMaPZTzgsr+gVm8J+2/tH/AJKrKys6NHk4saep/I1Yv0RtjwHTAkuRMXgJtesrKePYk+h9RrSx9Jio2e5H4k/+YrKyrkI9optv9P1NeMaT1P6VlZWVmlhJpAOeQD9oNe6P3oTkH1wpgZfETbh93hXtZXLoRdn0A0K24VlZVBALj/4h+eFcTWVlOAwV5WVlOE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" y="2586654"/>
            <a:ext cx="7162800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Various National and International Standards are available, However there is need of local standards which can commensurate basic needs.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State Specific Standards would include Structural Standards (Infrastructure, Instruments-Equipments, Manpower), Process Standards (Standard Protocols, Infection Control Practices) Outcome Standards (Outcome Indicators, Data Collection Methods), etc.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276600"/>
            <a:ext cx="4648200" cy="3600986"/>
          </a:xfrm>
          <a:prstGeom prst="rect">
            <a:avLst/>
          </a:prstGeom>
          <a:blipFill>
            <a:blip r:embed="rId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 smtClean="0"/>
              <a:t>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Fire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Electrical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Building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Waste Management &amp; Handling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Medication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Radiation Safety</a:t>
            </a:r>
          </a:p>
          <a:p>
            <a:pPr marL="177800" indent="-825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900" dirty="0" smtClean="0"/>
              <a:t>Vulnerable Patient safety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133600"/>
            <a:ext cx="80010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Standard may includes guidelines for Safety, Sanitation, Aesthetics which can in turn increases Satisfaction of Clients: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2438400"/>
            <a:ext cx="4724400" cy="4247317"/>
          </a:xfrm>
          <a:prstGeom prst="rect">
            <a:avLst/>
          </a:prstGeom>
          <a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Sanitation </a:t>
            </a:r>
            <a:endParaRPr lang="en-US" sz="2000" dirty="0" smtClean="0"/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Cleaning Practices for High Risk and General Areas</a:t>
            </a:r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Cleaning Practices of Wash rooms</a:t>
            </a:r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Cleaning Practices of Water Tanks</a:t>
            </a:r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Disinfection of Operation Theatre, ICU, etc.</a:t>
            </a:r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Spillage Management	</a:t>
            </a:r>
          </a:p>
          <a:p>
            <a:pPr marL="952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Safe Drinking Water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2438400"/>
            <a:ext cx="4724400" cy="3737946"/>
          </a:xfrm>
          <a:prstGeom prst="rect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Aesthetics</a:t>
            </a:r>
            <a:endParaRPr lang="en-IN" sz="2000" dirty="0" smtClean="0"/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Exterior wall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Landscaping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Signage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Colour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Lighting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Floors</a:t>
            </a:r>
          </a:p>
          <a:p>
            <a:pPr marL="95250" lvl="1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000" dirty="0" smtClean="0"/>
              <a:t>Doors/Windows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Quality Assurance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797076"/>
            <a:ext cx="716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ensure the delivery of Quality Healthcare Service, it is imperative to incorporate Quality Assurance Program. This can be done through: </a:t>
            </a:r>
          </a:p>
          <a:p>
            <a:pPr marL="804863" indent="-354013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Framed State Specific Standards</a:t>
            </a:r>
          </a:p>
          <a:p>
            <a:pPr marL="804863" indent="-354013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NABH</a:t>
            </a:r>
          </a:p>
          <a:p>
            <a:pPr marL="804863" indent="-354013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ISO 9001: 2008 (Certification) 	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252728"/>
          </a:xfrm>
        </p:spPr>
        <p:txBody>
          <a:bodyPr>
            <a:no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Inter-Sectoral Co-ordination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2860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better Healthcare of Community, development of others related sectors is required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3321784"/>
            <a:ext cx="320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W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ater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lvl="1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Hygiene &amp; Sanitation</a:t>
            </a:r>
          </a:p>
          <a:p>
            <a:pPr marL="171450" lvl="1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Food and Nutrition</a:t>
            </a:r>
          </a:p>
          <a:p>
            <a:pPr marL="171450" lvl="1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Education</a:t>
            </a:r>
          </a:p>
          <a:p>
            <a:pPr marL="171450" lvl="1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 Housing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Behavior Change Communication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444889"/>
            <a:ext cx="800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BCC strategies should be directed towards inculcating </a:t>
            </a:r>
            <a:r>
              <a:rPr lang="en-US" sz="2000" b="1" dirty="0" smtClean="0"/>
              <a:t>Health Seeking Behavior </a:t>
            </a:r>
            <a:r>
              <a:rPr lang="en-US" sz="2000" dirty="0" smtClean="0"/>
              <a:t>among population. High Priority areas for BCC focus are: </a:t>
            </a:r>
          </a:p>
          <a:p>
            <a:pPr>
              <a:lnSpc>
                <a:spcPct val="15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505200"/>
            <a:ext cx="73914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804863" lvl="1" indent="-347663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Antenatal Care </a:t>
            </a:r>
            <a:endParaRPr lang="en-US" sz="2000" dirty="0" smtClean="0"/>
          </a:p>
          <a:p>
            <a:pPr marL="804863" lvl="1" indent="-347663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Institutional Deliveries </a:t>
            </a:r>
            <a:endParaRPr lang="en-US" sz="2000" dirty="0" smtClean="0"/>
          </a:p>
          <a:p>
            <a:pPr marL="804863" lvl="1" indent="-347663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Post Natal &amp; New born Care</a:t>
            </a:r>
            <a:endParaRPr lang="en-US" sz="2000" dirty="0" smtClean="0"/>
          </a:p>
          <a:p>
            <a:pPr marL="804863" lvl="1" indent="-347663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Married Adolescents </a:t>
            </a:r>
            <a:endParaRPr lang="en-US" sz="2000" dirty="0" smtClean="0"/>
          </a:p>
          <a:p>
            <a:pPr marL="804863" lvl="1" indent="-347663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Gender Discrimination (Female Foeticide, infant girl, less than 5 girl, son preference and therefore large family size.)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828800"/>
            <a:ext cx="8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Contd..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514601"/>
            <a:ext cx="6781800" cy="424731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Sexually Transmitted Diseases</a:t>
            </a:r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Nutrition through the life cycle (infant, under three, adolescent, woman) </a:t>
            </a:r>
            <a:endParaRPr lang="en-US" sz="2000" dirty="0" smtClean="0"/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Routine immunization </a:t>
            </a:r>
            <a:endParaRPr lang="en-US" sz="2000" dirty="0" smtClean="0"/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Hygiene and safe water practices.</a:t>
            </a:r>
            <a:endParaRPr lang="en-US" sz="2000" dirty="0" smtClean="0"/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Marginalized groups and households including urban poor</a:t>
            </a:r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Need for supportive supervision of </a:t>
            </a:r>
            <a:r>
              <a:rPr lang="en-IN" sz="2000" dirty="0" err="1" smtClean="0"/>
              <a:t>ASHAs</a:t>
            </a:r>
            <a:endParaRPr lang="en-US" sz="2000" dirty="0" smtClean="0"/>
          </a:p>
          <a:p>
            <a:pPr marL="723900" lvl="1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/>
              <a:t>Capacity Building of BCC skills for service providers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Continuous Training and Development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 descr="https://encrypted-tbn2.gstatic.com/images?q=tbn:ANd9GcQy1q3PE9uftPhcPsdBmE-8yhl5Qaf2gG0_iTs6oT_JTKdF7zLFS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200400"/>
            <a:ext cx="1524000" cy="186840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1600200"/>
            <a:ext cx="83058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develop knowledge level and skills of delivering healthcare.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Our approach for the training program includes: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Monitoring and Evaluation of Existing Capacity Building scenario .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Training Need Assessment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and Impact Assessment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Developing Training Modules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Developing Training Calendar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Identifying Potential Trainers and preparing Training Schedules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Conductions of training sessions, CME workshops, Management Development Programs for all categories of staff </a:t>
            </a:r>
          </a:p>
          <a:p>
            <a:pPr lvl="1"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Post Training Evaluation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and Impact Assessment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Monitoring &amp; Evaluation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535972"/>
            <a:ext cx="8686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4863" lvl="1" indent="-347663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Every system needs a proper monitoring and evaluation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 ensure proper functioning, delivery of expected outcomes and ensuring sustainability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804863" lvl="1" indent="-347663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04863" lvl="1" indent="-347663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Monitoring and Evaluation could be adopted for-</a:t>
            </a:r>
          </a:p>
          <a:p>
            <a:pPr marL="804863" lvl="1" indent="-347663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262063" lvl="2" indent="-347663" algn="just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Capacity Building Programmes (E.g. Through Impact Assessment)</a:t>
            </a:r>
          </a:p>
          <a:p>
            <a:pPr marL="1262063" lvl="2" indent="-347663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262063" lvl="2" indent="-347663" algn="just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Maternal Child Health Programme (E.g. Evaluating availability and Efficiency of EmOC facilities)</a:t>
            </a:r>
          </a:p>
          <a:p>
            <a:pPr marL="1262063" lvl="2" indent="-347663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262063" lvl="2" indent="-347663"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1" y="2514600"/>
            <a:ext cx="7518400" cy="3611563"/>
          </a:xfrm>
        </p:spPr>
        <p:txBody>
          <a:bodyPr/>
          <a:lstStyle/>
          <a:p>
            <a:pPr>
              <a:buNone/>
            </a:pPr>
            <a:endParaRPr lang="en-IN" dirty="0" smtClean="0"/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Why did we Take this Project</a:t>
            </a:r>
            <a:endParaRPr lang="en-IN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28600" y="2514600"/>
          <a:ext cx="8534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Conclusion</a:t>
            </a:r>
            <a:endParaRPr lang="en-IN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057400"/>
            <a:ext cx="8610600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 feel, if all the targeted interventions are carried out in a consorted manner then there would be considerable improvement, such as: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Increased equity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Trained and competent workforce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Strengthened information system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Strengthened infrastructure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Health seeking community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Improved health system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Improved client satisfaction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Improved health indicators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	Optimal utilisation of resources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5875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>
            <a:spLocks/>
          </p:cNvSpPr>
          <p:nvPr/>
        </p:nvSpPr>
        <p:spPr>
          <a:xfrm>
            <a:off x="533400" y="2785872"/>
            <a:ext cx="8229600" cy="209092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you...</a:t>
            </a:r>
            <a:endParaRPr kumimoji="0" lang="en-IN" sz="4800" b="1" i="1" u="none" strike="noStrike" kern="1200" cap="none" spc="0" normalizeH="0" baseline="0" noProof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Outcomes of Identified Volume &amp; Performance Indicators of HMIS check list which is given by IPHS for a district hospital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IN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Volume indicators</a:t>
            </a:r>
            <a:r>
              <a:rPr lang="en-IN" dirty="0" smtClean="0">
                <a:solidFill>
                  <a:schemeClr val="tx2">
                    <a:lumMod val="75000"/>
                  </a:schemeClr>
                </a:solidFill>
              </a:rPr>
              <a:t>:- 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simply represent counts of admissions in which these procedures were performed.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Performance Indicators:-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statistic or other unit of information which reflects, directly or indirectly, the performance of a health or welfare intervention, facility, service or system. </a:t>
            </a:r>
            <a:r>
              <a:rPr lang="en-I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Performance indicators are most fundamentally evaluative criteria.</a:t>
            </a:r>
            <a:endParaRPr lang="en-IN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Focus Area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Overview of DHH- Baripada &amp; Balasore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301624" y="3365500"/>
          <a:ext cx="4041776" cy="2578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576"/>
                <a:gridCol w="1219200"/>
              </a:tblGrid>
              <a:tr h="515620">
                <a:tc>
                  <a:txBody>
                    <a:bodyPr/>
                    <a:lstStyle/>
                    <a:p>
                      <a:r>
                        <a:rPr lang="en-US" dirty="0" smtClean="0"/>
                        <a:t>Population Coverage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22,86,561</a:t>
                      </a:r>
                      <a:endParaRPr lang="en-IN" dirty="0"/>
                    </a:p>
                  </a:txBody>
                  <a:tcPr/>
                </a:tc>
              </a:tr>
              <a:tr h="51562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 of Sub centers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275</a:t>
                      </a:r>
                      <a:endParaRPr lang="en-IN" dirty="0"/>
                    </a:p>
                  </a:txBody>
                  <a:tcPr/>
                </a:tc>
              </a:tr>
              <a:tr h="51562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</a:t>
                      </a:r>
                      <a:r>
                        <a:rPr lang="en-US" baseline="0" dirty="0" smtClean="0"/>
                        <a:t> of PHCs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IN" dirty="0"/>
                    </a:p>
                  </a:txBody>
                  <a:tcPr/>
                </a:tc>
              </a:tr>
              <a:tr h="51562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 of CHCs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</a:tr>
              <a:tr h="515620">
                <a:tc>
                  <a:txBody>
                    <a:bodyPr/>
                    <a:lstStyle/>
                    <a:p>
                      <a:r>
                        <a:rPr lang="en-US" dirty="0" smtClean="0"/>
                        <a:t>No. of Functional Beds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205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</p:nvPr>
        </p:nvGraphicFramePr>
        <p:xfrm>
          <a:off x="4787900" y="3352800"/>
          <a:ext cx="38227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3500"/>
                <a:gridCol w="1219200"/>
              </a:tblGrid>
              <a:tr h="518160">
                <a:tc>
                  <a:txBody>
                    <a:bodyPr/>
                    <a:lstStyle/>
                    <a:p>
                      <a:r>
                        <a:rPr lang="en-US" dirty="0" smtClean="0"/>
                        <a:t>Population Coverage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22,23,456</a:t>
                      </a:r>
                      <a:endParaRPr lang="en-IN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 of Sub centers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295</a:t>
                      </a:r>
                      <a:endParaRPr lang="en-IN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 of PHCs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IN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no. of CHCs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smtClean="0"/>
                        <a:t>No. of Functional Beds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275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2743200"/>
            <a:ext cx="3962400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DHH- Balasore Coverage's</a:t>
            </a:r>
            <a:endParaRPr lang="en-IN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743200"/>
            <a:ext cx="3810000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DHH- Baripada Coverage's</a:t>
            </a:r>
            <a:endParaRPr lang="en-IN" b="1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62000" y="2606040"/>
          <a:ext cx="7408862" cy="402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04431"/>
                <a:gridCol w="3704431"/>
              </a:tblGrid>
              <a:tr h="324860">
                <a:tc>
                  <a:txBody>
                    <a:bodyPr/>
                    <a:lstStyle/>
                    <a:p>
                      <a:r>
                        <a:rPr lang="en-IN" sz="1800" b="0" kern="1200" dirty="0" smtClean="0"/>
                        <a:t>Emergency Care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kern="1200" dirty="0" smtClean="0"/>
                        <a:t>General Medicine</a:t>
                      </a:r>
                      <a:endParaRPr lang="en-IN" b="0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Outpatient Care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Psychiatrics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Inpatient care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Ophthalmology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Orthopaedics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Pharmacy/ Drug dispensary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Paediatrics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Sexually Transmitted diseases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Neonatal care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Obstetrics and Gynaecology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General Surgery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Physiotherapy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Dermatology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Prosthetics Implantation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Infectious patient care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Antenatal and Post natal care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Immunization services</a:t>
                      </a:r>
                      <a:endParaRPr lang="en-IN" dirty="0"/>
                    </a:p>
                  </a:txBody>
                  <a:tcPr/>
                </a:tc>
              </a:tr>
              <a:tr h="324860"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Blood bank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ART centre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Services Available at DHH- Baripada &amp; Balasore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4182</TotalTime>
  <Words>2942</Words>
  <Application>Microsoft Office PowerPoint</Application>
  <PresentationFormat>On-screen Show (4:3)</PresentationFormat>
  <Paragraphs>986</Paragraphs>
  <Slides>61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Waveform</vt:lpstr>
      <vt:lpstr>Slide 1</vt:lpstr>
      <vt:lpstr>Slide 2</vt:lpstr>
      <vt:lpstr>Slide 3</vt:lpstr>
      <vt:lpstr>Slide 4</vt:lpstr>
      <vt:lpstr>Project Initiated By:</vt:lpstr>
      <vt:lpstr>Why did we Take this Project</vt:lpstr>
      <vt:lpstr>Focus Area</vt:lpstr>
      <vt:lpstr>Overview of DHH- Baripada &amp; Balasore</vt:lpstr>
      <vt:lpstr>Services Available at DHH- Baripada &amp; Balasore</vt:lpstr>
      <vt:lpstr>Objectives</vt:lpstr>
      <vt:lpstr>Research Methodology</vt:lpstr>
      <vt:lpstr>Identification of Volume and Performance Indicators</vt:lpstr>
      <vt:lpstr>Volume Indicators</vt:lpstr>
      <vt:lpstr>Performance Indicators</vt:lpstr>
      <vt:lpstr>Volume Indicators of Balasore</vt:lpstr>
      <vt:lpstr>Contd..</vt:lpstr>
      <vt:lpstr>Volume Indicators of Baripada</vt:lpstr>
      <vt:lpstr>Contd..</vt:lpstr>
      <vt:lpstr>Graphical presentation of volumetric indicators </vt:lpstr>
      <vt:lpstr>Contd..</vt:lpstr>
      <vt:lpstr>Contd..</vt:lpstr>
      <vt:lpstr>Contd..</vt:lpstr>
      <vt:lpstr>Contd..</vt:lpstr>
      <vt:lpstr>Contd..</vt:lpstr>
      <vt:lpstr>Contd..</vt:lpstr>
      <vt:lpstr>Contd..</vt:lpstr>
      <vt:lpstr>Contd..</vt:lpstr>
      <vt:lpstr>Contd..</vt:lpstr>
      <vt:lpstr>Performance Indicators of Balasore</vt:lpstr>
      <vt:lpstr>Performance Indicators of Baripada</vt:lpstr>
      <vt:lpstr>Graphical presentation of Performance indicators </vt:lpstr>
      <vt:lpstr>Contd..</vt:lpstr>
      <vt:lpstr>Contd..</vt:lpstr>
      <vt:lpstr>Contd..</vt:lpstr>
      <vt:lpstr>Major Findings of Data Analysis</vt:lpstr>
      <vt:lpstr>Contd..</vt:lpstr>
      <vt:lpstr>Root Cause Analysis </vt:lpstr>
      <vt:lpstr>RCA for High Death Rate</vt:lpstr>
      <vt:lpstr>RCA for High MMR</vt:lpstr>
      <vt:lpstr>RCA for High NNMR</vt:lpstr>
      <vt:lpstr>RCA for High BOR</vt:lpstr>
      <vt:lpstr>Recommendations</vt:lpstr>
      <vt:lpstr>Slide 43</vt:lpstr>
      <vt:lpstr>Slide 44</vt:lpstr>
      <vt:lpstr>Contd..</vt:lpstr>
      <vt:lpstr>Contd..</vt:lpstr>
      <vt:lpstr>Social Insurance/ Community Based Insurance</vt:lpstr>
      <vt:lpstr>Public Private Partnership</vt:lpstr>
      <vt:lpstr>Contd..</vt:lpstr>
      <vt:lpstr>Framing State Specific Standard</vt:lpstr>
      <vt:lpstr>Contd..</vt:lpstr>
      <vt:lpstr>Contd..</vt:lpstr>
      <vt:lpstr>Contd..</vt:lpstr>
      <vt:lpstr>Quality Assurance</vt:lpstr>
      <vt:lpstr>Inter-Sectoral Co-ordination </vt:lpstr>
      <vt:lpstr>Behavior Change Communication</vt:lpstr>
      <vt:lpstr>Contd..</vt:lpstr>
      <vt:lpstr>Continuous Training and Development</vt:lpstr>
      <vt:lpstr>Monitoring &amp; Evaluation</vt:lpstr>
      <vt:lpstr>Conclusion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IMPROVEMENT STRATEGY FOR HEALTH CARE FACILITES FOR</dc:title>
  <dc:creator>Mohak</dc:creator>
  <cp:lastModifiedBy>KAPIL AGRAWAL</cp:lastModifiedBy>
  <cp:revision>577</cp:revision>
  <dcterms:created xsi:type="dcterms:W3CDTF">2006-08-16T00:00:00Z</dcterms:created>
  <dcterms:modified xsi:type="dcterms:W3CDTF">2013-05-04T06:45:42Z</dcterms:modified>
</cp:coreProperties>
</file>