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7" r:id="rId3"/>
    <p:sldId id="258" r:id="rId4"/>
    <p:sldId id="259" r:id="rId5"/>
    <p:sldId id="260" r:id="rId6"/>
    <p:sldId id="264" r:id="rId7"/>
    <p:sldId id="265" r:id="rId8"/>
    <p:sldId id="266" r:id="rId9"/>
    <p:sldId id="270" r:id="rId10"/>
    <p:sldId id="278" r:id="rId11"/>
    <p:sldId id="279" r:id="rId12"/>
    <p:sldId id="280" r:id="rId13"/>
    <p:sldId id="281" r:id="rId14"/>
    <p:sldId id="282" r:id="rId15"/>
    <p:sldId id="284" r:id="rId16"/>
    <p:sldId id="283" r:id="rId17"/>
    <p:sldId id="285" r:id="rId18"/>
    <p:sldId id="296" r:id="rId19"/>
    <p:sldId id="295" r:id="rId20"/>
    <p:sldId id="286" r:id="rId21"/>
    <p:sldId id="288" r:id="rId22"/>
    <p:sldId id="290" r:id="rId23"/>
    <p:sldId id="291" r:id="rId24"/>
    <p:sldId id="298" r:id="rId25"/>
    <p:sldId id="289" r:id="rId26"/>
    <p:sldId id="301" r:id="rId27"/>
    <p:sldId id="27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0000"/>
    <a:srgbClr val="909E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iman\Downloads\IIMHR\dissertation%20second\RESULT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iman\Downloads\IIMHR\dissertation%20second\RESUL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iman\Downloads\IIMHR\dissertation%20second\KAP%20Survey%20to%20Assess%20Food%20Eating%20Habits%20and%20Physical%20Activity%20(Responses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iman\Downloads\IIMHR\dissertation%20second\KAP%20Survey%20to%20Assess%20Food%20Eating%20Habits%20and%20Physical%20Activity%20(Responses)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iman\Downloads\IIMHR\dissertation%20second\KAP%20Survey%20to%20Assess%20Food%20Eating%20Habits%20and%20Physical%20Activity%20(Responses)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IN" sz="1600" b="1">
                <a:solidFill>
                  <a:schemeClr val="tx1"/>
                </a:solidFill>
              </a:rPr>
              <a:t>Knowledge</a:t>
            </a:r>
            <a:r>
              <a:rPr lang="en-IN" sz="1600" b="1" baseline="0">
                <a:solidFill>
                  <a:schemeClr val="tx1"/>
                </a:solidFill>
              </a:rPr>
              <a:t> Level of respondents</a:t>
            </a:r>
            <a:endParaRPr lang="en-IN" sz="1600" b="1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9652979382965111"/>
          <c:y val="1.129513133147141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IN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Knowledge!$L$7</c:f>
              <c:strCache>
                <c:ptCount val="1"/>
                <c:pt idx="0">
                  <c:v>Yes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Knowledge!$M$6:$R$6</c:f>
              <c:strCache>
                <c:ptCount val="6"/>
                <c:pt idx="0">
                  <c:v>K1</c:v>
                </c:pt>
                <c:pt idx="1">
                  <c:v>K2</c:v>
                </c:pt>
                <c:pt idx="2">
                  <c:v>K3</c:v>
                </c:pt>
                <c:pt idx="3">
                  <c:v>K4</c:v>
                </c:pt>
                <c:pt idx="4">
                  <c:v>K5</c:v>
                </c:pt>
                <c:pt idx="5">
                  <c:v>K6</c:v>
                </c:pt>
              </c:strCache>
            </c:strRef>
          </c:cat>
          <c:val>
            <c:numRef>
              <c:f>Knowledge!$M$7:$R$7</c:f>
              <c:numCache>
                <c:formatCode>0.00%</c:formatCode>
                <c:ptCount val="6"/>
                <c:pt idx="0">
                  <c:v>0.75531000000000004</c:v>
                </c:pt>
                <c:pt idx="1">
                  <c:v>0.87234</c:v>
                </c:pt>
                <c:pt idx="2">
                  <c:v>0.58509999999999995</c:v>
                </c:pt>
                <c:pt idx="3">
                  <c:v>0.93616999999999995</c:v>
                </c:pt>
                <c:pt idx="4">
                  <c:v>0.87234</c:v>
                </c:pt>
                <c:pt idx="5">
                  <c:v>0.91488999999999998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671-4A29-8FD9-99C9DE039730}"/>
            </c:ext>
          </c:extLst>
        </c:ser>
        <c:ser>
          <c:idx val="1"/>
          <c:order val="1"/>
          <c:tx>
            <c:strRef>
              <c:f>Knowledge!$L$8</c:f>
              <c:strCache>
                <c:ptCount val="1"/>
                <c:pt idx="0">
                  <c:v>No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Knowledge!$M$6:$R$6</c:f>
              <c:strCache>
                <c:ptCount val="6"/>
                <c:pt idx="0">
                  <c:v>K1</c:v>
                </c:pt>
                <c:pt idx="1">
                  <c:v>K2</c:v>
                </c:pt>
                <c:pt idx="2">
                  <c:v>K3</c:v>
                </c:pt>
                <c:pt idx="3">
                  <c:v>K4</c:v>
                </c:pt>
                <c:pt idx="4">
                  <c:v>K5</c:v>
                </c:pt>
                <c:pt idx="5">
                  <c:v>K6</c:v>
                </c:pt>
              </c:strCache>
            </c:strRef>
          </c:cat>
          <c:val>
            <c:numRef>
              <c:f>Knowledge!$M$8:$R$8</c:f>
              <c:numCache>
                <c:formatCode>0.00%</c:formatCode>
                <c:ptCount val="6"/>
                <c:pt idx="0">
                  <c:v>6.3820000000000002E-2</c:v>
                </c:pt>
                <c:pt idx="1">
                  <c:v>7.4459999999999998E-2</c:v>
                </c:pt>
                <c:pt idx="2">
                  <c:v>0.20211999999999999</c:v>
                </c:pt>
                <c:pt idx="3">
                  <c:v>0</c:v>
                </c:pt>
                <c:pt idx="4">
                  <c:v>5.3190000000000001E-2</c:v>
                </c:pt>
                <c:pt idx="5">
                  <c:v>5.3190000000000001E-2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671-4A29-8FD9-99C9DE039730}"/>
            </c:ext>
          </c:extLst>
        </c:ser>
        <c:ser>
          <c:idx val="2"/>
          <c:order val="2"/>
          <c:tx>
            <c:strRef>
              <c:f>Knowledge!$L$9</c:f>
              <c:strCache>
                <c:ptCount val="1"/>
                <c:pt idx="0">
                  <c:v>Not sure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Knowledge!$M$6:$R$6</c:f>
              <c:strCache>
                <c:ptCount val="6"/>
                <c:pt idx="0">
                  <c:v>K1</c:v>
                </c:pt>
                <c:pt idx="1">
                  <c:v>K2</c:v>
                </c:pt>
                <c:pt idx="2">
                  <c:v>K3</c:v>
                </c:pt>
                <c:pt idx="3">
                  <c:v>K4</c:v>
                </c:pt>
                <c:pt idx="4">
                  <c:v>K5</c:v>
                </c:pt>
                <c:pt idx="5">
                  <c:v>K6</c:v>
                </c:pt>
              </c:strCache>
            </c:strRef>
          </c:cat>
          <c:val>
            <c:numRef>
              <c:f>Knowledge!$M$9:$R$9</c:f>
              <c:numCache>
                <c:formatCode>0.00%</c:formatCode>
                <c:ptCount val="6"/>
                <c:pt idx="0">
                  <c:v>0.18085000000000001</c:v>
                </c:pt>
                <c:pt idx="1">
                  <c:v>5.3190000000000001E-2</c:v>
                </c:pt>
                <c:pt idx="2">
                  <c:v>0.21276</c:v>
                </c:pt>
                <c:pt idx="3">
                  <c:v>6.3820000000000002E-2</c:v>
                </c:pt>
                <c:pt idx="4">
                  <c:v>7.4459999999999998E-2</c:v>
                </c:pt>
                <c:pt idx="5">
                  <c:v>3.1910000000000001E-2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671-4A29-8FD9-99C9DE0397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481574479"/>
        <c:axId val="1481574959"/>
      </c:barChart>
      <c:catAx>
        <c:axId val="1481574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1574959"/>
        <c:crosses val="autoZero"/>
        <c:auto val="1"/>
        <c:lblAlgn val="ctr"/>
        <c:lblOffset val="100"/>
        <c:noMultiLvlLbl val="0"/>
      </c:catAx>
      <c:valAx>
        <c:axId val="1481574959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1574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2000" b="1" dirty="0"/>
              <a:t>BAR</a:t>
            </a:r>
            <a:r>
              <a:rPr lang="en-IN" sz="2000" b="1" baseline="0" dirty="0"/>
              <a:t> CHART FOR LIKERT-SCALE RESPONSES</a:t>
            </a:r>
            <a:endParaRPr lang="en-IN" sz="20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IN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Attitude!$L$7</c:f>
              <c:strCache>
                <c:ptCount val="1"/>
                <c:pt idx="0">
                  <c:v>Strongly agree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Attitude!$M$6:$R$6</c:f>
              <c:strCache>
                <c:ptCount val="6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</c:strCache>
            </c:strRef>
          </c:cat>
          <c:val>
            <c:numRef>
              <c:f>Attitude!$M$7:$R$7</c:f>
              <c:numCache>
                <c:formatCode>General</c:formatCode>
                <c:ptCount val="6"/>
                <c:pt idx="0">
                  <c:v>29.787234042553191</c:v>
                </c:pt>
                <c:pt idx="1">
                  <c:v>12.76595744680851</c:v>
                </c:pt>
                <c:pt idx="2">
                  <c:v>3.1914893617021276</c:v>
                </c:pt>
                <c:pt idx="3">
                  <c:v>35.106382978723403</c:v>
                </c:pt>
                <c:pt idx="4">
                  <c:v>27.659574468085108</c:v>
                </c:pt>
                <c:pt idx="5">
                  <c:v>45.744680851063826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11-4D58-B420-CA1BF8E1F147}"/>
            </c:ext>
          </c:extLst>
        </c:ser>
        <c:ser>
          <c:idx val="1"/>
          <c:order val="1"/>
          <c:tx>
            <c:strRef>
              <c:f>Attitude!$L$8</c:f>
              <c:strCache>
                <c:ptCount val="1"/>
                <c:pt idx="0">
                  <c:v>Agree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Attitude!$M$6:$R$6</c:f>
              <c:strCache>
                <c:ptCount val="6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</c:strCache>
            </c:strRef>
          </c:cat>
          <c:val>
            <c:numRef>
              <c:f>Attitude!$M$8:$R$8</c:f>
              <c:numCache>
                <c:formatCode>General</c:formatCode>
                <c:ptCount val="6"/>
                <c:pt idx="0">
                  <c:v>43.61702127659575</c:v>
                </c:pt>
                <c:pt idx="1">
                  <c:v>46.808510638297875</c:v>
                </c:pt>
                <c:pt idx="2">
                  <c:v>5.3191489361702127</c:v>
                </c:pt>
                <c:pt idx="3">
                  <c:v>37.234042553191486</c:v>
                </c:pt>
                <c:pt idx="4">
                  <c:v>37.234042553191486</c:v>
                </c:pt>
                <c:pt idx="5">
                  <c:v>32.978723404255319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411-4D58-B420-CA1BF8E1F147}"/>
            </c:ext>
          </c:extLst>
        </c:ser>
        <c:ser>
          <c:idx val="2"/>
          <c:order val="2"/>
          <c:tx>
            <c:strRef>
              <c:f>Attitude!$L$9</c:f>
              <c:strCache>
                <c:ptCount val="1"/>
                <c:pt idx="0">
                  <c:v>Neutral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Attitude!$M$6:$R$6</c:f>
              <c:strCache>
                <c:ptCount val="6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</c:strCache>
            </c:strRef>
          </c:cat>
          <c:val>
            <c:numRef>
              <c:f>Attitude!$M$9:$R$9</c:f>
              <c:numCache>
                <c:formatCode>General</c:formatCode>
                <c:ptCount val="6"/>
                <c:pt idx="0">
                  <c:v>19.148936170212767</c:v>
                </c:pt>
                <c:pt idx="1">
                  <c:v>22.340425531914892</c:v>
                </c:pt>
                <c:pt idx="2">
                  <c:v>26.595744680851062</c:v>
                </c:pt>
                <c:pt idx="3">
                  <c:v>18.085106382978726</c:v>
                </c:pt>
                <c:pt idx="4">
                  <c:v>21.276595744680851</c:v>
                </c:pt>
                <c:pt idx="5">
                  <c:v>9.5744680851063837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11-4D58-B420-CA1BF8E1F147}"/>
            </c:ext>
          </c:extLst>
        </c:ser>
        <c:ser>
          <c:idx val="3"/>
          <c:order val="3"/>
          <c:tx>
            <c:strRef>
              <c:f>Attitude!$L$10</c:f>
              <c:strCache>
                <c:ptCount val="1"/>
                <c:pt idx="0">
                  <c:v>Disagree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Attitude!$M$6:$R$6</c:f>
              <c:strCache>
                <c:ptCount val="6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</c:strCache>
            </c:strRef>
          </c:cat>
          <c:val>
            <c:numRef>
              <c:f>Attitude!$M$10:$R$10</c:f>
              <c:numCache>
                <c:formatCode>General</c:formatCode>
                <c:ptCount val="6"/>
                <c:pt idx="0">
                  <c:v>6.3829787234042552</c:v>
                </c:pt>
                <c:pt idx="1">
                  <c:v>10.638297872340425</c:v>
                </c:pt>
                <c:pt idx="2">
                  <c:v>42.553191489361701</c:v>
                </c:pt>
                <c:pt idx="3">
                  <c:v>3.1914893617021276</c:v>
                </c:pt>
                <c:pt idx="4">
                  <c:v>10.638297872340425</c:v>
                </c:pt>
                <c:pt idx="5">
                  <c:v>7.4468085106382977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411-4D58-B420-CA1BF8E1F147}"/>
            </c:ext>
          </c:extLst>
        </c:ser>
        <c:ser>
          <c:idx val="4"/>
          <c:order val="4"/>
          <c:tx>
            <c:strRef>
              <c:f>Attitude!$L$11</c:f>
              <c:strCache>
                <c:ptCount val="1"/>
                <c:pt idx="0">
                  <c:v>Strongly disagree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Attitude!$M$6:$R$6</c:f>
              <c:strCache>
                <c:ptCount val="6"/>
                <c:pt idx="0">
                  <c:v>A1</c:v>
                </c:pt>
                <c:pt idx="1">
                  <c:v>A2</c:v>
                </c:pt>
                <c:pt idx="2">
                  <c:v>A3</c:v>
                </c:pt>
                <c:pt idx="3">
                  <c:v>A4</c:v>
                </c:pt>
                <c:pt idx="4">
                  <c:v>A5</c:v>
                </c:pt>
                <c:pt idx="5">
                  <c:v>A6</c:v>
                </c:pt>
              </c:strCache>
            </c:strRef>
          </c:cat>
          <c:val>
            <c:numRef>
              <c:f>Attitude!$M$11:$R$11</c:f>
              <c:numCache>
                <c:formatCode>General</c:formatCode>
                <c:ptCount val="6"/>
                <c:pt idx="0">
                  <c:v>1.0638297872340425</c:v>
                </c:pt>
                <c:pt idx="1">
                  <c:v>7.4468085106382977</c:v>
                </c:pt>
                <c:pt idx="2">
                  <c:v>22.340425531914892</c:v>
                </c:pt>
                <c:pt idx="3">
                  <c:v>6.3829787234042552</c:v>
                </c:pt>
                <c:pt idx="4">
                  <c:v>3.1914893617021276</c:v>
                </c:pt>
                <c:pt idx="5">
                  <c:v>4.2553191489361701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411-4D58-B420-CA1BF8E1F1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69303087"/>
        <c:axId val="1069308367"/>
      </c:barChart>
      <c:catAx>
        <c:axId val="10693030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9308367"/>
        <c:crosses val="autoZero"/>
        <c:auto val="1"/>
        <c:lblAlgn val="ctr"/>
        <c:lblOffset val="100"/>
        <c:noMultiLvlLbl val="0"/>
      </c:catAx>
      <c:valAx>
        <c:axId val="10693083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93030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600"/>
              <a:t>Knowledge</a:t>
            </a:r>
            <a:r>
              <a:rPr lang="en-IN" sz="1600" baseline="0"/>
              <a:t> level of respondents</a:t>
            </a:r>
            <a:endParaRPr lang="en-IN" sz="16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I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SORTED!$V$105:$V$107</c:f>
              <c:strCache>
                <c:ptCount val="3"/>
                <c:pt idx="0">
                  <c:v>Poor knowledge</c:v>
                </c:pt>
                <c:pt idx="1">
                  <c:v>Moderate knowledge</c:v>
                </c:pt>
                <c:pt idx="2">
                  <c:v>Good knowledge</c:v>
                </c:pt>
              </c:strCache>
            </c:strRef>
          </c:cat>
          <c:val>
            <c:numRef>
              <c:f>SORTED!$W$105:$W$107</c:f>
              <c:numCache>
                <c:formatCode>General</c:formatCode>
                <c:ptCount val="3"/>
                <c:pt idx="0">
                  <c:v>4.2553191489361701</c:v>
                </c:pt>
                <c:pt idx="1">
                  <c:v>44.680851063829785</c:v>
                </c:pt>
                <c:pt idx="2">
                  <c:v>51.063829787234042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9E-4926-98D5-6D3697FA44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7322575"/>
        <c:axId val="1477323055"/>
      </c:barChart>
      <c:catAx>
        <c:axId val="147732257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7323055"/>
        <c:crosses val="autoZero"/>
        <c:auto val="1"/>
        <c:lblAlgn val="ctr"/>
        <c:lblOffset val="100"/>
        <c:noMultiLvlLbl val="0"/>
      </c:catAx>
      <c:valAx>
        <c:axId val="147732305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7732257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2000"/>
              <a:t>Attitude level of respondents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4589622003702098E-2"/>
          <c:y val="0.13342526071700916"/>
          <c:w val="0.92035791487470719"/>
          <c:h val="0.7658260307334999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SORTED!$AF$100:$AF$102</c:f>
              <c:strCache>
                <c:ptCount val="3"/>
                <c:pt idx="0">
                  <c:v>Poor attitude</c:v>
                </c:pt>
                <c:pt idx="1">
                  <c:v>Moderate attitude</c:v>
                </c:pt>
                <c:pt idx="2">
                  <c:v>Good attitude</c:v>
                </c:pt>
              </c:strCache>
            </c:strRef>
          </c:cat>
          <c:val>
            <c:numRef>
              <c:f>SORTED!$AG$100:$AG$102</c:f>
              <c:numCache>
                <c:formatCode>General</c:formatCode>
                <c:ptCount val="3"/>
                <c:pt idx="0">
                  <c:v>3.1914893617021276</c:v>
                </c:pt>
                <c:pt idx="1">
                  <c:v>52.12765957446809</c:v>
                </c:pt>
                <c:pt idx="2">
                  <c:v>44.680851063829785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33-4510-958C-B636CA8F66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60314415"/>
        <c:axId val="860311535"/>
      </c:barChart>
      <c:catAx>
        <c:axId val="8603144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311535"/>
        <c:crosses val="autoZero"/>
        <c:auto val="1"/>
        <c:lblAlgn val="ctr"/>
        <c:lblOffset val="100"/>
        <c:noMultiLvlLbl val="0"/>
      </c:catAx>
      <c:valAx>
        <c:axId val="8603115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6031441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sz="1800"/>
              <a:t>Practice-level of respondents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SORTED!$AS$101:$AS$103</c:f>
              <c:strCache>
                <c:ptCount val="3"/>
                <c:pt idx="0">
                  <c:v>Poor practices</c:v>
                </c:pt>
                <c:pt idx="1">
                  <c:v>Moderate practices</c:v>
                </c:pt>
                <c:pt idx="2">
                  <c:v>Good Practices</c:v>
                </c:pt>
              </c:strCache>
            </c:strRef>
          </c:cat>
          <c:val>
            <c:numRef>
              <c:f>SORTED!$AT$101:$AT$103</c:f>
              <c:numCache>
                <c:formatCode>General</c:formatCode>
                <c:ptCount val="3"/>
                <c:pt idx="0">
                  <c:v>34.042553191489361</c:v>
                </c:pt>
                <c:pt idx="1">
                  <c:v>59.574468085106382</c:v>
                </c:pt>
                <c:pt idx="2">
                  <c:v>6.3829787234042552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6E-4234-BE41-F241CF84B0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109528159"/>
        <c:axId val="1109527199"/>
      </c:barChart>
      <c:catAx>
        <c:axId val="11095281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9527199"/>
        <c:crosses val="autoZero"/>
        <c:auto val="1"/>
        <c:lblAlgn val="ctr"/>
        <c:lblOffset val="100"/>
        <c:noMultiLvlLbl val="0"/>
      </c:catAx>
      <c:valAx>
        <c:axId val="11095271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0952815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21870-40C8-8616-5003-02FD59D77F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C0048E-8943-771B-EE64-AEAF0703DD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F55CF-E9A2-52DA-9B98-657738088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0AACF-4BE2-A4DB-2CB0-AF6210577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5A767E-F980-CF99-8838-DA9D6C069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2210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7A7CF-355A-8A50-80F8-A87F69C9D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C0653B-48A7-607C-535B-F331404665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F1B73-9AF9-DA28-A90E-01E13BAAC1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2F7A4-5B2F-398F-DF8C-B2F8F9C93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0E6360-3344-1FA0-F6BD-ABF755EA4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4063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6D0B9A-B4B4-CC39-ADC1-44DD98F734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FDE698-DD6E-40DE-14CC-D55F389FC2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B696D-B550-2F95-42F4-3ADAFFA93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208FC-192D-1A9A-FA7A-6D974825B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F9A80E-AFA5-0DDF-B950-F38436E4E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28879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91D15-A385-0D2E-9DD6-47E961908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D477E2-8779-3D31-CBF3-24A4A600C3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F3E6B-06A1-5672-4A3D-464AC8366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2BD807-CC60-CA27-44C6-267698E8D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05317E-FE5F-7713-3FD9-1EA4C81FA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14047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1E460-721D-39A6-759A-83C761D2D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3C361A-2407-B8B4-E2EB-79CBBDB5F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06178C-AEDB-D7AC-D0D6-72476CADD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EC343F-5643-A2E9-5916-4E7A529C1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C70FAD-3C0C-89B9-0A5C-AE216F798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20638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7F6C3A-5D6D-DAAC-8E1F-C2F2ABB78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03F42-7FFC-6A34-F6A5-2FFF616FE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B39E7A-6A76-5250-4725-846E382B06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AC1007-F283-D443-3BA5-EEC382F38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4DBFAB-2953-6D36-647F-ECE5DBC9C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CAF74C-5B58-8CDB-BF38-E8DE1AE34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23087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3E981A-45D4-6BB8-E077-2947115FC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D2FBC9-F2E5-113E-2882-F276A603D1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1C505D-7E70-5B5E-743F-4BA7140A2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BF1CBB-649F-1197-51E7-F28E808B06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45789E-4828-D84A-FEDA-69B6407102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8622EDA-C18E-8DF4-D86B-D871596C6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DF3A2A-3179-BD97-3836-528AE0377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79E8C7-AE75-F7EC-E15E-2F0B43564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2262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100AC-37CA-5D60-B956-CA751F199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5EB111-2D1C-B489-0AA9-5B2C7097C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70B74E4-574F-C9AC-498D-954BF1F48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EA3917-A159-D9D8-9D60-DE4A23A7A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0829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4A3D6B-5873-F882-1A32-F04EF7851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CD697F-904F-8FA5-46F9-E6B965EDD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45ABED-D46B-F2FD-AB68-5BA68F0B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934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C85986-89EF-4E69-68D7-D88CE34FB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2AC0E-8DBA-619D-2245-B0B8EB9652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7D2474-9C38-2444-04BF-77D558724A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5707ED-5DE9-6640-7842-861459551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B9C3CE-5E78-EA9A-BB85-89D83A200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E67ACE-949E-D621-67EF-8B75E5A39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32373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E3B19-C7E7-5824-F2C1-960FB4BD45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D1FEB1-9726-4007-AE31-5BB6EE8D78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1ED8A4-FEEE-F7D0-395A-13B6C95B8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6A6C01-F3F6-220C-ED95-E4872D115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13951-9A51-6541-C117-1C2E3BB11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0C8D8B-9CE2-5FF0-5BC1-D38694E59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3931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2BC86D-6394-AC86-DF4D-34BB3F1020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E792C-E05D-AEA7-6860-195671D2A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67FB0-7CF5-F427-6A13-51063CFED3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A2ABC-BEE6-49E6-B713-B8EDA911534B}" type="datetimeFigureOut">
              <a:rPr lang="en-IN" smtClean="0"/>
              <a:t>16-07-2025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1D1D8-781A-E6FC-6C4A-5A128796AE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123B3-62A0-6619-860F-8C1090A90C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6D92F-327E-42F4-AF51-7873908DEFA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265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20C323-7DED-AFE3-54E0-BB3A0C1DB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659B5FE-9D7B-F9F3-3F6B-3BE2775BE4D1}"/>
              </a:ext>
            </a:extLst>
          </p:cNvPr>
          <p:cNvSpPr txBox="1"/>
          <p:nvPr/>
        </p:nvSpPr>
        <p:spPr>
          <a:xfrm>
            <a:off x="202915" y="5454913"/>
            <a:ext cx="60977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Himani Ashra</a:t>
            </a:r>
          </a:p>
          <a:p>
            <a:r>
              <a:rPr lang="en-IN" dirty="0"/>
              <a:t>PG/23/038</a:t>
            </a:r>
          </a:p>
          <a:p>
            <a:r>
              <a:rPr lang="en-IN" dirty="0"/>
              <a:t>Under the guidance of </a:t>
            </a:r>
            <a:r>
              <a:rPr lang="en-US" dirty="0"/>
              <a:t>Dr. Nidhi Yadav</a:t>
            </a:r>
            <a:endParaRPr lang="en-IN" dirty="0"/>
          </a:p>
          <a:p>
            <a:r>
              <a:rPr lang="en-IN" dirty="0"/>
              <a:t>IIHMR Delhi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ED3117-E75D-7DD6-AC2C-08F6C440892A}"/>
              </a:ext>
            </a:extLst>
          </p:cNvPr>
          <p:cNvSpPr txBox="1"/>
          <p:nvPr/>
        </p:nvSpPr>
        <p:spPr>
          <a:xfrm>
            <a:off x="1109610" y="2571631"/>
            <a:ext cx="10122183" cy="14549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28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STUDY TO ASSESS THE KNOWLEDGE, ATTITUDE AND PERCEPTION REGARDING STREET-FOOD CONSUMPTION AND FOOD SAFETY OF STREET-FOOD AMONG POST-GRADUATE STUDENTS IN NEW DELHI</a:t>
            </a:r>
            <a:endParaRPr lang="en-IN" sz="2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2003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4217C-64BE-8A10-9E27-35A258C18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C343A1-F9CE-4EEC-3B3C-A8A278A9D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8BED9F6-66CE-5E2E-7DF2-B87D9D5D232B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RESULTS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8D2DA79-0F8B-BB00-4ACC-269D3671FF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426009"/>
              </p:ext>
            </p:extLst>
          </p:nvPr>
        </p:nvGraphicFramePr>
        <p:xfrm>
          <a:off x="369870" y="1910706"/>
          <a:ext cx="6030928" cy="35402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50034">
                  <a:extLst>
                    <a:ext uri="{9D8B030D-6E8A-4147-A177-3AD203B41FA5}">
                      <a16:colId xmlns:a16="http://schemas.microsoft.com/office/drawing/2014/main" val="1682216890"/>
                    </a:ext>
                  </a:extLst>
                </a:gridCol>
                <a:gridCol w="1890447">
                  <a:extLst>
                    <a:ext uri="{9D8B030D-6E8A-4147-A177-3AD203B41FA5}">
                      <a16:colId xmlns:a16="http://schemas.microsoft.com/office/drawing/2014/main" val="2628549544"/>
                    </a:ext>
                  </a:extLst>
                </a:gridCol>
                <a:gridCol w="1890447">
                  <a:extLst>
                    <a:ext uri="{9D8B030D-6E8A-4147-A177-3AD203B41FA5}">
                      <a16:colId xmlns:a16="http://schemas.microsoft.com/office/drawing/2014/main" val="3987305249"/>
                    </a:ext>
                  </a:extLst>
                </a:gridCol>
              </a:tblGrid>
              <a:tr h="428717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Variables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Labels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Percentage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25072729"/>
                  </a:ext>
                </a:extLst>
              </a:tr>
              <a:tr h="285448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Gender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01943740"/>
                  </a:ext>
                </a:extLst>
              </a:tr>
              <a:tr h="2854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Male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40.43%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52483290"/>
                  </a:ext>
                </a:extLst>
              </a:tr>
              <a:tr h="2854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Female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59.57%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34456729"/>
                  </a:ext>
                </a:extLst>
              </a:tr>
              <a:tr h="2854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Other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0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33191324"/>
                  </a:ext>
                </a:extLst>
              </a:tr>
              <a:tr h="285448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Age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 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69999695"/>
                  </a:ext>
                </a:extLst>
              </a:tr>
              <a:tr h="2854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18-25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44.68%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74705074"/>
                  </a:ext>
                </a:extLst>
              </a:tr>
              <a:tr h="2854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 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&gt;25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55.38%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35239529"/>
                  </a:ext>
                </a:extLst>
              </a:tr>
              <a:tr h="285448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Year of study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46753483"/>
                  </a:ext>
                </a:extLst>
              </a:tr>
              <a:tr h="285448"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1st year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9.57%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5428982"/>
                  </a:ext>
                </a:extLst>
              </a:tr>
              <a:tr h="285448"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2nd year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90.43%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99523050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E5CF0489-E955-5615-9BF5-AD27861C67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61206"/>
              </p:ext>
            </p:extLst>
          </p:nvPr>
        </p:nvGraphicFramePr>
        <p:xfrm>
          <a:off x="6565185" y="1957483"/>
          <a:ext cx="5256945" cy="34934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52315">
                  <a:extLst>
                    <a:ext uri="{9D8B030D-6E8A-4147-A177-3AD203B41FA5}">
                      <a16:colId xmlns:a16="http://schemas.microsoft.com/office/drawing/2014/main" val="2181674710"/>
                    </a:ext>
                  </a:extLst>
                </a:gridCol>
                <a:gridCol w="1752315">
                  <a:extLst>
                    <a:ext uri="{9D8B030D-6E8A-4147-A177-3AD203B41FA5}">
                      <a16:colId xmlns:a16="http://schemas.microsoft.com/office/drawing/2014/main" val="3709042588"/>
                    </a:ext>
                  </a:extLst>
                </a:gridCol>
                <a:gridCol w="1752315">
                  <a:extLst>
                    <a:ext uri="{9D8B030D-6E8A-4147-A177-3AD203B41FA5}">
                      <a16:colId xmlns:a16="http://schemas.microsoft.com/office/drawing/2014/main" val="680881357"/>
                    </a:ext>
                  </a:extLst>
                </a:gridCol>
              </a:tblGrid>
              <a:tr h="270659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Field of Post-graduation study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706965"/>
                  </a:ext>
                </a:extLst>
              </a:tr>
              <a:tr h="270659"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Science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8.51%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638174795"/>
                  </a:ext>
                </a:extLst>
              </a:tr>
              <a:tr h="270659"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Arts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12.68%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85513113"/>
                  </a:ext>
                </a:extLst>
              </a:tr>
              <a:tr h="270659"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MBA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62.77%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711121"/>
                  </a:ext>
                </a:extLst>
              </a:tr>
              <a:tr h="270659"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 err="1">
                          <a:effectLst/>
                        </a:rPr>
                        <a:t>Mtech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6.38%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33317952"/>
                  </a:ext>
                </a:extLst>
              </a:tr>
              <a:tr h="502120"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Medical Science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7.45%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95543538"/>
                  </a:ext>
                </a:extLst>
              </a:tr>
              <a:tr h="270659"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Others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1.90%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46771219"/>
                  </a:ext>
                </a:extLst>
              </a:tr>
              <a:tr h="270659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</a:rPr>
                        <a:t>Name of college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6530761"/>
                  </a:ext>
                </a:extLst>
              </a:tr>
              <a:tr h="502120"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IIHMR Delhi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51.06%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984443812"/>
                  </a:ext>
                </a:extLst>
              </a:tr>
              <a:tr h="270659"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</a:rPr>
                        <a:t>Others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</a:rPr>
                        <a:t>48.94%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71381199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745863B0-5A96-5125-F40F-DD07CB2ED615}"/>
              </a:ext>
            </a:extLst>
          </p:cNvPr>
          <p:cNvSpPr txBox="1"/>
          <p:nvPr/>
        </p:nvSpPr>
        <p:spPr>
          <a:xfrm>
            <a:off x="4253500" y="1204889"/>
            <a:ext cx="507543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/>
              <a:t>GENERAL PROFILE OF RESPONDENTS</a:t>
            </a:r>
          </a:p>
        </p:txBody>
      </p:sp>
    </p:spTree>
    <p:extLst>
      <p:ext uri="{BB962C8B-B14F-4D97-AF65-F5344CB8AC3E}">
        <p14:creationId xmlns:p14="http://schemas.microsoft.com/office/powerpoint/2010/main" val="2673284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97B67-B360-7A08-BEC5-C0A579DF8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B9B7B9-8EF3-B37D-6294-5057D1193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B85800-405C-7E18-8B2F-853DB914682F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RESULTS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93D5862-E3C8-4B3B-BEB3-AAFE2865A9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972683"/>
              </p:ext>
            </p:extLst>
          </p:nvPr>
        </p:nvGraphicFramePr>
        <p:xfrm>
          <a:off x="3739794" y="1191363"/>
          <a:ext cx="5393931" cy="55399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7977">
                  <a:extLst>
                    <a:ext uri="{9D8B030D-6E8A-4147-A177-3AD203B41FA5}">
                      <a16:colId xmlns:a16="http://schemas.microsoft.com/office/drawing/2014/main" val="2819455645"/>
                    </a:ext>
                  </a:extLst>
                </a:gridCol>
                <a:gridCol w="1797977">
                  <a:extLst>
                    <a:ext uri="{9D8B030D-6E8A-4147-A177-3AD203B41FA5}">
                      <a16:colId xmlns:a16="http://schemas.microsoft.com/office/drawing/2014/main" val="4216022649"/>
                    </a:ext>
                  </a:extLst>
                </a:gridCol>
                <a:gridCol w="1797977">
                  <a:extLst>
                    <a:ext uri="{9D8B030D-6E8A-4147-A177-3AD203B41FA5}">
                      <a16:colId xmlns:a16="http://schemas.microsoft.com/office/drawing/2014/main" val="750903288"/>
                    </a:ext>
                  </a:extLst>
                </a:gridCol>
              </a:tblGrid>
              <a:tr h="192717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Living place during study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9272055"/>
                  </a:ext>
                </a:extLst>
              </a:tr>
              <a:tr h="359339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With family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45.74%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1898456213"/>
                  </a:ext>
                </a:extLst>
              </a:tr>
              <a:tr h="359339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college hostel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14.89%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3471190117"/>
                  </a:ext>
                </a:extLst>
              </a:tr>
              <a:tr h="359339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PG/Flat/Others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39.36%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2338210764"/>
                  </a:ext>
                </a:extLst>
              </a:tr>
              <a:tr h="19271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Food preference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123358380"/>
                  </a:ext>
                </a:extLst>
              </a:tr>
              <a:tr h="359339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Vegeterian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46.81%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2101193068"/>
                  </a:ext>
                </a:extLst>
              </a:tr>
              <a:tr h="535687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</a:t>
                      </a:r>
                      <a:r>
                        <a:rPr lang="en-IN" sz="20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vegeterian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41.49%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3739174790"/>
                  </a:ext>
                </a:extLst>
              </a:tr>
              <a:tr h="359339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Eggetarian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11.70%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2699653583"/>
                  </a:ext>
                </a:extLst>
              </a:tr>
              <a:tr h="192717">
                <a:tc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Smoking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788525206"/>
                  </a:ext>
                </a:extLst>
              </a:tr>
              <a:tr h="192717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Regular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4.26%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4108331877"/>
                  </a:ext>
                </a:extLst>
              </a:tr>
              <a:tr h="359339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Occassional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19.15%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4292254222"/>
                  </a:ext>
                </a:extLst>
              </a:tr>
              <a:tr h="192717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76.60%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449450790"/>
                  </a:ext>
                </a:extLst>
              </a:tr>
              <a:tr h="192717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Alcohol Frequency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1755220867"/>
                  </a:ext>
                </a:extLst>
              </a:tr>
              <a:tr h="359339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Occassional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43.62%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2653604125"/>
                  </a:ext>
                </a:extLst>
              </a:tr>
              <a:tr h="192717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Never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55.32%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1024230650"/>
                  </a:ext>
                </a:extLst>
              </a:tr>
              <a:tr h="192717">
                <a:tc>
                  <a:txBody>
                    <a:bodyPr/>
                    <a:lstStyle/>
                    <a:p>
                      <a:pPr algn="l" fontAlgn="b"/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Regular</a:t>
                      </a:r>
                      <a:endParaRPr lang="en-IN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1.06%</a:t>
                      </a:r>
                      <a:endParaRPr lang="en-IN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317" marR="6317" marT="6317" marB="0" anchor="b"/>
                </a:tc>
                <a:extLst>
                  <a:ext uri="{0D108BD9-81ED-4DB2-BD59-A6C34878D82A}">
                    <a16:rowId xmlns:a16="http://schemas.microsoft.com/office/drawing/2014/main" val="62018645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ECDD39B-17D0-D275-202B-F7E35A69A01D}"/>
              </a:ext>
            </a:extLst>
          </p:cNvPr>
          <p:cNvSpPr txBox="1"/>
          <p:nvPr/>
        </p:nvSpPr>
        <p:spPr>
          <a:xfrm>
            <a:off x="155500" y="1191363"/>
            <a:ext cx="3502101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/>
              <a:t>GENERAL PROFILE OF RESPONDENTS</a:t>
            </a:r>
          </a:p>
        </p:txBody>
      </p:sp>
    </p:spTree>
    <p:extLst>
      <p:ext uri="{BB962C8B-B14F-4D97-AF65-F5344CB8AC3E}">
        <p14:creationId xmlns:p14="http://schemas.microsoft.com/office/powerpoint/2010/main" val="1723525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20AB5-A446-35B5-D9F6-E94E9317B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A824D2-A101-CF4C-8B57-EB62F36AD2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E0723F2-3DBA-F012-002A-EFA27EFBEFA2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RESULTS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B9BCFA-3DF2-9ADA-6459-F9A849076C8F}"/>
              </a:ext>
            </a:extLst>
          </p:cNvPr>
          <p:cNvSpPr txBox="1"/>
          <p:nvPr/>
        </p:nvSpPr>
        <p:spPr>
          <a:xfrm>
            <a:off x="3422443" y="994205"/>
            <a:ext cx="534711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/>
              <a:t>DESCRIPTIVE STATISTICS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ABF82D3-C77B-26C4-BE3F-2FE2D6B9EDFB}"/>
              </a:ext>
            </a:extLst>
          </p:cNvPr>
          <p:cNvSpPr txBox="1"/>
          <p:nvPr/>
        </p:nvSpPr>
        <p:spPr>
          <a:xfrm>
            <a:off x="5963855" y="1653529"/>
            <a:ext cx="609771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K1- Do you know what are the major food groups in a balanced diet? </a:t>
            </a:r>
          </a:p>
          <a:p>
            <a:pPr algn="just" fontAlgn="b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K2- Are you aware that improper food storage can lead to bacterial contamination? </a:t>
            </a:r>
          </a:p>
          <a:p>
            <a:pPr algn="just" fontAlgn="b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K3- Do you know the recommended daily servings of fruits and vegetables for adults or children? </a:t>
            </a:r>
          </a:p>
          <a:p>
            <a:pPr algn="just" fontAlgn="b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K4-Do you think street food can cause foodborne diseases? </a:t>
            </a:r>
          </a:p>
          <a:p>
            <a:pPr algn="just" fontAlgn="b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K5- Do you think street food consumption/trans-fat can increase the risk of developing non-communicable diseases (NCDs) such as cardiovascular disease? </a:t>
            </a:r>
          </a:p>
          <a:p>
            <a:pPr algn="just" fontAlgn="b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K6-Do you know the recommended daily water intake for adults?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58AA4238-9F33-27C1-1C63-C26073A837A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57265266"/>
              </p:ext>
            </p:extLst>
          </p:nvPr>
        </p:nvGraphicFramePr>
        <p:xfrm>
          <a:off x="0" y="1851916"/>
          <a:ext cx="6339155" cy="4497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91831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9E48F5-8E58-2DFD-8458-72087CEB4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A5C9B5-12F0-DFCA-FCCE-25955DDDA8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4817FD-B0A4-D320-4A46-8F9D0F18BC26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RESULTS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D018306-8CEC-4147-2062-D646DC0472B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4986242"/>
              </p:ext>
            </p:extLst>
          </p:nvPr>
        </p:nvGraphicFramePr>
        <p:xfrm>
          <a:off x="308227" y="1790520"/>
          <a:ext cx="7467600" cy="4487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8120540F-8BA9-8100-DE89-1D93288E643C}"/>
              </a:ext>
            </a:extLst>
          </p:cNvPr>
          <p:cNvSpPr txBox="1"/>
          <p:nvPr/>
        </p:nvSpPr>
        <p:spPr>
          <a:xfrm>
            <a:off x="7775827" y="1635168"/>
            <a:ext cx="4040313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000" b="1" dirty="0"/>
              <a:t>A1</a:t>
            </a:r>
            <a:r>
              <a:rPr lang="en-IN" sz="2000" dirty="0"/>
              <a:t>- Do you feel motivated to eat healthy food (fruits and vegetables) regularly?</a:t>
            </a:r>
          </a:p>
          <a:p>
            <a:r>
              <a:rPr lang="en-IN" sz="2000" b="1" dirty="0"/>
              <a:t>A2</a:t>
            </a:r>
            <a:r>
              <a:rPr lang="en-IN" sz="2000" dirty="0"/>
              <a:t>- </a:t>
            </a:r>
            <a:r>
              <a:rPr lang="en-US" sz="2000" dirty="0"/>
              <a:t> I believe it’s ok to indulge in street food occasionally if we maintain a healthy lifestyle.</a:t>
            </a:r>
          </a:p>
          <a:p>
            <a:r>
              <a:rPr lang="en-US" sz="2000" b="1" dirty="0"/>
              <a:t>A3</a:t>
            </a:r>
            <a:r>
              <a:rPr lang="en-US" sz="2000" dirty="0"/>
              <a:t>- I believe street food is generally safe to eat.</a:t>
            </a:r>
          </a:p>
          <a:p>
            <a:r>
              <a:rPr lang="en-US" sz="2000" b="1" dirty="0"/>
              <a:t>A4</a:t>
            </a:r>
            <a:r>
              <a:rPr lang="en-US" sz="2000" dirty="0"/>
              <a:t>- I am concerned about hygiene and clean surroundings when eating street food.</a:t>
            </a:r>
          </a:p>
          <a:p>
            <a:r>
              <a:rPr lang="en-US" sz="2000" b="1" dirty="0"/>
              <a:t>A5</a:t>
            </a:r>
            <a:r>
              <a:rPr lang="en-US" sz="2000" dirty="0"/>
              <a:t>-I believe that skipping meals can negatively affect my health.</a:t>
            </a:r>
          </a:p>
          <a:p>
            <a:r>
              <a:rPr lang="en-US" sz="2000" b="1" dirty="0"/>
              <a:t>A6</a:t>
            </a:r>
            <a:r>
              <a:rPr lang="en-US" sz="2000" dirty="0"/>
              <a:t>-I believe that university canteens should offer more healthy food options.</a:t>
            </a:r>
            <a:endParaRPr lang="en-IN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73E515-96F8-A0DC-9D59-DDA0267B13F1}"/>
              </a:ext>
            </a:extLst>
          </p:cNvPr>
          <p:cNvSpPr txBox="1"/>
          <p:nvPr/>
        </p:nvSpPr>
        <p:spPr>
          <a:xfrm>
            <a:off x="3611951" y="1069312"/>
            <a:ext cx="534711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/>
              <a:t>DESCRIPTIVE STATISTICS</a:t>
            </a:r>
          </a:p>
        </p:txBody>
      </p:sp>
    </p:spTree>
    <p:extLst>
      <p:ext uri="{BB962C8B-B14F-4D97-AF65-F5344CB8AC3E}">
        <p14:creationId xmlns:p14="http://schemas.microsoft.com/office/powerpoint/2010/main" val="10339034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2EF24-E846-14D2-FCB5-26C9E79C3C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DE13580-C235-8D48-EBDD-D690910BF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A842078-0192-A319-5F54-7AC7566720AB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RESULTS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5EEDB41-1936-E05F-BA8F-0F2DE2EC79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301729"/>
              </p:ext>
            </p:extLst>
          </p:nvPr>
        </p:nvGraphicFramePr>
        <p:xfrm>
          <a:off x="1113033" y="1786035"/>
          <a:ext cx="4270626" cy="40032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3542">
                  <a:extLst>
                    <a:ext uri="{9D8B030D-6E8A-4147-A177-3AD203B41FA5}">
                      <a16:colId xmlns:a16="http://schemas.microsoft.com/office/drawing/2014/main" val="3006535115"/>
                    </a:ext>
                  </a:extLst>
                </a:gridCol>
                <a:gridCol w="1423542">
                  <a:extLst>
                    <a:ext uri="{9D8B030D-6E8A-4147-A177-3AD203B41FA5}">
                      <a16:colId xmlns:a16="http://schemas.microsoft.com/office/drawing/2014/main" val="88795644"/>
                    </a:ext>
                  </a:extLst>
                </a:gridCol>
                <a:gridCol w="1423542">
                  <a:extLst>
                    <a:ext uri="{9D8B030D-6E8A-4147-A177-3AD203B41FA5}">
                      <a16:colId xmlns:a16="http://schemas.microsoft.com/office/drawing/2014/main" val="3877046006"/>
                    </a:ext>
                  </a:extLst>
                </a:gridCol>
              </a:tblGrid>
              <a:tr h="346296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2000" dirty="0"/>
                        <a:t>How many meals do you consume per day?</a:t>
                      </a: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97985"/>
                  </a:ext>
                </a:extLst>
              </a:tr>
              <a:tr h="214354">
                <a:tc>
                  <a:txBody>
                    <a:bodyPr/>
                    <a:lstStyle/>
                    <a:p>
                      <a:pPr algn="l" fontAlgn="b"/>
                      <a:endParaRPr lang="en-IN" sz="2000" dirty="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dirty="0"/>
                        <a:t>1 to 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/>
                        <a:t>72.34043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573523234"/>
                  </a:ext>
                </a:extLst>
              </a:tr>
              <a:tr h="214354">
                <a:tc>
                  <a:txBody>
                    <a:bodyPr/>
                    <a:lstStyle/>
                    <a:p>
                      <a:pPr algn="l" fontAlgn="b"/>
                      <a:endParaRPr lang="en-IN" sz="2000" dirty="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dirty="0"/>
                        <a:t>4 or 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26.59574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644142251"/>
                  </a:ext>
                </a:extLst>
              </a:tr>
              <a:tr h="405197">
                <a:tc>
                  <a:txBody>
                    <a:bodyPr/>
                    <a:lstStyle/>
                    <a:p>
                      <a:pPr algn="l" fontAlgn="b"/>
                      <a:endParaRPr lang="en-IN" sz="2000" dirty="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dirty="0"/>
                        <a:t>More than 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1.06383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34086828"/>
                  </a:ext>
                </a:extLst>
              </a:tr>
              <a:tr h="405197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2000" dirty="0"/>
                        <a:t>How often do you eat street food?</a:t>
                      </a: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1707643"/>
                  </a:ext>
                </a:extLst>
              </a:tr>
              <a:tr h="214354">
                <a:tc>
                  <a:txBody>
                    <a:bodyPr/>
                    <a:lstStyle/>
                    <a:p>
                      <a:pPr algn="l" fontAlgn="b"/>
                      <a:endParaRPr lang="en-IN" sz="200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dirty="0"/>
                        <a:t>Daily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1.06383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05261025"/>
                  </a:ext>
                </a:extLst>
              </a:tr>
              <a:tr h="604339">
                <a:tc>
                  <a:txBody>
                    <a:bodyPr/>
                    <a:lstStyle/>
                    <a:p>
                      <a:pPr algn="l" fontAlgn="b"/>
                      <a:endParaRPr lang="en-IN" sz="200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dirty="0"/>
                        <a:t>2–3 times a week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2068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71624702"/>
                  </a:ext>
                </a:extLst>
              </a:tr>
              <a:tr h="405197">
                <a:tc>
                  <a:txBody>
                    <a:bodyPr/>
                    <a:lstStyle/>
                    <a:p>
                      <a:pPr algn="l" fontAlgn="b"/>
                      <a:endParaRPr lang="en-IN" sz="200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 dirty="0"/>
                        <a:t>Once a week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1.88588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56709563"/>
                  </a:ext>
                </a:extLst>
              </a:tr>
              <a:tr h="214354">
                <a:tc>
                  <a:txBody>
                    <a:bodyPr/>
                    <a:lstStyle/>
                    <a:p>
                      <a:pPr algn="l" fontAlgn="b"/>
                      <a:endParaRPr lang="en-IN" sz="200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/>
                        <a:t>Rarely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1590.769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10192449"/>
                  </a:ext>
                </a:extLst>
              </a:tr>
              <a:tr h="214354">
                <a:tc>
                  <a:txBody>
                    <a:bodyPr/>
                    <a:lstStyle/>
                    <a:p>
                      <a:pPr algn="l" fontAlgn="b"/>
                      <a:endParaRPr lang="en-IN" sz="200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2000"/>
                        <a:t>Never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0.125725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60161955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6D4C905-9B79-B1F9-75AA-FC5FC86C05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2553237"/>
              </p:ext>
            </p:extLst>
          </p:nvPr>
        </p:nvGraphicFramePr>
        <p:xfrm>
          <a:off x="5808325" y="1780173"/>
          <a:ext cx="5791197" cy="33942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0399">
                  <a:extLst>
                    <a:ext uri="{9D8B030D-6E8A-4147-A177-3AD203B41FA5}">
                      <a16:colId xmlns:a16="http://schemas.microsoft.com/office/drawing/2014/main" val="2820278319"/>
                    </a:ext>
                  </a:extLst>
                </a:gridCol>
                <a:gridCol w="1930399">
                  <a:extLst>
                    <a:ext uri="{9D8B030D-6E8A-4147-A177-3AD203B41FA5}">
                      <a16:colId xmlns:a16="http://schemas.microsoft.com/office/drawing/2014/main" val="982157886"/>
                    </a:ext>
                  </a:extLst>
                </a:gridCol>
                <a:gridCol w="1930399">
                  <a:extLst>
                    <a:ext uri="{9D8B030D-6E8A-4147-A177-3AD203B41FA5}">
                      <a16:colId xmlns:a16="http://schemas.microsoft.com/office/drawing/2014/main" val="1358015838"/>
                    </a:ext>
                  </a:extLst>
                </a:gridCol>
              </a:tblGrid>
              <a:tr h="61284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2000" dirty="0"/>
                        <a:t>Do you check whether the food is freshly prepared?</a:t>
                      </a: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7154492"/>
                  </a:ext>
                </a:extLst>
              </a:tr>
              <a:tr h="309926">
                <a:tc>
                  <a:txBody>
                    <a:bodyPr/>
                    <a:lstStyle/>
                    <a:p>
                      <a:pPr algn="l" fontAlgn="b"/>
                      <a:endParaRPr lang="en-IN" sz="2000" dirty="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Always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/>
                        <a:t>31.91489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24864272"/>
                  </a:ext>
                </a:extLst>
              </a:tr>
              <a:tr h="612840">
                <a:tc>
                  <a:txBody>
                    <a:bodyPr/>
                    <a:lstStyle/>
                    <a:p>
                      <a:pPr algn="l" fontAlgn="b"/>
                      <a:endParaRPr lang="en-IN" sz="2000" dirty="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Sometimes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/>
                        <a:t>55.31915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335032390"/>
                  </a:ext>
                </a:extLst>
              </a:tr>
              <a:tr h="309926">
                <a:tc>
                  <a:txBody>
                    <a:bodyPr/>
                    <a:lstStyle/>
                    <a:p>
                      <a:pPr algn="l" fontAlgn="b"/>
                      <a:endParaRPr lang="en-IN" sz="200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Rarely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10.6383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756737908"/>
                  </a:ext>
                </a:extLst>
              </a:tr>
              <a:tr h="309926">
                <a:tc>
                  <a:txBody>
                    <a:bodyPr/>
                    <a:lstStyle/>
                    <a:p>
                      <a:pPr algn="l" fontAlgn="b"/>
                      <a:endParaRPr lang="en-IN" sz="200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Never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2.12766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06207599"/>
                  </a:ext>
                </a:extLst>
              </a:tr>
              <a:tr h="612840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2000" dirty="0"/>
                        <a:t>Have you ever fallen ill after consuming street food?</a:t>
                      </a: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5352949"/>
                  </a:ext>
                </a:extLst>
              </a:tr>
              <a:tr h="309926">
                <a:tc>
                  <a:txBody>
                    <a:bodyPr/>
                    <a:lstStyle/>
                    <a:p>
                      <a:pPr algn="l" fontAlgn="b"/>
                      <a:endParaRPr lang="en-IN" sz="200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Yes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60.6383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60792835"/>
                  </a:ext>
                </a:extLst>
              </a:tr>
              <a:tr h="309926">
                <a:tc>
                  <a:txBody>
                    <a:bodyPr/>
                    <a:lstStyle/>
                    <a:p>
                      <a:pPr algn="l" fontAlgn="b"/>
                      <a:endParaRPr lang="en-IN" sz="2000"/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No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39.3617</a:t>
                      </a: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278817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C168066-107F-BBDD-2613-55BF298A0329}"/>
              </a:ext>
            </a:extLst>
          </p:cNvPr>
          <p:cNvSpPr txBox="1"/>
          <p:nvPr/>
        </p:nvSpPr>
        <p:spPr>
          <a:xfrm>
            <a:off x="3817437" y="1109760"/>
            <a:ext cx="534711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/>
              <a:t>DESCRIPTIVE STATISTICS</a:t>
            </a:r>
          </a:p>
        </p:txBody>
      </p:sp>
    </p:spTree>
    <p:extLst>
      <p:ext uri="{BB962C8B-B14F-4D97-AF65-F5344CB8AC3E}">
        <p14:creationId xmlns:p14="http://schemas.microsoft.com/office/powerpoint/2010/main" val="1658133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9AD2D-F7B5-7164-D731-1CFF44486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A6CE9C9-07AE-95D6-B8F6-56016B34E0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7126594-93F6-AFA7-8533-B549E11C2710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RESULTS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653D4B4-51CB-81D8-AF31-0A6E587AA4D6}"/>
              </a:ext>
            </a:extLst>
          </p:cNvPr>
          <p:cNvSpPr txBox="1"/>
          <p:nvPr/>
        </p:nvSpPr>
        <p:spPr>
          <a:xfrm>
            <a:off x="3817437" y="1109760"/>
            <a:ext cx="5347113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2400" b="1" u="sng" dirty="0"/>
              <a:t>DESCRIPTIVE STATISTICS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74B830-4584-5801-EC7D-24E881685105}"/>
              </a:ext>
            </a:extLst>
          </p:cNvPr>
          <p:cNvSpPr txBox="1"/>
          <p:nvPr/>
        </p:nvSpPr>
        <p:spPr>
          <a:xfrm>
            <a:off x="592478" y="1767225"/>
            <a:ext cx="6097712" cy="30215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18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Knowledge-Based Questions</a:t>
            </a:r>
            <a:endParaRPr lang="en-IN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000" dirty="0"/>
              <a:t>Assigned scores:</a:t>
            </a:r>
          </a:p>
          <a:p>
            <a:pPr>
              <a:buNone/>
            </a:pPr>
            <a:r>
              <a:rPr lang="en-IN" sz="2000" dirty="0"/>
              <a:t>Correct/Health-Aware Answer = 1</a:t>
            </a:r>
          </a:p>
          <a:p>
            <a:r>
              <a:rPr lang="en-IN" sz="2000" dirty="0"/>
              <a:t>Incorrect / Not Sure / Misconception = 0</a:t>
            </a:r>
          </a:p>
          <a:p>
            <a:r>
              <a:rPr lang="en-IN" sz="2000" dirty="0"/>
              <a:t>Scoring Summary:</a:t>
            </a:r>
          </a:p>
          <a:p>
            <a:r>
              <a:rPr lang="en-IN" sz="2000" dirty="0"/>
              <a:t>Total Questions: 6</a:t>
            </a:r>
          </a:p>
          <a:p>
            <a:r>
              <a:rPr lang="en-IN" sz="2000" dirty="0"/>
              <a:t>Maximum Score: 6</a:t>
            </a:r>
          </a:p>
          <a:p>
            <a:r>
              <a:rPr lang="en-IN" sz="2000" dirty="0"/>
              <a:t>Minimum Score:0</a:t>
            </a:r>
            <a:endParaRPr lang="en-IN" sz="20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N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6CE2AC3-E4CB-5071-F562-C1609CCEFF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765813"/>
              </p:ext>
            </p:extLst>
          </p:nvPr>
        </p:nvGraphicFramePr>
        <p:xfrm>
          <a:off x="666866" y="4788821"/>
          <a:ext cx="3864037" cy="18220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6972">
                  <a:extLst>
                    <a:ext uri="{9D8B030D-6E8A-4147-A177-3AD203B41FA5}">
                      <a16:colId xmlns:a16="http://schemas.microsoft.com/office/drawing/2014/main" val="468438806"/>
                    </a:ext>
                  </a:extLst>
                </a:gridCol>
                <a:gridCol w="2287065">
                  <a:extLst>
                    <a:ext uri="{9D8B030D-6E8A-4147-A177-3AD203B41FA5}">
                      <a16:colId xmlns:a16="http://schemas.microsoft.com/office/drawing/2014/main" val="1195414270"/>
                    </a:ext>
                  </a:extLst>
                </a:gridCol>
              </a:tblGrid>
              <a:tr h="388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kern="100" dirty="0">
                          <a:solidFill>
                            <a:schemeClr val="tx1"/>
                          </a:solidFill>
                          <a:effectLst/>
                        </a:rPr>
                        <a:t>Score Range</a:t>
                      </a:r>
                      <a:endParaRPr lang="en-IN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kern="100" dirty="0">
                          <a:solidFill>
                            <a:schemeClr val="tx1"/>
                          </a:solidFill>
                          <a:effectLst/>
                        </a:rPr>
                        <a:t>Interpretation</a:t>
                      </a:r>
                      <a:endParaRPr lang="en-IN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5058450"/>
                  </a:ext>
                </a:extLst>
              </a:tr>
              <a:tr h="388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kern="100">
                          <a:solidFill>
                            <a:schemeClr val="tx1"/>
                          </a:solidFill>
                          <a:effectLst/>
                        </a:rPr>
                        <a:t>0–2</a:t>
                      </a:r>
                      <a:endParaRPr lang="en-IN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kern="100">
                          <a:effectLst/>
                        </a:rPr>
                        <a:t>Poor Knowledge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7488835"/>
                  </a:ext>
                </a:extLst>
              </a:tr>
              <a:tr h="388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kern="100">
                          <a:solidFill>
                            <a:schemeClr val="tx1"/>
                          </a:solidFill>
                          <a:effectLst/>
                        </a:rPr>
                        <a:t>3-4</a:t>
                      </a:r>
                      <a:endParaRPr lang="en-IN" sz="1800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kern="100">
                          <a:effectLst/>
                        </a:rPr>
                        <a:t>Moderate Knowledge</a:t>
                      </a:r>
                      <a:endParaRPr lang="en-IN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263479"/>
                  </a:ext>
                </a:extLst>
              </a:tr>
              <a:tr h="3884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kern="100" dirty="0">
                          <a:solidFill>
                            <a:schemeClr val="tx1"/>
                          </a:solidFill>
                          <a:effectLst/>
                        </a:rPr>
                        <a:t>5-6</a:t>
                      </a:r>
                      <a:endParaRPr lang="en-IN" sz="1800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kern="100" dirty="0">
                          <a:effectLst/>
                        </a:rPr>
                        <a:t>Good/High Knowledge</a:t>
                      </a:r>
                      <a:endParaRPr lang="en-IN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2562485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7D8B74CB-47BB-6C56-8370-AA69104E37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4282948"/>
              </p:ext>
            </p:extLst>
          </p:nvPr>
        </p:nvGraphicFramePr>
        <p:xfrm>
          <a:off x="6210300" y="1767225"/>
          <a:ext cx="5628098" cy="180818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14049">
                  <a:extLst>
                    <a:ext uri="{9D8B030D-6E8A-4147-A177-3AD203B41FA5}">
                      <a16:colId xmlns:a16="http://schemas.microsoft.com/office/drawing/2014/main" val="3534486889"/>
                    </a:ext>
                  </a:extLst>
                </a:gridCol>
                <a:gridCol w="2814049">
                  <a:extLst>
                    <a:ext uri="{9D8B030D-6E8A-4147-A177-3AD203B41FA5}">
                      <a16:colId xmlns:a16="http://schemas.microsoft.com/office/drawing/2014/main" val="2393448441"/>
                    </a:ext>
                  </a:extLst>
                </a:gridCol>
              </a:tblGrid>
              <a:tr h="718341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Mean knowledge (95respondents)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4.936170213 (Good knowledge)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1348792"/>
                  </a:ext>
                </a:extLst>
              </a:tr>
              <a:tr h="3632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Max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7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7332307"/>
                  </a:ext>
                </a:extLst>
              </a:tr>
              <a:tr h="3632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/>
                        <a:t>Min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0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2056037"/>
                  </a:ext>
                </a:extLst>
              </a:tr>
              <a:tr h="363280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/>
                        <a:t>Stdev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1.461352971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3941285"/>
                  </a:ext>
                </a:extLst>
              </a:tr>
            </a:tbl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E908F7F0-1958-3A5B-859C-2DB29B94BC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5085056"/>
              </p:ext>
            </p:extLst>
          </p:nvPr>
        </p:nvGraphicFramePr>
        <p:xfrm>
          <a:off x="5650788" y="3678740"/>
          <a:ext cx="6187610" cy="30867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8918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9D26DF-DAE5-0C6A-65CE-B3A46E302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A10200-E4F1-A85E-B0D9-44836E8DA0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15167C4-630A-7394-FE7A-EA1911DAE998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RESULTS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CC3B701B-C342-692E-B66C-A8A092B22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315957"/>
              </p:ext>
            </p:extLst>
          </p:nvPr>
        </p:nvGraphicFramePr>
        <p:xfrm>
          <a:off x="6355066" y="2051596"/>
          <a:ext cx="5194300" cy="1549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3742835834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393974945"/>
                    </a:ext>
                  </a:extLst>
                </a:gridCol>
              </a:tblGrid>
              <a:tr h="158750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Mean attitude score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25.93617021 (Good positive attitude)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5177544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Max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/>
                        <a:t>33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99481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Min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12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0651561"/>
                  </a:ext>
                </a:extLst>
              </a:tr>
              <a:tr h="158750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/>
                        <a:t>Stdev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4.237082864</a:t>
                      </a:r>
                    </a:p>
                  </a:txBody>
                  <a:tcPr marL="6350" marR="6350" marT="635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345631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FBEE0787-0761-CE92-1FD5-B0C6B16F31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3695034"/>
              </p:ext>
            </p:extLst>
          </p:nvPr>
        </p:nvGraphicFramePr>
        <p:xfrm>
          <a:off x="519344" y="2051596"/>
          <a:ext cx="5203004" cy="1322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1502">
                  <a:extLst>
                    <a:ext uri="{9D8B030D-6E8A-4147-A177-3AD203B41FA5}">
                      <a16:colId xmlns:a16="http://schemas.microsoft.com/office/drawing/2014/main" val="1364953935"/>
                    </a:ext>
                  </a:extLst>
                </a:gridCol>
                <a:gridCol w="2601502">
                  <a:extLst>
                    <a:ext uri="{9D8B030D-6E8A-4147-A177-3AD203B41FA5}">
                      <a16:colId xmlns:a16="http://schemas.microsoft.com/office/drawing/2014/main" val="23610640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Total Score Range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>
                          <a:solidFill>
                            <a:schemeClr val="tx1"/>
                          </a:solidFill>
                        </a:rPr>
                        <a:t>Attitude Level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36578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b="0" dirty="0">
                          <a:solidFill>
                            <a:schemeClr val="tx1"/>
                          </a:solidFill>
                        </a:rPr>
                        <a:t>6–14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>
                          <a:solidFill>
                            <a:schemeClr val="tx1"/>
                          </a:solidFill>
                        </a:rPr>
                        <a:t>Poor/Negative Attitude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539027"/>
                  </a:ext>
                </a:extLst>
              </a:tr>
              <a:tr h="121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b="0" dirty="0">
                          <a:solidFill>
                            <a:schemeClr val="tx1"/>
                          </a:solidFill>
                        </a:rPr>
                        <a:t>15–23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>
                          <a:solidFill>
                            <a:schemeClr val="tx1"/>
                          </a:solidFill>
                        </a:rPr>
                        <a:t>Moderate Attitude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720883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b="0" dirty="0">
                          <a:solidFill>
                            <a:schemeClr val="tx1"/>
                          </a:solidFill>
                        </a:rPr>
                        <a:t>24–30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Good/Positive Attitude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77477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40361DAF-0BD4-536B-5355-6BC76A176D7C}"/>
              </a:ext>
            </a:extLst>
          </p:cNvPr>
          <p:cNvSpPr txBox="1"/>
          <p:nvPr/>
        </p:nvSpPr>
        <p:spPr>
          <a:xfrm>
            <a:off x="3958120" y="1109760"/>
            <a:ext cx="5576298" cy="4680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Attitude-Based Questions (Likert Scale)</a:t>
            </a:r>
            <a:endParaRPr lang="en-IN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CC9203B-AFD5-0F8A-8B07-019FDAB4DBF1}"/>
              </a:ext>
            </a:extLst>
          </p:cNvPr>
          <p:cNvSpPr txBox="1"/>
          <p:nvPr/>
        </p:nvSpPr>
        <p:spPr>
          <a:xfrm>
            <a:off x="6272872" y="1653857"/>
            <a:ext cx="6097712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Result:</a:t>
            </a:r>
            <a:endParaRPr lang="en-IN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D2E473-A066-9DB3-CC3E-DA44E277A8D8}"/>
              </a:ext>
            </a:extLst>
          </p:cNvPr>
          <p:cNvSpPr txBox="1"/>
          <p:nvPr/>
        </p:nvSpPr>
        <p:spPr>
          <a:xfrm>
            <a:off x="445713" y="1639945"/>
            <a:ext cx="6097712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Interpretation:</a:t>
            </a:r>
            <a:endParaRPr lang="en-IN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E94306DC-AB38-15D6-309D-A4E0EC118F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76019549"/>
              </p:ext>
            </p:extLst>
          </p:nvPr>
        </p:nvGraphicFramePr>
        <p:xfrm>
          <a:off x="2722651" y="3445401"/>
          <a:ext cx="6246688" cy="3412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74782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94A524-8FF9-D7C4-58AA-83541D733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63DBE2-C92F-BEB2-DAE7-37ED2D2CC9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6FBF60-AF17-CAE8-D1A8-29F2C489D3BD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RESULTS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C5A25B-4120-F1F0-4D38-06866E08130A}"/>
              </a:ext>
            </a:extLst>
          </p:cNvPr>
          <p:cNvSpPr txBox="1"/>
          <p:nvPr/>
        </p:nvSpPr>
        <p:spPr>
          <a:xfrm>
            <a:off x="4615666" y="1096666"/>
            <a:ext cx="3644756" cy="46807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4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Practice</a:t>
            </a:r>
            <a:r>
              <a:rPr lang="en-IN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-Based Questions</a:t>
            </a:r>
            <a:endParaRPr lang="en-IN" sz="20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3887A8-7B2B-738A-FBCA-37C27FE675BF}"/>
              </a:ext>
            </a:extLst>
          </p:cNvPr>
          <p:cNvSpPr txBox="1"/>
          <p:nvPr/>
        </p:nvSpPr>
        <p:spPr>
          <a:xfrm>
            <a:off x="6883935" y="1639944"/>
            <a:ext cx="6097712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Result:</a:t>
            </a:r>
            <a:endParaRPr lang="en-IN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DBC848-476D-AACA-54A9-3687DF6A7427}"/>
              </a:ext>
            </a:extLst>
          </p:cNvPr>
          <p:cNvSpPr txBox="1"/>
          <p:nvPr/>
        </p:nvSpPr>
        <p:spPr>
          <a:xfrm>
            <a:off x="445713" y="1639945"/>
            <a:ext cx="6097712" cy="4053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Interpretation (Total score: 0 to 11)</a:t>
            </a:r>
            <a:endParaRPr lang="en-IN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D31C65C-D105-C854-B359-AE369C05CA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2789013"/>
              </p:ext>
            </p:extLst>
          </p:nvPr>
        </p:nvGraphicFramePr>
        <p:xfrm>
          <a:off x="160961" y="2159040"/>
          <a:ext cx="6222216" cy="1322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3533">
                  <a:extLst>
                    <a:ext uri="{9D8B030D-6E8A-4147-A177-3AD203B41FA5}">
                      <a16:colId xmlns:a16="http://schemas.microsoft.com/office/drawing/2014/main" val="471830414"/>
                    </a:ext>
                  </a:extLst>
                </a:gridCol>
                <a:gridCol w="3648683">
                  <a:extLst>
                    <a:ext uri="{9D8B030D-6E8A-4147-A177-3AD203B41FA5}">
                      <a16:colId xmlns:a16="http://schemas.microsoft.com/office/drawing/2014/main" val="1032742371"/>
                    </a:ext>
                  </a:extLst>
                </a:gridCol>
              </a:tblGrid>
              <a:tr h="1608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Score Range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>
                          <a:solidFill>
                            <a:schemeClr val="tx1"/>
                          </a:solidFill>
                        </a:rPr>
                        <a:t>Practice Level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7405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b="0" dirty="0">
                          <a:solidFill>
                            <a:schemeClr val="tx1"/>
                          </a:solidFill>
                        </a:rPr>
                        <a:t>0 to 4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Poor habits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50791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b="0" dirty="0">
                          <a:solidFill>
                            <a:schemeClr val="tx1"/>
                          </a:solidFill>
                        </a:rPr>
                        <a:t>5 to 8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Moderate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67497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b="0" dirty="0">
                          <a:solidFill>
                            <a:schemeClr val="tx1"/>
                          </a:solidFill>
                        </a:rPr>
                        <a:t>9 to 11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Good (healthy lifestyle choices)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18143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758C15F7-77AA-D69E-55DC-A1B7416DF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9906127"/>
              </p:ext>
            </p:extLst>
          </p:nvPr>
        </p:nvGraphicFramePr>
        <p:xfrm>
          <a:off x="6511354" y="2014203"/>
          <a:ext cx="5647862" cy="16125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23931">
                  <a:extLst>
                    <a:ext uri="{9D8B030D-6E8A-4147-A177-3AD203B41FA5}">
                      <a16:colId xmlns:a16="http://schemas.microsoft.com/office/drawing/2014/main" val="309516864"/>
                    </a:ext>
                  </a:extLst>
                </a:gridCol>
                <a:gridCol w="2823931">
                  <a:extLst>
                    <a:ext uri="{9D8B030D-6E8A-4147-A177-3AD203B41FA5}">
                      <a16:colId xmlns:a16="http://schemas.microsoft.com/office/drawing/2014/main" val="1359391161"/>
                    </a:ext>
                  </a:extLst>
                </a:gridCol>
              </a:tblGrid>
              <a:tr h="31992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Mean Practice score</a:t>
                      </a: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5.478723404 (Moderate Practice)</a:t>
                      </a: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1701140"/>
                  </a:ext>
                </a:extLst>
              </a:tr>
              <a:tr h="31992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max</a:t>
                      </a: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/>
                        <a:t>8</a:t>
                      </a: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7005262"/>
                  </a:ext>
                </a:extLst>
              </a:tr>
              <a:tr h="319925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/>
                        <a:t>min</a:t>
                      </a: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-3</a:t>
                      </a: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5572785"/>
                  </a:ext>
                </a:extLst>
              </a:tr>
              <a:tr h="363056"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/>
                        <a:t>stdev</a:t>
                      </a: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2000" dirty="0"/>
                        <a:t>2.394538321</a:t>
                      </a:r>
                    </a:p>
                  </a:txBody>
                  <a:tcPr marL="0" marR="0" marT="0" marB="0" anchor="b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1721086"/>
                  </a:ext>
                </a:extLst>
              </a:tr>
            </a:tbl>
          </a:graphicData>
        </a:graphic>
      </p:graphicFrame>
      <p:graphicFrame>
        <p:nvGraphicFramePr>
          <p:cNvPr id="11" name="Chart 10">
            <a:extLst>
              <a:ext uri="{FF2B5EF4-FFF2-40B4-BE49-F238E27FC236}">
                <a16:creationId xmlns:a16="http://schemas.microsoft.com/office/drawing/2014/main" id="{F4CE0ABB-F594-F0D5-8875-41F7FCC338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318140"/>
              </p:ext>
            </p:extLst>
          </p:nvPr>
        </p:nvGraphicFramePr>
        <p:xfrm>
          <a:off x="3113070" y="3505453"/>
          <a:ext cx="6222215" cy="33525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65186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2BB5D-F834-BE83-F133-B8387FEF3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6E8A94-5620-843B-8F19-1F0EAF879C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3B9C27-C025-603A-FBE4-7FC663154080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31D451-6ADC-7E73-00FB-B6680DB985B1}"/>
              </a:ext>
            </a:extLst>
          </p:cNvPr>
          <p:cNvSpPr txBox="1"/>
          <p:nvPr/>
        </p:nvSpPr>
        <p:spPr>
          <a:xfrm>
            <a:off x="76037" y="1027568"/>
            <a:ext cx="12039926" cy="163121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/>
              <a:t>T-Tests</a:t>
            </a:r>
          </a:p>
          <a:p>
            <a:r>
              <a:rPr lang="en-US" sz="2000" dirty="0"/>
              <a:t>Used to compare the KAP </a:t>
            </a:r>
            <a:r>
              <a:rPr lang="en-US" sz="2000" b="1" dirty="0"/>
              <a:t>mean scores of two groups</a:t>
            </a:r>
            <a:r>
              <a:rPr lang="en-US" sz="2000" dirty="0"/>
              <a:t> (demographic variables- age/gender/college/living place) to determine if the difference between them is </a:t>
            </a:r>
            <a:r>
              <a:rPr lang="en-US" sz="2000" b="1" dirty="0"/>
              <a:t>statistically significant</a:t>
            </a:r>
            <a:r>
              <a:rPr lang="en-US" sz="2000" dirty="0"/>
              <a:t>.</a:t>
            </a:r>
            <a:endParaRPr lang="en-US" sz="2000" b="1" dirty="0"/>
          </a:p>
          <a:p>
            <a:endParaRPr lang="en-US" sz="2000" dirty="0"/>
          </a:p>
          <a:p>
            <a:r>
              <a:rPr lang="en-US" sz="2000" dirty="0"/>
              <a:t>Key Findings: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E17B400-8298-C2ED-5AB5-20248565EDE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362217"/>
              </p:ext>
            </p:extLst>
          </p:nvPr>
        </p:nvGraphicFramePr>
        <p:xfrm>
          <a:off x="63032" y="2930270"/>
          <a:ext cx="11955001" cy="37216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3983">
                  <a:extLst>
                    <a:ext uri="{9D8B030D-6E8A-4147-A177-3AD203B41FA5}">
                      <a16:colId xmlns:a16="http://schemas.microsoft.com/office/drawing/2014/main" val="2518091919"/>
                    </a:ext>
                  </a:extLst>
                </a:gridCol>
                <a:gridCol w="776197">
                  <a:extLst>
                    <a:ext uri="{9D8B030D-6E8A-4147-A177-3AD203B41FA5}">
                      <a16:colId xmlns:a16="http://schemas.microsoft.com/office/drawing/2014/main" val="2310774196"/>
                    </a:ext>
                  </a:extLst>
                </a:gridCol>
                <a:gridCol w="678094">
                  <a:extLst>
                    <a:ext uri="{9D8B030D-6E8A-4147-A177-3AD203B41FA5}">
                      <a16:colId xmlns:a16="http://schemas.microsoft.com/office/drawing/2014/main" val="1818623567"/>
                    </a:ext>
                  </a:extLst>
                </a:gridCol>
                <a:gridCol w="924674">
                  <a:extLst>
                    <a:ext uri="{9D8B030D-6E8A-4147-A177-3AD203B41FA5}">
                      <a16:colId xmlns:a16="http://schemas.microsoft.com/office/drawing/2014/main" val="2395930144"/>
                    </a:ext>
                  </a:extLst>
                </a:gridCol>
                <a:gridCol w="873304">
                  <a:extLst>
                    <a:ext uri="{9D8B030D-6E8A-4147-A177-3AD203B41FA5}">
                      <a16:colId xmlns:a16="http://schemas.microsoft.com/office/drawing/2014/main" val="315132032"/>
                    </a:ext>
                  </a:extLst>
                </a:gridCol>
                <a:gridCol w="976045">
                  <a:extLst>
                    <a:ext uri="{9D8B030D-6E8A-4147-A177-3AD203B41FA5}">
                      <a16:colId xmlns:a16="http://schemas.microsoft.com/office/drawing/2014/main" val="2019648992"/>
                    </a:ext>
                  </a:extLst>
                </a:gridCol>
                <a:gridCol w="832206">
                  <a:extLst>
                    <a:ext uri="{9D8B030D-6E8A-4147-A177-3AD203B41FA5}">
                      <a16:colId xmlns:a16="http://schemas.microsoft.com/office/drawing/2014/main" val="1240395824"/>
                    </a:ext>
                  </a:extLst>
                </a:gridCol>
                <a:gridCol w="873304">
                  <a:extLst>
                    <a:ext uri="{9D8B030D-6E8A-4147-A177-3AD203B41FA5}">
                      <a16:colId xmlns:a16="http://schemas.microsoft.com/office/drawing/2014/main" val="1077524444"/>
                    </a:ext>
                  </a:extLst>
                </a:gridCol>
                <a:gridCol w="893851">
                  <a:extLst>
                    <a:ext uri="{9D8B030D-6E8A-4147-A177-3AD203B41FA5}">
                      <a16:colId xmlns:a16="http://schemas.microsoft.com/office/drawing/2014/main" val="2995025540"/>
                    </a:ext>
                  </a:extLst>
                </a:gridCol>
                <a:gridCol w="3123343">
                  <a:extLst>
                    <a:ext uri="{9D8B030D-6E8A-4147-A177-3AD203B41FA5}">
                      <a16:colId xmlns:a16="http://schemas.microsoft.com/office/drawing/2014/main" val="1275126766"/>
                    </a:ext>
                  </a:extLst>
                </a:gridCol>
              </a:tblGrid>
              <a:tr h="6858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 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Gender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N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000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Mean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Std. Deviation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Std. Error Mean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endParaRPr lang="en-IN" sz="1800" kern="100" dirty="0">
                        <a:effectLst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T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endParaRPr lang="en-IN" sz="1800" kern="100" dirty="0">
                        <a:effectLst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 err="1">
                          <a:effectLst/>
                        </a:rPr>
                        <a:t>Df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endParaRPr lang="en-IN" sz="1800" kern="100" dirty="0">
                        <a:effectLst/>
                      </a:endParaRPr>
                    </a:p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Sig (2-tailed)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2000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Interpretation</a:t>
                      </a: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325779169"/>
                  </a:ext>
                </a:extLst>
              </a:tr>
              <a:tr h="455309"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 err="1">
                          <a:effectLst/>
                        </a:rPr>
                        <a:t>Knowledge_Score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Female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56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5.29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.780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.104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2.735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92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C00000"/>
                          </a:solidFill>
                          <a:effectLst/>
                        </a:rPr>
                        <a:t>0.002</a:t>
                      </a:r>
                      <a:endParaRPr lang="en-IN" sz="1800" kern="100" dirty="0">
                        <a:solidFill>
                          <a:srgbClr val="C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38100" marR="38100" algn="just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Females have higher knowledge scores than males.</a:t>
                      </a:r>
                      <a:endParaRPr lang="en-IN" sz="18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68743300"/>
                  </a:ext>
                </a:extLst>
              </a:tr>
              <a:tr h="35654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Male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38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4.42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1.840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.298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3478811"/>
                  </a:ext>
                </a:extLst>
              </a:tr>
              <a:tr h="455309"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Attitude_Score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Female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56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27.20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3.136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.419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3.439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92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C00000"/>
                          </a:solidFill>
                          <a:effectLst/>
                        </a:rPr>
                        <a:t>0.001</a:t>
                      </a:r>
                      <a:endParaRPr lang="en-IN" sz="1800" kern="100" dirty="0">
                        <a:solidFill>
                          <a:srgbClr val="C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38100" marR="38100" algn="just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Females show significantly more positive attitudes than males</a:t>
                      </a:r>
                      <a:endParaRPr lang="en-IN" sz="1800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390987148"/>
                  </a:ext>
                </a:extLst>
              </a:tr>
              <a:tr h="356547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Male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38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>
                          <a:effectLst/>
                        </a:rPr>
                        <a:t>24.08</a:t>
                      </a:r>
                      <a:endParaRPr lang="en-IN" sz="1800" kern="10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4.956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effectLst/>
                        </a:rPr>
                        <a:t>.804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1867841"/>
                  </a:ext>
                </a:extLst>
              </a:tr>
              <a:tr h="1370812"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Attitude_Score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2000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18-25</a:t>
                      </a:r>
                    </a:p>
                    <a:p>
                      <a:pPr marL="38100" marR="38100" algn="ctr">
                        <a:lnSpc>
                          <a:spcPct val="2000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&gt;25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26.88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24.76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4.520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3.776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.697</a:t>
                      </a:r>
                    </a:p>
                    <a:p>
                      <a:pPr marL="38100" marR="38100" algn="ctr">
                        <a:lnSpc>
                          <a:spcPts val="16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.524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2.481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ctr">
                        <a:lnSpc>
                          <a:spcPct val="150000"/>
                        </a:lnSpc>
                        <a:buNone/>
                      </a:pPr>
                      <a:r>
                        <a:rPr lang="en-IN" sz="1800" kern="100" dirty="0">
                          <a:solidFill>
                            <a:srgbClr val="EE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0.015</a:t>
                      </a:r>
                      <a:endParaRPr lang="en-IN" sz="1800" kern="100" dirty="0">
                        <a:solidFill>
                          <a:srgbClr val="000000"/>
                        </a:solidFill>
                        <a:effectLst/>
                        <a:latin typeface="Courier New" panose="02070309020205020404" pitchFamily="49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8100" marR="38100" algn="just">
                        <a:lnSpc>
                          <a:spcPct val="150000"/>
                        </a:lnSpc>
                        <a:buNone/>
                      </a:pPr>
                      <a:r>
                        <a:rPr lang="en-US" sz="1800" dirty="0">
                          <a:solidFill>
                            <a:srgbClr val="C00000"/>
                          </a:solidFill>
                        </a:rPr>
                        <a:t>Younger participants have more positive attitudes compared to those &gt;25.</a:t>
                      </a:r>
                      <a:endParaRPr lang="en-IN" sz="1800" dirty="0">
                        <a:solidFill>
                          <a:srgbClr val="C00000"/>
                        </a:solidFill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669843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6700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BECB73-4FD5-283E-9F82-9CC8809CB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8D4F00-F036-59B1-C773-4711BA0026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2B792D-1597-1ABB-AC4F-F19FFA4A90B1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EF7869-8650-F64F-88CD-25AC5221E748}"/>
              </a:ext>
            </a:extLst>
          </p:cNvPr>
          <p:cNvSpPr txBox="1"/>
          <p:nvPr/>
        </p:nvSpPr>
        <p:spPr>
          <a:xfrm>
            <a:off x="76037" y="1027568"/>
            <a:ext cx="12039926" cy="747897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000" b="1" dirty="0"/>
              <a:t>T-Tests</a:t>
            </a:r>
          </a:p>
          <a:p>
            <a:r>
              <a:rPr lang="en-US" sz="2000" dirty="0"/>
              <a:t>Used to compare the KAP </a:t>
            </a:r>
            <a:r>
              <a:rPr lang="en-US" sz="2000" b="1" dirty="0"/>
              <a:t>mean scores of two groups</a:t>
            </a:r>
            <a:r>
              <a:rPr lang="en-US" sz="2000" dirty="0"/>
              <a:t> (demographic variables- age/gender/college/living place) to determine if the difference between them is </a:t>
            </a:r>
            <a:r>
              <a:rPr lang="en-US" sz="2000" b="1" dirty="0"/>
              <a:t>statistically significant</a:t>
            </a:r>
            <a:r>
              <a:rPr lang="en-US" sz="2000" dirty="0"/>
              <a:t>.</a:t>
            </a:r>
            <a:endParaRPr lang="en-US" sz="2000" b="1" dirty="0"/>
          </a:p>
          <a:p>
            <a:endParaRPr lang="en-US" sz="2000" dirty="0"/>
          </a:p>
          <a:p>
            <a:r>
              <a:rPr lang="en-US" sz="2000" dirty="0"/>
              <a:t>Key Findings:</a:t>
            </a:r>
          </a:p>
          <a:p>
            <a:endParaRPr lang="en-US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There is no difference in KAP scores between the two colleges (P &gt; 0.005 in all cases, we accept Null hypothesis).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There is no difference in KAP scores between the two places of stay (with family vs others; P &gt; 0.005 in all cases, we accept Null hypothesis).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There is no difference in Practice scores between the two genders (P &gt; 0.005 in all cases, we accept Null hypothesis).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000" dirty="0"/>
              <a:t>There is no difference in attitude scores between the two colleges &amp; also between the two places of stay (P &gt; 0.005 in all cases, we accept Null hypothesis).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2000" dirty="0"/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IN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IN" sz="2000" dirty="0"/>
          </a:p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15772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29066-583E-7E5E-33BB-CB38D021EE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EC6F268-62CE-DD72-18A5-2DF2F7E0E0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3B2018B-38FA-A9F1-8BE8-9E61E1DAA000}"/>
              </a:ext>
            </a:extLst>
          </p:cNvPr>
          <p:cNvSpPr txBox="1"/>
          <p:nvPr/>
        </p:nvSpPr>
        <p:spPr>
          <a:xfrm>
            <a:off x="202915" y="5454913"/>
            <a:ext cx="60977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/>
              <a:t>Himani Ashra</a:t>
            </a:r>
          </a:p>
          <a:p>
            <a:r>
              <a:rPr lang="en-IN" dirty="0"/>
              <a:t>PG/23/038</a:t>
            </a:r>
          </a:p>
          <a:p>
            <a:r>
              <a:rPr lang="en-IN" dirty="0"/>
              <a:t>Under the guidance of </a:t>
            </a:r>
            <a:r>
              <a:rPr lang="en-US" dirty="0"/>
              <a:t>Dr. Nidhi Yadav</a:t>
            </a:r>
            <a:endParaRPr lang="en-IN" dirty="0"/>
          </a:p>
          <a:p>
            <a:r>
              <a:rPr lang="en-IN" dirty="0"/>
              <a:t>IIHMR Delhi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B0BAA2-C351-D0D2-2CC1-EC1E2C3372A3}"/>
              </a:ext>
            </a:extLst>
          </p:cNvPr>
          <p:cNvSpPr txBox="1"/>
          <p:nvPr/>
        </p:nvSpPr>
        <p:spPr>
          <a:xfrm>
            <a:off x="1198116" y="913960"/>
            <a:ext cx="10122183" cy="5329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IN" sz="2800" b="1" u="sng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Presentation approva</a:t>
            </a:r>
            <a:r>
              <a:rPr lang="en-IN" sz="2800" b="1" u="sng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 </a:t>
            </a:r>
            <a:endParaRPr lang="en-IN" sz="2800" u="sng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19C2DB-ACAF-C35C-184F-3DE6F2AE34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50" y="1817646"/>
            <a:ext cx="9887700" cy="34222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3073531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4431AE-7F7E-C68E-D11E-D8A74E0D2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64B722-E7F6-EF8B-A7F4-00542807F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9BE741B-2FED-778E-843B-75D0EEA7D155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RESULTS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8A8820-5736-4078-DF6F-E038C16D95E0}"/>
              </a:ext>
            </a:extLst>
          </p:cNvPr>
          <p:cNvSpPr txBox="1"/>
          <p:nvPr/>
        </p:nvSpPr>
        <p:spPr>
          <a:xfrm>
            <a:off x="375008" y="1213022"/>
            <a:ext cx="2738062" cy="400110"/>
          </a:xfrm>
          <a:prstGeom prst="rect">
            <a:avLst/>
          </a:prstGeom>
          <a:solidFill>
            <a:srgbClr val="909EE6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Correlation Analysis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DA9DEBD6-2991-4501-7E66-8D496B08AE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302001"/>
              </p:ext>
            </p:extLst>
          </p:nvPr>
        </p:nvGraphicFramePr>
        <p:xfrm>
          <a:off x="375008" y="2056699"/>
          <a:ext cx="11532740" cy="13959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3185">
                  <a:extLst>
                    <a:ext uri="{9D8B030D-6E8A-4147-A177-3AD203B41FA5}">
                      <a16:colId xmlns:a16="http://schemas.microsoft.com/office/drawing/2014/main" val="939530591"/>
                    </a:ext>
                  </a:extLst>
                </a:gridCol>
                <a:gridCol w="2883185">
                  <a:extLst>
                    <a:ext uri="{9D8B030D-6E8A-4147-A177-3AD203B41FA5}">
                      <a16:colId xmlns:a16="http://schemas.microsoft.com/office/drawing/2014/main" val="4085255789"/>
                    </a:ext>
                  </a:extLst>
                </a:gridCol>
                <a:gridCol w="1851916">
                  <a:extLst>
                    <a:ext uri="{9D8B030D-6E8A-4147-A177-3AD203B41FA5}">
                      <a16:colId xmlns:a16="http://schemas.microsoft.com/office/drawing/2014/main" val="4276460782"/>
                    </a:ext>
                  </a:extLst>
                </a:gridCol>
                <a:gridCol w="3914454">
                  <a:extLst>
                    <a:ext uri="{9D8B030D-6E8A-4147-A177-3AD203B41FA5}">
                      <a16:colId xmlns:a16="http://schemas.microsoft.com/office/drawing/2014/main" val="25299428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Pair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Correlation Coefficient (ρ)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>
                          <a:solidFill>
                            <a:schemeClr val="tx1"/>
                          </a:solidFill>
                        </a:rPr>
                        <a:t>Sig. (p-value)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>
                          <a:solidFill>
                            <a:schemeClr val="tx1"/>
                          </a:solidFill>
                        </a:rPr>
                        <a:t>Interpretation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120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Knowledge ↔ Attitude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0.241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0.020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>
                          <a:solidFill>
                            <a:schemeClr val="tx1"/>
                          </a:solidFill>
                        </a:rPr>
                        <a:t>Weak positive, statistically significant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31391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Knowledge ↔ Practice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0.173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0.095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Weak, not significant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6091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>
                          <a:solidFill>
                            <a:schemeClr val="tx1"/>
                          </a:solidFill>
                        </a:rPr>
                        <a:t>Attitude ↔ Practice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0.103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0.324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buNone/>
                      </a:pPr>
                      <a:r>
                        <a:rPr lang="en-IN" sz="2000" dirty="0">
                          <a:solidFill>
                            <a:schemeClr val="tx1"/>
                          </a:solidFill>
                        </a:rPr>
                        <a:t>Very weak, not significant</a:t>
                      </a:r>
                    </a:p>
                  </a:txBody>
                  <a:tcPr marL="9525" marR="9525" marT="9525" marB="95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710468"/>
                  </a:ext>
                </a:extLst>
              </a:tr>
            </a:tbl>
          </a:graphicData>
        </a:graphic>
      </p:graphicFrame>
      <p:sp>
        <p:nvSpPr>
          <p:cNvPr id="16" name="Rectangle 1">
            <a:extLst>
              <a:ext uri="{FF2B5EF4-FFF2-40B4-BE49-F238E27FC236}">
                <a16:creationId xmlns:a16="http://schemas.microsoft.com/office/drawing/2014/main" id="{6A3F8750-B7D5-99B2-060F-7F7DEEAF4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008" y="1676650"/>
            <a:ext cx="4181658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b="1" dirty="0"/>
              <a:t>Spearman's rho Correlation Summary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/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5ABBAFC3-E42E-A491-710B-98103A9704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5008" y="3678844"/>
            <a:ext cx="970426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/>
              <a:t>Knowledge ↔ Attitude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0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000" dirty="0"/>
              <a:t>H₀: There is no relationship between knowledge and attitude scores. (ρ = 0)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en-US" altLang="en-US" sz="2000" dirty="0"/>
              <a:t>H₁: There is a relationship between knowledge and attitude scores. (ρ ≠ 0)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2000" dirty="0"/>
              <a:t>Since p = 0.020 &lt; 0.05, reject H₀ → A statistically significant weak positive correlation exists.</a:t>
            </a:r>
          </a:p>
        </p:txBody>
      </p:sp>
      <p:sp>
        <p:nvSpPr>
          <p:cNvPr id="29" name="Rectangle 12">
            <a:extLst>
              <a:ext uri="{FF2B5EF4-FFF2-40B4-BE49-F238E27FC236}">
                <a16:creationId xmlns:a16="http://schemas.microsoft.com/office/drawing/2014/main" id="{70DC0DA6-B905-3A2B-61B2-3DF33BC16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30275"/>
            <a:ext cx="12192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9011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8547D8-E3F1-865C-B8B0-6CEDA9666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FDCDBC0-5E84-4B24-D809-EC4927FAED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E9AB4A-B25F-7DCA-6641-0C634E17BBCB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ANALYSIS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A8CB21-9673-6D7A-42C8-A5FA9D4C763B}"/>
              </a:ext>
            </a:extLst>
          </p:cNvPr>
          <p:cNvSpPr txBox="1"/>
          <p:nvPr/>
        </p:nvSpPr>
        <p:spPr>
          <a:xfrm>
            <a:off x="5286054" y="982214"/>
            <a:ext cx="3005191" cy="461665"/>
          </a:xfrm>
          <a:prstGeom prst="rect">
            <a:avLst/>
          </a:prstGeom>
          <a:solidFill>
            <a:srgbClr val="909EE6"/>
          </a:solidFill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Regression 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C8C33A-CDA7-3D46-22C2-D96EBAC2CA20}"/>
              </a:ext>
            </a:extLst>
          </p:cNvPr>
          <p:cNvSpPr txBox="1"/>
          <p:nvPr/>
        </p:nvSpPr>
        <p:spPr>
          <a:xfrm>
            <a:off x="63032" y="1614384"/>
            <a:ext cx="12039926" cy="26776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Key Findings: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 simple linear regression was conducted to examine the effect of knowledge on attitude.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N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model was significant, F(1, 92) = 21.487, p &lt; .001, with an R² of .189, indicating that knowledge explains 18.9% of the variance in attitude. Knowledge Score significantly predicted Attitude Score (B = 1.342, p &lt; .001), </a:t>
            </a:r>
            <a:r>
              <a:rPr lang="en-IN" sz="2400" dirty="0">
                <a:solidFill>
                  <a:srgbClr val="EE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suggesting that higher knowledge is associated with more positive attitudes.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4C6B06-1265-25FA-4848-D5660215853F}"/>
              </a:ext>
            </a:extLst>
          </p:cNvPr>
          <p:cNvSpPr txBox="1"/>
          <p:nvPr/>
        </p:nvSpPr>
        <p:spPr>
          <a:xfrm>
            <a:off x="63032" y="4462545"/>
            <a:ext cx="11941996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multiple linear regression was also conducted to examine whether knowledge and attitude scores predicted practice score.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overall model was not statistically significant, F(2, 91) = 1.239, p = .294, and explained only 2.7% of the variance in practice (R² = 0.027). Neither knowledge score (β = 0.148, p = 0.200) nor attitude score (β = .029, p = 0.804) were significant predictors.</a:t>
            </a:r>
          </a:p>
        </p:txBody>
      </p:sp>
    </p:spTree>
    <p:extLst>
      <p:ext uri="{BB962C8B-B14F-4D97-AF65-F5344CB8AC3E}">
        <p14:creationId xmlns:p14="http://schemas.microsoft.com/office/powerpoint/2010/main" val="42733408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2209F-5B9F-2225-FB3C-4A2623F02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0964FA-26EE-F8F4-AE58-84496A9AA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92F4E7A-7995-C547-5988-40A3928C9C64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823688-F6C4-5AF2-1950-07E6BE6EDF61}"/>
              </a:ext>
            </a:extLst>
          </p:cNvPr>
          <p:cNvSpPr txBox="1"/>
          <p:nvPr/>
        </p:nvSpPr>
        <p:spPr>
          <a:xfrm>
            <a:off x="76037" y="1109760"/>
            <a:ext cx="12039926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N" sz="2000" b="1" dirty="0"/>
              <a:t>Regression analysis (between knowledge score and demographic variables, i.e., age, gender, college of study and living place during study)</a:t>
            </a:r>
            <a:endParaRPr lang="en-IN" sz="2000" dirty="0"/>
          </a:p>
          <a:p>
            <a:pPr algn="just"/>
            <a:endParaRPr lang="en-IN" sz="20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2000" dirty="0"/>
              <a:t>Key findings: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2000" dirty="0"/>
              <a:t>The overall model is </a:t>
            </a:r>
            <a:r>
              <a:rPr lang="en-IN" sz="2000" b="1" dirty="0"/>
              <a:t>not statistically significant</a:t>
            </a:r>
            <a:r>
              <a:rPr lang="en-IN" sz="2000" dirty="0"/>
              <a:t> (p = .055)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2000" b="1" dirty="0"/>
              <a:t>Gender</a:t>
            </a:r>
            <a:r>
              <a:rPr lang="en-IN" sz="2000" dirty="0"/>
              <a:t> is the </a:t>
            </a:r>
            <a:r>
              <a:rPr lang="en-IN" sz="2000" b="1" dirty="0"/>
              <a:t>only significant predictor (p=0.011)</a:t>
            </a:r>
            <a:endParaRPr lang="en-IN" sz="20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2000" dirty="0"/>
              <a:t>Age, college, and place of living </a:t>
            </a:r>
            <a:r>
              <a:rPr lang="en-IN" sz="2000" b="1" dirty="0"/>
              <a:t>do not significantly affect</a:t>
            </a:r>
            <a:r>
              <a:rPr lang="en-IN" sz="2000" dirty="0"/>
              <a:t> knowledge score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/>
              <a:t>The model explains only </a:t>
            </a:r>
            <a:r>
              <a:rPr lang="en-IN" sz="2000" b="1" dirty="0"/>
              <a:t>~11.8% of the variation</a:t>
            </a:r>
            <a:r>
              <a:rPr lang="en-IN" sz="2000" dirty="0"/>
              <a:t>, meaning </a:t>
            </a:r>
            <a:r>
              <a:rPr lang="en-IN" sz="2000" b="1" dirty="0"/>
              <a:t>most of the variation in knowledge score comes from other unmeasured factors</a:t>
            </a:r>
            <a:endParaRPr lang="en-IN" sz="2000" dirty="0"/>
          </a:p>
          <a:p>
            <a:pPr lvl="0"/>
            <a:endParaRPr lang="en-IN" dirty="0"/>
          </a:p>
          <a:p>
            <a:pPr algn="just"/>
            <a:endParaRPr lang="en-IN" sz="12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F82350-828C-71D6-003F-9B1559EBBCBB}"/>
              </a:ext>
            </a:extLst>
          </p:cNvPr>
          <p:cNvSpPr txBox="1"/>
          <p:nvPr/>
        </p:nvSpPr>
        <p:spPr>
          <a:xfrm>
            <a:off x="76037" y="4118789"/>
            <a:ext cx="12039926" cy="27392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N" sz="2000" b="1" dirty="0"/>
              <a:t>Regression (between attitude score and demographic variables, i.e., age, gender, college of study and living place during study)</a:t>
            </a:r>
            <a:endParaRPr lang="en-IN" sz="2000" dirty="0"/>
          </a:p>
          <a:p>
            <a:pPr algn="just"/>
            <a:endParaRPr lang="en-IN" sz="20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2000" dirty="0"/>
              <a:t>Key findings: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/>
              <a:t>The regression model is </a:t>
            </a:r>
            <a:r>
              <a:rPr lang="en-IN" sz="2000" b="1" dirty="0">
                <a:solidFill>
                  <a:srgbClr val="F90000"/>
                </a:solidFill>
              </a:rPr>
              <a:t>statistically significant overall </a:t>
            </a:r>
            <a:r>
              <a:rPr lang="en-IN" sz="2000" b="1" dirty="0"/>
              <a:t>(p = .001)</a:t>
            </a:r>
            <a:r>
              <a:rPr lang="en-IN" sz="2000" dirty="0"/>
              <a:t>.</a:t>
            </a:r>
            <a:br>
              <a:rPr lang="en-IN" sz="2000" dirty="0"/>
            </a:br>
            <a:r>
              <a:rPr lang="en-IN" sz="2000" b="1" dirty="0"/>
              <a:t>Age and gender</a:t>
            </a:r>
            <a:r>
              <a:rPr lang="en-IN" sz="2000" dirty="0"/>
              <a:t> are significant predictors of attitude score.</a:t>
            </a:r>
            <a:br>
              <a:rPr lang="en-IN" sz="2000" dirty="0"/>
            </a:br>
            <a:r>
              <a:rPr lang="en-IN" sz="2000" b="1" dirty="0"/>
              <a:t>College</a:t>
            </a:r>
            <a:r>
              <a:rPr lang="en-IN" sz="2000" dirty="0"/>
              <a:t> and </a:t>
            </a:r>
            <a:r>
              <a:rPr lang="en-IN" sz="2000" b="1" dirty="0"/>
              <a:t>living place</a:t>
            </a:r>
            <a:r>
              <a:rPr lang="en-IN" sz="2000" dirty="0"/>
              <a:t> are </a:t>
            </a:r>
            <a:r>
              <a:rPr lang="en-IN" sz="2000" b="1" dirty="0"/>
              <a:t>not significant</a:t>
            </a:r>
            <a:r>
              <a:rPr lang="en-IN" sz="2000" dirty="0"/>
              <a:t> in predicting attitude score.</a:t>
            </a:r>
            <a:br>
              <a:rPr lang="en-IN" sz="2000" dirty="0"/>
            </a:br>
            <a:r>
              <a:rPr lang="en-IN" sz="2000" dirty="0"/>
              <a:t>The model explains </a:t>
            </a:r>
            <a:r>
              <a:rPr lang="en-IN" sz="2000" b="1" dirty="0"/>
              <a:t>18.5%</a:t>
            </a:r>
            <a:r>
              <a:rPr lang="en-IN" sz="2000" dirty="0"/>
              <a:t> of the variation in attitude.</a:t>
            </a:r>
          </a:p>
          <a:p>
            <a:pPr algn="just"/>
            <a:endParaRPr lang="en-IN" sz="12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4443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20C9D-4B13-0D20-9FA0-1399622EE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634BF4E-B956-7B2A-C564-1E1D3F2D3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EA99FB-647C-5B12-63FF-720436D3D639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ANALYSIS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4B810F-EEA0-7A23-1728-28945C72AD17}"/>
              </a:ext>
            </a:extLst>
          </p:cNvPr>
          <p:cNvSpPr txBox="1"/>
          <p:nvPr/>
        </p:nvSpPr>
        <p:spPr>
          <a:xfrm>
            <a:off x="76037" y="1109760"/>
            <a:ext cx="12039926" cy="30469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IN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Regression analysis (between practice score and demographic variables, i.e., age, gender, college of study and living place during study)</a:t>
            </a:r>
            <a:endParaRPr lang="en-I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IN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IN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Key findings:</a:t>
            </a:r>
            <a:endParaRPr lang="en-IN" sz="20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2000" b="1" dirty="0"/>
              <a:t>The regression model is not significant</a:t>
            </a:r>
            <a:r>
              <a:rPr lang="en-IN" sz="2000" dirty="0"/>
              <a:t> overall (p = .921)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2000" b="1" dirty="0"/>
              <a:t>None</a:t>
            </a:r>
            <a:r>
              <a:rPr lang="en-IN" sz="2000" dirty="0"/>
              <a:t> of the individual predictors (age, gender, college, living place) significantly explain variation in practice score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IN" sz="2000" b="1" dirty="0"/>
              <a:t>R² = 0.010</a:t>
            </a:r>
            <a:r>
              <a:rPr lang="en-IN" sz="2000" dirty="0"/>
              <a:t> → means </a:t>
            </a:r>
            <a:r>
              <a:rPr lang="en-IN" sz="2000" b="1" dirty="0"/>
              <a:t>~90%</a:t>
            </a:r>
            <a:r>
              <a:rPr lang="en-IN" sz="2000" dirty="0"/>
              <a:t> of the variability in practice is due to </a:t>
            </a:r>
            <a:r>
              <a:rPr lang="en-IN" sz="2000" b="1" dirty="0"/>
              <a:t>other factors not in this model</a:t>
            </a:r>
            <a:endParaRPr lang="en-IN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sz="2000" dirty="0"/>
              <a:t>This model </a:t>
            </a:r>
            <a:r>
              <a:rPr lang="en-IN" sz="2000" b="1" dirty="0"/>
              <a:t>does not explain</a:t>
            </a:r>
            <a:r>
              <a:rPr lang="en-IN" sz="2000" dirty="0"/>
              <a:t> practice </a:t>
            </a:r>
            <a:r>
              <a:rPr lang="en-IN" sz="2000" dirty="0" err="1"/>
              <a:t>behavior</a:t>
            </a:r>
            <a:r>
              <a:rPr lang="en-IN" sz="2000" dirty="0"/>
              <a:t>. All predictors are </a:t>
            </a:r>
            <a:r>
              <a:rPr lang="en-IN" sz="2000" b="1" dirty="0"/>
              <a:t>statistically non-significant.</a:t>
            </a:r>
            <a:endParaRPr lang="en-IN" sz="2000" dirty="0"/>
          </a:p>
          <a:p>
            <a:pPr algn="just"/>
            <a:endParaRPr lang="en-IN" sz="12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453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D6D5B-BBAF-257C-911E-1EDDA358E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D85C09-D412-59E5-9CBD-667F49C87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60E1F9-8A0B-FE2F-5FC3-9F3A1C83FD8E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DISCUSSION</a:t>
            </a:r>
          </a:p>
        </p:txBody>
      </p:sp>
      <p:pic>
        <p:nvPicPr>
          <p:cNvPr id="1026" name="Picture 2" descr="Forms response chart. Question title: What is your reason for preferring street food over home-cooked food? (Barriers to healthy eating)  (MULTIPLE options can be selected). Number of responses: 112 responses.">
            <a:extLst>
              <a:ext uri="{FF2B5EF4-FFF2-40B4-BE49-F238E27FC236}">
                <a16:creationId xmlns:a16="http://schemas.microsoft.com/office/drawing/2014/main" id="{550E9CBF-444E-49CC-17A4-81AEA55E86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19" r="5468" b="4897"/>
          <a:stretch>
            <a:fillRect/>
          </a:stretch>
        </p:blipFill>
        <p:spPr bwMode="auto">
          <a:xfrm>
            <a:off x="63032" y="1782586"/>
            <a:ext cx="6250999" cy="410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39D9345-C9AE-B35F-81DB-D7A38526D56B}"/>
              </a:ext>
            </a:extLst>
          </p:cNvPr>
          <p:cNvSpPr txBox="1"/>
          <p:nvPr/>
        </p:nvSpPr>
        <p:spPr>
          <a:xfrm>
            <a:off x="1356174" y="1476146"/>
            <a:ext cx="2926034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IN" sz="1600" b="1" dirty="0"/>
              <a:t>DETERMINANTS OF BEHAVIOUR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8B25DA-9F29-ED8C-E1BE-7D72995B75A9}"/>
              </a:ext>
            </a:extLst>
          </p:cNvPr>
          <p:cNvSpPr txBox="1"/>
          <p:nvPr/>
        </p:nvSpPr>
        <p:spPr>
          <a:xfrm>
            <a:off x="790888" y="5601574"/>
            <a:ext cx="46692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What is your reason for preferring street food over home-cooked food?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4227CE-6247-B9CE-4D47-DDE91CB37224}"/>
              </a:ext>
            </a:extLst>
          </p:cNvPr>
          <p:cNvSpPr txBox="1"/>
          <p:nvPr/>
        </p:nvSpPr>
        <p:spPr>
          <a:xfrm>
            <a:off x="6250998" y="2616899"/>
            <a:ext cx="5631853" cy="22419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knowledge may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positively influence attitudes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enough to drive better practice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maybe due to behavioral barriers.</a:t>
            </a:r>
          </a:p>
        </p:txBody>
      </p:sp>
    </p:spTree>
    <p:extLst>
      <p:ext uri="{BB962C8B-B14F-4D97-AF65-F5344CB8AC3E}">
        <p14:creationId xmlns:p14="http://schemas.microsoft.com/office/powerpoint/2010/main" val="29559588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D6D5B-BBAF-257C-911E-1EDDA358E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AD85C09-D412-59E5-9CBD-667F49C874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60E1F9-8A0B-FE2F-5FC3-9F3A1C83FD8E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CONCLUSION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405041-3549-52C4-49A7-F5C6E5DD5F46}"/>
              </a:ext>
            </a:extLst>
          </p:cNvPr>
          <p:cNvSpPr txBox="1"/>
          <p:nvPr/>
        </p:nvSpPr>
        <p:spPr>
          <a:xfrm>
            <a:off x="194357" y="1012112"/>
            <a:ext cx="11590102" cy="7017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 was a significant positive correlation between knowledge and attitude scores, ρ = .241, p = .020, indicating that higher knowledge was associated with better attitudes. </a:t>
            </a:r>
            <a:endParaRPr lang="en-IN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However, the correlations between knowledge and practice and between attitude and practice were not statistically significant.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Knowledge significantly improves attitude, but does not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necessarily translate and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directly impact practice — suggesting an attitude-practice gap.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Increasing knowledge may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positively influence attitudes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but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 enough to drive better practice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maybe due to behavioral or contextual barriers.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Or, 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Respondents generally possess good knowledge and attitude, but practices lag behind.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a statistically significant association between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Practice level and College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 &lt; 0.05), suggesting Practice behaviors differ significantly across colleges.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/>
          </a:p>
          <a:p>
            <a:pPr algn="just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957490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B7AA98-5B76-D603-EB69-7AACB9468F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C06306-F6D4-97AD-DD01-1B8AADA47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19F322-99F2-1EC6-3F0E-C0497AE51EDB}"/>
              </a:ext>
            </a:extLst>
          </p:cNvPr>
          <p:cNvSpPr txBox="1"/>
          <p:nvPr/>
        </p:nvSpPr>
        <p:spPr>
          <a:xfrm>
            <a:off x="1982914" y="206074"/>
            <a:ext cx="9894012" cy="58477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3200" b="1" dirty="0"/>
              <a:t>COMMUNITY OUTREACH PROGRAMME (COP) ACTIVITIES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E9C953-E715-3699-E4D2-10C23417B677}"/>
              </a:ext>
            </a:extLst>
          </p:cNvPr>
          <p:cNvSpPr txBox="1"/>
          <p:nvPr/>
        </p:nvSpPr>
        <p:spPr>
          <a:xfrm>
            <a:off x="535151" y="1518907"/>
            <a:ext cx="3310077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IN" sz="2400" dirty="0"/>
              <a:t>Total number of visits: 8</a:t>
            </a:r>
          </a:p>
          <a:p>
            <a:r>
              <a:rPr lang="en-IN" sz="2400" dirty="0"/>
              <a:t>Activities done:</a:t>
            </a:r>
          </a:p>
          <a:p>
            <a:pPr marL="342900" indent="-342900">
              <a:buAutoNum type="arabicPeriod"/>
            </a:pPr>
            <a:r>
              <a:rPr lang="en-IN" sz="2400" dirty="0"/>
              <a:t>Mapping and listing of the area</a:t>
            </a:r>
          </a:p>
          <a:p>
            <a:pPr marL="342900" indent="-342900">
              <a:buAutoNum type="arabicPeriod"/>
            </a:pPr>
            <a:r>
              <a:rPr lang="en-IN" sz="2400" dirty="0"/>
              <a:t>Interaction with community health workers</a:t>
            </a:r>
          </a:p>
        </p:txBody>
      </p:sp>
      <p:pic>
        <p:nvPicPr>
          <p:cNvPr id="6" name="Content Placeholder 4">
            <a:extLst>
              <a:ext uri="{FF2B5EF4-FFF2-40B4-BE49-F238E27FC236}">
                <a16:creationId xmlns:a16="http://schemas.microsoft.com/office/drawing/2014/main" id="{3E2D8589-A1F4-702E-202C-FECD81B643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33" r="17133"/>
          <a:stretch>
            <a:fillRect/>
          </a:stretch>
        </p:blipFill>
        <p:spPr>
          <a:xfrm>
            <a:off x="4311422" y="1018226"/>
            <a:ext cx="4192597" cy="304698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3FAB79-94B4-CFEA-AAD4-4964DA93C7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6" r="14565"/>
          <a:stretch>
            <a:fillRect/>
          </a:stretch>
        </p:blipFill>
        <p:spPr>
          <a:xfrm>
            <a:off x="8751276" y="4208664"/>
            <a:ext cx="3027432" cy="24029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FA8B120-40F2-A30A-9D87-5F31BEF1F4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48"/>
          <a:stretch>
            <a:fillRect/>
          </a:stretch>
        </p:blipFill>
        <p:spPr>
          <a:xfrm>
            <a:off x="8751275" y="1018225"/>
            <a:ext cx="3027432" cy="30469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B5608A-56E7-D52D-3105-ED59073A31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2"/>
          <a:stretch>
            <a:fillRect/>
          </a:stretch>
        </p:blipFill>
        <p:spPr>
          <a:xfrm>
            <a:off x="4311422" y="4276556"/>
            <a:ext cx="4192597" cy="233501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217E959-C82C-16CC-E209-D03DBE047251}"/>
              </a:ext>
            </a:extLst>
          </p:cNvPr>
          <p:cNvSpPr txBox="1"/>
          <p:nvPr/>
        </p:nvSpPr>
        <p:spPr>
          <a:xfrm>
            <a:off x="594998" y="4746629"/>
            <a:ext cx="3250230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IN" sz="2400" dirty="0"/>
              <a:t>Key learnings:</a:t>
            </a:r>
          </a:p>
          <a:p>
            <a:r>
              <a:rPr lang="en-IN" sz="2400" dirty="0"/>
              <a:t>1. Understanding field-level challenges</a:t>
            </a:r>
          </a:p>
          <a:p>
            <a:r>
              <a:rPr lang="en-IN" sz="2400" dirty="0"/>
              <a:t>2. Community layout</a:t>
            </a:r>
          </a:p>
        </p:txBody>
      </p:sp>
    </p:spTree>
    <p:extLst>
      <p:ext uri="{BB962C8B-B14F-4D97-AF65-F5344CB8AC3E}">
        <p14:creationId xmlns:p14="http://schemas.microsoft.com/office/powerpoint/2010/main" val="1820947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35459-4E24-42EB-DEF0-7EF53C620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34C1C5-110A-2017-EFDE-FE4FBBC6A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EC732F7-9014-A97B-A15A-3D73ED8A131E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REFERENCES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C50B10C-0BA8-C752-B504-7D1E1E15AB99}"/>
              </a:ext>
            </a:extLst>
          </p:cNvPr>
          <p:cNvSpPr txBox="1"/>
          <p:nvPr/>
        </p:nvSpPr>
        <p:spPr>
          <a:xfrm>
            <a:off x="63032" y="1329828"/>
            <a:ext cx="12065936" cy="5322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Almoraie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N. M., </a:t>
            </a: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Alothmani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N. M., Alomari, W. D., &amp; Al-Amoudi, A. H. (2024). Addressing nutritional issues and eating behaviours among university students: A narrative review.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Nutrition Research Reviews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https://doi.org/10.1017/S0954422424000088</a:t>
            </a:r>
            <a:endParaRPr lang="en-IN" sz="1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Imathiu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 (2017). Street vended foods: Potential for improving food and nutrition security or a risk factor for foodborne diseases in developing countries?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Current Research in Nutrition and Food Science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(2), 55–65. https://doi.org/10.12944/CRNFSJ.5.2.02</a:t>
            </a:r>
            <a:endParaRPr lang="en-IN" sz="1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Jiang, K., Zhang, L., Xie, C., Li, Z., Shi, Z., Sharma, M., &amp; Zhao, Y. (2024). Understanding the Knowledge, Attitudes, and Practices of Healthy Eating among Adolescents in Chongqing, China: An Empirical Study Utilizing Structural Equation </a:t>
            </a: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Modeling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Nutrients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16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(1). https://doi.org/10.3390/nu16010167</a:t>
            </a:r>
            <a:endParaRPr lang="en-IN" sz="1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Krishnaswamy, K. (2011).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Dietary Guidelines for Indians - A Manual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(2nd Ed.). Hyderabad, India: National Institute of Nutrition, ICMR,.</a:t>
            </a:r>
            <a:endParaRPr lang="en-IN" sz="1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Liu, X., Chen, H., Zhou, Q., Zhang, H., </a:t>
            </a: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Asawasirisap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P., &amp; Kearney, J. (2020). Knowledge, attitude and practices (Kap) towards diet and health among international students in </a:t>
            </a: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dublin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 cross-sectional study.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Journal of Environmental Research and Public Health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(9). https://doi.org/10.3390/ijerph17093182</a:t>
            </a:r>
            <a:endParaRPr lang="en-IN" sz="1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Popkin, B. M., Corvalan, C., &amp; Grummer-Strawn, L. M. (2020). Dynamics of the double burden of malnutrition and the changing nutrition reality.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Lancet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395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(10217), 65–74. https://doi.org/10.1016/S0140-6736(19)32497-3</a:t>
            </a:r>
            <a:endParaRPr lang="en-IN" sz="1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Shehasen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M.Z. &amp; Mohammed A.S. (2020). Street Food Consumption and Associated Health Risk.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International Journal of Research Studies in Agricultural Sciences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(7). https://doi.org/10.20431/2454-6224.0607002</a:t>
            </a:r>
            <a:endParaRPr lang="en-IN" sz="1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Siddiqui, Z., &amp; Donato, R. (2020). The dramatic rise in the prevalence of overweight and obesity in India: Obesity transition and the looming health care crisis.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World Development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134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https://doi.org/10.1016/j.worlddev.2020.105050</a:t>
            </a:r>
            <a:endParaRPr lang="en-IN" sz="1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World Health Organization. (2016).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double burden of malnutrition. Policy Brief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https://iris.who.int/bitstream/handle/10665/255413/WHO-NMH-NHD-17.3-eng.pdf?sequence=1&amp;isAllowed=y</a:t>
            </a:r>
            <a:endParaRPr lang="en-IN" sz="1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Zarei, F., Dehghani, A., </a:t>
            </a: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Ratanasiri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A., Ghaffari, M., Raina, S. K., Halimi, A., </a:t>
            </a: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Rakhshanderou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S., Isamel, S. A., Amiri, P., </a:t>
            </a: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Aminafshar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A., &amp; </a:t>
            </a: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Jarrahi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A. M. (2024). </a:t>
            </a:r>
            <a:r>
              <a:rPr lang="en-IN" sz="12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ChecKAP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 Checklist for Reporting a Knowledge, Attitude, and Practice (KAP) Study.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Asian Pacific Journal of Cancer Prevention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N" sz="1200" i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25</a:t>
            </a:r>
            <a:r>
              <a:rPr lang="en-IN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(7), 2573–2577. https://doi.org/10.31557/APJCP.2024.25.7.2573</a:t>
            </a:r>
            <a:endParaRPr lang="en-IN" sz="1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625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5241E98-F0E2-36DF-7435-6A25EB350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02A5137-E217-BE12-A4EA-633F05E56829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INTRODUCTION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16B9CEE-3C2A-FBF2-E44E-456A935FB875}"/>
              </a:ext>
            </a:extLst>
          </p:cNvPr>
          <p:cNvSpPr txBox="1"/>
          <p:nvPr/>
        </p:nvSpPr>
        <p:spPr>
          <a:xfrm>
            <a:off x="281007" y="1576402"/>
            <a:ext cx="11629985" cy="48936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Street food/out-of-home food consumption has become a popular food source option in the urban settings of developing countries.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N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These are generally considered alternatives for many university students, and emerging evidence has shown that university students who consume poor-quality diets can have potential implications for body-weight and long-term health (</a:t>
            </a:r>
            <a:r>
              <a:rPr lang="en-I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Almoraie</a:t>
            </a: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et al., 2024).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N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According to the NIN, Street/junk food comprises anything that is low in nutritional content (proteins, vitamins, or minerals) but is high in salt, sugar, preservatives, added </a:t>
            </a:r>
            <a:r>
              <a:rPr lang="en-IN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color</a:t>
            </a: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trans-fats, and calories (Krishnaswamy, 2011).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IN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To assess individuals’ understanding of a specific health-related topic or practice, KAP surveys are done to gauge individuals’ behaviour (Jiang et al., 2024). 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1325450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E6927-B80C-FFB3-10B6-4E837DD620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6C19F7-1C26-8E97-63C0-D88E4EFDB2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AF1C1C-F075-EE2F-9A55-7EFFEB0C096E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INTRODUCTION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00B222-34AA-9433-4833-912AADBD12AE}"/>
              </a:ext>
            </a:extLst>
          </p:cNvPr>
          <p:cNvSpPr txBox="1"/>
          <p:nvPr/>
        </p:nvSpPr>
        <p:spPr>
          <a:xfrm>
            <a:off x="281007" y="1227082"/>
            <a:ext cx="11629985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en-IN" sz="2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IN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AIM OF THE STUDY: </a:t>
            </a:r>
            <a:endParaRPr lang="en-IN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current study is conducted to assess the knowledge, attitude, practice and influencing factors of street-food consumption among postgraduate students in New Delhi.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IN" sz="2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800"/>
              </a:spcAft>
            </a:pPr>
            <a:r>
              <a:rPr lang="en-IN" sz="24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 IMPLICATIONS:</a:t>
            </a:r>
            <a:endParaRPr lang="en-IN" sz="24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24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This will help reveal factors that influence the eating behaviour of students, which will further aid in implementing health promotion strategies to encourage healthy eating behaviour.</a:t>
            </a:r>
          </a:p>
          <a:p>
            <a:pPr marL="342900" indent="-342900" algn="just"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IN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IN" sz="2000" dirty="0"/>
          </a:p>
        </p:txBody>
      </p:sp>
    </p:spTree>
    <p:extLst>
      <p:ext uri="{BB962C8B-B14F-4D97-AF65-F5344CB8AC3E}">
        <p14:creationId xmlns:p14="http://schemas.microsoft.com/office/powerpoint/2010/main" val="1237194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3560A-41B8-89F2-2366-C3A8902F6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2A98FB-A9E5-5122-4C12-BC0342D70C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98ACCB-D647-4471-7311-EC1281E7A90E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INTRODUCTION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736FFA-76E4-A8D0-00D3-1D16A2B19563}"/>
              </a:ext>
            </a:extLst>
          </p:cNvPr>
          <p:cNvSpPr txBox="1"/>
          <p:nvPr/>
        </p:nvSpPr>
        <p:spPr>
          <a:xfrm>
            <a:off x="164748" y="1109760"/>
            <a:ext cx="11773823" cy="58939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  <a:buNone/>
            </a:pPr>
            <a:r>
              <a:rPr lang="en-IN" sz="24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RESEARCH QUESTIONS:</a:t>
            </a:r>
            <a:endParaRPr lang="en-IN" sz="24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 level of knowledge of among students regarding balanced food and street-food? 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Are students aware of health risks associated with consuming unhygienic street food?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What is their attitude, perceptions and beliefs towards street-food consumption and food safety?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How frequently do students consume street food ad what types are most commonly consumed?</a:t>
            </a: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 there a correlation between students’ knowledge of food safety and their street food consumption practices?</a:t>
            </a: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N" sz="23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demographic factors influence knowledge, attitudes, or practices related to street food consumption?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606008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7CFCEF-3D4D-13B0-62BC-B967CCD33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52AF6E-13A9-1790-C8A1-0C53B306D2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2284DF4-B12F-3986-19DE-9F3C69F2B83E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RESEARCH METHODOLOGY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3FC70D-40F3-7F97-A0C7-D45B8311E59B}"/>
              </a:ext>
            </a:extLst>
          </p:cNvPr>
          <p:cNvSpPr txBox="1"/>
          <p:nvPr/>
        </p:nvSpPr>
        <p:spPr>
          <a:xfrm>
            <a:off x="254285" y="1142938"/>
            <a:ext cx="11776753" cy="60894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Study design</a:t>
            </a: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 descriptive cross-sectional study will be conducted to assess the knowledge, attitude and perception regarding street-food consumption and food safety of street-food among post-graduate students in New Delhi.</a:t>
            </a:r>
            <a:endParaRPr lang="en-IN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Sampling strategy</a:t>
            </a: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IN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Sampling frame</a:t>
            </a: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The study will use a sampling size of </a:t>
            </a:r>
            <a:r>
              <a:rPr lang="en-IN" sz="2000" b="1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96</a:t>
            </a: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participants/post-graduate students from a population of approximately 400 students.</a:t>
            </a:r>
          </a:p>
          <a:p>
            <a:pPr marL="342900" indent="-342900" algn="just">
              <a:lnSpc>
                <a:spcPct val="150000"/>
              </a:lnSpc>
              <a:buFont typeface="Symbol" panose="05050102010706020507" pitchFamily="18" charset="2"/>
              <a:buChar char=""/>
            </a:pP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Location of study</a:t>
            </a: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400 students include 200 post-graduate students of IIHMR, Delhi and 200 from another college, IIT, Delhi, to facilitate a better comparison between those studying healthcare management and those enrolled in other courses. </a:t>
            </a:r>
            <a:endParaRPr lang="en-IN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Sampling method</a:t>
            </a: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Stratified simple random sampling</a:t>
            </a: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technique will be used. </a:t>
            </a:r>
            <a:endParaRPr lang="en-IN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Tool for data collection</a:t>
            </a: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Data will be collected using </a:t>
            </a: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semi-structured questionnaire</a:t>
            </a: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by a self-administered method.</a:t>
            </a:r>
            <a:endParaRPr lang="en-IN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IN" sz="18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4808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765EB-3416-3D8A-A939-8CEBF55F6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F1A9F5-70FC-3DE4-FBA7-9B4EA91F32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F70E9D6-44DE-18A7-F1F4-A525D4406A15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RESEARCH METHODOLOGY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7198AC-5A90-3356-7F86-06077B53A9B2}"/>
              </a:ext>
            </a:extLst>
          </p:cNvPr>
          <p:cNvSpPr txBox="1"/>
          <p:nvPr/>
        </p:nvSpPr>
        <p:spPr>
          <a:xfrm>
            <a:off x="254285" y="1142938"/>
            <a:ext cx="11704834" cy="57302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2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Pilot testing</a:t>
            </a:r>
            <a:r>
              <a:rPr lang="en-IN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A pilot study will be conducted with 15 students of IIMHR, </a:t>
            </a:r>
            <a:r>
              <a:rPr lang="en-IN" sz="2200" kern="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en-IN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elhi, to refine the questionnaire for clarity and appropriateness.</a:t>
            </a:r>
            <a:endParaRPr lang="en-IN" sz="2200" b="1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IN" sz="2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Variables and measures:</a:t>
            </a:r>
            <a:endParaRPr lang="en-IN" sz="2200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en-IN" sz="2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Independent variables (influencing factors): </a:t>
            </a:r>
            <a:endParaRPr lang="en-IN" sz="2200" b="1" kern="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Socio-demographic factors (e.g., age, education, income).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Knowledge-related factors (e.g., awareness of healthy eating habits and knowledge of risk of NCDs)</a:t>
            </a:r>
          </a:p>
          <a:p>
            <a:pPr marL="342900" lvl="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IN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Attitude-related factors (e.g., beliefs about street food safety)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N" sz="2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Dependent variables (outcomes):</a:t>
            </a:r>
            <a:endParaRPr lang="en-IN" sz="2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en-IN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Frequency of street food consumption (e.g., daily/weekly/monthly)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IN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Practice-related factors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endParaRPr lang="en-IN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916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B59BA-A766-3AA8-F2AC-A45B1D7108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A6F983-7D5D-0E7C-E39C-CA8BC9693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8F1DBD-FEBC-107C-366A-4F90E6D74E00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RESEARCH METHODOLOGY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E24E9E-0303-A2E4-021D-AACF35FEA101}"/>
              </a:ext>
            </a:extLst>
          </p:cNvPr>
          <p:cNvSpPr txBox="1"/>
          <p:nvPr/>
        </p:nvSpPr>
        <p:spPr>
          <a:xfrm>
            <a:off x="254285" y="1142938"/>
            <a:ext cx="11392283" cy="492134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  <a:spcAft>
                <a:spcPts val="800"/>
              </a:spcAft>
            </a:pPr>
            <a:r>
              <a:rPr lang="en-IN" sz="2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Data analysis</a:t>
            </a:r>
            <a:r>
              <a:rPr lang="en-IN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Descriptive statistics (frequency and percentage) will be used to describe demographic data, knowledge, prevalence, practice and influencing factors for street-food consumption. A correlation analysis will be performed to quantify the strength of association between the level of knowledge and selected socio-demographic variables of respondents. Data analysis will be carried out using SPSS software.</a:t>
            </a:r>
          </a:p>
          <a:p>
            <a:pPr lvl="0" algn="just">
              <a:lnSpc>
                <a:spcPct val="150000"/>
              </a:lnSpc>
            </a:pPr>
            <a:r>
              <a:rPr lang="en-IN" sz="2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Inclusion criteria:</a:t>
            </a:r>
            <a:endParaRPr lang="en-IN" sz="2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Students currently enrolled in a postgraduate program.</a:t>
            </a:r>
          </a:p>
          <a:p>
            <a:pPr marL="342900" lvl="0" indent="-342900" algn="just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Individuals willing to participate and provide informed consent.</a:t>
            </a:r>
          </a:p>
          <a:p>
            <a:pPr lvl="0" algn="just">
              <a:lnSpc>
                <a:spcPct val="150000"/>
              </a:lnSpc>
            </a:pPr>
            <a:r>
              <a:rPr lang="en-IN" sz="22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Exclusion criteria</a:t>
            </a:r>
            <a:endParaRPr lang="en-IN" sz="2200" kern="1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22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Individuals not willing to participate to provide informed consent.</a:t>
            </a:r>
          </a:p>
        </p:txBody>
      </p:sp>
    </p:spTree>
    <p:extLst>
      <p:ext uri="{BB962C8B-B14F-4D97-AF65-F5344CB8AC3E}">
        <p14:creationId xmlns:p14="http://schemas.microsoft.com/office/powerpoint/2010/main" val="2423735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0C3ED-B001-4868-BCDB-A52A9E9EC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B7A9147-6B8A-C15D-73E9-A7FAF905A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2" y="10274"/>
            <a:ext cx="1919881" cy="9036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655992-8923-F568-5B35-AC86568224F9}"/>
              </a:ext>
            </a:extLst>
          </p:cNvPr>
          <p:cNvSpPr txBox="1"/>
          <p:nvPr/>
        </p:nvSpPr>
        <p:spPr>
          <a:xfrm>
            <a:off x="1982914" y="206074"/>
            <a:ext cx="10048124" cy="70788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/>
              <a:t>ETHICAL CONSIDERATIONS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120688-BB91-53EF-040E-711652E30139}"/>
              </a:ext>
            </a:extLst>
          </p:cNvPr>
          <p:cNvSpPr txBox="1"/>
          <p:nvPr/>
        </p:nvSpPr>
        <p:spPr>
          <a:xfrm>
            <a:off x="325348" y="1335793"/>
            <a:ext cx="11866652" cy="34443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Informed Consent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Ensure participants voluntarily agree to take part in the survey.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Provide clear information about the purpose of the study, procedures, and how the data will be used.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Anonymity and Confidentiality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 not collect personally identifiable information unless necessary.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Keep all data confidential and store it securely 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IN" sz="2000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Voluntary Participation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Participation should be completely voluntary without coercion or undue influence.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sz="20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Assure students that there are no academic or social consequences for choosing not to participate.</a:t>
            </a:r>
          </a:p>
        </p:txBody>
      </p:sp>
    </p:spTree>
    <p:extLst>
      <p:ext uri="{BB962C8B-B14F-4D97-AF65-F5344CB8AC3E}">
        <p14:creationId xmlns:p14="http://schemas.microsoft.com/office/powerpoint/2010/main" val="224158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1394</TotalTime>
  <Words>2967</Words>
  <Application>Microsoft Office PowerPoint</Application>
  <PresentationFormat>Widescreen</PresentationFormat>
  <Paragraphs>434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Calibri Light</vt:lpstr>
      <vt:lpstr>Courier New</vt:lpstr>
      <vt:lpstr>Roboto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himani ashra</dc:creator>
  <cp:lastModifiedBy>himani ashra</cp:lastModifiedBy>
  <cp:revision>13</cp:revision>
  <dcterms:created xsi:type="dcterms:W3CDTF">2025-05-22T10:05:43Z</dcterms:created>
  <dcterms:modified xsi:type="dcterms:W3CDTF">2025-07-16T11:11:46Z</dcterms:modified>
</cp:coreProperties>
</file>