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4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79" r:id="rId15"/>
    <p:sldId id="280" r:id="rId16"/>
    <p:sldId id="281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9F66C3-0003-46D0-8B42-3285EC039751}" v="57" dt="2025-06-16T09:06:38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WNLOADS\Maternal_Education_vs_Immuniz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805956547098283E-2"/>
          <c:y val="0.25779808773903262"/>
          <c:w val="0.90415700641586472"/>
          <c:h val="0.669986564179477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Basic Vaccinations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NFHS-4</c:v>
                </c:pt>
                <c:pt idx="1">
                  <c:v>NFHS-5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 formatCode="0%">
                  <c:v>0.62</c:v>
                </c:pt>
                <c:pt idx="1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B0-4772-B3BC-5032D62F4B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Vaccinations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B0-4772-B3BC-5032D62F4BD6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B0-4772-B3BC-5032D62F4B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NFHS-4</c:v>
                </c:pt>
                <c:pt idx="1">
                  <c:v>NFHS-5</c:v>
                </c:pt>
              </c:strCache>
            </c:strRef>
          </c:cat>
          <c:val>
            <c:numRef>
              <c:f>Sheet1!$C$2:$C$3</c:f>
              <c:numCache>
                <c:formatCode>0.00%</c:formatCode>
                <c:ptCount val="2"/>
                <c:pt idx="0">
                  <c:v>0.06</c:v>
                </c:pt>
                <c:pt idx="1">
                  <c:v>3.5999999999999997E-2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B0-4772-B3BC-5032D62F4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23783840"/>
        <c:axId val="2023780960"/>
      </c:barChart>
      <c:catAx>
        <c:axId val="202378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3780960"/>
        <c:crosses val="autoZero"/>
        <c:auto val="1"/>
        <c:lblAlgn val="ctr"/>
        <c:lblOffset val="100"/>
        <c:noMultiLvlLbl val="0"/>
      </c:catAx>
      <c:valAx>
        <c:axId val="202378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3783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Full Immunization Coverage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No Education</c:v>
                </c:pt>
                <c:pt idx="1">
                  <c:v>&lt;5 years complete</c:v>
                </c:pt>
                <c:pt idx="2">
                  <c:v>5-7 years complete</c:v>
                </c:pt>
                <c:pt idx="3">
                  <c:v>8-9 years complete</c:v>
                </c:pt>
                <c:pt idx="4">
                  <c:v>10-11 years complete</c:v>
                </c:pt>
                <c:pt idx="5">
                  <c:v>12 or more years complete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68</c:v>
                </c:pt>
                <c:pt idx="1">
                  <c:v>78</c:v>
                </c:pt>
                <c:pt idx="2">
                  <c:v>76</c:v>
                </c:pt>
                <c:pt idx="3">
                  <c:v>78</c:v>
                </c:pt>
                <c:pt idx="4">
                  <c:v>81</c:v>
                </c:pt>
                <c:pt idx="5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C0-47F6-9CCB-5BFF5E2813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9930975"/>
        <c:axId val="709938655"/>
      </c:barChart>
      <c:catAx>
        <c:axId val="7099309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dirty="0"/>
                  <a:t>Maternal Education </a:t>
                </a:r>
              </a:p>
              <a:p>
                <a:pPr>
                  <a:defRPr/>
                </a:pPr>
                <a:endParaRPr lang="en-IN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9938655"/>
        <c:crosses val="autoZero"/>
        <c:auto val="1"/>
        <c:lblAlgn val="ctr"/>
        <c:lblOffset val="100"/>
        <c:noMultiLvlLbl val="0"/>
      </c:catAx>
      <c:valAx>
        <c:axId val="709938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9930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19-08-2025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19-08-2025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19-08-2025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19-08-2025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19-08-2025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19-08-2025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19-08-2025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19-08-2025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19-08-2025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19-08-2025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19-08-2025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19-08-2025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19-08-2025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doi.org/10.4161/hv.24657" TargetMode="External"/><Relationship Id="rId7" Type="http://schemas.openxmlformats.org/officeDocument/2006/relationships/hyperlink" Target="https://www.unicef.org/india/stories/social-mobilizers-combat-vaccine-hesitancy" TargetMode="External"/><Relationship Id="rId2" Type="http://schemas.openxmlformats.org/officeDocument/2006/relationships/hyperlink" Target="https://doi.org/10.1136/bmj.c222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4081/jphr.2021.2121" TargetMode="External"/><Relationship Id="rId5" Type="http://schemas.openxmlformats.org/officeDocument/2006/relationships/hyperlink" Target="https://doi.org/10.1016/j.vaccine.2014.01.081" TargetMode="External"/><Relationship Id="rId4" Type="http://schemas.openxmlformats.org/officeDocument/2006/relationships/hyperlink" Target="https://www.povertyactionlab.org/evaluation/improving-immunization-rates-through-regular-camps-and-incentives-india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2387600"/>
          </a:xfrm>
        </p:spPr>
        <p:txBody>
          <a:bodyPr>
            <a:noAutofit/>
          </a:bodyPr>
          <a:lstStyle/>
          <a:p>
            <a:r>
              <a:rPr lang="en-IN" sz="4400" b="1" dirty="0"/>
              <a:t>A Study on the Impact of Health Education on Immunization Rates in India</a:t>
            </a:r>
            <a:br>
              <a:rPr lang="en-IN" sz="4400" dirty="0"/>
            </a:br>
            <a:endParaRPr lang="en-IN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Presented by: Rishik Gandotra (PG/23/092)</a:t>
            </a:r>
          </a:p>
          <a:p>
            <a:r>
              <a:rPr lang="en-IN" dirty="0"/>
              <a:t>Under the supervision of Dr. Altaf Yousuf Mir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 education campaigns like Mission Indradhanush have significantly contributed to improved immunization rates between NFHS-4 and NFHS-5 through mass media, interpersonal outreach, and community mobilization.“</a:t>
            </a:r>
          </a:p>
          <a:p>
            <a:r>
              <a:rPr lang="en-US" dirty="0"/>
              <a:t>Need for IEC: Urgent need to strengthen Information, Education, and Communication (IEC) to increase the immunization rates.</a:t>
            </a:r>
          </a:p>
          <a:p>
            <a:r>
              <a:rPr lang="en-US" dirty="0"/>
              <a:t>While mass media campaigns increased awareness, their limited behavioral influence emphasizes the need for interpersonal follow-up.</a:t>
            </a:r>
          </a:p>
          <a:p>
            <a:r>
              <a:rPr lang="en-US" dirty="0"/>
              <a:t>On the other hand Incentive-based campaigns (like immunization camps with benefits) significantly improved turnout.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Maternal education is the key driver of full immunization—highlighting the need to integrate health education within maternal care systems.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This study concludes that health education campaigns are instrumental in improving immunization outcomes across India. By </a:t>
            </a:r>
            <a:r>
              <a:rPr lang="en-IN" dirty="0" err="1"/>
              <a:t>analyzing</a:t>
            </a:r>
            <a:r>
              <a:rPr lang="en-IN" dirty="0"/>
              <a:t> NFHS data and reviewing peer-reviewed research, it is evident that regions with consistent and culturally appropriate health communication strategies experienced significant improvements in vaccine uptake.</a:t>
            </a:r>
          </a:p>
          <a:p>
            <a:r>
              <a:rPr lang="en-IN" dirty="0"/>
              <a:t>The role of frontline health workers, such as ASHAs, in delivering door-to-door awareness has been particularly impactful, especially when combined with digital education tools like SMS reminders and mobile applications. The integration of personal and technological outreach strategies forms a strong foundation for future immunization programs.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32791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643" y="1292772"/>
            <a:ext cx="10515600" cy="5063578"/>
          </a:xfrm>
        </p:spPr>
        <p:txBody>
          <a:bodyPr>
            <a:normAutofit fontScale="62500" lnSpcReduction="20000"/>
          </a:bodyPr>
          <a:lstStyle/>
          <a:p>
            <a:r>
              <a:rPr lang="da-DK" dirty="0"/>
              <a:t>Banerjee, A., Duflo, E., Glennerster, R., &amp; Kothari, D. (2010). </a:t>
            </a:r>
            <a:r>
              <a:rPr lang="en-IN" dirty="0"/>
              <a:t>Improving immunization coverage in rural India: A clustered randomized controlled evaluation of immunization campaigns with incentives. </a:t>
            </a:r>
            <a:r>
              <a:rPr lang="en-IN" i="1" dirty="0"/>
              <a:t>BMJ</a:t>
            </a:r>
            <a:r>
              <a:rPr lang="en-IN" dirty="0"/>
              <a:t>, </a:t>
            </a:r>
            <a:r>
              <a:rPr lang="en-IN" i="1" dirty="0"/>
              <a:t>340</a:t>
            </a:r>
            <a:r>
              <a:rPr lang="en-IN" dirty="0"/>
              <a:t>, c2220. </a:t>
            </a:r>
            <a:r>
              <a:rPr lang="en-IN" u="sng" dirty="0">
                <a:hlinkClick r:id="rId2"/>
              </a:rPr>
              <a:t>https://doi.org/10.1136/bmj.c2220</a:t>
            </a:r>
            <a:endParaRPr lang="en-IN" dirty="0"/>
          </a:p>
          <a:p>
            <a:r>
              <a:rPr lang="en-IN" dirty="0"/>
              <a:t>Dubé, E., Laberge, C., Guay, M., </a:t>
            </a:r>
            <a:r>
              <a:rPr lang="en-IN" dirty="0" err="1"/>
              <a:t>Bramadat</a:t>
            </a:r>
            <a:r>
              <a:rPr lang="en-IN" dirty="0"/>
              <a:t>, P., Roy, R., &amp; Bettinger, J. A. (2013). Vaccine hesitancy: An overview. </a:t>
            </a:r>
            <a:r>
              <a:rPr lang="en-IN" i="1" dirty="0"/>
              <a:t>Human Vaccines &amp; Immunotherapeutics</a:t>
            </a:r>
            <a:r>
              <a:rPr lang="en-IN" dirty="0"/>
              <a:t>, </a:t>
            </a:r>
            <a:r>
              <a:rPr lang="en-IN" i="1" dirty="0"/>
              <a:t>9</a:t>
            </a:r>
            <a:r>
              <a:rPr lang="en-IN" dirty="0"/>
              <a:t>(8), 1763–1773. </a:t>
            </a:r>
            <a:r>
              <a:rPr lang="en-IN" u="sng" dirty="0">
                <a:hlinkClick r:id="rId3"/>
              </a:rPr>
              <a:t>https://doi.org/10.4161/hv.24657</a:t>
            </a:r>
            <a:endParaRPr lang="en-IN" dirty="0"/>
          </a:p>
          <a:p>
            <a:r>
              <a:rPr lang="en-IN" dirty="0"/>
              <a:t>J-PAL. (2017). Improving Immunization Rates through Incentives and Regular Camps in India. Retrieved from </a:t>
            </a:r>
            <a:r>
              <a:rPr lang="en-IN" u="sng" dirty="0">
                <a:hlinkClick r:id="rId4"/>
              </a:rPr>
              <a:t>https://www.povertyactionlab.org/evaluation/improving-immunization-rates-through-regular-camps-and-incentives-india</a:t>
            </a:r>
            <a:endParaRPr lang="en-IN" dirty="0"/>
          </a:p>
          <a:p>
            <a:r>
              <a:rPr lang="en-IN" dirty="0"/>
              <a:t>Larson, H. J., Jarrett, C., </a:t>
            </a:r>
            <a:r>
              <a:rPr lang="en-IN" dirty="0" err="1"/>
              <a:t>Eckersberger</a:t>
            </a:r>
            <a:r>
              <a:rPr lang="en-IN" dirty="0"/>
              <a:t>, E., Smith, D. M. D., &amp; Paterson, P. (2014). Understanding vaccine hesitancy around vaccines and vaccination from a global perspective: A systematic review of published literature, 2007–2012. </a:t>
            </a:r>
            <a:r>
              <a:rPr lang="en-IN" i="1" dirty="0"/>
              <a:t>Vaccine</a:t>
            </a:r>
            <a:r>
              <a:rPr lang="en-IN" dirty="0"/>
              <a:t>, </a:t>
            </a:r>
            <a:r>
              <a:rPr lang="en-IN" i="1" dirty="0"/>
              <a:t>32</a:t>
            </a:r>
            <a:r>
              <a:rPr lang="en-IN" dirty="0"/>
              <a:t>(19), 2150–2159. </a:t>
            </a:r>
            <a:r>
              <a:rPr lang="en-IN" u="sng" dirty="0">
                <a:hlinkClick r:id="rId5"/>
              </a:rPr>
              <a:t>https://doi.org/10.1016/j.vaccine.2014.01.081</a:t>
            </a:r>
            <a:endParaRPr lang="en-IN" dirty="0"/>
          </a:p>
          <a:p>
            <a:r>
              <a:rPr lang="en-IN" dirty="0"/>
              <a:t>Patil, R., Gokhale, M., &amp; Borkar, A. (2021). Use of mobile applications and SMS-based health education in improving immunization rates. </a:t>
            </a:r>
            <a:r>
              <a:rPr lang="en-IN" i="1" dirty="0"/>
              <a:t>Journal of Public Health Research</a:t>
            </a:r>
            <a:r>
              <a:rPr lang="en-IN" dirty="0"/>
              <a:t>, </a:t>
            </a:r>
            <a:r>
              <a:rPr lang="en-IN" i="1" dirty="0"/>
              <a:t>10</a:t>
            </a:r>
            <a:r>
              <a:rPr lang="en-IN" dirty="0"/>
              <a:t>(1), 201–210. </a:t>
            </a:r>
            <a:r>
              <a:rPr lang="en-IN" u="sng" dirty="0">
                <a:hlinkClick r:id="rId6"/>
              </a:rPr>
              <a:t>https://doi.org/10.4081/jphr.2021.2121</a:t>
            </a:r>
            <a:endParaRPr lang="en-IN" dirty="0"/>
          </a:p>
          <a:p>
            <a:r>
              <a:rPr lang="en-IN" dirty="0"/>
              <a:t>UNICEF India. (2022). Social mobilizers combat vaccine hesitancy. Retrieved from </a:t>
            </a:r>
            <a:r>
              <a:rPr lang="en-IN" u="sng" dirty="0">
                <a:hlinkClick r:id="rId7"/>
              </a:rPr>
              <a:t>https://www.unicef.org/india/stories/social-mobilizers-combat-vaccine-hesitancy</a:t>
            </a:r>
            <a:endParaRPr lang="en-IN" dirty="0"/>
          </a:p>
          <a:p>
            <a:r>
              <a:rPr lang="en-US" dirty="0"/>
              <a:t>Desai, S., &amp; Alva, S. Maternal education and child health: is there a strong causal relationship?. </a:t>
            </a:r>
            <a:r>
              <a:rPr lang="en-US" i="1" dirty="0"/>
              <a:t>Demography</a:t>
            </a:r>
            <a:r>
              <a:rPr lang="en-US" dirty="0"/>
              <a:t>, </a:t>
            </a:r>
            <a:r>
              <a:rPr lang="en-US" i="1" dirty="0"/>
              <a:t>35</a:t>
            </a:r>
            <a:r>
              <a:rPr lang="en-US" dirty="0"/>
              <a:t>(1), 71–81.</a:t>
            </a:r>
          </a:p>
          <a:p>
            <a:r>
              <a:rPr lang="en-US" dirty="0"/>
              <a:t>Rudra, S. (2017). </a:t>
            </a:r>
            <a:r>
              <a:rPr lang="en-US" dirty="0" err="1"/>
              <a:t>Immunisation</a:t>
            </a:r>
            <a:r>
              <a:rPr lang="en-US" dirty="0"/>
              <a:t> coverage: India far away from meeting targets. Observer</a:t>
            </a:r>
          </a:p>
          <a:p>
            <a:r>
              <a:rPr lang="en-IN" dirty="0"/>
              <a:t>Research Foundation Expert Speak.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E78B5-4D0F-48A5-AF6C-6BF41009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C3348-17CF-EA8C-F382-CC0A3C352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81ED4-CC2A-460F-534D-8B8BBAED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A040EF-4D63-9541-138F-EC153F22A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6A8A6A-C31E-4168-95CC-86F43D82D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6949"/>
            <a:ext cx="10840583" cy="4093307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no. of visits done by the Student: 10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ctivities done by the student: </a:t>
            </a:r>
          </a:p>
          <a:p>
            <a:pPr marL="514350" indent="-514350">
              <a:buAutoNum type="arabicPeriod"/>
            </a:pPr>
            <a:r>
              <a:rPr lang="en-US" dirty="0">
                <a:cs typeface="Times New Roman" panose="02020603050405020304" pitchFamily="18" charset="0"/>
              </a:rPr>
              <a:t>Mapping and listing of the area.</a:t>
            </a:r>
          </a:p>
          <a:p>
            <a:pPr marL="514350" indent="-514350">
              <a:buAutoNum type="arabicPeriod"/>
            </a:pPr>
            <a:r>
              <a:rPr lang="en-US" dirty="0">
                <a:cs typeface="Times New Roman" panose="02020603050405020304" pitchFamily="18" charset="0"/>
              </a:rPr>
              <a:t>Interaction with the community and frontline healthcare workers. </a:t>
            </a:r>
          </a:p>
          <a:p>
            <a:pPr marL="514350" indent="-514350">
              <a:buAutoNum type="arabicPeriod"/>
            </a:pPr>
            <a:r>
              <a:rPr lang="en-US" dirty="0">
                <a:cs typeface="Times New Roman" panose="02020603050405020304" pitchFamily="18" charset="0"/>
              </a:rPr>
              <a:t>Conducted a study on determinants, care seeking and </a:t>
            </a:r>
            <a:r>
              <a:rPr lang="en-US" dirty="0" err="1">
                <a:cs typeface="Times New Roman" panose="02020603050405020304" pitchFamily="18" charset="0"/>
              </a:rPr>
              <a:t>managementof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diarrhoea</a:t>
            </a:r>
            <a:r>
              <a:rPr lang="en-US" dirty="0">
                <a:cs typeface="Times New Roman" panose="02020603050405020304" pitchFamily="18" charset="0"/>
              </a:rPr>
              <a:t> among children aged 0-5 years. (Group project).</a:t>
            </a:r>
          </a:p>
          <a:p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F98C7EF-ECB1-2AE6-B838-EA4532057D45}"/>
              </a:ext>
            </a:extLst>
          </p:cNvPr>
          <p:cNvSpPr txBox="1">
            <a:spLocks/>
          </p:cNvSpPr>
          <p:nvPr/>
        </p:nvSpPr>
        <p:spPr>
          <a:xfrm>
            <a:off x="551538" y="13026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INVOLVEMENT IN COMMUNITY OUTREACH PROGRAMME (COP) ACTIVITIES</a:t>
            </a:r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val="301001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D7915-6F46-E25B-9412-095A7D58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34CCF5-037E-3DC4-AA7E-D1B8DF64D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81228-4599-E355-92F6-07613C02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9CE3A-0204-CDEC-8F76-906E9FEFC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32198FB-C418-AC90-022A-271729B5CA02}"/>
              </a:ext>
            </a:extLst>
          </p:cNvPr>
          <p:cNvSpPr txBox="1">
            <a:spLocks/>
          </p:cNvSpPr>
          <p:nvPr/>
        </p:nvSpPr>
        <p:spPr>
          <a:xfrm>
            <a:off x="1347951" y="1465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KEY LEARNING FROM COP ACTIVITIES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3FD81-CA0B-D73E-01E0-E5B8CB012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485" y="1472160"/>
            <a:ext cx="10515600" cy="470480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Mapping and Listing of the Area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b="1" dirty="0"/>
              <a:t>Understanding Community Layout</a:t>
            </a:r>
            <a:r>
              <a:rPr lang="en-US" dirty="0"/>
              <a:t>: Developed a detailed understanding of the geographical distribution of households, health facilities, and key resources.</a:t>
            </a:r>
          </a:p>
          <a:p>
            <a:r>
              <a:rPr lang="en-US" b="1" dirty="0"/>
              <a:t> Interaction with Community &amp; FLHWs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Observed field-level challenges (resource gaps, cultural barriers).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Gained clarity on roles of ASHA, ANM, and AWW.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Learned community engagement and trust-building skills.</a:t>
            </a:r>
          </a:p>
          <a:p>
            <a:r>
              <a:rPr lang="en-US" dirty="0"/>
              <a:t> </a:t>
            </a:r>
            <a:r>
              <a:rPr lang="en-US" b="1" dirty="0"/>
              <a:t>IDI with the mothers/caregivers on determinants of </a:t>
            </a:r>
            <a:r>
              <a:rPr lang="en-US" b="1" dirty="0" err="1"/>
              <a:t>diarrhoea</a:t>
            </a:r>
            <a:endParaRPr lang="en-US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Understood their knowledge about the </a:t>
            </a:r>
            <a:r>
              <a:rPr lang="en-US" dirty="0" err="1"/>
              <a:t>diarrhoea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Learned about what do they do in case of </a:t>
            </a:r>
            <a:r>
              <a:rPr lang="en-US" dirty="0" err="1"/>
              <a:t>diarrhoea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904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130EB-4D58-4BE5-09AE-741BDEBE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B87AE9-2C53-782C-7188-0F0AD532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D3474-04E0-CC6B-A707-9B7021153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CDB4FA-6056-CF0B-DA03-AED70ADF0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C3D07A2-CE40-DDD5-F6D3-8D7C11AFBAF1}"/>
              </a:ext>
            </a:extLst>
          </p:cNvPr>
          <p:cNvSpPr txBox="1">
            <a:spLocks/>
          </p:cNvSpPr>
          <p:nvPr/>
        </p:nvSpPr>
        <p:spPr>
          <a:xfrm>
            <a:off x="1262743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COP FIELD ACTIVITIES PHOTOGRAPHS</a:t>
            </a:r>
            <a:endParaRPr lang="en-IN" sz="4000" b="1" dirty="0"/>
          </a:p>
        </p:txBody>
      </p:sp>
      <p:pic>
        <p:nvPicPr>
          <p:cNvPr id="7" name="Content Placeholder 6" descr="A group of people standing outside a building&#10;&#10;AI-generated content may be incorrect.">
            <a:extLst>
              <a:ext uri="{FF2B5EF4-FFF2-40B4-BE49-F238E27FC236}">
                <a16:creationId xmlns:a16="http://schemas.microsoft.com/office/drawing/2014/main" id="{96D4C1BB-B007-7501-5F13-53F7431D4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06" y="2053478"/>
            <a:ext cx="4459816" cy="3344862"/>
          </a:xfrm>
        </p:spPr>
      </p:pic>
      <p:pic>
        <p:nvPicPr>
          <p:cNvPr id="9" name="Picture 8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51073C4B-5F91-0A38-F507-0F6512103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3478"/>
            <a:ext cx="4887686" cy="33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23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8" name="Content Placeholder 7" descr="A screenshot of a phone&#10;&#10;AI-generated content may be incorrect.">
            <a:extLst>
              <a:ext uri="{FF2B5EF4-FFF2-40B4-BE49-F238E27FC236}">
                <a16:creationId xmlns:a16="http://schemas.microsoft.com/office/drawing/2014/main" id="{EECD4534-25C5-6AB9-3F05-F3D0C20E4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254" y="1825625"/>
            <a:ext cx="2817491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N" b="1" dirty="0"/>
              <a:t>Prevalence </a:t>
            </a:r>
          </a:p>
          <a:p>
            <a:pPr marL="0" indent="0">
              <a:buNone/>
            </a:pPr>
            <a:r>
              <a:rPr lang="en-IN" dirty="0"/>
              <a:t>According to the NFHS-5 report the immunization coverage has been increased from 62% (NFHS-4) to 77%.</a:t>
            </a:r>
          </a:p>
          <a:p>
            <a:pPr marL="0" indent="0">
              <a:buNone/>
            </a:pPr>
            <a:r>
              <a:rPr lang="en-IN" b="1" dirty="0"/>
              <a:t>Interventions</a:t>
            </a:r>
          </a:p>
          <a:p>
            <a:pPr marL="0" indent="0">
              <a:buNone/>
            </a:pPr>
            <a:r>
              <a:rPr lang="en-IN" dirty="0"/>
              <a:t>Many initiatives like UIP, mission </a:t>
            </a:r>
            <a:r>
              <a:rPr lang="en-IN" dirty="0" err="1"/>
              <a:t>indradhanush</a:t>
            </a:r>
            <a:r>
              <a:rPr lang="en-IN" dirty="0"/>
              <a:t>, and health education campaigns led to this increase in the immunization rate. Along with these maternal education also played a pivotal role in the immunization. </a:t>
            </a:r>
          </a:p>
          <a:p>
            <a:pPr marL="0" indent="0">
              <a:buNone/>
            </a:pPr>
            <a:r>
              <a:rPr lang="en-IN" b="1" dirty="0"/>
              <a:t>Challenges</a:t>
            </a:r>
          </a:p>
          <a:p>
            <a:pPr marL="0" indent="0">
              <a:buNone/>
            </a:pPr>
            <a:r>
              <a:rPr lang="en-IN" dirty="0"/>
              <a:t>Still challenges exist in immunization like lack of knowledge, limited access, vaccine hesitancy exists.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To access How the health education and communication campaigns influence immunization rates.</a:t>
            </a:r>
          </a:p>
          <a:p>
            <a:r>
              <a:rPr lang="en-IN" dirty="0"/>
              <a:t>Which strategies and channels of health education are most effective in raising immunization uptake.</a:t>
            </a:r>
          </a:p>
          <a:p>
            <a:r>
              <a:rPr lang="en-US" dirty="0"/>
              <a:t>To assess how a mother’s level of education impacts full immunization coverage among children in India.</a:t>
            </a: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Study Design: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This is a secondary research (based on existing data and published studies, no new data collection).</a:t>
            </a:r>
          </a:p>
          <a:p>
            <a:r>
              <a:rPr lang="en-IN" b="1" dirty="0"/>
              <a:t>Type:</a:t>
            </a:r>
            <a:r>
              <a:rPr lang="en-IN" dirty="0"/>
              <a:t> Descriptive secondary research</a:t>
            </a:r>
          </a:p>
          <a:p>
            <a:r>
              <a:rPr lang="en-IN" b="1" dirty="0"/>
              <a:t>Data Source</a:t>
            </a:r>
            <a:endParaRPr lang="en-IN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en-IN" dirty="0"/>
              <a:t>Articles and reports were identified through online search using keywords such as “immunization in India,” “health education campaigns,” “vaccine awareness,” and “NFHS immunization.”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en-IN" dirty="0"/>
              <a:t>Specific scientific databases like </a:t>
            </a:r>
            <a:r>
              <a:rPr lang="en-IN" dirty="0" err="1"/>
              <a:t>Pubmed</a:t>
            </a:r>
            <a:r>
              <a:rPr lang="en-IN" dirty="0"/>
              <a:t>, Google Scholar, Web of science, Scopus were searched.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Grey literature were also included like- NFHS reports, Ministry of health reports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Inclusion:</a:t>
            </a:r>
            <a:endParaRPr lang="en-IN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en-IN" dirty="0"/>
              <a:t>Studies and data from 2010–2024.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Address health education, communication strategies and immunization impact.</a:t>
            </a:r>
          </a:p>
          <a:p>
            <a:r>
              <a:rPr lang="en-IN" b="1" dirty="0"/>
              <a:t>Exclusion:</a:t>
            </a:r>
            <a:endParaRPr lang="en-IN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en-IN" dirty="0"/>
              <a:t>Studies unrelated to health education or vaccine uptake.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en-IN" dirty="0"/>
              <a:t>Articles without sufficient methodological detail.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DAA6B01-C883-01B2-4AE6-89061B6E8D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0042459"/>
              </p:ext>
            </p:extLst>
          </p:nvPr>
        </p:nvGraphicFramePr>
        <p:xfrm>
          <a:off x="2695902" y="1690687"/>
          <a:ext cx="7046811" cy="405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1026" name="Picture 2" descr="Output image">
            <a:extLst>
              <a:ext uri="{FF2B5EF4-FFF2-40B4-BE49-F238E27FC236}">
                <a16:creationId xmlns:a16="http://schemas.microsoft.com/office/drawing/2014/main" id="{A530307F-AE98-0382-78BC-4A19E8342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914" y="1513115"/>
            <a:ext cx="7966315" cy="474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4B45DB1-E83D-9649-41B1-673AFE2A3B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6598288"/>
              </p:ext>
            </p:extLst>
          </p:nvPr>
        </p:nvGraphicFramePr>
        <p:xfrm>
          <a:off x="1981201" y="1634084"/>
          <a:ext cx="7663542" cy="4244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1196</Words>
  <Application>Microsoft Office PowerPoint</Application>
  <PresentationFormat>Widescreen</PresentationFormat>
  <Paragraphs>108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Office Theme</vt:lpstr>
      <vt:lpstr>A Study on the Impact of Health Education on Immunization Rates in India </vt:lpstr>
      <vt:lpstr>Mentor Approval</vt:lpstr>
      <vt:lpstr>Introduction </vt:lpstr>
      <vt:lpstr>Objectives of Your Study</vt:lpstr>
      <vt:lpstr>Methodology </vt:lpstr>
      <vt:lpstr>Methodology </vt:lpstr>
      <vt:lpstr>Results </vt:lpstr>
      <vt:lpstr>Results </vt:lpstr>
      <vt:lpstr>Results </vt:lpstr>
      <vt:lpstr>Discussion </vt:lpstr>
      <vt:lpstr>Discussion </vt:lpstr>
      <vt:lpstr>Conclusion</vt:lpstr>
      <vt:lpstr>References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Rishik Gandotra</cp:lastModifiedBy>
  <cp:revision>13</cp:revision>
  <dcterms:created xsi:type="dcterms:W3CDTF">2022-05-20T15:11:38Z</dcterms:created>
  <dcterms:modified xsi:type="dcterms:W3CDTF">2025-08-19T07:21:27Z</dcterms:modified>
</cp:coreProperties>
</file>