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4" r:id="rId3"/>
    <p:sldId id="282" r:id="rId4"/>
    <p:sldId id="274" r:id="rId5"/>
    <p:sldId id="260" r:id="rId6"/>
    <p:sldId id="259" r:id="rId7"/>
    <p:sldId id="285" r:id="rId8"/>
    <p:sldId id="261" r:id="rId9"/>
    <p:sldId id="262" r:id="rId10"/>
    <p:sldId id="263" r:id="rId11"/>
    <p:sldId id="264" r:id="rId12"/>
    <p:sldId id="311" r:id="rId13"/>
    <p:sldId id="265" r:id="rId14"/>
    <p:sldId id="267" r:id="rId15"/>
    <p:sldId id="273" r:id="rId16"/>
    <p:sldId id="279" r:id="rId17"/>
    <p:sldId id="280" r:id="rId18"/>
    <p:sldId id="270" r:id="rId19"/>
    <p:sldId id="26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77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Nurses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20–30</c:v>
                </c:pt>
                <c:pt idx="1">
                  <c:v>31–40</c:v>
                </c:pt>
                <c:pt idx="2">
                  <c:v>41–50</c:v>
                </c:pt>
                <c:pt idx="3">
                  <c:v>51+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110</c:v>
                </c:pt>
                <c:pt idx="1">
                  <c:v>85</c:v>
                </c:pt>
                <c:pt idx="2">
                  <c:v>40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66-457B-8FCE-C93B3CB4E8C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Avg Score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Confidence in use</c:v>
                </c:pt>
                <c:pt idx="1">
                  <c:v>Improves patient care</c:v>
                </c:pt>
                <c:pt idx="2">
                  <c:v>Willingness to learn</c:v>
                </c:pt>
                <c:pt idx="3">
                  <c:v>Understands benefits</c:v>
                </c:pt>
                <c:pt idx="4">
                  <c:v>Organizational support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4.2</c:v>
                </c:pt>
                <c:pt idx="2">
                  <c:v>4.4000000000000004</c:v>
                </c:pt>
                <c:pt idx="3">
                  <c:v>4.0999999999999996</c:v>
                </c:pt>
                <c:pt idx="4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C2-424C-B000-E1F4E8D3B65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Avg Score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Lack of training</c:v>
                </c:pt>
                <c:pt idx="1">
                  <c:v>Time-consuming</c:v>
                </c:pt>
                <c:pt idx="2">
                  <c:v>Tech problems</c:v>
                </c:pt>
                <c:pt idx="3">
                  <c:v>No decision role</c:v>
                </c:pt>
                <c:pt idx="4">
                  <c:v>Fear of errors</c:v>
                </c:pt>
                <c:pt idx="5">
                  <c:v>Lack of IT support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4.3</c:v>
                </c:pt>
                <c:pt idx="1">
                  <c:v>3.8</c:v>
                </c:pt>
                <c:pt idx="2">
                  <c:v>4</c:v>
                </c:pt>
                <c:pt idx="3">
                  <c:v>4.0999999999999996</c:v>
                </c:pt>
                <c:pt idx="4">
                  <c:v>3.6</c:v>
                </c:pt>
                <c:pt idx="5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82-4D0E-9A1F-E60A1B8F3F2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13-07-2025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AE6FA-ED44-2E7C-0173-D6C795B6B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6052E1-98DC-1394-FA81-8B113F93E9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35001F-5C9D-EDDD-D27C-22709CA55D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DC616-88AD-FA40-6F13-46E6D0E593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70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13-07-2025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13-07-2025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13-07-2025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13-07-2025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13-07-2025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13-07-2025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13-07-2025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13-07-2025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13-07-2025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13-07-2025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13-07-2025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13-07-2025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" y="1122363"/>
            <a:ext cx="11978640" cy="2398078"/>
          </a:xfrm>
        </p:spPr>
        <p:txBody>
          <a:bodyPr anchor="ctr">
            <a:noAutofit/>
          </a:bodyPr>
          <a:lstStyle/>
          <a:p>
            <a:r>
              <a:rPr lang="en-US" sz="3000" b="1" kern="1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Assessing Electronic Health Record (EHR) Implementation Readiness and Perceived Barriers Among Nurses: A Mixed-Methods Approach at Vasant Rao Pawar medical college(Nashik)</a:t>
            </a:r>
            <a:endParaRPr lang="en-IN" sz="3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02207" y="4711015"/>
            <a:ext cx="7400544" cy="1738058"/>
          </a:xfrm>
        </p:spPr>
        <p:txBody>
          <a:bodyPr>
            <a:normAutofit lnSpcReduction="10000"/>
          </a:bodyPr>
          <a:lstStyle/>
          <a:p>
            <a:pPr algn="r"/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Presented by- </a:t>
            </a:r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Ankit Pal</a:t>
            </a:r>
          </a:p>
          <a:p>
            <a:pPr algn="r"/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(PG/23/018)</a:t>
            </a:r>
          </a:p>
          <a:p>
            <a:pPr algn="r"/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Mentor- </a:t>
            </a:r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Dr. Sumant Swain</a:t>
            </a:r>
          </a:p>
          <a:p>
            <a:pPr algn="r"/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D8F91E3-1E3C-9007-7D40-4422B4E5E494}"/>
              </a:ext>
            </a:extLst>
          </p:cNvPr>
          <p:cNvSpPr txBox="1">
            <a:spLocks/>
          </p:cNvSpPr>
          <p:nvPr/>
        </p:nvSpPr>
        <p:spPr>
          <a:xfrm>
            <a:off x="1524000" y="3705785"/>
            <a:ext cx="91440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1800" b="1" kern="1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International Institute of Health Management Research, Delhi</a:t>
            </a:r>
            <a:endParaRPr lang="en-IN" sz="1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1606423-FC70-FB4F-BD70-AF10561CA2EF}"/>
              </a:ext>
            </a:extLst>
          </p:cNvPr>
          <p:cNvSpPr/>
          <p:nvPr/>
        </p:nvSpPr>
        <p:spPr>
          <a:xfrm>
            <a:off x="4756456" y="601402"/>
            <a:ext cx="2695904" cy="67431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E5BB9DD-C34F-AA9B-4FAE-C4477AA1C9E0}"/>
              </a:ext>
            </a:extLst>
          </p:cNvPr>
          <p:cNvSpPr/>
          <p:nvPr/>
        </p:nvSpPr>
        <p:spPr>
          <a:xfrm>
            <a:off x="734568" y="1709755"/>
            <a:ext cx="5446775" cy="60445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EHR Readiness Scores (1 to 5 scale)</a:t>
            </a:r>
          </a:p>
          <a:p>
            <a:endParaRPr lang="en-US" b="1" dirty="0"/>
          </a:p>
          <a:p>
            <a:pPr marL="0" indent="0">
              <a:buNone/>
            </a:pPr>
            <a:endParaRPr lang="en-IN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7DE91D0-1EDD-A49D-8D8A-1A5AC96581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463650"/>
              </p:ext>
            </p:extLst>
          </p:nvPr>
        </p:nvGraphicFramePr>
        <p:xfrm>
          <a:off x="6647688" y="1646238"/>
          <a:ext cx="5294376" cy="4160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DF6B784-28EA-3E69-8819-3BE64669BA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448383"/>
              </p:ext>
            </p:extLst>
          </p:nvPr>
        </p:nvGraphicFramePr>
        <p:xfrm>
          <a:off x="654304" y="2574426"/>
          <a:ext cx="5941568" cy="3342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0784">
                  <a:extLst>
                    <a:ext uri="{9D8B030D-6E8A-4147-A177-3AD203B41FA5}">
                      <a16:colId xmlns:a16="http://schemas.microsoft.com/office/drawing/2014/main" val="1227350662"/>
                    </a:ext>
                  </a:extLst>
                </a:gridCol>
                <a:gridCol w="2970784">
                  <a:extLst>
                    <a:ext uri="{9D8B030D-6E8A-4147-A177-3AD203B41FA5}">
                      <a16:colId xmlns:a16="http://schemas.microsoft.com/office/drawing/2014/main" val="244235353"/>
                    </a:ext>
                  </a:extLst>
                </a:gridCol>
              </a:tblGrid>
              <a:tr h="572321">
                <a:tc>
                  <a:txBody>
                    <a:bodyPr/>
                    <a:lstStyle/>
                    <a:p>
                      <a:r>
                        <a:rPr lang="en-US" dirty="0"/>
                        <a:t>Key Areas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Average Scores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134423"/>
                  </a:ext>
                </a:extLst>
              </a:tr>
              <a:tr h="483756">
                <a:tc>
                  <a:txBody>
                    <a:bodyPr/>
                    <a:lstStyle/>
                    <a:p>
                      <a:r>
                        <a:rPr lang="en-US" dirty="0"/>
                        <a:t>Confidence in EHR use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995518"/>
                  </a:ext>
                </a:extLst>
              </a:tr>
              <a:tr h="834977">
                <a:tc>
                  <a:txBody>
                    <a:bodyPr/>
                    <a:lstStyle/>
                    <a:p>
                      <a:r>
                        <a:rPr lang="en-US" dirty="0"/>
                        <a:t>Belief in improved patient care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4.2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266001"/>
                  </a:ext>
                </a:extLst>
              </a:tr>
              <a:tr h="4837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Willingness to learn: 4.4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4.4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363102"/>
                  </a:ext>
                </a:extLst>
              </a:tr>
              <a:tr h="483756">
                <a:tc>
                  <a:txBody>
                    <a:bodyPr/>
                    <a:lstStyle/>
                    <a:p>
                      <a:r>
                        <a:rPr lang="en-US" dirty="0"/>
                        <a:t>Understanding benefits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493213"/>
                  </a:ext>
                </a:extLst>
              </a:tr>
              <a:tr h="483756">
                <a:tc>
                  <a:txBody>
                    <a:bodyPr/>
                    <a:lstStyle/>
                    <a:p>
                      <a:r>
                        <a:rPr lang="en-US" dirty="0"/>
                        <a:t>Organizational support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3.5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167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D54927D-A348-8DB4-E32F-72DD176A8F7A}"/>
              </a:ext>
            </a:extLst>
          </p:cNvPr>
          <p:cNvSpPr/>
          <p:nvPr/>
        </p:nvSpPr>
        <p:spPr>
          <a:xfrm>
            <a:off x="4756456" y="601402"/>
            <a:ext cx="2695904" cy="67431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234B96B-E137-4E61-B825-06374B33F5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243029"/>
              </p:ext>
            </p:extLst>
          </p:nvPr>
        </p:nvGraphicFramePr>
        <p:xfrm>
          <a:off x="5961888" y="1870075"/>
          <a:ext cx="6062472" cy="4242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C2F372A-977C-EE0C-7EA1-3630A83D33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825089"/>
              </p:ext>
            </p:extLst>
          </p:nvPr>
        </p:nvGraphicFramePr>
        <p:xfrm>
          <a:off x="324559" y="2141537"/>
          <a:ext cx="5222802" cy="3982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1401">
                  <a:extLst>
                    <a:ext uri="{9D8B030D-6E8A-4147-A177-3AD203B41FA5}">
                      <a16:colId xmlns:a16="http://schemas.microsoft.com/office/drawing/2014/main" val="3599490362"/>
                    </a:ext>
                  </a:extLst>
                </a:gridCol>
                <a:gridCol w="2611401">
                  <a:extLst>
                    <a:ext uri="{9D8B030D-6E8A-4147-A177-3AD203B41FA5}">
                      <a16:colId xmlns:a16="http://schemas.microsoft.com/office/drawing/2014/main" val="1241196270"/>
                    </a:ext>
                  </a:extLst>
                </a:gridCol>
              </a:tblGrid>
              <a:tr h="550677">
                <a:tc>
                  <a:txBody>
                    <a:bodyPr/>
                    <a:lstStyle/>
                    <a:p>
                      <a:r>
                        <a:rPr lang="en-US" b="1" dirty="0"/>
                        <a:t>Barriers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Mean Barrier Scores 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573539"/>
                  </a:ext>
                </a:extLst>
              </a:tr>
              <a:tr h="558325">
                <a:tc>
                  <a:txBody>
                    <a:bodyPr/>
                    <a:lstStyle/>
                    <a:p>
                      <a:r>
                        <a:rPr lang="en-US" dirty="0"/>
                        <a:t>Lack of training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4.3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9191563"/>
                  </a:ext>
                </a:extLst>
              </a:tr>
              <a:tr h="558325">
                <a:tc>
                  <a:txBody>
                    <a:bodyPr/>
                    <a:lstStyle/>
                    <a:p>
                      <a:r>
                        <a:rPr lang="en-US" dirty="0"/>
                        <a:t>Time-consuming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3.8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531301"/>
                  </a:ext>
                </a:extLst>
              </a:tr>
              <a:tr h="558325">
                <a:tc>
                  <a:txBody>
                    <a:bodyPr/>
                    <a:lstStyle/>
                    <a:p>
                      <a:r>
                        <a:rPr lang="en-US" dirty="0"/>
                        <a:t>Technical problems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1010871"/>
                  </a:ext>
                </a:extLst>
              </a:tr>
              <a:tr h="628732">
                <a:tc>
                  <a:txBody>
                    <a:bodyPr/>
                    <a:lstStyle/>
                    <a:p>
                      <a:r>
                        <a:rPr lang="en-US" dirty="0"/>
                        <a:t>Not involved in decision-making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745171"/>
                  </a:ext>
                </a:extLst>
              </a:tr>
              <a:tr h="558325">
                <a:tc>
                  <a:txBody>
                    <a:bodyPr/>
                    <a:lstStyle/>
                    <a:p>
                      <a:r>
                        <a:rPr lang="en-US" dirty="0"/>
                        <a:t>Fear of errors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3.6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6377602"/>
                  </a:ext>
                </a:extLst>
              </a:tr>
              <a:tr h="558325">
                <a:tc>
                  <a:txBody>
                    <a:bodyPr/>
                    <a:lstStyle/>
                    <a:p>
                      <a:r>
                        <a:rPr lang="en-US" dirty="0"/>
                        <a:t>Lack of IT support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4.2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284075"/>
                  </a:ext>
                </a:extLst>
              </a:tr>
            </a:tbl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C64E91F-14E8-3089-12E3-07B0BDD51C48}"/>
              </a:ext>
            </a:extLst>
          </p:cNvPr>
          <p:cNvSpPr/>
          <p:nvPr/>
        </p:nvSpPr>
        <p:spPr>
          <a:xfrm>
            <a:off x="1225297" y="1564491"/>
            <a:ext cx="2980944" cy="46750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b="1" dirty="0">
                <a:solidFill>
                  <a:schemeClr val="tx1"/>
                </a:solidFill>
              </a:rPr>
              <a:t>Mean Barrier Scores </a:t>
            </a:r>
            <a:endParaRPr lang="en-IN" sz="2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1D8EC-B889-E98C-7E1B-9E987ADCA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00C2800-7C0A-548E-168C-1DC6FC0D3530}"/>
              </a:ext>
            </a:extLst>
          </p:cNvPr>
          <p:cNvSpPr/>
          <p:nvPr/>
        </p:nvSpPr>
        <p:spPr>
          <a:xfrm>
            <a:off x="4549504" y="1946826"/>
            <a:ext cx="929050" cy="927701"/>
          </a:xfrm>
          <a:custGeom>
            <a:avLst/>
            <a:gdLst>
              <a:gd name="connsiteX0" fmla="*/ 141075 w 1238733"/>
              <a:gd name="connsiteY0" fmla="*/ 143 h 1236935"/>
              <a:gd name="connsiteX1" fmla="*/ 1039983 w 1238733"/>
              <a:gd name="connsiteY1" fmla="*/ 37228 h 1236935"/>
              <a:gd name="connsiteX2" fmla="*/ 1123967 w 1238733"/>
              <a:gd name="connsiteY2" fmla="*/ 253105 h 1236935"/>
              <a:gd name="connsiteX3" fmla="*/ 1123961 w 1238733"/>
              <a:gd name="connsiteY3" fmla="*/ 663261 h 1236935"/>
              <a:gd name="connsiteX4" fmla="*/ 1238733 w 1238733"/>
              <a:gd name="connsiteY4" fmla="*/ 732836 h 1236935"/>
              <a:gd name="connsiteX5" fmla="*/ 955975 w 1238733"/>
              <a:gd name="connsiteY5" fmla="*/ 955975 h 1236935"/>
              <a:gd name="connsiteX6" fmla="*/ 734634 w 1238733"/>
              <a:gd name="connsiteY6" fmla="*/ 1236935 h 1236935"/>
              <a:gd name="connsiteX7" fmla="*/ 718363 w 1238733"/>
              <a:gd name="connsiteY7" fmla="*/ 1198991 h 1236935"/>
              <a:gd name="connsiteX8" fmla="*/ 253105 w 1238733"/>
              <a:gd name="connsiteY8" fmla="*/ 1123967 h 1236935"/>
              <a:gd name="connsiteX9" fmla="*/ 37228 w 1238733"/>
              <a:gd name="connsiteY9" fmla="*/ 1039982 h 1236935"/>
              <a:gd name="connsiteX10" fmla="*/ 143 w 1238733"/>
              <a:gd name="connsiteY10" fmla="*/ 141075 h 1236935"/>
              <a:gd name="connsiteX11" fmla="*/ 141075 w 1238733"/>
              <a:gd name="connsiteY11" fmla="*/ 143 h 1236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38733" h="1236935">
                <a:moveTo>
                  <a:pt x="141075" y="143"/>
                </a:moveTo>
                <a:lnTo>
                  <a:pt x="1039983" y="37228"/>
                </a:lnTo>
                <a:cubicBezTo>
                  <a:pt x="1150210" y="40832"/>
                  <a:pt x="1201675" y="175397"/>
                  <a:pt x="1123967" y="253105"/>
                </a:cubicBezTo>
                <a:cubicBezTo>
                  <a:pt x="1011026" y="366046"/>
                  <a:pt x="1011059" y="550359"/>
                  <a:pt x="1123961" y="663261"/>
                </a:cubicBezTo>
                <a:cubicBezTo>
                  <a:pt x="1157402" y="696702"/>
                  <a:pt x="1196308" y="719275"/>
                  <a:pt x="1238733" y="732836"/>
                </a:cubicBezTo>
                <a:cubicBezTo>
                  <a:pt x="1137542" y="794251"/>
                  <a:pt x="1042723" y="869228"/>
                  <a:pt x="955975" y="955975"/>
                </a:cubicBezTo>
                <a:cubicBezTo>
                  <a:pt x="869228" y="1042722"/>
                  <a:pt x="795176" y="1136618"/>
                  <a:pt x="734634" y="1236935"/>
                </a:cubicBezTo>
                <a:cubicBezTo>
                  <a:pt x="731003" y="1224266"/>
                  <a:pt x="725563" y="1211635"/>
                  <a:pt x="718363" y="1198991"/>
                </a:cubicBezTo>
                <a:cubicBezTo>
                  <a:pt x="620823" y="1014652"/>
                  <a:pt x="387720" y="989352"/>
                  <a:pt x="253105" y="1123967"/>
                </a:cubicBezTo>
                <a:cubicBezTo>
                  <a:pt x="175398" y="1201675"/>
                  <a:pt x="41718" y="1151096"/>
                  <a:pt x="37228" y="1039982"/>
                </a:cubicBezTo>
                <a:lnTo>
                  <a:pt x="143" y="141075"/>
                </a:lnTo>
                <a:cubicBezTo>
                  <a:pt x="-3449" y="61573"/>
                  <a:pt x="61573" y="-3449"/>
                  <a:pt x="141075" y="143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algn="ctr"/>
            <a:endParaRPr lang="en-US" sz="1500" b="1" dirty="0">
              <a:solidFill>
                <a:schemeClr val="bg1"/>
              </a:solidFill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0F94DBB6-1691-8D80-6043-3B001B7EC241}"/>
              </a:ext>
            </a:extLst>
          </p:cNvPr>
          <p:cNvSpPr/>
          <p:nvPr/>
        </p:nvSpPr>
        <p:spPr>
          <a:xfrm>
            <a:off x="6712095" y="1953278"/>
            <a:ext cx="927033" cy="929046"/>
          </a:xfrm>
          <a:custGeom>
            <a:avLst/>
            <a:gdLst>
              <a:gd name="connsiteX0" fmla="*/ 1094982 w 1236044"/>
              <a:gd name="connsiteY0" fmla="*/ 145 h 1238728"/>
              <a:gd name="connsiteX1" fmla="*/ 1235900 w 1236044"/>
              <a:gd name="connsiteY1" fmla="*/ 141064 h 1238728"/>
              <a:gd name="connsiteX2" fmla="*/ 1198817 w 1236044"/>
              <a:gd name="connsiteY2" fmla="*/ 1039977 h 1238728"/>
              <a:gd name="connsiteX3" fmla="*/ 982898 w 1236044"/>
              <a:gd name="connsiteY3" fmla="*/ 1124009 h 1238728"/>
              <a:gd name="connsiteX4" fmla="*/ 572757 w 1236044"/>
              <a:gd name="connsiteY4" fmla="*/ 1124019 h 1238728"/>
              <a:gd name="connsiteX5" fmla="*/ 503207 w 1236044"/>
              <a:gd name="connsiteY5" fmla="*/ 1238728 h 1238728"/>
              <a:gd name="connsiteX6" fmla="*/ 280072 w 1236044"/>
              <a:gd name="connsiteY6" fmla="*/ 955975 h 1238728"/>
              <a:gd name="connsiteX7" fmla="*/ 0 w 1236044"/>
              <a:gd name="connsiteY7" fmla="*/ 733749 h 1238728"/>
              <a:gd name="connsiteX8" fmla="*/ 37935 w 1236044"/>
              <a:gd name="connsiteY8" fmla="*/ 717470 h 1238728"/>
              <a:gd name="connsiteX9" fmla="*/ 112967 w 1236044"/>
              <a:gd name="connsiteY9" fmla="*/ 252218 h 1238728"/>
              <a:gd name="connsiteX10" fmla="*/ 196069 w 1236044"/>
              <a:gd name="connsiteY10" fmla="*/ 37229 h 1238728"/>
              <a:gd name="connsiteX11" fmla="*/ 1094982 w 1236044"/>
              <a:gd name="connsiteY11" fmla="*/ 145 h 1238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36044" h="1238728">
                <a:moveTo>
                  <a:pt x="1094982" y="145"/>
                </a:moveTo>
                <a:cubicBezTo>
                  <a:pt x="1174453" y="-3477"/>
                  <a:pt x="1239523" y="61593"/>
                  <a:pt x="1235900" y="141064"/>
                </a:cubicBezTo>
                <a:lnTo>
                  <a:pt x="1198817" y="1039977"/>
                </a:lnTo>
                <a:cubicBezTo>
                  <a:pt x="1195219" y="1150212"/>
                  <a:pt x="1060593" y="1201704"/>
                  <a:pt x="982898" y="1124009"/>
                </a:cubicBezTo>
                <a:cubicBezTo>
                  <a:pt x="869999" y="1011110"/>
                  <a:pt x="685703" y="1011073"/>
                  <a:pt x="572757" y="1124019"/>
                </a:cubicBezTo>
                <a:cubicBezTo>
                  <a:pt x="539360" y="1157416"/>
                  <a:pt x="516780" y="1196315"/>
                  <a:pt x="503207" y="1238728"/>
                </a:cubicBezTo>
                <a:cubicBezTo>
                  <a:pt x="441808" y="1137554"/>
                  <a:pt x="366798" y="1042701"/>
                  <a:pt x="280072" y="955975"/>
                </a:cubicBezTo>
                <a:cubicBezTo>
                  <a:pt x="194268" y="870171"/>
                  <a:pt x="99416" y="795162"/>
                  <a:pt x="0" y="733749"/>
                </a:cubicBezTo>
                <a:cubicBezTo>
                  <a:pt x="12665" y="730115"/>
                  <a:pt x="25345" y="724723"/>
                  <a:pt x="37935" y="717470"/>
                </a:cubicBezTo>
                <a:cubicBezTo>
                  <a:pt x="222289" y="619945"/>
                  <a:pt x="247573" y="386824"/>
                  <a:pt x="112967" y="252218"/>
                </a:cubicBezTo>
                <a:cubicBezTo>
                  <a:pt x="35272" y="174523"/>
                  <a:pt x="87688" y="40820"/>
                  <a:pt x="196069" y="37229"/>
                </a:cubicBezTo>
                <a:lnTo>
                  <a:pt x="1094982" y="145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algn="ctr"/>
            <a:endParaRPr lang="en-US" sz="1500" b="1" dirty="0">
              <a:solidFill>
                <a:schemeClr val="bg1"/>
              </a:solidFill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951B445-2470-2DB1-A398-06A7C1A2CAAD}"/>
              </a:ext>
            </a:extLst>
          </p:cNvPr>
          <p:cNvSpPr/>
          <p:nvPr/>
        </p:nvSpPr>
        <p:spPr>
          <a:xfrm>
            <a:off x="5533964" y="2097608"/>
            <a:ext cx="1134281" cy="241278"/>
          </a:xfrm>
          <a:custGeom>
            <a:avLst/>
            <a:gdLst>
              <a:gd name="connsiteX0" fmla="*/ 722484 w 1512374"/>
              <a:gd name="connsiteY0" fmla="*/ 250 h 321704"/>
              <a:gd name="connsiteX1" fmla="*/ 734505 w 1512374"/>
              <a:gd name="connsiteY1" fmla="*/ 5846 h 321704"/>
              <a:gd name="connsiteX2" fmla="*/ 830266 w 1512374"/>
              <a:gd name="connsiteY2" fmla="*/ 94375 h 321704"/>
              <a:gd name="connsiteX3" fmla="*/ 1491556 w 1512374"/>
              <a:gd name="connsiteY3" fmla="*/ 255151 h 321704"/>
              <a:gd name="connsiteX4" fmla="*/ 1512374 w 1512374"/>
              <a:gd name="connsiteY4" fmla="*/ 286781 h 321704"/>
              <a:gd name="connsiteX5" fmla="*/ 1462648 w 1512374"/>
              <a:gd name="connsiteY5" fmla="*/ 318397 h 321704"/>
              <a:gd name="connsiteX6" fmla="*/ 836576 w 1512374"/>
              <a:gd name="connsiteY6" fmla="*/ 163912 h 321704"/>
              <a:gd name="connsiteX7" fmla="*/ 746241 w 1512374"/>
              <a:gd name="connsiteY7" fmla="*/ 247003 h 321704"/>
              <a:gd name="connsiteX8" fmla="*/ 697441 w 1512374"/>
              <a:gd name="connsiteY8" fmla="*/ 239805 h 321704"/>
              <a:gd name="connsiteX9" fmla="*/ 697458 w 1512374"/>
              <a:gd name="connsiteY9" fmla="*/ 162131 h 321704"/>
              <a:gd name="connsiteX10" fmla="*/ 49733 w 1512374"/>
              <a:gd name="connsiteY10" fmla="*/ 309358 h 321704"/>
              <a:gd name="connsiteX11" fmla="*/ 0 w 1512374"/>
              <a:gd name="connsiteY11" fmla="*/ 277740 h 321704"/>
              <a:gd name="connsiteX12" fmla="*/ 20810 w 1512374"/>
              <a:gd name="connsiteY12" fmla="*/ 246136 h 321704"/>
              <a:gd name="connsiteX13" fmla="*/ 696550 w 1512374"/>
              <a:gd name="connsiteY13" fmla="*/ 92554 h 321704"/>
              <a:gd name="connsiteX14" fmla="*/ 696536 w 1512374"/>
              <a:gd name="connsiteY14" fmla="*/ 22082 h 321704"/>
              <a:gd name="connsiteX15" fmla="*/ 722484 w 1512374"/>
              <a:gd name="connsiteY15" fmla="*/ 250 h 321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512374" h="321704">
                <a:moveTo>
                  <a:pt x="722484" y="250"/>
                </a:moveTo>
                <a:cubicBezTo>
                  <a:pt x="726718" y="874"/>
                  <a:pt x="730895" y="2683"/>
                  <a:pt x="734505" y="5846"/>
                </a:cubicBezTo>
                <a:lnTo>
                  <a:pt x="830266" y="94375"/>
                </a:lnTo>
                <a:cubicBezTo>
                  <a:pt x="1056113" y="105195"/>
                  <a:pt x="1281055" y="158500"/>
                  <a:pt x="1491556" y="255151"/>
                </a:cubicBezTo>
                <a:cubicBezTo>
                  <a:pt x="1504228" y="260590"/>
                  <a:pt x="1512362" y="272305"/>
                  <a:pt x="1512374" y="286781"/>
                </a:cubicBezTo>
                <a:cubicBezTo>
                  <a:pt x="1512341" y="312096"/>
                  <a:pt x="1486153" y="329229"/>
                  <a:pt x="1462648" y="318397"/>
                </a:cubicBezTo>
                <a:cubicBezTo>
                  <a:pt x="1263876" y="226244"/>
                  <a:pt x="1051620" y="174740"/>
                  <a:pt x="836576" y="163912"/>
                </a:cubicBezTo>
                <a:lnTo>
                  <a:pt x="746241" y="247003"/>
                </a:lnTo>
                <a:cubicBezTo>
                  <a:pt x="730908" y="260597"/>
                  <a:pt x="707372" y="256968"/>
                  <a:pt x="697441" y="239805"/>
                </a:cubicBezTo>
                <a:lnTo>
                  <a:pt x="697458" y="162131"/>
                </a:lnTo>
                <a:cubicBezTo>
                  <a:pt x="476140" y="168443"/>
                  <a:pt x="255681" y="217216"/>
                  <a:pt x="49733" y="309358"/>
                </a:cubicBezTo>
                <a:cubicBezTo>
                  <a:pt x="26210" y="320204"/>
                  <a:pt x="39" y="303055"/>
                  <a:pt x="0" y="277740"/>
                </a:cubicBezTo>
                <a:cubicBezTo>
                  <a:pt x="34" y="265101"/>
                  <a:pt x="8166" y="251536"/>
                  <a:pt x="20810" y="246136"/>
                </a:cubicBezTo>
                <a:cubicBezTo>
                  <a:pt x="235811" y="150374"/>
                  <a:pt x="466193" y="98850"/>
                  <a:pt x="696550" y="92554"/>
                </a:cubicBezTo>
                <a:lnTo>
                  <a:pt x="696536" y="22082"/>
                </a:lnTo>
                <a:cubicBezTo>
                  <a:pt x="696558" y="7174"/>
                  <a:pt x="709781" y="-1622"/>
                  <a:pt x="722484" y="25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algn="ctr"/>
            <a:endParaRPr lang="en-US" sz="1500" b="1">
              <a:solidFill>
                <a:schemeClr val="bg1"/>
              </a:solidFill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5D23B565-F968-BB88-9122-CA7491FB8F02}"/>
              </a:ext>
            </a:extLst>
          </p:cNvPr>
          <p:cNvSpPr/>
          <p:nvPr/>
        </p:nvSpPr>
        <p:spPr>
          <a:xfrm>
            <a:off x="4692979" y="2928039"/>
            <a:ext cx="245365" cy="1133564"/>
          </a:xfrm>
          <a:custGeom>
            <a:avLst/>
            <a:gdLst>
              <a:gd name="connsiteX0" fmla="*/ 292219 w 327153"/>
              <a:gd name="connsiteY0" fmla="*/ 0 h 1511419"/>
              <a:gd name="connsiteX1" fmla="*/ 323826 w 327153"/>
              <a:gd name="connsiteY1" fmla="*/ 49684 h 1511419"/>
              <a:gd name="connsiteX2" fmla="*/ 174770 w 327153"/>
              <a:gd name="connsiteY2" fmla="*/ 645052 h 1511419"/>
              <a:gd name="connsiteX3" fmla="*/ 240735 w 327153"/>
              <a:gd name="connsiteY3" fmla="*/ 716419 h 1511419"/>
              <a:gd name="connsiteX4" fmla="*/ 239804 w 327153"/>
              <a:gd name="connsiteY4" fmla="*/ 771521 h 1511419"/>
              <a:gd name="connsiteX5" fmla="*/ 170271 w 327153"/>
              <a:gd name="connsiteY5" fmla="*/ 770625 h 1511419"/>
              <a:gd name="connsiteX6" fmla="*/ 322940 w 327153"/>
              <a:gd name="connsiteY6" fmla="*/ 1461734 h 1511419"/>
              <a:gd name="connsiteX7" fmla="*/ 291311 w 327153"/>
              <a:gd name="connsiteY7" fmla="*/ 1511419 h 1511419"/>
              <a:gd name="connsiteX8" fmla="*/ 259688 w 327153"/>
              <a:gd name="connsiteY8" fmla="*/ 1490671 h 1511419"/>
              <a:gd name="connsiteX9" fmla="*/ 101601 w 327153"/>
              <a:gd name="connsiteY9" fmla="*/ 770665 h 1511419"/>
              <a:gd name="connsiteX10" fmla="*/ 22098 w 327153"/>
              <a:gd name="connsiteY10" fmla="*/ 770603 h 1511419"/>
              <a:gd name="connsiteX11" fmla="*/ 5852 w 327153"/>
              <a:gd name="connsiteY11" fmla="*/ 732678 h 1511419"/>
              <a:gd name="connsiteX12" fmla="*/ 107013 w 327153"/>
              <a:gd name="connsiteY12" fmla="*/ 622453 h 1511419"/>
              <a:gd name="connsiteX13" fmla="*/ 260608 w 327153"/>
              <a:gd name="connsiteY13" fmla="*/ 20820 h 1511419"/>
              <a:gd name="connsiteX14" fmla="*/ 292219 w 327153"/>
              <a:gd name="connsiteY14" fmla="*/ 0 h 1511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7153" h="1511419">
                <a:moveTo>
                  <a:pt x="292219" y="0"/>
                </a:moveTo>
                <a:cubicBezTo>
                  <a:pt x="317520" y="21"/>
                  <a:pt x="334709" y="26212"/>
                  <a:pt x="323826" y="49684"/>
                </a:cubicBezTo>
                <a:cubicBezTo>
                  <a:pt x="237124" y="239404"/>
                  <a:pt x="187413" y="440907"/>
                  <a:pt x="174770" y="645052"/>
                </a:cubicBezTo>
                <a:lnTo>
                  <a:pt x="240735" y="716419"/>
                </a:lnTo>
                <a:cubicBezTo>
                  <a:pt x="255194" y="732678"/>
                  <a:pt x="254244" y="757080"/>
                  <a:pt x="239804" y="771521"/>
                </a:cubicBezTo>
                <a:lnTo>
                  <a:pt x="170271" y="770625"/>
                </a:lnTo>
                <a:cubicBezTo>
                  <a:pt x="172042" y="1007333"/>
                  <a:pt x="223588" y="1243113"/>
                  <a:pt x="322940" y="1461734"/>
                </a:cubicBezTo>
                <a:cubicBezTo>
                  <a:pt x="333759" y="1485229"/>
                  <a:pt x="316613" y="1511440"/>
                  <a:pt x="291311" y="1511419"/>
                </a:cubicBezTo>
                <a:cubicBezTo>
                  <a:pt x="278643" y="1511426"/>
                  <a:pt x="265115" y="1503300"/>
                  <a:pt x="259688" y="1490671"/>
                </a:cubicBezTo>
                <a:cubicBezTo>
                  <a:pt x="156706" y="1263018"/>
                  <a:pt x="103403" y="1016335"/>
                  <a:pt x="101601" y="770665"/>
                </a:cubicBezTo>
                <a:lnTo>
                  <a:pt x="22098" y="770603"/>
                </a:lnTo>
                <a:cubicBezTo>
                  <a:pt x="2231" y="770614"/>
                  <a:pt x="-6825" y="747154"/>
                  <a:pt x="5852" y="732678"/>
                </a:cubicBezTo>
                <a:lnTo>
                  <a:pt x="107013" y="622453"/>
                </a:lnTo>
                <a:cubicBezTo>
                  <a:pt x="121456" y="416508"/>
                  <a:pt x="173868" y="212304"/>
                  <a:pt x="260608" y="20820"/>
                </a:cubicBezTo>
                <a:cubicBezTo>
                  <a:pt x="266013" y="8149"/>
                  <a:pt x="277751" y="8"/>
                  <a:pt x="292219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algn="ctr"/>
            <a:endParaRPr lang="en-US" sz="1500" b="1">
              <a:solidFill>
                <a:schemeClr val="bg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A1B95B1-A0DD-1A1A-069D-303139E20AD5}"/>
              </a:ext>
            </a:extLst>
          </p:cNvPr>
          <p:cNvSpPr/>
          <p:nvPr/>
        </p:nvSpPr>
        <p:spPr>
          <a:xfrm>
            <a:off x="7250755" y="2934685"/>
            <a:ext cx="246050" cy="1134254"/>
          </a:xfrm>
          <a:custGeom>
            <a:avLst/>
            <a:gdLst>
              <a:gd name="connsiteX0" fmla="*/ 34925 w 328067"/>
              <a:gd name="connsiteY0" fmla="*/ 1 h 1512338"/>
              <a:gd name="connsiteX1" fmla="*/ 66579 w 328067"/>
              <a:gd name="connsiteY1" fmla="*/ 20779 h 1512338"/>
              <a:gd name="connsiteX2" fmla="*/ 222873 w 328067"/>
              <a:gd name="connsiteY2" fmla="*/ 652277 h 1512338"/>
              <a:gd name="connsiteX3" fmla="*/ 305987 w 328067"/>
              <a:gd name="connsiteY3" fmla="*/ 652278 h 1512338"/>
              <a:gd name="connsiteX4" fmla="*/ 322229 w 328067"/>
              <a:gd name="connsiteY4" fmla="*/ 690198 h 1512338"/>
              <a:gd name="connsiteX5" fmla="*/ 224674 w 328067"/>
              <a:gd name="connsiteY5" fmla="*/ 796827 h 1512338"/>
              <a:gd name="connsiteX6" fmla="*/ 66589 w 328067"/>
              <a:gd name="connsiteY6" fmla="*/ 1491559 h 1512338"/>
              <a:gd name="connsiteX7" fmla="*/ 34935 w 328067"/>
              <a:gd name="connsiteY7" fmla="*/ 1512338 h 1512338"/>
              <a:gd name="connsiteX8" fmla="*/ 3316 w 328067"/>
              <a:gd name="connsiteY8" fmla="*/ 1462642 h 1512338"/>
              <a:gd name="connsiteX9" fmla="*/ 156000 w 328067"/>
              <a:gd name="connsiteY9" fmla="*/ 782386 h 1512338"/>
              <a:gd name="connsiteX10" fmla="*/ 71985 w 328067"/>
              <a:gd name="connsiteY10" fmla="*/ 691097 h 1512338"/>
              <a:gd name="connsiteX11" fmla="*/ 88226 w 328067"/>
              <a:gd name="connsiteY11" fmla="*/ 653177 h 1512338"/>
              <a:gd name="connsiteX12" fmla="*/ 152362 w 328067"/>
              <a:gd name="connsiteY12" fmla="*/ 652277 h 1512338"/>
              <a:gd name="connsiteX13" fmla="*/ 3307 w 328067"/>
              <a:gd name="connsiteY13" fmla="*/ 49696 h 1512338"/>
              <a:gd name="connsiteX14" fmla="*/ 34925 w 328067"/>
              <a:gd name="connsiteY14" fmla="*/ 1 h 151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067" h="1512338">
                <a:moveTo>
                  <a:pt x="34925" y="1"/>
                </a:moveTo>
                <a:cubicBezTo>
                  <a:pt x="47601" y="1"/>
                  <a:pt x="61141" y="8139"/>
                  <a:pt x="66579" y="20779"/>
                </a:cubicBezTo>
                <a:cubicBezTo>
                  <a:pt x="158698" y="221364"/>
                  <a:pt x="210231" y="435452"/>
                  <a:pt x="222873" y="652277"/>
                </a:cubicBezTo>
                <a:lnTo>
                  <a:pt x="305987" y="652278"/>
                </a:lnTo>
                <a:cubicBezTo>
                  <a:pt x="325866" y="652278"/>
                  <a:pt x="334869" y="675758"/>
                  <a:pt x="322229" y="690198"/>
                </a:cubicBezTo>
                <a:lnTo>
                  <a:pt x="224674" y="796827"/>
                </a:lnTo>
                <a:cubicBezTo>
                  <a:pt x="220138" y="1034431"/>
                  <a:pt x="166843" y="1272034"/>
                  <a:pt x="66589" y="1491559"/>
                </a:cubicBezTo>
                <a:cubicBezTo>
                  <a:pt x="61151" y="1504199"/>
                  <a:pt x="49411" y="1512338"/>
                  <a:pt x="34935" y="1512338"/>
                </a:cubicBezTo>
                <a:cubicBezTo>
                  <a:pt x="9655" y="1512337"/>
                  <a:pt x="-7523" y="1486157"/>
                  <a:pt x="3316" y="1462642"/>
                </a:cubicBezTo>
                <a:cubicBezTo>
                  <a:pt x="101806" y="1246754"/>
                  <a:pt x="152401" y="1015452"/>
                  <a:pt x="156000" y="782386"/>
                </a:cubicBezTo>
                <a:lnTo>
                  <a:pt x="71985" y="691097"/>
                </a:lnTo>
                <a:cubicBezTo>
                  <a:pt x="58445" y="675756"/>
                  <a:pt x="68348" y="653177"/>
                  <a:pt x="88226" y="653177"/>
                </a:cubicBezTo>
                <a:lnTo>
                  <a:pt x="152362" y="652277"/>
                </a:lnTo>
                <a:cubicBezTo>
                  <a:pt x="140657" y="445391"/>
                  <a:pt x="90060" y="241242"/>
                  <a:pt x="3307" y="49696"/>
                </a:cubicBezTo>
                <a:cubicBezTo>
                  <a:pt x="-7533" y="26181"/>
                  <a:pt x="9645" y="0"/>
                  <a:pt x="34925" y="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algn="ctr"/>
            <a:endParaRPr lang="en-US" sz="1500" b="1">
              <a:solidFill>
                <a:schemeClr val="bg1"/>
              </a:solidFill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DF13398-72AA-CDF8-AC66-E57D02DDEEB9}"/>
              </a:ext>
            </a:extLst>
          </p:cNvPr>
          <p:cNvSpPr/>
          <p:nvPr/>
        </p:nvSpPr>
        <p:spPr>
          <a:xfrm>
            <a:off x="4553267" y="4110713"/>
            <a:ext cx="927037" cy="929048"/>
          </a:xfrm>
          <a:custGeom>
            <a:avLst/>
            <a:gdLst>
              <a:gd name="connsiteX0" fmla="*/ 732838 w 1236049"/>
              <a:gd name="connsiteY0" fmla="*/ 0 h 1238730"/>
              <a:gd name="connsiteX1" fmla="*/ 955975 w 1236049"/>
              <a:gd name="connsiteY1" fmla="*/ 282756 h 1238730"/>
              <a:gd name="connsiteX2" fmla="*/ 1236049 w 1236049"/>
              <a:gd name="connsiteY2" fmla="*/ 504983 h 1238730"/>
              <a:gd name="connsiteX3" fmla="*/ 1198062 w 1236049"/>
              <a:gd name="connsiteY3" fmla="*/ 521211 h 1238730"/>
              <a:gd name="connsiteX4" fmla="*/ 1123082 w 1236049"/>
              <a:gd name="connsiteY4" fmla="*/ 986515 h 1238730"/>
              <a:gd name="connsiteX5" fmla="*/ 1039980 w 1236049"/>
              <a:gd name="connsiteY5" fmla="*/ 1201505 h 1238730"/>
              <a:gd name="connsiteX6" fmla="*/ 141064 w 1236049"/>
              <a:gd name="connsiteY6" fmla="*/ 1238586 h 1238730"/>
              <a:gd name="connsiteX7" fmla="*/ 145 w 1236049"/>
              <a:gd name="connsiteY7" fmla="*/ 1097667 h 1238730"/>
              <a:gd name="connsiteX8" fmla="*/ 37226 w 1236049"/>
              <a:gd name="connsiteY8" fmla="*/ 198751 h 1238730"/>
              <a:gd name="connsiteX9" fmla="*/ 253146 w 1236049"/>
              <a:gd name="connsiteY9" fmla="*/ 114719 h 1238730"/>
              <a:gd name="connsiteX10" fmla="*/ 663288 w 1236049"/>
              <a:gd name="connsiteY10" fmla="*/ 114709 h 1238730"/>
              <a:gd name="connsiteX11" fmla="*/ 732838 w 1236049"/>
              <a:gd name="connsiteY11" fmla="*/ 0 h 1238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36049" h="1238730">
                <a:moveTo>
                  <a:pt x="732838" y="0"/>
                </a:moveTo>
                <a:cubicBezTo>
                  <a:pt x="794238" y="101175"/>
                  <a:pt x="869248" y="196028"/>
                  <a:pt x="955975" y="282756"/>
                </a:cubicBezTo>
                <a:cubicBezTo>
                  <a:pt x="1041779" y="368559"/>
                  <a:pt x="1136632" y="443569"/>
                  <a:pt x="1236049" y="504983"/>
                </a:cubicBezTo>
                <a:cubicBezTo>
                  <a:pt x="1223383" y="508617"/>
                  <a:pt x="1210703" y="514009"/>
                  <a:pt x="1198062" y="521211"/>
                </a:cubicBezTo>
                <a:cubicBezTo>
                  <a:pt x="1013758" y="618787"/>
                  <a:pt x="988475" y="851908"/>
                  <a:pt x="1123082" y="986515"/>
                </a:cubicBezTo>
                <a:cubicBezTo>
                  <a:pt x="1200778" y="1064211"/>
                  <a:pt x="1148362" y="1197914"/>
                  <a:pt x="1039980" y="1201505"/>
                </a:cubicBezTo>
                <a:lnTo>
                  <a:pt x="141064" y="1238586"/>
                </a:lnTo>
                <a:cubicBezTo>
                  <a:pt x="61593" y="1242208"/>
                  <a:pt x="-3478" y="1177137"/>
                  <a:pt x="145" y="1097667"/>
                </a:cubicBezTo>
                <a:lnTo>
                  <a:pt x="37226" y="198751"/>
                </a:lnTo>
                <a:cubicBezTo>
                  <a:pt x="40823" y="88515"/>
                  <a:pt x="175450" y="37023"/>
                  <a:pt x="253146" y="114719"/>
                </a:cubicBezTo>
                <a:cubicBezTo>
                  <a:pt x="366045" y="227618"/>
                  <a:pt x="550341" y="227656"/>
                  <a:pt x="663288" y="114709"/>
                </a:cubicBezTo>
                <a:cubicBezTo>
                  <a:pt x="696685" y="81312"/>
                  <a:pt x="719265" y="42414"/>
                  <a:pt x="732838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algn="ctr"/>
            <a:endParaRPr lang="en-US" sz="1500" b="1" dirty="0">
              <a:solidFill>
                <a:schemeClr val="bg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D9D725E-81BE-09B6-7C10-509CC0BCD2F1}"/>
              </a:ext>
            </a:extLst>
          </p:cNvPr>
          <p:cNvSpPr/>
          <p:nvPr/>
        </p:nvSpPr>
        <p:spPr>
          <a:xfrm>
            <a:off x="6713406" y="4112741"/>
            <a:ext cx="929655" cy="927023"/>
          </a:xfrm>
          <a:custGeom>
            <a:avLst/>
            <a:gdLst>
              <a:gd name="connsiteX0" fmla="*/ 504986 w 1239540"/>
              <a:gd name="connsiteY0" fmla="*/ 0 h 1236030"/>
              <a:gd name="connsiteX1" fmla="*/ 521255 w 1239540"/>
              <a:gd name="connsiteY1" fmla="*/ 37943 h 1236030"/>
              <a:gd name="connsiteX2" fmla="*/ 986509 w 1239540"/>
              <a:gd name="connsiteY2" fmla="*/ 112962 h 1236030"/>
              <a:gd name="connsiteX3" fmla="*/ 1202427 w 1239540"/>
              <a:gd name="connsiteY3" fmla="*/ 196987 h 1236030"/>
              <a:gd name="connsiteX4" fmla="*/ 1239459 w 1239540"/>
              <a:gd name="connsiteY4" fmla="*/ 1095842 h 1236030"/>
              <a:gd name="connsiteX5" fmla="*/ 1097640 w 1239540"/>
              <a:gd name="connsiteY5" fmla="*/ 1235889 h 1236030"/>
              <a:gd name="connsiteX6" fmla="*/ 198741 w 1239540"/>
              <a:gd name="connsiteY6" fmla="*/ 1198813 h 1236030"/>
              <a:gd name="connsiteX7" fmla="*/ 114760 w 1239540"/>
              <a:gd name="connsiteY7" fmla="*/ 982939 h 1236030"/>
              <a:gd name="connsiteX8" fmla="*/ 114770 w 1239540"/>
              <a:gd name="connsiteY8" fmla="*/ 572786 h 1236030"/>
              <a:gd name="connsiteX9" fmla="*/ 0 w 1239540"/>
              <a:gd name="connsiteY9" fmla="*/ 503214 h 1236030"/>
              <a:gd name="connsiteX10" fmla="*/ 282757 w 1239540"/>
              <a:gd name="connsiteY10" fmla="*/ 280073 h 1236030"/>
              <a:gd name="connsiteX11" fmla="*/ 504986 w 1239540"/>
              <a:gd name="connsiteY11" fmla="*/ 0 h 1236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39540" h="1236030">
                <a:moveTo>
                  <a:pt x="504986" y="0"/>
                </a:moveTo>
                <a:cubicBezTo>
                  <a:pt x="508616" y="12669"/>
                  <a:pt x="514056" y="25300"/>
                  <a:pt x="521255" y="37943"/>
                </a:cubicBezTo>
                <a:cubicBezTo>
                  <a:pt x="618844" y="222228"/>
                  <a:pt x="851894" y="247577"/>
                  <a:pt x="986509" y="112962"/>
                </a:cubicBezTo>
                <a:cubicBezTo>
                  <a:pt x="1064216" y="35254"/>
                  <a:pt x="1197894" y="85830"/>
                  <a:pt x="1202427" y="196987"/>
                </a:cubicBezTo>
                <a:lnTo>
                  <a:pt x="1239459" y="1095842"/>
                </a:lnTo>
                <a:cubicBezTo>
                  <a:pt x="1242163" y="1174457"/>
                  <a:pt x="1177141" y="1239479"/>
                  <a:pt x="1097640" y="1235889"/>
                </a:cubicBezTo>
                <a:lnTo>
                  <a:pt x="198741" y="1198813"/>
                </a:lnTo>
                <a:cubicBezTo>
                  <a:pt x="88514" y="1195210"/>
                  <a:pt x="37052" y="1060647"/>
                  <a:pt x="114760" y="982939"/>
                </a:cubicBezTo>
                <a:cubicBezTo>
                  <a:pt x="227701" y="869998"/>
                  <a:pt x="227670" y="685686"/>
                  <a:pt x="114770" y="572786"/>
                </a:cubicBezTo>
                <a:cubicBezTo>
                  <a:pt x="81330" y="539346"/>
                  <a:pt x="42425" y="516774"/>
                  <a:pt x="0" y="503214"/>
                </a:cubicBezTo>
                <a:cubicBezTo>
                  <a:pt x="101190" y="441798"/>
                  <a:pt x="196010" y="366821"/>
                  <a:pt x="282757" y="280073"/>
                </a:cubicBezTo>
                <a:cubicBezTo>
                  <a:pt x="368580" y="194250"/>
                  <a:pt x="443557" y="99431"/>
                  <a:pt x="504986" y="0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algn="ctr"/>
            <a:endParaRPr lang="en-US" sz="1500" b="1" dirty="0">
              <a:solidFill>
                <a:schemeClr val="bg1"/>
              </a:solidFill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C3B9D97-BC53-E78B-E13B-D5631D187A14}"/>
              </a:ext>
            </a:extLst>
          </p:cNvPr>
          <p:cNvSpPr/>
          <p:nvPr/>
        </p:nvSpPr>
        <p:spPr>
          <a:xfrm>
            <a:off x="5534825" y="4644509"/>
            <a:ext cx="1133561" cy="241295"/>
          </a:xfrm>
          <a:custGeom>
            <a:avLst/>
            <a:gdLst>
              <a:gd name="connsiteX0" fmla="*/ 1479405 w 1511415"/>
              <a:gd name="connsiteY0" fmla="*/ 120 h 321726"/>
              <a:gd name="connsiteX1" fmla="*/ 1511415 w 1511415"/>
              <a:gd name="connsiteY1" fmla="*/ 34960 h 321726"/>
              <a:gd name="connsiteX2" fmla="*/ 1490628 w 1511415"/>
              <a:gd name="connsiteY2" fmla="*/ 66559 h 321726"/>
              <a:gd name="connsiteX3" fmla="*/ 813069 w 1511415"/>
              <a:gd name="connsiteY3" fmla="*/ 229144 h 321726"/>
              <a:gd name="connsiteX4" fmla="*/ 813096 w 1511415"/>
              <a:gd name="connsiteY4" fmla="*/ 299647 h 321726"/>
              <a:gd name="connsiteX5" fmla="*/ 775150 w 1511415"/>
              <a:gd name="connsiteY5" fmla="*/ 315897 h 321726"/>
              <a:gd name="connsiteX6" fmla="*/ 680273 w 1511415"/>
              <a:gd name="connsiteY6" fmla="*/ 228256 h 321726"/>
              <a:gd name="connsiteX7" fmla="*/ 20781 w 1511415"/>
              <a:gd name="connsiteY7" fmla="*/ 74688 h 321726"/>
              <a:gd name="connsiteX8" fmla="*/ 1 w 1511415"/>
              <a:gd name="connsiteY8" fmla="*/ 43054 h 321726"/>
              <a:gd name="connsiteX9" fmla="*/ 49688 w 1511415"/>
              <a:gd name="connsiteY9" fmla="*/ 11484 h 321726"/>
              <a:gd name="connsiteX10" fmla="*/ 673943 w 1511415"/>
              <a:gd name="connsiteY10" fmla="*/ 158686 h 321726"/>
              <a:gd name="connsiteX11" fmla="*/ 775134 w 1511415"/>
              <a:gd name="connsiteY11" fmla="*/ 64728 h 321726"/>
              <a:gd name="connsiteX12" fmla="*/ 813053 w 1511415"/>
              <a:gd name="connsiteY12" fmla="*/ 81012 h 321726"/>
              <a:gd name="connsiteX13" fmla="*/ 813078 w 1511415"/>
              <a:gd name="connsiteY13" fmla="*/ 158677 h 321726"/>
              <a:gd name="connsiteX14" fmla="*/ 1461736 w 1511415"/>
              <a:gd name="connsiteY14" fmla="*/ 3297 h 321726"/>
              <a:gd name="connsiteX15" fmla="*/ 1479405 w 1511415"/>
              <a:gd name="connsiteY15" fmla="*/ 120 h 321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511415" h="321726">
                <a:moveTo>
                  <a:pt x="1479405" y="120"/>
                </a:moveTo>
                <a:cubicBezTo>
                  <a:pt x="1496678" y="1567"/>
                  <a:pt x="1511407" y="15957"/>
                  <a:pt x="1511415" y="34960"/>
                </a:cubicBezTo>
                <a:cubicBezTo>
                  <a:pt x="1510517" y="48461"/>
                  <a:pt x="1503289" y="61131"/>
                  <a:pt x="1490628" y="66559"/>
                </a:cubicBezTo>
                <a:cubicBezTo>
                  <a:pt x="1276506" y="166831"/>
                  <a:pt x="1045243" y="221019"/>
                  <a:pt x="813069" y="229144"/>
                </a:cubicBezTo>
                <a:lnTo>
                  <a:pt x="813096" y="299647"/>
                </a:lnTo>
                <a:cubicBezTo>
                  <a:pt x="813064" y="319514"/>
                  <a:pt x="789588" y="328526"/>
                  <a:pt x="775150" y="315897"/>
                </a:cubicBezTo>
                <a:lnTo>
                  <a:pt x="680273" y="228256"/>
                </a:lnTo>
                <a:cubicBezTo>
                  <a:pt x="454415" y="219254"/>
                  <a:pt x="230359" y="168639"/>
                  <a:pt x="20781" y="74688"/>
                </a:cubicBezTo>
                <a:cubicBezTo>
                  <a:pt x="8141" y="69284"/>
                  <a:pt x="-3" y="57522"/>
                  <a:pt x="1" y="43054"/>
                </a:cubicBezTo>
                <a:cubicBezTo>
                  <a:pt x="-11" y="17790"/>
                  <a:pt x="26208" y="594"/>
                  <a:pt x="49688" y="11484"/>
                </a:cubicBezTo>
                <a:cubicBezTo>
                  <a:pt x="247557" y="100889"/>
                  <a:pt x="460754" y="149689"/>
                  <a:pt x="673943" y="158686"/>
                </a:cubicBezTo>
                <a:lnTo>
                  <a:pt x="775134" y="64728"/>
                </a:lnTo>
                <a:cubicBezTo>
                  <a:pt x="790500" y="51223"/>
                  <a:pt x="813085" y="61146"/>
                  <a:pt x="813053" y="81012"/>
                </a:cubicBezTo>
                <a:lnTo>
                  <a:pt x="813078" y="158677"/>
                </a:lnTo>
                <a:cubicBezTo>
                  <a:pt x="1035324" y="149668"/>
                  <a:pt x="1256640" y="98196"/>
                  <a:pt x="1461736" y="3297"/>
                </a:cubicBezTo>
                <a:cubicBezTo>
                  <a:pt x="1467608" y="594"/>
                  <a:pt x="1473648" y="-362"/>
                  <a:pt x="1479405" y="12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algn="ctr"/>
            <a:endParaRPr lang="en-US" sz="1500" b="1">
              <a:solidFill>
                <a:schemeClr val="bg1"/>
              </a:solidFill>
            </a:endParaRPr>
          </a:p>
        </p:txBody>
      </p:sp>
      <p:sp>
        <p:nvSpPr>
          <p:cNvPr id="8" name="Circle">
            <a:extLst>
              <a:ext uri="{FF2B5EF4-FFF2-40B4-BE49-F238E27FC236}">
                <a16:creationId xmlns:a16="http://schemas.microsoft.com/office/drawing/2014/main" id="{4DBE18AD-2EEA-827A-580F-C7132A29E2F3}"/>
              </a:ext>
            </a:extLst>
          </p:cNvPr>
          <p:cNvSpPr/>
          <p:nvPr/>
        </p:nvSpPr>
        <p:spPr>
          <a:xfrm>
            <a:off x="5020842" y="2421508"/>
            <a:ext cx="2154056" cy="2154050"/>
          </a:xfrm>
          <a:prstGeom prst="ellipse">
            <a:avLst/>
          </a:prstGeom>
          <a:solidFill>
            <a:schemeClr val="tx2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r>
              <a:rPr lang="en-US" sz="2400" b="1" dirty="0">
                <a:solidFill>
                  <a:schemeClr val="bg1"/>
                </a:solidFill>
              </a:rPr>
              <a:t>Qualitative Themes (from 12 interviews)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D99EDC2-0357-081B-FB68-6F8FBE831D5C}"/>
              </a:ext>
            </a:extLst>
          </p:cNvPr>
          <p:cNvSpPr/>
          <p:nvPr/>
        </p:nvSpPr>
        <p:spPr>
          <a:xfrm>
            <a:off x="3675887" y="698876"/>
            <a:ext cx="4590289" cy="69137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568C390-4CF7-4483-66CC-182670C86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1440" y="500063"/>
            <a:ext cx="5507736" cy="1146176"/>
          </a:xfrm>
        </p:spPr>
        <p:txBody>
          <a:bodyPr/>
          <a:lstStyle/>
          <a:p>
            <a:r>
              <a:rPr lang="en-IN" b="1" dirty="0"/>
              <a:t>Thematic Findings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47D5ED-7952-5BAB-53B4-793A1086EA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24F3CF1-709F-BDC4-9A28-41D0D3BDC7FF}"/>
              </a:ext>
            </a:extLst>
          </p:cNvPr>
          <p:cNvSpPr txBox="1"/>
          <p:nvPr/>
        </p:nvSpPr>
        <p:spPr>
          <a:xfrm>
            <a:off x="338328" y="1589060"/>
            <a:ext cx="3683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DD772B"/>
                </a:solidFill>
              </a:rPr>
              <a:t>1. Inadequate Training Opportunities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1C879B1-DAA1-1E3F-3C22-EDFFFB32C007}"/>
              </a:ext>
            </a:extLst>
          </p:cNvPr>
          <p:cNvSpPr/>
          <p:nvPr/>
        </p:nvSpPr>
        <p:spPr>
          <a:xfrm>
            <a:off x="487968" y="4885804"/>
            <a:ext cx="3619134" cy="1887176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 recurring theme was the </a:t>
            </a:r>
            <a:r>
              <a:rPr lang="en-US" b="1">
                <a:solidFill>
                  <a:schemeClr val="tx1"/>
                </a:solidFill>
              </a:rPr>
              <a:t>need for more intuitive and user-friendly interfaces</a:t>
            </a:r>
            <a:r>
              <a:rPr lang="en-US">
                <a:solidFill>
                  <a:schemeClr val="tx1"/>
                </a:solidFill>
              </a:rPr>
              <a:t>, as current systems were seen as cumbersome and time-consuming.</a:t>
            </a:r>
            <a:endParaRPr lang="en-IN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E886CC1-F7EE-845C-FABA-DB704C9E75C8}"/>
              </a:ext>
            </a:extLst>
          </p:cNvPr>
          <p:cNvSpPr txBox="1"/>
          <p:nvPr/>
        </p:nvSpPr>
        <p:spPr>
          <a:xfrm>
            <a:off x="429768" y="2236225"/>
            <a:ext cx="37950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Many nurses highlighted the </a:t>
            </a:r>
            <a:r>
              <a:rPr lang="en-US" b="1" dirty="0"/>
              <a:t>lack of hands-on training</a:t>
            </a:r>
            <a:r>
              <a:rPr lang="en-US" dirty="0"/>
              <a:t> as a major barrier, limiting their confidence and efficiency in using EHR systems.</a:t>
            </a:r>
            <a:endParaRPr lang="en-IN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4AF21E3-E525-9D97-9508-E6F4E29B908C}"/>
              </a:ext>
            </a:extLst>
          </p:cNvPr>
          <p:cNvSpPr txBox="1"/>
          <p:nvPr/>
        </p:nvSpPr>
        <p:spPr>
          <a:xfrm>
            <a:off x="7913683" y="1583946"/>
            <a:ext cx="422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2. Limited Involvement in System Planning</a:t>
            </a:r>
            <a:endParaRPr lang="en-IN" b="1" dirty="0">
              <a:solidFill>
                <a:srgbClr val="FFC000"/>
              </a:solidFill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22A3F475-2076-4AE6-A6D4-74921228FED2}"/>
              </a:ext>
            </a:extLst>
          </p:cNvPr>
          <p:cNvSpPr/>
          <p:nvPr/>
        </p:nvSpPr>
        <p:spPr>
          <a:xfrm>
            <a:off x="8050843" y="2010029"/>
            <a:ext cx="3950208" cy="215405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Participants expressed a strong desire to be actively involved in the planning and implementation phases of EHR systems, citing that frontline insights are often overlooked.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7B2216E-1361-A13B-B1DD-9C027B508945}"/>
              </a:ext>
            </a:extLst>
          </p:cNvPr>
          <p:cNvSpPr txBox="1"/>
          <p:nvPr/>
        </p:nvSpPr>
        <p:spPr>
          <a:xfrm>
            <a:off x="472159" y="4470761"/>
            <a:ext cx="3683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3. Complexity of EHR Interfaces</a:t>
            </a:r>
            <a:endParaRPr lang="en-IN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86FDB9C4-C016-D3B0-8E6E-5BFED0458C0C}"/>
              </a:ext>
            </a:extLst>
          </p:cNvPr>
          <p:cNvSpPr/>
          <p:nvPr/>
        </p:nvSpPr>
        <p:spPr>
          <a:xfrm>
            <a:off x="427008" y="2226208"/>
            <a:ext cx="3950208" cy="2154050"/>
          </a:xfrm>
          <a:prstGeom prst="roundRect">
            <a:avLst/>
          </a:prstGeom>
          <a:noFill/>
          <a:ln>
            <a:solidFill>
              <a:srgbClr val="DD772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879164A-21DD-B412-62B8-F67B860A09C2}"/>
              </a:ext>
            </a:extLst>
          </p:cNvPr>
          <p:cNvSpPr txBox="1"/>
          <p:nvPr/>
        </p:nvSpPr>
        <p:spPr>
          <a:xfrm>
            <a:off x="7957427" y="4220830"/>
            <a:ext cx="4043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4.Need for Ongoing IT Support and Mentorship</a:t>
            </a:r>
            <a:endParaRPr lang="en-IN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81144455-15A6-52DC-A17F-DBAAC8B15FA8}"/>
              </a:ext>
            </a:extLst>
          </p:cNvPr>
          <p:cNvSpPr/>
          <p:nvPr/>
        </p:nvSpPr>
        <p:spPr>
          <a:xfrm>
            <a:off x="8125928" y="4885804"/>
            <a:ext cx="3619134" cy="1887176"/>
          </a:xfrm>
          <a:prstGeom prst="round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Nurses emphasized the importance of </a:t>
            </a:r>
            <a:r>
              <a:rPr lang="en-US" b="1">
                <a:solidFill>
                  <a:schemeClr val="tx1"/>
                </a:solidFill>
              </a:rPr>
              <a:t>continuous technical assistance</a:t>
            </a:r>
            <a:r>
              <a:rPr lang="en-US">
                <a:solidFill>
                  <a:schemeClr val="tx1"/>
                </a:solidFill>
              </a:rPr>
              <a:t> and </a:t>
            </a:r>
            <a:r>
              <a:rPr lang="en-US" b="1">
                <a:solidFill>
                  <a:schemeClr val="tx1"/>
                </a:solidFill>
              </a:rPr>
              <a:t>peer mentoring programs</a:t>
            </a:r>
            <a:r>
              <a:rPr lang="en-US">
                <a:solidFill>
                  <a:schemeClr val="tx1"/>
                </a:solidFill>
              </a:rPr>
              <a:t> to resolve real-time issues and build digital confidence.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790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51452DB-4FC0-4AA9-2F85-5777440F7F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3608344"/>
              </p:ext>
            </p:extLst>
          </p:nvPr>
        </p:nvGraphicFramePr>
        <p:xfrm>
          <a:off x="1042416" y="1386713"/>
          <a:ext cx="10503408" cy="498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45608">
                  <a:extLst>
                    <a:ext uri="{9D8B030D-6E8A-4147-A177-3AD203B41FA5}">
                      <a16:colId xmlns:a16="http://schemas.microsoft.com/office/drawing/2014/main" val="302347313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1038023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IN" b="1" dirty="0"/>
                        <a:t>Discussion</a:t>
                      </a:r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931892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r>
                        <a:rPr lang="en-US" sz="1500" b="1" dirty="0"/>
                        <a:t>High Readiness, But With Institutional Gaps</a:t>
                      </a:r>
                      <a:endParaRPr lang="en-IN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Nurses reported strong personal readiness for EHR implementation, as seen in high scores for </a:t>
                      </a:r>
                      <a:r>
                        <a:rPr lang="en-US" sz="1500" b="1" dirty="0"/>
                        <a:t>willingness to learn (4.4)</a:t>
                      </a:r>
                      <a:r>
                        <a:rPr lang="en-US" sz="1500" dirty="0"/>
                        <a:t> and </a:t>
                      </a:r>
                      <a:r>
                        <a:rPr lang="en-US" sz="1500" b="1" dirty="0"/>
                        <a:t>belief in improved patient care (4.2)</a:t>
                      </a:r>
                      <a:r>
                        <a:rPr lang="en-US" sz="1500" dirty="0"/>
                        <a:t>.</a:t>
                      </a:r>
                    </a:p>
                    <a:p>
                      <a:r>
                        <a:rPr lang="en-US" sz="1500" dirty="0"/>
                        <a:t>However, </a:t>
                      </a:r>
                      <a:r>
                        <a:rPr lang="en-US" sz="1500" b="1" dirty="0"/>
                        <a:t>organizational readiness is comparatively weaker</a:t>
                      </a:r>
                      <a:r>
                        <a:rPr lang="en-US" sz="1500" dirty="0"/>
                        <a:t>, with </a:t>
                      </a:r>
                      <a:r>
                        <a:rPr lang="en-US" sz="1500" b="1" dirty="0"/>
                        <a:t>low scores for support (3.5)</a:t>
                      </a:r>
                      <a:r>
                        <a:rPr lang="en-US" sz="1500" dirty="0"/>
                        <a:t> and </a:t>
                      </a:r>
                      <a:r>
                        <a:rPr lang="en-US" sz="1500" b="1" dirty="0"/>
                        <a:t>training access (4.3 barrier score)</a:t>
                      </a:r>
                      <a:r>
                        <a:rPr lang="en-US" sz="15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566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b="1" dirty="0"/>
                        <a:t>Systemic Barriers Reduce Practical Readiness</a:t>
                      </a:r>
                      <a:endParaRPr lang="en-IN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Despite a positive attitude, barriers such as </a:t>
                      </a:r>
                      <a:r>
                        <a:rPr lang="en-US" sz="1500" b="1" dirty="0"/>
                        <a:t>lack of training, technical issues, and poor involvement in EHR planning</a:t>
                      </a:r>
                      <a:r>
                        <a:rPr lang="en-US" sz="1500" dirty="0"/>
                        <a:t> significantly undermine actual implementation.</a:t>
                      </a:r>
                    </a:p>
                    <a:p>
                      <a:r>
                        <a:rPr lang="en-US" sz="1500" dirty="0"/>
                        <a:t>Qualitative feedback highlighted </a:t>
                      </a:r>
                      <a:r>
                        <a:rPr lang="en-US" sz="1500" b="1" dirty="0"/>
                        <a:t>nurses’ frustration</a:t>
                      </a:r>
                      <a:r>
                        <a:rPr lang="en-US" sz="1500" dirty="0"/>
                        <a:t> over limited decision-making power and insufficient hands-on experience.</a:t>
                      </a:r>
                    </a:p>
                    <a:p>
                      <a:endParaRPr lang="en-IN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865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500" b="1" dirty="0"/>
                        <a:t>Discrepancy Between Individual and Organizational Readiness</a:t>
                      </a:r>
                      <a:endParaRPr lang="en-IN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The gap between personal readiness and institutional preparedness suggests that </a:t>
                      </a:r>
                      <a:r>
                        <a:rPr lang="en-US" sz="1500" b="1" dirty="0"/>
                        <a:t>individual motivation alone is insufficient</a:t>
                      </a:r>
                      <a:r>
                        <a:rPr lang="en-US" sz="1500" dirty="0"/>
                        <a:t> for successful adoption.</a:t>
                      </a:r>
                    </a:p>
                    <a:p>
                      <a:r>
                        <a:rPr lang="en-US" sz="1500" dirty="0"/>
                        <a:t>Readiness should be interpreted as a </a:t>
                      </a:r>
                      <a:r>
                        <a:rPr lang="en-US" sz="1500" b="1" dirty="0"/>
                        <a:t>multi-dimensional construct</a:t>
                      </a:r>
                      <a:r>
                        <a:rPr lang="en-US" sz="1500" dirty="0"/>
                        <a:t>—combining </a:t>
                      </a:r>
                      <a:r>
                        <a:rPr lang="en-US" sz="1500" b="1" dirty="0"/>
                        <a:t>skills, attitude, resources, and systemic support</a:t>
                      </a:r>
                      <a:r>
                        <a:rPr lang="en-US" sz="1500" dirty="0"/>
                        <a:t>.</a:t>
                      </a:r>
                    </a:p>
                    <a:p>
                      <a:endParaRPr lang="en-IN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10794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43DE499-5169-D6DD-45A8-15BA6C3C0277}"/>
              </a:ext>
            </a:extLst>
          </p:cNvPr>
          <p:cNvSpPr/>
          <p:nvPr/>
        </p:nvSpPr>
        <p:spPr>
          <a:xfrm>
            <a:off x="4756456" y="601402"/>
            <a:ext cx="2695904" cy="67431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34341BC-7446-6595-C5E5-3F9E41E38920}"/>
              </a:ext>
            </a:extLst>
          </p:cNvPr>
          <p:cNvSpPr/>
          <p:nvPr/>
        </p:nvSpPr>
        <p:spPr>
          <a:xfrm>
            <a:off x="783336" y="3940832"/>
            <a:ext cx="11085576" cy="28194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A289350-3B28-EABF-F20E-01FB53160A08}"/>
              </a:ext>
            </a:extLst>
          </p:cNvPr>
          <p:cNvSpPr/>
          <p:nvPr/>
        </p:nvSpPr>
        <p:spPr>
          <a:xfrm>
            <a:off x="905256" y="1892808"/>
            <a:ext cx="10963656" cy="142699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A7C4A7-B020-44F6-3232-F8D84B14CEB2}"/>
              </a:ext>
            </a:extLst>
          </p:cNvPr>
          <p:cNvSpPr/>
          <p:nvPr/>
        </p:nvSpPr>
        <p:spPr>
          <a:xfrm>
            <a:off x="838200" y="3358595"/>
            <a:ext cx="3697224" cy="43986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88B7099-9981-54F0-7F85-EEF477157FCF}"/>
              </a:ext>
            </a:extLst>
          </p:cNvPr>
          <p:cNvSpPr/>
          <p:nvPr/>
        </p:nvSpPr>
        <p:spPr>
          <a:xfrm>
            <a:off x="838200" y="1271779"/>
            <a:ext cx="1978152" cy="43986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2276856" cy="1071714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A8DEA79-7D22-3CAA-C66E-5E222F3C9155}"/>
              </a:ext>
            </a:extLst>
          </p:cNvPr>
          <p:cNvSpPr/>
          <p:nvPr/>
        </p:nvSpPr>
        <p:spPr>
          <a:xfrm>
            <a:off x="678180" y="1414152"/>
            <a:ext cx="11513820" cy="51649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>
                <a:solidFill>
                  <a:schemeClr val="tx1"/>
                </a:solidFill>
              </a:rPr>
              <a:t>Conclusion:</a:t>
            </a:r>
          </a:p>
          <a:p>
            <a:endParaRPr lang="en-US" sz="22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The study reveals that </a:t>
            </a:r>
            <a:r>
              <a:rPr lang="en-US" b="1" dirty="0">
                <a:solidFill>
                  <a:schemeClr val="tx1"/>
                </a:solidFill>
              </a:rPr>
              <a:t>nurses are ready and willing to embrace EHR systems</a:t>
            </a:r>
            <a:r>
              <a:rPr lang="en-US" dirty="0">
                <a:solidFill>
                  <a:schemeClr val="tx1"/>
                </a:solidFill>
              </a:rPr>
              <a:t>, but their success is constrained by </a:t>
            </a:r>
            <a:r>
              <a:rPr lang="en-US" b="1" dirty="0">
                <a:solidFill>
                  <a:schemeClr val="tx1"/>
                </a:solidFill>
              </a:rPr>
              <a:t>organizational and technical barriers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Readiness must be supported by </a:t>
            </a:r>
            <a:r>
              <a:rPr lang="en-US" b="1" dirty="0">
                <a:solidFill>
                  <a:schemeClr val="tx1"/>
                </a:solidFill>
              </a:rPr>
              <a:t>structured capacity building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b="1" dirty="0">
                <a:solidFill>
                  <a:schemeClr val="tx1"/>
                </a:solidFill>
              </a:rPr>
              <a:t>policy-level engagement</a:t>
            </a:r>
            <a:r>
              <a:rPr lang="en-US" dirty="0">
                <a:solidFill>
                  <a:schemeClr val="tx1"/>
                </a:solidFill>
              </a:rPr>
              <a:t>, and </a:t>
            </a:r>
            <a:r>
              <a:rPr lang="en-US" b="1" dirty="0">
                <a:solidFill>
                  <a:schemeClr val="tx1"/>
                </a:solidFill>
              </a:rPr>
              <a:t>continuous feedback loops</a:t>
            </a:r>
            <a:r>
              <a:rPr lang="en-US" dirty="0">
                <a:solidFill>
                  <a:schemeClr val="tx1"/>
                </a:solidFill>
              </a:rPr>
              <a:t> to bridge the readiness-to-implementation gap.</a:t>
            </a:r>
          </a:p>
          <a:p>
            <a:r>
              <a:rPr lang="en-US" dirty="0">
                <a:solidFill>
                  <a:schemeClr val="tx1"/>
                </a:solidFill>
              </a:rPr>
              <a:t>Institutional readiness remains a </a:t>
            </a:r>
            <a:r>
              <a:rPr lang="en-US" b="1" dirty="0">
                <a:solidFill>
                  <a:schemeClr val="tx1"/>
                </a:solidFill>
              </a:rPr>
              <a:t>decisive factor</a:t>
            </a:r>
            <a:r>
              <a:rPr lang="en-US" dirty="0">
                <a:solidFill>
                  <a:schemeClr val="tx1"/>
                </a:solidFill>
              </a:rPr>
              <a:t> in determining the overall success of EHR adoption.</a:t>
            </a:r>
          </a:p>
          <a:p>
            <a:r>
              <a:rPr lang="en-US" sz="2200" b="1" dirty="0">
                <a:solidFill>
                  <a:schemeClr val="tx1"/>
                </a:solidFill>
              </a:rPr>
              <a:t>Strategic Recommendations:</a:t>
            </a:r>
          </a:p>
          <a:p>
            <a:endParaRPr lang="en-US" sz="2200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Comprehensive Training Programs: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Implement periodic, department-specific training to address real-time EHR challenges.</a:t>
            </a:r>
          </a:p>
          <a:p>
            <a:r>
              <a:rPr lang="en-US" b="1" dirty="0">
                <a:solidFill>
                  <a:schemeClr val="tx1"/>
                </a:solidFill>
              </a:rPr>
              <a:t>Nurse Involvement in Planning: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Involve nurses in system design and customization phases to improve usability and ownership.</a:t>
            </a:r>
          </a:p>
          <a:p>
            <a:r>
              <a:rPr lang="en-US" b="1" dirty="0">
                <a:solidFill>
                  <a:schemeClr val="tx1"/>
                </a:solidFill>
              </a:rPr>
              <a:t>Dedicated IT Support Units: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Deploy real-time IT helpdesks to resolve technical glitches and support adoption.</a:t>
            </a:r>
          </a:p>
          <a:p>
            <a:r>
              <a:rPr lang="en-US" b="1" dirty="0">
                <a:solidFill>
                  <a:schemeClr val="tx1"/>
                </a:solidFill>
              </a:rPr>
              <a:t>Change Management Workshops: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Focus on mindset shifts, communication, and workflow adaptation using change champions among senior staff.</a:t>
            </a:r>
          </a:p>
          <a:p>
            <a:r>
              <a:rPr lang="en-US" b="1" dirty="0">
                <a:solidFill>
                  <a:schemeClr val="tx1"/>
                </a:solidFill>
              </a:rPr>
              <a:t>Feedback-Driven EHR Design: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Continuously collect and act upon user feedback to optimize EHR interfaces and workflows.</a:t>
            </a:r>
          </a:p>
        </p:txBody>
      </p:sp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1099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IN" dirty="0"/>
              <a:t>1. Gagnon MP, </a:t>
            </a:r>
            <a:r>
              <a:rPr lang="en-IN" dirty="0" err="1"/>
              <a:t>Desmartis</a:t>
            </a:r>
            <a:r>
              <a:rPr lang="en-IN" dirty="0"/>
              <a:t> M, Labrecque M, Car J, Pagliari C, </a:t>
            </a:r>
            <a:r>
              <a:rPr lang="en-IN" dirty="0" err="1"/>
              <a:t>Pluye</a:t>
            </a:r>
            <a:r>
              <a:rPr lang="en-IN" dirty="0"/>
              <a:t> P, et al. Systematic review of factors influencing the adoption of information and communication technologies by healthcare professionals. J Med Syst. 2012;36(1):241–77.</a:t>
            </a:r>
          </a:p>
          <a:p>
            <a:endParaRPr lang="en-IN" dirty="0"/>
          </a:p>
          <a:p>
            <a:pPr marL="0" indent="0">
              <a:buNone/>
            </a:pPr>
            <a:r>
              <a:rPr lang="en-IN" dirty="0"/>
              <a:t>
2. McBride S, Delaney JM, Tietze M. Health Information Technology and Nursing Practice. </a:t>
            </a:r>
            <a:r>
              <a:rPr lang="en-IN" dirty="0" err="1"/>
              <a:t>Nurs</a:t>
            </a:r>
            <a:r>
              <a:rPr lang="en-IN" dirty="0"/>
              <a:t> Outlook. 2017;65(5):509–17.
3. Topaz M, Ronquillo C, Peltonen LM. Barriers and facilitators to nurses’ use of electronic health records: A systematic review. </a:t>
            </a:r>
            <a:r>
              <a:rPr lang="en-IN" dirty="0" err="1"/>
              <a:t>Comput</a:t>
            </a:r>
            <a:r>
              <a:rPr lang="en-IN" dirty="0"/>
              <a:t> Inform </a:t>
            </a:r>
            <a:r>
              <a:rPr lang="en-IN" dirty="0" err="1"/>
              <a:t>Nurs</a:t>
            </a:r>
            <a:r>
              <a:rPr lang="en-IN" dirty="0"/>
              <a:t>. 2016;34(11):505–16.
4. Ajami S, Bagheri-Tadi T. Barriers for adopting electronic health records (EHRs) by physicians. Acta Inform Med. 2013;21(2):129–34.</a:t>
            </a:r>
          </a:p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C9DC11-A675-736C-F377-44884716F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E78B5-4D0F-48A5-AF6C-6BF41009C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281ED4-CC2A-460F-534D-8B8BBAED0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A040EF-4D63-9541-138F-EC153F22A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B6A8A6A-C31E-4168-95CC-86F43D82D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5903" y="1269256"/>
            <a:ext cx="7543799" cy="2159744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no. of visits done by the Student: 14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Day-wise activities done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56C2B00-4957-BB6D-D736-EA7BF6B075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060539"/>
              </p:ext>
            </p:extLst>
          </p:nvPr>
        </p:nvGraphicFramePr>
        <p:xfrm>
          <a:off x="612648" y="2173085"/>
          <a:ext cx="10076688" cy="4451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8896">
                  <a:extLst>
                    <a:ext uri="{9D8B030D-6E8A-4147-A177-3AD203B41FA5}">
                      <a16:colId xmlns:a16="http://schemas.microsoft.com/office/drawing/2014/main" val="2217120379"/>
                    </a:ext>
                  </a:extLst>
                </a:gridCol>
                <a:gridCol w="3358896">
                  <a:extLst>
                    <a:ext uri="{9D8B030D-6E8A-4147-A177-3AD203B41FA5}">
                      <a16:colId xmlns:a16="http://schemas.microsoft.com/office/drawing/2014/main" val="3067565789"/>
                    </a:ext>
                  </a:extLst>
                </a:gridCol>
                <a:gridCol w="3358896">
                  <a:extLst>
                    <a:ext uri="{9D8B030D-6E8A-4147-A177-3AD203B41FA5}">
                      <a16:colId xmlns:a16="http://schemas.microsoft.com/office/drawing/2014/main" val="1322804095"/>
                    </a:ext>
                  </a:extLst>
                </a:gridCol>
              </a:tblGrid>
              <a:tr h="284695">
                <a:tc>
                  <a:txBody>
                    <a:bodyPr/>
                    <a:lstStyle/>
                    <a:p>
                      <a:r>
                        <a:rPr lang="en-IN" sz="1200" dirty="0"/>
                        <a:t>Visit No.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200" dirty="0"/>
                        <a:t>Department / Focus Area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Activities Performed / Observed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1825772"/>
                  </a:ext>
                </a:extLst>
              </a:tr>
              <a:tr h="284695">
                <a:tc>
                  <a:txBody>
                    <a:bodyPr/>
                    <a:lstStyle/>
                    <a:p>
                      <a:r>
                        <a:rPr lang="en-IN" sz="120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200" dirty="0"/>
                        <a:t>Hospital Orientation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Briefing on hospital structure, digital health implementation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7383126"/>
                  </a:ext>
                </a:extLst>
              </a:tr>
              <a:tr h="284695">
                <a:tc>
                  <a:txBody>
                    <a:bodyPr/>
                    <a:lstStyle/>
                    <a:p>
                      <a:r>
                        <a:rPr lang="en-IN" sz="12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OPD Registration &amp; Reception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Observed patient registration, appointment system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4824020"/>
                  </a:ext>
                </a:extLst>
              </a:tr>
              <a:tr h="284695">
                <a:tc>
                  <a:txBody>
                    <a:bodyPr/>
                    <a:lstStyle/>
                    <a:p>
                      <a:r>
                        <a:rPr lang="en-IN" sz="120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Outpatient Department (OPD)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Documentation of patient chief complaints, EMR usage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5548828"/>
                  </a:ext>
                </a:extLst>
              </a:tr>
              <a:tr h="284695">
                <a:tc>
                  <a:txBody>
                    <a:bodyPr/>
                    <a:lstStyle/>
                    <a:p>
                      <a:r>
                        <a:rPr lang="en-IN" sz="120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Pharmacy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Study of e-prescription and inventory systems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3035084"/>
                  </a:ext>
                </a:extLst>
              </a:tr>
              <a:tr h="284695">
                <a:tc>
                  <a:txBody>
                    <a:bodyPr/>
                    <a:lstStyle/>
                    <a:p>
                      <a:r>
                        <a:rPr lang="en-IN" sz="120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200" dirty="0"/>
                        <a:t>Laboratory Services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Sample collection, LIS workflow and integration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5606092"/>
                  </a:ext>
                </a:extLst>
              </a:tr>
              <a:tr h="284695">
                <a:tc>
                  <a:txBody>
                    <a:bodyPr/>
                    <a:lstStyle/>
                    <a:p>
                      <a:r>
                        <a:rPr lang="en-IN" sz="12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Radiology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Viewed imaging workflow, DICOM usage, and PACS setup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6765756"/>
                  </a:ext>
                </a:extLst>
              </a:tr>
              <a:tr h="398573">
                <a:tc>
                  <a:txBody>
                    <a:bodyPr/>
                    <a:lstStyle/>
                    <a:p>
                      <a:r>
                        <a:rPr lang="en-IN" sz="120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Billing Department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Tariff master understanding, billing software, cashless process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7902377"/>
                  </a:ext>
                </a:extLst>
              </a:tr>
              <a:tr h="284695">
                <a:tc>
                  <a:txBody>
                    <a:bodyPr/>
                    <a:lstStyle/>
                    <a:p>
                      <a:r>
                        <a:rPr lang="en-IN" sz="120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Nursing Station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Nurse-patient handover documentation in EMR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0812579"/>
                  </a:ext>
                </a:extLst>
              </a:tr>
              <a:tr h="284695">
                <a:tc>
                  <a:txBody>
                    <a:bodyPr/>
                    <a:lstStyle/>
                    <a:p>
                      <a:r>
                        <a:rPr lang="en-IN" sz="120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200" dirty="0"/>
                        <a:t>IT Department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Understanding backend of hospital software (HIMS)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1780036"/>
                  </a:ext>
                </a:extLst>
              </a:tr>
              <a:tr h="284695">
                <a:tc>
                  <a:txBody>
                    <a:bodyPr/>
                    <a:lstStyle/>
                    <a:p>
                      <a:r>
                        <a:rPr lang="en-IN" sz="120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200" dirty="0"/>
                        <a:t>Emergency Department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Patient triage and EHR input process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534406"/>
                  </a:ext>
                </a:extLst>
              </a:tr>
              <a:tr h="284695">
                <a:tc>
                  <a:txBody>
                    <a:bodyPr/>
                    <a:lstStyle/>
                    <a:p>
                      <a:r>
                        <a:rPr lang="en-IN" sz="1200"/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200" dirty="0"/>
                        <a:t>Medical Records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200" dirty="0"/>
                        <a:t>MRD digitization, ICD-10 coding and discharge summaries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7128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0019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D7915-6F46-E25B-9412-095A7D582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F757B9F-B3C4-DEC5-1A0D-4CCDF022FB19}"/>
              </a:ext>
            </a:extLst>
          </p:cNvPr>
          <p:cNvSpPr/>
          <p:nvPr/>
        </p:nvSpPr>
        <p:spPr>
          <a:xfrm>
            <a:off x="2512559" y="1319848"/>
            <a:ext cx="7569656" cy="53670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581228-4599-E355-92F6-07613C02F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F9CE3A-0204-CDEC-8F76-906E9FEFCC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32198FB-C418-AC90-022A-271729B5CA02}"/>
              </a:ext>
            </a:extLst>
          </p:cNvPr>
          <p:cNvSpPr txBox="1">
            <a:spLocks/>
          </p:cNvSpPr>
          <p:nvPr/>
        </p:nvSpPr>
        <p:spPr>
          <a:xfrm>
            <a:off x="1039587" y="9834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/>
              <a:t>KEY LEARNING FROM COP ACTIVITIES</a:t>
            </a:r>
            <a:endParaRPr lang="en-IN" sz="4000" b="1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85420C08-3EAC-0DEC-BE95-A8997CB6E5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336094"/>
            <a:ext cx="10918374" cy="333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Gained real-time understanding of how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Hospital Information Management Systems (HIMS)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function.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Observed implementation of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Electronic Medical Records (EMR)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across OPD and IPD settings.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Understood workflows in billing, pharmacy, laboratory, radiology, and OT scheduling systems.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Saw challenges faced in IT integration, especially by nursing and admin staff.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Improved knowledge of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hospital digital infrastructure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department interlinkages.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Developed skills in observation, clinical documentation, and digital health communication.</a:t>
            </a:r>
          </a:p>
        </p:txBody>
      </p:sp>
    </p:spTree>
    <p:extLst>
      <p:ext uri="{BB962C8B-B14F-4D97-AF65-F5344CB8AC3E}">
        <p14:creationId xmlns:p14="http://schemas.microsoft.com/office/powerpoint/2010/main" val="3640904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65D6573B-446E-9F41-D290-987DE8E263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87040" y="-2140712"/>
            <a:ext cx="6217919" cy="1126744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3934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68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D79C0-0F71-D19F-A1CB-D356B6A72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D4E72-7655-9E5B-4B90-CF1C79FB2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2D915C-D528-1DC8-78A7-1D92F1942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B5E876-E55C-769B-DC3C-4CD2AFC4F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E3A8CE9-4D33-A649-E193-D62B4101C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A72E89-EEC5-7F19-63EB-4E2CCEABB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37" y="1472159"/>
            <a:ext cx="10659963" cy="458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852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F6108-4882-F07E-843E-AFA1DEAF0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663AC33-71F9-228A-EF9E-467428982CF6}"/>
              </a:ext>
            </a:extLst>
          </p:cNvPr>
          <p:cNvSpPr/>
          <p:nvPr/>
        </p:nvSpPr>
        <p:spPr>
          <a:xfrm>
            <a:off x="838200" y="1690686"/>
            <a:ext cx="4892040" cy="580201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396C31D-C927-B078-A953-8836E7A57ABF}"/>
              </a:ext>
            </a:extLst>
          </p:cNvPr>
          <p:cNvSpPr/>
          <p:nvPr/>
        </p:nvSpPr>
        <p:spPr>
          <a:xfrm>
            <a:off x="3883152" y="601401"/>
            <a:ext cx="4727448" cy="85300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E2E2D7-E68E-4AEC-414C-79F8C9738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59D08-0865-7F9F-6BE6-126992D54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Electronic Health Records (EHRs)</a:t>
            </a:r>
            <a:r>
              <a:rPr lang="en-US" dirty="0"/>
              <a:t> are digital versions of patients’ paper charts that provide real-time, patient-centered records accessible instantly and securely.</a:t>
            </a:r>
          </a:p>
          <a:p>
            <a:r>
              <a:rPr lang="en-US" dirty="0"/>
              <a:t>Nurses can easily track changes in patients' vitals, medication schedules, and care plans, leading to timely interventions and coordinated care</a:t>
            </a:r>
          </a:p>
          <a:p>
            <a:r>
              <a:rPr lang="en-US" dirty="0"/>
              <a:t>In most hospital settings, </a:t>
            </a:r>
            <a:r>
              <a:rPr lang="en-US" b="1" dirty="0"/>
              <a:t>nurses spend the most time using EHR systems</a:t>
            </a:r>
            <a:r>
              <a:rPr lang="en-US" dirty="0"/>
              <a:t> for documenting patient care, administering medications, and communicating with the healthcare team. Nurses are primary users but face adoption challenges.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85B24F-9175-5045-70A7-DE0DCE980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1988EF-486A-C24D-8531-0D7C56611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41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799EA41-D9F3-342A-D36D-342A688847D6}"/>
              </a:ext>
            </a:extLst>
          </p:cNvPr>
          <p:cNvSpPr/>
          <p:nvPr/>
        </p:nvSpPr>
        <p:spPr>
          <a:xfrm>
            <a:off x="3883152" y="601401"/>
            <a:ext cx="4727448" cy="85300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• Barriers: training gaps, usability issues, workflow disruption.</a:t>
            </a:r>
          </a:p>
          <a:p>
            <a:pPr marL="0" indent="0">
              <a:buNone/>
            </a:pPr>
            <a:r>
              <a:rPr lang="en-US" dirty="0"/>
              <a:t>• Aim: The purpose of your study is to </a:t>
            </a:r>
            <a:r>
              <a:rPr lang="en-US" b="1" dirty="0"/>
              <a:t>evaluate how well prepare  </a:t>
            </a:r>
          </a:p>
          <a:p>
            <a:pPr marL="0" indent="0">
              <a:buNone/>
            </a:pPr>
            <a:r>
              <a:rPr lang="en-US" b="1" dirty="0"/>
              <a:t>   nurses are to adopt EHRs</a:t>
            </a:r>
            <a:r>
              <a:rPr lang="en-US" dirty="0"/>
              <a:t> in their day-to-day practice. The purpose of </a:t>
            </a:r>
          </a:p>
          <a:p>
            <a:pPr marL="0" indent="0">
              <a:buNone/>
            </a:pPr>
            <a:r>
              <a:rPr lang="en-US" dirty="0"/>
              <a:t>   your study </a:t>
            </a:r>
          </a:p>
          <a:p>
            <a:pPr marL="0" indent="0">
              <a:buNone/>
            </a:pPr>
            <a:r>
              <a:rPr lang="en-US" dirty="0"/>
              <a:t>   is to evaluate how ready nurses are to adopt EHRs in their day-to-day  </a:t>
            </a:r>
          </a:p>
          <a:p>
            <a:pPr marL="0" indent="0">
              <a:buNone/>
            </a:pPr>
            <a:r>
              <a:rPr lang="en-US" dirty="0"/>
              <a:t>   practice.</a:t>
            </a:r>
          </a:p>
          <a:p>
            <a:r>
              <a:rPr lang="en-US" dirty="0"/>
              <a:t>It also seeks to identify perceived barriers—both technical and behavioral—that could affect successful implementation.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1723294-6C21-031A-99FF-AD276D7EAAE0}"/>
              </a:ext>
            </a:extLst>
          </p:cNvPr>
          <p:cNvSpPr/>
          <p:nvPr/>
        </p:nvSpPr>
        <p:spPr>
          <a:xfrm>
            <a:off x="3712464" y="658292"/>
            <a:ext cx="4727448" cy="85300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24FFFA8-5A2A-3487-66C6-1B0C0384F417}"/>
              </a:ext>
            </a:extLst>
          </p:cNvPr>
          <p:cNvSpPr/>
          <p:nvPr/>
        </p:nvSpPr>
        <p:spPr>
          <a:xfrm>
            <a:off x="658368" y="3555397"/>
            <a:ext cx="4069080" cy="60445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798B0CF-D4CC-704B-BD4B-BC99EBC6182A}"/>
              </a:ext>
            </a:extLst>
          </p:cNvPr>
          <p:cNvSpPr/>
          <p:nvPr/>
        </p:nvSpPr>
        <p:spPr>
          <a:xfrm>
            <a:off x="658368" y="1690688"/>
            <a:ext cx="4069080" cy="60445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Objectives of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Research Question:</a:t>
            </a:r>
          </a:p>
          <a:p>
            <a:pPr marL="0" indent="0">
              <a:buNone/>
            </a:pPr>
            <a:r>
              <a:rPr lang="en-US" dirty="0"/>
              <a:t>"To what extent are nurses prepared for the implementation of Electronic Health Records (EHRs), and what organizational, technical, and behavioral barriers influence their readiness?"</a:t>
            </a:r>
          </a:p>
          <a:p>
            <a:r>
              <a:rPr lang="en-US" b="1" dirty="0"/>
              <a:t>Objectives:</a:t>
            </a:r>
          </a:p>
          <a:p>
            <a:pPr marL="0" indent="0">
              <a:buNone/>
            </a:pPr>
            <a:r>
              <a:rPr lang="en-US" dirty="0"/>
              <a:t>                Assess nurses’ readiness (n = 250).</a:t>
            </a:r>
          </a:p>
          <a:p>
            <a:pPr marL="0" indent="0">
              <a:buNone/>
            </a:pPr>
            <a:r>
              <a:rPr lang="en-US" dirty="0"/>
              <a:t>                Identify barriers to EHR adoption.</a:t>
            </a:r>
          </a:p>
          <a:p>
            <a:pPr marL="0" indent="0">
              <a:buNone/>
            </a:pPr>
            <a:r>
              <a:rPr lang="en-US" dirty="0"/>
              <a:t>                Provide suggestions to bridge gaps in implementation.</a:t>
            </a:r>
          </a:p>
          <a:p>
            <a:pPr marL="0" indent="0">
              <a:buNone/>
            </a:pPr>
            <a:endParaRPr lang="en-US" dirty="0"/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87349BB-B747-6B82-61AC-35F20D7A41D8}"/>
              </a:ext>
            </a:extLst>
          </p:cNvPr>
          <p:cNvSpPr/>
          <p:nvPr/>
        </p:nvSpPr>
        <p:spPr>
          <a:xfrm>
            <a:off x="551688" y="4809744"/>
            <a:ext cx="3180588" cy="414172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2CA4AEB-0BCF-4FBF-9300-2BF09FB36A11}"/>
              </a:ext>
            </a:extLst>
          </p:cNvPr>
          <p:cNvSpPr/>
          <p:nvPr/>
        </p:nvSpPr>
        <p:spPr>
          <a:xfrm>
            <a:off x="824484" y="4015005"/>
            <a:ext cx="2385060" cy="414172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631244D-0640-CEE5-7E3E-AF24A2A69BC9}"/>
              </a:ext>
            </a:extLst>
          </p:cNvPr>
          <p:cNvSpPr/>
          <p:nvPr/>
        </p:nvSpPr>
        <p:spPr>
          <a:xfrm>
            <a:off x="3732276" y="528300"/>
            <a:ext cx="4727448" cy="85300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81989A7-4D67-229D-6A34-81C03A2D5731}"/>
              </a:ext>
            </a:extLst>
          </p:cNvPr>
          <p:cNvSpPr/>
          <p:nvPr/>
        </p:nvSpPr>
        <p:spPr>
          <a:xfrm>
            <a:off x="824484" y="1690688"/>
            <a:ext cx="2174748" cy="49472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0761"/>
            <a:ext cx="10802112" cy="472211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Study Design:</a:t>
            </a:r>
            <a:br>
              <a:rPr lang="en-US" dirty="0"/>
            </a:br>
            <a:r>
              <a:rPr lang="en-US" dirty="0"/>
              <a:t>       </a:t>
            </a:r>
          </a:p>
          <a:p>
            <a:pPr marL="0" indent="0">
              <a:buNone/>
            </a:pPr>
            <a:r>
              <a:rPr lang="en-US" b="1" dirty="0"/>
              <a:t>      Mixed-Methods Approach</a:t>
            </a:r>
            <a:r>
              <a:rPr lang="en-US" dirty="0"/>
              <a:t> – Combining quantitative (survey-based)          </a:t>
            </a:r>
          </a:p>
          <a:p>
            <a:pPr marL="0" indent="0">
              <a:buNone/>
            </a:pPr>
            <a:r>
              <a:rPr lang="en-US" dirty="0"/>
              <a:t>        and qualitative (interview-based) methods to provide a </a:t>
            </a:r>
          </a:p>
          <a:p>
            <a:pPr marL="0" indent="0">
              <a:buNone/>
            </a:pPr>
            <a:r>
              <a:rPr lang="en-US" dirty="0"/>
              <a:t>        comprehensive understanding of nurses’ readiness and perceived </a:t>
            </a:r>
          </a:p>
          <a:p>
            <a:pPr marL="0" indent="0">
              <a:buNone/>
            </a:pPr>
            <a:r>
              <a:rPr lang="en-US" dirty="0"/>
              <a:t>        barriers to EHR implementation.</a:t>
            </a:r>
          </a:p>
          <a:p>
            <a:pPr marL="0" indent="0">
              <a:buNone/>
            </a:pPr>
            <a:r>
              <a:rPr lang="en-IN" b="1" dirty="0"/>
              <a:t>Study Duration:     March – May 2025</a:t>
            </a:r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r>
              <a:rPr lang="en-IN" b="1" dirty="0"/>
              <a:t>Target Population :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      Registered nurses currently employed at </a:t>
            </a:r>
            <a:r>
              <a:rPr lang="en-US" b="1" dirty="0"/>
              <a:t>Vasant Rao Pawar Medical    </a:t>
            </a:r>
          </a:p>
          <a:p>
            <a:pPr marL="0" indent="0">
              <a:buNone/>
            </a:pPr>
            <a:r>
              <a:rPr lang="en-US" b="1" dirty="0"/>
              <a:t>     College, Nashik</a:t>
            </a:r>
            <a:r>
              <a:rPr lang="en-US" dirty="0"/>
              <a:t>, involved in direct patient care and expected to interact with </a:t>
            </a:r>
          </a:p>
          <a:p>
            <a:pPr marL="0" indent="0">
              <a:buNone/>
            </a:pPr>
            <a:r>
              <a:rPr lang="en-US" dirty="0"/>
              <a:t>     EHR systems.</a:t>
            </a:r>
            <a:endParaRPr lang="en-IN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4B388-9A83-3457-E3E2-34F88F07F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17ADC73-3E5C-26D3-14F0-BFBD6D8B0F92}"/>
              </a:ext>
            </a:extLst>
          </p:cNvPr>
          <p:cNvSpPr/>
          <p:nvPr/>
        </p:nvSpPr>
        <p:spPr>
          <a:xfrm>
            <a:off x="7679436" y="3983182"/>
            <a:ext cx="3931920" cy="1773203"/>
          </a:xfrm>
          <a:prstGeom prst="roundRect">
            <a:avLst/>
          </a:prstGeom>
          <a:solidFill>
            <a:srgbClr val="DD772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4E147C9-4376-E3FF-30DE-240A65BE8341}"/>
              </a:ext>
            </a:extLst>
          </p:cNvPr>
          <p:cNvSpPr/>
          <p:nvPr/>
        </p:nvSpPr>
        <p:spPr>
          <a:xfrm>
            <a:off x="566928" y="2764886"/>
            <a:ext cx="4411980" cy="155622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0B0867A-7286-00A1-4370-512CAF84F047}"/>
              </a:ext>
            </a:extLst>
          </p:cNvPr>
          <p:cNvSpPr/>
          <p:nvPr/>
        </p:nvSpPr>
        <p:spPr>
          <a:xfrm>
            <a:off x="4400845" y="1709755"/>
            <a:ext cx="3090672" cy="60445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259364D-D941-BDE6-C5AF-0EABE8219B4E}"/>
              </a:ext>
            </a:extLst>
          </p:cNvPr>
          <p:cNvSpPr/>
          <p:nvPr/>
        </p:nvSpPr>
        <p:spPr>
          <a:xfrm>
            <a:off x="3732276" y="528300"/>
            <a:ext cx="4727448" cy="85300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C91B06-6486-322A-FBA3-57F6D9BDB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3268C-158D-C635-E5CC-BC8A98D92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                                                </a:t>
            </a:r>
            <a:r>
              <a:rPr lang="en-US" b="1" u="sng" dirty="0"/>
              <a:t>Phases of Study</a:t>
            </a:r>
            <a:endParaRPr lang="en-US" u="sng" dirty="0"/>
          </a:p>
          <a:p>
            <a:pPr marL="0" indent="0">
              <a:buNone/>
            </a:pPr>
            <a:endParaRPr lang="en-US" dirty="0"/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EB8FA8-D42F-9148-A4B9-4478549D9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D6F000-BE7A-6B0B-CDAC-B6E7A65A1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Forme libre 4">
            <a:extLst>
              <a:ext uri="{FF2B5EF4-FFF2-40B4-BE49-F238E27FC236}">
                <a16:creationId xmlns:a16="http://schemas.microsoft.com/office/drawing/2014/main" id="{AB2A1AA3-DC7F-1C11-9558-F6A429702E27}"/>
              </a:ext>
            </a:extLst>
          </p:cNvPr>
          <p:cNvSpPr/>
          <p:nvPr/>
        </p:nvSpPr>
        <p:spPr>
          <a:xfrm>
            <a:off x="5396606" y="2943635"/>
            <a:ext cx="1099151" cy="970730"/>
          </a:xfrm>
          <a:custGeom>
            <a:avLst/>
            <a:gdLst>
              <a:gd name="connsiteX0" fmla="*/ 92686 w 1465534"/>
              <a:gd name="connsiteY0" fmla="*/ 1294307 h 1294306"/>
              <a:gd name="connsiteX1" fmla="*/ 1372606 w 1465534"/>
              <a:gd name="connsiteY1" fmla="*/ 1294307 h 1294306"/>
              <a:gd name="connsiteX2" fmla="*/ 1452980 w 1465534"/>
              <a:gd name="connsiteY2" fmla="*/ 1154926 h 1294306"/>
              <a:gd name="connsiteX3" fmla="*/ 813141 w 1465534"/>
              <a:gd name="connsiteY3" fmla="*/ 46440 h 1294306"/>
              <a:gd name="connsiteX4" fmla="*/ 652393 w 1465534"/>
              <a:gd name="connsiteY4" fmla="*/ 46440 h 1294306"/>
              <a:gd name="connsiteX5" fmla="*/ 12554 w 1465534"/>
              <a:gd name="connsiteY5" fmla="*/ 1154926 h 1294306"/>
              <a:gd name="connsiteX6" fmla="*/ 92928 w 1465534"/>
              <a:gd name="connsiteY6" fmla="*/ 1294307 h 1294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65534" h="1294306">
                <a:moveTo>
                  <a:pt x="92686" y="1294307"/>
                </a:moveTo>
                <a:lnTo>
                  <a:pt x="1372606" y="1294307"/>
                </a:lnTo>
                <a:cubicBezTo>
                  <a:pt x="1443995" y="1294307"/>
                  <a:pt x="1488675" y="1216847"/>
                  <a:pt x="1452980" y="1154926"/>
                </a:cubicBezTo>
                <a:lnTo>
                  <a:pt x="813141" y="46440"/>
                </a:lnTo>
                <a:cubicBezTo>
                  <a:pt x="777446" y="-15480"/>
                  <a:pt x="688088" y="-15480"/>
                  <a:pt x="652393" y="46440"/>
                </a:cubicBezTo>
                <a:lnTo>
                  <a:pt x="12554" y="1154926"/>
                </a:lnTo>
                <a:cubicBezTo>
                  <a:pt x="-23141" y="1216847"/>
                  <a:pt x="21538" y="1294307"/>
                  <a:pt x="92928" y="1294307"/>
                </a:cubicBezTo>
                <a:close/>
              </a:path>
            </a:pathLst>
          </a:custGeom>
          <a:solidFill>
            <a:schemeClr val="accent1"/>
          </a:solidFill>
          <a:ln w="24279" cap="flat">
            <a:noFill/>
            <a:prstDash val="solid"/>
            <a:miter/>
          </a:ln>
        </p:spPr>
        <p:txBody>
          <a:bodyPr tIns="0" bIns="68580" rtlCol="0" anchor="b"/>
          <a:lstStyle/>
          <a:p>
            <a:pPr algn="ctr"/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</a:t>
            </a:r>
          </a:p>
        </p:txBody>
      </p:sp>
      <p:sp>
        <p:nvSpPr>
          <p:cNvPr id="8" name="Forme libre 5">
            <a:extLst>
              <a:ext uri="{FF2B5EF4-FFF2-40B4-BE49-F238E27FC236}">
                <a16:creationId xmlns:a16="http://schemas.microsoft.com/office/drawing/2014/main" id="{A758E251-E4A0-9DD3-5D93-02B52C76271C}"/>
              </a:ext>
            </a:extLst>
          </p:cNvPr>
          <p:cNvSpPr/>
          <p:nvPr/>
        </p:nvSpPr>
        <p:spPr>
          <a:xfrm>
            <a:off x="4723319" y="4044397"/>
            <a:ext cx="2445725" cy="1036065"/>
          </a:xfrm>
          <a:custGeom>
            <a:avLst/>
            <a:gdLst>
              <a:gd name="connsiteX0" fmla="*/ 92928 w 3260967"/>
              <a:gd name="connsiteY0" fmla="*/ 1381420 h 1381420"/>
              <a:gd name="connsiteX1" fmla="*/ 3168039 w 3260967"/>
              <a:gd name="connsiteY1" fmla="*/ 1381420 h 1381420"/>
              <a:gd name="connsiteX2" fmla="*/ 3248413 w 3260967"/>
              <a:gd name="connsiteY2" fmla="*/ 1242039 h 1381420"/>
              <a:gd name="connsiteX3" fmla="*/ 2558067 w 3260967"/>
              <a:gd name="connsiteY3" fmla="*/ 46379 h 1381420"/>
              <a:gd name="connsiteX4" fmla="*/ 2477693 w 3260967"/>
              <a:gd name="connsiteY4" fmla="*/ 0 h 1381420"/>
              <a:gd name="connsiteX5" fmla="*/ 783274 w 3260967"/>
              <a:gd name="connsiteY5" fmla="*/ 0 h 1381420"/>
              <a:gd name="connsiteX6" fmla="*/ 702900 w 3260967"/>
              <a:gd name="connsiteY6" fmla="*/ 46379 h 1381420"/>
              <a:gd name="connsiteX7" fmla="*/ 12554 w 3260967"/>
              <a:gd name="connsiteY7" fmla="*/ 1242039 h 1381420"/>
              <a:gd name="connsiteX8" fmla="*/ 92928 w 3260967"/>
              <a:gd name="connsiteY8" fmla="*/ 1381420 h 1381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60967" h="1381420">
                <a:moveTo>
                  <a:pt x="92928" y="1381420"/>
                </a:moveTo>
                <a:lnTo>
                  <a:pt x="3168039" y="1381420"/>
                </a:lnTo>
                <a:cubicBezTo>
                  <a:pt x="3239429" y="1381420"/>
                  <a:pt x="3284108" y="1303960"/>
                  <a:pt x="3248413" y="1242039"/>
                </a:cubicBezTo>
                <a:lnTo>
                  <a:pt x="2558067" y="46379"/>
                </a:lnTo>
                <a:cubicBezTo>
                  <a:pt x="2541556" y="17726"/>
                  <a:pt x="2510717" y="0"/>
                  <a:pt x="2477693" y="0"/>
                </a:cubicBezTo>
                <a:lnTo>
                  <a:pt x="783274" y="0"/>
                </a:lnTo>
                <a:cubicBezTo>
                  <a:pt x="750007" y="0"/>
                  <a:pt x="719412" y="17726"/>
                  <a:pt x="702900" y="46379"/>
                </a:cubicBezTo>
                <a:lnTo>
                  <a:pt x="12554" y="1242039"/>
                </a:lnTo>
                <a:cubicBezTo>
                  <a:pt x="-23141" y="1303960"/>
                  <a:pt x="21538" y="1381420"/>
                  <a:pt x="92928" y="1381420"/>
                </a:cubicBezTo>
                <a:close/>
              </a:path>
            </a:pathLst>
          </a:custGeom>
          <a:solidFill>
            <a:schemeClr val="accent2"/>
          </a:solidFill>
          <a:ln w="24279" cap="flat">
            <a:noFill/>
            <a:prstDash val="solid"/>
            <a:miter/>
          </a:ln>
        </p:spPr>
        <p:txBody>
          <a:bodyPr tIns="0" bIns="0" rtlCol="0" anchor="ctr"/>
          <a:lstStyle/>
          <a:p>
            <a:pPr algn="ctr"/>
            <a:r>
              <a:rPr lang="fr-FR"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</a:t>
            </a:r>
            <a:endParaRPr lang="fr-FR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24DDC5-932C-F8ED-C4B6-B2DEA669E9E5}"/>
              </a:ext>
            </a:extLst>
          </p:cNvPr>
          <p:cNvSpPr txBox="1"/>
          <p:nvPr/>
        </p:nvSpPr>
        <p:spPr>
          <a:xfrm>
            <a:off x="649224" y="2843784"/>
            <a:ext cx="44805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Phase 1 – Quantitative Survey:</a:t>
            </a:r>
            <a:br>
              <a:rPr lang="en-US"/>
            </a:br>
            <a:r>
              <a:rPr lang="en-US"/>
              <a:t>Conducted using a structured questionnaire designed to assess the level of readiness and identify key perceived barriers related to EHR adoption.</a:t>
            </a:r>
            <a:endParaRPr lang="en-IN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3608BE-4F5A-2BDB-3AAB-73EE90310DA9}"/>
              </a:ext>
            </a:extLst>
          </p:cNvPr>
          <p:cNvSpPr/>
          <p:nvPr/>
        </p:nvSpPr>
        <p:spPr>
          <a:xfrm>
            <a:off x="5129784" y="2764886"/>
            <a:ext cx="68580" cy="1097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330CAA-B424-EC55-F9D0-24445284F2DD}"/>
              </a:ext>
            </a:extLst>
          </p:cNvPr>
          <p:cNvSpPr txBox="1"/>
          <p:nvPr/>
        </p:nvSpPr>
        <p:spPr>
          <a:xfrm>
            <a:off x="7717536" y="4114800"/>
            <a:ext cx="42275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Phase 2 – Qualitative Interviews:</a:t>
            </a:r>
            <a:br>
              <a:rPr lang="en-US" dirty="0"/>
            </a:br>
            <a:r>
              <a:rPr lang="en-US" dirty="0"/>
              <a:t>Semi-structured interviews were carried out to explore deeper insights, personal experiences, and contextual factors affecting EHR implementation.</a:t>
            </a:r>
            <a:endParaRPr lang="en-IN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6A5E0DF-C4CC-4C74-6ABC-A502710DDCAF}"/>
              </a:ext>
            </a:extLst>
          </p:cNvPr>
          <p:cNvSpPr/>
          <p:nvPr/>
        </p:nvSpPr>
        <p:spPr>
          <a:xfrm>
            <a:off x="7353300" y="3983182"/>
            <a:ext cx="68580" cy="10972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521401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6775F7-8631-E5E0-876A-55F30E61DA4C}"/>
              </a:ext>
            </a:extLst>
          </p:cNvPr>
          <p:cNvSpPr/>
          <p:nvPr/>
        </p:nvSpPr>
        <p:spPr>
          <a:xfrm>
            <a:off x="4197095" y="601401"/>
            <a:ext cx="3767329" cy="69137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6427ACA-A8FF-B4B7-7742-753959377AAC}"/>
              </a:ext>
            </a:extLst>
          </p:cNvPr>
          <p:cNvSpPr/>
          <p:nvPr/>
        </p:nvSpPr>
        <p:spPr>
          <a:xfrm>
            <a:off x="1240536" y="1528096"/>
            <a:ext cx="6321552" cy="1325563"/>
          </a:xfrm>
          <a:prstGeom prst="roundRect">
            <a:avLst/>
          </a:prstGeom>
          <a:solidFill>
            <a:srgbClr val="DD772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Sample Size:</a:t>
            </a:r>
          </a:p>
          <a:p>
            <a:r>
              <a:rPr lang="en-US" b="1" dirty="0">
                <a:solidFill>
                  <a:schemeClr val="tx1"/>
                </a:solidFill>
              </a:rPr>
              <a:t>Quantitative Phase: 250 registered nurses (survey-based)</a:t>
            </a:r>
          </a:p>
          <a:p>
            <a:r>
              <a:rPr lang="en-US" b="1" dirty="0">
                <a:solidFill>
                  <a:schemeClr val="tx1"/>
                </a:solidFill>
              </a:rPr>
              <a:t>Qualitative Phase: 12–15 nurses, interviewed until thematic saturation was achieved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484ED59-5559-9590-8542-239E5C744020}"/>
              </a:ext>
            </a:extLst>
          </p:cNvPr>
          <p:cNvSpPr/>
          <p:nvPr/>
        </p:nvSpPr>
        <p:spPr>
          <a:xfrm>
            <a:off x="2569464" y="2900538"/>
            <a:ext cx="8887968" cy="16550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Survey Tool: Structured questionnaire using a Likert scale to assess readiness levels and perceived barriers to EHR implementation</a:t>
            </a:r>
          </a:p>
          <a:p>
            <a:r>
              <a:rPr lang="en-US" b="1" dirty="0">
                <a:solidFill>
                  <a:schemeClr val="tx1"/>
                </a:solidFill>
              </a:rPr>
              <a:t>Interview Guide: Semi-structured format with open-ended questions, enabling exploration of individual experiences and contextual insights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04CF3A1-2D3A-0BDD-6976-898E5C8E7805}"/>
              </a:ext>
            </a:extLst>
          </p:cNvPr>
          <p:cNvSpPr/>
          <p:nvPr/>
        </p:nvSpPr>
        <p:spPr>
          <a:xfrm>
            <a:off x="883920" y="4654408"/>
            <a:ext cx="9750552" cy="1985820"/>
          </a:xfrm>
          <a:prstGeom prst="roundRect">
            <a:avLst/>
          </a:prstGeom>
          <a:solidFill>
            <a:srgbClr val="DD772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Data Analysis Approach: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Quantitative Analysis: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Conducted using </a:t>
            </a:r>
            <a:r>
              <a:rPr lang="en-US" b="1" dirty="0">
                <a:solidFill>
                  <a:schemeClr val="tx1"/>
                </a:solidFill>
              </a:rPr>
              <a:t>Microsoft Excel</a:t>
            </a:r>
            <a:r>
              <a:rPr lang="en-US" dirty="0">
                <a:solidFill>
                  <a:schemeClr val="tx1"/>
                </a:solidFill>
              </a:rPr>
              <a:t> for descriptive statistics, disaggregated by </a:t>
            </a:r>
            <a:r>
              <a:rPr lang="en-US" b="1" dirty="0">
                <a:solidFill>
                  <a:schemeClr val="tx1"/>
                </a:solidFill>
              </a:rPr>
              <a:t>department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b="1" dirty="0">
                <a:solidFill>
                  <a:schemeClr val="tx1"/>
                </a:solidFill>
              </a:rPr>
              <a:t>years of experience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Qualitative Analysis: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Applied </a:t>
            </a:r>
            <a:r>
              <a:rPr lang="en-US" b="1" dirty="0">
                <a:solidFill>
                  <a:schemeClr val="tx1"/>
                </a:solidFill>
              </a:rPr>
              <a:t>thematic analysis</a:t>
            </a:r>
            <a:r>
              <a:rPr lang="en-US" dirty="0">
                <a:solidFill>
                  <a:schemeClr val="tx1"/>
                </a:solidFill>
              </a:rPr>
              <a:t> to derive recurring patterns, perceptions, and challenges from interview transcripts</a:t>
            </a:r>
          </a:p>
        </p:txBody>
      </p:sp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FDA10BC-F0E1-EDC1-BFF2-0BB30C7464B2}"/>
              </a:ext>
            </a:extLst>
          </p:cNvPr>
          <p:cNvSpPr/>
          <p:nvPr/>
        </p:nvSpPr>
        <p:spPr>
          <a:xfrm>
            <a:off x="734569" y="1709755"/>
            <a:ext cx="4916424" cy="60445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43A7940-21CD-901D-D647-0C562C68ADCC}"/>
              </a:ext>
            </a:extLst>
          </p:cNvPr>
          <p:cNvSpPr/>
          <p:nvPr/>
        </p:nvSpPr>
        <p:spPr>
          <a:xfrm>
            <a:off x="4864608" y="601402"/>
            <a:ext cx="2368296" cy="69137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b="1" dirty="0"/>
              <a:t>Demographics of Respondents</a:t>
            </a:r>
          </a:p>
          <a:p>
            <a:endParaRPr lang="en-IN" b="1" dirty="0"/>
          </a:p>
          <a:p>
            <a:pPr marL="0" indent="0">
              <a:buNone/>
            </a:pPr>
            <a:endParaRPr lang="en-IN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FF1BE86-DC90-47E3-C5CD-D3F8125E1B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024642"/>
              </p:ext>
            </p:extLst>
          </p:nvPr>
        </p:nvGraphicFramePr>
        <p:xfrm>
          <a:off x="6163056" y="2032000"/>
          <a:ext cx="5294376" cy="3280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EAA9D66-0D1D-0774-09E0-4EB6688A1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519293"/>
              </p:ext>
            </p:extLst>
          </p:nvPr>
        </p:nvGraphicFramePr>
        <p:xfrm>
          <a:off x="838200" y="2731194"/>
          <a:ext cx="6216904" cy="2815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8452">
                  <a:extLst>
                    <a:ext uri="{9D8B030D-6E8A-4147-A177-3AD203B41FA5}">
                      <a16:colId xmlns:a16="http://schemas.microsoft.com/office/drawing/2014/main" val="89473978"/>
                    </a:ext>
                  </a:extLst>
                </a:gridCol>
                <a:gridCol w="3108452">
                  <a:extLst>
                    <a:ext uri="{9D8B030D-6E8A-4147-A177-3AD203B41FA5}">
                      <a16:colId xmlns:a16="http://schemas.microsoft.com/office/drawing/2014/main" val="1379162532"/>
                    </a:ext>
                  </a:extLst>
                </a:gridCol>
              </a:tblGrid>
              <a:tr h="563099">
                <a:tc>
                  <a:txBody>
                    <a:bodyPr/>
                    <a:lstStyle/>
                    <a:p>
                      <a:r>
                        <a:rPr lang="en-US" dirty="0"/>
                        <a:t>Age Distribution (n=250):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Count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557569"/>
                  </a:ext>
                </a:extLst>
              </a:tr>
              <a:tr h="563099">
                <a:tc>
                  <a:txBody>
                    <a:bodyPr/>
                    <a:lstStyle/>
                    <a:p>
                      <a:r>
                        <a:rPr lang="en-US" dirty="0"/>
                        <a:t>20–30 years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110 nurses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24273"/>
                  </a:ext>
                </a:extLst>
              </a:tr>
              <a:tr h="563099">
                <a:tc>
                  <a:txBody>
                    <a:bodyPr/>
                    <a:lstStyle/>
                    <a:p>
                      <a:r>
                        <a:rPr lang="en-US" dirty="0"/>
                        <a:t>31–40 years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85 nurses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709213"/>
                  </a:ext>
                </a:extLst>
              </a:tr>
              <a:tr h="563099">
                <a:tc>
                  <a:txBody>
                    <a:bodyPr/>
                    <a:lstStyle/>
                    <a:p>
                      <a:r>
                        <a:rPr lang="en-US" dirty="0"/>
                        <a:t>41–50 years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40 nurses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216732"/>
                  </a:ext>
                </a:extLst>
              </a:tr>
              <a:tr h="563099">
                <a:tc>
                  <a:txBody>
                    <a:bodyPr/>
                    <a:lstStyle/>
                    <a:p>
                      <a:r>
                        <a:rPr lang="en-US" dirty="0"/>
                        <a:t>51+ years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 nurses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939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</TotalTime>
  <Words>1491</Words>
  <Application>Microsoft Office PowerPoint</Application>
  <PresentationFormat>Widescreen</PresentationFormat>
  <Paragraphs>203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Arial</vt:lpstr>
      <vt:lpstr>Calibri</vt:lpstr>
      <vt:lpstr>Calibri Light</vt:lpstr>
      <vt:lpstr>Times New Roman</vt:lpstr>
      <vt:lpstr>Office Theme</vt:lpstr>
      <vt:lpstr>Assessing Electronic Health Record (EHR) Implementation Readiness and Perceived Barriers Among Nurses: A Mixed-Methods Approach at Vasant Rao Pawar medical college(Nashik)</vt:lpstr>
      <vt:lpstr>Mentor Approval</vt:lpstr>
      <vt:lpstr>Introduction</vt:lpstr>
      <vt:lpstr>Introduction</vt:lpstr>
      <vt:lpstr>Objectives of Study</vt:lpstr>
      <vt:lpstr>Methodology</vt:lpstr>
      <vt:lpstr>Methodology</vt:lpstr>
      <vt:lpstr>Methodology</vt:lpstr>
      <vt:lpstr>Results</vt:lpstr>
      <vt:lpstr>Results</vt:lpstr>
      <vt:lpstr>Results</vt:lpstr>
      <vt:lpstr>Thematic Findings</vt:lpstr>
      <vt:lpstr>Discussion</vt:lpstr>
      <vt:lpstr>Conclusion</vt:lpstr>
      <vt:lpstr>References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Ankit Pal</cp:lastModifiedBy>
  <cp:revision>18</cp:revision>
  <dcterms:created xsi:type="dcterms:W3CDTF">2022-05-20T15:11:38Z</dcterms:created>
  <dcterms:modified xsi:type="dcterms:W3CDTF">2025-07-13T10:14:40Z</dcterms:modified>
</cp:coreProperties>
</file>