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3" r:id="rId2"/>
    <p:sldId id="257" r:id="rId3"/>
    <p:sldId id="287" r:id="rId4"/>
    <p:sldId id="303" r:id="rId5"/>
    <p:sldId id="284" r:id="rId6"/>
    <p:sldId id="302" r:id="rId7"/>
    <p:sldId id="260" r:id="rId8"/>
    <p:sldId id="259" r:id="rId9"/>
    <p:sldId id="307" r:id="rId10"/>
    <p:sldId id="261" r:id="rId11"/>
    <p:sldId id="308" r:id="rId12"/>
    <p:sldId id="262" r:id="rId13"/>
    <p:sldId id="263" r:id="rId14"/>
    <p:sldId id="264" r:id="rId15"/>
    <p:sldId id="285" r:id="rId16"/>
    <p:sldId id="286" r:id="rId17"/>
    <p:sldId id="265" r:id="rId18"/>
    <p:sldId id="266" r:id="rId19"/>
    <p:sldId id="267" r:id="rId20"/>
    <p:sldId id="273" r:id="rId21"/>
    <p:sldId id="304" r:id="rId22"/>
    <p:sldId id="305" r:id="rId23"/>
    <p:sldId id="306" r:id="rId24"/>
    <p:sldId id="300" r:id="rId25"/>
    <p:sldId id="301" r:id="rId26"/>
    <p:sldId id="26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1476" autoAdjust="0"/>
  </p:normalViewPr>
  <p:slideViewPr>
    <p:cSldViewPr snapToGrid="0">
      <p:cViewPr varScale="1">
        <p:scale>
          <a:sx n="54" d="100"/>
          <a:sy n="54" d="100"/>
        </p:scale>
        <p:origin x="1188" y="48"/>
      </p:cViewPr>
      <p:guideLst/>
    </p:cSldViewPr>
  </p:slideViewPr>
  <p:notesTextViewPr>
    <p:cViewPr>
      <p:scale>
        <a:sx n="1" d="1"/>
        <a:sy n="1" d="1"/>
      </p:scale>
      <p:origin x="0" y="0"/>
    </p:cViewPr>
  </p:notesTextViewPr>
  <p:notesViewPr>
    <p:cSldViewPr snapToGrid="0">
      <p:cViewPr varScale="1">
        <p:scale>
          <a:sx n="45" d="100"/>
          <a:sy n="45" d="100"/>
        </p:scale>
        <p:origin x="282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25-06-2025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2431213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25-06-2025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25-06-2025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25-06-2025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25-06-2025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25-06-2025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25-06-2025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25-06-2025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25-06-2025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25-06-2025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25-06-2025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25-06-2025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25-06-2025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414267"/>
            <a:ext cx="9144000" cy="3130820"/>
          </a:xfrm>
        </p:spPr>
        <p:txBody>
          <a:bodyPr>
            <a:normAutofit/>
          </a:bodyPr>
          <a:lstStyle/>
          <a:p>
            <a:r>
              <a:rPr lang="en-IN" sz="3600" b="1" u="sng" kern="100" dirty="0">
                <a:effectLst/>
                <a:ea typeface="Calibri" panose="020F0502020204030204" pitchFamily="34" charset="0"/>
                <a:cs typeface="Times New Roman" panose="02020603050405020304" pitchFamily="18" charset="0"/>
              </a:rPr>
              <a:t>Relationship between Sleep Deprivation and Risk of Cardiovascular Diseases:</a:t>
            </a:r>
            <a:br>
              <a:rPr lang="en-IN" sz="1800" kern="100" dirty="0">
                <a:effectLst/>
                <a:latin typeface="Calibri" panose="020F0502020204030204" pitchFamily="34" charset="0"/>
                <a:ea typeface="Calibri" panose="020F0502020204030204" pitchFamily="34" charset="0"/>
                <a:cs typeface="Times New Roman" panose="02020603050405020304" pitchFamily="18" charset="0"/>
              </a:rPr>
            </a:br>
            <a:r>
              <a:rPr lang="en-IN" sz="4000" kern="100" dirty="0">
                <a:effectLst/>
                <a:latin typeface="+mn-lt"/>
                <a:ea typeface="Aptos" panose="020B0004020202020204" pitchFamily="34" charset="0"/>
                <a:cs typeface="Times New Roman" panose="02020603050405020304" pitchFamily="18" charset="0"/>
              </a:rPr>
              <a:t>– </a:t>
            </a:r>
            <a:r>
              <a:rPr lang="en-IN" sz="4000" kern="100" dirty="0">
                <a:effectLst/>
                <a:ea typeface="Aptos" panose="020B0004020202020204" pitchFamily="34" charset="0"/>
                <a:cs typeface="Times New Roman" panose="02020603050405020304" pitchFamily="18" charset="0"/>
              </a:rPr>
              <a:t>A Narrative Review </a:t>
            </a:r>
            <a:br>
              <a:rPr lang="en-IN" sz="4000" kern="100" dirty="0">
                <a:effectLst/>
                <a:latin typeface="+mn-lt"/>
                <a:ea typeface="Aptos" panose="020B0004020202020204" pitchFamily="34" charset="0"/>
                <a:cs typeface="Times New Roman" panose="02020603050405020304" pitchFamily="18" charset="0"/>
              </a:rPr>
            </a:br>
            <a:br>
              <a:rPr lang="en-IN" sz="4000" dirty="0">
                <a:latin typeface="+mn-lt"/>
              </a:rPr>
            </a:br>
            <a:endParaRPr lang="en-IN" sz="4000" dirty="0">
              <a:latin typeface="+mn-lt"/>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883150"/>
            <a:ext cx="9144000" cy="1655762"/>
          </a:xfrm>
        </p:spPr>
        <p:txBody>
          <a:bodyPr/>
          <a:lstStyle/>
          <a:p>
            <a:r>
              <a:rPr lang="en-IN" dirty="0"/>
              <a:t>Presented by- Dr. Apurva Ahuja, PG/23/023</a:t>
            </a:r>
          </a:p>
          <a:p>
            <a:r>
              <a:rPr lang="en-IN" dirty="0"/>
              <a:t>Faculty Mentor- Dr. Sukesh Bhardwaj</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50" y="23813"/>
            <a:ext cx="2695903" cy="1268959"/>
          </a:xfrm>
          <a:prstGeom prst="rect">
            <a:avLst/>
          </a:prstGeom>
        </p:spPr>
      </p:pic>
    </p:spTree>
    <p:extLst>
      <p:ext uri="{BB962C8B-B14F-4D97-AF65-F5344CB8AC3E}">
        <p14:creationId xmlns:p14="http://schemas.microsoft.com/office/powerpoint/2010/main" val="1678619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lstStyle/>
          <a:p>
            <a:pPr marL="0" indent="0">
              <a:buNone/>
            </a:pPr>
            <a:r>
              <a:rPr kumimoji="0" lang="en-US" altLang="en-US" b="1" i="0" u="none" strike="noStrike" cap="none" normalizeH="0" baseline="0" dirty="0">
                <a:ln>
                  <a:noFill/>
                </a:ln>
                <a:solidFill>
                  <a:schemeClr val="tx1"/>
                </a:solidFill>
                <a:effectLst/>
              </a:rPr>
              <a:t>Selection Process:</a:t>
            </a:r>
            <a:r>
              <a:rPr kumimoji="0" lang="en-US" altLang="en-US" b="0" i="0" u="none" strike="noStrike" cap="none" normalizeH="0" baseline="0" dirty="0">
                <a:ln>
                  <a:noFill/>
                </a:ln>
                <a:solidFill>
                  <a:schemeClr val="tx1"/>
                </a:solidFill>
                <a:effectLst/>
              </a:rPr>
              <a:t> </a:t>
            </a:r>
          </a:p>
          <a:p>
            <a:r>
              <a:rPr lang="en-IN" sz="2400" dirty="0">
                <a:solidFill>
                  <a:srgbClr val="1B1C1D"/>
                </a:solidFill>
                <a:effectLst/>
                <a:ea typeface="Google Sans Text"/>
                <a:cs typeface="Google Sans Text"/>
              </a:rPr>
              <a:t>The review prioritized studies involving adult human populations and focused on synthesizing evidence regarding the epidemiological associations, pathophysiological mechanisms, and clinical outcomes linking sleep health to cardiovascular status. </a:t>
            </a:r>
          </a:p>
          <a:p>
            <a:r>
              <a:rPr lang="en-IN" sz="2400" dirty="0">
                <a:solidFill>
                  <a:srgbClr val="1B1C1D"/>
                </a:solidFill>
                <a:effectLst/>
                <a:ea typeface="Google Sans Text"/>
                <a:cs typeface="Google Sans Text"/>
              </a:rPr>
              <a:t>Relevant guidelines and scientific statements from organizations such as the American Heart Association (AHA) were also manually searched and incorporated to provide a current and authoritative perspective.</a:t>
            </a:r>
          </a:p>
          <a:p>
            <a:r>
              <a:rPr kumimoji="0" lang="en-US" altLang="en-US" sz="2400" b="0" i="0" u="none" strike="noStrike" cap="none" normalizeH="0" baseline="0" dirty="0">
                <a:ln>
                  <a:noFill/>
                </a:ln>
                <a:solidFill>
                  <a:schemeClr val="tx1"/>
                </a:solidFill>
                <a:effectLst/>
              </a:rPr>
              <a:t>The process continued until saturation was achieved, where core findings and mechanisms were consistently repeated across the literature.</a:t>
            </a:r>
          </a:p>
          <a:p>
            <a:endParaRPr lang="en-IN" sz="1800" dirty="0">
              <a:effectLst/>
              <a:latin typeface="Arial" panose="020B0604020202020204" pitchFamily="34" charset="0"/>
              <a:ea typeface="Arial" panose="020B0604020202020204" pitchFamily="34" charset="0"/>
            </a:endParaRP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9" name="Title 1">
            <a:extLst>
              <a:ext uri="{FF2B5EF4-FFF2-40B4-BE49-F238E27FC236}">
                <a16:creationId xmlns:a16="http://schemas.microsoft.com/office/drawing/2014/main" id="{A48E6743-1FBC-02F6-FB08-A7D302E5B1C1}"/>
              </a:ext>
            </a:extLst>
          </p:cNvPr>
          <p:cNvSpPr>
            <a:spLocks noGrp="1"/>
          </p:cNvSpPr>
          <p:nvPr>
            <p:ph type="title"/>
          </p:nvPr>
        </p:nvSpPr>
        <p:spPr>
          <a:xfrm>
            <a:off x="838199" y="-4490"/>
            <a:ext cx="10515600" cy="1325563"/>
          </a:xfrm>
        </p:spPr>
        <p:txBody>
          <a:bodyPr/>
          <a:lstStyle/>
          <a:p>
            <a:pPr algn="ctr"/>
            <a:r>
              <a:rPr lang="en-IN" b="1" dirty="0"/>
              <a:t>Methodology (2/2)</a:t>
            </a:r>
          </a:p>
        </p:txBody>
      </p:sp>
      <p:pic>
        <p:nvPicPr>
          <p:cNvPr id="10" name="Picture 9">
            <a:extLst>
              <a:ext uri="{FF2B5EF4-FFF2-40B4-BE49-F238E27FC236}">
                <a16:creationId xmlns:a16="http://schemas.microsoft.com/office/drawing/2014/main" id="{35796EC2-38C9-1C9F-C84F-0D2A30A749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2245490" cy="1056950"/>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722BBD-182D-AC2E-125E-0F6586ECE207}"/>
              </a:ext>
            </a:extLst>
          </p:cNvPr>
          <p:cNvSpPr>
            <a:spLocks noGrp="1"/>
          </p:cNvSpPr>
          <p:nvPr>
            <p:ph idx="1"/>
          </p:nvPr>
        </p:nvSpPr>
        <p:spPr>
          <a:xfrm>
            <a:off x="434438" y="1279360"/>
            <a:ext cx="10515600" cy="4351338"/>
          </a:xfrm>
        </p:spPr>
        <p:txBody>
          <a:bodyPr>
            <a:noAutofit/>
          </a:bodyPr>
          <a:lstStyle/>
          <a:p>
            <a:pPr>
              <a:buNone/>
            </a:pPr>
            <a:r>
              <a:rPr lang="en-IN" sz="2200" b="1" u="sng" dirty="0"/>
              <a:t>Article Selection Process</a:t>
            </a:r>
            <a:endParaRPr lang="en-IN" sz="2200" b="1" dirty="0"/>
          </a:p>
          <a:p>
            <a:pPr marL="0" indent="0">
              <a:buNone/>
            </a:pPr>
            <a:r>
              <a:rPr lang="en-IN" sz="2200" b="1" dirty="0"/>
              <a:t>1. Initial Yield: </a:t>
            </a:r>
            <a:r>
              <a:rPr lang="en-IN" sz="2200" dirty="0"/>
              <a:t>~</a:t>
            </a:r>
            <a:r>
              <a:rPr lang="en-IN" sz="2200" b="1" dirty="0"/>
              <a:t>1,000 articles</a:t>
            </a:r>
            <a:r>
              <a:rPr lang="en-IN" sz="2200" dirty="0"/>
              <a:t> identified through keyword search</a:t>
            </a:r>
          </a:p>
          <a:p>
            <a:pPr marL="0" indent="0">
              <a:buNone/>
            </a:pPr>
            <a:r>
              <a:rPr lang="en-IN" sz="2200" b="1" dirty="0"/>
              <a:t>2. Screening Process:</a:t>
            </a:r>
            <a:endParaRPr lang="en-IN" sz="2200" dirty="0"/>
          </a:p>
          <a:p>
            <a:pPr lvl="1"/>
            <a:r>
              <a:rPr lang="en-IN" sz="2200" b="1" dirty="0"/>
              <a:t>Title screening</a:t>
            </a:r>
            <a:r>
              <a:rPr lang="en-IN" sz="2200" dirty="0"/>
              <a:t> → shortlisted </a:t>
            </a:r>
            <a:r>
              <a:rPr lang="en-IN" sz="2200" b="1" dirty="0"/>
              <a:t>150 articles</a:t>
            </a:r>
            <a:endParaRPr lang="en-IN" sz="2200" dirty="0"/>
          </a:p>
          <a:p>
            <a:pPr lvl="1"/>
            <a:r>
              <a:rPr lang="en-IN" sz="2200" b="1" dirty="0"/>
              <a:t>Abstract screening</a:t>
            </a:r>
            <a:r>
              <a:rPr lang="en-IN" sz="2200" dirty="0"/>
              <a:t> → selected </a:t>
            </a:r>
            <a:r>
              <a:rPr lang="en-IN" sz="2200" b="1" dirty="0"/>
              <a:t>20 core articles</a:t>
            </a:r>
            <a:endParaRPr lang="en-IN" sz="2200" dirty="0"/>
          </a:p>
          <a:p>
            <a:pPr marL="0" indent="0">
              <a:buNone/>
            </a:pPr>
            <a:r>
              <a:rPr lang="en-IN" sz="2200" b="1" dirty="0"/>
              <a:t>3. Inclusion Criteria:</a:t>
            </a:r>
            <a:endParaRPr lang="en-IN" sz="2200" dirty="0"/>
          </a:p>
          <a:p>
            <a:r>
              <a:rPr lang="en-IN" sz="2200" dirty="0"/>
              <a:t>Direct relevance to cardiovascular impact of sleep deprivation.</a:t>
            </a:r>
          </a:p>
          <a:p>
            <a:r>
              <a:rPr lang="en-IN" sz="2200" dirty="0">
                <a:solidFill>
                  <a:srgbClr val="1B1C1D"/>
                </a:solidFill>
                <a:effectLst/>
                <a:ea typeface="Google Sans Text"/>
                <a:cs typeface="Google Sans Text"/>
              </a:rPr>
              <a:t>The review focused on synthesizing evidence regarding the epidemiological associations, pathophysiological mechanisms, and clinical outcomes linking sleep health to cardiovascular status. </a:t>
            </a:r>
          </a:p>
          <a:p>
            <a:r>
              <a:rPr lang="en-IN" sz="2200" dirty="0">
                <a:solidFill>
                  <a:srgbClr val="1B1C1D"/>
                </a:solidFill>
                <a:effectLst/>
                <a:ea typeface="Google Sans Text"/>
                <a:cs typeface="Google Sans Text"/>
              </a:rPr>
              <a:t>Relevant guidelines and scientific statements from organizations such as the American Heart Association (AHA) were also manually searched and incorporated to provide a current and authoritative perspective.</a:t>
            </a:r>
          </a:p>
          <a:p>
            <a:pPr marL="0" indent="0">
              <a:buNone/>
            </a:pPr>
            <a:r>
              <a:rPr lang="en-IN" sz="2200" b="1" dirty="0"/>
              <a:t>4. Saturation Point: </a:t>
            </a:r>
            <a:r>
              <a:rPr lang="en-IN" sz="2200" dirty="0"/>
              <a:t>Further literature showed </a:t>
            </a:r>
            <a:r>
              <a:rPr lang="en-IN" sz="2200" b="1" dirty="0"/>
              <a:t>repetitive findings</a:t>
            </a:r>
            <a:endParaRPr lang="en-IN" sz="2200" dirty="0"/>
          </a:p>
          <a:p>
            <a:endParaRPr lang="en-IN" sz="2200" dirty="0"/>
          </a:p>
        </p:txBody>
      </p:sp>
      <p:sp>
        <p:nvSpPr>
          <p:cNvPr id="5" name="Slide Number Placeholder 4">
            <a:extLst>
              <a:ext uri="{FF2B5EF4-FFF2-40B4-BE49-F238E27FC236}">
                <a16:creationId xmlns:a16="http://schemas.microsoft.com/office/drawing/2014/main" id="{E0F838A6-0DFB-6358-A9D4-33980604D9F0}"/>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6" name="Title 1">
            <a:extLst>
              <a:ext uri="{FF2B5EF4-FFF2-40B4-BE49-F238E27FC236}">
                <a16:creationId xmlns:a16="http://schemas.microsoft.com/office/drawing/2014/main" id="{493B0978-99A8-4275-8F42-2E66313C1268}"/>
              </a:ext>
            </a:extLst>
          </p:cNvPr>
          <p:cNvSpPr>
            <a:spLocks noGrp="1"/>
          </p:cNvSpPr>
          <p:nvPr>
            <p:ph type="title"/>
          </p:nvPr>
        </p:nvSpPr>
        <p:spPr>
          <a:xfrm>
            <a:off x="838199" y="-4490"/>
            <a:ext cx="10515600" cy="1325563"/>
          </a:xfrm>
        </p:spPr>
        <p:txBody>
          <a:bodyPr/>
          <a:lstStyle/>
          <a:p>
            <a:pPr algn="ctr"/>
            <a:r>
              <a:rPr lang="en-IN" b="1" dirty="0"/>
              <a:t>Methodology (2/2)</a:t>
            </a:r>
          </a:p>
        </p:txBody>
      </p:sp>
      <p:pic>
        <p:nvPicPr>
          <p:cNvPr id="7" name="Picture 6">
            <a:extLst>
              <a:ext uri="{FF2B5EF4-FFF2-40B4-BE49-F238E27FC236}">
                <a16:creationId xmlns:a16="http://schemas.microsoft.com/office/drawing/2014/main" id="{9272FD01-9DD2-3AFD-00A3-AC899CCDEF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1967737" cy="926212"/>
          </a:xfrm>
          <a:prstGeom prst="rect">
            <a:avLst/>
          </a:prstGeom>
        </p:spPr>
      </p:pic>
    </p:spTree>
    <p:extLst>
      <p:ext uri="{BB962C8B-B14F-4D97-AF65-F5344CB8AC3E}">
        <p14:creationId xmlns:p14="http://schemas.microsoft.com/office/powerpoint/2010/main" val="3147740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09435"/>
            <a:ext cx="10515600" cy="1325563"/>
          </a:xfrm>
        </p:spPr>
        <p:txBody>
          <a:bodyPr/>
          <a:lstStyle/>
          <a:p>
            <a:pPr algn="ctr"/>
            <a:r>
              <a:rPr lang="en-IN" b="1" dirty="0"/>
              <a:t>Results (1/4)</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7" name="Rectangle 1">
            <a:extLst>
              <a:ext uri="{FF2B5EF4-FFF2-40B4-BE49-F238E27FC236}">
                <a16:creationId xmlns:a16="http://schemas.microsoft.com/office/drawing/2014/main" id="{7DEFD02D-0615-35FF-9837-C228FB9AB24C}"/>
              </a:ext>
            </a:extLst>
          </p:cNvPr>
          <p:cNvSpPr>
            <a:spLocks noGrp="1" noChangeArrowheads="1"/>
          </p:cNvSpPr>
          <p:nvPr>
            <p:ph idx="1"/>
          </p:nvPr>
        </p:nvSpPr>
        <p:spPr bwMode="auto">
          <a:xfrm>
            <a:off x="219107" y="1370333"/>
            <a:ext cx="113538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chemeClr val="tx1"/>
                </a:solidFill>
                <a:effectLst/>
              </a:rPr>
              <a:t>The U-Shaped Risk Curve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rPr>
              <a:t>Decades of epidemiological evidence reveal a consistent "U-shaped" relationship between sleep duration and cardiovascular risk.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rPr>
              <a:t>Both extremes of sleep duration are associated with a significantly higher risk for cardiovascular disease (CVD) and mortality compared to those sleeping a moderate duration.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Optimal Duration:</a:t>
            </a:r>
            <a:r>
              <a:rPr kumimoji="0" lang="en-US" altLang="en-US" sz="2400" b="0" i="0" u="none" strike="noStrike" cap="none" normalizeH="0" baseline="0" dirty="0">
                <a:ln>
                  <a:noFill/>
                </a:ln>
                <a:solidFill>
                  <a:schemeClr val="tx1"/>
                </a:solidFill>
                <a:effectLst/>
              </a:rPr>
              <a:t> The lowest point of risk is consistently found in the range of </a:t>
            </a:r>
            <a:r>
              <a:rPr kumimoji="0" lang="en-US" altLang="en-US" sz="2400" b="1" i="0" u="none" strike="noStrike" cap="none" normalizeH="0" baseline="0" dirty="0">
                <a:ln>
                  <a:noFill/>
                </a:ln>
                <a:solidFill>
                  <a:schemeClr val="tx1"/>
                </a:solidFill>
                <a:effectLst/>
              </a:rPr>
              <a:t>7 to 8 hours</a:t>
            </a:r>
            <a:r>
              <a:rPr kumimoji="0" lang="en-US" altLang="en-US" sz="2400" b="0" i="0" u="none" strike="noStrike" cap="none" normalizeH="0" baseline="0" dirty="0">
                <a:ln>
                  <a:noFill/>
                </a:ln>
                <a:solidFill>
                  <a:schemeClr val="tx1"/>
                </a:solidFill>
                <a:effectLst/>
              </a:rPr>
              <a:t> per night.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Quantified Risk (Cappuccio et al., 2011 Meta-Analysis):</a:t>
            </a:r>
            <a:r>
              <a:rPr kumimoji="0" lang="en-US" altLang="en-US" sz="2400" b="0" i="0" u="none" strike="noStrike" cap="none" normalizeH="0" baseline="0" dirty="0">
                <a:ln>
                  <a:noFill/>
                </a:ln>
                <a:solidFill>
                  <a:schemeClr val="tx1"/>
                </a:solidFill>
                <a:effectLst/>
              </a:rPr>
              <a:t> </a:t>
            </a:r>
          </a:p>
          <a:p>
            <a:pPr marL="457200" marR="0" lvl="1" indent="0" algn="l" defTabSz="914400" rtl="0" eaLnBrk="0" fontAlgn="base" latinLnBrk="0" hangingPunct="0">
              <a:lnSpc>
                <a:spcPct val="100000"/>
              </a:lnSpc>
              <a:spcBef>
                <a:spcPct val="0"/>
              </a:spcBef>
              <a:spcAft>
                <a:spcPct val="0"/>
              </a:spcAft>
              <a:buClrTx/>
              <a:buSzTx/>
              <a:buNone/>
              <a:tabLst/>
            </a:pPr>
            <a:r>
              <a:rPr kumimoji="0" lang="en-US" altLang="en-US" b="1" i="0" u="none" strike="noStrike" cap="none" normalizeH="0" baseline="0" dirty="0">
                <a:ln>
                  <a:noFill/>
                </a:ln>
                <a:solidFill>
                  <a:schemeClr val="tx1"/>
                </a:solidFill>
                <a:effectLst/>
              </a:rPr>
              <a:t>a. Short Sleep:</a:t>
            </a:r>
            <a:r>
              <a:rPr kumimoji="0" lang="en-US" altLang="en-US" b="0" i="0" u="none" strike="noStrike" cap="none" normalizeH="0" baseline="0" dirty="0">
                <a:ln>
                  <a:noFill/>
                </a:ln>
                <a:solidFill>
                  <a:schemeClr val="tx1"/>
                </a:solidFill>
                <a:effectLst/>
              </a:rPr>
              <a:t> Associated with </a:t>
            </a:r>
            <a:r>
              <a:rPr kumimoji="0" lang="en-US" altLang="en-US" b="1" i="0" u="none" strike="noStrike" cap="none" normalizeH="0" baseline="0" dirty="0">
                <a:ln>
                  <a:noFill/>
                </a:ln>
                <a:solidFill>
                  <a:schemeClr val="tx1"/>
                </a:solidFill>
                <a:effectLst/>
              </a:rPr>
              <a:t>a 48%</a:t>
            </a:r>
            <a:r>
              <a:rPr kumimoji="0" lang="en-US" altLang="en-US" b="0" i="0" u="none" strike="noStrike" cap="none" normalizeH="0" baseline="0" dirty="0">
                <a:ln>
                  <a:noFill/>
                </a:ln>
                <a:solidFill>
                  <a:schemeClr val="tx1"/>
                </a:solidFill>
                <a:effectLst/>
              </a:rPr>
              <a:t> greater risk of Coronary Heart Disease (CHD) and a </a:t>
            </a:r>
            <a:r>
              <a:rPr kumimoji="0" lang="en-US" altLang="en-US" b="1" i="0" u="none" strike="noStrike" cap="none" normalizeH="0" baseline="0" dirty="0">
                <a:ln>
                  <a:noFill/>
                </a:ln>
                <a:solidFill>
                  <a:schemeClr val="tx1"/>
                </a:solidFill>
                <a:effectLst/>
              </a:rPr>
              <a:t>15% </a:t>
            </a:r>
            <a:r>
              <a:rPr kumimoji="0" lang="en-US" altLang="en-US" b="0" i="0" u="none" strike="noStrike" cap="none" normalizeH="0" baseline="0" dirty="0">
                <a:ln>
                  <a:noFill/>
                </a:ln>
                <a:solidFill>
                  <a:schemeClr val="tx1"/>
                </a:solidFill>
                <a:effectLst/>
              </a:rPr>
              <a:t>greater risk of stroke.   </a:t>
            </a:r>
          </a:p>
          <a:p>
            <a:pPr marL="457200" marR="0" lvl="1" indent="0" algn="l" defTabSz="914400" rtl="0" eaLnBrk="0" fontAlgn="base" latinLnBrk="0" hangingPunct="0">
              <a:lnSpc>
                <a:spcPct val="100000"/>
              </a:lnSpc>
              <a:spcBef>
                <a:spcPct val="0"/>
              </a:spcBef>
              <a:spcAft>
                <a:spcPct val="0"/>
              </a:spcAft>
              <a:buClrTx/>
              <a:buSzTx/>
              <a:buNone/>
              <a:tabLst/>
            </a:pPr>
            <a:r>
              <a:rPr kumimoji="0" lang="en-US" altLang="en-US" b="1" i="0" u="none" strike="noStrike" cap="none" normalizeH="0" baseline="0" dirty="0">
                <a:ln>
                  <a:noFill/>
                </a:ln>
                <a:solidFill>
                  <a:schemeClr val="tx1"/>
                </a:solidFill>
                <a:effectLst/>
              </a:rPr>
              <a:t>b. Long Sleep:</a:t>
            </a:r>
            <a:r>
              <a:rPr kumimoji="0" lang="en-US" altLang="en-US" b="0" i="0" u="none" strike="noStrike" cap="none" normalizeH="0" baseline="0" dirty="0">
                <a:ln>
                  <a:noFill/>
                </a:ln>
                <a:solidFill>
                  <a:schemeClr val="tx1"/>
                </a:solidFill>
                <a:effectLst/>
              </a:rPr>
              <a:t> Associated with a </a:t>
            </a:r>
            <a:r>
              <a:rPr kumimoji="0" lang="en-US" altLang="en-US" b="1" i="0" u="none" strike="noStrike" cap="none" normalizeH="0" baseline="0" dirty="0">
                <a:ln>
                  <a:noFill/>
                </a:ln>
                <a:solidFill>
                  <a:schemeClr val="tx1"/>
                </a:solidFill>
                <a:effectLst/>
              </a:rPr>
              <a:t>38%</a:t>
            </a:r>
            <a:r>
              <a:rPr kumimoji="0" lang="en-US" altLang="en-US" b="0" i="0" u="none" strike="noStrike" cap="none" normalizeH="0" baseline="0" dirty="0">
                <a:ln>
                  <a:noFill/>
                </a:ln>
                <a:solidFill>
                  <a:schemeClr val="tx1"/>
                </a:solidFill>
                <a:effectLst/>
              </a:rPr>
              <a:t> greater risk of CHD and a </a:t>
            </a:r>
            <a:r>
              <a:rPr kumimoji="0" lang="en-US" altLang="en-US" b="1" i="0" u="none" strike="noStrike" cap="none" normalizeH="0" baseline="0" dirty="0">
                <a:ln>
                  <a:noFill/>
                </a:ln>
                <a:solidFill>
                  <a:schemeClr val="tx1"/>
                </a:solidFill>
                <a:effectLst/>
              </a:rPr>
              <a:t>65%</a:t>
            </a:r>
            <a:r>
              <a:rPr kumimoji="0" lang="en-US" altLang="en-US" b="0" i="0" u="none" strike="noStrike" cap="none" normalizeH="0" baseline="0" dirty="0">
                <a:ln>
                  <a:noFill/>
                </a:ln>
                <a:solidFill>
                  <a:schemeClr val="tx1"/>
                </a:solidFill>
                <a:effectLst/>
              </a:rPr>
              <a:t> greater risk of stroke.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pic>
        <p:nvPicPr>
          <p:cNvPr id="8" name="Picture 7">
            <a:extLst>
              <a:ext uri="{FF2B5EF4-FFF2-40B4-BE49-F238E27FC236}">
                <a16:creationId xmlns:a16="http://schemas.microsoft.com/office/drawing/2014/main" id="{72A631A6-7320-E1B8-F919-8FBD7C0BC8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2245490" cy="1056950"/>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64181"/>
            <a:ext cx="10515600" cy="1325563"/>
          </a:xfrm>
        </p:spPr>
        <p:txBody>
          <a:bodyPr/>
          <a:lstStyle/>
          <a:p>
            <a:pPr algn="ctr"/>
            <a:r>
              <a:rPr lang="en-IN" b="1" dirty="0"/>
              <a:t>Results (2/4)</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7" name="Rectangle 1">
            <a:extLst>
              <a:ext uri="{FF2B5EF4-FFF2-40B4-BE49-F238E27FC236}">
                <a16:creationId xmlns:a16="http://schemas.microsoft.com/office/drawing/2014/main" id="{D36444A2-AA53-76C7-E9E2-079F07BF68BC}"/>
              </a:ext>
            </a:extLst>
          </p:cNvPr>
          <p:cNvSpPr>
            <a:spLocks noGrp="1" noChangeArrowheads="1"/>
          </p:cNvSpPr>
          <p:nvPr>
            <p:ph idx="1"/>
          </p:nvPr>
        </p:nvSpPr>
        <p:spPr bwMode="auto">
          <a:xfrm>
            <a:off x="166869" y="1185139"/>
            <a:ext cx="113538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chemeClr val="tx1"/>
                </a:solidFill>
                <a:effectLst/>
              </a:rPr>
              <a:t>The Conundrum of Long Sleep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rPr>
              <a:t>While the link between long sleep (&gt;9 hours) and adverse CVD outcomes is robust, its interpretation is a subject of considerable debate.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Prevailing Hypothesis:</a:t>
            </a:r>
            <a:r>
              <a:rPr kumimoji="0" lang="en-US" altLang="en-US" sz="2400" b="0" i="0" u="none" strike="noStrike" cap="none" normalizeH="0" baseline="0" dirty="0">
                <a:ln>
                  <a:noFill/>
                </a:ln>
                <a:solidFill>
                  <a:schemeClr val="tx1"/>
                </a:solidFill>
                <a:effectLst/>
              </a:rPr>
              <a:t> Long sleep is likely a </a:t>
            </a:r>
            <a:r>
              <a:rPr kumimoji="0" lang="en-US" altLang="en-US" sz="2400" b="1" i="0" u="none" strike="noStrike" cap="none" normalizeH="0" baseline="0" dirty="0">
                <a:ln>
                  <a:noFill/>
                </a:ln>
                <a:solidFill>
                  <a:schemeClr val="tx1"/>
                </a:solidFill>
                <a:effectLst/>
              </a:rPr>
              <a:t>marker</a:t>
            </a:r>
            <a:r>
              <a:rPr kumimoji="0" lang="en-US" altLang="en-US" sz="2400" b="0" i="0" u="none" strike="noStrike" cap="none" normalizeH="0" baseline="0" dirty="0">
                <a:ln>
                  <a:noFill/>
                </a:ln>
                <a:solidFill>
                  <a:schemeClr val="tx1"/>
                </a:solidFill>
                <a:effectLst/>
              </a:rPr>
              <a:t> of underlying, often undiagnosed, health problems rather than a direct cause of CVD.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Potential Confounding Factors:</a:t>
            </a:r>
            <a:r>
              <a:rPr kumimoji="0" lang="en-US" altLang="en-US" sz="2400" b="0" i="0" u="none" strike="noStrike" cap="none" normalizeH="0" baseline="0" dirty="0">
                <a:ln>
                  <a:noFill/>
                </a:ln>
                <a:solidFill>
                  <a:schemeClr val="tx1"/>
                </a:solidFill>
                <a:effectLst/>
              </a:rPr>
              <a:t> </a:t>
            </a:r>
          </a:p>
          <a:p>
            <a:pPr marL="914400" marR="0" lvl="1"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b="0" i="0" u="none" strike="noStrike" cap="none" normalizeH="0" baseline="0" dirty="0">
                <a:ln>
                  <a:noFill/>
                </a:ln>
                <a:solidFill>
                  <a:schemeClr val="tx1"/>
                </a:solidFill>
                <a:effectLst/>
              </a:rPr>
              <a:t>Underlying subclinical diseases (e.g., chronic inflammation, early-stage heart failure, cancer).   </a:t>
            </a:r>
          </a:p>
          <a:p>
            <a:pPr marL="914400" marR="0" lvl="1"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b="0" i="0" u="none" strike="noStrike" cap="none" normalizeH="0" baseline="0" dirty="0">
                <a:ln>
                  <a:noFill/>
                </a:ln>
                <a:solidFill>
                  <a:schemeClr val="tx1"/>
                </a:solidFill>
                <a:effectLst/>
              </a:rPr>
              <a:t>Psychosocial factors like depression.   </a:t>
            </a:r>
          </a:p>
          <a:p>
            <a:pPr marL="914400" marR="0" lvl="1"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b="0" i="0" u="none" strike="noStrike" cap="none" normalizeH="0" baseline="0" dirty="0">
                <a:ln>
                  <a:noFill/>
                </a:ln>
                <a:solidFill>
                  <a:schemeClr val="tx1"/>
                </a:solidFill>
                <a:effectLst/>
              </a:rPr>
              <a:t>Low socioeconomic status and physical inactivity.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Genetic Evidence:</a:t>
            </a:r>
            <a:r>
              <a:rPr kumimoji="0" lang="en-US" altLang="en-US" sz="2400" b="0" i="0" u="none" strike="noStrike" cap="none" normalizeH="0" baseline="0" dirty="0">
                <a:ln>
                  <a:noFill/>
                </a:ln>
                <a:solidFill>
                  <a:schemeClr val="tx1"/>
                </a:solidFill>
                <a:effectLst/>
              </a:rPr>
              <a:t> Mendelian randomization (MR) studies, which minimize confounding, support a </a:t>
            </a:r>
            <a:r>
              <a:rPr kumimoji="0" lang="en-US" altLang="en-US" sz="2400" b="0" i="1" u="none" strike="noStrike" cap="none" normalizeH="0" baseline="0" dirty="0">
                <a:ln>
                  <a:noFill/>
                </a:ln>
                <a:solidFill>
                  <a:schemeClr val="tx1"/>
                </a:solidFill>
                <a:effectLst/>
              </a:rPr>
              <a:t>causal</a:t>
            </a:r>
            <a:r>
              <a:rPr kumimoji="0" lang="en-US" altLang="en-US" sz="2400" b="0" i="0" u="none" strike="noStrike" cap="none" normalizeH="0" baseline="0" dirty="0">
                <a:ln>
                  <a:noFill/>
                </a:ln>
                <a:solidFill>
                  <a:schemeClr val="tx1"/>
                </a:solidFill>
                <a:effectLst/>
              </a:rPr>
              <a:t> link for short sleep and CVD but have consistently failed to find a similar causal link for long sleep.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pic>
        <p:nvPicPr>
          <p:cNvPr id="8" name="Picture 7">
            <a:extLst>
              <a:ext uri="{FF2B5EF4-FFF2-40B4-BE49-F238E27FC236}">
                <a16:creationId xmlns:a16="http://schemas.microsoft.com/office/drawing/2014/main" id="{9516C94F-BE1E-6424-88DA-0B9A94E812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2245490" cy="1056950"/>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09432"/>
            <a:ext cx="10515600" cy="1325563"/>
          </a:xfrm>
        </p:spPr>
        <p:txBody>
          <a:bodyPr/>
          <a:lstStyle/>
          <a:p>
            <a:pPr algn="ctr"/>
            <a:r>
              <a:rPr lang="en-IN" b="1" dirty="0"/>
              <a:t>Results (3/4)</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7" name="Rectangle 1">
            <a:extLst>
              <a:ext uri="{FF2B5EF4-FFF2-40B4-BE49-F238E27FC236}">
                <a16:creationId xmlns:a16="http://schemas.microsoft.com/office/drawing/2014/main" id="{F842228A-37E3-A0C8-D2EF-87B08F12DF06}"/>
              </a:ext>
            </a:extLst>
          </p:cNvPr>
          <p:cNvSpPr>
            <a:spLocks noGrp="1" noChangeArrowheads="1"/>
          </p:cNvSpPr>
          <p:nvPr>
            <p:ph idx="1"/>
          </p:nvPr>
        </p:nvSpPr>
        <p:spPr bwMode="auto">
          <a:xfrm>
            <a:off x="137403" y="1376773"/>
            <a:ext cx="11892301"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chemeClr val="tx1"/>
                </a:solidFill>
                <a:effectLst/>
              </a:rPr>
              <a:t>Increased Risk of Specific Diseases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sng"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400" b="1" i="0" u="none" strike="noStrike" cap="none" normalizeH="0" baseline="0" dirty="0">
                <a:ln>
                  <a:noFill/>
                </a:ln>
                <a:solidFill>
                  <a:schemeClr val="tx1"/>
                </a:solidFill>
                <a:effectLst/>
              </a:rPr>
              <a:t>Hypertension:</a:t>
            </a:r>
            <a:r>
              <a:rPr kumimoji="0" lang="en-US" altLang="en-US" sz="2400" b="0" i="0" u="none" strike="noStrike" cap="none" normalizeH="0" baseline="0" dirty="0">
                <a:ln>
                  <a:noFill/>
                </a:ln>
                <a:solidFill>
                  <a:schemeClr val="tx1"/>
                </a:solidFill>
                <a:effectLst/>
              </a:rPr>
              <a:t> Habitual short sleep (&lt;6 hours) is associated with </a:t>
            </a:r>
            <a:r>
              <a:rPr kumimoji="0" lang="en-US" altLang="en-US" sz="2400" b="1" i="0" u="none" strike="noStrike" cap="none" normalizeH="0" baseline="0" dirty="0">
                <a:ln>
                  <a:noFill/>
                </a:ln>
                <a:solidFill>
                  <a:schemeClr val="tx1"/>
                </a:solidFill>
                <a:effectLst/>
              </a:rPr>
              <a:t>a 20-60% increased risk of developing hypertension</a:t>
            </a:r>
            <a:r>
              <a:rPr kumimoji="0" lang="en-US" altLang="en-US" sz="2400" b="0" i="0" u="none" strike="noStrike" cap="none" normalizeH="0" baseline="0" dirty="0">
                <a:ln>
                  <a:noFill/>
                </a:ln>
                <a:solidFill>
                  <a:schemeClr val="tx1"/>
                </a:solidFill>
                <a:effectLst/>
              </a:rPr>
              <a:t>, an effect particularly pronounced in middle-aged adults and women.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400" b="1" i="0" u="none" strike="noStrike" cap="none" normalizeH="0" baseline="0" dirty="0">
                <a:ln>
                  <a:noFill/>
                </a:ln>
                <a:solidFill>
                  <a:schemeClr val="tx1"/>
                </a:solidFill>
                <a:effectLst/>
              </a:rPr>
              <a:t>Coronary Artery Disease (CAD):</a:t>
            </a:r>
            <a:r>
              <a:rPr kumimoji="0" lang="en-US" altLang="en-US" sz="2400" b="0" i="0" u="none" strike="noStrike" cap="none" normalizeH="0" baseline="0" dirty="0">
                <a:ln>
                  <a:noFill/>
                </a:ln>
                <a:solidFill>
                  <a:schemeClr val="tx1"/>
                </a:solidFill>
                <a:effectLst/>
              </a:rPr>
              <a:t> Individuals sleeping less than six hours per night have approximately a </a:t>
            </a:r>
            <a:r>
              <a:rPr kumimoji="0" lang="en-US" altLang="en-US" sz="2400" b="1" i="0" u="none" strike="noStrike" cap="none" normalizeH="0" baseline="0" dirty="0">
                <a:ln>
                  <a:noFill/>
                </a:ln>
                <a:solidFill>
                  <a:schemeClr val="tx1"/>
                </a:solidFill>
                <a:effectLst/>
              </a:rPr>
              <a:t>48% higher risk of a CHD event</a:t>
            </a:r>
            <a:r>
              <a:rPr kumimoji="0" lang="en-US" altLang="en-US" sz="2400" b="0" i="0" u="none" strike="noStrike" cap="none" normalizeH="0" baseline="0" dirty="0">
                <a:ln>
                  <a:noFill/>
                </a:ln>
                <a:solidFill>
                  <a:schemeClr val="tx1"/>
                </a:solidFill>
                <a:effectLst/>
              </a:rPr>
              <a:t>. Poor sleep </a:t>
            </a:r>
            <a:r>
              <a:rPr kumimoji="0" lang="en-US" altLang="en-US" sz="2400" b="0" i="1" u="none" strike="noStrike" cap="none" normalizeH="0" baseline="0" dirty="0">
                <a:ln>
                  <a:noFill/>
                </a:ln>
                <a:solidFill>
                  <a:schemeClr val="tx1"/>
                </a:solidFill>
                <a:effectLst/>
              </a:rPr>
              <a:t>quality</a:t>
            </a:r>
            <a:r>
              <a:rPr kumimoji="0" lang="en-US" altLang="en-US" sz="2400" b="0" i="0" u="none" strike="noStrike" cap="none" normalizeH="0" baseline="0" dirty="0">
                <a:ln>
                  <a:noFill/>
                </a:ln>
                <a:solidFill>
                  <a:schemeClr val="tx1"/>
                </a:solidFill>
                <a:effectLst/>
              </a:rPr>
              <a:t> has also been identified as an independent risk factor.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400" b="1" i="0" u="none" strike="noStrike" cap="none" normalizeH="0" baseline="0" dirty="0">
                <a:ln>
                  <a:noFill/>
                </a:ln>
                <a:solidFill>
                  <a:schemeClr val="tx1"/>
                </a:solidFill>
                <a:effectLst/>
              </a:rPr>
              <a:t>Stroke:</a:t>
            </a:r>
            <a:r>
              <a:rPr kumimoji="0" lang="en-US" altLang="en-US" sz="2400" b="0" i="0" u="none" strike="noStrike" cap="none" normalizeH="0" baseline="0" dirty="0">
                <a:ln>
                  <a:noFill/>
                </a:ln>
                <a:solidFill>
                  <a:schemeClr val="tx1"/>
                </a:solidFill>
                <a:effectLst/>
              </a:rPr>
              <a:t> The risk generally follows a </a:t>
            </a:r>
            <a:r>
              <a:rPr kumimoji="0" lang="en-US" altLang="en-US" sz="2400" b="1" i="0" u="none" strike="noStrike" cap="none" normalizeH="0" baseline="0" dirty="0">
                <a:ln>
                  <a:noFill/>
                </a:ln>
                <a:solidFill>
                  <a:schemeClr val="tx1"/>
                </a:solidFill>
                <a:effectLst/>
              </a:rPr>
              <a:t>U-shaped curve</a:t>
            </a:r>
            <a:r>
              <a:rPr kumimoji="0" lang="en-US" altLang="en-US" sz="2400" b="0" i="0" u="none" strike="noStrike" cap="none" normalizeH="0" baseline="0" dirty="0">
                <a:ln>
                  <a:noFill/>
                </a:ln>
                <a:solidFill>
                  <a:schemeClr val="tx1"/>
                </a:solidFill>
                <a:effectLst/>
              </a:rPr>
              <a:t>, but some data suggest long sleep may confer an even greater relative risk for stroke than short sleep. The evidence remains complex and inconsistent.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400" b="1" i="0" u="none" strike="noStrike" cap="none" normalizeH="0" baseline="0" dirty="0">
                <a:ln>
                  <a:noFill/>
                </a:ln>
                <a:solidFill>
                  <a:schemeClr val="tx1"/>
                </a:solidFill>
                <a:effectLst/>
              </a:rPr>
              <a:t>Heart Failure (HF):</a:t>
            </a:r>
            <a:r>
              <a:rPr kumimoji="0" lang="en-US" altLang="en-US" sz="2400" b="0" i="0" u="none" strike="noStrike" cap="none" normalizeH="0" baseline="0" dirty="0">
                <a:ln>
                  <a:noFill/>
                </a:ln>
                <a:solidFill>
                  <a:schemeClr val="tx1"/>
                </a:solidFill>
                <a:effectLst/>
              </a:rPr>
              <a:t> The relationship is </a:t>
            </a:r>
            <a:r>
              <a:rPr kumimoji="0" lang="en-US" altLang="en-US" sz="2400" b="1" i="0" u="none" strike="noStrike" cap="none" normalizeH="0" baseline="0" dirty="0">
                <a:ln>
                  <a:noFill/>
                </a:ln>
                <a:solidFill>
                  <a:schemeClr val="tx1"/>
                </a:solidFill>
                <a:effectLst/>
              </a:rPr>
              <a:t>strongly bidirectional</a:t>
            </a:r>
            <a:r>
              <a:rPr kumimoji="0" lang="en-US" altLang="en-US" sz="2400" b="0" i="0" u="none" strike="noStrike" cap="none" normalizeH="0" baseline="0" dirty="0">
                <a:ln>
                  <a:noFill/>
                </a:ln>
                <a:solidFill>
                  <a:schemeClr val="tx1"/>
                </a:solidFill>
                <a:effectLst/>
              </a:rPr>
              <a:t>. Poor sleep (especially sleep-disordered breathing) is a potent risk factor for developing HF, and HF symptoms in turn severely disrupt sleep, creating a vicious cycle of decline.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pic>
        <p:nvPicPr>
          <p:cNvPr id="8" name="Picture 7">
            <a:extLst>
              <a:ext uri="{FF2B5EF4-FFF2-40B4-BE49-F238E27FC236}">
                <a16:creationId xmlns:a16="http://schemas.microsoft.com/office/drawing/2014/main" id="{DC1264B7-B1F2-17D7-4E46-5E582F5C94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2245490" cy="1056950"/>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596514C-37FB-B162-7C10-D440E2FFCD51}"/>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6" name="Title 1">
            <a:extLst>
              <a:ext uri="{FF2B5EF4-FFF2-40B4-BE49-F238E27FC236}">
                <a16:creationId xmlns:a16="http://schemas.microsoft.com/office/drawing/2014/main" id="{1EDF9FF3-2C3B-28A2-E873-053435963A3E}"/>
              </a:ext>
            </a:extLst>
          </p:cNvPr>
          <p:cNvSpPr>
            <a:spLocks noGrp="1"/>
          </p:cNvSpPr>
          <p:nvPr>
            <p:ph type="ctrTitle"/>
          </p:nvPr>
        </p:nvSpPr>
        <p:spPr>
          <a:xfrm>
            <a:off x="2546431" y="381584"/>
            <a:ext cx="6362218" cy="477837"/>
          </a:xfrm>
        </p:spPr>
        <p:txBody>
          <a:bodyPr>
            <a:noAutofit/>
          </a:bodyPr>
          <a:lstStyle/>
          <a:p>
            <a:pPr algn="ctr"/>
            <a:r>
              <a:rPr lang="en-IN" sz="4400" b="1" dirty="0"/>
              <a:t>Results (4/4)</a:t>
            </a:r>
          </a:p>
        </p:txBody>
      </p:sp>
      <p:sp>
        <p:nvSpPr>
          <p:cNvPr id="7" name="Rectangle 1">
            <a:extLst>
              <a:ext uri="{FF2B5EF4-FFF2-40B4-BE49-F238E27FC236}">
                <a16:creationId xmlns:a16="http://schemas.microsoft.com/office/drawing/2014/main" id="{4E8CD425-2CF7-E526-3515-00E170CD3849}"/>
              </a:ext>
            </a:extLst>
          </p:cNvPr>
          <p:cNvSpPr>
            <a:spLocks noGrp="1" noChangeArrowheads="1"/>
          </p:cNvSpPr>
          <p:nvPr>
            <p:ph type="subTitle" idx="1"/>
          </p:nvPr>
        </p:nvSpPr>
        <p:spPr bwMode="auto">
          <a:xfrm>
            <a:off x="162045" y="1324395"/>
            <a:ext cx="11505235"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sng" strike="noStrike" cap="none" normalizeH="0" baseline="0" dirty="0">
                <a:ln>
                  <a:noFill/>
                </a:ln>
                <a:solidFill>
                  <a:schemeClr val="tx1"/>
                </a:solidFill>
                <a:effectLst/>
              </a:rPr>
              <a:t>How Sleep Loss Causes Vascular Injury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rPr>
              <a:t>Sleep deprivation disrupts the body's state of cardiovascular rest and repair through three interconnected pathways:   </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b="1" i="0" u="none" strike="noStrike" cap="none" normalizeH="0" baseline="0" dirty="0">
                <a:ln>
                  <a:noFill/>
                </a:ln>
                <a:solidFill>
                  <a:schemeClr val="tx1"/>
                </a:solidFill>
                <a:effectLst/>
              </a:rPr>
              <a:t>Autonomic Nervous System (ANS) Dysfunction:</a:t>
            </a:r>
            <a:r>
              <a:rPr kumimoji="0" lang="en-US" altLang="en-US" b="0" i="0" u="none" strike="noStrike" cap="none" normalizeH="0" baseline="0" dirty="0">
                <a:ln>
                  <a:noFill/>
                </a:ln>
                <a:solidFill>
                  <a:schemeClr val="tx1"/>
                </a:solidFill>
                <a:effectLst/>
              </a:rPr>
              <a:t> Leads to "sympathetic overdrive" and disrupts the normal 10-20% drop in blood pressure during sleep (nocturnal "dipping"), a key protective mechanism.   </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b="1" i="0" u="none" strike="noStrike" cap="none" normalizeH="0" baseline="0" dirty="0">
                <a:ln>
                  <a:noFill/>
                </a:ln>
                <a:solidFill>
                  <a:schemeClr val="tx1"/>
                </a:solidFill>
                <a:effectLst/>
              </a:rPr>
              <a:t>Systemic Inflammation &amp; Endothelial Dysfunction:</a:t>
            </a:r>
            <a:r>
              <a:rPr kumimoji="0" lang="en-US" altLang="en-US" b="0" i="0" u="none" strike="noStrike" cap="none" normalizeH="0" baseline="0" dirty="0">
                <a:ln>
                  <a:noFill/>
                </a:ln>
                <a:solidFill>
                  <a:schemeClr val="tx1"/>
                </a:solidFill>
                <a:effectLst/>
              </a:rPr>
              <a:t> Triggers a potent, low-grade inflammatory response (e.g., elevated </a:t>
            </a:r>
            <a:r>
              <a:rPr kumimoji="0" lang="en-US" altLang="en-US" b="0" i="0" u="none" strike="noStrike" cap="none" normalizeH="0" baseline="0" dirty="0" err="1">
                <a:ln>
                  <a:noFill/>
                </a:ln>
                <a:solidFill>
                  <a:schemeClr val="tx1"/>
                </a:solidFill>
                <a:effectLst/>
              </a:rPr>
              <a:t>hs</a:t>
            </a:r>
            <a:r>
              <a:rPr kumimoji="0" lang="en-US" altLang="en-US" b="0" i="0" u="none" strike="noStrike" cap="none" normalizeH="0" baseline="0" dirty="0">
                <a:ln>
                  <a:noFill/>
                </a:ln>
                <a:solidFill>
                  <a:schemeClr val="tx1"/>
                </a:solidFill>
                <a:effectLst/>
              </a:rPr>
              <a:t>-CRP). This inflammation damages the endothelium (the lining of blood vessels), which is considered the initiating event in atherosclerosis.   </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b="1" i="0" u="none" strike="noStrike" cap="none" normalizeH="0" baseline="0" dirty="0">
                <a:ln>
                  <a:noFill/>
                </a:ln>
                <a:solidFill>
                  <a:schemeClr val="tx1"/>
                </a:solidFill>
                <a:effectLst/>
              </a:rPr>
              <a:t>Metabolic &amp; Endocrine Derangements:</a:t>
            </a:r>
            <a:r>
              <a:rPr kumimoji="0" lang="en-US" altLang="en-US" b="0" i="0" u="none" strike="noStrike" cap="none" normalizeH="0" baseline="0" dirty="0">
                <a:ln>
                  <a:noFill/>
                </a:ln>
                <a:solidFill>
                  <a:schemeClr val="tx1"/>
                </a:solidFill>
                <a:effectLst/>
              </a:rPr>
              <a:t> Causes insulin resistance (a temporary pre-diabetic state) and disrupts appetite-regulating hormones (decreased leptin, increased ghrelin), promoting obesity and type 2 diabetes.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p:txBody>
      </p:sp>
      <p:pic>
        <p:nvPicPr>
          <p:cNvPr id="8" name="Picture 7">
            <a:extLst>
              <a:ext uri="{FF2B5EF4-FFF2-40B4-BE49-F238E27FC236}">
                <a16:creationId xmlns:a16="http://schemas.microsoft.com/office/drawing/2014/main" id="{E84FA250-FABB-EB86-0527-0C77E3C47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2245490" cy="1056950"/>
          </a:xfrm>
          <a:prstGeom prst="rect">
            <a:avLst/>
          </a:prstGeom>
        </p:spPr>
      </p:pic>
    </p:spTree>
    <p:extLst>
      <p:ext uri="{BB962C8B-B14F-4D97-AF65-F5344CB8AC3E}">
        <p14:creationId xmlns:p14="http://schemas.microsoft.com/office/powerpoint/2010/main" val="104193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642ECAD-BB5A-E8F1-9FD6-B44C86C86017}"/>
              </a:ext>
            </a:extLst>
          </p:cNvPr>
          <p:cNvSpPr>
            <a:spLocks noGrp="1"/>
          </p:cNvSpPr>
          <p:nvPr>
            <p:ph type="sldNum" sz="quarter" idx="12"/>
          </p:nvPr>
        </p:nvSpPr>
        <p:spPr/>
        <p:txBody>
          <a:bodyPr/>
          <a:lstStyle/>
          <a:p>
            <a:fld id="{26AD20E6-394B-4DF0-96A5-9647FF39C943}" type="slidenum">
              <a:rPr lang="en-IN" smtClean="0"/>
              <a:t>16</a:t>
            </a:fld>
            <a:endParaRPr lang="en-IN"/>
          </a:p>
        </p:txBody>
      </p:sp>
      <p:graphicFrame>
        <p:nvGraphicFramePr>
          <p:cNvPr id="5" name="Table 4">
            <a:extLst>
              <a:ext uri="{FF2B5EF4-FFF2-40B4-BE49-F238E27FC236}">
                <a16:creationId xmlns:a16="http://schemas.microsoft.com/office/drawing/2014/main" id="{9829D09F-BAA3-5021-B855-9777BB1112CC}"/>
              </a:ext>
            </a:extLst>
          </p:cNvPr>
          <p:cNvGraphicFramePr>
            <a:graphicFrameLocks noGrp="1"/>
          </p:cNvGraphicFramePr>
          <p:nvPr>
            <p:extLst>
              <p:ext uri="{D42A27DB-BD31-4B8C-83A1-F6EECF244321}">
                <p14:modId xmlns:p14="http://schemas.microsoft.com/office/powerpoint/2010/main" val="1560744586"/>
              </p:ext>
            </p:extLst>
          </p:nvPr>
        </p:nvGraphicFramePr>
        <p:xfrm>
          <a:off x="0" y="717630"/>
          <a:ext cx="12192000" cy="6159639"/>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val="3134645732"/>
                    </a:ext>
                  </a:extLst>
                </a:gridCol>
                <a:gridCol w="3048000">
                  <a:extLst>
                    <a:ext uri="{9D8B030D-6E8A-4147-A177-3AD203B41FA5}">
                      <a16:colId xmlns:a16="http://schemas.microsoft.com/office/drawing/2014/main" val="4099450018"/>
                    </a:ext>
                  </a:extLst>
                </a:gridCol>
                <a:gridCol w="3048000">
                  <a:extLst>
                    <a:ext uri="{9D8B030D-6E8A-4147-A177-3AD203B41FA5}">
                      <a16:colId xmlns:a16="http://schemas.microsoft.com/office/drawing/2014/main" val="1252552682"/>
                    </a:ext>
                  </a:extLst>
                </a:gridCol>
                <a:gridCol w="3048000">
                  <a:extLst>
                    <a:ext uri="{9D8B030D-6E8A-4147-A177-3AD203B41FA5}">
                      <a16:colId xmlns:a16="http://schemas.microsoft.com/office/drawing/2014/main" val="3061962616"/>
                    </a:ext>
                  </a:extLst>
                </a:gridCol>
              </a:tblGrid>
              <a:tr h="1003735">
                <a:tc>
                  <a:txBody>
                    <a:bodyPr/>
                    <a:lstStyle/>
                    <a:p>
                      <a:pPr algn="ctr">
                        <a:lnSpc>
                          <a:spcPct val="114000"/>
                        </a:lnSpc>
                        <a:buNone/>
                      </a:pPr>
                      <a:r>
                        <a:rPr lang="en-IN" sz="2400">
                          <a:solidFill>
                            <a:schemeClr val="bg1"/>
                          </a:solidFill>
                          <a:effectLst/>
                          <a:latin typeface="+mn-lt"/>
                          <a:ea typeface="Google Sans Text"/>
                          <a:cs typeface="Google Sans Text"/>
                        </a:rPr>
                        <a:t>Study (First Author, Year)</a:t>
                      </a:r>
                      <a:endParaRPr lang="en-IN" sz="2400">
                        <a:solidFill>
                          <a:schemeClr val="bg1"/>
                        </a:solidFill>
                        <a:effectLst/>
                        <a:latin typeface="+mn-lt"/>
                        <a:ea typeface="Arial" panose="020B0604020202020204" pitchFamily="34" charset="0"/>
                      </a:endParaRPr>
                    </a:p>
                  </a:txBody>
                  <a:tcPr marL="114300" marR="114300" marT="76200" marB="76200"/>
                </a:tc>
                <a:tc>
                  <a:txBody>
                    <a:bodyPr/>
                    <a:lstStyle/>
                    <a:p>
                      <a:pPr algn="ctr">
                        <a:lnSpc>
                          <a:spcPct val="114000"/>
                        </a:lnSpc>
                        <a:buNone/>
                      </a:pPr>
                      <a:r>
                        <a:rPr lang="en-IN" sz="2400">
                          <a:solidFill>
                            <a:schemeClr val="bg1"/>
                          </a:solidFill>
                          <a:effectLst/>
                          <a:latin typeface="+mn-lt"/>
                          <a:ea typeface="Google Sans Text"/>
                          <a:cs typeface="Google Sans Text"/>
                        </a:rPr>
                        <a:t>Design</a:t>
                      </a:r>
                      <a:endParaRPr lang="en-IN" sz="2400">
                        <a:solidFill>
                          <a:schemeClr val="bg1"/>
                        </a:solidFill>
                        <a:effectLst/>
                        <a:latin typeface="+mn-lt"/>
                        <a:ea typeface="Arial" panose="020B0604020202020204" pitchFamily="34" charset="0"/>
                      </a:endParaRPr>
                    </a:p>
                  </a:txBody>
                  <a:tcPr marL="114300" marR="114300" marT="76200" marB="76200"/>
                </a:tc>
                <a:tc>
                  <a:txBody>
                    <a:bodyPr/>
                    <a:lstStyle/>
                    <a:p>
                      <a:pPr algn="ctr">
                        <a:lnSpc>
                          <a:spcPct val="114000"/>
                        </a:lnSpc>
                        <a:buNone/>
                      </a:pPr>
                      <a:r>
                        <a:rPr lang="en-IN" sz="2400">
                          <a:solidFill>
                            <a:schemeClr val="bg1"/>
                          </a:solidFill>
                          <a:effectLst/>
                          <a:latin typeface="+mn-lt"/>
                          <a:ea typeface="Google Sans Text"/>
                          <a:cs typeface="Google Sans Text"/>
                        </a:rPr>
                        <a:t>Participants</a:t>
                      </a:r>
                      <a:endParaRPr lang="en-IN" sz="2400">
                        <a:solidFill>
                          <a:schemeClr val="bg1"/>
                        </a:solidFill>
                        <a:effectLst/>
                        <a:latin typeface="+mn-lt"/>
                        <a:ea typeface="Arial" panose="020B0604020202020204" pitchFamily="34" charset="0"/>
                      </a:endParaRPr>
                    </a:p>
                  </a:txBody>
                  <a:tcPr marL="114300" marR="114300" marT="76200" marB="76200"/>
                </a:tc>
                <a:tc>
                  <a:txBody>
                    <a:bodyPr/>
                    <a:lstStyle/>
                    <a:p>
                      <a:pPr algn="ctr">
                        <a:lnSpc>
                          <a:spcPct val="114000"/>
                        </a:lnSpc>
                        <a:buNone/>
                      </a:pPr>
                      <a:r>
                        <a:rPr lang="en-IN" sz="2400" dirty="0">
                          <a:solidFill>
                            <a:schemeClr val="bg1"/>
                          </a:solidFill>
                          <a:effectLst/>
                          <a:latin typeface="+mn-lt"/>
                          <a:ea typeface="Google Sans Text"/>
                          <a:cs typeface="Google Sans Text"/>
                        </a:rPr>
                        <a:t>Key Findings</a:t>
                      </a:r>
                      <a:endParaRPr lang="en-IN" sz="2400" dirty="0">
                        <a:solidFill>
                          <a:schemeClr val="bg1"/>
                        </a:solidFill>
                        <a:effectLst/>
                        <a:latin typeface="+mn-lt"/>
                        <a:ea typeface="Arial" panose="020B0604020202020204" pitchFamily="34" charset="0"/>
                      </a:endParaRPr>
                    </a:p>
                  </a:txBody>
                  <a:tcPr marL="114300" marR="114300" marT="76200" marB="76200"/>
                </a:tc>
                <a:extLst>
                  <a:ext uri="{0D108BD9-81ED-4DB2-BD59-A6C34878D82A}">
                    <a16:rowId xmlns:a16="http://schemas.microsoft.com/office/drawing/2014/main" val="3233445700"/>
                  </a:ext>
                </a:extLst>
              </a:tr>
              <a:tr h="1003735">
                <a:tc>
                  <a:txBody>
                    <a:bodyPr/>
                    <a:lstStyle/>
                    <a:p>
                      <a:pPr>
                        <a:lnSpc>
                          <a:spcPct val="114000"/>
                        </a:lnSpc>
                        <a:buNone/>
                      </a:pPr>
                      <a:r>
                        <a:rPr lang="en-IN" sz="1000" dirty="0">
                          <a:solidFill>
                            <a:srgbClr val="1B1C1D"/>
                          </a:solidFill>
                          <a:effectLst/>
                          <a:latin typeface="Google Sans Text"/>
                          <a:ea typeface="Google Sans Text"/>
                          <a:cs typeface="Google Sans Text"/>
                        </a:rPr>
                        <a:t>Cappuccio et al. (2011) </a:t>
                      </a:r>
                      <a:endParaRPr lang="en-IN" sz="1100" dirty="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a:solidFill>
                            <a:srgbClr val="1B1C1D"/>
                          </a:solidFill>
                          <a:effectLst/>
                          <a:latin typeface="Google Sans Text"/>
                          <a:ea typeface="Google Sans Text"/>
                          <a:cs typeface="Google Sans Text"/>
                        </a:rPr>
                        <a:t>Meta-analysis of prospective studies</a:t>
                      </a:r>
                      <a:endParaRPr lang="en-IN" sz="110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a:solidFill>
                            <a:srgbClr val="1B1C1D"/>
                          </a:solidFill>
                          <a:effectLst/>
                          <a:latin typeface="Google Sans Text"/>
                          <a:ea typeface="Google Sans Text"/>
                          <a:cs typeface="Google Sans Text"/>
                        </a:rPr>
                        <a:t>474,684 participants from 15 studies</a:t>
                      </a:r>
                      <a:endParaRPr lang="en-IN" sz="110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dirty="0">
                          <a:solidFill>
                            <a:srgbClr val="1B1C1D"/>
                          </a:solidFill>
                          <a:effectLst/>
                          <a:latin typeface="Google Sans Text"/>
                          <a:ea typeface="Google Sans Text"/>
                          <a:cs typeface="Google Sans Text"/>
                        </a:rPr>
                        <a:t>Both short (≤5-6 h) and long (≥8-9 h) sleep durations were associated with a significantly greater risk of developing or dying from coronary heart disease and stroke, demonstrating a clear U-shaped relationship.</a:t>
                      </a:r>
                      <a:endParaRPr lang="en-IN" sz="1100" dirty="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3635678964"/>
                  </a:ext>
                </a:extLst>
              </a:tr>
              <a:tr h="1121695">
                <a:tc>
                  <a:txBody>
                    <a:bodyPr/>
                    <a:lstStyle/>
                    <a:p>
                      <a:pPr>
                        <a:lnSpc>
                          <a:spcPct val="114000"/>
                        </a:lnSpc>
                        <a:buNone/>
                      </a:pPr>
                      <a:r>
                        <a:rPr lang="en-IN" sz="1000" dirty="0">
                          <a:solidFill>
                            <a:srgbClr val="1B1C1D"/>
                          </a:solidFill>
                          <a:effectLst/>
                          <a:latin typeface="Google Sans Text"/>
                          <a:ea typeface="Google Sans Text"/>
                          <a:cs typeface="Google Sans Text"/>
                        </a:rPr>
                        <a:t>Meier-Ewert et al. (2004) </a:t>
                      </a:r>
                      <a:endParaRPr lang="en-IN" sz="1100" dirty="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a:solidFill>
                            <a:srgbClr val="1B1C1D"/>
                          </a:solidFill>
                          <a:effectLst/>
                          <a:latin typeface="Google Sans Text"/>
                          <a:ea typeface="Google Sans Text"/>
                          <a:cs typeface="Google Sans Text"/>
                        </a:rPr>
                        <a:t>Experimental study</a:t>
                      </a:r>
                      <a:endParaRPr lang="en-IN" sz="110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a:solidFill>
                            <a:srgbClr val="1B1C1D"/>
                          </a:solidFill>
                          <a:effectLst/>
                          <a:latin typeface="Google Sans Text"/>
                          <a:ea typeface="Google Sans Text"/>
                          <a:cs typeface="Google Sans Text"/>
                        </a:rPr>
                        <a:t>20 healthy adults in two separate protocols</a:t>
                      </a:r>
                      <a:endParaRPr lang="en-IN" sz="110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dirty="0">
                          <a:solidFill>
                            <a:srgbClr val="1B1C1D"/>
                          </a:solidFill>
                          <a:effectLst/>
                          <a:latin typeface="Google Sans Text"/>
                          <a:ea typeface="Google Sans Text"/>
                          <a:cs typeface="Google Sans Text"/>
                        </a:rPr>
                        <a:t>Both acute total sleep deprivation (88 hours) and chronic partial sleep restriction (4.2 h/night for 10 days) resulted in a significant, dose-dependent increase in high-sensitivity C-reactive protein (</a:t>
                      </a:r>
                      <a:r>
                        <a:rPr lang="en-IN" sz="1000" dirty="0" err="1">
                          <a:solidFill>
                            <a:srgbClr val="1B1C1D"/>
                          </a:solidFill>
                          <a:effectLst/>
                          <a:latin typeface="Google Sans Text"/>
                          <a:ea typeface="Google Sans Text"/>
                          <a:cs typeface="Google Sans Text"/>
                        </a:rPr>
                        <a:t>hs</a:t>
                      </a:r>
                      <a:r>
                        <a:rPr lang="en-IN" sz="1000" dirty="0">
                          <a:solidFill>
                            <a:srgbClr val="1B1C1D"/>
                          </a:solidFill>
                          <a:effectLst/>
                          <a:latin typeface="Google Sans Text"/>
                          <a:ea typeface="Google Sans Text"/>
                          <a:cs typeface="Google Sans Text"/>
                        </a:rPr>
                        <a:t>-CRP), a key inflammatory marker for cardiovascular risk.</a:t>
                      </a:r>
                      <a:endParaRPr lang="en-IN" sz="1100" dirty="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2598117049"/>
                  </a:ext>
                </a:extLst>
              </a:tr>
              <a:tr h="1003735">
                <a:tc>
                  <a:txBody>
                    <a:bodyPr/>
                    <a:lstStyle/>
                    <a:p>
                      <a:pPr>
                        <a:lnSpc>
                          <a:spcPct val="114000"/>
                        </a:lnSpc>
                        <a:buNone/>
                      </a:pPr>
                      <a:r>
                        <a:rPr lang="en-IN" sz="1000" dirty="0" err="1">
                          <a:solidFill>
                            <a:srgbClr val="1B1C1D"/>
                          </a:solidFill>
                          <a:effectLst/>
                          <a:latin typeface="Google Sans Text"/>
                          <a:ea typeface="Google Sans Text"/>
                          <a:cs typeface="Google Sans Text"/>
                        </a:rPr>
                        <a:t>Vgontzas</a:t>
                      </a:r>
                      <a:r>
                        <a:rPr lang="en-IN" sz="1000" dirty="0">
                          <a:solidFill>
                            <a:srgbClr val="1B1C1D"/>
                          </a:solidFill>
                          <a:effectLst/>
                          <a:latin typeface="Google Sans Text"/>
                          <a:ea typeface="Google Sans Text"/>
                          <a:cs typeface="Google Sans Text"/>
                        </a:rPr>
                        <a:t> et al. (2009) </a:t>
                      </a:r>
                      <a:endParaRPr lang="en-IN" sz="1100" dirty="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a:solidFill>
                            <a:srgbClr val="1B1C1D"/>
                          </a:solidFill>
                          <a:effectLst/>
                          <a:latin typeface="Google Sans Text"/>
                          <a:ea typeface="Google Sans Text"/>
                          <a:cs typeface="Google Sans Text"/>
                        </a:rPr>
                        <a:t>Prospective cohort study (Penn State Cohort)</a:t>
                      </a:r>
                      <a:endParaRPr lang="en-IN" sz="110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a:solidFill>
                            <a:srgbClr val="1B1C1D"/>
                          </a:solidFill>
                          <a:effectLst/>
                          <a:latin typeface="Google Sans Text"/>
                          <a:ea typeface="Google Sans Text"/>
                          <a:cs typeface="Google Sans Text"/>
                        </a:rPr>
                        <a:t>1,741 men and women</a:t>
                      </a:r>
                      <a:endParaRPr lang="en-IN" sz="110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dirty="0">
                          <a:solidFill>
                            <a:srgbClr val="1B1C1D"/>
                          </a:solidFill>
                          <a:effectLst/>
                          <a:latin typeface="Google Sans Text"/>
                          <a:ea typeface="Google Sans Text"/>
                          <a:cs typeface="Google Sans Text"/>
                        </a:rPr>
                        <a:t>Insomnia combined with objectively measured short sleep duration (&lt;6 hours via polysomnography) was associated with a significantly higher risk of developing incident hypertension compared to normal sleepers.</a:t>
                      </a:r>
                      <a:endParaRPr lang="en-IN" sz="1100" dirty="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2198186936"/>
                  </a:ext>
                </a:extLst>
              </a:tr>
              <a:tr h="1003735">
                <a:tc>
                  <a:txBody>
                    <a:bodyPr/>
                    <a:lstStyle/>
                    <a:p>
                      <a:pPr>
                        <a:lnSpc>
                          <a:spcPct val="114000"/>
                        </a:lnSpc>
                        <a:buNone/>
                      </a:pPr>
                      <a:r>
                        <a:rPr lang="en-IN" sz="1000" dirty="0">
                          <a:solidFill>
                            <a:srgbClr val="1B1C1D"/>
                          </a:solidFill>
                          <a:effectLst/>
                          <a:latin typeface="Google Sans Text"/>
                          <a:ea typeface="Google Sans Text"/>
                          <a:cs typeface="Google Sans Text"/>
                        </a:rPr>
                        <a:t>Huang et al. (2020) </a:t>
                      </a:r>
                      <a:endParaRPr lang="en-IN" sz="1100" dirty="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a:solidFill>
                            <a:srgbClr val="1B1C1D"/>
                          </a:solidFill>
                          <a:effectLst/>
                          <a:latin typeface="Google Sans Text"/>
                          <a:ea typeface="Google Sans Text"/>
                          <a:cs typeface="Google Sans Text"/>
                        </a:rPr>
                        <a:t>Prospective cohort study (Multi-Ethnic Study of Atherosclerosis)</a:t>
                      </a:r>
                      <a:endParaRPr lang="en-IN" sz="110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a:solidFill>
                            <a:srgbClr val="1B1C1D"/>
                          </a:solidFill>
                          <a:effectLst/>
                          <a:latin typeface="Google Sans Text"/>
                          <a:ea typeface="Google Sans Text"/>
                          <a:cs typeface="Google Sans Text"/>
                        </a:rPr>
                        <a:t>1,992 participants</a:t>
                      </a:r>
                      <a:endParaRPr lang="en-IN" sz="110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dirty="0">
                          <a:solidFill>
                            <a:srgbClr val="1B1C1D"/>
                          </a:solidFill>
                          <a:effectLst/>
                          <a:latin typeface="Google Sans Text"/>
                          <a:ea typeface="Google Sans Text"/>
                          <a:cs typeface="Google Sans Text"/>
                        </a:rPr>
                        <a:t>Greater irregularity in sleep duration (&gt;2 hours variation over a week) and sleep timing (&gt;90 minutes variation) were independently associated with a higher risk of subsequent cardiovascular events over a 5-year follow-up.</a:t>
                      </a:r>
                      <a:endParaRPr lang="en-IN" sz="1100" dirty="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2766342680"/>
                  </a:ext>
                </a:extLst>
              </a:tr>
              <a:tr h="1003735">
                <a:tc>
                  <a:txBody>
                    <a:bodyPr/>
                    <a:lstStyle/>
                    <a:p>
                      <a:pPr>
                        <a:lnSpc>
                          <a:spcPct val="114000"/>
                        </a:lnSpc>
                        <a:buNone/>
                      </a:pPr>
                      <a:r>
                        <a:rPr lang="en-IN" sz="1000" dirty="0">
                          <a:solidFill>
                            <a:srgbClr val="1B1C1D"/>
                          </a:solidFill>
                          <a:effectLst/>
                          <a:latin typeface="Google Sans Text"/>
                          <a:ea typeface="Google Sans Text"/>
                          <a:cs typeface="Google Sans Text"/>
                        </a:rPr>
                        <a:t>McEvoy et al. (2016) </a:t>
                      </a:r>
                      <a:endParaRPr lang="en-IN" sz="1100" dirty="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a:solidFill>
                            <a:srgbClr val="1B1C1D"/>
                          </a:solidFill>
                          <a:effectLst/>
                          <a:latin typeface="Google Sans Text"/>
                          <a:ea typeface="Google Sans Text"/>
                          <a:cs typeface="Google Sans Text"/>
                        </a:rPr>
                        <a:t>Randomized Controlled Trial (SAVE trial)</a:t>
                      </a:r>
                      <a:endParaRPr lang="en-IN" sz="110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a:solidFill>
                            <a:srgbClr val="1B1C1D"/>
                          </a:solidFill>
                          <a:effectLst/>
                          <a:latin typeface="Google Sans Text"/>
                          <a:ea typeface="Google Sans Text"/>
                          <a:cs typeface="Google Sans Text"/>
                        </a:rPr>
                        <a:t>2,717 patients with moderate-to-severe OSA and established cardiovascular disease</a:t>
                      </a:r>
                      <a:endParaRPr lang="en-IN" sz="1100">
                        <a:effectLst/>
                        <a:latin typeface="Arial" panose="020B0604020202020204" pitchFamily="34" charset="0"/>
                        <a:ea typeface="Arial" panose="020B0604020202020204" pitchFamily="34" charset="0"/>
                      </a:endParaRPr>
                    </a:p>
                  </a:txBody>
                  <a:tcPr marL="114300" marR="114300" marT="76200" marB="76200"/>
                </a:tc>
                <a:tc>
                  <a:txBody>
                    <a:bodyPr/>
                    <a:lstStyle/>
                    <a:p>
                      <a:pPr>
                        <a:lnSpc>
                          <a:spcPct val="114000"/>
                        </a:lnSpc>
                        <a:buNone/>
                      </a:pPr>
                      <a:r>
                        <a:rPr lang="en-IN" sz="1000" dirty="0">
                          <a:solidFill>
                            <a:srgbClr val="1B1C1D"/>
                          </a:solidFill>
                          <a:effectLst/>
                          <a:latin typeface="Google Sans Text"/>
                          <a:ea typeface="Google Sans Text"/>
                          <a:cs typeface="Google Sans Text"/>
                        </a:rPr>
                        <a:t>Treatment with continuous positive airway pressure (CPAP) did not significantly reduce the rate of major adverse cardiovascular events compared to usual care, though patient adherence to therapy was a noted limitation.</a:t>
                      </a:r>
                      <a:endParaRPr lang="en-IN" sz="1100" dirty="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2879481188"/>
                  </a:ext>
                </a:extLst>
              </a:tr>
            </a:tbl>
          </a:graphicData>
        </a:graphic>
      </p:graphicFrame>
      <p:sp>
        <p:nvSpPr>
          <p:cNvPr id="7" name="TextBox 6">
            <a:extLst>
              <a:ext uri="{FF2B5EF4-FFF2-40B4-BE49-F238E27FC236}">
                <a16:creationId xmlns:a16="http://schemas.microsoft.com/office/drawing/2014/main" id="{B59F6AF7-4D62-B75C-2FAA-8E3704070B47}"/>
              </a:ext>
            </a:extLst>
          </p:cNvPr>
          <p:cNvSpPr txBox="1"/>
          <p:nvPr/>
        </p:nvSpPr>
        <p:spPr>
          <a:xfrm>
            <a:off x="266214" y="-80051"/>
            <a:ext cx="11817757" cy="842282"/>
          </a:xfrm>
          <a:prstGeom prst="rect">
            <a:avLst/>
          </a:prstGeom>
          <a:noFill/>
        </p:spPr>
        <p:txBody>
          <a:bodyPr wrap="square">
            <a:spAutoFit/>
          </a:bodyPr>
          <a:lstStyle/>
          <a:p>
            <a:pPr>
              <a:lnSpc>
                <a:spcPct val="114000"/>
              </a:lnSpc>
              <a:spcAft>
                <a:spcPts val="1200"/>
              </a:spcAft>
            </a:pPr>
            <a:r>
              <a:rPr lang="en-IN" sz="2200" b="1" dirty="0">
                <a:solidFill>
                  <a:srgbClr val="1B1C1D"/>
                </a:solidFill>
                <a:effectLst/>
                <a:ea typeface="Google Sans Text"/>
                <a:cs typeface="Google Sans Text"/>
              </a:rPr>
              <a:t>Summary of a few key Studies Examining the Association Between Sleep and Cardiovascular Disease and its Risk Factors</a:t>
            </a:r>
            <a:endParaRPr lang="en-IN" sz="2200" dirty="0">
              <a:effectLst/>
              <a:ea typeface="Arial" panose="020B0604020202020204" pitchFamily="34" charset="0"/>
            </a:endParaRPr>
          </a:p>
        </p:txBody>
      </p:sp>
    </p:spTree>
    <p:extLst>
      <p:ext uri="{BB962C8B-B14F-4D97-AF65-F5344CB8AC3E}">
        <p14:creationId xmlns:p14="http://schemas.microsoft.com/office/powerpoint/2010/main" val="3654891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97857"/>
            <a:ext cx="10515600" cy="1325563"/>
          </a:xfrm>
        </p:spPr>
        <p:txBody>
          <a:bodyPr/>
          <a:lstStyle/>
          <a:p>
            <a:pPr algn="ctr"/>
            <a:r>
              <a:rPr lang="en-IN" b="1" dirty="0"/>
              <a:t>Discussion (1/2)</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521"/>
            <a:ext cx="1911927" cy="899942"/>
          </a:xfrm>
          <a:prstGeom prst="rect">
            <a:avLst/>
          </a:prstGeom>
        </p:spPr>
      </p:pic>
      <p:sp>
        <p:nvSpPr>
          <p:cNvPr id="7" name="Rectangle 1">
            <a:extLst>
              <a:ext uri="{FF2B5EF4-FFF2-40B4-BE49-F238E27FC236}">
                <a16:creationId xmlns:a16="http://schemas.microsoft.com/office/drawing/2014/main" id="{B936888A-BD47-4B5D-A2CD-0271BFA21BA3}"/>
              </a:ext>
            </a:extLst>
          </p:cNvPr>
          <p:cNvSpPr>
            <a:spLocks noGrp="1" noChangeArrowheads="1"/>
          </p:cNvSpPr>
          <p:nvPr>
            <p:ph idx="1"/>
          </p:nvPr>
        </p:nvSpPr>
        <p:spPr bwMode="auto">
          <a:xfrm>
            <a:off x="182202" y="905099"/>
            <a:ext cx="11172568"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chemeClr val="tx1"/>
                </a:solidFill>
                <a:effectLst/>
              </a:rPr>
              <a:t>Clinical Nuances and the Treatment Paradox</a:t>
            </a:r>
            <a:endParaRPr kumimoji="0" lang="en-US" altLang="en-US" sz="24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A Critical Distinction:</a:t>
            </a:r>
            <a:r>
              <a:rPr kumimoji="0" lang="en-US" altLang="en-US" sz="2400" b="0" i="0" u="none" strike="noStrike" cap="none" normalizeH="0" baseline="0" dirty="0">
                <a:ln>
                  <a:noFill/>
                </a:ln>
                <a:solidFill>
                  <a:schemeClr val="tx1"/>
                </a:solidFill>
                <a:effectLst/>
              </a:rPr>
              <a:t> For clinical practice, it is vital to differentiate between behavioral sleep loss and primary sleep disorders, which have unique risk profiles and drivers.   </a:t>
            </a:r>
          </a:p>
          <a:p>
            <a:pPr marL="914400" marR="0" lvl="1"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b="1" i="0" u="none" strike="noStrike" cap="none" normalizeH="0" baseline="0" dirty="0">
                <a:ln>
                  <a:noFill/>
                </a:ln>
                <a:solidFill>
                  <a:schemeClr val="tx1"/>
                </a:solidFill>
                <a:effectLst/>
              </a:rPr>
              <a:t>Behavioral Sleep Deprivation:</a:t>
            </a:r>
            <a:r>
              <a:rPr kumimoji="0" lang="en-US" altLang="en-US" b="0" i="0" u="none" strike="noStrike" cap="none" normalizeH="0" baseline="0" dirty="0">
                <a:ln>
                  <a:noFill/>
                </a:ln>
                <a:solidFill>
                  <a:schemeClr val="tx1"/>
                </a:solidFill>
                <a:effectLst/>
              </a:rPr>
              <a:t> Insufficient sleep due to lifestyle/work. </a:t>
            </a:r>
          </a:p>
          <a:p>
            <a:pPr marL="914400" marR="0" lvl="1"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b="1" i="0" u="none" strike="noStrike" cap="none" normalizeH="0" baseline="0" dirty="0">
                <a:ln>
                  <a:noFill/>
                </a:ln>
                <a:solidFill>
                  <a:schemeClr val="tx1"/>
                </a:solidFill>
                <a:effectLst/>
              </a:rPr>
              <a:t>Insomnia Disorder:</a:t>
            </a:r>
            <a:r>
              <a:rPr kumimoji="0" lang="en-US" altLang="en-US" b="0" i="0" u="none" strike="noStrike" cap="none" normalizeH="0" baseline="0" dirty="0">
                <a:ln>
                  <a:noFill/>
                </a:ln>
                <a:solidFill>
                  <a:schemeClr val="tx1"/>
                </a:solidFill>
                <a:effectLst/>
              </a:rPr>
              <a:t> Difficulty sleeping despite adequate opportunity; driven by 24-hour psychophysiological hyperarousal. </a:t>
            </a:r>
          </a:p>
          <a:p>
            <a:pPr marL="914400" lvl="1" indent="-457200" eaLnBrk="0" fontAlgn="base" hangingPunct="0">
              <a:lnSpc>
                <a:spcPct val="100000"/>
              </a:lnSpc>
              <a:spcBef>
                <a:spcPct val="0"/>
              </a:spcBef>
              <a:spcAft>
                <a:spcPct val="0"/>
              </a:spcAft>
              <a:buFont typeface="+mj-lt"/>
              <a:buAutoNum type="arabicPeriod"/>
            </a:pPr>
            <a:r>
              <a:rPr kumimoji="0" lang="en-US" altLang="en-US" b="1" i="0" u="none" strike="noStrike" cap="none" normalizeH="0" baseline="0" dirty="0">
                <a:ln>
                  <a:noFill/>
                </a:ln>
                <a:solidFill>
                  <a:schemeClr val="tx1"/>
                </a:solidFill>
                <a:effectLst/>
              </a:rPr>
              <a:t>Obstructive Sleep Apnea (OSA):</a:t>
            </a:r>
            <a:r>
              <a:rPr kumimoji="0" lang="en-US" altLang="en-US" b="0" i="0" u="none" strike="noStrike" cap="none" normalizeH="0" baseline="0" dirty="0">
                <a:ln>
                  <a:noFill/>
                </a:ln>
                <a:solidFill>
                  <a:schemeClr val="tx1"/>
                </a:solidFill>
                <a:effectLst/>
              </a:rPr>
              <a:t> A breathing disorder driven by intermittent hypoxia and large pressure swings. </a:t>
            </a:r>
            <a:r>
              <a:rPr lang="en-US" b="1" dirty="0"/>
              <a:t>Key stat: </a:t>
            </a:r>
            <a:r>
              <a:rPr lang="en-US" dirty="0"/>
              <a:t>About 80% of people with resistant hypertension have OSA — it’s that common and serious.</a:t>
            </a:r>
            <a:endParaRPr kumimoji="0" lang="en-US" altLang="en-US"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The Treatment Paradox:</a:t>
            </a:r>
            <a:r>
              <a:rPr kumimoji="0" lang="en-US" altLang="en-US" sz="2400" b="0" i="0" u="none" strike="noStrike" cap="none" normalizeH="0" baseline="0" dirty="0">
                <a:ln>
                  <a:noFill/>
                </a:ln>
                <a:solidFill>
                  <a:schemeClr val="tx1"/>
                </a:solidFill>
                <a:effectLst/>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rPr>
              <a:t>While treatments like CPAP for OSA are highly effective at correcting the underlying physiology, large clinical trials have yielded mixed results in reducing "hard" cardiovascular events like heart attacks or strokes.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rPr>
              <a:t>This may be due to poor patient adherence or because vascular damage is too advanced by the time of treatment, highlighting the critical need for earlier detection and primary prevention.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616270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167308"/>
            <a:ext cx="10515600" cy="1325563"/>
          </a:xfrm>
        </p:spPr>
        <p:txBody>
          <a:bodyPr/>
          <a:lstStyle/>
          <a:p>
            <a:pPr algn="ctr"/>
            <a:r>
              <a:rPr lang="en-IN" b="1" dirty="0"/>
              <a:t>Discussion (2/2)</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7" name="Rectangle 1">
            <a:extLst>
              <a:ext uri="{FF2B5EF4-FFF2-40B4-BE49-F238E27FC236}">
                <a16:creationId xmlns:a16="http://schemas.microsoft.com/office/drawing/2014/main" id="{FA909760-0597-5D77-7755-8780E6413720}"/>
              </a:ext>
            </a:extLst>
          </p:cNvPr>
          <p:cNvSpPr>
            <a:spLocks noGrp="1" noChangeArrowheads="1"/>
          </p:cNvSpPr>
          <p:nvPr>
            <p:ph idx="1"/>
          </p:nvPr>
        </p:nvSpPr>
        <p:spPr bwMode="auto">
          <a:xfrm>
            <a:off x="340483" y="1139373"/>
            <a:ext cx="11353800"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chemeClr val="tx1"/>
                </a:solidFill>
                <a:effectLst/>
              </a:rPr>
              <a:t>Heterogeneity of Risk &amp; Vulnerable Populations</a:t>
            </a:r>
            <a:endParaRPr kumimoji="0" lang="en-US" altLang="en-US" sz="24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rPr>
              <a:t>The cardiovascular risk from poor sleep is not uniform across the population.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Gender:</a:t>
            </a:r>
            <a:r>
              <a:rPr kumimoji="0" lang="en-US" altLang="en-US" sz="2400" i="0" u="none" strike="noStrike" cap="none" normalizeH="0" baseline="0" dirty="0">
                <a:ln>
                  <a:noFill/>
                </a:ln>
                <a:solidFill>
                  <a:schemeClr val="tx1"/>
                </a:solidFill>
                <a:effectLst/>
              </a:rPr>
              <a:t> Women may be more vulnerable </a:t>
            </a:r>
            <a:r>
              <a:rPr kumimoji="0" lang="en-US" altLang="en-US" sz="2400" b="0" i="0" u="none" strike="noStrike" cap="none" normalizeH="0" baseline="0" dirty="0">
                <a:ln>
                  <a:noFill/>
                </a:ln>
                <a:solidFill>
                  <a:schemeClr val="tx1"/>
                </a:solidFill>
                <a:effectLst/>
              </a:rPr>
              <a:t>to the inflammatory and hypertensive effects of sleep loss. Hormonal changes during pregnancy and menopause represent periods of heightened risk.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Lifespan:</a:t>
            </a:r>
            <a:r>
              <a:rPr kumimoji="0" lang="en-US" altLang="en-US" sz="2400" b="0" i="0" u="none" strike="noStrike" cap="none" normalizeH="0" baseline="0" dirty="0">
                <a:ln>
                  <a:noFill/>
                </a:ln>
                <a:solidFill>
                  <a:schemeClr val="tx1"/>
                </a:solidFill>
                <a:effectLst/>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rPr>
              <a:t>Adolescents:</a:t>
            </a:r>
            <a:r>
              <a:rPr kumimoji="0" lang="en-US" altLang="en-US" b="0" i="0" u="none" strike="noStrike" cap="none" normalizeH="0" baseline="0" dirty="0">
                <a:ln>
                  <a:noFill/>
                </a:ln>
                <a:solidFill>
                  <a:schemeClr val="tx1"/>
                </a:solidFill>
                <a:effectLst/>
              </a:rPr>
              <a:t> Face a "perfect storm" from a biological shift to a later sleep cycle clashing with early school start times, leading to chronic sleep debt and the early development of CVD risk factors.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rPr>
              <a:t>The Elderly:</a:t>
            </a:r>
            <a:r>
              <a:rPr kumimoji="0" lang="en-US" altLang="en-US" b="0" i="0" u="none" strike="noStrike" cap="none" normalizeH="0" baseline="0" dirty="0">
                <a:ln>
                  <a:noFill/>
                </a:ln>
                <a:solidFill>
                  <a:schemeClr val="tx1"/>
                </a:solidFill>
                <a:effectLst/>
              </a:rPr>
              <a:t> The association can become more complex and may weaken, possibly due to a "survivor effect" or the confounding influence of multiple other health conditions.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Shift Work:</a:t>
            </a:r>
            <a:r>
              <a:rPr kumimoji="0" lang="en-US" altLang="en-US" sz="2400" b="0" i="0" u="none" strike="noStrike" cap="none" normalizeH="0" baseline="0" dirty="0">
                <a:ln>
                  <a:noFill/>
                </a:ln>
                <a:solidFill>
                  <a:schemeClr val="tx1"/>
                </a:solidFill>
                <a:effectLst/>
              </a:rPr>
              <a:t> Serves as a real-world model of combined sleep loss and circadian disruption and is an independent risk factor for CVD, with studies suggesting a risk increase of up to 40%.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pic>
        <p:nvPicPr>
          <p:cNvPr id="8" name="Picture 7">
            <a:extLst>
              <a:ext uri="{FF2B5EF4-FFF2-40B4-BE49-F238E27FC236}">
                <a16:creationId xmlns:a16="http://schemas.microsoft.com/office/drawing/2014/main" id="{FE7E035F-81E2-CE05-0BAF-90FDB2BEE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2245490" cy="1056950"/>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259908"/>
            <a:ext cx="10515600" cy="1325563"/>
          </a:xfrm>
        </p:spPr>
        <p:txBody>
          <a:bodyPr/>
          <a:lstStyle/>
          <a:p>
            <a:pPr algn="ctr"/>
            <a:r>
              <a:rPr lang="en-IN" b="1" dirty="0"/>
              <a:t>Conclusion</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7" name="Rectangle 1">
            <a:extLst>
              <a:ext uri="{FF2B5EF4-FFF2-40B4-BE49-F238E27FC236}">
                <a16:creationId xmlns:a16="http://schemas.microsoft.com/office/drawing/2014/main" id="{7286E88B-0977-BAE5-57C9-14256E97A3DB}"/>
              </a:ext>
            </a:extLst>
          </p:cNvPr>
          <p:cNvSpPr>
            <a:spLocks noGrp="1" noChangeArrowheads="1"/>
          </p:cNvSpPr>
          <p:nvPr>
            <p:ph idx="1"/>
          </p:nvPr>
        </p:nvSpPr>
        <p:spPr bwMode="auto">
          <a:xfrm>
            <a:off x="305763" y="919981"/>
            <a:ext cx="11353800"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chemeClr val="tx1"/>
                </a:solidFill>
                <a:effectLst/>
              </a:rPr>
              <a:t>Synthesis &amp; Future Directions</a:t>
            </a:r>
            <a:endParaRPr kumimoji="0" lang="en-US" altLang="en-US" sz="24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Synthesis:</a:t>
            </a:r>
            <a:r>
              <a:rPr kumimoji="0" lang="en-US" altLang="en-US" sz="2400" b="0" i="0" u="none" strike="noStrike" cap="none" normalizeH="0" baseline="0" dirty="0">
                <a:ln>
                  <a:noFill/>
                </a:ln>
                <a:solidFill>
                  <a:schemeClr val="tx1"/>
                </a:solidFill>
                <a:effectLst/>
              </a:rPr>
              <a:t> The cumulative evidence is unequivocal: sleep is a biological necessity and a fundamental pillar of cardiovascular health, co-equal with diet and exercise. Insufficient, poor-quality, or irregular sleep is a significant, modifiable risk factor for cardiovascular disease.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Critical Knowledge Gaps:</a:t>
            </a:r>
            <a:r>
              <a:rPr kumimoji="0" lang="en-US" altLang="en-US" sz="2400" b="0" i="0" u="none" strike="noStrike" cap="none" normalizeH="0" baseline="0" dirty="0">
                <a:ln>
                  <a:noFill/>
                </a:ln>
                <a:solidFill>
                  <a:schemeClr val="tx1"/>
                </a:solidFill>
                <a:effectLst/>
              </a:rPr>
              <a:t> Key unanswered questions remain regarding the causality of long sleep, the independent impact of sleep quality and regularity, and definitive proof from intervention trials that improving sleep prevents major cardiovascular events.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Future Research Agenda:</a:t>
            </a:r>
            <a:r>
              <a:rPr kumimoji="0" lang="en-US" altLang="en-US" sz="2400" b="0" i="0" u="none" strike="noStrike" cap="none" normalizeH="0" baseline="0" dirty="0">
                <a:ln>
                  <a:noFill/>
                </a:ln>
                <a:solidFill>
                  <a:schemeClr val="tx1"/>
                </a:solidFill>
                <a:effectLst/>
              </a:rPr>
              <a:t> Priorities include: </a:t>
            </a:r>
          </a:p>
          <a:p>
            <a:pPr marL="457200" marR="0" lvl="1"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b="0" i="0" u="none" strike="noStrike" cap="none" normalizeH="0" baseline="0" dirty="0">
                <a:ln>
                  <a:noFill/>
                </a:ln>
                <a:solidFill>
                  <a:schemeClr val="tx1"/>
                </a:solidFill>
                <a:effectLst/>
              </a:rPr>
              <a:t>Moving beyond duration to study </a:t>
            </a:r>
            <a:r>
              <a:rPr kumimoji="0" lang="en-US" altLang="en-US" b="1" i="0" u="none" strike="noStrike" cap="none" normalizeH="0" baseline="0" dirty="0">
                <a:ln>
                  <a:noFill/>
                </a:ln>
                <a:solidFill>
                  <a:schemeClr val="tx1"/>
                </a:solidFill>
                <a:effectLst/>
              </a:rPr>
              <a:t>multidimensional sleep health</a:t>
            </a:r>
            <a:r>
              <a:rPr kumimoji="0" lang="en-US" altLang="en-US" b="0" i="0" u="none" strike="noStrike" cap="none" normalizeH="0" baseline="0" dirty="0">
                <a:ln>
                  <a:noFill/>
                </a:ln>
                <a:solidFill>
                  <a:schemeClr val="tx1"/>
                </a:solidFill>
                <a:effectLst/>
              </a:rPr>
              <a:t> (quality, regularity, architecture). </a:t>
            </a:r>
          </a:p>
          <a:p>
            <a:pPr marL="457200" marR="0" lvl="1" indent="0" algn="l" defTabSz="914400" rtl="0" eaLnBrk="0" fontAlgn="base" latinLnBrk="0" hangingPunct="0">
              <a:lnSpc>
                <a:spcPct val="100000"/>
              </a:lnSpc>
              <a:spcBef>
                <a:spcPct val="0"/>
              </a:spcBef>
              <a:spcAft>
                <a:spcPct val="0"/>
              </a:spcAft>
              <a:buClrTx/>
              <a:buSzTx/>
              <a:buFontTx/>
              <a:buAutoNum type="arabicPeriod" startAt="2"/>
              <a:tabLst/>
            </a:pPr>
            <a:r>
              <a:rPr lang="en-US" dirty="0"/>
              <a:t>Test if improving sleep </a:t>
            </a:r>
            <a:r>
              <a:rPr lang="en-US" b="1" dirty="0"/>
              <a:t>really lowers the risk</a:t>
            </a:r>
            <a:r>
              <a:rPr lang="en-US" dirty="0"/>
              <a:t> of actual heart events</a:t>
            </a:r>
          </a:p>
          <a:p>
            <a:pPr marL="457200" marR="0" lvl="1" indent="0" algn="l" defTabSz="914400" rtl="0" eaLnBrk="0" fontAlgn="base" latinLnBrk="0" hangingPunct="0">
              <a:lnSpc>
                <a:spcPct val="100000"/>
              </a:lnSpc>
              <a:spcBef>
                <a:spcPct val="0"/>
              </a:spcBef>
              <a:spcAft>
                <a:spcPct val="0"/>
              </a:spcAft>
              <a:buClrTx/>
              <a:buSzTx/>
              <a:buFontTx/>
              <a:buAutoNum type="arabicPeriod" startAt="2"/>
              <a:tabLst/>
            </a:pPr>
            <a:r>
              <a:rPr lang="en-US" dirty="0"/>
              <a:t>Make sure research includes </a:t>
            </a:r>
            <a:r>
              <a:rPr lang="en-US" b="1" dirty="0"/>
              <a:t>vulnerable populations</a:t>
            </a:r>
            <a:r>
              <a:rPr lang="en-US" dirty="0"/>
              <a:t> who may face worse sleep and heart outcomes due to social, economic, or racial factors</a:t>
            </a:r>
            <a:r>
              <a:rPr kumimoji="0" lang="en-US" altLang="en-US" b="0" i="0" u="none" strike="noStrike" cap="none" normalizeH="0" baseline="0" dirty="0">
                <a:ln>
                  <a:noFill/>
                </a:ln>
                <a:solidFill>
                  <a:schemeClr val="tx1"/>
                </a:solidFill>
                <a:effectLst/>
              </a:rPr>
              <a:t>. </a:t>
            </a:r>
          </a:p>
          <a:p>
            <a:pPr marL="457200" marR="0" lvl="1"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b="0" i="0" u="none" strike="noStrike" cap="none" normalizeH="0" baseline="0" dirty="0">
                <a:ln>
                  <a:noFill/>
                </a:ln>
                <a:solidFill>
                  <a:schemeClr val="tx1"/>
                </a:solidFill>
                <a:effectLst/>
              </a:rPr>
              <a:t>Translating findings into actionable </a:t>
            </a:r>
            <a:r>
              <a:rPr kumimoji="0" lang="en-US" altLang="en-US" b="1" i="0" u="none" strike="noStrike" cap="none" normalizeH="0" baseline="0" dirty="0">
                <a:ln>
                  <a:noFill/>
                </a:ln>
                <a:solidFill>
                  <a:schemeClr val="tx1"/>
                </a:solidFill>
                <a:effectLst/>
              </a:rPr>
              <a:t>public health policy</a:t>
            </a:r>
            <a:r>
              <a:rPr kumimoji="0" lang="en-US" altLang="en-US" b="0" i="0" u="none" strike="noStrike" cap="none" normalizeH="0" baseline="0" dirty="0">
                <a:ln>
                  <a:noFill/>
                </a:ln>
                <a:solidFill>
                  <a:schemeClr val="tx1"/>
                </a:solidFill>
                <a:effectLst/>
              </a:rPr>
              <a:t> (e.g.,</a:t>
            </a:r>
            <a:r>
              <a:rPr lang="en-US" dirty="0"/>
              <a:t> Promoting sleep awareness in heart health programs</a:t>
            </a:r>
            <a:r>
              <a:rPr kumimoji="0" lang="en-US" altLang="en-US" b="0" i="0" u="none" strike="noStrike" cap="none" normalizeH="0" baseline="0" dirty="0">
                <a:ln>
                  <a:noFill/>
                </a:ln>
                <a:solidFill>
                  <a:schemeClr val="tx1"/>
                </a:solidFill>
                <a:effectLst/>
              </a:rPr>
              <a:t>, healthier shift work schedules).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pic>
        <p:nvPicPr>
          <p:cNvPr id="8" name="Picture 7">
            <a:extLst>
              <a:ext uri="{FF2B5EF4-FFF2-40B4-BE49-F238E27FC236}">
                <a16:creationId xmlns:a16="http://schemas.microsoft.com/office/drawing/2014/main" id="{79D1FCD4-F1B6-CEC7-F3E0-075ADDB8D9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1792874" cy="843904"/>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8" name="Content Placeholder 7">
            <a:extLst>
              <a:ext uri="{FF2B5EF4-FFF2-40B4-BE49-F238E27FC236}">
                <a16:creationId xmlns:a16="http://schemas.microsoft.com/office/drawing/2014/main" id="{CFAA319C-B9E9-FC9E-52D5-92353B770424}"/>
              </a:ext>
            </a:extLst>
          </p:cNvPr>
          <p:cNvPicPr>
            <a:picLocks noGrp="1" noChangeAspect="1"/>
          </p:cNvPicPr>
          <p:nvPr>
            <p:ph idx="1"/>
          </p:nvPr>
        </p:nvPicPr>
        <p:blipFill>
          <a:blip r:embed="rId2"/>
          <a:stretch>
            <a:fillRect/>
          </a:stretch>
        </p:blipFill>
        <p:spPr>
          <a:xfrm>
            <a:off x="337945" y="1750860"/>
            <a:ext cx="11538417" cy="4025320"/>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3D9D43FD-175B-4BE2-26E5-A34E2AA736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75" y="23814"/>
            <a:ext cx="2245490" cy="1056950"/>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84401"/>
            <a:ext cx="10515600" cy="1325563"/>
          </a:xfrm>
        </p:spPr>
        <p:txBody>
          <a:bodyPr/>
          <a:lstStyle/>
          <a:p>
            <a:pPr algn="ctr"/>
            <a:r>
              <a:rPr lang="en-IN" b="1" dirty="0"/>
              <a:t>References</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7" name="Rectangle 1">
            <a:extLst>
              <a:ext uri="{FF2B5EF4-FFF2-40B4-BE49-F238E27FC236}">
                <a16:creationId xmlns:a16="http://schemas.microsoft.com/office/drawing/2014/main" id="{6C193422-879F-946C-04A0-02BE647980F8}"/>
              </a:ext>
            </a:extLst>
          </p:cNvPr>
          <p:cNvSpPr>
            <a:spLocks noGrp="1" noChangeArrowheads="1"/>
          </p:cNvSpPr>
          <p:nvPr>
            <p:ph idx="1"/>
          </p:nvPr>
        </p:nvSpPr>
        <p:spPr bwMode="auto">
          <a:xfrm>
            <a:off x="17684" y="748494"/>
            <a:ext cx="11971116" cy="7181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00000"/>
              </a:lnSpc>
              <a:spcAft>
                <a:spcPts val="800"/>
              </a:spcAft>
              <a:buNone/>
            </a:pPr>
            <a:r>
              <a:rPr lang="en-IN" sz="2400" b="1" kern="100" dirty="0">
                <a:effectLst/>
                <a:ea typeface="Calibri" panose="020F0502020204030204" pitchFamily="34" charset="0"/>
                <a:cs typeface="Times New Roman" panose="02020603050405020304" pitchFamily="18" charset="0"/>
              </a:rPr>
              <a:t>I. Foundational Reviews &amp; Core Epidemiology</a:t>
            </a:r>
            <a:endParaRPr lang="en-IN" sz="2400" kern="100" dirty="0">
              <a:effectLst/>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mj-lt"/>
              <a:buAutoNum type="arabicPeriod"/>
              <a:tabLst>
                <a:tab pos="457200" algn="l"/>
              </a:tabLst>
            </a:pPr>
            <a:r>
              <a:rPr lang="en-IN" sz="1800" kern="100" dirty="0">
                <a:effectLst/>
                <a:ea typeface="Calibri" panose="020F0502020204030204" pitchFamily="34" charset="0"/>
                <a:cs typeface="Times New Roman" panose="02020603050405020304" pitchFamily="18" charset="0"/>
              </a:rPr>
              <a:t>Cappuccio FP, D'Elia L, Strazzullo P, Miller MA. Sleep duration and cardiovascular disease: a systematic review and meta-analysis of prospective studies. </a:t>
            </a:r>
            <a:r>
              <a:rPr lang="en-IN" sz="1800" kern="100" dirty="0" err="1">
                <a:effectLst/>
                <a:ea typeface="Calibri" panose="020F0502020204030204" pitchFamily="34" charset="0"/>
                <a:cs typeface="Times New Roman" panose="02020603050405020304" pitchFamily="18" charset="0"/>
              </a:rPr>
              <a:t>Eur</a:t>
            </a:r>
            <a:r>
              <a:rPr lang="en-IN" sz="1800" kern="100" dirty="0">
                <a:effectLst/>
                <a:ea typeface="Calibri" panose="020F0502020204030204" pitchFamily="34" charset="0"/>
                <a:cs typeface="Times New Roman" panose="02020603050405020304" pitchFamily="18" charset="0"/>
              </a:rPr>
              <a:t> Heart J. 2011;32(12):1484-92.</a:t>
            </a:r>
          </a:p>
          <a:p>
            <a:pPr marL="342900" lvl="0" indent="-342900">
              <a:lnSpc>
                <a:spcPct val="100000"/>
              </a:lnSpc>
              <a:spcAft>
                <a:spcPts val="800"/>
              </a:spcAft>
              <a:buFont typeface="+mj-lt"/>
              <a:buAutoNum type="arabicPeriod"/>
              <a:tabLst>
                <a:tab pos="457200" algn="l"/>
              </a:tabLst>
            </a:pPr>
            <a:r>
              <a:rPr lang="en-IN" sz="1800" kern="100" dirty="0">
                <a:effectLst/>
                <a:ea typeface="Calibri" panose="020F0502020204030204" pitchFamily="34" charset="0"/>
                <a:cs typeface="Times New Roman" panose="02020603050405020304" pitchFamily="18" charset="0"/>
              </a:rPr>
              <a:t>Lloyd-Jones DM, Allen NB, Anderson CAM, Black T, Brewer LC, Foraker RE, et al. Life's Essential 8: Updating and Enhancing the American Heart Association's Construct of Cardiovascular Health. Circulation. 2022;146(5):e18-e43.</a:t>
            </a:r>
          </a:p>
          <a:p>
            <a:pPr marL="342900" lvl="0" indent="-342900">
              <a:lnSpc>
                <a:spcPct val="100000"/>
              </a:lnSpc>
              <a:spcAft>
                <a:spcPts val="800"/>
              </a:spcAft>
              <a:buFont typeface="+mj-lt"/>
              <a:buAutoNum type="arabicPeriod"/>
              <a:tabLst>
                <a:tab pos="457200" algn="l"/>
              </a:tabLst>
            </a:pPr>
            <a:r>
              <a:rPr lang="en-IN" sz="1800" kern="100" dirty="0">
                <a:effectLst/>
                <a:ea typeface="Calibri" panose="020F0502020204030204" pitchFamily="34" charset="0"/>
                <a:cs typeface="Times New Roman" panose="02020603050405020304" pitchFamily="18" charset="0"/>
              </a:rPr>
              <a:t>Nagai M, Hoshide S, Kario K. Sleep Duration as a Risk Factor for Cardiovascular Disease- a Review of the Recent Literature. J </a:t>
            </a:r>
            <a:r>
              <a:rPr lang="en-IN" sz="1800" kern="100" dirty="0" err="1">
                <a:effectLst/>
                <a:ea typeface="Calibri" panose="020F0502020204030204" pitchFamily="34" charset="0"/>
                <a:cs typeface="Times New Roman" panose="02020603050405020304" pitchFamily="18" charset="0"/>
              </a:rPr>
              <a:t>Atheroscler</a:t>
            </a:r>
            <a:r>
              <a:rPr lang="en-IN" sz="1800" kern="100" dirty="0">
                <a:effectLst/>
                <a:ea typeface="Calibri" panose="020F0502020204030204" pitchFamily="34" charset="0"/>
                <a:cs typeface="Times New Roman" panose="02020603050405020304" pitchFamily="18" charset="0"/>
              </a:rPr>
              <a:t> </a:t>
            </a:r>
            <a:r>
              <a:rPr lang="en-IN" sz="1800" kern="100" dirty="0" err="1">
                <a:effectLst/>
                <a:ea typeface="Calibri" panose="020F0502020204030204" pitchFamily="34" charset="0"/>
                <a:cs typeface="Times New Roman" panose="02020603050405020304" pitchFamily="18" charset="0"/>
              </a:rPr>
              <a:t>Thromb</a:t>
            </a:r>
            <a:r>
              <a:rPr lang="en-IN" sz="1800" kern="100" dirty="0">
                <a:effectLst/>
                <a:ea typeface="Calibri" panose="020F0502020204030204" pitchFamily="34" charset="0"/>
                <a:cs typeface="Times New Roman" panose="02020603050405020304" pitchFamily="18" charset="0"/>
              </a:rPr>
              <a:t>. 2010;17(3):159-67.</a:t>
            </a:r>
          </a:p>
          <a:p>
            <a:pPr marL="342900" lvl="0" indent="-342900">
              <a:lnSpc>
                <a:spcPct val="100000"/>
              </a:lnSpc>
              <a:spcAft>
                <a:spcPts val="800"/>
              </a:spcAft>
              <a:buFont typeface="+mj-lt"/>
              <a:buAutoNum type="arabicPeriod"/>
              <a:tabLst>
                <a:tab pos="457200" algn="l"/>
              </a:tabLst>
            </a:pPr>
            <a:r>
              <a:rPr lang="en-IN" sz="1800" kern="100" dirty="0">
                <a:effectLst/>
                <a:ea typeface="Calibri" panose="020F0502020204030204" pitchFamily="34" charset="0"/>
                <a:cs typeface="Times New Roman" panose="02020603050405020304" pitchFamily="18" charset="0"/>
              </a:rPr>
              <a:t>Yin J, Jin X, Shan Z, Li S, Huang H, Li P, et al. Relationship of sleep duration with all-cause mortality and cardiovascular events: a systematic review and dose-response meta-analysis of prospective cohort studies. J Am Heart Assoc. 2017;6(9):e005947.</a:t>
            </a:r>
          </a:p>
          <a:p>
            <a:pPr marL="342900" lvl="0" indent="-342900">
              <a:lnSpc>
                <a:spcPct val="100000"/>
              </a:lnSpc>
              <a:spcAft>
                <a:spcPts val="800"/>
              </a:spcAft>
              <a:buFont typeface="+mj-lt"/>
              <a:buAutoNum type="arabicPeriod"/>
              <a:tabLst>
                <a:tab pos="457200" algn="l"/>
              </a:tabLst>
            </a:pPr>
            <a:r>
              <a:rPr lang="en-IN" sz="1800" kern="100" dirty="0">
                <a:effectLst/>
                <a:ea typeface="Calibri" panose="020F0502020204030204" pitchFamily="34" charset="0"/>
                <a:cs typeface="Times New Roman" panose="02020603050405020304" pitchFamily="18" charset="0"/>
              </a:rPr>
              <a:t>Huang T, Mariani S, Redline S. Sleep Irregularity and Risk of Cardiovascular Events: The Multi-Ethnic Study of Atherosclerosis. J Am Coll </a:t>
            </a:r>
            <a:r>
              <a:rPr lang="en-IN" sz="1800" kern="100" dirty="0" err="1">
                <a:effectLst/>
                <a:ea typeface="Calibri" panose="020F0502020204030204" pitchFamily="34" charset="0"/>
                <a:cs typeface="Times New Roman" panose="02020603050405020304" pitchFamily="18" charset="0"/>
              </a:rPr>
              <a:t>Cardiol</a:t>
            </a:r>
            <a:r>
              <a:rPr lang="en-IN" sz="1800" kern="100" dirty="0">
                <a:effectLst/>
                <a:ea typeface="Calibri" panose="020F0502020204030204" pitchFamily="34" charset="0"/>
                <a:cs typeface="Times New Roman" panose="02020603050405020304" pitchFamily="18" charset="0"/>
              </a:rPr>
              <a:t>. 2020;75(9):991-9.</a:t>
            </a:r>
          </a:p>
          <a:p>
            <a:pPr marL="342900" lvl="0" indent="-342900">
              <a:lnSpc>
                <a:spcPct val="100000"/>
              </a:lnSpc>
              <a:spcAft>
                <a:spcPts val="800"/>
              </a:spcAft>
              <a:buFont typeface="+mj-lt"/>
              <a:buAutoNum type="arabicPeriod"/>
              <a:tabLst>
                <a:tab pos="457200" algn="l"/>
              </a:tabLst>
            </a:pPr>
            <a:r>
              <a:rPr lang="en-IN" sz="1800" kern="100" dirty="0">
                <a:effectLst/>
                <a:ea typeface="Calibri" panose="020F0502020204030204" pitchFamily="34" charset="0"/>
                <a:cs typeface="Times New Roman" panose="02020603050405020304" pitchFamily="18" charset="0"/>
              </a:rPr>
              <a:t>Ikehara S, Iso H, Date C, Kikuchi S, </a:t>
            </a:r>
            <a:r>
              <a:rPr lang="en-IN" sz="1800" kern="100" dirty="0" err="1">
                <a:effectLst/>
                <a:ea typeface="Calibri" panose="020F0502020204030204" pitchFamily="34" charset="0"/>
                <a:cs typeface="Times New Roman" panose="02020603050405020304" pitchFamily="18" charset="0"/>
              </a:rPr>
              <a:t>Tamakoshi</a:t>
            </a:r>
            <a:r>
              <a:rPr lang="en-IN" sz="1800" kern="100" dirty="0">
                <a:effectLst/>
                <a:ea typeface="Calibri" panose="020F0502020204030204" pitchFamily="34" charset="0"/>
                <a:cs typeface="Times New Roman" panose="02020603050405020304" pitchFamily="18" charset="0"/>
              </a:rPr>
              <a:t> A; JACC Study Group. Association of Sleep Duration With Mortality From Cardiovascular Disease and Other Causes for Japanese Men and Women: The JACC Study. Sleep. 2009;32(3):295-301.</a:t>
            </a:r>
          </a:p>
          <a:p>
            <a:pPr marL="342900" lvl="0" indent="-342900">
              <a:lnSpc>
                <a:spcPct val="100000"/>
              </a:lnSpc>
              <a:spcAft>
                <a:spcPts val="800"/>
              </a:spcAft>
              <a:buFont typeface="+mj-lt"/>
              <a:buAutoNum type="arabicPeriod"/>
              <a:tabLst>
                <a:tab pos="457200" algn="l"/>
              </a:tabLst>
            </a:pPr>
            <a:r>
              <a:rPr lang="en-IN" sz="1800" kern="100" dirty="0">
                <a:effectLst/>
                <a:ea typeface="Calibri" panose="020F0502020204030204" pitchFamily="34" charset="0"/>
                <a:cs typeface="Times New Roman" panose="02020603050405020304" pitchFamily="18" charset="0"/>
              </a:rPr>
              <a:t>Ferrie JE, Shipley MJ, Cappuccio FP, Brunner E, Miller MA, Kumari M, et al. A psychobiological explanation for the social gradient in sleep: the Whitehall II study. Lancet. 2007;370(9587):609-11.</a:t>
            </a:r>
          </a:p>
          <a:p>
            <a:pPr marL="0" lvl="0" indent="0">
              <a:lnSpc>
                <a:spcPct val="100000"/>
              </a:lnSpc>
              <a:spcAft>
                <a:spcPts val="800"/>
              </a:spcAft>
              <a:buNone/>
              <a:tabLst>
                <a:tab pos="457200" algn="l"/>
              </a:tabLst>
            </a:pPr>
            <a:endParaRPr lang="en-IN" sz="1800" kern="100" dirty="0">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p:txBody>
      </p:sp>
      <p:pic>
        <p:nvPicPr>
          <p:cNvPr id="8" name="Picture 7">
            <a:extLst>
              <a:ext uri="{FF2B5EF4-FFF2-40B4-BE49-F238E27FC236}">
                <a16:creationId xmlns:a16="http://schemas.microsoft.com/office/drawing/2014/main" id="{EEFD66D1-1981-12AC-A1EA-17CED6A51F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1776875" cy="836373"/>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1634F73-13A8-BFBC-4866-8A5503B2F102}"/>
              </a:ext>
            </a:extLst>
          </p:cNvPr>
          <p:cNvSpPr>
            <a:spLocks noGrp="1"/>
          </p:cNvSpPr>
          <p:nvPr>
            <p:ph type="sldNum" sz="quarter" idx="12"/>
          </p:nvPr>
        </p:nvSpPr>
        <p:spPr/>
        <p:txBody>
          <a:bodyPr/>
          <a:lstStyle/>
          <a:p>
            <a:fld id="{26AD20E6-394B-4DF0-96A5-9647FF39C943}" type="slidenum">
              <a:rPr lang="en-IN" smtClean="0"/>
              <a:t>21</a:t>
            </a:fld>
            <a:endParaRPr lang="en-IN"/>
          </a:p>
        </p:txBody>
      </p:sp>
      <p:sp>
        <p:nvSpPr>
          <p:cNvPr id="6" name="Title 1">
            <a:extLst>
              <a:ext uri="{FF2B5EF4-FFF2-40B4-BE49-F238E27FC236}">
                <a16:creationId xmlns:a16="http://schemas.microsoft.com/office/drawing/2014/main" id="{DCFDD14A-6218-3051-6EE6-8A296C94AC95}"/>
              </a:ext>
            </a:extLst>
          </p:cNvPr>
          <p:cNvSpPr txBox="1">
            <a:spLocks/>
          </p:cNvSpPr>
          <p:nvPr/>
        </p:nvSpPr>
        <p:spPr>
          <a:xfrm>
            <a:off x="838200" y="-1844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a:t>References</a:t>
            </a:r>
            <a:endParaRPr lang="en-IN" b="1" dirty="0"/>
          </a:p>
        </p:txBody>
      </p:sp>
      <p:pic>
        <p:nvPicPr>
          <p:cNvPr id="7" name="Picture 6">
            <a:extLst>
              <a:ext uri="{FF2B5EF4-FFF2-40B4-BE49-F238E27FC236}">
                <a16:creationId xmlns:a16="http://schemas.microsoft.com/office/drawing/2014/main" id="{579E035F-1464-85AA-206D-360CBA79CF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1776875" cy="836373"/>
          </a:xfrm>
          <a:prstGeom prst="rect">
            <a:avLst/>
          </a:prstGeom>
        </p:spPr>
      </p:pic>
      <p:sp>
        <p:nvSpPr>
          <p:cNvPr id="9" name="TextBox 8">
            <a:extLst>
              <a:ext uri="{FF2B5EF4-FFF2-40B4-BE49-F238E27FC236}">
                <a16:creationId xmlns:a16="http://schemas.microsoft.com/office/drawing/2014/main" id="{C09949BF-D6D2-F86A-2F33-840216D8D67A}"/>
              </a:ext>
            </a:extLst>
          </p:cNvPr>
          <p:cNvSpPr txBox="1"/>
          <p:nvPr/>
        </p:nvSpPr>
        <p:spPr>
          <a:xfrm>
            <a:off x="292100" y="1089613"/>
            <a:ext cx="11506199" cy="5357621"/>
          </a:xfrm>
          <a:prstGeom prst="rect">
            <a:avLst/>
          </a:prstGeom>
          <a:noFill/>
        </p:spPr>
        <p:txBody>
          <a:bodyPr wrap="square">
            <a:spAutoFit/>
          </a:bodyPr>
          <a:lstStyle/>
          <a:p>
            <a:pPr>
              <a:lnSpc>
                <a:spcPct val="115000"/>
              </a:lnSpc>
              <a:spcAft>
                <a:spcPts val="800"/>
              </a:spcAft>
              <a:buNone/>
            </a:pPr>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II. </a:t>
            </a:r>
            <a:r>
              <a:rPr lang="en-IN" sz="2400" b="1" kern="100" dirty="0">
                <a:effectLst/>
                <a:latin typeface="Calibri" panose="020F0502020204030204" pitchFamily="34" charset="0"/>
                <a:ea typeface="Calibri" panose="020F0502020204030204" pitchFamily="34" charset="0"/>
                <a:cs typeface="Times New Roman" panose="02020603050405020304" pitchFamily="18" charset="0"/>
              </a:rPr>
              <a:t>Pathophysiological Mechanisms</a:t>
            </a:r>
            <a:endParaRPr lang="en-IN"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startAt="11"/>
              <a:tabLst>
                <a:tab pos="457200" algn="l"/>
              </a:tabLst>
            </a:pP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Mullington</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JM, Haack M, Toth M,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Serrador</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JM, Meier-Ewert HK. Cardiovascular, inflammatory, and metabolic consequences of sleep deprivation. Prog Cardiovasc Dis. 2009;51(4):294-302.</a:t>
            </a:r>
          </a:p>
          <a:p>
            <a:pPr marL="342900" lvl="0" indent="-342900">
              <a:lnSpc>
                <a:spcPct val="115000"/>
              </a:lnSpc>
              <a:spcAft>
                <a:spcPts val="800"/>
              </a:spcAft>
              <a:buFont typeface="+mj-lt"/>
              <a:buAutoNum type="arabicPeriod" startAt="11"/>
              <a:tabLst>
                <a:tab pos="457200" algn="l"/>
              </a:tabLs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Meier-Ewert HK,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Ridker</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PM, Rifai N, Regan MM, Price NJ, Dinges DF, et al. Effect of sleep loss on C-reactive protein, an inflammatory marker of cardiovascular risk. J Am Coll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Cardiol</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2004;43(4):678-83.</a:t>
            </a:r>
          </a:p>
          <a:p>
            <a:pPr marL="342900" lvl="0" indent="-342900">
              <a:lnSpc>
                <a:spcPct val="115000"/>
              </a:lnSpc>
              <a:spcAft>
                <a:spcPts val="800"/>
              </a:spcAft>
              <a:buFont typeface="+mj-lt"/>
              <a:buAutoNum type="arabicPeriod" startAt="11"/>
              <a:tabLst>
                <a:tab pos="457200" algn="l"/>
              </a:tabLs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Spiegel K,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Leproult</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R, Van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Cauter</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E. Impact of sleep debt on metabolic and endocrine function. Lancet. 1999;354(9188):1435-9.</a:t>
            </a:r>
          </a:p>
          <a:p>
            <a:pPr marL="342900" lvl="0" indent="-342900">
              <a:lnSpc>
                <a:spcPct val="115000"/>
              </a:lnSpc>
              <a:spcAft>
                <a:spcPts val="800"/>
              </a:spcAft>
              <a:buFont typeface="+mj-lt"/>
              <a:buAutoNum type="arabicPeriod" startAt="11"/>
              <a:tabLst>
                <a:tab pos="457200" algn="l"/>
              </a:tabLs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Kato M, Phillips BG, Sigurdsson G, Narkiewicz K, Pesek CA, Somers VK. Effects of sleep deprivation on nightly ambulatory blood pressure in healthy humans. Circulation. 2000;101(24):2961-7.</a:t>
            </a:r>
          </a:p>
          <a:p>
            <a:pPr marL="342900" lvl="0" indent="-342900">
              <a:lnSpc>
                <a:spcPct val="115000"/>
              </a:lnSpc>
              <a:spcAft>
                <a:spcPts val="800"/>
              </a:spcAft>
              <a:buFont typeface="+mj-lt"/>
              <a:buAutoNum type="arabicPeriod" startAt="11"/>
              <a:tabLst>
                <a:tab pos="457200" algn="l"/>
              </a:tabLs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Knutson KL, Van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Cauter</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E. Associations between sleep loss and increased risk of obesity and diabetes. Ann N Y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Acad</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Sci. 2008;1129:287-304.</a:t>
            </a:r>
          </a:p>
          <a:p>
            <a:pPr marL="342900" lvl="0" indent="-342900">
              <a:lnSpc>
                <a:spcPct val="115000"/>
              </a:lnSpc>
              <a:spcAft>
                <a:spcPts val="800"/>
              </a:spcAft>
              <a:buFont typeface="+mj-lt"/>
              <a:buAutoNum type="arabicPeriod" startAt="11"/>
              <a:tabLst>
                <a:tab pos="457200" algn="l"/>
              </a:tabLs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Irwin MR. Sleep and inflammation: partners in sickness and in health. Nat Rev Immunol. 2019;19(11):702-15.</a:t>
            </a:r>
          </a:p>
          <a:p>
            <a:pPr marL="342900" lvl="0" indent="-342900">
              <a:lnSpc>
                <a:spcPct val="115000"/>
              </a:lnSpc>
              <a:spcAft>
                <a:spcPts val="800"/>
              </a:spcAft>
              <a:buFont typeface="+mj-lt"/>
              <a:buAutoNum type="arabicPeriod" startAt="11"/>
              <a:tabLst>
                <a:tab pos="457200" algn="l"/>
              </a:tabLs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Calvin AD,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Covassin</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N, Krolo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Jalusic</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K, Johnson G, Scott CG,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Bukartyk</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J, et al. Experimental sleep restriction induces endothelial dysfunction in healthy adults. J Am Heart Assoc. 2013;2(3):e000104.</a:t>
            </a:r>
          </a:p>
        </p:txBody>
      </p:sp>
    </p:spTree>
    <p:extLst>
      <p:ext uri="{BB962C8B-B14F-4D97-AF65-F5344CB8AC3E}">
        <p14:creationId xmlns:p14="http://schemas.microsoft.com/office/powerpoint/2010/main" val="3820470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9C69874-4CFB-A168-F9FD-CB13164002F9}"/>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9C51065F-376C-3C5B-A14B-5CFFE0222F49}"/>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4" name="Title 1">
            <a:extLst>
              <a:ext uri="{FF2B5EF4-FFF2-40B4-BE49-F238E27FC236}">
                <a16:creationId xmlns:a16="http://schemas.microsoft.com/office/drawing/2014/main" id="{83D70B01-209A-CA1D-0F0C-9E9DF00BCDF1}"/>
              </a:ext>
            </a:extLst>
          </p:cNvPr>
          <p:cNvSpPr txBox="1">
            <a:spLocks/>
          </p:cNvSpPr>
          <p:nvPr/>
        </p:nvSpPr>
        <p:spPr>
          <a:xfrm>
            <a:off x="838200" y="-1844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a:t>References</a:t>
            </a:r>
            <a:endParaRPr lang="en-IN" b="1" dirty="0"/>
          </a:p>
        </p:txBody>
      </p:sp>
      <p:pic>
        <p:nvPicPr>
          <p:cNvPr id="5" name="Picture 4">
            <a:extLst>
              <a:ext uri="{FF2B5EF4-FFF2-40B4-BE49-F238E27FC236}">
                <a16:creationId xmlns:a16="http://schemas.microsoft.com/office/drawing/2014/main" id="{28A532D3-B473-3440-FF17-5E72B392F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1776875" cy="836373"/>
          </a:xfrm>
          <a:prstGeom prst="rect">
            <a:avLst/>
          </a:prstGeom>
        </p:spPr>
      </p:pic>
      <p:sp>
        <p:nvSpPr>
          <p:cNvPr id="7" name="TextBox 6">
            <a:extLst>
              <a:ext uri="{FF2B5EF4-FFF2-40B4-BE49-F238E27FC236}">
                <a16:creationId xmlns:a16="http://schemas.microsoft.com/office/drawing/2014/main" id="{AEAB3F17-9617-A36C-56E6-8A1285E92FF9}"/>
              </a:ext>
            </a:extLst>
          </p:cNvPr>
          <p:cNvSpPr txBox="1"/>
          <p:nvPr/>
        </p:nvSpPr>
        <p:spPr>
          <a:xfrm>
            <a:off x="0" y="860187"/>
            <a:ext cx="11938000" cy="5996257"/>
          </a:xfrm>
          <a:prstGeom prst="rect">
            <a:avLst/>
          </a:prstGeom>
          <a:noFill/>
        </p:spPr>
        <p:txBody>
          <a:bodyPr wrap="square">
            <a:spAutoFit/>
          </a:bodyPr>
          <a:lstStyle/>
          <a:p>
            <a:pPr>
              <a:lnSpc>
                <a:spcPct val="115000"/>
              </a:lnSpc>
              <a:spcAft>
                <a:spcPts val="800"/>
              </a:spcAft>
              <a:buNone/>
            </a:pPr>
            <a:r>
              <a:rPr lang="en-IN" sz="2000" b="1" kern="100" dirty="0">
                <a:effectLst/>
                <a:latin typeface="Calibri" panose="020F0502020204030204" pitchFamily="34" charset="0"/>
                <a:ea typeface="Calibri" panose="020F0502020204030204" pitchFamily="34" charset="0"/>
                <a:cs typeface="Times New Roman" panose="02020603050405020304" pitchFamily="18" charset="0"/>
              </a:rPr>
              <a:t>III. Specific Sleep Disorders &amp; Clinical Outcomes</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startAt="21"/>
              <a:tabLst>
                <a:tab pos="457200" algn="l"/>
              </a:tabLst>
            </a:pP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Vgontzas</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AN, Liao D, Bixler EO,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Chrousos</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GP, Vela-Bueno A. Insomnia with objective short sleep duration is associated with a high risk for hypertension. Sleep. 2009;32(4):491-7.</a:t>
            </a:r>
          </a:p>
          <a:p>
            <a:pPr marL="342900" lvl="0" indent="-342900">
              <a:lnSpc>
                <a:spcPct val="115000"/>
              </a:lnSpc>
              <a:spcAft>
                <a:spcPts val="800"/>
              </a:spcAft>
              <a:buFont typeface="+mj-lt"/>
              <a:buAutoNum type="arabicPeriod" startAt="21"/>
              <a:tabLst>
                <a:tab pos="457200" algn="l"/>
              </a:tabLs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Sofi F, Cesari F, Casini A, Macchi C, Abbate R,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Gensini</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GF. Insomnia and risk of cardiovascular disease: a meta-analysis.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Eur</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J Prev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Cardiol</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2014;21(1):57-64.</a:t>
            </a:r>
          </a:p>
          <a:p>
            <a:pPr marL="342900" lvl="0" indent="-342900">
              <a:lnSpc>
                <a:spcPct val="115000"/>
              </a:lnSpc>
              <a:spcAft>
                <a:spcPts val="800"/>
              </a:spcAft>
              <a:buFont typeface="+mj-lt"/>
              <a:buAutoNum type="arabicPeriod" startAt="21"/>
              <a:tabLst>
                <a:tab pos="457200" algn="l"/>
              </a:tabLst>
            </a:pP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Palagini</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L, Bruno RM, Gemignani A, Baglioni C,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Ghiadoni</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L, Riemann D. Insomnia and cardiovascular disease: a systematic review. Sleep Med Rev. 2013;17(3):165-72.</a:t>
            </a:r>
          </a:p>
          <a:p>
            <a:pPr marL="342900" lvl="0" indent="-342900">
              <a:lnSpc>
                <a:spcPct val="115000"/>
              </a:lnSpc>
              <a:spcAft>
                <a:spcPts val="800"/>
              </a:spcAft>
              <a:buFont typeface="+mj-lt"/>
              <a:buAutoNum type="arabicPeriod" startAt="21"/>
              <a:tabLst>
                <a:tab pos="457200" algn="l"/>
              </a:tabLs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Somers VK, White DP, Amin R, Abraham WT, Costa F,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Culebras</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A, et al. Sleep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apnea</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and cardiovascular disease: an American Heart Association/American College of Cardiology Foundation scientific statement from the American Heart Association Council for High Blood Pressure Research Professional Education Committee, Council on Clinical Cardiology, Stroke Council, and Council on Cardiovascular Nursing. Circulation. 2008;118(10):1080-111.</a:t>
            </a:r>
          </a:p>
          <a:p>
            <a:pPr marL="342900" lvl="0" indent="-342900">
              <a:lnSpc>
                <a:spcPct val="115000"/>
              </a:lnSpc>
              <a:spcAft>
                <a:spcPts val="800"/>
              </a:spcAft>
              <a:buFont typeface="+mj-lt"/>
              <a:buAutoNum type="arabicPeriod" startAt="21"/>
              <a:tabLst>
                <a:tab pos="457200" algn="l"/>
              </a:tabLs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Javaheri S, Redline S. Insomnia and Obstructive Sleep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Apnea</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Chest. 2017;152(2):435-44.</a:t>
            </a:r>
          </a:p>
          <a:p>
            <a:pPr marL="342900" lvl="0" indent="-342900">
              <a:lnSpc>
                <a:spcPct val="115000"/>
              </a:lnSpc>
              <a:spcAft>
                <a:spcPts val="800"/>
              </a:spcAft>
              <a:buFont typeface="+mj-lt"/>
              <a:buAutoNum type="arabicPeriod" startAt="21"/>
              <a:tabLst>
                <a:tab pos="457200" algn="l"/>
              </a:tabLs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Kou L, Liu S, Li Y, Wang Z, Zhang W. Association between sleep duration and risk of hypertension: a meta-analysis of prospective cohort studies. J Hum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Hypertens</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2021;35(10):867-76.</a:t>
            </a:r>
          </a:p>
        </p:txBody>
      </p:sp>
    </p:spTree>
    <p:extLst>
      <p:ext uri="{BB962C8B-B14F-4D97-AF65-F5344CB8AC3E}">
        <p14:creationId xmlns:p14="http://schemas.microsoft.com/office/powerpoint/2010/main" val="505140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9CF48A-03B7-9DE3-45AA-1AF9E86A6160}"/>
              </a:ext>
            </a:extLst>
          </p:cNvPr>
          <p:cNvSpPr>
            <a:spLocks noGrp="1"/>
          </p:cNvSpPr>
          <p:nvPr>
            <p:ph type="sldNum" sz="quarter" idx="12"/>
          </p:nvPr>
        </p:nvSpPr>
        <p:spPr/>
        <p:txBody>
          <a:bodyPr/>
          <a:lstStyle/>
          <a:p>
            <a:fld id="{26AD20E6-394B-4DF0-96A5-9647FF39C943}" type="slidenum">
              <a:rPr lang="en-IN" smtClean="0"/>
              <a:t>23</a:t>
            </a:fld>
            <a:endParaRPr lang="en-IN"/>
          </a:p>
        </p:txBody>
      </p:sp>
      <p:sp>
        <p:nvSpPr>
          <p:cNvPr id="4" name="Title 1">
            <a:extLst>
              <a:ext uri="{FF2B5EF4-FFF2-40B4-BE49-F238E27FC236}">
                <a16:creationId xmlns:a16="http://schemas.microsoft.com/office/drawing/2014/main" id="{A0DD9677-F741-ED44-30ED-9AC0A1EC64E6}"/>
              </a:ext>
            </a:extLst>
          </p:cNvPr>
          <p:cNvSpPr txBox="1">
            <a:spLocks/>
          </p:cNvSpPr>
          <p:nvPr/>
        </p:nvSpPr>
        <p:spPr>
          <a:xfrm>
            <a:off x="838200" y="-1844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a:t>References</a:t>
            </a:r>
            <a:endParaRPr lang="en-IN" b="1" dirty="0"/>
          </a:p>
        </p:txBody>
      </p:sp>
      <p:pic>
        <p:nvPicPr>
          <p:cNvPr id="5" name="Picture 4">
            <a:extLst>
              <a:ext uri="{FF2B5EF4-FFF2-40B4-BE49-F238E27FC236}">
                <a16:creationId xmlns:a16="http://schemas.microsoft.com/office/drawing/2014/main" id="{E6955C7C-5561-A33A-4C2B-DF1095D0E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1776875" cy="836373"/>
          </a:xfrm>
          <a:prstGeom prst="rect">
            <a:avLst/>
          </a:prstGeom>
        </p:spPr>
      </p:pic>
      <p:sp>
        <p:nvSpPr>
          <p:cNvPr id="7" name="TextBox 6">
            <a:extLst>
              <a:ext uri="{FF2B5EF4-FFF2-40B4-BE49-F238E27FC236}">
                <a16:creationId xmlns:a16="http://schemas.microsoft.com/office/drawing/2014/main" id="{EDCBE140-D081-2491-F100-2B90EC94DBA8}"/>
              </a:ext>
            </a:extLst>
          </p:cNvPr>
          <p:cNvSpPr txBox="1"/>
          <p:nvPr/>
        </p:nvSpPr>
        <p:spPr>
          <a:xfrm>
            <a:off x="41275" y="860187"/>
            <a:ext cx="11782425" cy="6098849"/>
          </a:xfrm>
          <a:prstGeom prst="rect">
            <a:avLst/>
          </a:prstGeom>
          <a:noFill/>
        </p:spPr>
        <p:txBody>
          <a:bodyPr wrap="square">
            <a:spAutoFit/>
          </a:bodyPr>
          <a:lstStyle/>
          <a:p>
            <a:pPr>
              <a:lnSpc>
                <a:spcPct val="115000"/>
              </a:lnSpc>
              <a:spcAft>
                <a:spcPts val="800"/>
              </a:spcAft>
              <a:buNone/>
            </a:pPr>
            <a:r>
              <a:rPr lang="en-IN" sz="2000" b="1" kern="100" dirty="0">
                <a:effectLst/>
                <a:latin typeface="Calibri" panose="020F0502020204030204" pitchFamily="34" charset="0"/>
                <a:ea typeface="Calibri" panose="020F0502020204030204" pitchFamily="34" charset="0"/>
                <a:cs typeface="Times New Roman" panose="02020603050405020304" pitchFamily="18" charset="0"/>
              </a:rPr>
              <a:t>IV. Vulnerable Populations &amp; Special Topics</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startAt="31"/>
              <a:tabLst>
                <a:tab pos="457200" algn="l"/>
              </a:tabLs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Vyas MV, Garg AX,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Iansavichus</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AV, Costella J, Donner A, Laugsand LE, et al. Shift work and vascular events: systematic review and meta-analysis. BMJ. 2012;345:e4800.</a:t>
            </a:r>
          </a:p>
          <a:p>
            <a:pPr marL="342900" lvl="0" indent="-342900">
              <a:lnSpc>
                <a:spcPct val="115000"/>
              </a:lnSpc>
              <a:spcAft>
                <a:spcPts val="800"/>
              </a:spcAft>
              <a:buFont typeface="+mj-lt"/>
              <a:buAutoNum type="arabicPeriod" startAt="31"/>
              <a:tabLst>
                <a:tab pos="457200" algn="l"/>
              </a:tabLst>
            </a:pP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Tobaldini</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E, Cogliati C, Fiorelli EM, Nunziata V, Wu MA, Montano N. The impact of shift work on cardiovascular health. Int J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Cardiol</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2017;230:31-7.</a:t>
            </a:r>
          </a:p>
          <a:p>
            <a:pPr marL="342900" lvl="0" indent="-342900">
              <a:lnSpc>
                <a:spcPct val="115000"/>
              </a:lnSpc>
              <a:spcAft>
                <a:spcPts val="800"/>
              </a:spcAft>
              <a:buFont typeface="+mj-lt"/>
              <a:buAutoNum type="arabicPeriod" startAt="31"/>
              <a:tabLst>
                <a:tab pos="457200" algn="l"/>
              </a:tabLs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Zhong X, He L, Chen G, Pang D, Zhang L. The effect of shift work on endothelial function in healthy subjects. J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Occup</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Environ Med. 2005;47(9):905-9.</a:t>
            </a:r>
          </a:p>
          <a:p>
            <a:pPr marL="342900" lvl="0" indent="-342900">
              <a:lnSpc>
                <a:spcPct val="115000"/>
              </a:lnSpc>
              <a:spcAft>
                <a:spcPts val="800"/>
              </a:spcAft>
              <a:buFont typeface="+mj-lt"/>
              <a:buAutoNum type="arabicPeriod" startAt="31"/>
              <a:tabLst>
                <a:tab pos="457200" algn="l"/>
              </a:tabLs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Ko Y, Shin S, Lee JH, Kim YJ. Sex-Specific Associations Between Sleep Duration and Hypertension. Hypertension. 2021;77(5):1656-65.</a:t>
            </a:r>
          </a:p>
          <a:p>
            <a:pPr marL="342900" lvl="0" indent="-342900">
              <a:lnSpc>
                <a:spcPct val="115000"/>
              </a:lnSpc>
              <a:spcAft>
                <a:spcPts val="800"/>
              </a:spcAft>
              <a:buFont typeface="+mj-lt"/>
              <a:buAutoNum type="arabicPeriod" startAt="31"/>
              <a:tabLst>
                <a:tab pos="457200" algn="l"/>
              </a:tabLs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Baker FC, de Zambotti M, Colrain IM, Bei B. Sleep and cardiovascular disease in women. Sleep Med Rev. 2018;39:106-16.</a:t>
            </a:r>
          </a:p>
          <a:p>
            <a:pPr marL="342900" lvl="0" indent="-342900">
              <a:lnSpc>
                <a:spcPct val="115000"/>
              </a:lnSpc>
              <a:spcAft>
                <a:spcPts val="800"/>
              </a:spcAft>
              <a:buFont typeface="+mj-lt"/>
              <a:buAutoNum type="arabicPeriod" startAt="31"/>
              <a:tabLst>
                <a:tab pos="457200" algn="l"/>
              </a:tabLs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Hall MH, Lee L, Matthews KA. The Impact of Weekday Sleep on Cardiovascular Health in Older Women. Sleep. 2019;42(10):zsz151.</a:t>
            </a:r>
          </a:p>
          <a:p>
            <a:pPr marL="342900" lvl="0" indent="-342900">
              <a:lnSpc>
                <a:spcPct val="115000"/>
              </a:lnSpc>
              <a:spcAft>
                <a:spcPts val="800"/>
              </a:spcAft>
              <a:buFont typeface="+mj-lt"/>
              <a:buAutoNum type="arabicPeriod" startAt="31"/>
              <a:tabLst>
                <a:tab pos="457200" algn="l"/>
              </a:tabLs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Cespedes Feliciano EM,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Rifas</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-Shiman SL, Quante M, Redline S, Oken E, Taveras EM. Sleep and cardiovascular disease in adolescents. Curr </a:t>
            </a:r>
            <a:r>
              <a:rPr lang="en-IN" sz="2000" kern="100" dirty="0" err="1">
                <a:effectLst/>
                <a:latin typeface="Calibri" panose="020F0502020204030204" pitchFamily="34" charset="0"/>
                <a:ea typeface="Calibri" panose="020F0502020204030204" pitchFamily="34" charset="0"/>
                <a:cs typeface="Times New Roman" panose="02020603050405020304" pitchFamily="18" charset="0"/>
              </a:rPr>
              <a:t>Atheroscler</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Rep. 2021;23(8):41.</a:t>
            </a:r>
          </a:p>
        </p:txBody>
      </p:sp>
    </p:spTree>
    <p:extLst>
      <p:ext uri="{BB962C8B-B14F-4D97-AF65-F5344CB8AC3E}">
        <p14:creationId xmlns:p14="http://schemas.microsoft.com/office/powerpoint/2010/main" val="4089497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ign on a building&#10;&#10;AI-generated content may be incorrect.">
            <a:extLst>
              <a:ext uri="{FF2B5EF4-FFF2-40B4-BE49-F238E27FC236}">
                <a16:creationId xmlns:a16="http://schemas.microsoft.com/office/drawing/2014/main" id="{17D7443F-1CA8-B3BA-A0CF-29FEDE077B30}"/>
              </a:ext>
            </a:extLst>
          </p:cNvPr>
          <p:cNvPicPr>
            <a:picLocks noChangeAspect="1"/>
          </p:cNvPicPr>
          <p:nvPr/>
        </p:nvPicPr>
        <p:blipFill>
          <a:blip r:embed="rId2">
            <a:extLst>
              <a:ext uri="{28A0092B-C50C-407E-A947-70E740481C1C}">
                <a14:useLocalDpi xmlns:a14="http://schemas.microsoft.com/office/drawing/2010/main" val="0"/>
              </a:ext>
            </a:extLst>
          </a:blip>
          <a:srcRect l="8044" r="12645"/>
          <a:stretch>
            <a:fillRect/>
          </a:stretch>
        </p:blipFill>
        <p:spPr>
          <a:xfrm>
            <a:off x="0" y="1136752"/>
            <a:ext cx="7817663" cy="5721248"/>
          </a:xfrm>
          <a:prstGeom prst="rect">
            <a:avLst/>
          </a:prstGeom>
        </p:spPr>
      </p:pic>
      <p:sp>
        <p:nvSpPr>
          <p:cNvPr id="2" name="Title 1">
            <a:extLst>
              <a:ext uri="{FF2B5EF4-FFF2-40B4-BE49-F238E27FC236}">
                <a16:creationId xmlns:a16="http://schemas.microsoft.com/office/drawing/2014/main" id="{2D125E2F-29B5-FDF4-F582-880DBEA17050}"/>
              </a:ext>
            </a:extLst>
          </p:cNvPr>
          <p:cNvSpPr>
            <a:spLocks noGrp="1"/>
          </p:cNvSpPr>
          <p:nvPr>
            <p:ph type="title"/>
          </p:nvPr>
        </p:nvSpPr>
        <p:spPr>
          <a:xfrm>
            <a:off x="2025570" y="-113152"/>
            <a:ext cx="9867724" cy="1899912"/>
          </a:xfrm>
        </p:spPr>
        <p:txBody>
          <a:bodyPr>
            <a:normAutofit/>
          </a:bodyPr>
          <a:lstStyle/>
          <a:p>
            <a:r>
              <a:rPr lang="en-US" sz="4000" b="1" dirty="0"/>
              <a:t>INVOLVEMENT IN COMMUNITY OUTREACH PROGRAMME ACTIVITIES</a:t>
            </a:r>
            <a:br>
              <a:rPr lang="en-IN" sz="2500" b="1" dirty="0"/>
            </a:br>
            <a:endParaRPr lang="en-US" sz="2500" dirty="0"/>
          </a:p>
        </p:txBody>
      </p:sp>
      <p:sp>
        <p:nvSpPr>
          <p:cNvPr id="21" name="Content Placeholder 2">
            <a:extLst>
              <a:ext uri="{FF2B5EF4-FFF2-40B4-BE49-F238E27FC236}">
                <a16:creationId xmlns:a16="http://schemas.microsoft.com/office/drawing/2014/main" id="{89A112F7-0B7A-0663-5F8A-475DC574681E}"/>
              </a:ext>
            </a:extLst>
          </p:cNvPr>
          <p:cNvSpPr>
            <a:spLocks noGrp="1"/>
          </p:cNvSpPr>
          <p:nvPr>
            <p:ph idx="1"/>
          </p:nvPr>
        </p:nvSpPr>
        <p:spPr>
          <a:xfrm>
            <a:off x="8198426" y="1913842"/>
            <a:ext cx="3822189" cy="3742762"/>
          </a:xfrm>
        </p:spPr>
        <p:txBody>
          <a:bodyPr>
            <a:normAutofit/>
          </a:bodyPr>
          <a:lstStyle/>
          <a:p>
            <a:pPr marL="0" indent="0">
              <a:buNone/>
            </a:pPr>
            <a:r>
              <a:rPr lang="en-US" sz="2400" dirty="0">
                <a:cs typeface="Times New Roman" panose="02020603050405020304" pitchFamily="18" charset="0"/>
              </a:rPr>
              <a:t>Total no. of visits done: 6</a:t>
            </a:r>
          </a:p>
          <a:p>
            <a:pPr marL="0" indent="0">
              <a:buNone/>
            </a:pPr>
            <a:r>
              <a:rPr lang="en-US" sz="2400" dirty="0">
                <a:cs typeface="Times New Roman" panose="02020603050405020304" pitchFamily="18" charset="0"/>
              </a:rPr>
              <a:t>Day-wise activities done </a:t>
            </a:r>
          </a:p>
          <a:p>
            <a:r>
              <a:rPr lang="en-US" sz="2400" dirty="0">
                <a:cs typeface="Times New Roman" panose="02020603050405020304" pitchFamily="18" charset="0"/>
              </a:rPr>
              <a:t>Mapping and listing of the area.</a:t>
            </a:r>
          </a:p>
          <a:p>
            <a:r>
              <a:rPr lang="en-US" sz="2400" dirty="0">
                <a:cs typeface="Times New Roman" panose="02020603050405020304" pitchFamily="18" charset="0"/>
              </a:rPr>
              <a:t>Interaction with the community and frontline healthcare workers. </a:t>
            </a:r>
          </a:p>
          <a:p>
            <a:r>
              <a:rPr lang="en-US" sz="2400" dirty="0"/>
              <a:t>Observed field-level challenges</a:t>
            </a:r>
            <a:endParaRPr lang="en-US" sz="2400" dirty="0">
              <a:cs typeface="Times New Roman" panose="02020603050405020304" pitchFamily="18" charset="0"/>
            </a:endParaRPr>
          </a:p>
          <a:p>
            <a:endParaRPr lang="en-US" sz="2000" dirty="0">
              <a:cs typeface="Times New Roman" panose="02020603050405020304" pitchFamily="18" charset="0"/>
            </a:endParaRPr>
          </a:p>
          <a:p>
            <a:pPr marL="0" indent="0">
              <a:buNone/>
            </a:pPr>
            <a:endParaRPr lang="en-US" sz="2000" dirty="0">
              <a:cs typeface="Times New Roman" panose="02020603050405020304" pitchFamily="18" charset="0"/>
            </a:endParaRPr>
          </a:p>
          <a:p>
            <a:endParaRPr lang="en-US" sz="2000" dirty="0"/>
          </a:p>
        </p:txBody>
      </p:sp>
      <p:sp>
        <p:nvSpPr>
          <p:cNvPr id="5" name="Slide Number Placeholder 4">
            <a:extLst>
              <a:ext uri="{FF2B5EF4-FFF2-40B4-BE49-F238E27FC236}">
                <a16:creationId xmlns:a16="http://schemas.microsoft.com/office/drawing/2014/main" id="{5A74379C-1280-178A-EAD9-82614951703A}"/>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24</a:t>
            </a:fld>
            <a:endParaRPr lang="en-IN"/>
          </a:p>
        </p:txBody>
      </p:sp>
      <p:pic>
        <p:nvPicPr>
          <p:cNvPr id="6" name="Picture 5">
            <a:extLst>
              <a:ext uri="{FF2B5EF4-FFF2-40B4-BE49-F238E27FC236}">
                <a16:creationId xmlns:a16="http://schemas.microsoft.com/office/drawing/2014/main" id="{5DB5C564-61F3-DEB5-F420-1A09C60C6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18282" cy="855863"/>
          </a:xfrm>
          <a:prstGeom prst="rect">
            <a:avLst/>
          </a:prstGeom>
        </p:spPr>
      </p:pic>
    </p:spTree>
    <p:extLst>
      <p:ext uri="{BB962C8B-B14F-4D97-AF65-F5344CB8AC3E}">
        <p14:creationId xmlns:p14="http://schemas.microsoft.com/office/powerpoint/2010/main" val="404680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0AC3E-8B57-747E-C191-CFA08A39E59C}"/>
              </a:ext>
            </a:extLst>
          </p:cNvPr>
          <p:cNvSpPr>
            <a:spLocks noGrp="1"/>
          </p:cNvSpPr>
          <p:nvPr>
            <p:ph type="title"/>
          </p:nvPr>
        </p:nvSpPr>
        <p:spPr>
          <a:xfrm>
            <a:off x="-170512" y="121094"/>
            <a:ext cx="8794565" cy="1118087"/>
          </a:xfrm>
        </p:spPr>
        <p:txBody>
          <a:bodyPr anchor="b">
            <a:normAutofit fontScale="90000"/>
          </a:bodyPr>
          <a:lstStyle/>
          <a:p>
            <a:pPr algn="ctr"/>
            <a:r>
              <a:rPr lang="en-US" sz="4900" b="1" dirty="0"/>
              <a:t>KEY LEARNING FROM COP ACTIVITIES</a:t>
            </a:r>
            <a:br>
              <a:rPr lang="en-IN" sz="3200" b="1" dirty="0">
                <a:solidFill>
                  <a:schemeClr val="tx2"/>
                </a:solidFill>
              </a:rPr>
            </a:br>
            <a:endParaRPr lang="en-US" sz="3200" dirty="0">
              <a:solidFill>
                <a:schemeClr val="tx2"/>
              </a:solidFill>
            </a:endParaRPr>
          </a:p>
        </p:txBody>
      </p:sp>
      <p:sp>
        <p:nvSpPr>
          <p:cNvPr id="3" name="Content Placeholder 2">
            <a:extLst>
              <a:ext uri="{FF2B5EF4-FFF2-40B4-BE49-F238E27FC236}">
                <a16:creationId xmlns:a16="http://schemas.microsoft.com/office/drawing/2014/main" id="{D80911FB-EE92-3112-5668-BC63ACE225F4}"/>
              </a:ext>
            </a:extLst>
          </p:cNvPr>
          <p:cNvSpPr>
            <a:spLocks noGrp="1"/>
          </p:cNvSpPr>
          <p:nvPr>
            <p:ph idx="1"/>
          </p:nvPr>
        </p:nvSpPr>
        <p:spPr>
          <a:xfrm>
            <a:off x="604238" y="1239181"/>
            <a:ext cx="5904395" cy="4963642"/>
          </a:xfrm>
        </p:spPr>
        <p:txBody>
          <a:bodyPr anchor="t">
            <a:normAutofit fontScale="77500" lnSpcReduction="20000"/>
          </a:bodyPr>
          <a:lstStyle/>
          <a:p>
            <a:r>
              <a:rPr lang="en-IN" sz="3100" b="1" dirty="0"/>
              <a:t>Community Insights: </a:t>
            </a:r>
            <a:r>
              <a:rPr lang="en-IN" sz="3100" dirty="0"/>
              <a:t>Understood local health beliefs, social structures, and demographic patterns.</a:t>
            </a:r>
          </a:p>
          <a:p>
            <a:r>
              <a:rPr lang="en-IN" sz="3100" b="1" dirty="0"/>
              <a:t>Health Challenges Identified: </a:t>
            </a:r>
            <a:r>
              <a:rPr lang="en-IN" sz="3100" dirty="0"/>
              <a:t>Poor sanitation, waste disposal and water quality.</a:t>
            </a:r>
          </a:p>
          <a:p>
            <a:r>
              <a:rPr lang="en-IN" sz="3100" b="1" dirty="0"/>
              <a:t>Field Skills Developed: </a:t>
            </a:r>
            <a:r>
              <a:rPr lang="en-IN" sz="3100" dirty="0"/>
              <a:t>Conducted household visits and health screenings(BP checks, BMI measurements).</a:t>
            </a:r>
          </a:p>
          <a:p>
            <a:r>
              <a:rPr lang="en-IN" sz="3100" b="1" dirty="0"/>
              <a:t>IEC/BCC Exposure: </a:t>
            </a:r>
            <a:r>
              <a:rPr lang="en-IN" sz="3100" dirty="0"/>
              <a:t>Delivered health education using posters, group talks, and interactive sessions.</a:t>
            </a:r>
          </a:p>
          <a:p>
            <a:r>
              <a:rPr lang="en-IN" sz="3100" b="1" dirty="0"/>
              <a:t>System Understanding: </a:t>
            </a:r>
            <a:r>
              <a:rPr lang="en-IN" sz="3100" dirty="0"/>
              <a:t>Observed role of frontline workers.</a:t>
            </a:r>
          </a:p>
          <a:p>
            <a:r>
              <a:rPr lang="en-IN" sz="3100" b="1" dirty="0"/>
              <a:t>Professional Growth: </a:t>
            </a:r>
            <a:r>
              <a:rPr lang="en-IN" sz="3100" dirty="0"/>
              <a:t>Improved communication, empathy, and on-ground problem-solving.</a:t>
            </a:r>
          </a:p>
          <a:p>
            <a:pPr marL="0" indent="0">
              <a:buNone/>
            </a:pPr>
            <a:endParaRPr lang="en-US" sz="1300" dirty="0">
              <a:solidFill>
                <a:schemeClr val="tx1">
                  <a:lumMod val="65000"/>
                  <a:lumOff val="35000"/>
                </a:schemeClr>
              </a:solidFill>
              <a:cs typeface="Times New Roman" panose="02020603050405020304" pitchFamily="18" charset="0"/>
            </a:endParaRPr>
          </a:p>
          <a:p>
            <a:endParaRPr lang="en-US" sz="1300" dirty="0">
              <a:solidFill>
                <a:schemeClr val="tx1">
                  <a:lumMod val="65000"/>
                  <a:lumOff val="35000"/>
                </a:schemeClr>
              </a:solidFill>
            </a:endParaRPr>
          </a:p>
          <a:p>
            <a:endParaRPr lang="en-US" sz="1300" dirty="0">
              <a:solidFill>
                <a:schemeClr val="tx1">
                  <a:lumMod val="65000"/>
                  <a:lumOff val="35000"/>
                </a:schemeClr>
              </a:solidFill>
            </a:endParaRPr>
          </a:p>
          <a:p>
            <a:endParaRPr lang="en-US" sz="1300" dirty="0">
              <a:solidFill>
                <a:schemeClr val="tx1">
                  <a:lumMod val="65000"/>
                  <a:lumOff val="35000"/>
                </a:schemeClr>
              </a:solidFill>
            </a:endParaRPr>
          </a:p>
        </p:txBody>
      </p:sp>
      <p:pic>
        <p:nvPicPr>
          <p:cNvPr id="7" name="Picture 6" descr="A drawing of a map&#10;&#10;AI-generated content may be incorrect.">
            <a:extLst>
              <a:ext uri="{FF2B5EF4-FFF2-40B4-BE49-F238E27FC236}">
                <a16:creationId xmlns:a16="http://schemas.microsoft.com/office/drawing/2014/main" id="{4F2AC8D2-6432-5D53-C270-89CD901B54FA}"/>
              </a:ext>
            </a:extLst>
          </p:cNvPr>
          <p:cNvPicPr>
            <a:picLocks noChangeAspect="1"/>
          </p:cNvPicPr>
          <p:nvPr/>
        </p:nvPicPr>
        <p:blipFill>
          <a:blip r:embed="rId2">
            <a:extLst>
              <a:ext uri="{28A0092B-C50C-407E-A947-70E740481C1C}">
                <a14:useLocalDpi xmlns:a14="http://schemas.microsoft.com/office/drawing/2010/main" val="0"/>
              </a:ext>
            </a:extLst>
          </a:blip>
          <a:srcRect l="5724" t="7235" r="5138" b="3161"/>
          <a:stretch>
            <a:fillRect/>
          </a:stretch>
        </p:blipFill>
        <p:spPr>
          <a:xfrm rot="5400000">
            <a:off x="7888471" y="271821"/>
            <a:ext cx="3556435" cy="4766610"/>
          </a:xfrm>
          <a:prstGeom prst="rect">
            <a:avLst/>
          </a:prstGeom>
        </p:spPr>
      </p:pic>
      <p:pic>
        <p:nvPicPr>
          <p:cNvPr id="11" name="Picture 10" descr="A piece of paper with writing on it&#10;&#10;AI-generated content may be incorrect.">
            <a:extLst>
              <a:ext uri="{FF2B5EF4-FFF2-40B4-BE49-F238E27FC236}">
                <a16:creationId xmlns:a16="http://schemas.microsoft.com/office/drawing/2014/main" id="{02987349-0783-9878-A5C1-559EF52F800C}"/>
              </a:ext>
            </a:extLst>
          </p:cNvPr>
          <p:cNvPicPr>
            <a:picLocks noChangeAspect="1"/>
          </p:cNvPicPr>
          <p:nvPr/>
        </p:nvPicPr>
        <p:blipFill>
          <a:blip r:embed="rId3">
            <a:extLst>
              <a:ext uri="{28A0092B-C50C-407E-A947-70E740481C1C}">
                <a14:useLocalDpi xmlns:a14="http://schemas.microsoft.com/office/drawing/2010/main" val="0"/>
              </a:ext>
            </a:extLst>
          </a:blip>
          <a:srcRect l="19401" t="39995" r="10772" b="40212"/>
          <a:stretch>
            <a:fillRect/>
          </a:stretch>
        </p:blipFill>
        <p:spPr>
          <a:xfrm>
            <a:off x="7346493" y="4602502"/>
            <a:ext cx="4640392" cy="1753848"/>
          </a:xfrm>
          <a:prstGeom prst="rect">
            <a:avLst/>
          </a:prstGeom>
        </p:spPr>
      </p:pic>
      <p:sp>
        <p:nvSpPr>
          <p:cNvPr id="5" name="Slide Number Placeholder 4">
            <a:extLst>
              <a:ext uri="{FF2B5EF4-FFF2-40B4-BE49-F238E27FC236}">
                <a16:creationId xmlns:a16="http://schemas.microsoft.com/office/drawing/2014/main" id="{5841562D-0A33-BCF0-658B-4E2A6EC4AA85}"/>
              </a:ext>
            </a:extLst>
          </p:cNvPr>
          <p:cNvSpPr>
            <a:spLocks noGrp="1"/>
          </p:cNvSpPr>
          <p:nvPr>
            <p:ph type="sldNum" sz="quarter" idx="12"/>
          </p:nvPr>
        </p:nvSpPr>
        <p:spPr>
          <a:xfrm>
            <a:off x="9180576" y="6356350"/>
            <a:ext cx="2743200" cy="365125"/>
          </a:xfrm>
        </p:spPr>
        <p:txBody>
          <a:bodyPr>
            <a:normAutofit/>
          </a:bodyPr>
          <a:lstStyle/>
          <a:p>
            <a:pPr>
              <a:spcAft>
                <a:spcPts val="600"/>
              </a:spcAft>
            </a:pPr>
            <a:fld id="{26AD20E6-394B-4DF0-96A5-9647FF39C943}" type="slidenum">
              <a:rPr lang="en-IN" sz="900"/>
              <a:pPr>
                <a:spcAft>
                  <a:spcPts val="600"/>
                </a:spcAft>
              </a:pPr>
              <a:t>25</a:t>
            </a:fld>
            <a:endParaRPr lang="en-IN" sz="900"/>
          </a:p>
        </p:txBody>
      </p:sp>
    </p:spTree>
    <p:extLst>
      <p:ext uri="{BB962C8B-B14F-4D97-AF65-F5344CB8AC3E}">
        <p14:creationId xmlns:p14="http://schemas.microsoft.com/office/powerpoint/2010/main" val="564450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26</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0BAA1-5EBB-DD4B-213F-4C7BFAD937D8}"/>
              </a:ext>
            </a:extLst>
          </p:cNvPr>
          <p:cNvSpPr>
            <a:spLocks noGrp="1"/>
          </p:cNvSpPr>
          <p:nvPr>
            <p:ph type="title"/>
          </p:nvPr>
        </p:nvSpPr>
        <p:spPr>
          <a:xfrm>
            <a:off x="2261886" y="-86289"/>
            <a:ext cx="10515600" cy="1325563"/>
          </a:xfrm>
        </p:spPr>
        <p:txBody>
          <a:bodyPr/>
          <a:lstStyle/>
          <a:p>
            <a:r>
              <a:rPr lang="en-IN" b="1" dirty="0"/>
              <a:t>Definitions of Sleep Deprivation</a:t>
            </a:r>
          </a:p>
        </p:txBody>
      </p:sp>
      <p:graphicFrame>
        <p:nvGraphicFramePr>
          <p:cNvPr id="7" name="Content Placeholder 6">
            <a:extLst>
              <a:ext uri="{FF2B5EF4-FFF2-40B4-BE49-F238E27FC236}">
                <a16:creationId xmlns:a16="http://schemas.microsoft.com/office/drawing/2014/main" id="{E626B793-8A13-FCF6-1B1F-38CED7AA12D1}"/>
              </a:ext>
            </a:extLst>
          </p:cNvPr>
          <p:cNvGraphicFramePr>
            <a:graphicFrameLocks noGrp="1"/>
          </p:cNvGraphicFramePr>
          <p:nvPr>
            <p:ph idx="1"/>
            <p:extLst>
              <p:ext uri="{D42A27DB-BD31-4B8C-83A1-F6EECF244321}">
                <p14:modId xmlns:p14="http://schemas.microsoft.com/office/powerpoint/2010/main" val="2732649802"/>
              </p:ext>
            </p:extLst>
          </p:nvPr>
        </p:nvGraphicFramePr>
        <p:xfrm>
          <a:off x="826625" y="1420517"/>
          <a:ext cx="10515600" cy="4987644"/>
        </p:xfrm>
        <a:graphic>
          <a:graphicData uri="http://schemas.openxmlformats.org/drawingml/2006/table">
            <a:tbl>
              <a:tblPr firstRow="1" bandRow="1">
                <a:tableStyleId>{93296810-A885-4BE3-A3E7-6D5BEEA58F35}</a:tableStyleId>
              </a:tblPr>
              <a:tblGrid>
                <a:gridCol w="5257800">
                  <a:extLst>
                    <a:ext uri="{9D8B030D-6E8A-4147-A177-3AD203B41FA5}">
                      <a16:colId xmlns:a16="http://schemas.microsoft.com/office/drawing/2014/main" val="2323263719"/>
                    </a:ext>
                  </a:extLst>
                </a:gridCol>
                <a:gridCol w="5257800">
                  <a:extLst>
                    <a:ext uri="{9D8B030D-6E8A-4147-A177-3AD203B41FA5}">
                      <a16:colId xmlns:a16="http://schemas.microsoft.com/office/drawing/2014/main" val="1443936296"/>
                    </a:ext>
                  </a:extLst>
                </a:gridCol>
              </a:tblGrid>
              <a:tr h="847902">
                <a:tc>
                  <a:txBody>
                    <a:bodyPr/>
                    <a:lstStyle/>
                    <a:p>
                      <a:pPr algn="l"/>
                      <a:r>
                        <a:rPr lang="en-IN"/>
                        <a:t>Source</a:t>
                      </a:r>
                    </a:p>
                  </a:txBody>
                  <a:tcPr anchor="ctr"/>
                </a:tc>
                <a:tc>
                  <a:txBody>
                    <a:bodyPr/>
                    <a:lstStyle/>
                    <a:p>
                      <a:pPr algn="l"/>
                      <a:r>
                        <a:rPr lang="en-IN" dirty="0"/>
                        <a:t>Definition</a:t>
                      </a:r>
                    </a:p>
                  </a:txBody>
                  <a:tcPr anchor="ctr"/>
                </a:tc>
                <a:extLst>
                  <a:ext uri="{0D108BD9-81ED-4DB2-BD59-A6C34878D82A}">
                    <a16:rowId xmlns:a16="http://schemas.microsoft.com/office/drawing/2014/main" val="3568316793"/>
                  </a:ext>
                </a:extLst>
              </a:tr>
              <a:tr h="847902">
                <a:tc>
                  <a:txBody>
                    <a:bodyPr/>
                    <a:lstStyle/>
                    <a:p>
                      <a:pPr algn="l"/>
                      <a:r>
                        <a:rPr lang="en-US" b="1"/>
                        <a:t>American Academy of Sleep Medicine (AASM)</a:t>
                      </a:r>
                      <a:endParaRPr lang="en-US"/>
                    </a:p>
                  </a:txBody>
                  <a:tcPr anchor="ctr"/>
                </a:tc>
                <a:tc>
                  <a:txBody>
                    <a:bodyPr/>
                    <a:lstStyle/>
                    <a:p>
                      <a:pPr algn="l"/>
                      <a:r>
                        <a:rPr lang="en-US"/>
                        <a:t>Sleep deprivation occurs when an individual fails to get enough sleep. </a:t>
                      </a:r>
                    </a:p>
                  </a:txBody>
                  <a:tcPr anchor="ctr"/>
                </a:tc>
                <a:extLst>
                  <a:ext uri="{0D108BD9-81ED-4DB2-BD59-A6C34878D82A}">
                    <a16:rowId xmlns:a16="http://schemas.microsoft.com/office/drawing/2014/main" val="2313317084"/>
                  </a:ext>
                </a:extLst>
              </a:tr>
              <a:tr h="847902">
                <a:tc>
                  <a:txBody>
                    <a:bodyPr/>
                    <a:lstStyle/>
                    <a:p>
                      <a:pPr algn="l"/>
                      <a:r>
                        <a:rPr lang="en-US" b="1"/>
                        <a:t>National Institutes of Health (NIH)</a:t>
                      </a:r>
                      <a:endParaRPr lang="en-US"/>
                    </a:p>
                  </a:txBody>
                  <a:tcPr anchor="ctr"/>
                </a:tc>
                <a:tc>
                  <a:txBody>
                    <a:bodyPr/>
                    <a:lstStyle/>
                    <a:p>
                      <a:pPr algn="l"/>
                      <a:r>
                        <a:rPr lang="en-US"/>
                        <a:t>A condition that occurs if you don't get enough sleep. It is a component of the broader concept of "sleep deficiency," which also includes sleeping at the wrong time or having poor quality sleep. </a:t>
                      </a:r>
                    </a:p>
                  </a:txBody>
                  <a:tcPr anchor="ctr"/>
                </a:tc>
                <a:extLst>
                  <a:ext uri="{0D108BD9-81ED-4DB2-BD59-A6C34878D82A}">
                    <a16:rowId xmlns:a16="http://schemas.microsoft.com/office/drawing/2014/main" val="874838679"/>
                  </a:ext>
                </a:extLst>
              </a:tr>
              <a:tr h="847902">
                <a:tc>
                  <a:txBody>
                    <a:bodyPr/>
                    <a:lstStyle/>
                    <a:p>
                      <a:pPr algn="l"/>
                      <a:r>
                        <a:rPr lang="en-US" b="1"/>
                        <a:t>Centers for Disease Control and Prevention (CDC)</a:t>
                      </a:r>
                      <a:endParaRPr lang="en-US"/>
                    </a:p>
                  </a:txBody>
                  <a:tcPr anchor="ctr"/>
                </a:tc>
                <a:tc>
                  <a:txBody>
                    <a:bodyPr/>
                    <a:lstStyle/>
                    <a:p>
                      <a:pPr algn="l"/>
                      <a:r>
                        <a:rPr lang="en-US"/>
                        <a:t>Getting less sleep than needed. It leads to tiredness, sleepiness, and declines in brain functioning such as response rate, thinking, remembering, and concentration. </a:t>
                      </a:r>
                    </a:p>
                  </a:txBody>
                  <a:tcPr anchor="ctr"/>
                </a:tc>
                <a:extLst>
                  <a:ext uri="{0D108BD9-81ED-4DB2-BD59-A6C34878D82A}">
                    <a16:rowId xmlns:a16="http://schemas.microsoft.com/office/drawing/2014/main" val="1607456293"/>
                  </a:ext>
                </a:extLst>
              </a:tr>
              <a:tr h="847902">
                <a:tc>
                  <a:txBody>
                    <a:bodyPr/>
                    <a:lstStyle/>
                    <a:p>
                      <a:pPr algn="l"/>
                      <a:r>
                        <a:rPr lang="en-US" b="1" dirty="0"/>
                        <a:t>International Classification of Sleep Disorders (ICSD-3)</a:t>
                      </a:r>
                      <a:endParaRPr lang="en-US" dirty="0"/>
                    </a:p>
                  </a:txBody>
                  <a:tcPr anchor="ctr"/>
                </a:tc>
                <a:tc>
                  <a:txBody>
                    <a:bodyPr/>
                    <a:lstStyle/>
                    <a:p>
                      <a:pPr algn="l"/>
                      <a:r>
                        <a:rPr lang="en-US" dirty="0"/>
                        <a:t>A curtailed sleep pattern that has persisted for at least three months for most days of the week, along with complaints of sleepiness during the day. </a:t>
                      </a:r>
                    </a:p>
                  </a:txBody>
                  <a:tcPr anchor="ctr"/>
                </a:tc>
                <a:extLst>
                  <a:ext uri="{0D108BD9-81ED-4DB2-BD59-A6C34878D82A}">
                    <a16:rowId xmlns:a16="http://schemas.microsoft.com/office/drawing/2014/main" val="441083017"/>
                  </a:ext>
                </a:extLst>
              </a:tr>
            </a:tbl>
          </a:graphicData>
        </a:graphic>
      </p:graphicFrame>
      <p:sp>
        <p:nvSpPr>
          <p:cNvPr id="5" name="Slide Number Placeholder 4">
            <a:extLst>
              <a:ext uri="{FF2B5EF4-FFF2-40B4-BE49-F238E27FC236}">
                <a16:creationId xmlns:a16="http://schemas.microsoft.com/office/drawing/2014/main" id="{2729429A-3674-AE2D-7169-7F3A72F665DA}"/>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8" name="Picture 7">
            <a:extLst>
              <a:ext uri="{FF2B5EF4-FFF2-40B4-BE49-F238E27FC236}">
                <a16:creationId xmlns:a16="http://schemas.microsoft.com/office/drawing/2014/main" id="{775E9587-364F-EA1E-8CBA-15C1F33BE8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1916641" cy="902161"/>
          </a:xfrm>
          <a:prstGeom prst="rect">
            <a:avLst/>
          </a:prstGeom>
        </p:spPr>
      </p:pic>
    </p:spTree>
    <p:extLst>
      <p:ext uri="{BB962C8B-B14F-4D97-AF65-F5344CB8AC3E}">
        <p14:creationId xmlns:p14="http://schemas.microsoft.com/office/powerpoint/2010/main" val="120478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22" name="Picture 2" descr="how much sleep is enough">
            <a:extLst>
              <a:ext uri="{FF2B5EF4-FFF2-40B4-BE49-F238E27FC236}">
                <a16:creationId xmlns:a16="http://schemas.microsoft.com/office/drawing/2014/main" id="{7F5ACAE6-F4E5-7ED5-0B23-BAD3207114E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38667" b="5093"/>
          <a:stretch>
            <a:fillRect/>
          </a:stretch>
        </p:blipFill>
        <p:spPr bwMode="auto">
          <a:xfrm>
            <a:off x="285760" y="136525"/>
            <a:ext cx="11620480" cy="6560129"/>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D4ABB451-5643-BD0C-D780-38C9B7C1B32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a:solidFill>
                  <a:srgbClr val="FFFFFF"/>
                </a:solidFill>
              </a:rPr>
              <a:pPr>
                <a:spcAft>
                  <a:spcPts val="600"/>
                </a:spcAft>
              </a:pPr>
              <a:t>4</a:t>
            </a:fld>
            <a:endParaRPr lang="en-US">
              <a:solidFill>
                <a:srgbClr val="FFFFFF"/>
              </a:solidFill>
            </a:endParaRPr>
          </a:p>
        </p:txBody>
      </p:sp>
      <p:sp>
        <p:nvSpPr>
          <p:cNvPr id="7" name="TextBox 6">
            <a:extLst>
              <a:ext uri="{FF2B5EF4-FFF2-40B4-BE49-F238E27FC236}">
                <a16:creationId xmlns:a16="http://schemas.microsoft.com/office/drawing/2014/main" id="{A4B78401-3188-82E1-1449-A5AE6BA5B5BB}"/>
              </a:ext>
            </a:extLst>
          </p:cNvPr>
          <p:cNvSpPr txBox="1"/>
          <p:nvPr/>
        </p:nvSpPr>
        <p:spPr>
          <a:xfrm>
            <a:off x="8724138" y="6556931"/>
            <a:ext cx="6096000" cy="369332"/>
          </a:xfrm>
          <a:prstGeom prst="rect">
            <a:avLst/>
          </a:prstGeom>
          <a:noFill/>
        </p:spPr>
        <p:txBody>
          <a:bodyPr wrap="square">
            <a:spAutoFit/>
          </a:bodyPr>
          <a:lstStyle/>
          <a:p>
            <a:r>
              <a:rPr lang="en-IN" dirty="0"/>
              <a:t>https://www.sleepfoundation.org/</a:t>
            </a:r>
          </a:p>
        </p:txBody>
      </p:sp>
    </p:spTree>
    <p:extLst>
      <p:ext uri="{BB962C8B-B14F-4D97-AF65-F5344CB8AC3E}">
        <p14:creationId xmlns:p14="http://schemas.microsoft.com/office/powerpoint/2010/main" val="3471482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696686" y="-153838"/>
            <a:ext cx="10515600" cy="1325563"/>
          </a:xfrm>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348343" y="1200172"/>
            <a:ext cx="11212286" cy="5565228"/>
          </a:xfrm>
        </p:spPr>
        <p:txBody>
          <a:bodyPr>
            <a:normAutofit lnSpcReduction="10000"/>
          </a:bodyPr>
          <a:lstStyle/>
          <a:p>
            <a:pPr marL="457200" indent="-457200">
              <a:buFont typeface="+mj-lt"/>
              <a:buAutoNum type="arabicPeriod"/>
            </a:pPr>
            <a:r>
              <a:rPr lang="en-US" sz="2200" b="0" i="0" dirty="0">
                <a:effectLst/>
              </a:rPr>
              <a:t>Sleep deprivation has emerged as a </a:t>
            </a:r>
            <a:r>
              <a:rPr lang="en-US" sz="2200" b="1" i="0" dirty="0">
                <a:effectLst/>
              </a:rPr>
              <a:t>significant public health concern worldwide</a:t>
            </a:r>
            <a:r>
              <a:rPr lang="en-US" sz="2200" b="0" i="0" dirty="0">
                <a:effectLst/>
              </a:rPr>
              <a:t>, with modern lifestyles, work demands, and social pressures contributing to a steady decline in average sleep duration. </a:t>
            </a:r>
          </a:p>
          <a:p>
            <a:pPr marL="457200" indent="-457200">
              <a:buFont typeface="+mj-lt"/>
              <a:buAutoNum type="arabicPeriod"/>
            </a:pPr>
            <a:r>
              <a:rPr lang="en-US" sz="2200" b="0" i="0" dirty="0">
                <a:effectLst/>
              </a:rPr>
              <a:t>According to the </a:t>
            </a:r>
            <a:r>
              <a:rPr lang="en-US" sz="2200" b="1" i="0" dirty="0">
                <a:effectLst/>
              </a:rPr>
              <a:t>US Centers for Disease Control and Prevention</a:t>
            </a:r>
            <a:r>
              <a:rPr lang="en-US" sz="2200" b="0" i="0" dirty="0">
                <a:effectLst/>
              </a:rPr>
              <a:t>, </a:t>
            </a:r>
            <a:r>
              <a:rPr lang="en-US" sz="2200" b="1" i="0" dirty="0">
                <a:effectLst/>
              </a:rPr>
              <a:t>over one-third </a:t>
            </a:r>
            <a:r>
              <a:rPr lang="en-US" sz="2200" b="0" i="0" dirty="0">
                <a:effectLst/>
              </a:rPr>
              <a:t>(35%) of adults in the United States report sleeping less than the recommended 7 hours per night, a </a:t>
            </a:r>
            <a:r>
              <a:rPr lang="en-US" sz="2200" b="1" i="0" dirty="0">
                <a:effectLst/>
              </a:rPr>
              <a:t>trend mirrored globally. Large-scale studies, such as the UK Biobank project</a:t>
            </a:r>
            <a:r>
              <a:rPr lang="en-US" sz="2200" b="0" i="0" dirty="0">
                <a:effectLst/>
              </a:rPr>
              <a:t>, have found that approximately </a:t>
            </a:r>
            <a:r>
              <a:rPr lang="en-US" sz="2200" b="1" i="0" dirty="0">
                <a:effectLst/>
              </a:rPr>
              <a:t>21.8% </a:t>
            </a:r>
            <a:r>
              <a:rPr lang="en-US" sz="2200" b="0" i="0" dirty="0">
                <a:effectLst/>
              </a:rPr>
              <a:t>of participants were classified as sleep deprived, defined as obtaining less than 7 hours of sleep per night.</a:t>
            </a:r>
          </a:p>
          <a:p>
            <a:pPr marL="457200" indent="-457200" algn="l">
              <a:buFont typeface="+mj-lt"/>
              <a:buAutoNum type="arabicPeriod"/>
            </a:pPr>
            <a:r>
              <a:rPr lang="en-US" sz="2200" b="0" i="0" dirty="0">
                <a:effectLst/>
              </a:rPr>
              <a:t>The prevalence of cardiovascular diseases </a:t>
            </a:r>
            <a:r>
              <a:rPr lang="en-US" sz="2200" b="1" i="0" dirty="0">
                <a:effectLst/>
              </a:rPr>
              <a:t>(CVDs) </a:t>
            </a:r>
            <a:r>
              <a:rPr lang="en-US" sz="2200" b="0" i="0" dirty="0">
                <a:effectLst/>
              </a:rPr>
              <a:t>is also alarmingly high, making them the leading cause of morbidity and mortality worldwide.</a:t>
            </a:r>
            <a:r>
              <a:rPr lang="en-US" sz="1600" b="0" i="0" dirty="0">
                <a:solidFill>
                  <a:srgbClr val="3C4245"/>
                </a:solidFill>
                <a:effectLst/>
                <a:latin typeface="Noto Sans" panose="020B0502040504020204" pitchFamily="34" charset="0"/>
              </a:rPr>
              <a:t> </a:t>
            </a:r>
            <a:r>
              <a:rPr lang="en-US" sz="2200" b="1" i="0" dirty="0">
                <a:effectLst/>
              </a:rPr>
              <a:t>Acc to WHO, An estimated 17.9 million people died from CVDs in 2019, representing 32% of all global deaths. Of these deaths, 85% were due to heart attack and stroke</a:t>
            </a:r>
            <a:r>
              <a:rPr lang="en-US" sz="2200" b="0" i="0" dirty="0">
                <a:effectLst/>
              </a:rPr>
              <a:t>.</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0" i="0" u="none" strike="noStrike" cap="none" normalizeH="0" baseline="0" dirty="0">
                <a:ln>
                  <a:noFill/>
                </a:ln>
                <a:solidFill>
                  <a:schemeClr val="tx1"/>
                </a:solidFill>
                <a:effectLst/>
              </a:rPr>
              <a:t>Cardiovascular disease (CVD) prevention traditionally focused on:</a:t>
            </a:r>
          </a:p>
          <a:p>
            <a:pPr lvl="1" eaLnBrk="0" fontAlgn="base" hangingPunct="0">
              <a:lnSpc>
                <a:spcPct val="100000"/>
              </a:lnSpc>
              <a:spcBef>
                <a:spcPct val="0"/>
              </a:spcBef>
              <a:spcAft>
                <a:spcPct val="0"/>
              </a:spcAft>
            </a:pPr>
            <a:r>
              <a:rPr kumimoji="0" lang="en-US" altLang="en-US" sz="2200" b="0" i="0" u="none" strike="noStrike" cap="none" normalizeH="0" baseline="0" dirty="0">
                <a:ln>
                  <a:noFill/>
                </a:ln>
                <a:solidFill>
                  <a:schemeClr val="tx1"/>
                </a:solidFill>
                <a:effectLst/>
              </a:rPr>
              <a:t>Diet</a:t>
            </a:r>
          </a:p>
          <a:p>
            <a:pPr lvl="1" eaLnBrk="0" fontAlgn="base" hangingPunct="0">
              <a:lnSpc>
                <a:spcPct val="100000"/>
              </a:lnSpc>
              <a:spcBef>
                <a:spcPct val="0"/>
              </a:spcBef>
              <a:spcAft>
                <a:spcPct val="0"/>
              </a:spcAft>
            </a:pPr>
            <a:r>
              <a:rPr kumimoji="0" lang="en-US" altLang="en-US" sz="2200" b="0" i="0" u="none" strike="noStrike" cap="none" normalizeH="0" baseline="0" dirty="0">
                <a:ln>
                  <a:noFill/>
                </a:ln>
                <a:solidFill>
                  <a:schemeClr val="tx1"/>
                </a:solidFill>
                <a:effectLst/>
              </a:rPr>
              <a:t>Physical activity</a:t>
            </a:r>
          </a:p>
          <a:p>
            <a:pPr lvl="1" eaLnBrk="0" fontAlgn="base" hangingPunct="0">
              <a:lnSpc>
                <a:spcPct val="100000"/>
              </a:lnSpc>
              <a:spcBef>
                <a:spcPct val="0"/>
              </a:spcBef>
              <a:spcAft>
                <a:spcPct val="0"/>
              </a:spcAft>
            </a:pPr>
            <a:r>
              <a:rPr kumimoji="0" lang="en-US" altLang="en-US" sz="2200" b="0" i="0" u="none" strike="noStrike" cap="none" normalizeH="0" baseline="0" dirty="0">
                <a:ln>
                  <a:noFill/>
                </a:ln>
                <a:solidFill>
                  <a:schemeClr val="tx1"/>
                </a:solidFill>
                <a:effectLst/>
              </a:rPr>
              <a:t>Smoking cessation</a:t>
            </a:r>
          </a:p>
          <a:p>
            <a:pPr lvl="1" eaLnBrk="0" fontAlgn="base" hangingPunct="0">
              <a:lnSpc>
                <a:spcPct val="100000"/>
              </a:lnSpc>
              <a:spcBef>
                <a:spcPct val="0"/>
              </a:spcBef>
              <a:spcAft>
                <a:spcPct val="0"/>
              </a:spcAft>
            </a:pPr>
            <a:r>
              <a:rPr kumimoji="0" lang="en-US" altLang="en-US" sz="2200" b="0" i="0" u="none" strike="noStrike" cap="none" normalizeH="0" baseline="0" dirty="0">
                <a:ln>
                  <a:noFill/>
                </a:ln>
                <a:solidFill>
                  <a:schemeClr val="tx1"/>
                </a:solidFill>
                <a:effectLst/>
              </a:rPr>
              <a:t>Managing hypertension &amp; cholesterol</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Sleep</a:t>
            </a:r>
            <a:r>
              <a:rPr kumimoji="0" lang="en-US" altLang="en-US" sz="2200" b="0" i="0" u="none" strike="noStrike" cap="none" normalizeH="0" baseline="0" dirty="0">
                <a:ln>
                  <a:noFill/>
                </a:ln>
                <a:solidFill>
                  <a:schemeClr val="tx1"/>
                </a:solidFill>
                <a:effectLst/>
              </a:rPr>
              <a:t> was historically seen as a passive process—</a:t>
            </a:r>
            <a:r>
              <a:rPr kumimoji="0" lang="en-US" altLang="en-US" sz="2200" b="1" i="0" u="none" strike="noStrike" cap="none" normalizeH="0" baseline="0" dirty="0">
                <a:ln>
                  <a:noFill/>
                </a:ln>
                <a:solidFill>
                  <a:schemeClr val="tx1"/>
                </a:solidFill>
                <a:effectLst/>
              </a:rPr>
              <a:t>not an active health determinant</a:t>
            </a:r>
            <a:r>
              <a:rPr kumimoji="0" lang="en-US" altLang="en-US" sz="2200" b="0" i="0" u="none" strike="noStrike" cap="none" normalizeH="0" baseline="0" dirty="0">
                <a:ln>
                  <a:noFill/>
                </a:ln>
                <a:solidFill>
                  <a:schemeClr val="tx1"/>
                </a:solidFill>
                <a:effectLst/>
              </a:rPr>
              <a:t>.</a:t>
            </a:r>
          </a:p>
          <a:p>
            <a:pPr algn="l">
              <a:buFont typeface="Arial" panose="020B0604020202020204" pitchFamily="34" charset="0"/>
              <a:buChar char="•"/>
            </a:pPr>
            <a:endParaRPr lang="en-US" sz="2200" b="0" i="0" dirty="0">
              <a:effectLst/>
            </a:endParaRPr>
          </a:p>
          <a:p>
            <a:pPr marL="0" indent="0">
              <a:buNone/>
            </a:pPr>
            <a:endParaRPr lang="en-IN" sz="1800" kern="100" dirty="0">
              <a:effectLst/>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5</a:t>
            </a:fld>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85" y="0"/>
            <a:ext cx="1950059" cy="917891"/>
          </a:xfrm>
          <a:prstGeom prst="rect">
            <a:avLst/>
          </a:prstGeom>
        </p:spPr>
      </p:pic>
    </p:spTree>
    <p:extLst>
      <p:ext uri="{BB962C8B-B14F-4D97-AF65-F5344CB8AC3E}">
        <p14:creationId xmlns:p14="http://schemas.microsoft.com/office/powerpoint/2010/main" val="3239748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0D9D324-9967-F648-F2FB-5FC770C30B73}"/>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AF08525C-4A02-D2FB-6075-136C9A2309C5}"/>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6" name="Rectangle 1">
            <a:extLst>
              <a:ext uri="{FF2B5EF4-FFF2-40B4-BE49-F238E27FC236}">
                <a16:creationId xmlns:a16="http://schemas.microsoft.com/office/drawing/2014/main" id="{EE3B23D9-3ED9-F85C-CAF7-B80EA46DDEE0}"/>
              </a:ext>
            </a:extLst>
          </p:cNvPr>
          <p:cNvSpPr>
            <a:spLocks noGrp="1" noChangeArrowheads="1"/>
          </p:cNvSpPr>
          <p:nvPr>
            <p:ph idx="1"/>
          </p:nvPr>
        </p:nvSpPr>
        <p:spPr bwMode="auto">
          <a:xfrm>
            <a:off x="254000" y="675078"/>
            <a:ext cx="10871200" cy="9571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Recent evidence</a:t>
            </a:r>
            <a:r>
              <a:rPr kumimoji="0" lang="en-US" altLang="en-US" sz="2200" b="0" i="0" u="none" strike="noStrike" cap="none" normalizeH="0" baseline="0" dirty="0">
                <a:ln>
                  <a:noFill/>
                </a:ln>
                <a:solidFill>
                  <a:schemeClr val="tx1"/>
                </a:solidFill>
                <a:effectLst/>
              </a:rPr>
              <a:t>, however, has shifted this view, positioning sleep as a </a:t>
            </a:r>
            <a:r>
              <a:rPr kumimoji="0" lang="en-US" altLang="en-US" sz="2200" b="1" i="0" u="none" strike="noStrike" cap="none" normalizeH="0" baseline="0" dirty="0">
                <a:ln>
                  <a:noFill/>
                </a:ln>
                <a:solidFill>
                  <a:schemeClr val="tx1"/>
                </a:solidFill>
                <a:effectLst/>
              </a:rPr>
              <a:t>core pillar of cardiovascular health</a:t>
            </a:r>
            <a:r>
              <a:rPr kumimoji="0" lang="en-US" altLang="en-US" sz="2200" b="0" i="0" u="none" strike="noStrike" cap="none" normalizeH="0" baseline="0" dirty="0">
                <a:ln>
                  <a:noFill/>
                </a:ln>
                <a:solidFill>
                  <a:schemeClr val="tx1"/>
                </a:solidFill>
                <a:effectLst/>
              </a:rPr>
              <a:t>, </a:t>
            </a:r>
            <a:r>
              <a:rPr kumimoji="0" lang="en-US" altLang="en-US" sz="2200" b="1" i="0" u="none" strike="noStrike" cap="none" normalizeH="0" baseline="0" dirty="0">
                <a:ln>
                  <a:noFill/>
                </a:ln>
                <a:solidFill>
                  <a:schemeClr val="tx1"/>
                </a:solidFill>
                <a:effectLst/>
              </a:rPr>
              <a:t>equal in importance</a:t>
            </a:r>
            <a:r>
              <a:rPr kumimoji="0" lang="en-US" altLang="en-US" sz="2200" b="0" i="0" u="none" strike="noStrike" cap="none" normalizeH="0" baseline="0" dirty="0">
                <a:ln>
                  <a:noFill/>
                </a:ln>
                <a:solidFill>
                  <a:schemeClr val="tx1"/>
                </a:solidFill>
                <a:effectLst/>
              </a:rPr>
              <a:t> to other lifestyle factors.</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endParaRPr kumimoji="0" lang="en-US" altLang="en-US" sz="22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0" i="0" u="none" strike="noStrike" cap="none" normalizeH="0" baseline="0" dirty="0">
                <a:ln>
                  <a:noFill/>
                </a:ln>
                <a:solidFill>
                  <a:schemeClr val="tx1"/>
                </a:solidFill>
                <a:effectLst/>
              </a:rPr>
              <a:t>In </a:t>
            </a:r>
            <a:r>
              <a:rPr kumimoji="0" lang="en-US" altLang="en-US" sz="2200" b="1" i="0" u="none" strike="noStrike" cap="none" normalizeH="0" baseline="0" dirty="0">
                <a:ln>
                  <a:noFill/>
                </a:ln>
                <a:solidFill>
                  <a:schemeClr val="tx1"/>
                </a:solidFill>
                <a:effectLst/>
              </a:rPr>
              <a:t>2022</a:t>
            </a:r>
            <a:r>
              <a:rPr kumimoji="0" lang="en-US" altLang="en-US" sz="2200" b="0" i="0" u="none" strike="noStrike" cap="none" normalizeH="0" baseline="0" dirty="0">
                <a:ln>
                  <a:noFill/>
                </a:ln>
                <a:solidFill>
                  <a:schemeClr val="tx1"/>
                </a:solidFill>
                <a:effectLst/>
              </a:rPr>
              <a:t>, the American Heart Association updated its health metrics from </a:t>
            </a:r>
            <a:r>
              <a:rPr kumimoji="0" lang="en-US" altLang="en-US" sz="2200" b="1" i="0" u="none" strike="noStrike" cap="none" normalizeH="0" baseline="0" dirty="0">
                <a:ln>
                  <a:noFill/>
                </a:ln>
                <a:solidFill>
                  <a:schemeClr val="tx1"/>
                </a:solidFill>
                <a:effectLst/>
              </a:rPr>
              <a:t>"Life’s Simple 7" to "Life’s Essential 8"</a:t>
            </a:r>
            <a:r>
              <a:rPr kumimoji="0" lang="en-US" altLang="en-US" sz="2200" b="0" i="0" u="none" strike="noStrike" cap="none" normalizeH="0" baseline="0" dirty="0">
                <a:ln>
                  <a:noFill/>
                </a:ln>
                <a:solidFill>
                  <a:schemeClr val="tx1"/>
                </a:solidFill>
                <a:effectLst/>
              </a:rPr>
              <a:t>, adding </a:t>
            </a:r>
            <a:r>
              <a:rPr kumimoji="0" lang="en-US" altLang="en-US" sz="2200" b="1" i="0" u="none" strike="noStrike" cap="none" normalizeH="0" baseline="0" dirty="0">
                <a:ln>
                  <a:noFill/>
                </a:ln>
                <a:solidFill>
                  <a:schemeClr val="tx1"/>
                </a:solidFill>
                <a:effectLst/>
              </a:rPr>
              <a:t>sleep duration</a:t>
            </a:r>
            <a:r>
              <a:rPr kumimoji="0" lang="en-US" altLang="en-US" sz="2200" b="0" i="0" u="none" strike="noStrike" cap="none" normalizeH="0" baseline="0" dirty="0">
                <a:ln>
                  <a:noFill/>
                </a:ln>
                <a:solidFill>
                  <a:schemeClr val="tx1"/>
                </a:solidFill>
                <a:effectLst/>
              </a:rPr>
              <a:t>.</a:t>
            </a:r>
            <a:endParaRPr kumimoji="0" lang="en-US" altLang="en-US" sz="2200" u="none" strike="noStrike" cap="none" normalizeH="0" baseline="0" dirty="0">
              <a:ln>
                <a:noFill/>
              </a:ln>
              <a:solidFill>
                <a:schemeClr val="tx1"/>
              </a:solidFill>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lang="en-US" sz="2200" b="0" i="0" dirty="0">
                <a:effectLst/>
              </a:rPr>
              <a:t>Given the high prevalence of both sleep deprivation and cardiovascular diseases, and the </a:t>
            </a:r>
            <a:r>
              <a:rPr lang="en-US" sz="2200" b="1" i="0" dirty="0">
                <a:effectLst/>
              </a:rPr>
              <a:t>accumulating evidence linking insufficient sleep with adverse cardiovascular outcomes</a:t>
            </a:r>
            <a:r>
              <a:rPr lang="en-US" sz="2200" b="0" i="0" dirty="0">
                <a:effectLst/>
              </a:rPr>
              <a:t>, it is crucial to further investigate this association. Understanding the magnitude, mechanisms, and modifiable factors underlying this relationship will </a:t>
            </a:r>
            <a:r>
              <a:rPr lang="en-US" sz="2200" b="1" i="0" dirty="0">
                <a:effectLst/>
              </a:rPr>
              <a:t>be essential for informing public health strategies and clinical interventions aimed at reducing the global burden of CVD.</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endParaRPr lang="en-US" sz="2200" b="1" i="0" dirty="0">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lang="en-IN" sz="2200" b="1" dirty="0">
                <a:solidFill>
                  <a:srgbClr val="1B1C1D"/>
                </a:solidFill>
                <a:effectLst/>
                <a:ea typeface="Google Sans Text"/>
              </a:rPr>
              <a:t>This review </a:t>
            </a:r>
            <a:r>
              <a:rPr lang="en-IN" sz="2200" dirty="0">
                <a:solidFill>
                  <a:srgbClr val="1B1C1D"/>
                </a:solidFill>
                <a:effectLst/>
                <a:ea typeface="Google Sans Text"/>
              </a:rPr>
              <a:t>synthesizes the evidence establishing sleep as an indispensable pillar of cardiovascular health</a:t>
            </a:r>
            <a:r>
              <a:rPr lang="en-IN" sz="2200" b="1" dirty="0">
                <a:solidFill>
                  <a:srgbClr val="1B1C1D"/>
                </a:solidFill>
                <a:effectLst/>
                <a:ea typeface="Google Sans Text"/>
              </a:rPr>
              <a:t>, details the pathophysiological mechanisms linking sleep loss to vascular injury, and examines the clinical manifestations and modulating factors </a:t>
            </a:r>
            <a:r>
              <a:rPr lang="en-IN" sz="2200" dirty="0">
                <a:solidFill>
                  <a:srgbClr val="1B1C1D"/>
                </a:solidFill>
                <a:effectLst/>
                <a:ea typeface="Google Sans Text"/>
              </a:rPr>
              <a:t>that influence this complex relationship.</a:t>
            </a:r>
            <a:endParaRPr lang="en-IN" sz="2200" dirty="0">
              <a:effectLst/>
              <a:ea typeface="Arial" panose="020B0604020202020204" pitchFamily="34" charset="0"/>
            </a:endParaRPr>
          </a:p>
          <a:p>
            <a:pPr marL="457200" lvl="1" indent="0" eaLnBrk="0" fontAlgn="base" hangingPunct="0">
              <a:lnSpc>
                <a:spcPct val="100000"/>
              </a:lnSpc>
              <a:spcBef>
                <a:spcPct val="0"/>
              </a:spcBef>
              <a:spcAft>
                <a:spcPct val="0"/>
              </a:spcAft>
              <a:buFontTx/>
              <a:buChar char="•"/>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2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758131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38200" y="75757"/>
            <a:ext cx="10515600" cy="1325563"/>
          </a:xfrm>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1453263"/>
            <a:ext cx="10515600" cy="4723700"/>
          </a:xfrm>
        </p:spPr>
        <p:txBody>
          <a:bodyPr>
            <a:normAutofit/>
          </a:bodyPr>
          <a:lstStyle/>
          <a:p>
            <a:pPr marL="0" indent="0">
              <a:buNone/>
            </a:pPr>
            <a:r>
              <a:rPr lang="en-US" sz="2400" b="1" dirty="0"/>
              <a:t>Primary Objective:</a:t>
            </a:r>
          </a:p>
          <a:p>
            <a:pPr marL="0" indent="0">
              <a:buNone/>
            </a:pPr>
            <a:r>
              <a:rPr lang="en-US" sz="2200" dirty="0"/>
              <a:t>To assess the association between sleep deprivation and the risk of developing cardiovascular diseases, based on current evidence.</a:t>
            </a:r>
          </a:p>
          <a:p>
            <a:pPr marL="0" indent="0">
              <a:buNone/>
            </a:pPr>
            <a:endParaRPr lang="en-US" sz="2200" dirty="0"/>
          </a:p>
          <a:p>
            <a:pPr marL="0" indent="0">
              <a:buNone/>
            </a:pPr>
            <a:r>
              <a:rPr lang="en-US" sz="2400" b="1" dirty="0"/>
              <a:t>Secondary Objectives: </a:t>
            </a:r>
            <a:endParaRPr lang="en-US" sz="2400" dirty="0"/>
          </a:p>
          <a:p>
            <a:pPr marL="0" indent="0">
              <a:buNone/>
            </a:pPr>
            <a:endParaRPr lang="en-IN" sz="24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8" name="Picture 7">
            <a:extLst>
              <a:ext uri="{FF2B5EF4-FFF2-40B4-BE49-F238E27FC236}">
                <a16:creationId xmlns:a16="http://schemas.microsoft.com/office/drawing/2014/main" id="{38DB5446-7F7C-7538-E21E-39FAA3FF51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 y="23814"/>
            <a:ext cx="2113363" cy="994758"/>
          </a:xfrm>
          <a:prstGeom prst="rect">
            <a:avLst/>
          </a:prstGeom>
        </p:spPr>
      </p:pic>
      <p:sp>
        <p:nvSpPr>
          <p:cNvPr id="6" name="Rectangle 2">
            <a:extLst>
              <a:ext uri="{FF2B5EF4-FFF2-40B4-BE49-F238E27FC236}">
                <a16:creationId xmlns:a16="http://schemas.microsoft.com/office/drawing/2014/main" id="{21B7B302-0F01-CBB3-CA0E-0E96B8C7772C}"/>
              </a:ext>
            </a:extLst>
          </p:cNvPr>
          <p:cNvSpPr>
            <a:spLocks noChangeArrowheads="1"/>
          </p:cNvSpPr>
          <p:nvPr/>
        </p:nvSpPr>
        <p:spPr bwMode="auto">
          <a:xfrm>
            <a:off x="838200" y="3615323"/>
            <a:ext cx="9663842"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0" i="0" u="none" strike="noStrike" cap="none" normalizeH="0" baseline="0" dirty="0">
                <a:ln>
                  <a:noFill/>
                </a:ln>
                <a:solidFill>
                  <a:schemeClr val="tx1"/>
                </a:solidFill>
                <a:effectLst/>
              </a:rPr>
              <a:t>To explore the role of specific sleep-related factors—such as sleep quality, duration, and disorders (e.g., insomnia, obstructive sleep apnea)—in contributing to cardiovascular risk.</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endParaRPr kumimoji="0" lang="en-US" altLang="en-US" sz="22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0" i="0" u="none" strike="noStrike" cap="none" normalizeH="0" baseline="0" dirty="0">
                <a:ln>
                  <a:noFill/>
                </a:ln>
                <a:solidFill>
                  <a:schemeClr val="tx1"/>
                </a:solidFill>
                <a:effectLst/>
              </a:rPr>
              <a:t>To identify and analyze population-level modifiers (age, gender, occupation) and underlying biological mechanisms (autonomic, inflammatory, metabolic) influencing this relationship.</a:t>
            </a:r>
          </a:p>
        </p:txBody>
      </p:sp>
    </p:spTree>
    <p:extLst>
      <p:ext uri="{BB962C8B-B14F-4D97-AF65-F5344CB8AC3E}">
        <p14:creationId xmlns:p14="http://schemas.microsoft.com/office/powerpoint/2010/main" val="3544687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199" y="-4490"/>
            <a:ext cx="10515600" cy="1325563"/>
          </a:xfrm>
        </p:spPr>
        <p:txBody>
          <a:bodyPr/>
          <a:lstStyle/>
          <a:p>
            <a:pPr algn="ctr"/>
            <a:r>
              <a:rPr lang="en-IN" b="1" dirty="0"/>
              <a:t>Methodology (1/2)</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989438" cy="936427"/>
          </a:xfrm>
          <a:prstGeom prst="rect">
            <a:avLst/>
          </a:prstGeom>
        </p:spPr>
      </p:pic>
      <p:sp>
        <p:nvSpPr>
          <p:cNvPr id="8" name="Rectangle 2">
            <a:extLst>
              <a:ext uri="{FF2B5EF4-FFF2-40B4-BE49-F238E27FC236}">
                <a16:creationId xmlns:a16="http://schemas.microsoft.com/office/drawing/2014/main" id="{16500761-FC16-7E7A-4036-8BA81FFCA6D4}"/>
              </a:ext>
            </a:extLst>
          </p:cNvPr>
          <p:cNvSpPr>
            <a:spLocks noGrp="1" noChangeArrowheads="1"/>
          </p:cNvSpPr>
          <p:nvPr>
            <p:ph idx="1"/>
          </p:nvPr>
        </p:nvSpPr>
        <p:spPr bwMode="auto">
          <a:xfrm>
            <a:off x="135929" y="1869059"/>
            <a:ext cx="12171404"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Study Design:</a:t>
            </a:r>
            <a:r>
              <a:rPr kumimoji="0" lang="en-US" altLang="en-US" sz="2400" b="0" i="0" u="none" strike="noStrike" cap="none" normalizeH="0" baseline="0" dirty="0">
                <a:ln>
                  <a:noFill/>
                </a:ln>
                <a:solidFill>
                  <a:schemeClr val="tx1"/>
                </a:solidFill>
                <a:effectLst/>
              </a:rPr>
              <a:t> Narrative Review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Search Strategy:</a:t>
            </a:r>
            <a:r>
              <a:rPr kumimoji="0" lang="en-US" altLang="en-US" sz="2400" b="0" i="0" u="none" strike="noStrike" cap="none" normalizeH="0" baseline="0" dirty="0">
                <a:ln>
                  <a:noFill/>
                </a:ln>
                <a:solidFill>
                  <a:schemeClr val="tx1"/>
                </a:solidFill>
                <a:effectLst/>
              </a:rPr>
              <a:t> </a:t>
            </a:r>
          </a:p>
          <a:p>
            <a:pPr marL="457200" marR="0" lvl="0" indent="-457200" algn="l" defTabSz="914400" rtl="0" eaLnBrk="0" fontAlgn="base" latinLnBrk="0" hangingPunct="0">
              <a:lnSpc>
                <a:spcPct val="100000"/>
              </a:lnSpc>
              <a:spcBef>
                <a:spcPct val="0"/>
              </a:spcBef>
              <a:spcAft>
                <a:spcPct val="0"/>
              </a:spcAft>
              <a:buClrTx/>
              <a:buSzTx/>
              <a:buAutoNum type="arabicPeriod"/>
              <a:tabLst/>
            </a:pPr>
            <a:r>
              <a:rPr kumimoji="0" lang="en-US" altLang="en-US" sz="2400" b="0" i="0" u="none" strike="noStrike" cap="none" normalizeH="0" baseline="0" dirty="0">
                <a:ln>
                  <a:noFill/>
                </a:ln>
                <a:solidFill>
                  <a:schemeClr val="tx1"/>
                </a:solidFill>
                <a:effectLst/>
              </a:rPr>
              <a:t>A term-based literature search was conducted in major databases including </a:t>
            </a:r>
            <a:r>
              <a:rPr kumimoji="0" lang="en-US" altLang="en-US" sz="2400" b="1" i="0" u="none" strike="noStrike" cap="none" normalizeH="0" baseline="0" dirty="0">
                <a:ln>
                  <a:noFill/>
                </a:ln>
                <a:solidFill>
                  <a:schemeClr val="tx1"/>
                </a:solidFill>
                <a:effectLst/>
              </a:rPr>
              <a:t>PubMed, and Google Scholar </a:t>
            </a:r>
            <a:r>
              <a:rPr lang="en-IN" sz="2400" dirty="0">
                <a:solidFill>
                  <a:srgbClr val="1B1C1D"/>
                </a:solidFill>
                <a:effectLst/>
                <a:latin typeface="Google Sans Text"/>
                <a:ea typeface="Google Sans Text"/>
                <a:cs typeface="Google Sans Text"/>
              </a:rPr>
              <a:t>, with articles from 1990 to 2024 being considered.</a:t>
            </a:r>
            <a:endParaRPr kumimoji="0" lang="en-US" altLang="en-US" sz="24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AutoNum type="arabicPeriod"/>
              <a:tabLst/>
            </a:pPr>
            <a:r>
              <a:rPr kumimoji="0" lang="en-US" altLang="en-US" sz="2400" b="0" i="0" u="none" strike="noStrike" cap="none" normalizeH="0" baseline="0" dirty="0">
                <a:ln>
                  <a:noFill/>
                </a:ln>
                <a:solidFill>
                  <a:schemeClr val="tx1"/>
                </a:solidFill>
                <a:effectLst/>
              </a:rPr>
              <a:t>The search focused on peer-reviewed journal articles, systematic reviews, and meta-analyses.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rPr>
              <a:t>Keywords Used:</a:t>
            </a:r>
            <a:r>
              <a:rPr kumimoji="0" lang="en-US" altLang="en-US" sz="2400" b="0" i="0" u="none" strike="noStrike" cap="none" normalizeH="0" baseline="0" dirty="0">
                <a:ln>
                  <a:noFill/>
                </a:ln>
                <a:solidFill>
                  <a:schemeClr val="tx1"/>
                </a:solidFill>
                <a:effectLst/>
              </a:rPr>
              <a:t> </a:t>
            </a:r>
          </a:p>
          <a:p>
            <a:pPr marL="457200" marR="0" lvl="0" indent="-457200" algn="l" defTabSz="914400" rtl="0" eaLnBrk="0" fontAlgn="base" latinLnBrk="0" hangingPunct="0">
              <a:lnSpc>
                <a:spcPct val="100000"/>
              </a:lnSpc>
              <a:spcBef>
                <a:spcPct val="0"/>
              </a:spcBef>
              <a:spcAft>
                <a:spcPct val="0"/>
              </a:spcAft>
              <a:buClrTx/>
              <a:buSzTx/>
              <a:buAutoNum type="arabicPeriod"/>
              <a:tabLst/>
            </a:pPr>
            <a:r>
              <a:rPr kumimoji="0" lang="en-US" altLang="en-US" sz="2400" b="0" i="0" u="none" strike="noStrike" cap="none" normalizeH="0" baseline="0" dirty="0">
                <a:ln>
                  <a:noFill/>
                </a:ln>
                <a:solidFill>
                  <a:schemeClr val="tx1"/>
                </a:solidFill>
                <a:effectLst/>
              </a:rPr>
              <a:t>"sleep deprivation," "insufficient sleep," "insomnia," "obstructive sleep apnea," "cardiovascular disease," "hypertension," "coronary artery disease," "stroke." </a:t>
            </a:r>
          </a:p>
          <a:p>
            <a:pPr marL="457200" marR="0" lvl="0" indent="-457200" algn="l" defTabSz="914400" rtl="0" eaLnBrk="0" fontAlgn="base" latinLnBrk="0" hangingPunct="0">
              <a:lnSpc>
                <a:spcPct val="100000"/>
              </a:lnSpc>
              <a:spcBef>
                <a:spcPct val="0"/>
              </a:spcBef>
              <a:spcAft>
                <a:spcPct val="0"/>
              </a:spcAft>
              <a:buClrTx/>
              <a:buSzTx/>
              <a:buAutoNum type="arabicPeriod"/>
              <a:tabLst/>
            </a:pPr>
            <a:r>
              <a:rPr lang="en-IN" sz="2400" dirty="0">
                <a:solidFill>
                  <a:srgbClr val="1B1C1D"/>
                </a:solidFill>
                <a:effectLst/>
                <a:latin typeface="Google Sans Text"/>
                <a:ea typeface="Google Sans Text"/>
                <a:cs typeface="Google Sans Text"/>
              </a:rPr>
              <a:t>Boolean operators (AND, OR) were utilized to refine searches</a:t>
            </a:r>
            <a:r>
              <a:rPr lang="en-US" sz="2400" dirty="0">
                <a:latin typeface="Google Sans Text"/>
                <a:ea typeface="Google Sans Text"/>
                <a:cs typeface="Google Sans Text"/>
              </a:rPr>
              <a:t>.</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45910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F0A18E-AE54-F0B2-7E0D-3EB587C7837D}"/>
              </a:ext>
            </a:extLst>
          </p:cNvPr>
          <p:cNvSpPr>
            <a:spLocks noGrp="1"/>
          </p:cNvSpPr>
          <p:nvPr>
            <p:ph idx="1"/>
          </p:nvPr>
        </p:nvSpPr>
        <p:spPr>
          <a:xfrm>
            <a:off x="0" y="1154823"/>
            <a:ext cx="12385964" cy="4855890"/>
          </a:xfrm>
        </p:spPr>
        <p:txBody>
          <a:bodyPr>
            <a:noAutofit/>
          </a:bodyPr>
          <a:lstStyle/>
          <a:p>
            <a:pPr eaLnBrk="0" fontAlgn="base" hangingPunct="0">
              <a:lnSpc>
                <a:spcPct val="100000"/>
              </a:lnSpc>
              <a:spcBef>
                <a:spcPct val="0"/>
              </a:spcBef>
              <a:spcAft>
                <a:spcPct val="0"/>
              </a:spcAft>
            </a:pPr>
            <a:r>
              <a:rPr kumimoji="0" lang="en-US" altLang="en-US" sz="2000" b="1" i="0" u="none" strike="noStrike" cap="none" normalizeH="0" baseline="0" dirty="0">
                <a:ln>
                  <a:noFill/>
                </a:ln>
                <a:solidFill>
                  <a:schemeClr val="tx1"/>
                </a:solidFill>
                <a:effectLst/>
              </a:rPr>
              <a:t>Study Design:</a:t>
            </a:r>
            <a:r>
              <a:rPr kumimoji="0" lang="en-US" altLang="en-US" sz="2000" b="0" i="0" u="none" strike="noStrike" cap="none" normalizeH="0" baseline="0" dirty="0">
                <a:ln>
                  <a:noFill/>
                </a:ln>
                <a:solidFill>
                  <a:schemeClr val="tx1"/>
                </a:solidFill>
                <a:effectLst/>
              </a:rPr>
              <a:t> Narrative Review </a:t>
            </a:r>
          </a:p>
          <a:p>
            <a:pPr eaLnBrk="0" fontAlgn="base" hangingPunct="0">
              <a:lnSpc>
                <a:spcPct val="100000"/>
              </a:lnSpc>
              <a:spcBef>
                <a:spcPct val="0"/>
              </a:spcBef>
              <a:spcAft>
                <a:spcPct val="0"/>
              </a:spcAft>
            </a:pPr>
            <a:r>
              <a:rPr kumimoji="0" lang="en-US" altLang="en-US" sz="2000" b="1" i="0" u="none" strike="noStrike" cap="none" normalizeH="0" baseline="0" dirty="0">
                <a:ln>
                  <a:noFill/>
                </a:ln>
                <a:solidFill>
                  <a:schemeClr val="tx1"/>
                </a:solidFill>
                <a:effectLst/>
              </a:rPr>
              <a:t>Search Strategy:</a:t>
            </a:r>
            <a:r>
              <a:rPr kumimoji="0" lang="en-US" altLang="en-US" sz="2000" b="0" i="0" u="none" strike="noStrike" cap="none" normalizeH="0" baseline="0" dirty="0">
                <a:ln>
                  <a:noFill/>
                </a:ln>
                <a:solidFill>
                  <a:schemeClr val="tx1"/>
                </a:solidFill>
                <a:effectLst/>
              </a:rPr>
              <a:t> </a:t>
            </a:r>
          </a:p>
          <a:p>
            <a:pPr marL="914400" lvl="1" indent="-457200">
              <a:buFont typeface="+mj-lt"/>
              <a:buAutoNum type="arabicPeriod"/>
            </a:pPr>
            <a:r>
              <a:rPr lang="en-US" sz="2000" b="1" dirty="0"/>
              <a:t>Databases Used: </a:t>
            </a:r>
            <a:r>
              <a:rPr lang="en-US" sz="2000" dirty="0"/>
              <a:t>PubMed</a:t>
            </a:r>
            <a:endParaRPr kumimoji="0" lang="en-US" altLang="en-US" sz="2000" b="0" i="0" u="none" strike="noStrike" cap="none" normalizeH="0" baseline="0" dirty="0">
              <a:ln>
                <a:noFill/>
              </a:ln>
              <a:solidFill>
                <a:schemeClr val="tx1"/>
              </a:solidFill>
              <a:effectLst/>
            </a:endParaRPr>
          </a:p>
          <a:p>
            <a:pPr marL="914400" lvl="1" indent="-457200" eaLnBrk="0" fontAlgn="base" hangingPunct="0">
              <a:lnSpc>
                <a:spcPct val="100000"/>
              </a:lnSpc>
              <a:spcBef>
                <a:spcPct val="0"/>
              </a:spcBef>
              <a:spcAft>
                <a:spcPct val="0"/>
              </a:spcAft>
              <a:buFont typeface="+mj-lt"/>
              <a:buAutoNum type="arabicPeriod"/>
            </a:pPr>
            <a:r>
              <a:rPr kumimoji="0" lang="en-US" altLang="en-US" sz="2000" b="1" i="0" u="none" strike="noStrike" cap="none" normalizeH="0" baseline="0" dirty="0">
                <a:ln>
                  <a:noFill/>
                </a:ln>
                <a:solidFill>
                  <a:schemeClr val="tx1"/>
                </a:solidFill>
                <a:effectLst/>
              </a:rPr>
              <a:t>Keywords Used:</a:t>
            </a:r>
            <a:r>
              <a:rPr kumimoji="0" lang="en-US" altLang="en-US" sz="2000" b="0" i="0" u="none" strike="noStrike" cap="none" normalizeH="0" baseline="0" dirty="0">
                <a:ln>
                  <a:noFill/>
                </a:ln>
                <a:solidFill>
                  <a:schemeClr val="tx1"/>
                </a:solidFill>
                <a:effectLst/>
              </a:rPr>
              <a:t> "sleep deprivation," "insufficient sleep," "insomnia," "obstructive sleep apnea," "cardiovascular disease," "hypertension," "coronary artery disease," "stroke." </a:t>
            </a:r>
          </a:p>
          <a:p>
            <a:pPr marL="914400" lvl="1" indent="-457200" eaLnBrk="0" fontAlgn="base" hangingPunct="0">
              <a:lnSpc>
                <a:spcPct val="100000"/>
              </a:lnSpc>
              <a:spcBef>
                <a:spcPct val="0"/>
              </a:spcBef>
              <a:spcAft>
                <a:spcPct val="0"/>
              </a:spcAft>
              <a:buFont typeface="+mj-lt"/>
              <a:buAutoNum type="arabicPeriod"/>
            </a:pPr>
            <a:r>
              <a:rPr lang="en-IN" sz="2000" dirty="0">
                <a:solidFill>
                  <a:srgbClr val="1B1C1D"/>
                </a:solidFill>
                <a:effectLst/>
                <a:latin typeface="Google Sans Text"/>
                <a:ea typeface="Google Sans Text"/>
                <a:cs typeface="Google Sans Text"/>
              </a:rPr>
              <a:t>Boolean operators (AND, OR) were utilized to refine searches</a:t>
            </a:r>
            <a:r>
              <a:rPr lang="en-US" sz="2000" dirty="0">
                <a:latin typeface="Google Sans Text"/>
                <a:ea typeface="Google Sans Text"/>
                <a:cs typeface="Google Sans Text"/>
              </a:rPr>
              <a:t>.</a:t>
            </a:r>
            <a:endParaRPr kumimoji="0" lang="en-US" altLang="en-US" sz="2000" b="0" i="0" u="none" strike="noStrike" cap="none" normalizeH="0" baseline="0" dirty="0">
              <a:ln>
                <a:noFill/>
              </a:ln>
              <a:solidFill>
                <a:schemeClr val="tx1"/>
              </a:solidFill>
              <a:effectLst/>
              <a:latin typeface="Google Sans Text"/>
            </a:endParaRPr>
          </a:p>
          <a:p>
            <a:r>
              <a:rPr lang="en-US" sz="2000" b="1" dirty="0"/>
              <a:t>Filters Applied:</a:t>
            </a:r>
            <a:endParaRPr lang="en-US" sz="2000" dirty="0"/>
          </a:p>
          <a:p>
            <a:pPr marL="914400" lvl="1" indent="-457200">
              <a:buFont typeface="+mj-lt"/>
              <a:buAutoNum type="arabicPeriod"/>
            </a:pPr>
            <a:r>
              <a:rPr lang="en-US" sz="2000" dirty="0"/>
              <a:t>Publication years: </a:t>
            </a:r>
            <a:r>
              <a:rPr lang="en-US" sz="2000" b="1" dirty="0"/>
              <a:t>Last 15 years</a:t>
            </a:r>
            <a:endParaRPr lang="en-US" sz="2000" dirty="0"/>
          </a:p>
          <a:p>
            <a:pPr marL="914400" lvl="1" indent="-457200">
              <a:buFont typeface="+mj-lt"/>
              <a:buAutoNum type="arabicPeriod"/>
            </a:pPr>
            <a:r>
              <a:rPr lang="en-US" sz="2000" dirty="0"/>
              <a:t>Language: </a:t>
            </a:r>
            <a:r>
              <a:rPr lang="en-US" sz="2000" b="1" dirty="0"/>
              <a:t>English</a:t>
            </a:r>
            <a:endParaRPr lang="en-US" sz="2000" dirty="0"/>
          </a:p>
          <a:p>
            <a:pPr marL="914400" lvl="1" indent="-457200">
              <a:buFont typeface="+mj-lt"/>
              <a:buAutoNum type="arabicPeriod"/>
            </a:pPr>
            <a:r>
              <a:rPr lang="en-US" sz="2000" dirty="0"/>
              <a:t>Population: </a:t>
            </a:r>
            <a:r>
              <a:rPr lang="en-US" sz="2000" b="1" dirty="0"/>
              <a:t>Human adults (18+)</a:t>
            </a:r>
            <a:endParaRPr lang="en-US" sz="2000" dirty="0"/>
          </a:p>
          <a:p>
            <a:pPr marL="914400" lvl="1" indent="-457200">
              <a:buFont typeface="+mj-lt"/>
              <a:buAutoNum type="arabicPeriod"/>
            </a:pPr>
            <a:r>
              <a:rPr lang="en-US" sz="2000" dirty="0"/>
              <a:t>Article types:</a:t>
            </a:r>
          </a:p>
          <a:p>
            <a:pPr lvl="2"/>
            <a:r>
              <a:rPr lang="en-US" dirty="0"/>
              <a:t>Meta-analyses</a:t>
            </a:r>
          </a:p>
          <a:p>
            <a:pPr lvl="2"/>
            <a:r>
              <a:rPr lang="en-US" dirty="0"/>
              <a:t>Systematic reviews</a:t>
            </a:r>
          </a:p>
          <a:p>
            <a:pPr lvl="2"/>
            <a:r>
              <a:rPr lang="en-US" dirty="0"/>
              <a:t>Randomized controlled trials (RCTs)</a:t>
            </a:r>
          </a:p>
          <a:p>
            <a:pPr lvl="2"/>
            <a:r>
              <a:rPr lang="en-US" dirty="0"/>
              <a:t>Observational studies</a:t>
            </a:r>
          </a:p>
          <a:p>
            <a:pPr lvl="2"/>
            <a:r>
              <a:rPr lang="en-US" dirty="0"/>
              <a:t>Scoping reviews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endParaRPr>
          </a:p>
          <a:p>
            <a:endParaRPr lang="en-IN" sz="2000" dirty="0"/>
          </a:p>
        </p:txBody>
      </p:sp>
      <p:sp>
        <p:nvSpPr>
          <p:cNvPr id="5" name="Slide Number Placeholder 4">
            <a:extLst>
              <a:ext uri="{FF2B5EF4-FFF2-40B4-BE49-F238E27FC236}">
                <a16:creationId xmlns:a16="http://schemas.microsoft.com/office/drawing/2014/main" id="{57746287-E387-75D5-40A1-E01363DADF2B}"/>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6" name="Title 1">
            <a:extLst>
              <a:ext uri="{FF2B5EF4-FFF2-40B4-BE49-F238E27FC236}">
                <a16:creationId xmlns:a16="http://schemas.microsoft.com/office/drawing/2014/main" id="{C174FD91-659B-9A93-D5DD-80C6DCEFA566}"/>
              </a:ext>
            </a:extLst>
          </p:cNvPr>
          <p:cNvSpPr txBox="1">
            <a:spLocks/>
          </p:cNvSpPr>
          <p:nvPr/>
        </p:nvSpPr>
        <p:spPr>
          <a:xfrm>
            <a:off x="838199" y="-449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a:t>Methodology (1/2)</a:t>
            </a:r>
            <a:endParaRPr lang="en-IN" b="1" dirty="0"/>
          </a:p>
        </p:txBody>
      </p:sp>
      <p:pic>
        <p:nvPicPr>
          <p:cNvPr id="7" name="Picture 6">
            <a:extLst>
              <a:ext uri="{FF2B5EF4-FFF2-40B4-BE49-F238E27FC236}">
                <a16:creationId xmlns:a16="http://schemas.microsoft.com/office/drawing/2014/main" id="{CA8AFD9D-824B-B7C2-45C7-AECE49A699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989438" cy="936427"/>
          </a:xfrm>
          <a:prstGeom prst="rect">
            <a:avLst/>
          </a:prstGeom>
        </p:spPr>
      </p:pic>
    </p:spTree>
    <p:extLst>
      <p:ext uri="{BB962C8B-B14F-4D97-AF65-F5344CB8AC3E}">
        <p14:creationId xmlns:p14="http://schemas.microsoft.com/office/powerpoint/2010/main" val="31793144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2472</TotalTime>
  <Words>3623</Words>
  <Application>Microsoft Office PowerPoint</Application>
  <PresentationFormat>Widescreen</PresentationFormat>
  <Paragraphs>260</Paragraphs>
  <Slides>26</Slides>
  <Notes>1</Notes>
  <HiddenSlides>2</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Calibri</vt:lpstr>
      <vt:lpstr>Calibri Light</vt:lpstr>
      <vt:lpstr>Google Sans Text</vt:lpstr>
      <vt:lpstr>Noto Sans</vt:lpstr>
      <vt:lpstr>Times New Roman</vt:lpstr>
      <vt:lpstr>Office Theme</vt:lpstr>
      <vt:lpstr>Relationship between Sleep Deprivation and Risk of Cardiovascular Diseases: – A Narrative Review   </vt:lpstr>
      <vt:lpstr>Mentor Approval</vt:lpstr>
      <vt:lpstr>Definitions of Sleep Deprivation</vt:lpstr>
      <vt:lpstr>PowerPoint Presentation</vt:lpstr>
      <vt:lpstr>Introduction</vt:lpstr>
      <vt:lpstr>PowerPoint Presentation</vt:lpstr>
      <vt:lpstr>Objectives of Your Study</vt:lpstr>
      <vt:lpstr>Methodology (1/2)</vt:lpstr>
      <vt:lpstr>PowerPoint Presentation</vt:lpstr>
      <vt:lpstr>Methodology (2/2)</vt:lpstr>
      <vt:lpstr>Methodology (2/2)</vt:lpstr>
      <vt:lpstr>Results (1/4)</vt:lpstr>
      <vt:lpstr>Results (2/4)</vt:lpstr>
      <vt:lpstr>Results (3/4)</vt:lpstr>
      <vt:lpstr>Results (4/4)</vt:lpstr>
      <vt:lpstr>PowerPoint Presentation</vt:lpstr>
      <vt:lpstr>Discussion (1/2)</vt:lpstr>
      <vt:lpstr>Discussion (2/2)</vt:lpstr>
      <vt:lpstr>Conclusion</vt:lpstr>
      <vt:lpstr>References</vt:lpstr>
      <vt:lpstr>PowerPoint Presentation</vt:lpstr>
      <vt:lpstr>PowerPoint Presentation</vt:lpstr>
      <vt:lpstr>PowerPoint Presentation</vt:lpstr>
      <vt:lpstr>INVOLVEMENT IN COMMUNITY OUTREACH PROGRAMME ACTIVITIES </vt:lpstr>
      <vt:lpstr>KEY LEARNING FROM COP ACTIVITIES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Apurva Ahuja</cp:lastModifiedBy>
  <cp:revision>14</cp:revision>
  <dcterms:created xsi:type="dcterms:W3CDTF">2022-05-20T15:11:38Z</dcterms:created>
  <dcterms:modified xsi:type="dcterms:W3CDTF">2025-06-26T03:56:07Z</dcterms:modified>
</cp:coreProperties>
</file>