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3"/>
  </p:notesMasterIdLst>
  <p:sldIdLst>
    <p:sldId id="256" r:id="rId3"/>
    <p:sldId id="327" r:id="rId4"/>
    <p:sldId id="328" r:id="rId5"/>
    <p:sldId id="317" r:id="rId6"/>
    <p:sldId id="297" r:id="rId7"/>
    <p:sldId id="301" r:id="rId8"/>
    <p:sldId id="319" r:id="rId9"/>
    <p:sldId id="305" r:id="rId10"/>
    <p:sldId id="258" r:id="rId11"/>
    <p:sldId id="259" r:id="rId12"/>
    <p:sldId id="306" r:id="rId13"/>
    <p:sldId id="322" r:id="rId14"/>
    <p:sldId id="323" r:id="rId15"/>
    <p:sldId id="324" r:id="rId16"/>
    <p:sldId id="325" r:id="rId17"/>
    <p:sldId id="326" r:id="rId18"/>
    <p:sldId id="320" r:id="rId19"/>
    <p:sldId id="321" r:id="rId20"/>
    <p:sldId id="329" r:id="rId21"/>
    <p:sldId id="260" r:id="rId22"/>
  </p:sldIdLst>
  <p:sldSz cx="9144000" cy="5143500" type="screen16x9"/>
  <p:notesSz cx="6858000" cy="9144000"/>
  <p:embeddedFontLst>
    <p:embeddedFont>
      <p:font typeface="Bebas Neue" panose="020B0606020202050201" pitchFamily="34" charset="0"/>
      <p:regular r:id="rId24"/>
    </p:embeddedFont>
    <p:embeddedFont>
      <p:font typeface="Calibri" panose="020F0502020204030204" pitchFamily="34" charset="0"/>
      <p:regular r:id="rId25"/>
      <p:bold r:id="rId26"/>
      <p:italic r:id="rId27"/>
      <p:boldItalic r:id="rId28"/>
    </p:embeddedFont>
    <p:embeddedFont>
      <p:font typeface="Questrial" pitchFamily="2" charset="0"/>
      <p:regular r:id="rId29"/>
    </p:embeddedFont>
    <p:embeddedFont>
      <p:font typeface="Roboto Condensed Light"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varScale="1">
        <p:scale>
          <a:sx n="107" d="100"/>
          <a:sy n="107" d="100"/>
        </p:scale>
        <p:origin x="715"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esktop\fortis%20H4U%20(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190715008"/>
        <c:axId val="190716928"/>
      </c:barChart>
      <c:catAx>
        <c:axId val="190715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716928"/>
        <c:crosses val="autoZero"/>
        <c:auto val="1"/>
        <c:lblAlgn val="ctr"/>
        <c:lblOffset val="100"/>
        <c:noMultiLvlLbl val="0"/>
      </c:catAx>
      <c:valAx>
        <c:axId val="190716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7150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189593088"/>
        <c:axId val="189600128"/>
      </c:barChart>
      <c:catAx>
        <c:axId val="18959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89600128"/>
        <c:crosses val="autoZero"/>
        <c:auto val="1"/>
        <c:lblAlgn val="ctr"/>
        <c:lblOffset val="100"/>
        <c:noMultiLvlLbl val="0"/>
      </c:catAx>
      <c:valAx>
        <c:axId val="18960012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593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4" r:id="rId22"/>
    <p:sldLayoutId id="2147483905" r:id="rId23"/>
    <p:sldLayoutId id="2147483906" r:id="rId24"/>
    <p:sldLayoutId id="2147483907" r:id="rId25"/>
    <p:sldLayoutId id="2147483908" r:id="rId26"/>
    <p:sldLayoutId id="2147483909" r:id="rId27"/>
    <p:sldLayoutId id="2147483910" r:id="rId28"/>
    <p:sldLayoutId id="2147483912" r:id="rId29"/>
    <p:sldLayoutId id="2147483913" r:id="rId30"/>
    <p:sldLayoutId id="2147483914" r:id="rId31"/>
    <p:sldLayoutId id="2147483916" r:id="rId32"/>
    <p:sldLayoutId id="2147483917" r:id="rId33"/>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r>
              <a:rPr lang="en-US" sz="1400" b="1" dirty="0">
                <a:latin typeface="Times New Roman" panose="02020603050405020304" pitchFamily="18" charset="0"/>
                <a:cs typeface="Times New Roman" panose="02020603050405020304" pitchFamily="18" charset="0"/>
              </a:rPr>
              <a:t>SUBMITTED BY –</a:t>
            </a:r>
            <a:r>
              <a:rPr lang="en-US" dirty="0">
                <a:latin typeface="Times New Roman" panose="02020603050405020304" pitchFamily="18" charset="0"/>
                <a:cs typeface="Times New Roman" panose="02020603050405020304" pitchFamily="18" charset="0"/>
              </a:rPr>
              <a:t> </a:t>
            </a:r>
            <a:r>
              <a:rPr lang="en-US" sz="1400" b="1" dirty="0">
                <a:latin typeface="Times New Roman" panose="02020603050405020304" pitchFamily="18" charset="0"/>
                <a:cs typeface="Times New Roman" panose="02020603050405020304" pitchFamily="18" charset="0"/>
              </a:rPr>
              <a:t>Mr. Vaibhav Pandey</a:t>
            </a:r>
          </a:p>
          <a:p>
            <a:pPr marL="152400" indent="0" algn="ctr">
              <a:buNone/>
            </a:pPr>
            <a:r>
              <a:rPr lang="en-US" sz="1400" b="1" dirty="0">
                <a:latin typeface="Times New Roman" panose="02020603050405020304" pitchFamily="18" charset="0"/>
                <a:cs typeface="Times New Roman" panose="02020603050405020304" pitchFamily="18" charset="0"/>
              </a:rPr>
              <a:t>                            PGDM 1</a:t>
            </a:r>
            <a:r>
              <a:rPr lang="en-US" sz="1400" b="1" baseline="30000" dirty="0">
                <a:latin typeface="Times New Roman" panose="02020603050405020304" pitchFamily="18" charset="0"/>
                <a:cs typeface="Times New Roman" panose="02020603050405020304" pitchFamily="18" charset="0"/>
              </a:rPr>
              <a:t>st</a:t>
            </a:r>
            <a:r>
              <a:rPr lang="en-US" sz="1400" b="1" dirty="0">
                <a:latin typeface="Times New Roman" panose="02020603050405020304" pitchFamily="18" charset="0"/>
                <a:cs typeface="Times New Roman" panose="02020603050405020304" pitchFamily="18" charset="0"/>
              </a:rPr>
              <a:t> Year</a:t>
            </a:r>
          </a:p>
          <a:p>
            <a:pPr marL="152400" indent="0" algn="ctr">
              <a:buNone/>
            </a:pPr>
            <a:r>
              <a:rPr lang="en-US" sz="1400" b="1" dirty="0">
                <a:latin typeface="Times New Roman" panose="02020603050405020304" pitchFamily="18" charset="0"/>
                <a:cs typeface="Times New Roman" panose="02020603050405020304" pitchFamily="18" charset="0"/>
              </a:rPr>
              <a:t>                Roll No.125</a:t>
            </a:r>
          </a:p>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a:latin typeface="Times New Roman" panose="02020603050405020304" pitchFamily="18" charset="0"/>
                <a:cs typeface="Times New Roman" panose="02020603050405020304" pitchFamily="18" charset="0"/>
              </a:rPr>
              <a:t>Sabherwal</a:t>
            </a:r>
            <a:r>
              <a:rPr lang="en-US" sz="1400" b="1"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id="{E5E14776-E9FA-46FF-A568-D4E1FBF8B6D1}"/>
              </a:ext>
            </a:extLst>
          </p:cNvPr>
          <p:cNvSpPr>
            <a:spLocks noGrp="1"/>
          </p:cNvSpPr>
          <p:nvPr>
            <p:ph type="body" idx="1"/>
          </p:nvPr>
        </p:nvSpPr>
        <p:spPr>
          <a:xfrm>
            <a:off x="627681" y="999641"/>
            <a:ext cx="8059119" cy="3777632"/>
          </a:xfrm>
          <a:ln>
            <a:solidFill>
              <a:schemeClr val="accent2"/>
            </a:solidFill>
          </a:ln>
        </p:spPr>
        <p:txBody>
          <a:bodyPr/>
          <a:lstStyle/>
          <a:p>
            <a:pPr marL="114300" indent="0">
              <a:buNone/>
            </a:pPr>
            <a:endParaRPr lang="en-IN" sz="1400" dirty="0"/>
          </a:p>
          <a:p>
            <a:r>
              <a:rPr lang="en-IN" sz="1400" b="1" dirty="0">
                <a:latin typeface="Times New Roman" panose="02020603050405020304" pitchFamily="18" charset="0"/>
                <a:cs typeface="Times New Roman" panose="02020603050405020304" pitchFamily="18" charset="0"/>
              </a:rPr>
              <a:t>Gynaecology Consultations</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Gynaecologist is available usually after 1 pm or 2pm. Altering the time would be beneficial.</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Consultation mostly takes place in ECG room therefore delaying the ECG, TMT/Echo. A separate space can be allocated to the doctor.</a:t>
            </a:r>
          </a:p>
          <a:p>
            <a:pPr lvl="1">
              <a:buFont typeface="Wingdings" panose="05000000000000000000" pitchFamily="2" charset="2"/>
              <a:buChar char="q"/>
            </a:pPr>
            <a:endParaRPr lang="en-IN"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Patient coordination </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Patient is clueless about the process and where to go next.</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Executives not present at times to guide and handover the files for next investigation.</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ULTRASOUND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6-7 patients simultaneously waiting for USG.</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Patient not able to control bladder pressure for longer duration because of waiting period.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Delayed USG leads to delayed PP blood sample time increasing the idle time of patient.</a:t>
            </a:r>
          </a:p>
          <a:p>
            <a:pPr marL="571500" lvl="1" indent="0">
              <a:buNone/>
            </a:pPr>
            <a:endParaRPr lang="en-IN" sz="1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INTERNAL MEDICINE CONSULTATION</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Pre consultation time : 2-3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Post consultation time: 5-10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No queue is formed for consultation </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sz="1600" dirty="0">
                <a:latin typeface="Times New Roman" panose="02020603050405020304" pitchFamily="18" charset="0"/>
                <a:cs typeface="Times New Roman" panose="02020603050405020304" pitchFamily="18" charset="0"/>
              </a:rPr>
              <a:t>Difficulty  in tracking patient.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Extended waiting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dirty="0">
                <a:latin typeface="Times New Roman" panose="02020603050405020304" pitchFamily="18" charset="0"/>
                <a:cs typeface="Times New Roman" panose="02020603050405020304" pitchFamily="18" charset="0"/>
              </a:rPr>
              <a:t>Skills learnt </a:t>
            </a:r>
          </a:p>
          <a:p>
            <a:pPr marL="152400" indent="0">
              <a:buNone/>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EE379382-657A-B832-4B3B-83478AAA9486}"/>
              </a:ext>
            </a:extLst>
          </p:cNvPr>
          <p:cNvPicPr>
            <a:picLocks noChangeAspect="1"/>
          </p:cNvPicPr>
          <p:nvPr/>
        </p:nvPicPr>
        <p:blipFill>
          <a:blip r:embed="rId4"/>
          <a:stretch>
            <a:fillRect/>
          </a:stretch>
        </p:blipFill>
        <p:spPr>
          <a:xfrm>
            <a:off x="0" y="0"/>
            <a:ext cx="4810991" cy="5196840"/>
          </a:xfrm>
          <a:prstGeom prst="rect">
            <a:avLst/>
          </a:prstGeom>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0CE99-CE44-C671-0A2C-57F461429D16}"/>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8F355785-C9BA-7C65-9B3A-BBADD8254783}"/>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id="{6AAA8FAE-0003-183F-8AF4-DCC0571B71E4}"/>
              </a:ext>
            </a:extLst>
          </p:cNvPr>
          <p:cNvPicPr>
            <a:picLocks noChangeAspect="1"/>
          </p:cNvPicPr>
          <p:nvPr/>
        </p:nvPicPr>
        <p:blipFill>
          <a:blip r:embed="rId2"/>
          <a:stretch>
            <a:fillRect/>
          </a:stretch>
        </p:blipFill>
        <p:spPr>
          <a:xfrm>
            <a:off x="-1" y="0"/>
            <a:ext cx="9144001"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66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2679" y="1376409"/>
            <a:ext cx="7704000" cy="3416400"/>
          </a:xfrm>
        </p:spPr>
        <p:txBody>
          <a:bodyPr/>
          <a:lstStyle/>
          <a:p>
            <a:r>
              <a:rPr lang="en-US" sz="1400" dirty="0">
                <a:latin typeface="Times New Roman" panose="02020603050405020304" pitchFamily="18" charset="0"/>
                <a:cs typeface="Times New Roman" panose="02020603050405020304" pitchFamily="18" charset="0"/>
              </a:rPr>
              <a:t>Is a multi-super strength, quaternary consideration clinic with a lucky global workforce, rumored clinicians, including super-subtrained professionals and specialty medical caretakers, upheld by state of the art innovation.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FMRI is a high level focus of greatness in Robotic Surgery, Neurosciences, Oncology, Renal Sciences, BMT, Organ Transplants, Orthopedics, Cardiac Sciences and Obstetrics and Gynecology.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clinic houses some exceptional top notch offices for the orderlies of the patients as well, which incorporate Tummy Luck, R&amp;R Lounge, Meditorium, Holistic Health, Mamma Mia, Retail Therapy, Crèche, Health 4 U, Pevonia and Fortiplex.</a:t>
            </a:r>
          </a:p>
        </p:txBody>
      </p:sp>
      <p:sp>
        <p:nvSpPr>
          <p:cNvPr id="4" name="Rounded Rectangle 3"/>
          <p:cNvSpPr/>
          <p:nvPr/>
        </p:nvSpPr>
        <p:spPr>
          <a:xfrm>
            <a:off x="1268964" y="457200"/>
            <a:ext cx="6783355" cy="61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Fortis Memorial Research Institute (FMRI)</a:t>
            </a:r>
          </a:p>
        </p:txBody>
      </p:sp>
    </p:spTree>
    <p:extLst>
      <p:ext uri="{BB962C8B-B14F-4D97-AF65-F5344CB8AC3E}">
        <p14:creationId xmlns:p14="http://schemas.microsoft.com/office/powerpoint/2010/main" val="11010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8" name="TextBox 7">
            <a:extLst>
              <a:ext uri="{FF2B5EF4-FFF2-40B4-BE49-F238E27FC236}">
                <a16:creationId xmlns:a16="http://schemas.microsoft.com/office/drawing/2014/main" id="{C2661640-E0AD-8731-0E67-AE5A63B8A286}"/>
              </a:ext>
            </a:extLst>
          </p:cNvPr>
          <p:cNvSpPr txBox="1"/>
          <p:nvPr/>
        </p:nvSpPr>
        <p:spPr>
          <a:xfrm>
            <a:off x="544378" y="1105276"/>
            <a:ext cx="6987798" cy="1384995"/>
          </a:xfrm>
          <a:prstGeom prst="rect">
            <a:avLst/>
          </a:prstGeom>
          <a:noFill/>
        </p:spPr>
        <p:txBody>
          <a:bodyPr wrap="square">
            <a:spAutoFit/>
          </a:bodyPr>
          <a:lstStyle/>
          <a:p>
            <a:pPr algn="just"/>
            <a:r>
              <a:rPr lang="en-US" b="0" i="0" dirty="0">
                <a:solidFill>
                  <a:srgbClr val="4E4E4E"/>
                </a:solidFill>
                <a:effectLst/>
                <a:latin typeface="Times New Roman" panose="02020603050405020304" pitchFamily="18" charset="0"/>
                <a:cs typeface="Times New Roman" panose="02020603050405020304" pitchFamily="18" charset="0"/>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A490CB-8EA3-4138-8EF2-C6DE28E4D708}"/>
              </a:ext>
            </a:extLst>
          </p:cNvPr>
          <p:cNvSpPr>
            <a:spLocks noGrp="1"/>
          </p:cNvSpPr>
          <p:nvPr>
            <p:ph idx="4294967295"/>
          </p:nvPr>
        </p:nvSpPr>
        <p:spPr>
          <a:xfrm>
            <a:off x="85240" y="767972"/>
            <a:ext cx="8267700" cy="3832019"/>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Primary 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marL="114300" indent="0">
              <a:buNone/>
            </a:pPr>
            <a:endParaRPr lang="en-IN" sz="1200" dirty="0">
              <a:latin typeface="+mn-lt"/>
            </a:endParaRPr>
          </a:p>
          <a:p>
            <a:r>
              <a:rPr lang="en-IN" sz="1200" b="1" dirty="0">
                <a:latin typeface="+mn-lt"/>
              </a:rPr>
              <a:t>Secondary objectives ;</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The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All the samples have been tracked from the point of entry to exit from the master health check-up department</a:t>
            </a:r>
            <a:r>
              <a:rPr lang="en-US" sz="1400"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latin typeface="Times New Roman" panose="02020603050405020304" pitchFamily="18" charset="0"/>
                <a:cs typeface="Times New Roman" panose="02020603050405020304" pitchFamily="18" charset="0"/>
              </a:rPr>
              <a:t>Data Collection was done through the checklist method. Interviewing the staff, checking the patient’s record file. </a:t>
            </a:r>
          </a:p>
          <a:p>
            <a:r>
              <a:rPr lang="en-US" dirty="0">
                <a:latin typeface="Times New Roman" panose="02020603050405020304" pitchFamily="18" charset="0"/>
                <a:cs typeface="Times New Roman" panose="02020603050405020304" pitchFamily="18" charset="0"/>
              </a:rPr>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1046440"/>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Selection Criteria-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
        <p:nvSpPr>
          <p:cNvPr id="4" name="Rectangle 3"/>
          <p:cNvSpPr/>
          <p:nvPr/>
        </p:nvSpPr>
        <p:spPr>
          <a:xfrm>
            <a:off x="4362305" y="1685781"/>
            <a:ext cx="3042661" cy="357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Convenience sampling</a:t>
            </a:r>
          </a:p>
        </p:txBody>
      </p:sp>
    </p:spTree>
    <p:extLst>
      <p:ext uri="{BB962C8B-B14F-4D97-AF65-F5344CB8AC3E}">
        <p14:creationId xmlns:p14="http://schemas.microsoft.com/office/powerpoint/2010/main" val="41547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9416</TotalTime>
  <Words>1218</Words>
  <Application>Microsoft Office PowerPoint</Application>
  <PresentationFormat>On-screen Show (16:9)</PresentationFormat>
  <Paragraphs>132</Paragraphs>
  <Slides>20</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Roboto Condensed Light</vt:lpstr>
      <vt:lpstr>Arial</vt:lpstr>
      <vt:lpstr>Times New Roman</vt:lpstr>
      <vt:lpstr>Proxima Nova Semibold</vt:lpstr>
      <vt:lpstr>Wingdings</vt:lpstr>
      <vt:lpstr>Lexend Deca</vt:lpstr>
      <vt:lpstr>Calibri</vt:lpstr>
      <vt:lpstr>Questrial</vt:lpstr>
      <vt:lpstr>Lexend Exa</vt:lpstr>
      <vt:lpstr>Bebas Neue</vt:lpstr>
      <vt:lpstr>Proxima Nova</vt:lpstr>
      <vt:lpstr>Comfortaa</vt:lpstr>
      <vt:lpstr>Mumbi Business Plan by Slidesgo</vt:lpstr>
      <vt:lpstr>Slidesgo Final Pages</vt:lpstr>
      <vt:lpstr>Process Improvement of Master Health Check-Up at Fortis memorial research institute, Gurugram</vt:lpstr>
      <vt:lpstr>Screenshot of approval </vt:lpstr>
      <vt:lpstr>PowerPoint Presentation</vt:lpstr>
      <vt:lpstr>H4U DEPARTMENT</vt:lpstr>
      <vt:lpstr>PowerPoint Presentation</vt:lpstr>
      <vt:lpstr>METHODOLOGY</vt:lpstr>
      <vt:lpstr>PowerPoint Presentation</vt:lpstr>
      <vt:lpstr>Results   Waiting time Analysis</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jeadan khundongbam</dc:creator>
  <cp:lastModifiedBy>pandeyvaibhav55@gmail.com</cp:lastModifiedBy>
  <cp:revision>78</cp:revision>
  <dcterms:modified xsi:type="dcterms:W3CDTF">2022-08-11T06:53:58Z</dcterms:modified>
</cp:coreProperties>
</file>